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392" r:id="rId2"/>
    <p:sldId id="548" r:id="rId3"/>
    <p:sldId id="550" r:id="rId4"/>
    <p:sldId id="551" r:id="rId5"/>
    <p:sldId id="552" r:id="rId6"/>
    <p:sldId id="554" r:id="rId7"/>
    <p:sldId id="553" r:id="rId8"/>
    <p:sldId id="555" r:id="rId9"/>
    <p:sldId id="558" r:id="rId10"/>
    <p:sldId id="568" r:id="rId11"/>
    <p:sldId id="569" r:id="rId12"/>
    <p:sldId id="528" r:id="rId13"/>
  </p:sldIdLst>
  <p:sldSz cx="9144000" cy="5143500" type="screen16x9"/>
  <p:notesSz cx="6797675" cy="9926638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aurita Kazickienė" initials="LK" lastIdx="4" clrIdx="0"/>
  <p:cmAuthor id="1" name="Goda Idzelytė" initials="GI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336600"/>
    <a:srgbClr val="F6F8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18" autoAdjust="0"/>
    <p:restoredTop sz="89320" autoAdjust="0"/>
  </p:normalViewPr>
  <p:slideViewPr>
    <p:cSldViewPr snapToGrid="0" showGuides="1">
      <p:cViewPr>
        <p:scale>
          <a:sx n="70" d="100"/>
          <a:sy n="70" d="100"/>
        </p:scale>
        <p:origin x="216" y="-50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28"/>
    </p:cViewPr>
  </p:sorterViewPr>
  <p:notesViewPr>
    <p:cSldViewPr snapToGrid="0" showGuides="1">
      <p:cViewPr varScale="1">
        <p:scale>
          <a:sx n="81" d="100"/>
          <a:sy n="81" d="100"/>
        </p:scale>
        <p:origin x="1956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6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F01BD6-766B-4D19-B75E-7E6A037A6BFB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1302AA-81B1-4225-BC36-6DD3E8E98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8448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8D3C34-4FAE-4634-9621-7C1A1531823B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5D1758-ED3D-4611-B861-63A1DF032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456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5D1758-ED3D-4611-B861-63A1DF03220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2578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b="0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5D1758-ED3D-4611-B861-63A1DF03220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7288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b="0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5D1758-ED3D-4611-B861-63A1DF03220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7288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5D1758-ED3D-4611-B861-63A1DF03220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4206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b="0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5D1758-ED3D-4611-B861-63A1DF03220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7288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lt-LT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lt-LT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</a:t>
            </a:r>
          </a:p>
          <a:p>
            <a:pPr marL="0" indent="0">
              <a:buFont typeface="Arial" pitchFamily="34" charset="0"/>
              <a:buNone/>
              <a:defRPr/>
            </a:pPr>
            <a:endParaRPr lang="lt-LT" sz="1000" dirty="0" smtClean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5D1758-ED3D-4611-B861-63A1DF03220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7288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 defTabSz="539750">
              <a:defRPr/>
            </a:pPr>
            <a:endParaRPr lang="lt-LT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5D1758-ED3D-4611-B861-63A1DF03220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7288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defRPr/>
            </a:pPr>
            <a:endParaRPr lang="lt-LT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5D1758-ED3D-4611-B861-63A1DF03220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7288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defRPr/>
            </a:pPr>
            <a:endParaRPr lang="lt-LT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5D1758-ED3D-4611-B861-63A1DF03220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7288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defRPr/>
            </a:pPr>
            <a:endParaRPr lang="lt-LT" dirty="0" smtClean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5D1758-ED3D-4611-B861-63A1DF03220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7288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b="0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5D1758-ED3D-4611-B861-63A1DF03220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7288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b="0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5D1758-ED3D-4611-B861-63A1DF03220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728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7">
            <a:extLst>
              <a:ext uri="{FF2B5EF4-FFF2-40B4-BE49-F238E27FC236}">
                <a16:creationId xmlns="" xmlns:a16="http://schemas.microsoft.com/office/drawing/2014/main" id="{A557A0F5-A671-4F6E-A3A3-3FCD62219E83}"/>
              </a:ext>
            </a:extLst>
          </p:cNvPr>
          <p:cNvSpPr/>
          <p:nvPr userDrawn="1"/>
        </p:nvSpPr>
        <p:spPr>
          <a:xfrm rot="16200000">
            <a:off x="287976" y="4469046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14195D08-75D6-4D9D-953A-66B4CAEFF515}"/>
              </a:ext>
            </a:extLst>
          </p:cNvPr>
          <p:cNvSpPr/>
          <p:nvPr userDrawn="1"/>
        </p:nvSpPr>
        <p:spPr>
          <a:xfrm>
            <a:off x="0" y="5013174"/>
            <a:ext cx="9144000" cy="14149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4202" y="575841"/>
            <a:ext cx="6623522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r>
              <a:rPr lang="lt-LT" dirty="0">
                <a:latin typeface="+mj-lt"/>
              </a:rPr>
              <a:t>Prezentacijos </a:t>
            </a:r>
            <a:r>
              <a:rPr lang="lt-LT" dirty="0">
                <a:solidFill>
                  <a:schemeClr val="accent2"/>
                </a:solidFill>
                <a:latin typeface="+mj-lt"/>
              </a:rPr>
              <a:t>Skaidrė</a:t>
            </a:r>
            <a:endParaRPr lang="en-US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593725" y="988918"/>
            <a:ext cx="6613999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 err="1"/>
              <a:t>Skaidr</a:t>
            </a:r>
            <a:r>
              <a:rPr lang="lt-LT" dirty="0"/>
              <a:t>ės aprašymas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5021893"/>
            <a:ext cx="206993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700" b="0" spc="30" baseline="0" smtClean="0">
                <a:solidFill>
                  <a:schemeClr val="bg1"/>
                </a:solidFill>
                <a:latin typeface="+mj-lt"/>
              </a:rPr>
              <a:pPr algn="r"/>
              <a:t>‹#›</a:t>
            </a:fld>
            <a:endParaRPr lang="en-US" sz="700" b="0" spc="30" baseline="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5028300"/>
            <a:ext cx="111731" cy="111731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74577" y="5029252"/>
            <a:ext cx="109728" cy="109728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" name="Paveikslėlis 11">
            <a:extLst>
              <a:ext uri="{FF2B5EF4-FFF2-40B4-BE49-F238E27FC236}">
                <a16:creationId xmlns:a16="http://schemas.microsoft.com/office/drawing/2014/main" xmlns="" id="{71E5A2AB-CA2C-48F1-AD86-EE5146D4E78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928"/>
          <a:stretch/>
        </p:blipFill>
        <p:spPr>
          <a:xfrm>
            <a:off x="7713320" y="601492"/>
            <a:ext cx="798619" cy="522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29334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2700" userDrawn="1">
          <p15:clr>
            <a:srgbClr val="FBAE40"/>
          </p15:clr>
        </p15:guide>
        <p15:guide id="2" pos="5384" userDrawn="1">
          <p15:clr>
            <a:srgbClr val="FBAE40"/>
          </p15:clr>
        </p15:guide>
        <p15:guide id="3" pos="374" userDrawn="1">
          <p15:clr>
            <a:srgbClr val="FBAE40"/>
          </p15:clr>
        </p15:guide>
        <p15:guide id="4" orient="horz" pos="306" userDrawn="1">
          <p15:clr>
            <a:srgbClr val="FBAE40"/>
          </p15:clr>
        </p15:guide>
        <p15:guide id="5" orient="horz" pos="97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Half Pictgure i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572000" y="0"/>
            <a:ext cx="4572000" cy="5143499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84202" y="575841"/>
            <a:ext cx="3331093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593725" y="1227457"/>
            <a:ext cx="3331093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7">
            <a:extLst>
              <a:ext uri="{FF2B5EF4-FFF2-40B4-BE49-F238E27FC236}">
                <a16:creationId xmlns:a16="http://schemas.microsoft.com/office/drawing/2014/main" xmlns="" id="{EEC3B046-BE25-4AC3-B749-B7EE52737D3E}"/>
              </a:ext>
            </a:extLst>
          </p:cNvPr>
          <p:cNvSpPr/>
          <p:nvPr userDrawn="1"/>
        </p:nvSpPr>
        <p:spPr>
          <a:xfrm rot="10800000" flipV="1">
            <a:off x="4315849" y="0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93719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Picture at Left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3726" y="1543049"/>
            <a:ext cx="2692400" cy="2743201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xmlns="" id="{1DF7A5CF-1445-4D4C-B9E0-B7FC559FA3EB}"/>
              </a:ext>
            </a:extLst>
          </p:cNvPr>
          <p:cNvSpPr/>
          <p:nvPr userDrawn="1"/>
        </p:nvSpPr>
        <p:spPr>
          <a:xfrm rot="5400000" flipV="1">
            <a:off x="881702" y="399827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0377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eatured Services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3726" y="1543049"/>
            <a:ext cx="1882774" cy="2743201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64326" y="1543049"/>
            <a:ext cx="1882774" cy="2743201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640792" y="1543049"/>
            <a:ext cx="1882774" cy="2743201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2617259" y="1543049"/>
            <a:ext cx="1882774" cy="2743201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9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xmlns="" id="{DD2DB228-0A4E-4000-8080-47B1E0DD88C0}"/>
              </a:ext>
            </a:extLst>
          </p:cNvPr>
          <p:cNvSpPr/>
          <p:nvPr userDrawn="1"/>
        </p:nvSpPr>
        <p:spPr>
          <a:xfrm rot="5400000" flipV="1">
            <a:off x="881702" y="3997022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7">
            <a:extLst>
              <a:ext uri="{FF2B5EF4-FFF2-40B4-BE49-F238E27FC236}">
                <a16:creationId xmlns:a16="http://schemas.microsoft.com/office/drawing/2014/main" xmlns="" id="{4675D565-0FC1-410B-9F8B-FF41521FD538}"/>
              </a:ext>
            </a:extLst>
          </p:cNvPr>
          <p:cNvSpPr/>
          <p:nvPr userDrawn="1"/>
        </p:nvSpPr>
        <p:spPr>
          <a:xfrm rot="5400000" flipV="1">
            <a:off x="2905236" y="3997023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7">
            <a:extLst>
              <a:ext uri="{FF2B5EF4-FFF2-40B4-BE49-F238E27FC236}">
                <a16:creationId xmlns:a16="http://schemas.microsoft.com/office/drawing/2014/main" xmlns="" id="{FFA05C18-B7C6-4E49-8704-EF4F217C20A7}"/>
              </a:ext>
            </a:extLst>
          </p:cNvPr>
          <p:cNvSpPr/>
          <p:nvPr userDrawn="1"/>
        </p:nvSpPr>
        <p:spPr>
          <a:xfrm rot="5400000" flipV="1">
            <a:off x="4928769" y="3997022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7">
            <a:extLst>
              <a:ext uri="{FF2B5EF4-FFF2-40B4-BE49-F238E27FC236}">
                <a16:creationId xmlns:a16="http://schemas.microsoft.com/office/drawing/2014/main" xmlns="" id="{AA69AC92-400D-4489-9FEC-5DF1DD159270}"/>
              </a:ext>
            </a:extLst>
          </p:cNvPr>
          <p:cNvSpPr/>
          <p:nvPr userDrawn="1"/>
        </p:nvSpPr>
        <p:spPr>
          <a:xfrm rot="5400000" flipV="1">
            <a:off x="6952302" y="3997023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01920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folio 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03250" y="2790824"/>
            <a:ext cx="3282950" cy="2352673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267324" y="2790824"/>
            <a:ext cx="3280631" cy="2352673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362200" y="1966913"/>
            <a:ext cx="4419600" cy="3176585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96209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folio Left Half Pag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" y="0"/>
            <a:ext cx="4572000" cy="5143499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156204" y="575840"/>
            <a:ext cx="3394071" cy="681459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5165727" y="1306764"/>
            <a:ext cx="3394071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165727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5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xmlns="" id="{2A40125D-F800-4E64-A6F6-892198D2336A}"/>
              </a:ext>
            </a:extLst>
          </p:cNvPr>
          <p:cNvSpPr/>
          <p:nvPr userDrawn="1"/>
        </p:nvSpPr>
        <p:spPr>
          <a:xfrm>
            <a:off x="4572002" y="0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98297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ni Right Pictgure i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572000" y="0"/>
            <a:ext cx="4572000" cy="3047999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84202" y="575841"/>
            <a:ext cx="3331093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593725" y="1227457"/>
            <a:ext cx="3331093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7">
            <a:extLst>
              <a:ext uri="{FF2B5EF4-FFF2-40B4-BE49-F238E27FC236}">
                <a16:creationId xmlns:a16="http://schemas.microsoft.com/office/drawing/2014/main" xmlns="" id="{5D725C3B-BB18-4065-AD8C-368007C45672}"/>
              </a:ext>
            </a:extLst>
          </p:cNvPr>
          <p:cNvSpPr/>
          <p:nvPr userDrawn="1"/>
        </p:nvSpPr>
        <p:spPr>
          <a:xfrm rot="10800000" flipV="1">
            <a:off x="4315849" y="0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26083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Portfolio Single Sh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3725" y="1543049"/>
            <a:ext cx="3986742" cy="2756285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xmlns="" id="{76A171F7-E4EC-44CD-83AD-B1EE6B8F79A6}"/>
              </a:ext>
            </a:extLst>
          </p:cNvPr>
          <p:cNvSpPr/>
          <p:nvPr userDrawn="1"/>
        </p:nvSpPr>
        <p:spPr>
          <a:xfrm rot="5400000" flipV="1">
            <a:off x="881702" y="4011358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6211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ni Portfolio in Brows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3922871" y="1686719"/>
            <a:ext cx="4598829" cy="2670969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xmlns="" id="{02597A62-61BB-405E-B270-2D78F7A4F9B8}"/>
              </a:ext>
            </a:extLst>
          </p:cNvPr>
          <p:cNvSpPr/>
          <p:nvPr userDrawn="1"/>
        </p:nvSpPr>
        <p:spPr>
          <a:xfrm rot="5400000" flipV="1">
            <a:off x="4210848" y="4069712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90239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ptop Portfolio Showc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4667249" y="1943100"/>
            <a:ext cx="3107531" cy="194327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xmlns="" id="{ED170797-B56D-4C87-9014-41AE71C35D9A}"/>
              </a:ext>
            </a:extLst>
          </p:cNvPr>
          <p:cNvSpPr/>
          <p:nvPr userDrawn="1"/>
        </p:nvSpPr>
        <p:spPr>
          <a:xfrm rot="5400000" flipV="1">
            <a:off x="4955226" y="3598396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88159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CD Portfolio Showc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979246" y="1911986"/>
            <a:ext cx="2706929" cy="1628933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xmlns="" id="{CFE1A2AC-5135-468B-9FF6-B44CA6DD4D66}"/>
              </a:ext>
            </a:extLst>
          </p:cNvPr>
          <p:cNvSpPr/>
          <p:nvPr userDrawn="1"/>
        </p:nvSpPr>
        <p:spPr>
          <a:xfrm rot="5400000" flipV="1">
            <a:off x="1267223" y="3252943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36035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aveikslėlis 11">
            <a:extLst>
              <a:ext uri="{FF2B5EF4-FFF2-40B4-BE49-F238E27FC236}">
                <a16:creationId xmlns:a16="http://schemas.microsoft.com/office/drawing/2014/main" xmlns="" id="{71E5A2AB-CA2C-48F1-AD86-EE5146D4E78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928"/>
          <a:stretch/>
        </p:blipFill>
        <p:spPr>
          <a:xfrm>
            <a:off x="7713320" y="601492"/>
            <a:ext cx="798619" cy="522865"/>
          </a:xfrm>
          <a:prstGeom prst="rect">
            <a:avLst/>
          </a:prstGeom>
        </p:spPr>
      </p:pic>
      <p:sp>
        <p:nvSpPr>
          <p:cNvPr id="14" name="Rectangle 7">
            <a:extLst>
              <a:ext uri="{FF2B5EF4-FFF2-40B4-BE49-F238E27FC236}">
                <a16:creationId xmlns="" xmlns:a16="http://schemas.microsoft.com/office/drawing/2014/main" id="{A557A0F5-A671-4F6E-A3A3-3FCD62219E83}"/>
              </a:ext>
            </a:extLst>
          </p:cNvPr>
          <p:cNvSpPr/>
          <p:nvPr userDrawn="1"/>
        </p:nvSpPr>
        <p:spPr>
          <a:xfrm rot="16200000">
            <a:off x="287976" y="4469046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14195D08-75D6-4D9D-953A-66B4CAEFF515}"/>
              </a:ext>
            </a:extLst>
          </p:cNvPr>
          <p:cNvSpPr/>
          <p:nvPr userDrawn="1"/>
        </p:nvSpPr>
        <p:spPr>
          <a:xfrm>
            <a:off x="0" y="5013174"/>
            <a:ext cx="9144000" cy="14149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5028300"/>
            <a:ext cx="111731" cy="111731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74577" y="5029252"/>
            <a:ext cx="109728" cy="109728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TextBox 18"/>
          <p:cNvSpPr txBox="1"/>
          <p:nvPr userDrawn="1"/>
        </p:nvSpPr>
        <p:spPr>
          <a:xfrm>
            <a:off x="7939422" y="5021893"/>
            <a:ext cx="206993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700" b="0" spc="30" baseline="0" smtClean="0">
                <a:solidFill>
                  <a:schemeClr val="bg1"/>
                </a:solidFill>
                <a:latin typeface="+mj-lt"/>
              </a:rPr>
              <a:pPr algn="r"/>
              <a:t>‹#›</a:t>
            </a:fld>
            <a:endParaRPr lang="en-US" sz="700" b="0" spc="30" baseline="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6760208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Phone Portfolio Showcase at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3986213" y="2021681"/>
            <a:ext cx="1216819" cy="2166938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xmlns="" id="{38CEA4F1-E0B3-41AC-9FFF-D42749C82EFA}"/>
              </a:ext>
            </a:extLst>
          </p:cNvPr>
          <p:cNvSpPr/>
          <p:nvPr userDrawn="1"/>
        </p:nvSpPr>
        <p:spPr>
          <a:xfrm rot="5400000" flipV="1">
            <a:off x="4274190" y="3900643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85175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Pad Portfolio Showcase a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48047" y="1804652"/>
            <a:ext cx="1573825" cy="2100597"/>
          </a:xfrm>
          <a:prstGeom prst="rect">
            <a:avLst/>
          </a:prstGeom>
          <a:noFill/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4673016" y="2437606"/>
            <a:ext cx="2107406" cy="1581944"/>
          </a:xfrm>
          <a:prstGeom prst="rect">
            <a:avLst/>
          </a:prstGeom>
          <a:noFill/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4465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Phone Portfolio Showcase a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723197" y="1925601"/>
            <a:ext cx="1216819" cy="2166938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93952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ortfolio in Brows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1057275" y="1771649"/>
            <a:ext cx="7029451" cy="337185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7">
            <a:extLst>
              <a:ext uri="{FF2B5EF4-FFF2-40B4-BE49-F238E27FC236}">
                <a16:creationId xmlns:a16="http://schemas.microsoft.com/office/drawing/2014/main" xmlns="" id="{EE36CCA3-557B-4E79-BB38-85B25F0337D1}"/>
              </a:ext>
            </a:extLst>
          </p:cNvPr>
          <p:cNvSpPr/>
          <p:nvPr userDrawn="1"/>
        </p:nvSpPr>
        <p:spPr>
          <a:xfrm rot="10800000" flipV="1">
            <a:off x="801124" y="1771649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60544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rious Project Show C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 Placeholder 9"/>
          <p:cNvSpPr>
            <a:spLocks noGrp="1"/>
          </p:cNvSpPr>
          <p:nvPr userDrawn="1">
            <p:ph type="body" sz="quarter" idx="18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5" name="Text Placeholder 9"/>
          <p:cNvSpPr>
            <a:spLocks noGrp="1"/>
          </p:cNvSpPr>
          <p:nvPr userDrawn="1">
            <p:ph type="body" sz="quarter" idx="19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6" name="Straight Connector 45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Picture Placeholder 17"/>
          <p:cNvSpPr>
            <a:spLocks noGrp="1"/>
          </p:cNvSpPr>
          <p:nvPr>
            <p:ph type="pic" sz="quarter" idx="10"/>
          </p:nvPr>
        </p:nvSpPr>
        <p:spPr>
          <a:xfrm>
            <a:off x="594391" y="1543050"/>
            <a:ext cx="1984248" cy="1371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40" name="TextBox 39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42" name="Picture Placeholder 17"/>
          <p:cNvSpPr>
            <a:spLocks noGrp="1"/>
          </p:cNvSpPr>
          <p:nvPr>
            <p:ph type="pic" sz="quarter" idx="20"/>
          </p:nvPr>
        </p:nvSpPr>
        <p:spPr>
          <a:xfrm>
            <a:off x="4561555" y="1543050"/>
            <a:ext cx="1984248" cy="1371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47" name="Picture Placeholder 17"/>
          <p:cNvSpPr>
            <a:spLocks noGrp="1"/>
          </p:cNvSpPr>
          <p:nvPr>
            <p:ph type="pic" sz="quarter" idx="21"/>
          </p:nvPr>
        </p:nvSpPr>
        <p:spPr>
          <a:xfrm>
            <a:off x="2577973" y="2913398"/>
            <a:ext cx="1984248" cy="1371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60" name="Picture Placeholder 17"/>
          <p:cNvSpPr>
            <a:spLocks noGrp="1"/>
          </p:cNvSpPr>
          <p:nvPr>
            <p:ph type="pic" sz="quarter" idx="22"/>
          </p:nvPr>
        </p:nvSpPr>
        <p:spPr>
          <a:xfrm>
            <a:off x="6545137" y="2913398"/>
            <a:ext cx="1984248" cy="1371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5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xmlns="" id="{E27E2942-06C6-4FCA-BE07-30560DFE40B9}"/>
              </a:ext>
            </a:extLst>
          </p:cNvPr>
          <p:cNvSpPr/>
          <p:nvPr userDrawn="1"/>
        </p:nvSpPr>
        <p:spPr>
          <a:xfrm rot="5400000" flipV="1">
            <a:off x="2865950" y="3997022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7">
            <a:extLst>
              <a:ext uri="{FF2B5EF4-FFF2-40B4-BE49-F238E27FC236}">
                <a16:creationId xmlns:a16="http://schemas.microsoft.com/office/drawing/2014/main" xmlns="" id="{80ACE523-4F77-4002-80F5-F261F564B7DE}"/>
              </a:ext>
            </a:extLst>
          </p:cNvPr>
          <p:cNvSpPr/>
          <p:nvPr userDrawn="1"/>
        </p:nvSpPr>
        <p:spPr>
          <a:xfrm rot="5400000" flipV="1">
            <a:off x="6833114" y="3997022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7">
            <a:extLst>
              <a:ext uri="{FF2B5EF4-FFF2-40B4-BE49-F238E27FC236}">
                <a16:creationId xmlns:a16="http://schemas.microsoft.com/office/drawing/2014/main" xmlns="" id="{4560BA64-52D4-473A-8BB6-EDCB2AC820C6}"/>
              </a:ext>
            </a:extLst>
          </p:cNvPr>
          <p:cNvSpPr/>
          <p:nvPr userDrawn="1"/>
        </p:nvSpPr>
        <p:spPr>
          <a:xfrm rot="16200000" flipV="1">
            <a:off x="2033846" y="99892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7">
            <a:extLst>
              <a:ext uri="{FF2B5EF4-FFF2-40B4-BE49-F238E27FC236}">
                <a16:creationId xmlns:a16="http://schemas.microsoft.com/office/drawing/2014/main" xmlns="" id="{26B2C2DC-246F-4FF3-A223-B03974017915}"/>
              </a:ext>
            </a:extLst>
          </p:cNvPr>
          <p:cNvSpPr/>
          <p:nvPr userDrawn="1"/>
        </p:nvSpPr>
        <p:spPr>
          <a:xfrm rot="16200000" flipV="1">
            <a:off x="6001010" y="99892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77816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er Testimonia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 Placeholder 9"/>
          <p:cNvSpPr>
            <a:spLocks noGrp="1"/>
          </p:cNvSpPr>
          <p:nvPr userDrawn="1">
            <p:ph type="body" sz="quarter" idx="18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5" name="Text Placeholder 9"/>
          <p:cNvSpPr>
            <a:spLocks noGrp="1"/>
          </p:cNvSpPr>
          <p:nvPr userDrawn="1">
            <p:ph type="body" sz="quarter" idx="19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6" name="Straight Connector 45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50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Picture Placeholder 9"/>
          <p:cNvSpPr>
            <a:spLocks noGrp="1"/>
          </p:cNvSpPr>
          <p:nvPr userDrawn="1">
            <p:ph type="pic" sz="quarter" idx="11"/>
          </p:nvPr>
        </p:nvSpPr>
        <p:spPr>
          <a:xfrm>
            <a:off x="591940" y="3128769"/>
            <a:ext cx="570159" cy="570159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8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3" name="Picture Placeholder 9"/>
          <p:cNvSpPr>
            <a:spLocks noGrp="1"/>
          </p:cNvSpPr>
          <p:nvPr userDrawn="1">
            <p:ph type="pic" sz="quarter" idx="20"/>
          </p:nvPr>
        </p:nvSpPr>
        <p:spPr>
          <a:xfrm>
            <a:off x="3524298" y="3132337"/>
            <a:ext cx="570159" cy="570159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8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4" name="Picture Placeholder 9"/>
          <p:cNvSpPr>
            <a:spLocks noGrp="1"/>
          </p:cNvSpPr>
          <p:nvPr userDrawn="1">
            <p:ph type="pic" sz="quarter" idx="21"/>
          </p:nvPr>
        </p:nvSpPr>
        <p:spPr>
          <a:xfrm>
            <a:off x="6426859" y="3132337"/>
            <a:ext cx="570159" cy="570159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8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24220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65302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666222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Full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40697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0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157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lcome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4090271" y="1588761"/>
            <a:ext cx="963458" cy="963458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65370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ny History P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Picture Placeholder 9"/>
          <p:cNvSpPr>
            <a:spLocks noGrp="1"/>
          </p:cNvSpPr>
          <p:nvPr>
            <p:ph type="pic" sz="quarter" idx="12"/>
          </p:nvPr>
        </p:nvSpPr>
        <p:spPr>
          <a:xfrm>
            <a:off x="4189509" y="1590011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1520359" y="3233602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1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6907309" y="3233602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7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52628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ny History P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1520359" y="1590770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6907309" y="1590770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5" name="Picture Placeholder 9"/>
          <p:cNvSpPr>
            <a:spLocks noGrp="1"/>
          </p:cNvSpPr>
          <p:nvPr>
            <p:ph type="pic" sz="quarter" idx="12"/>
          </p:nvPr>
        </p:nvSpPr>
        <p:spPr>
          <a:xfrm>
            <a:off x="4211734" y="3233602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20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05638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et Our Team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836170" y="1491268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7" name="Picture Placeholder 9"/>
          <p:cNvSpPr>
            <a:spLocks noGrp="1"/>
          </p:cNvSpPr>
          <p:nvPr>
            <p:ph type="pic" sz="quarter" idx="12"/>
          </p:nvPr>
        </p:nvSpPr>
        <p:spPr>
          <a:xfrm>
            <a:off x="2480030" y="1491268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8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123890" y="1491268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9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5767750" y="1491268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0" name="Picture Placeholder 9"/>
          <p:cNvSpPr>
            <a:spLocks noGrp="1"/>
          </p:cNvSpPr>
          <p:nvPr>
            <p:ph type="pic" sz="quarter" idx="15"/>
          </p:nvPr>
        </p:nvSpPr>
        <p:spPr>
          <a:xfrm>
            <a:off x="7411611" y="1491268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1" name="Picture Placeholder 9"/>
          <p:cNvSpPr>
            <a:spLocks noGrp="1"/>
          </p:cNvSpPr>
          <p:nvPr>
            <p:ph type="pic" sz="quarter" idx="16"/>
          </p:nvPr>
        </p:nvSpPr>
        <p:spPr>
          <a:xfrm>
            <a:off x="836170" y="2990521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2" name="Picture Placeholder 9"/>
          <p:cNvSpPr>
            <a:spLocks noGrp="1"/>
          </p:cNvSpPr>
          <p:nvPr>
            <p:ph type="pic" sz="quarter" idx="17"/>
          </p:nvPr>
        </p:nvSpPr>
        <p:spPr>
          <a:xfrm>
            <a:off x="2480030" y="2990521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3" name="Picture Placeholder 9"/>
          <p:cNvSpPr>
            <a:spLocks noGrp="1"/>
          </p:cNvSpPr>
          <p:nvPr>
            <p:ph type="pic" sz="quarter" idx="18"/>
          </p:nvPr>
        </p:nvSpPr>
        <p:spPr>
          <a:xfrm>
            <a:off x="4123890" y="2990521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4" name="Picture Placeholder 9"/>
          <p:cNvSpPr>
            <a:spLocks noGrp="1"/>
          </p:cNvSpPr>
          <p:nvPr>
            <p:ph type="pic" sz="quarter" idx="19"/>
          </p:nvPr>
        </p:nvSpPr>
        <p:spPr>
          <a:xfrm>
            <a:off x="5767750" y="2990521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5" name="Picture Placeholder 9"/>
          <p:cNvSpPr>
            <a:spLocks noGrp="1"/>
          </p:cNvSpPr>
          <p:nvPr>
            <p:ph type="pic" sz="quarter" idx="20"/>
          </p:nvPr>
        </p:nvSpPr>
        <p:spPr>
          <a:xfrm>
            <a:off x="7411611" y="2990521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8" name="TextBox 27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3" name="Text Placeholder 9"/>
          <p:cNvSpPr>
            <a:spLocks noGrp="1"/>
          </p:cNvSpPr>
          <p:nvPr>
            <p:ph type="body" sz="quarter" idx="2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34" name="Straight Connector 33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75382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r Creative Forc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890059" y="1636182"/>
            <a:ext cx="1452033" cy="1563369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2853972" y="1636182"/>
            <a:ext cx="1452033" cy="1563369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817887" y="1636182"/>
            <a:ext cx="1452033" cy="1563369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6792064" y="1636182"/>
            <a:ext cx="1452033" cy="1563369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9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xmlns="" id="{FFDE9971-10A8-4074-B02E-1D52CD8D6862}"/>
              </a:ext>
            </a:extLst>
          </p:cNvPr>
          <p:cNvSpPr/>
          <p:nvPr userDrawn="1"/>
        </p:nvSpPr>
        <p:spPr>
          <a:xfrm rot="5400000" flipV="1">
            <a:off x="1178036" y="291157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7">
            <a:extLst>
              <a:ext uri="{FF2B5EF4-FFF2-40B4-BE49-F238E27FC236}">
                <a16:creationId xmlns:a16="http://schemas.microsoft.com/office/drawing/2014/main" xmlns="" id="{C0F81D1B-C245-4739-8B80-706EB2960960}"/>
              </a:ext>
            </a:extLst>
          </p:cNvPr>
          <p:cNvSpPr/>
          <p:nvPr userDrawn="1"/>
        </p:nvSpPr>
        <p:spPr>
          <a:xfrm rot="5400000" flipV="1">
            <a:off x="3141949" y="291157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7">
            <a:extLst>
              <a:ext uri="{FF2B5EF4-FFF2-40B4-BE49-F238E27FC236}">
                <a16:creationId xmlns:a16="http://schemas.microsoft.com/office/drawing/2014/main" xmlns="" id="{6C19A532-827B-4975-86B2-AA924D5BA890}"/>
              </a:ext>
            </a:extLst>
          </p:cNvPr>
          <p:cNvSpPr/>
          <p:nvPr userDrawn="1"/>
        </p:nvSpPr>
        <p:spPr>
          <a:xfrm rot="5400000" flipV="1">
            <a:off x="5105862" y="2911575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7">
            <a:extLst>
              <a:ext uri="{FF2B5EF4-FFF2-40B4-BE49-F238E27FC236}">
                <a16:creationId xmlns:a16="http://schemas.microsoft.com/office/drawing/2014/main" xmlns="" id="{22CA6CBD-05FB-4C0D-B20D-5CC643109CE1}"/>
              </a:ext>
            </a:extLst>
          </p:cNvPr>
          <p:cNvSpPr/>
          <p:nvPr userDrawn="1"/>
        </p:nvSpPr>
        <p:spPr>
          <a:xfrm rot="5400000" flipV="1">
            <a:off x="7080041" y="2911573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32055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r Creative Forc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3725" y="1543050"/>
            <a:ext cx="2483136" cy="1992630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3328844" y="1543050"/>
            <a:ext cx="2483136" cy="1992630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6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6063964" y="1543050"/>
            <a:ext cx="2483136" cy="1992630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9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Rectangle 7">
            <a:extLst>
              <a:ext uri="{FF2B5EF4-FFF2-40B4-BE49-F238E27FC236}">
                <a16:creationId xmlns:a16="http://schemas.microsoft.com/office/drawing/2014/main" xmlns="" id="{97AA7B48-EFF6-4051-939F-0C729EEB04B3}"/>
              </a:ext>
            </a:extLst>
          </p:cNvPr>
          <p:cNvSpPr/>
          <p:nvPr userDrawn="1"/>
        </p:nvSpPr>
        <p:spPr>
          <a:xfrm rot="5400000" flipV="1">
            <a:off x="881702" y="324770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xmlns="" id="{112DB169-FC2F-4CFE-BD9E-EFC2D37A2223}"/>
              </a:ext>
            </a:extLst>
          </p:cNvPr>
          <p:cNvSpPr/>
          <p:nvPr userDrawn="1"/>
        </p:nvSpPr>
        <p:spPr>
          <a:xfrm rot="5400000" flipV="1">
            <a:off x="3616821" y="3247705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7">
            <a:extLst>
              <a:ext uri="{FF2B5EF4-FFF2-40B4-BE49-F238E27FC236}">
                <a16:creationId xmlns:a16="http://schemas.microsoft.com/office/drawing/2014/main" xmlns="" id="{27C862D8-0F0F-4DFF-BF73-75D9A5DB5365}"/>
              </a:ext>
            </a:extLst>
          </p:cNvPr>
          <p:cNvSpPr/>
          <p:nvPr userDrawn="1"/>
        </p:nvSpPr>
        <p:spPr>
          <a:xfrm rot="5400000" flipV="1">
            <a:off x="6351940" y="3247705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9557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6835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94" r:id="rId2"/>
    <p:sldLayoutId id="2147483673" r:id="rId3"/>
    <p:sldLayoutId id="2147483674" r:id="rId4"/>
    <p:sldLayoutId id="2147483690" r:id="rId5"/>
    <p:sldLayoutId id="2147483691" r:id="rId6"/>
    <p:sldLayoutId id="2147483672" r:id="rId7"/>
    <p:sldLayoutId id="2147483693" r:id="rId8"/>
    <p:sldLayoutId id="2147483671" r:id="rId9"/>
    <p:sldLayoutId id="2147483675" r:id="rId10"/>
    <p:sldLayoutId id="2147483682" r:id="rId11"/>
    <p:sldLayoutId id="2147483687" r:id="rId12"/>
    <p:sldLayoutId id="2147483680" r:id="rId13"/>
    <p:sldLayoutId id="2147483676" r:id="rId14"/>
    <p:sldLayoutId id="2147483692" r:id="rId15"/>
    <p:sldLayoutId id="2147483679" r:id="rId16"/>
    <p:sldLayoutId id="2147483677" r:id="rId17"/>
    <p:sldLayoutId id="2147483683" r:id="rId18"/>
    <p:sldLayoutId id="2147483684" r:id="rId19"/>
    <p:sldLayoutId id="2147483685" r:id="rId20"/>
    <p:sldLayoutId id="2147483689" r:id="rId21"/>
    <p:sldLayoutId id="2147483686" r:id="rId22"/>
    <p:sldLayoutId id="2147483681" r:id="rId23"/>
    <p:sldLayoutId id="2147483678" r:id="rId24"/>
    <p:sldLayoutId id="2147483688" r:id="rId25"/>
    <p:sldLayoutId id="2147483669" r:id="rId26"/>
    <p:sldLayoutId id="2147483668" r:id="rId27"/>
    <p:sldLayoutId id="2147483670" r:id="rId28"/>
  </p:sldLayoutIdLst>
  <p:transition spd="slow">
    <p:fade/>
  </p:transition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4322618"/>
            <a:ext cx="9144000" cy="82088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76800" y="2626232"/>
            <a:ext cx="7891199" cy="11079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lt-LT" altLang="lt-LT" sz="2400" dirty="0">
                <a:latin typeface="+mj-lt"/>
              </a:rPr>
              <a:t>Fondų </a:t>
            </a:r>
            <a:r>
              <a:rPr lang="lt-LT" altLang="lt-LT" sz="2400" dirty="0" err="1" smtClean="0">
                <a:latin typeface="+mj-lt"/>
              </a:rPr>
              <a:t>fondų</a:t>
            </a:r>
            <a:r>
              <a:rPr lang="lt-LT" altLang="lt-LT" sz="2400" dirty="0" smtClean="0">
                <a:latin typeface="+mj-lt"/>
              </a:rPr>
              <a:t> bei finansinių priemonių, kai fondų fondas nesteigiamas,  </a:t>
            </a:r>
            <a:r>
              <a:rPr lang="lt-LT" altLang="lt-LT" sz="2400" dirty="0">
                <a:latin typeface="+mj-lt"/>
              </a:rPr>
              <a:t>valdymo išlaidos ir mokesčiai</a:t>
            </a:r>
            <a:br>
              <a:rPr lang="lt-LT" altLang="lt-LT" sz="2400" dirty="0">
                <a:latin typeface="+mj-lt"/>
              </a:rPr>
            </a:br>
            <a:r>
              <a:rPr lang="en-US" sz="2400" b="1" spc="50" dirty="0" smtClean="0">
                <a:solidFill>
                  <a:schemeClr val="accent1"/>
                </a:solidFill>
                <a:latin typeface="+mj-lt"/>
              </a:rPr>
              <a:t>20</a:t>
            </a:r>
            <a:r>
              <a:rPr lang="lt-LT" sz="2400" b="1" spc="50" dirty="0" smtClean="0">
                <a:solidFill>
                  <a:schemeClr val="accent1"/>
                </a:solidFill>
                <a:latin typeface="+mj-lt"/>
              </a:rPr>
              <a:t>20-12-31</a:t>
            </a:r>
            <a:endParaRPr lang="en-US" sz="2400" b="1" spc="50" dirty="0">
              <a:solidFill>
                <a:schemeClr val="accent2"/>
              </a:solidFill>
              <a:latin typeface="+mj-lt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4114800" y="2541786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882775" y="4594560"/>
            <a:ext cx="537845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lt-LT" sz="1400" spc="70" dirty="0" smtClean="0">
                <a:solidFill>
                  <a:schemeClr val="bg1"/>
                </a:solidFill>
                <a:latin typeface="+mj-lt"/>
              </a:rPr>
              <a:t>2021 </a:t>
            </a:r>
            <a:r>
              <a:rPr lang="lt-LT" sz="1400" spc="70" dirty="0">
                <a:solidFill>
                  <a:schemeClr val="bg1"/>
                </a:solidFill>
                <a:latin typeface="+mj-lt"/>
              </a:rPr>
              <a:t>m. </a:t>
            </a:r>
            <a:r>
              <a:rPr lang="lt-LT" sz="1400" spc="70" dirty="0" smtClean="0">
                <a:solidFill>
                  <a:schemeClr val="bg1"/>
                </a:solidFill>
                <a:latin typeface="+mj-lt"/>
              </a:rPr>
              <a:t>gegužės 14 d</a:t>
            </a:r>
            <a:r>
              <a:rPr lang="lt-LT" sz="1400" spc="70" dirty="0">
                <a:solidFill>
                  <a:schemeClr val="bg1"/>
                </a:solidFill>
                <a:latin typeface="+mj-lt"/>
              </a:rPr>
              <a:t>. </a:t>
            </a:r>
            <a:r>
              <a:rPr lang="lt-LT" sz="1400" spc="70" dirty="0" smtClean="0">
                <a:solidFill>
                  <a:schemeClr val="bg1"/>
                </a:solidFill>
                <a:latin typeface="+mj-lt"/>
              </a:rPr>
              <a:t>Vilnius</a:t>
            </a:r>
            <a:endParaRPr lang="lt-LT" sz="1400" spc="7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7" name="Paveikslėlis 1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928"/>
          <a:stretch/>
        </p:blipFill>
        <p:spPr>
          <a:xfrm>
            <a:off x="3369562" y="831316"/>
            <a:ext cx="2404876" cy="157449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69839C06-16AA-4264-9D9B-3445424424F5}"/>
              </a:ext>
            </a:extLst>
          </p:cNvPr>
          <p:cNvSpPr/>
          <p:nvPr/>
        </p:nvSpPr>
        <p:spPr>
          <a:xfrm rot="16200000">
            <a:off x="287977" y="3778490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464888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o vietos rezervavimo ženklas 1"/>
          <p:cNvSpPr>
            <a:spLocks noGrp="1"/>
          </p:cNvSpPr>
          <p:nvPr>
            <p:ph type="body" sz="quarter" idx="10"/>
          </p:nvPr>
        </p:nvSpPr>
        <p:spPr>
          <a:xfrm>
            <a:off x="571499" y="524409"/>
            <a:ext cx="7859982" cy="687437"/>
          </a:xfrm>
        </p:spPr>
        <p:txBody>
          <a:bodyPr/>
          <a:lstStyle/>
          <a:p>
            <a:r>
              <a:rPr lang="en-US" altLang="lt-LT" b="1" dirty="0" smtClean="0"/>
              <a:t>VANDENTVARKOS </a:t>
            </a:r>
            <a:r>
              <a:rPr lang="en-US" altLang="lt-LT" b="1" dirty="0"/>
              <a:t>FONDO</a:t>
            </a:r>
            <a:r>
              <a:rPr lang="lt-LT" altLang="lt-LT" b="1" dirty="0"/>
              <a:t>, FINANSUOJAMO </a:t>
            </a:r>
            <a:r>
              <a:rPr lang="lt-LT" altLang="lt-LT" b="1" dirty="0" smtClean="0"/>
              <a:t>iš sanglaudos </a:t>
            </a:r>
            <a:r>
              <a:rPr lang="lt-LT" altLang="lt-LT" b="1" dirty="0"/>
              <a:t>fondo </a:t>
            </a:r>
            <a:r>
              <a:rPr lang="lt-LT" altLang="lt-LT" b="1" dirty="0" smtClean="0">
                <a:cs typeface="Arial" panose="020B0604020202020204" pitchFamily="34" charset="0"/>
              </a:rPr>
              <a:t>v</a:t>
            </a:r>
            <a:r>
              <a:rPr lang="lt-LT" b="1" dirty="0" smtClean="0">
                <a:cs typeface="Arial" panose="020B0604020202020204" pitchFamily="34" charset="0"/>
              </a:rPr>
              <a:t>aldymo</a:t>
            </a:r>
            <a:r>
              <a:rPr lang="en-US" b="1" dirty="0" smtClean="0">
                <a:cs typeface="Arial" panose="020B0604020202020204" pitchFamily="34" charset="0"/>
              </a:rPr>
              <a:t> </a:t>
            </a:r>
            <a:r>
              <a:rPr lang="lt-LT" b="1" dirty="0" smtClean="0">
                <a:cs typeface="Arial" panose="020B0604020202020204" pitchFamily="34" charset="0"/>
              </a:rPr>
              <a:t>mokestis </a:t>
            </a:r>
            <a:endParaRPr lang="lt-LT" b="1" strike="sngStrike" dirty="0">
              <a:solidFill>
                <a:srgbClr val="FF0000"/>
              </a:solidFill>
            </a:endParaRPr>
          </a:p>
        </p:txBody>
      </p:sp>
      <p:sp>
        <p:nvSpPr>
          <p:cNvPr id="4" name="Teksto vietos rezervavimo ženklas 6"/>
          <p:cNvSpPr>
            <a:spLocks noGrp="1"/>
          </p:cNvSpPr>
          <p:nvPr/>
        </p:nvSpPr>
        <p:spPr bwMode="auto">
          <a:xfrm>
            <a:off x="495300" y="1370597"/>
            <a:ext cx="80772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397" tIns="49701" rIns="99397" bIns="49701" numCol="1" anchor="t" anchorCtr="0" compatLnSpc="1">
            <a:prstTxWarp prst="textNoShape">
              <a:avLst/>
            </a:prstTxWarp>
          </a:bodyPr>
          <a:lstStyle>
            <a:lvl1pPr marL="0" indent="0" algn="l" defTabSz="540144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2100" kern="120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1pPr>
            <a:lvl2pPr marL="497001" indent="0" algn="l" defTabSz="984250" rtl="0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itchFamily="34" charset="0"/>
              <a:buNone/>
              <a:defRPr sz="2100" kern="1200" baseline="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2pPr>
            <a:lvl3pPr marL="1231900" indent="-236538" algn="l" defTabSz="984250" rtl="0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itchFamily="34" charset="0"/>
              <a:buChar char="•"/>
              <a:defRPr sz="2100" kern="120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3pPr>
            <a:lvl4pPr marL="1730375" indent="-236538" algn="l" defTabSz="984250" rtl="0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itchFamily="34" charset="0"/>
              <a:buChar char="•"/>
              <a:defRPr sz="2100" kern="120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4pPr>
            <a:lvl5pPr marL="2227263" indent="-236538" algn="l" defTabSz="984250" rtl="0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itchFamily="34" charset="0"/>
              <a:buChar char="•"/>
              <a:defRPr sz="2100" kern="120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5pPr>
            <a:lvl6pPr marL="2733495" indent="-248499" algn="l" defTabSz="99399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30495" indent="-248499" algn="l" defTabSz="99399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27489" indent="-248499" algn="l" defTabSz="99399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24493" indent="-248499" algn="l" defTabSz="99399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lt-LT" altLang="lt-LT" sz="2000" dirty="0">
                <a:solidFill>
                  <a:srgbClr val="002060"/>
                </a:solidFill>
              </a:rPr>
              <a:t>Fondo valdytojas  – </a:t>
            </a:r>
            <a:r>
              <a:rPr lang="lt-LT" altLang="lt-LT" sz="2000" dirty="0" smtClean="0">
                <a:solidFill>
                  <a:srgbClr val="002060"/>
                </a:solidFill>
              </a:rPr>
              <a:t> </a:t>
            </a:r>
            <a:r>
              <a:rPr lang="lt-LT" altLang="lt-LT" sz="2000" b="1" dirty="0" smtClean="0">
                <a:solidFill>
                  <a:srgbClr val="002060"/>
                </a:solidFill>
              </a:rPr>
              <a:t>VIPA</a:t>
            </a:r>
            <a:endParaRPr lang="lt-LT" altLang="lt-LT" sz="2000" b="1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lt-LT" altLang="lt-LT" sz="2000" dirty="0" smtClean="0">
                <a:solidFill>
                  <a:schemeClr val="tx1"/>
                </a:solidFill>
              </a:rPr>
              <a:t>Fondo vertė </a:t>
            </a:r>
            <a:r>
              <a:rPr lang="lt-LT" altLang="lt-LT" sz="2000" dirty="0">
                <a:solidFill>
                  <a:schemeClr val="bg2">
                    <a:lumMod val="25000"/>
                  </a:schemeClr>
                </a:solidFill>
              </a:rPr>
              <a:t>– </a:t>
            </a:r>
            <a:r>
              <a:rPr lang="lt-LT" altLang="lt-LT" sz="2000" dirty="0" smtClean="0">
                <a:solidFill>
                  <a:schemeClr val="bg2">
                    <a:lumMod val="25000"/>
                  </a:schemeClr>
                </a:solidFill>
              </a:rPr>
              <a:t>30 mln. </a:t>
            </a:r>
            <a:r>
              <a:rPr lang="lt-LT" altLang="lt-LT" sz="2000" dirty="0" err="1" smtClean="0">
                <a:solidFill>
                  <a:schemeClr val="bg2">
                    <a:lumMod val="25000"/>
                  </a:schemeClr>
                </a:solidFill>
              </a:rPr>
              <a:t>Eur</a:t>
            </a:r>
            <a:r>
              <a:rPr lang="lt-LT" altLang="lt-LT" sz="2000" dirty="0" smtClean="0">
                <a:solidFill>
                  <a:schemeClr val="bg2">
                    <a:lumMod val="25000"/>
                  </a:schemeClr>
                </a:solidFill>
              </a:rPr>
              <a:t> ES fondų lėšos</a:t>
            </a:r>
            <a:endParaRPr lang="lt-LT" sz="20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Lentelė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9308952"/>
              </p:ext>
            </p:extLst>
          </p:nvPr>
        </p:nvGraphicFramePr>
        <p:xfrm>
          <a:off x="395037" y="2373897"/>
          <a:ext cx="8506326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0658"/>
                <a:gridCol w="31756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sz="1800" dirty="0" smtClean="0"/>
                        <a:t>Valdymo išlaidos</a:t>
                      </a:r>
                      <a:endParaRPr lang="lt-LT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dirty="0" smtClean="0"/>
                        <a:t>Faktinis dydis iki 2020-12-31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1800" dirty="0" smtClean="0"/>
                        <a:t>Bazinis atlygis, EUR</a:t>
                      </a:r>
                      <a:endParaRPr lang="lt-LT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66 472.60 	</a:t>
                      </a:r>
                      <a:endParaRPr lang="lt-LT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1800" dirty="0" smtClean="0"/>
                        <a:t>Veiklos rezultatais grindžiamos</a:t>
                      </a:r>
                      <a:r>
                        <a:rPr lang="lt-LT" sz="1800" baseline="0" dirty="0" smtClean="0"/>
                        <a:t> valdymo išlaidos, EUR</a:t>
                      </a:r>
                      <a:endParaRPr lang="lt-LT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lt-LT" sz="1800" dirty="0" smtClean="0"/>
                        <a:t>                        - </a:t>
                      </a:r>
                      <a:endParaRPr lang="lt-LT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1800" dirty="0" smtClean="0"/>
                        <a:t>Fondo </a:t>
                      </a:r>
                      <a:r>
                        <a:rPr lang="lt-LT" sz="1800" dirty="0" smtClean="0">
                          <a:solidFill>
                            <a:schemeClr val="tx1"/>
                          </a:solidFill>
                        </a:rPr>
                        <a:t>valdymo mokestis, iš viso, EUR</a:t>
                      </a:r>
                      <a:endParaRPr lang="lt-LT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66 472.60 	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102307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o vietos rezervavimo ženklas 1"/>
          <p:cNvSpPr>
            <a:spLocks noGrp="1"/>
          </p:cNvSpPr>
          <p:nvPr>
            <p:ph type="body" sz="quarter" idx="10"/>
          </p:nvPr>
        </p:nvSpPr>
        <p:spPr>
          <a:xfrm>
            <a:off x="571500" y="524409"/>
            <a:ext cx="7087488" cy="687437"/>
          </a:xfrm>
        </p:spPr>
        <p:txBody>
          <a:bodyPr/>
          <a:lstStyle/>
          <a:p>
            <a:r>
              <a:rPr lang="lt-LT" altLang="lt-LT" b="1" dirty="0" smtClean="0"/>
              <a:t>FP </a:t>
            </a:r>
            <a:r>
              <a:rPr lang="en-US" altLang="lt-LT" b="1" dirty="0" smtClean="0"/>
              <a:t>„KO-INVESTICINIS </a:t>
            </a:r>
            <a:r>
              <a:rPr lang="en-US" altLang="lt-LT" b="1" dirty="0"/>
              <a:t>FONDAS SUSISIEKIMUI“</a:t>
            </a:r>
            <a:r>
              <a:rPr lang="lt-LT" altLang="lt-LT" b="1" dirty="0"/>
              <a:t> </a:t>
            </a:r>
          </a:p>
          <a:p>
            <a:r>
              <a:rPr lang="lt-LT" altLang="lt-LT" b="1" dirty="0">
                <a:cs typeface="Arial" panose="020B0604020202020204" pitchFamily="34" charset="0"/>
              </a:rPr>
              <a:t>v</a:t>
            </a:r>
            <a:r>
              <a:rPr lang="lt-LT" b="1" dirty="0">
                <a:cs typeface="Arial" panose="020B0604020202020204" pitchFamily="34" charset="0"/>
              </a:rPr>
              <a:t>aldymo</a:t>
            </a:r>
            <a:r>
              <a:rPr lang="en-US" b="1" dirty="0">
                <a:cs typeface="Arial" panose="020B0604020202020204" pitchFamily="34" charset="0"/>
              </a:rPr>
              <a:t> </a:t>
            </a:r>
            <a:r>
              <a:rPr lang="lt-LT" b="1" dirty="0">
                <a:cs typeface="Arial" panose="020B0604020202020204" pitchFamily="34" charset="0"/>
              </a:rPr>
              <a:t>išlaidos </a:t>
            </a:r>
            <a:endParaRPr lang="lt-LT" b="1" strike="sngStrike" dirty="0">
              <a:solidFill>
                <a:srgbClr val="FF0000"/>
              </a:solidFill>
            </a:endParaRPr>
          </a:p>
        </p:txBody>
      </p:sp>
      <p:sp>
        <p:nvSpPr>
          <p:cNvPr id="4" name="Teksto vietos rezervavimo ženklas 6"/>
          <p:cNvSpPr>
            <a:spLocks noGrp="1"/>
          </p:cNvSpPr>
          <p:nvPr/>
        </p:nvSpPr>
        <p:spPr bwMode="auto">
          <a:xfrm>
            <a:off x="495300" y="1370597"/>
            <a:ext cx="80772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397" tIns="49701" rIns="99397" bIns="49701" numCol="1" anchor="t" anchorCtr="0" compatLnSpc="1">
            <a:prstTxWarp prst="textNoShape">
              <a:avLst/>
            </a:prstTxWarp>
          </a:bodyPr>
          <a:lstStyle>
            <a:lvl1pPr marL="0" indent="0" algn="l" defTabSz="540144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2100" kern="120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1pPr>
            <a:lvl2pPr marL="497001" indent="0" algn="l" defTabSz="984250" rtl="0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itchFamily="34" charset="0"/>
              <a:buNone/>
              <a:defRPr sz="2100" kern="1200" baseline="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2pPr>
            <a:lvl3pPr marL="1231900" indent="-236538" algn="l" defTabSz="984250" rtl="0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itchFamily="34" charset="0"/>
              <a:buChar char="•"/>
              <a:defRPr sz="2100" kern="120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3pPr>
            <a:lvl4pPr marL="1730375" indent="-236538" algn="l" defTabSz="984250" rtl="0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itchFamily="34" charset="0"/>
              <a:buChar char="•"/>
              <a:defRPr sz="2100" kern="120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4pPr>
            <a:lvl5pPr marL="2227263" indent="-236538" algn="l" defTabSz="984250" rtl="0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itchFamily="34" charset="0"/>
              <a:buChar char="•"/>
              <a:defRPr sz="2100" kern="120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5pPr>
            <a:lvl6pPr marL="2733495" indent="-248499" algn="l" defTabSz="99399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30495" indent="-248499" algn="l" defTabSz="99399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27489" indent="-248499" algn="l" defTabSz="99399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24493" indent="-248499" algn="l" defTabSz="99399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lt-LT" altLang="lt-LT" sz="2000" dirty="0">
                <a:solidFill>
                  <a:srgbClr val="002060"/>
                </a:solidFill>
              </a:rPr>
              <a:t>Fondo valdytojas  – </a:t>
            </a:r>
            <a:r>
              <a:rPr lang="lt-LT" altLang="lt-LT" sz="2000" dirty="0" smtClean="0">
                <a:solidFill>
                  <a:srgbClr val="002060"/>
                </a:solidFill>
              </a:rPr>
              <a:t> </a:t>
            </a:r>
            <a:r>
              <a:rPr lang="lt-LT" altLang="lt-LT" sz="2000" b="1" dirty="0" smtClean="0">
                <a:solidFill>
                  <a:srgbClr val="002060"/>
                </a:solidFill>
              </a:rPr>
              <a:t>INVEGA</a:t>
            </a:r>
            <a:endParaRPr lang="lt-LT" altLang="lt-LT" sz="2000" b="1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lt-LT" altLang="lt-LT" sz="2000" dirty="0" smtClean="0">
                <a:solidFill>
                  <a:schemeClr val="tx1"/>
                </a:solidFill>
              </a:rPr>
              <a:t>Fondo vertė </a:t>
            </a:r>
            <a:r>
              <a:rPr lang="lt-LT" altLang="lt-LT" sz="2000" dirty="0">
                <a:solidFill>
                  <a:schemeClr val="bg2">
                    <a:lumMod val="25000"/>
                  </a:schemeClr>
                </a:solidFill>
              </a:rPr>
              <a:t>– </a:t>
            </a:r>
            <a:r>
              <a:rPr lang="lt-LT" altLang="lt-LT" sz="2000" dirty="0" smtClean="0">
                <a:solidFill>
                  <a:schemeClr val="bg2">
                    <a:lumMod val="25000"/>
                  </a:schemeClr>
                </a:solidFill>
              </a:rPr>
              <a:t>5 </a:t>
            </a:r>
            <a:r>
              <a:rPr lang="lt-LT" altLang="lt-LT" sz="2000" dirty="0" err="1" smtClean="0">
                <a:solidFill>
                  <a:schemeClr val="bg2">
                    <a:lumMod val="25000"/>
                  </a:schemeClr>
                </a:solidFill>
              </a:rPr>
              <a:t>mln</a:t>
            </a:r>
            <a:r>
              <a:rPr lang="lt-LT" altLang="lt-LT" sz="20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lt-LT" altLang="lt-LT" sz="2000" dirty="0" err="1" smtClean="0">
                <a:solidFill>
                  <a:schemeClr val="bg2">
                    <a:lumMod val="25000"/>
                  </a:schemeClr>
                </a:solidFill>
              </a:rPr>
              <a:t>Eur</a:t>
            </a:r>
            <a:r>
              <a:rPr lang="lt-LT" altLang="lt-LT" sz="2000" dirty="0" smtClean="0">
                <a:solidFill>
                  <a:schemeClr val="bg2">
                    <a:lumMod val="25000"/>
                  </a:schemeClr>
                </a:solidFill>
              </a:rPr>
              <a:t> ES fondų lėšos</a:t>
            </a:r>
            <a:endParaRPr lang="lt-LT" sz="20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Lentelė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4016067"/>
              </p:ext>
            </p:extLst>
          </p:nvPr>
        </p:nvGraphicFramePr>
        <p:xfrm>
          <a:off x="395037" y="2373897"/>
          <a:ext cx="8506326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0658"/>
                <a:gridCol w="31756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sz="1800" dirty="0" smtClean="0"/>
                        <a:t>Valdymo išlaidos</a:t>
                      </a:r>
                      <a:endParaRPr lang="lt-LT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dirty="0" smtClean="0"/>
                        <a:t>Faktinis dydis iki 2020-12-31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1800" dirty="0" smtClean="0"/>
                        <a:t>Bazinis atlygis, EUR</a:t>
                      </a:r>
                      <a:endParaRPr lang="lt-LT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dirty="0" smtClean="0"/>
                        <a:t>207 534,25</a:t>
                      </a:r>
                      <a:endParaRPr lang="lt-LT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1800" dirty="0" smtClean="0"/>
                        <a:t>Veiklos rezultatais grindžiamos</a:t>
                      </a:r>
                      <a:r>
                        <a:rPr lang="lt-LT" sz="1800" baseline="0" dirty="0" smtClean="0"/>
                        <a:t> valdymo išlaidos, EUR</a:t>
                      </a:r>
                      <a:endParaRPr lang="lt-LT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dirty="0" smtClean="0"/>
                        <a:t>11</a:t>
                      </a:r>
                      <a:r>
                        <a:rPr lang="lt-LT" sz="1800" baseline="0" dirty="0" smtClean="0"/>
                        <a:t> </a:t>
                      </a:r>
                      <a:r>
                        <a:rPr lang="lt-LT" sz="1800" dirty="0" smtClean="0"/>
                        <a:t>238,38</a:t>
                      </a:r>
                      <a:endParaRPr lang="lt-LT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1800" dirty="0" smtClean="0"/>
                        <a:t>Fondo </a:t>
                      </a:r>
                      <a:r>
                        <a:rPr lang="lt-LT" sz="1800" dirty="0" smtClean="0">
                          <a:solidFill>
                            <a:schemeClr val="tx1"/>
                          </a:solidFill>
                        </a:rPr>
                        <a:t>valdymo mokestis, iš viso, EUR</a:t>
                      </a:r>
                      <a:endParaRPr lang="lt-LT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dirty="0" smtClean="0"/>
                        <a:t>218 772,63</a:t>
                      </a:r>
                      <a:endParaRPr lang="lt-LT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088150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4360" y="2017752"/>
            <a:ext cx="7955280" cy="5232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lt-LT" sz="3400" cap="all" dirty="0" smtClean="0">
                <a:solidFill>
                  <a:schemeClr val="bg2"/>
                </a:solidFill>
              </a:rPr>
              <a:t>Dėkojame už dėmesį</a:t>
            </a:r>
            <a:r>
              <a:rPr lang="en-US" sz="3400" cap="all" dirty="0" smtClean="0">
                <a:solidFill>
                  <a:schemeClr val="bg2"/>
                </a:solidFill>
              </a:rPr>
              <a:t>!</a:t>
            </a:r>
            <a:endParaRPr lang="en-US" sz="3400" cap="all" dirty="0">
              <a:solidFill>
                <a:schemeClr val="bg1"/>
              </a:solidFill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606680" y="1941618"/>
            <a:ext cx="9144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036828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613612" y="2117507"/>
            <a:ext cx="8136688" cy="11079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 defTabSz="539750">
              <a:defRPr/>
            </a:pPr>
            <a:r>
              <a:rPr lang="lt-LT" altLang="lt-LT" sz="1800" dirty="0">
                <a:solidFill>
                  <a:schemeClr val="tx1">
                    <a:lumMod val="50000"/>
                  </a:schemeClr>
                </a:solidFill>
              </a:rPr>
              <a:t>Vadovaujantis </a:t>
            </a:r>
            <a:r>
              <a:rPr lang="lt-LT" altLang="lt-LT" sz="1800" u="sng" dirty="0">
                <a:solidFill>
                  <a:schemeClr val="tx1">
                    <a:lumMod val="50000"/>
                  </a:schemeClr>
                </a:solidFill>
              </a:rPr>
              <a:t>Reglamento Nr. 480/2014 12 str. 2 dalimi</a:t>
            </a:r>
            <a:r>
              <a:rPr lang="lt-LT" altLang="lt-LT" sz="1800" dirty="0">
                <a:solidFill>
                  <a:schemeClr val="tx1">
                    <a:lumMod val="50000"/>
                  </a:schemeClr>
                </a:solidFill>
              </a:rPr>
              <a:t>, </a:t>
            </a:r>
            <a:r>
              <a:rPr lang="lt-LT" altLang="lt-LT" sz="1800" dirty="0"/>
              <a:t>VI </a:t>
            </a:r>
            <a:r>
              <a:rPr lang="lt-LT" altLang="lt-LT" sz="1800" dirty="0" smtClean="0"/>
              <a:t>informuoja </a:t>
            </a:r>
            <a:r>
              <a:rPr lang="lt-LT" altLang="lt-LT" sz="1800" dirty="0" err="1" smtClean="0"/>
              <a:t>Stebėsenos</a:t>
            </a:r>
            <a:r>
              <a:rPr lang="lt-LT" altLang="lt-LT" sz="1800" dirty="0" smtClean="0"/>
              <a:t> komitetą apie valdymo išlaidas </a:t>
            </a:r>
            <a:r>
              <a:rPr lang="lt-LT" altLang="lt-LT" sz="1800" dirty="0"/>
              <a:t>ir per praėjusius kalendorinius metus faktiškai </a:t>
            </a:r>
            <a:r>
              <a:rPr lang="lt-LT" altLang="lt-LT" sz="1800" dirty="0">
                <a:solidFill>
                  <a:schemeClr val="tx1">
                    <a:lumMod val="50000"/>
                  </a:schemeClr>
                </a:solidFill>
              </a:rPr>
              <a:t>sumokėtų </a:t>
            </a:r>
            <a:r>
              <a:rPr lang="lt-LT" altLang="lt-LT" sz="1800" dirty="0" smtClean="0">
                <a:solidFill>
                  <a:schemeClr val="tx1">
                    <a:lumMod val="50000"/>
                  </a:schemeClr>
                </a:solidFill>
              </a:rPr>
              <a:t>mokesčius.  </a:t>
            </a:r>
            <a:endParaRPr lang="lt-LT" altLang="lt-LT" sz="1800" dirty="0">
              <a:solidFill>
                <a:schemeClr val="tx1">
                  <a:lumMod val="50000"/>
                </a:schemeClr>
              </a:solidFill>
            </a:endParaRPr>
          </a:p>
          <a:p>
            <a:pPr algn="just" defTabSz="539750">
              <a:defRPr/>
            </a:pPr>
            <a:endParaRPr lang="lt-LT" altLang="lt-LT" sz="18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" name="Teksto vietos rezervavimo ženklas 1"/>
          <p:cNvSpPr>
            <a:spLocks noGrp="1"/>
          </p:cNvSpPr>
          <p:nvPr>
            <p:ph type="body" sz="quarter" idx="10"/>
          </p:nvPr>
        </p:nvSpPr>
        <p:spPr>
          <a:xfrm>
            <a:off x="613612" y="524409"/>
            <a:ext cx="7514388" cy="999591"/>
          </a:xfrm>
        </p:spPr>
        <p:txBody>
          <a:bodyPr/>
          <a:lstStyle/>
          <a:p>
            <a:r>
              <a:rPr lang="lt-LT" b="1" dirty="0" smtClean="0"/>
              <a:t>2020 m. </a:t>
            </a:r>
            <a:r>
              <a:rPr lang="lt-LT" b="1" dirty="0" smtClean="0">
                <a:solidFill>
                  <a:schemeClr val="tx1"/>
                </a:solidFill>
              </a:rPr>
              <a:t>įgyvendinamų fondų </a:t>
            </a:r>
            <a:r>
              <a:rPr lang="lt-LT" b="1" dirty="0" err="1" smtClean="0">
                <a:solidFill>
                  <a:schemeClr val="tx1"/>
                </a:solidFill>
              </a:rPr>
              <a:t>fondų</a:t>
            </a:r>
            <a:r>
              <a:rPr lang="lt-LT" b="1" dirty="0" smtClean="0">
                <a:solidFill>
                  <a:schemeClr val="tx1"/>
                </a:solidFill>
              </a:rPr>
              <a:t> ir finansinių priemonių, kai fondų fondas nesteigiamas, valdytojams  faktiškai </a:t>
            </a:r>
            <a:r>
              <a:rPr lang="lt-LT" b="1" dirty="0">
                <a:solidFill>
                  <a:schemeClr val="tx1"/>
                </a:solidFill>
              </a:rPr>
              <a:t>sumokėtų </a:t>
            </a:r>
            <a:r>
              <a:rPr lang="lt-LT" b="1" dirty="0" smtClean="0">
                <a:solidFill>
                  <a:schemeClr val="tx1"/>
                </a:solidFill>
              </a:rPr>
              <a:t>valdymo išlaidų/mokesčių ataskaitos </a:t>
            </a:r>
            <a:endParaRPr lang="lt-LT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76132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613612" y="1961147"/>
            <a:ext cx="8136688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 defTabSz="539750">
              <a:defRPr/>
            </a:pPr>
            <a:endParaRPr lang="lt-LT" altLang="lt-LT" sz="16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" name="Teksto vietos rezervavimo ženklas 1"/>
          <p:cNvSpPr>
            <a:spLocks noGrp="1"/>
          </p:cNvSpPr>
          <p:nvPr>
            <p:ph type="body" sz="quarter" idx="10"/>
          </p:nvPr>
        </p:nvSpPr>
        <p:spPr>
          <a:xfrm>
            <a:off x="564596" y="587909"/>
            <a:ext cx="7182404" cy="687437"/>
          </a:xfrm>
        </p:spPr>
        <p:txBody>
          <a:bodyPr/>
          <a:lstStyle/>
          <a:p>
            <a:r>
              <a:rPr lang="lt-LT" altLang="lt-LT" b="1" dirty="0" err="1" smtClean="0"/>
              <a:t>VERSLumo</a:t>
            </a:r>
            <a:r>
              <a:rPr lang="lt-LT" altLang="lt-LT" b="1" dirty="0" smtClean="0"/>
              <a:t> skatinimo </a:t>
            </a:r>
            <a:r>
              <a:rPr lang="lt-LT" altLang="lt-LT" b="1" dirty="0" err="1" smtClean="0">
                <a:solidFill>
                  <a:schemeClr val="tx1"/>
                </a:solidFill>
              </a:rPr>
              <a:t>FONDo</a:t>
            </a:r>
            <a:r>
              <a:rPr lang="lt-LT" altLang="lt-LT" b="1" dirty="0" smtClean="0">
                <a:solidFill>
                  <a:schemeClr val="tx1"/>
                </a:solidFill>
              </a:rPr>
              <a:t> 2014-2020</a:t>
            </a:r>
            <a:r>
              <a:rPr lang="lt-LT" altLang="lt-LT" b="1" dirty="0" smtClean="0"/>
              <a:t>, </a:t>
            </a:r>
            <a:r>
              <a:rPr lang="lt-LT" altLang="lt-LT" b="1" dirty="0" err="1" smtClean="0"/>
              <a:t>FINANSUOJAMo</a:t>
            </a:r>
            <a:r>
              <a:rPr lang="lt-LT" altLang="lt-LT" b="1" dirty="0" smtClean="0"/>
              <a:t> </a:t>
            </a:r>
            <a:r>
              <a:rPr lang="lt-LT" altLang="lt-LT" b="1" dirty="0"/>
              <a:t>IŠ </a:t>
            </a:r>
            <a:r>
              <a:rPr lang="lt-LT" altLang="lt-LT" b="1" dirty="0" err="1" smtClean="0"/>
              <a:t>Esf</a:t>
            </a:r>
            <a:r>
              <a:rPr lang="lt-LT" altLang="lt-LT" b="1" dirty="0" smtClean="0"/>
              <a:t> </a:t>
            </a:r>
            <a:r>
              <a:rPr lang="lt-LT" altLang="lt-LT" b="1" dirty="0" smtClean="0">
                <a:cs typeface="Arial" panose="020B0604020202020204" pitchFamily="34" charset="0"/>
              </a:rPr>
              <a:t>v</a:t>
            </a:r>
            <a:r>
              <a:rPr lang="lt-LT" b="1" dirty="0" smtClean="0">
                <a:cs typeface="Arial" panose="020B0604020202020204" pitchFamily="34" charset="0"/>
              </a:rPr>
              <a:t>aldymo</a:t>
            </a:r>
            <a:r>
              <a:rPr lang="en-US" b="1" dirty="0" smtClean="0">
                <a:cs typeface="Arial" panose="020B0604020202020204" pitchFamily="34" charset="0"/>
              </a:rPr>
              <a:t> </a:t>
            </a:r>
            <a:r>
              <a:rPr lang="en-US" b="1" dirty="0" err="1">
                <a:cs typeface="Arial" panose="020B0604020202020204" pitchFamily="34" charset="0"/>
              </a:rPr>
              <a:t>i</a:t>
            </a:r>
            <a:r>
              <a:rPr lang="lt-LT" b="1" dirty="0" err="1" smtClean="0">
                <a:cs typeface="Arial" panose="020B0604020202020204" pitchFamily="34" charset="0"/>
              </a:rPr>
              <a:t>šlaidos</a:t>
            </a:r>
            <a:endParaRPr lang="lt-LT" b="1" dirty="0"/>
          </a:p>
        </p:txBody>
      </p:sp>
      <p:graphicFrame>
        <p:nvGraphicFramePr>
          <p:cNvPr id="3" name="Lentelė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698264"/>
              </p:ext>
            </p:extLst>
          </p:nvPr>
        </p:nvGraphicFramePr>
        <p:xfrm>
          <a:off x="428793" y="2643057"/>
          <a:ext cx="8506326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0658"/>
                <a:gridCol w="31756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sz="1800" dirty="0" smtClean="0"/>
                        <a:t>Valdymo išlaidos</a:t>
                      </a:r>
                      <a:endParaRPr lang="lt-LT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dirty="0" smtClean="0">
                          <a:solidFill>
                            <a:schemeClr val="bg1"/>
                          </a:solidFill>
                        </a:rPr>
                        <a:t>Faktinės išlaidos iki 2020-12-31 </a:t>
                      </a:r>
                      <a:endParaRPr lang="lt-LT" sz="1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1800" dirty="0" smtClean="0"/>
                        <a:t>Bazinis atlygis, EUR</a:t>
                      </a:r>
                      <a:endParaRPr lang="lt-LT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456 637,21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1800" dirty="0" smtClean="0"/>
                        <a:t>Veiklos rezultatais grindžiamos</a:t>
                      </a:r>
                      <a:r>
                        <a:rPr lang="lt-LT" sz="1800" baseline="0" dirty="0" smtClean="0"/>
                        <a:t> valdymo išlaidos, EUR</a:t>
                      </a:r>
                      <a:endParaRPr lang="lt-LT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458 796,03</a:t>
                      </a:r>
                      <a:endParaRPr lang="lt-LT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1800" dirty="0" smtClean="0"/>
                        <a:t>Fondo valdymo išlaidos, iš viso, EUR</a:t>
                      </a:r>
                      <a:endParaRPr lang="lt-LT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915 433,24 </a:t>
                      </a:r>
                      <a:endParaRPr lang="lt-LT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ksto vietos rezervavimo ženklas 6"/>
          <p:cNvSpPr>
            <a:spLocks noGrp="1"/>
          </p:cNvSpPr>
          <p:nvPr/>
        </p:nvSpPr>
        <p:spPr bwMode="auto">
          <a:xfrm>
            <a:off x="482600" y="1561097"/>
            <a:ext cx="80010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397" tIns="49701" rIns="99397" bIns="49701" numCol="1" anchor="t" anchorCtr="0" compatLnSpc="1">
            <a:prstTxWarp prst="textNoShape">
              <a:avLst/>
            </a:prstTxWarp>
          </a:bodyPr>
          <a:lstStyle>
            <a:lvl1pPr marL="0" indent="0" algn="l" defTabSz="540144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2100" kern="120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1pPr>
            <a:lvl2pPr marL="497001" indent="0" algn="l" defTabSz="984250" rtl="0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itchFamily="34" charset="0"/>
              <a:buNone/>
              <a:defRPr sz="2100" kern="1200" baseline="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2pPr>
            <a:lvl3pPr marL="1231900" indent="-236538" algn="l" defTabSz="984250" rtl="0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itchFamily="34" charset="0"/>
              <a:buChar char="•"/>
              <a:defRPr sz="2100" kern="120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3pPr>
            <a:lvl4pPr marL="1730375" indent="-236538" algn="l" defTabSz="984250" rtl="0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itchFamily="34" charset="0"/>
              <a:buChar char="•"/>
              <a:defRPr sz="2100" kern="120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4pPr>
            <a:lvl5pPr marL="2227263" indent="-236538" algn="l" defTabSz="984250" rtl="0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itchFamily="34" charset="0"/>
              <a:buChar char="•"/>
              <a:defRPr sz="2100" kern="120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5pPr>
            <a:lvl6pPr marL="2733495" indent="-248499" algn="l" defTabSz="99399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30495" indent="-248499" algn="l" defTabSz="99399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27489" indent="-248499" algn="l" defTabSz="99399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24493" indent="-248499" algn="l" defTabSz="99399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lt-LT" altLang="lt-LT" sz="2000" dirty="0">
                <a:solidFill>
                  <a:schemeClr val="tx1"/>
                </a:solidFill>
              </a:rPr>
              <a:t>Fondo valdytojas  – </a:t>
            </a:r>
            <a:r>
              <a:rPr lang="lt-LT" altLang="lt-LT" sz="2000" dirty="0" smtClean="0">
                <a:solidFill>
                  <a:schemeClr val="tx1"/>
                </a:solidFill>
              </a:rPr>
              <a:t> </a:t>
            </a:r>
            <a:r>
              <a:rPr lang="lt-LT" altLang="lt-LT" sz="2000" b="1" dirty="0" smtClean="0">
                <a:solidFill>
                  <a:schemeClr val="tx1"/>
                </a:solidFill>
              </a:rPr>
              <a:t>INVEGA</a:t>
            </a:r>
            <a:endParaRPr lang="lt-LT" altLang="lt-LT" sz="2000" b="1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lt-LT" altLang="lt-LT" sz="2000" dirty="0" smtClean="0">
                <a:solidFill>
                  <a:schemeClr val="tx1"/>
                </a:solidFill>
              </a:rPr>
              <a:t>Fondo vertė </a:t>
            </a:r>
            <a:r>
              <a:rPr lang="lt-LT" altLang="lt-LT" sz="2000" dirty="0">
                <a:solidFill>
                  <a:schemeClr val="tx1"/>
                </a:solidFill>
              </a:rPr>
              <a:t>– </a:t>
            </a:r>
            <a:r>
              <a:rPr lang="lt-LT" altLang="lt-LT" sz="2000" b="1" dirty="0" smtClean="0">
                <a:solidFill>
                  <a:schemeClr val="tx1"/>
                </a:solidFill>
              </a:rPr>
              <a:t>26,8 mln. </a:t>
            </a:r>
            <a:r>
              <a:rPr lang="lt-LT" altLang="lt-LT" sz="2000" b="1" dirty="0" err="1">
                <a:solidFill>
                  <a:schemeClr val="tx1"/>
                </a:solidFill>
              </a:rPr>
              <a:t>Eur</a:t>
            </a:r>
            <a:r>
              <a:rPr lang="lt-LT" altLang="lt-LT" sz="2000" dirty="0">
                <a:solidFill>
                  <a:schemeClr val="tx1"/>
                </a:solidFill>
              </a:rPr>
              <a:t>, iš jų </a:t>
            </a:r>
            <a:r>
              <a:rPr lang="lt-LT" altLang="lt-LT" sz="2000" b="1" dirty="0" smtClean="0">
                <a:solidFill>
                  <a:schemeClr val="tx1"/>
                </a:solidFill>
              </a:rPr>
              <a:t>24,5 </a:t>
            </a:r>
            <a:r>
              <a:rPr lang="lt-LT" altLang="lt-LT" sz="2000" b="1" dirty="0">
                <a:solidFill>
                  <a:schemeClr val="tx1"/>
                </a:solidFill>
              </a:rPr>
              <a:t>mln.</a:t>
            </a:r>
            <a:r>
              <a:rPr lang="lt-LT" altLang="lt-LT" sz="2000" dirty="0" smtClean="0">
                <a:solidFill>
                  <a:schemeClr val="tx1"/>
                </a:solidFill>
              </a:rPr>
              <a:t> </a:t>
            </a:r>
            <a:r>
              <a:rPr lang="lt-LT" altLang="lt-LT" sz="2000" b="1" dirty="0" err="1">
                <a:solidFill>
                  <a:schemeClr val="tx1"/>
                </a:solidFill>
              </a:rPr>
              <a:t>Eur</a:t>
            </a:r>
            <a:r>
              <a:rPr lang="lt-LT" altLang="lt-LT" sz="2000" b="1" dirty="0">
                <a:solidFill>
                  <a:schemeClr val="tx1"/>
                </a:solidFill>
              </a:rPr>
              <a:t> ES </a:t>
            </a:r>
            <a:r>
              <a:rPr lang="lt-LT" altLang="lt-LT" sz="2000" b="1" dirty="0" smtClean="0">
                <a:solidFill>
                  <a:schemeClr val="tx1"/>
                </a:solidFill>
              </a:rPr>
              <a:t>fondų </a:t>
            </a:r>
            <a:r>
              <a:rPr lang="lt-LT" altLang="lt-LT" sz="2000" b="1" dirty="0">
                <a:solidFill>
                  <a:schemeClr val="bg2">
                    <a:lumMod val="25000"/>
                  </a:schemeClr>
                </a:solidFill>
              </a:rPr>
              <a:t>lėšos</a:t>
            </a:r>
            <a:r>
              <a:rPr lang="lt-LT" altLang="lt-LT" sz="2000" dirty="0">
                <a:solidFill>
                  <a:schemeClr val="bg2">
                    <a:lumMod val="25000"/>
                  </a:schemeClr>
                </a:solidFill>
              </a:rPr>
              <a:t>.</a:t>
            </a:r>
            <a:endParaRPr lang="lt-LT" sz="20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35629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613612" y="1961147"/>
            <a:ext cx="8136688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 defTabSz="539750">
              <a:defRPr/>
            </a:pPr>
            <a:endParaRPr lang="lt-LT" altLang="lt-LT" sz="16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" name="Teksto vietos rezervavimo ženklas 1"/>
          <p:cNvSpPr>
            <a:spLocks noGrp="1"/>
          </p:cNvSpPr>
          <p:nvPr>
            <p:ph type="body" sz="quarter" idx="10"/>
          </p:nvPr>
        </p:nvSpPr>
        <p:spPr>
          <a:xfrm>
            <a:off x="564596" y="587909"/>
            <a:ext cx="7233204" cy="687437"/>
          </a:xfrm>
        </p:spPr>
        <p:txBody>
          <a:bodyPr/>
          <a:lstStyle/>
          <a:p>
            <a:r>
              <a:rPr lang="lt-LT" altLang="lt-LT" b="1" dirty="0" smtClean="0"/>
              <a:t>VERSLO  finansavimo </a:t>
            </a:r>
            <a:r>
              <a:rPr lang="lt-LT" altLang="lt-LT" b="1" dirty="0" err="1" smtClean="0"/>
              <a:t>FONDo</a:t>
            </a:r>
            <a:r>
              <a:rPr lang="lt-LT" altLang="lt-LT" b="1" dirty="0" smtClean="0"/>
              <a:t>, </a:t>
            </a:r>
            <a:r>
              <a:rPr lang="lt-LT" altLang="lt-LT" b="1" dirty="0" err="1" smtClean="0"/>
              <a:t>FINANSUOJAMo</a:t>
            </a:r>
            <a:r>
              <a:rPr lang="lt-LT" altLang="lt-LT" b="1" dirty="0" smtClean="0"/>
              <a:t> </a:t>
            </a:r>
            <a:r>
              <a:rPr lang="lt-LT" altLang="lt-LT" b="1" dirty="0"/>
              <a:t>IŠ </a:t>
            </a:r>
            <a:r>
              <a:rPr lang="lt-LT" altLang="lt-LT" b="1" dirty="0" err="1" smtClean="0"/>
              <a:t>Erpf</a:t>
            </a:r>
            <a:r>
              <a:rPr lang="lt-LT" altLang="lt-LT" b="1" dirty="0" smtClean="0"/>
              <a:t> </a:t>
            </a:r>
            <a:r>
              <a:rPr lang="lt-LT" altLang="lt-LT" b="1" dirty="0" smtClean="0">
                <a:solidFill>
                  <a:schemeClr val="tx2">
                    <a:lumMod val="75000"/>
                  </a:schemeClr>
                </a:solidFill>
                <a:cs typeface="Arial" panose="020B0604020202020204" pitchFamily="34" charset="0"/>
              </a:rPr>
              <a:t>v</a:t>
            </a:r>
            <a:r>
              <a:rPr lang="lt-LT" b="1" dirty="0" smtClean="0">
                <a:solidFill>
                  <a:schemeClr val="tx2">
                    <a:lumMod val="75000"/>
                  </a:schemeClr>
                </a:solidFill>
                <a:cs typeface="Arial" panose="020B0604020202020204" pitchFamily="34" charset="0"/>
              </a:rPr>
              <a:t>aldymo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2">
                    <a:lumMod val="75000"/>
                  </a:schemeClr>
                </a:solidFill>
                <a:cs typeface="Arial" panose="020B0604020202020204" pitchFamily="34" charset="0"/>
              </a:rPr>
              <a:t>i</a:t>
            </a:r>
            <a:r>
              <a:rPr lang="lt-LT" b="1" dirty="0" err="1" smtClean="0">
                <a:solidFill>
                  <a:schemeClr val="tx2">
                    <a:lumMod val="75000"/>
                  </a:schemeClr>
                </a:solidFill>
                <a:cs typeface="Arial" panose="020B0604020202020204" pitchFamily="34" charset="0"/>
              </a:rPr>
              <a:t>šlaidos</a:t>
            </a:r>
            <a:endParaRPr lang="lt-LT" b="1" dirty="0"/>
          </a:p>
        </p:txBody>
      </p:sp>
      <p:graphicFrame>
        <p:nvGraphicFramePr>
          <p:cNvPr id="3" name="Lentelė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6629770"/>
              </p:ext>
            </p:extLst>
          </p:nvPr>
        </p:nvGraphicFramePr>
        <p:xfrm>
          <a:off x="428793" y="2693857"/>
          <a:ext cx="8506326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0658"/>
                <a:gridCol w="31756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sz="1800" dirty="0" smtClean="0"/>
                        <a:t>Valdymo išlaidos</a:t>
                      </a:r>
                      <a:endParaRPr lang="lt-LT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dirty="0" smtClean="0">
                          <a:solidFill>
                            <a:schemeClr val="bg1"/>
                          </a:solidFill>
                        </a:rPr>
                        <a:t>Faktinės išlaidos iki 2020-12-31 </a:t>
                      </a:r>
                      <a:endParaRPr lang="lt-LT" sz="1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1800" dirty="0" smtClean="0"/>
                        <a:t>Bazinis atlygis, EUR</a:t>
                      </a:r>
                      <a:endParaRPr lang="lt-LT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2 540 252,19 </a:t>
                      </a:r>
                      <a:endParaRPr lang="lt-LT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1800" dirty="0" smtClean="0"/>
                        <a:t>Veiklos rezultatais grindžiamos</a:t>
                      </a:r>
                      <a:r>
                        <a:rPr lang="lt-LT" sz="1800" baseline="0" dirty="0" smtClean="0"/>
                        <a:t> valdymo išlaidos, EUR</a:t>
                      </a:r>
                      <a:endParaRPr lang="lt-LT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740 520,06</a:t>
                      </a:r>
                      <a:endParaRPr lang="lt-LT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1800" dirty="0" smtClean="0"/>
                        <a:t>Fondo valdymo išlaidos, iš viso, EUR</a:t>
                      </a:r>
                      <a:endParaRPr lang="lt-LT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smtClean="0">
                          <a:solidFill>
                            <a:schemeClr val="tx1"/>
                          </a:solidFill>
                        </a:rPr>
                        <a:t>3 280 772,25</a:t>
                      </a:r>
                      <a:endParaRPr lang="lt-LT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ksto vietos rezervavimo ženklas 6"/>
          <p:cNvSpPr>
            <a:spLocks noGrp="1"/>
          </p:cNvSpPr>
          <p:nvPr/>
        </p:nvSpPr>
        <p:spPr bwMode="auto">
          <a:xfrm>
            <a:off x="495300" y="1561097"/>
            <a:ext cx="80772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397" tIns="49701" rIns="99397" bIns="49701" numCol="1" anchor="t" anchorCtr="0" compatLnSpc="1">
            <a:prstTxWarp prst="textNoShape">
              <a:avLst/>
            </a:prstTxWarp>
          </a:bodyPr>
          <a:lstStyle>
            <a:lvl1pPr marL="0" indent="0" algn="l" defTabSz="540144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2100" kern="120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1pPr>
            <a:lvl2pPr marL="497001" indent="0" algn="l" defTabSz="984250" rtl="0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itchFamily="34" charset="0"/>
              <a:buNone/>
              <a:defRPr sz="2100" kern="1200" baseline="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2pPr>
            <a:lvl3pPr marL="1231900" indent="-236538" algn="l" defTabSz="984250" rtl="0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itchFamily="34" charset="0"/>
              <a:buChar char="•"/>
              <a:defRPr sz="2100" kern="120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3pPr>
            <a:lvl4pPr marL="1730375" indent="-236538" algn="l" defTabSz="984250" rtl="0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itchFamily="34" charset="0"/>
              <a:buChar char="•"/>
              <a:defRPr sz="2100" kern="120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4pPr>
            <a:lvl5pPr marL="2227263" indent="-236538" algn="l" defTabSz="984250" rtl="0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itchFamily="34" charset="0"/>
              <a:buChar char="•"/>
              <a:defRPr sz="2100" kern="120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5pPr>
            <a:lvl6pPr marL="2733495" indent="-248499" algn="l" defTabSz="99399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30495" indent="-248499" algn="l" defTabSz="99399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27489" indent="-248499" algn="l" defTabSz="99399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24493" indent="-248499" algn="l" defTabSz="99399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lt-LT" altLang="lt-LT" sz="2000" dirty="0">
                <a:solidFill>
                  <a:srgbClr val="002060"/>
                </a:solidFill>
              </a:rPr>
              <a:t>Fondo valdytojas  – </a:t>
            </a:r>
            <a:r>
              <a:rPr lang="lt-LT" altLang="lt-LT" sz="2000" dirty="0" smtClean="0">
                <a:solidFill>
                  <a:srgbClr val="002060"/>
                </a:solidFill>
              </a:rPr>
              <a:t> </a:t>
            </a:r>
            <a:r>
              <a:rPr lang="lt-LT" altLang="lt-LT" sz="2000" b="1" dirty="0" smtClean="0">
                <a:solidFill>
                  <a:srgbClr val="002060"/>
                </a:solidFill>
              </a:rPr>
              <a:t>INVEGA</a:t>
            </a:r>
            <a:endParaRPr lang="lt-LT" altLang="lt-LT" sz="2000" b="1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lt-LT" altLang="lt-LT" sz="2000" dirty="0">
                <a:solidFill>
                  <a:schemeClr val="tx1"/>
                </a:solidFill>
              </a:rPr>
              <a:t>Fondo vertė – </a:t>
            </a:r>
            <a:r>
              <a:rPr lang="lt-LT" altLang="lt-LT" sz="2000" dirty="0" smtClean="0">
                <a:solidFill>
                  <a:schemeClr val="tx1"/>
                </a:solidFill>
              </a:rPr>
              <a:t>194,2 mln. </a:t>
            </a:r>
            <a:r>
              <a:rPr lang="lt-LT" altLang="lt-LT" sz="2000" dirty="0" err="1" smtClean="0">
                <a:solidFill>
                  <a:schemeClr val="tx1"/>
                </a:solidFill>
              </a:rPr>
              <a:t>Eur</a:t>
            </a:r>
            <a:r>
              <a:rPr lang="lt-LT" altLang="lt-LT" sz="2000" dirty="0" smtClean="0">
                <a:solidFill>
                  <a:schemeClr val="tx1"/>
                </a:solidFill>
              </a:rPr>
              <a:t> ES </a:t>
            </a:r>
            <a:r>
              <a:rPr lang="lt-LT" altLang="lt-LT" sz="2000" dirty="0" smtClean="0">
                <a:solidFill>
                  <a:schemeClr val="bg2">
                    <a:lumMod val="25000"/>
                  </a:schemeClr>
                </a:solidFill>
              </a:rPr>
              <a:t>fondų lėšos</a:t>
            </a:r>
            <a:endParaRPr lang="lt-LT" sz="20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15494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613612" y="1961147"/>
            <a:ext cx="8136688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 defTabSz="539750">
              <a:defRPr/>
            </a:pPr>
            <a:endParaRPr lang="lt-LT" altLang="lt-LT" sz="16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" name="Teksto vietos rezervavimo ženklas 1"/>
          <p:cNvSpPr>
            <a:spLocks noGrp="1"/>
          </p:cNvSpPr>
          <p:nvPr>
            <p:ph type="body" sz="quarter" idx="10"/>
          </p:nvPr>
        </p:nvSpPr>
        <p:spPr>
          <a:xfrm>
            <a:off x="564596" y="587909"/>
            <a:ext cx="7398304" cy="687437"/>
          </a:xfrm>
        </p:spPr>
        <p:txBody>
          <a:bodyPr/>
          <a:lstStyle/>
          <a:p>
            <a:r>
              <a:rPr lang="lt-LT" altLang="lt-LT" b="1" dirty="0" smtClean="0"/>
              <a:t>DAUGIABUČIŲ </a:t>
            </a:r>
            <a:r>
              <a:rPr lang="lt-LT" altLang="lt-LT" b="1" dirty="0"/>
              <a:t>NAMŲ MODERNIZAVIMO </a:t>
            </a:r>
            <a:r>
              <a:rPr lang="lt-LT" altLang="lt-LT" b="1" dirty="0" err="1" smtClean="0"/>
              <a:t>FONDo</a:t>
            </a:r>
            <a:r>
              <a:rPr lang="lt-LT" altLang="lt-LT" b="1" dirty="0" smtClean="0"/>
              <a:t>, </a:t>
            </a:r>
            <a:r>
              <a:rPr lang="lt-LT" altLang="lt-LT" b="1" dirty="0" err="1" smtClean="0"/>
              <a:t>FINANSUOJAMo</a:t>
            </a:r>
            <a:r>
              <a:rPr lang="lt-LT" altLang="lt-LT" b="1" dirty="0" smtClean="0"/>
              <a:t> </a:t>
            </a:r>
            <a:r>
              <a:rPr lang="lt-LT" altLang="lt-LT" b="1" dirty="0"/>
              <a:t>IŠ </a:t>
            </a:r>
            <a:r>
              <a:rPr lang="lt-LT" altLang="lt-LT" b="1" dirty="0" err="1" smtClean="0"/>
              <a:t>Erpf</a:t>
            </a:r>
            <a:r>
              <a:rPr lang="lt-LT" altLang="lt-LT" b="1" dirty="0" smtClean="0"/>
              <a:t> </a:t>
            </a:r>
            <a:r>
              <a:rPr lang="lt-LT" altLang="lt-LT" b="1" dirty="0" smtClean="0">
                <a:cs typeface="Arial" panose="020B0604020202020204" pitchFamily="34" charset="0"/>
              </a:rPr>
              <a:t>v</a:t>
            </a:r>
            <a:r>
              <a:rPr lang="lt-LT" b="1" dirty="0" smtClean="0">
                <a:cs typeface="Arial" panose="020B0604020202020204" pitchFamily="34" charset="0"/>
              </a:rPr>
              <a:t>aldymo</a:t>
            </a:r>
            <a:r>
              <a:rPr lang="en-US" b="1" dirty="0" smtClean="0">
                <a:cs typeface="Arial" panose="020B0604020202020204" pitchFamily="34" charset="0"/>
              </a:rPr>
              <a:t> </a:t>
            </a:r>
            <a:r>
              <a:rPr lang="lt-LT" b="1" dirty="0" err="1" smtClean="0">
                <a:cs typeface="Arial" panose="020B0604020202020204" pitchFamily="34" charset="0"/>
              </a:rPr>
              <a:t>MOKestis</a:t>
            </a:r>
            <a:endParaRPr lang="lt-LT" b="1" dirty="0"/>
          </a:p>
        </p:txBody>
      </p:sp>
      <p:graphicFrame>
        <p:nvGraphicFramePr>
          <p:cNvPr id="3" name="Lentelė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2442670"/>
              </p:ext>
            </p:extLst>
          </p:nvPr>
        </p:nvGraphicFramePr>
        <p:xfrm>
          <a:off x="428793" y="2693857"/>
          <a:ext cx="8506326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0658"/>
                <a:gridCol w="31756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sz="1800" dirty="0" smtClean="0"/>
                        <a:t>Valdymo išlaidos</a:t>
                      </a:r>
                      <a:endParaRPr lang="lt-LT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dirty="0" smtClean="0"/>
                        <a:t>Faktinis dydis iki 2020-12-31 </a:t>
                      </a:r>
                      <a:endParaRPr lang="lt-LT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1800" dirty="0" smtClean="0"/>
                        <a:t>Bazinis atlygis, EUR</a:t>
                      </a:r>
                      <a:endParaRPr lang="lt-LT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dirty="0" smtClean="0"/>
                        <a:t>380 408,03</a:t>
                      </a:r>
                      <a:endParaRPr lang="lt-LT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1800" dirty="0" smtClean="0"/>
                        <a:t>Veiklos rezultatais grindžiamos</a:t>
                      </a:r>
                      <a:r>
                        <a:rPr lang="lt-LT" sz="1800" baseline="0" dirty="0" smtClean="0"/>
                        <a:t> valdymo išlaidos, EUR</a:t>
                      </a:r>
                      <a:endParaRPr lang="lt-LT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dirty="0" smtClean="0"/>
                        <a:t>565 375,79</a:t>
                      </a:r>
                      <a:endParaRPr lang="lt-LT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1800" dirty="0" smtClean="0"/>
                        <a:t>Fondo </a:t>
                      </a:r>
                      <a:r>
                        <a:rPr lang="lt-LT" sz="1800" dirty="0" smtClean="0">
                          <a:solidFill>
                            <a:schemeClr val="tx1"/>
                          </a:solidFill>
                        </a:rPr>
                        <a:t>valdymo mokestis, iš </a:t>
                      </a:r>
                      <a:r>
                        <a:rPr lang="lt-LT" sz="1800" dirty="0" smtClean="0"/>
                        <a:t>viso, EUR</a:t>
                      </a:r>
                      <a:endParaRPr lang="lt-LT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dirty="0" smtClean="0"/>
                        <a:t>945 783,82</a:t>
                      </a:r>
                      <a:endParaRPr lang="lt-LT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ksto vietos rezervavimo ženklas 6"/>
          <p:cNvSpPr>
            <a:spLocks noGrp="1"/>
          </p:cNvSpPr>
          <p:nvPr/>
        </p:nvSpPr>
        <p:spPr bwMode="auto">
          <a:xfrm>
            <a:off x="495300" y="1561097"/>
            <a:ext cx="80772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397" tIns="49701" rIns="99397" bIns="49701" numCol="1" anchor="t" anchorCtr="0" compatLnSpc="1">
            <a:prstTxWarp prst="textNoShape">
              <a:avLst/>
            </a:prstTxWarp>
          </a:bodyPr>
          <a:lstStyle>
            <a:lvl1pPr marL="0" indent="0" algn="l" defTabSz="540144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2100" kern="120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1pPr>
            <a:lvl2pPr marL="497001" indent="0" algn="l" defTabSz="984250" rtl="0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itchFamily="34" charset="0"/>
              <a:buNone/>
              <a:defRPr sz="2100" kern="1200" baseline="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2pPr>
            <a:lvl3pPr marL="1231900" indent="-236538" algn="l" defTabSz="984250" rtl="0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itchFamily="34" charset="0"/>
              <a:buChar char="•"/>
              <a:defRPr sz="2100" kern="120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3pPr>
            <a:lvl4pPr marL="1730375" indent="-236538" algn="l" defTabSz="984250" rtl="0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itchFamily="34" charset="0"/>
              <a:buChar char="•"/>
              <a:defRPr sz="2100" kern="120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4pPr>
            <a:lvl5pPr marL="2227263" indent="-236538" algn="l" defTabSz="984250" rtl="0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itchFamily="34" charset="0"/>
              <a:buChar char="•"/>
              <a:defRPr sz="2100" kern="120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5pPr>
            <a:lvl6pPr marL="2733495" indent="-248499" algn="l" defTabSz="99399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30495" indent="-248499" algn="l" defTabSz="99399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27489" indent="-248499" algn="l" defTabSz="99399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24493" indent="-248499" algn="l" defTabSz="99399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lt-LT" altLang="lt-LT" sz="2000" dirty="0">
                <a:solidFill>
                  <a:srgbClr val="002060"/>
                </a:solidFill>
              </a:rPr>
              <a:t>Fondo valdytojas  – </a:t>
            </a:r>
            <a:r>
              <a:rPr lang="lt-LT" altLang="lt-LT" sz="2000" dirty="0" smtClean="0">
                <a:solidFill>
                  <a:srgbClr val="002060"/>
                </a:solidFill>
              </a:rPr>
              <a:t> </a:t>
            </a:r>
            <a:r>
              <a:rPr lang="lt-LT" altLang="lt-LT" sz="2000" b="1" dirty="0" smtClean="0">
                <a:solidFill>
                  <a:srgbClr val="002060"/>
                </a:solidFill>
              </a:rPr>
              <a:t>VIPA</a:t>
            </a:r>
            <a:endParaRPr lang="lt-LT" altLang="lt-LT" sz="2000" b="1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lt-LT" altLang="lt-LT" sz="2000" dirty="0" smtClean="0">
                <a:solidFill>
                  <a:schemeClr val="tx1"/>
                </a:solidFill>
              </a:rPr>
              <a:t>Fondo vertė </a:t>
            </a:r>
            <a:r>
              <a:rPr lang="lt-LT" altLang="lt-LT" sz="2000" dirty="0">
                <a:solidFill>
                  <a:schemeClr val="bg2">
                    <a:lumMod val="25000"/>
                  </a:schemeClr>
                </a:solidFill>
              </a:rPr>
              <a:t>– </a:t>
            </a:r>
            <a:r>
              <a:rPr lang="lt-LT" altLang="lt-LT" sz="2000" dirty="0" smtClean="0">
                <a:solidFill>
                  <a:schemeClr val="bg2">
                    <a:lumMod val="25000"/>
                  </a:schemeClr>
                </a:solidFill>
              </a:rPr>
              <a:t>74 mln. </a:t>
            </a:r>
            <a:r>
              <a:rPr lang="lt-LT" altLang="lt-LT" sz="2000" dirty="0" err="1" smtClean="0">
                <a:solidFill>
                  <a:schemeClr val="bg2">
                    <a:lumMod val="25000"/>
                  </a:schemeClr>
                </a:solidFill>
              </a:rPr>
              <a:t>Eur</a:t>
            </a:r>
            <a:r>
              <a:rPr lang="lt-LT" altLang="lt-LT" sz="2000" dirty="0" smtClean="0">
                <a:solidFill>
                  <a:schemeClr val="bg2">
                    <a:lumMod val="25000"/>
                  </a:schemeClr>
                </a:solidFill>
              </a:rPr>
              <a:t> ES fondų lėšos</a:t>
            </a:r>
            <a:endParaRPr lang="lt-LT" sz="20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ksto vietos rezervavimo ženklas 3"/>
          <p:cNvSpPr>
            <a:spLocks noGrp="1"/>
          </p:cNvSpPr>
          <p:nvPr/>
        </p:nvSpPr>
        <p:spPr bwMode="auto">
          <a:xfrm>
            <a:off x="495300" y="4300143"/>
            <a:ext cx="8077200" cy="6215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397" tIns="49701" rIns="99397" bIns="49701" numCol="1" anchor="t" anchorCtr="0" compatLnSpc="1">
            <a:prstTxWarp prst="textNoShape">
              <a:avLst/>
            </a:prstTxWarp>
          </a:bodyPr>
          <a:lstStyle>
            <a:lvl1pPr marL="0" indent="0" algn="l" defTabSz="540144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2100" kern="120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1pPr>
            <a:lvl2pPr marL="497001" indent="0" algn="l" defTabSz="984250" rtl="0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itchFamily="34" charset="0"/>
              <a:buNone/>
              <a:defRPr sz="2100" kern="1200" baseline="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2pPr>
            <a:lvl3pPr marL="1231900" indent="-236538" algn="l" defTabSz="984250" rtl="0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itchFamily="34" charset="0"/>
              <a:buChar char="•"/>
              <a:defRPr sz="2100" kern="120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3pPr>
            <a:lvl4pPr marL="1730375" indent="-236538" algn="l" defTabSz="984250" rtl="0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itchFamily="34" charset="0"/>
              <a:buChar char="•"/>
              <a:defRPr sz="2100" kern="120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4pPr>
            <a:lvl5pPr marL="2227263" indent="-236538" algn="l" defTabSz="984250" rtl="0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itchFamily="34" charset="0"/>
              <a:buChar char="•"/>
              <a:defRPr sz="2100" kern="120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5pPr>
            <a:lvl6pPr marL="2733495" indent="-248499" algn="l" defTabSz="99399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30495" indent="-248499" algn="l" defTabSz="99399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27489" indent="-248499" algn="l" defTabSz="99399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24493" indent="-248499" algn="l" defTabSz="99399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lt-LT" sz="1400" dirty="0" smtClean="0">
                <a:solidFill>
                  <a:schemeClr val="tx1"/>
                </a:solidFill>
              </a:rPr>
              <a:t>*VIPA </a:t>
            </a:r>
            <a:r>
              <a:rPr lang="lt-LT" sz="1400" dirty="0">
                <a:solidFill>
                  <a:schemeClr val="tx1"/>
                </a:solidFill>
              </a:rPr>
              <a:t>už DNMF valdymą buvo išmokėta </a:t>
            </a:r>
            <a:r>
              <a:rPr lang="lt-LT" sz="1400" dirty="0" smtClean="0">
                <a:solidFill>
                  <a:srgbClr val="FF0000"/>
                </a:solidFill>
              </a:rPr>
              <a:t>2.614.475,70 </a:t>
            </a:r>
            <a:r>
              <a:rPr lang="lt-LT" sz="1400" dirty="0">
                <a:solidFill>
                  <a:srgbClr val="FF0000"/>
                </a:solidFill>
              </a:rPr>
              <a:t>EUR EUR</a:t>
            </a:r>
            <a:r>
              <a:rPr lang="lt-LT" sz="1400" dirty="0">
                <a:solidFill>
                  <a:schemeClr val="tx1"/>
                </a:solidFill>
              </a:rPr>
              <a:t>, iš kurių 945.783,82 EUR išmokėti DNMF skirtomis ES fondų lėšomis, o likusi dalis išmokėta grįžusiomis lėšomis.</a:t>
            </a:r>
          </a:p>
        </p:txBody>
      </p:sp>
    </p:spTree>
    <p:extLst>
      <p:ext uri="{BB962C8B-B14F-4D97-AF65-F5344CB8AC3E}">
        <p14:creationId xmlns:p14="http://schemas.microsoft.com/office/powerpoint/2010/main" val="93820938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613612" y="1961147"/>
            <a:ext cx="8136688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 defTabSz="539750">
              <a:defRPr/>
            </a:pPr>
            <a:endParaRPr lang="lt-LT" altLang="lt-LT" sz="16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" name="Teksto vietos rezervavimo ženklas 1"/>
          <p:cNvSpPr>
            <a:spLocks noGrp="1"/>
          </p:cNvSpPr>
          <p:nvPr>
            <p:ph type="body" sz="quarter" idx="10"/>
          </p:nvPr>
        </p:nvSpPr>
        <p:spPr>
          <a:xfrm>
            <a:off x="564596" y="587909"/>
            <a:ext cx="7131604" cy="687437"/>
          </a:xfrm>
        </p:spPr>
        <p:txBody>
          <a:bodyPr/>
          <a:lstStyle/>
          <a:p>
            <a:r>
              <a:rPr lang="lt-LT" altLang="lt-LT" b="1" dirty="0" err="1" smtClean="0"/>
              <a:t>jessica</a:t>
            </a:r>
            <a:r>
              <a:rPr lang="lt-LT" altLang="lt-LT" b="1" dirty="0" smtClean="0"/>
              <a:t> II fondų fondo, </a:t>
            </a:r>
            <a:r>
              <a:rPr lang="lt-LT" altLang="lt-LT" b="1" dirty="0" err="1" smtClean="0"/>
              <a:t>FINANSUOJAMoIŠ</a:t>
            </a:r>
            <a:r>
              <a:rPr lang="lt-LT" altLang="lt-LT" b="1" dirty="0" smtClean="0"/>
              <a:t> </a:t>
            </a:r>
            <a:r>
              <a:rPr lang="lt-LT" altLang="lt-LT" b="1" dirty="0" err="1" smtClean="0"/>
              <a:t>Erpf</a:t>
            </a:r>
            <a:r>
              <a:rPr lang="lt-LT" altLang="lt-LT" b="1" dirty="0" smtClean="0"/>
              <a:t> ir </a:t>
            </a:r>
          </a:p>
          <a:p>
            <a:r>
              <a:rPr lang="lt-LT" altLang="lt-LT" b="1" dirty="0" smtClean="0"/>
              <a:t>rizikos pasidalijimo fondo </a:t>
            </a:r>
            <a:r>
              <a:rPr lang="lt-LT" altLang="lt-LT" b="1" dirty="0" smtClean="0">
                <a:cs typeface="Arial" panose="020B0604020202020204" pitchFamily="34" charset="0"/>
              </a:rPr>
              <a:t>v</a:t>
            </a:r>
            <a:r>
              <a:rPr lang="lt-LT" b="1" dirty="0" smtClean="0">
                <a:cs typeface="Arial" panose="020B0604020202020204" pitchFamily="34" charset="0"/>
              </a:rPr>
              <a:t>aldymo</a:t>
            </a:r>
            <a:r>
              <a:rPr lang="en-US" b="1" dirty="0" smtClean="0">
                <a:cs typeface="Arial" panose="020B0604020202020204" pitchFamily="34" charset="0"/>
              </a:rPr>
              <a:t> </a:t>
            </a:r>
            <a:r>
              <a:rPr lang="lt-LT" b="1" dirty="0" smtClean="0">
                <a:cs typeface="Arial" panose="020B0604020202020204" pitchFamily="34" charset="0"/>
              </a:rPr>
              <a:t>mokestis</a:t>
            </a:r>
            <a:endParaRPr lang="lt-LT" b="1" dirty="0"/>
          </a:p>
        </p:txBody>
      </p:sp>
      <p:graphicFrame>
        <p:nvGraphicFramePr>
          <p:cNvPr id="3" name="Lentelė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3155867"/>
              </p:ext>
            </p:extLst>
          </p:nvPr>
        </p:nvGraphicFramePr>
        <p:xfrm>
          <a:off x="428793" y="2693857"/>
          <a:ext cx="8506326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0658"/>
                <a:gridCol w="31756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sz="1800" dirty="0" smtClean="0"/>
                        <a:t>Valdymo išlaidos</a:t>
                      </a:r>
                      <a:endParaRPr lang="lt-LT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dirty="0" smtClean="0"/>
                        <a:t>Faktinis dydis iki 2020-12-31 </a:t>
                      </a:r>
                      <a:endParaRPr lang="lt-LT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1800" dirty="0" smtClean="0"/>
                        <a:t>Bazinis atlygis, EUR</a:t>
                      </a:r>
                      <a:endParaRPr lang="lt-LT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dirty="0" smtClean="0"/>
                        <a:t>6 862 539,15</a:t>
                      </a:r>
                      <a:endParaRPr lang="lt-LT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1800" dirty="0" smtClean="0"/>
                        <a:t>Veiklos rezultatais grindžiamos</a:t>
                      </a:r>
                      <a:r>
                        <a:rPr lang="lt-LT" sz="1800" baseline="0" dirty="0" smtClean="0"/>
                        <a:t> valdymo išlaidos, EUR</a:t>
                      </a:r>
                      <a:endParaRPr lang="lt-LT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baseline="0" dirty="0" smtClean="0"/>
                        <a:t>3 010 467,09</a:t>
                      </a:r>
                      <a:endParaRPr lang="lt-LT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1800" dirty="0" smtClean="0"/>
                        <a:t>Fondo </a:t>
                      </a:r>
                      <a:r>
                        <a:rPr lang="lt-LT" sz="1800" dirty="0" smtClean="0">
                          <a:solidFill>
                            <a:schemeClr val="tx1"/>
                          </a:solidFill>
                        </a:rPr>
                        <a:t>valdymo mokestis, iš viso</a:t>
                      </a:r>
                      <a:r>
                        <a:rPr lang="lt-LT" sz="1800" dirty="0" smtClean="0"/>
                        <a:t>, EUR</a:t>
                      </a:r>
                      <a:endParaRPr lang="lt-LT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dirty="0" smtClean="0"/>
                        <a:t>9 873 006,24</a:t>
                      </a:r>
                      <a:endParaRPr lang="lt-LT" sz="1800" i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ksto vietos rezervavimo ženklas 6"/>
          <p:cNvSpPr>
            <a:spLocks noGrp="1"/>
          </p:cNvSpPr>
          <p:nvPr/>
        </p:nvSpPr>
        <p:spPr bwMode="auto">
          <a:xfrm>
            <a:off x="495300" y="1561097"/>
            <a:ext cx="80772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397" tIns="49701" rIns="99397" bIns="49701" numCol="1" anchor="t" anchorCtr="0" compatLnSpc="1">
            <a:prstTxWarp prst="textNoShape">
              <a:avLst/>
            </a:prstTxWarp>
          </a:bodyPr>
          <a:lstStyle>
            <a:lvl1pPr marL="0" indent="0" algn="l" defTabSz="540144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2100" kern="120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1pPr>
            <a:lvl2pPr marL="497001" indent="0" algn="l" defTabSz="984250" rtl="0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itchFamily="34" charset="0"/>
              <a:buNone/>
              <a:defRPr sz="2100" kern="1200" baseline="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2pPr>
            <a:lvl3pPr marL="1231900" indent="-236538" algn="l" defTabSz="984250" rtl="0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itchFamily="34" charset="0"/>
              <a:buChar char="•"/>
              <a:defRPr sz="2100" kern="120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3pPr>
            <a:lvl4pPr marL="1730375" indent="-236538" algn="l" defTabSz="984250" rtl="0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itchFamily="34" charset="0"/>
              <a:buChar char="•"/>
              <a:defRPr sz="2100" kern="120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4pPr>
            <a:lvl5pPr marL="2227263" indent="-236538" algn="l" defTabSz="984250" rtl="0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itchFamily="34" charset="0"/>
              <a:buChar char="•"/>
              <a:defRPr sz="2100" kern="120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5pPr>
            <a:lvl6pPr marL="2733495" indent="-248499" algn="l" defTabSz="99399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30495" indent="-248499" algn="l" defTabSz="99399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27489" indent="-248499" algn="l" defTabSz="99399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24493" indent="-248499" algn="l" defTabSz="99399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lt-LT" altLang="lt-LT" sz="2000" dirty="0" smtClean="0">
                <a:solidFill>
                  <a:srgbClr val="002060"/>
                </a:solidFill>
              </a:rPr>
              <a:t>Fondų </a:t>
            </a:r>
            <a:r>
              <a:rPr lang="lt-LT" altLang="lt-LT" sz="2000" dirty="0">
                <a:solidFill>
                  <a:srgbClr val="002060"/>
                </a:solidFill>
              </a:rPr>
              <a:t>valdytojas  – </a:t>
            </a:r>
            <a:r>
              <a:rPr lang="lt-LT" altLang="lt-LT" sz="2000" dirty="0" smtClean="0">
                <a:solidFill>
                  <a:srgbClr val="002060"/>
                </a:solidFill>
              </a:rPr>
              <a:t> </a:t>
            </a:r>
            <a:r>
              <a:rPr lang="lt-LT" altLang="lt-LT" sz="2000" b="1" dirty="0" smtClean="0">
                <a:solidFill>
                  <a:srgbClr val="002060"/>
                </a:solidFill>
              </a:rPr>
              <a:t>EIB</a:t>
            </a:r>
            <a:endParaRPr lang="lt-LT" altLang="lt-LT" sz="2000" b="1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lt-LT" altLang="lt-LT" sz="2000" dirty="0" smtClean="0">
                <a:solidFill>
                  <a:schemeClr val="bg2">
                    <a:lumMod val="25000"/>
                  </a:schemeClr>
                </a:solidFill>
              </a:rPr>
              <a:t>Fondų vertė </a:t>
            </a:r>
            <a:r>
              <a:rPr lang="lt-LT" altLang="lt-LT" sz="2000" dirty="0">
                <a:solidFill>
                  <a:schemeClr val="bg2">
                    <a:lumMod val="25000"/>
                  </a:schemeClr>
                </a:solidFill>
              </a:rPr>
              <a:t>– </a:t>
            </a:r>
            <a:r>
              <a:rPr lang="lt-LT" altLang="lt-LT" sz="2000" dirty="0" smtClean="0">
                <a:solidFill>
                  <a:schemeClr val="bg2">
                    <a:lumMod val="25000"/>
                  </a:schemeClr>
                </a:solidFill>
              </a:rPr>
              <a:t>150+90 mln. </a:t>
            </a:r>
            <a:r>
              <a:rPr lang="lt-LT" altLang="lt-LT" sz="2000" dirty="0" err="1" smtClean="0">
                <a:solidFill>
                  <a:schemeClr val="bg2">
                    <a:lumMod val="25000"/>
                  </a:schemeClr>
                </a:solidFill>
              </a:rPr>
              <a:t>Eur</a:t>
            </a:r>
            <a:r>
              <a:rPr lang="lt-LT" altLang="lt-LT" sz="2000" dirty="0" smtClean="0">
                <a:solidFill>
                  <a:schemeClr val="bg2">
                    <a:lumMod val="25000"/>
                  </a:schemeClr>
                </a:solidFill>
              </a:rPr>
              <a:t> ES fondų lėšos</a:t>
            </a:r>
            <a:endParaRPr lang="lt-LT" sz="20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178179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o vietos rezervavimo ženklas 1"/>
          <p:cNvSpPr>
            <a:spLocks noGrp="1"/>
          </p:cNvSpPr>
          <p:nvPr>
            <p:ph type="body" sz="quarter" idx="10"/>
          </p:nvPr>
        </p:nvSpPr>
        <p:spPr>
          <a:xfrm>
            <a:off x="564596" y="587909"/>
            <a:ext cx="7131604" cy="687437"/>
          </a:xfrm>
        </p:spPr>
        <p:txBody>
          <a:bodyPr/>
          <a:lstStyle/>
          <a:p>
            <a:r>
              <a:rPr lang="lt-LT" altLang="lt-LT" b="1" dirty="0" smtClean="0"/>
              <a:t>Energijos efektyvumo </a:t>
            </a:r>
            <a:r>
              <a:rPr lang="lt-LT" altLang="lt-LT" b="1" dirty="0" err="1" smtClean="0"/>
              <a:t>FONDo</a:t>
            </a:r>
            <a:r>
              <a:rPr lang="lt-LT" altLang="lt-LT" b="1" dirty="0" smtClean="0"/>
              <a:t>, </a:t>
            </a:r>
            <a:r>
              <a:rPr lang="lt-LT" altLang="lt-LT" b="1" dirty="0" err="1" smtClean="0"/>
              <a:t>FINANSUOJAMo</a:t>
            </a:r>
            <a:r>
              <a:rPr lang="lt-LT" altLang="lt-LT" b="1" dirty="0" smtClean="0"/>
              <a:t> </a:t>
            </a:r>
            <a:r>
              <a:rPr lang="lt-LT" altLang="lt-LT" b="1" dirty="0"/>
              <a:t>IŠ </a:t>
            </a:r>
            <a:r>
              <a:rPr lang="lt-LT" altLang="lt-LT" b="1" dirty="0" err="1" smtClean="0"/>
              <a:t>Erpf</a:t>
            </a:r>
            <a:r>
              <a:rPr lang="lt-LT" altLang="lt-LT" b="1" dirty="0" smtClean="0"/>
              <a:t> </a:t>
            </a:r>
            <a:r>
              <a:rPr lang="lt-LT" altLang="lt-LT" b="1" dirty="0" smtClean="0">
                <a:cs typeface="Arial" panose="020B0604020202020204" pitchFamily="34" charset="0"/>
              </a:rPr>
              <a:t>v</a:t>
            </a:r>
            <a:r>
              <a:rPr lang="lt-LT" b="1" dirty="0" smtClean="0">
                <a:cs typeface="Arial" panose="020B0604020202020204" pitchFamily="34" charset="0"/>
              </a:rPr>
              <a:t>aldymo</a:t>
            </a:r>
            <a:r>
              <a:rPr lang="en-US" b="1" dirty="0" smtClean="0">
                <a:cs typeface="Arial" panose="020B0604020202020204" pitchFamily="34" charset="0"/>
              </a:rPr>
              <a:t> </a:t>
            </a:r>
            <a:r>
              <a:rPr lang="lt-LT" b="1" dirty="0">
                <a:cs typeface="Arial" panose="020B0604020202020204" pitchFamily="34" charset="0"/>
              </a:rPr>
              <a:t>mokestis</a:t>
            </a:r>
            <a:endParaRPr lang="lt-LT" b="1" dirty="0"/>
          </a:p>
          <a:p>
            <a:endParaRPr lang="lt-LT" b="1" dirty="0"/>
          </a:p>
        </p:txBody>
      </p:sp>
      <p:graphicFrame>
        <p:nvGraphicFramePr>
          <p:cNvPr id="3" name="Lentelė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7300308"/>
              </p:ext>
            </p:extLst>
          </p:nvPr>
        </p:nvGraphicFramePr>
        <p:xfrm>
          <a:off x="382612" y="2536839"/>
          <a:ext cx="8506326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0658"/>
                <a:gridCol w="31756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sz="1800" dirty="0" smtClean="0"/>
                        <a:t>Valdymo išlaidos</a:t>
                      </a:r>
                      <a:endParaRPr lang="lt-LT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dirty="0" smtClean="0"/>
                        <a:t>Faktinis dydis iki 2020-12-31 </a:t>
                      </a:r>
                      <a:endParaRPr lang="lt-LT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1800" dirty="0" smtClean="0"/>
                        <a:t>Bazinis atlygis, EUR</a:t>
                      </a:r>
                      <a:endParaRPr lang="lt-LT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dirty="0" smtClean="0"/>
                        <a:t>519 702,89</a:t>
                      </a:r>
                      <a:endParaRPr lang="lt-LT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1800" dirty="0" smtClean="0"/>
                        <a:t>Veiklos rezultatais grindžiamos</a:t>
                      </a:r>
                      <a:r>
                        <a:rPr lang="lt-LT" sz="1800" baseline="0" dirty="0" smtClean="0"/>
                        <a:t> valdymo išlaidos, EUR</a:t>
                      </a:r>
                      <a:endParaRPr lang="lt-LT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dirty="0" smtClean="0"/>
                        <a:t>21 167,61</a:t>
                      </a:r>
                      <a:endParaRPr lang="lt-LT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1800" dirty="0" smtClean="0"/>
                        <a:t>Fondo </a:t>
                      </a:r>
                      <a:r>
                        <a:rPr lang="lt-LT" sz="1800" dirty="0" smtClean="0">
                          <a:solidFill>
                            <a:schemeClr val="tx1"/>
                          </a:solidFill>
                        </a:rPr>
                        <a:t>valdymo mokestis, </a:t>
                      </a:r>
                      <a:r>
                        <a:rPr lang="lt-LT" sz="1800" dirty="0" smtClean="0"/>
                        <a:t>iš viso, EUR</a:t>
                      </a:r>
                      <a:endParaRPr lang="lt-LT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dirty="0" smtClean="0"/>
                        <a:t>540 870,50</a:t>
                      </a:r>
                      <a:endParaRPr lang="lt-LT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ksto vietos rezervavimo ženklas 6"/>
          <p:cNvSpPr>
            <a:spLocks noGrp="1"/>
          </p:cNvSpPr>
          <p:nvPr/>
        </p:nvSpPr>
        <p:spPr bwMode="auto">
          <a:xfrm>
            <a:off x="495300" y="1561097"/>
            <a:ext cx="80772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397" tIns="49701" rIns="99397" bIns="49701" numCol="1" anchor="t" anchorCtr="0" compatLnSpc="1">
            <a:prstTxWarp prst="textNoShape">
              <a:avLst/>
            </a:prstTxWarp>
          </a:bodyPr>
          <a:lstStyle>
            <a:lvl1pPr marL="0" indent="0" algn="l" defTabSz="540144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2100" kern="120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1pPr>
            <a:lvl2pPr marL="497001" indent="0" algn="l" defTabSz="984250" rtl="0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itchFamily="34" charset="0"/>
              <a:buNone/>
              <a:defRPr sz="2100" kern="1200" baseline="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2pPr>
            <a:lvl3pPr marL="1231900" indent="-236538" algn="l" defTabSz="984250" rtl="0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itchFamily="34" charset="0"/>
              <a:buChar char="•"/>
              <a:defRPr sz="2100" kern="120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3pPr>
            <a:lvl4pPr marL="1730375" indent="-236538" algn="l" defTabSz="984250" rtl="0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itchFamily="34" charset="0"/>
              <a:buChar char="•"/>
              <a:defRPr sz="2100" kern="120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4pPr>
            <a:lvl5pPr marL="2227263" indent="-236538" algn="l" defTabSz="984250" rtl="0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itchFamily="34" charset="0"/>
              <a:buChar char="•"/>
              <a:defRPr sz="2100" kern="120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5pPr>
            <a:lvl6pPr marL="2733495" indent="-248499" algn="l" defTabSz="99399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30495" indent="-248499" algn="l" defTabSz="99399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27489" indent="-248499" algn="l" defTabSz="99399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24493" indent="-248499" algn="l" defTabSz="99399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lt-LT" altLang="lt-LT" sz="2000" dirty="0">
                <a:solidFill>
                  <a:srgbClr val="002060"/>
                </a:solidFill>
              </a:rPr>
              <a:t>Fondo valdytojas  – </a:t>
            </a:r>
            <a:r>
              <a:rPr lang="lt-LT" altLang="lt-LT" sz="2000" dirty="0" smtClean="0">
                <a:solidFill>
                  <a:srgbClr val="002060"/>
                </a:solidFill>
              </a:rPr>
              <a:t> </a:t>
            </a:r>
            <a:r>
              <a:rPr lang="lt-LT" altLang="lt-LT" sz="2000" b="1" dirty="0" smtClean="0">
                <a:solidFill>
                  <a:srgbClr val="002060"/>
                </a:solidFill>
              </a:rPr>
              <a:t>VIPA</a:t>
            </a:r>
            <a:endParaRPr lang="lt-LT" altLang="lt-LT" sz="2000" b="1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lt-LT" altLang="lt-LT" sz="2000" dirty="0" smtClean="0">
                <a:solidFill>
                  <a:schemeClr val="tx1"/>
                </a:solidFill>
              </a:rPr>
              <a:t>Fondo vertė </a:t>
            </a:r>
            <a:r>
              <a:rPr lang="lt-LT" altLang="lt-LT" sz="2000" dirty="0">
                <a:solidFill>
                  <a:schemeClr val="bg2">
                    <a:lumMod val="25000"/>
                  </a:schemeClr>
                </a:solidFill>
              </a:rPr>
              <a:t>– </a:t>
            </a:r>
            <a:r>
              <a:rPr lang="lt-LT" altLang="lt-LT" sz="2000" dirty="0" smtClean="0">
                <a:solidFill>
                  <a:schemeClr val="tx1"/>
                </a:solidFill>
              </a:rPr>
              <a:t>79 m</a:t>
            </a:r>
            <a:r>
              <a:rPr lang="lt-LT" altLang="lt-LT" sz="2000" dirty="0" smtClean="0">
                <a:solidFill>
                  <a:schemeClr val="bg2">
                    <a:lumMod val="25000"/>
                  </a:schemeClr>
                </a:solidFill>
              </a:rPr>
              <a:t>ln. </a:t>
            </a:r>
            <a:r>
              <a:rPr lang="lt-LT" altLang="lt-LT" sz="2000" dirty="0" err="1" smtClean="0">
                <a:solidFill>
                  <a:schemeClr val="bg2">
                    <a:lumMod val="25000"/>
                  </a:schemeClr>
                </a:solidFill>
              </a:rPr>
              <a:t>Eur</a:t>
            </a:r>
            <a:r>
              <a:rPr lang="lt-LT" altLang="lt-LT" sz="2000" dirty="0" smtClean="0">
                <a:solidFill>
                  <a:schemeClr val="bg2">
                    <a:lumMod val="25000"/>
                  </a:schemeClr>
                </a:solidFill>
              </a:rPr>
              <a:t> ES fondų lėšos</a:t>
            </a:r>
            <a:r>
              <a:rPr lang="lt-LT" altLang="lt-LT" sz="2000" dirty="0">
                <a:solidFill>
                  <a:prstClr val="black"/>
                </a:solidFill>
              </a:rPr>
              <a:t>*</a:t>
            </a:r>
            <a:endParaRPr lang="lt-LT" sz="2000" dirty="0"/>
          </a:p>
          <a:p>
            <a:pPr>
              <a:defRPr/>
            </a:pPr>
            <a:endParaRPr lang="lt-LT" sz="20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ksto vietos rezervavimo ženklas 6"/>
          <p:cNvSpPr>
            <a:spLocks noGrp="1"/>
          </p:cNvSpPr>
          <p:nvPr/>
        </p:nvSpPr>
        <p:spPr bwMode="auto">
          <a:xfrm>
            <a:off x="495300" y="4304145"/>
            <a:ext cx="8077200" cy="546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397" tIns="49701" rIns="99397" bIns="49701" numCol="1" anchor="t" anchorCtr="0" compatLnSpc="1">
            <a:prstTxWarp prst="textNoShape">
              <a:avLst/>
            </a:prstTxWarp>
          </a:bodyPr>
          <a:lstStyle>
            <a:lvl1pPr marL="0" indent="0" algn="l" defTabSz="540144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2100" kern="120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1pPr>
            <a:lvl2pPr marL="497001" indent="0" algn="l" defTabSz="984250" rtl="0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itchFamily="34" charset="0"/>
              <a:buNone/>
              <a:defRPr sz="2100" kern="1200" baseline="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2pPr>
            <a:lvl3pPr marL="1231900" indent="-236538" algn="l" defTabSz="984250" rtl="0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itchFamily="34" charset="0"/>
              <a:buChar char="•"/>
              <a:defRPr sz="2100" kern="120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3pPr>
            <a:lvl4pPr marL="1730375" indent="-236538" algn="l" defTabSz="984250" rtl="0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itchFamily="34" charset="0"/>
              <a:buChar char="•"/>
              <a:defRPr sz="2100" kern="120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4pPr>
            <a:lvl5pPr marL="2227263" indent="-236538" algn="l" defTabSz="984250" rtl="0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itchFamily="34" charset="0"/>
              <a:buChar char="•"/>
              <a:defRPr sz="2100" kern="120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5pPr>
            <a:lvl6pPr marL="2733495" indent="-248499" algn="l" defTabSz="99399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30495" indent="-248499" algn="l" defTabSz="99399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27489" indent="-248499" algn="l" defTabSz="99399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24493" indent="-248499" algn="l" defTabSz="99399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lt-LT" sz="20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tačiakampis 3"/>
          <p:cNvSpPr/>
          <p:nvPr/>
        </p:nvSpPr>
        <p:spPr>
          <a:xfrm>
            <a:off x="304800" y="4304145"/>
            <a:ext cx="88392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sz="1200" dirty="0" smtClean="0"/>
              <a:t>*2021 m</a:t>
            </a:r>
            <a:r>
              <a:rPr lang="lt-LT" sz="1200" dirty="0"/>
              <a:t>. vasario 24 d. </a:t>
            </a:r>
            <a:r>
              <a:rPr lang="lt-LT" sz="1200" dirty="0" smtClean="0"/>
              <a:t>Energijos efektyvumo fondo </a:t>
            </a:r>
            <a:r>
              <a:rPr lang="lt-LT" sz="1200" dirty="0"/>
              <a:t>trišalės sutarties keitimu fondo dydis buvo sumažintas </a:t>
            </a:r>
            <a:r>
              <a:rPr lang="lt-LT" sz="1200" dirty="0" smtClean="0"/>
              <a:t> nuo </a:t>
            </a:r>
            <a:r>
              <a:rPr lang="lt-LT" sz="1200" dirty="0"/>
              <a:t>79 mln. </a:t>
            </a:r>
            <a:r>
              <a:rPr lang="lt-LT" sz="1200" dirty="0" err="1"/>
              <a:t>Eur</a:t>
            </a:r>
            <a:r>
              <a:rPr lang="lt-LT" sz="1200" dirty="0"/>
              <a:t> </a:t>
            </a:r>
            <a:r>
              <a:rPr lang="lt-LT" sz="1200" dirty="0" smtClean="0"/>
              <a:t> iki </a:t>
            </a:r>
            <a:r>
              <a:rPr lang="lt-LT" sz="1200" dirty="0"/>
              <a:t>32 mln. </a:t>
            </a:r>
            <a:r>
              <a:rPr lang="lt-LT" sz="1200" dirty="0" err="1"/>
              <a:t>Eur</a:t>
            </a:r>
            <a:endParaRPr lang="lt-LT" sz="1200" dirty="0"/>
          </a:p>
        </p:txBody>
      </p:sp>
    </p:spTree>
    <p:extLst>
      <p:ext uri="{BB962C8B-B14F-4D97-AF65-F5344CB8AC3E}">
        <p14:creationId xmlns:p14="http://schemas.microsoft.com/office/powerpoint/2010/main" val="393283206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o vietos rezervavimo ženklas 1"/>
          <p:cNvSpPr>
            <a:spLocks noGrp="1"/>
          </p:cNvSpPr>
          <p:nvPr>
            <p:ph type="body" sz="quarter" idx="10"/>
          </p:nvPr>
        </p:nvSpPr>
        <p:spPr>
          <a:xfrm>
            <a:off x="495300" y="587909"/>
            <a:ext cx="7289800" cy="687437"/>
          </a:xfrm>
        </p:spPr>
        <p:txBody>
          <a:bodyPr/>
          <a:lstStyle/>
          <a:p>
            <a:r>
              <a:rPr lang="lt-LT" altLang="lt-LT" b="1" dirty="0" smtClean="0"/>
              <a:t>kultūros paveldo </a:t>
            </a:r>
            <a:r>
              <a:rPr lang="lt-LT" altLang="lt-LT" b="1" dirty="0" err="1" smtClean="0"/>
              <a:t>FONDo</a:t>
            </a:r>
            <a:r>
              <a:rPr lang="lt-LT" altLang="lt-LT" b="1" dirty="0" smtClean="0"/>
              <a:t>, </a:t>
            </a:r>
            <a:r>
              <a:rPr lang="lt-LT" altLang="lt-LT" b="1" dirty="0" err="1" smtClean="0"/>
              <a:t>FINANSUOJAMo</a:t>
            </a:r>
            <a:r>
              <a:rPr lang="lt-LT" altLang="lt-LT" b="1" dirty="0" smtClean="0"/>
              <a:t> </a:t>
            </a:r>
            <a:r>
              <a:rPr lang="lt-LT" altLang="lt-LT" b="1" dirty="0"/>
              <a:t>IŠ </a:t>
            </a:r>
            <a:r>
              <a:rPr lang="lt-LT" altLang="lt-LT" b="1" dirty="0" err="1" smtClean="0"/>
              <a:t>Erpf</a:t>
            </a:r>
            <a:r>
              <a:rPr lang="lt-LT" altLang="lt-LT" b="1" dirty="0" smtClean="0"/>
              <a:t>  </a:t>
            </a:r>
            <a:r>
              <a:rPr lang="lt-LT" altLang="lt-LT" b="1" dirty="0" smtClean="0">
                <a:cs typeface="Arial" panose="020B0604020202020204" pitchFamily="34" charset="0"/>
              </a:rPr>
              <a:t>v</a:t>
            </a:r>
            <a:r>
              <a:rPr lang="lt-LT" b="1" dirty="0" smtClean="0">
                <a:cs typeface="Arial" panose="020B0604020202020204" pitchFamily="34" charset="0"/>
              </a:rPr>
              <a:t>aldymo</a:t>
            </a:r>
            <a:r>
              <a:rPr lang="en-US" b="1" dirty="0" smtClean="0">
                <a:cs typeface="Arial" panose="020B0604020202020204" pitchFamily="34" charset="0"/>
              </a:rPr>
              <a:t> </a:t>
            </a:r>
            <a:r>
              <a:rPr lang="lt-LT" b="1" dirty="0" smtClean="0">
                <a:cs typeface="Arial" panose="020B0604020202020204" pitchFamily="34" charset="0"/>
              </a:rPr>
              <a:t>mokestis</a:t>
            </a:r>
            <a:endParaRPr lang="lt-LT" b="1" strike="sngStrike" dirty="0">
              <a:solidFill>
                <a:srgbClr val="FF0000"/>
              </a:solidFill>
            </a:endParaRPr>
          </a:p>
        </p:txBody>
      </p:sp>
      <p:sp>
        <p:nvSpPr>
          <p:cNvPr id="4" name="Teksto vietos rezervavimo ženklas 6"/>
          <p:cNvSpPr>
            <a:spLocks noGrp="1"/>
          </p:cNvSpPr>
          <p:nvPr/>
        </p:nvSpPr>
        <p:spPr bwMode="auto">
          <a:xfrm>
            <a:off x="495300" y="1370597"/>
            <a:ext cx="80772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397" tIns="49701" rIns="99397" bIns="49701" numCol="1" anchor="t" anchorCtr="0" compatLnSpc="1">
            <a:prstTxWarp prst="textNoShape">
              <a:avLst/>
            </a:prstTxWarp>
          </a:bodyPr>
          <a:lstStyle>
            <a:lvl1pPr marL="0" indent="0" algn="l" defTabSz="540144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2100" kern="120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1pPr>
            <a:lvl2pPr marL="497001" indent="0" algn="l" defTabSz="984250" rtl="0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itchFamily="34" charset="0"/>
              <a:buNone/>
              <a:defRPr sz="2100" kern="1200" baseline="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2pPr>
            <a:lvl3pPr marL="1231900" indent="-236538" algn="l" defTabSz="984250" rtl="0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itchFamily="34" charset="0"/>
              <a:buChar char="•"/>
              <a:defRPr sz="2100" kern="120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3pPr>
            <a:lvl4pPr marL="1730375" indent="-236538" algn="l" defTabSz="984250" rtl="0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itchFamily="34" charset="0"/>
              <a:buChar char="•"/>
              <a:defRPr sz="2100" kern="120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4pPr>
            <a:lvl5pPr marL="2227263" indent="-236538" algn="l" defTabSz="984250" rtl="0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itchFamily="34" charset="0"/>
              <a:buChar char="•"/>
              <a:defRPr sz="2100" kern="120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5pPr>
            <a:lvl6pPr marL="2733495" indent="-248499" algn="l" defTabSz="99399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30495" indent="-248499" algn="l" defTabSz="99399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27489" indent="-248499" algn="l" defTabSz="99399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24493" indent="-248499" algn="l" defTabSz="99399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lt-LT" altLang="lt-LT" sz="2000" dirty="0">
                <a:solidFill>
                  <a:srgbClr val="002060"/>
                </a:solidFill>
              </a:rPr>
              <a:t>Fondo valdytojas  – </a:t>
            </a:r>
            <a:r>
              <a:rPr lang="lt-LT" altLang="lt-LT" sz="2000" dirty="0" smtClean="0">
                <a:solidFill>
                  <a:srgbClr val="002060"/>
                </a:solidFill>
              </a:rPr>
              <a:t> </a:t>
            </a:r>
            <a:r>
              <a:rPr lang="lt-LT" altLang="lt-LT" sz="2000" b="1" dirty="0" smtClean="0">
                <a:solidFill>
                  <a:srgbClr val="002060"/>
                </a:solidFill>
              </a:rPr>
              <a:t>VIPA</a:t>
            </a:r>
            <a:endParaRPr lang="lt-LT" altLang="lt-LT" sz="2000" b="1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lt-LT" altLang="lt-LT" sz="2000" dirty="0" smtClean="0">
                <a:solidFill>
                  <a:schemeClr val="tx1"/>
                </a:solidFill>
              </a:rPr>
              <a:t>Fondo vertė </a:t>
            </a:r>
            <a:r>
              <a:rPr lang="lt-LT" altLang="lt-LT" sz="2000" dirty="0">
                <a:solidFill>
                  <a:schemeClr val="tx1"/>
                </a:solidFill>
              </a:rPr>
              <a:t>– </a:t>
            </a:r>
            <a:r>
              <a:rPr lang="lt-LT" altLang="lt-LT" sz="2000" dirty="0" smtClean="0">
                <a:solidFill>
                  <a:schemeClr val="tx1"/>
                </a:solidFill>
              </a:rPr>
              <a:t>6,1 mln. </a:t>
            </a:r>
            <a:r>
              <a:rPr lang="lt-LT" altLang="lt-LT" sz="2000" dirty="0" err="1" smtClean="0">
                <a:solidFill>
                  <a:schemeClr val="tx1"/>
                </a:solidFill>
              </a:rPr>
              <a:t>Eur</a:t>
            </a:r>
            <a:r>
              <a:rPr lang="lt-LT" altLang="lt-LT" sz="2000" dirty="0" smtClean="0">
                <a:solidFill>
                  <a:schemeClr val="tx1"/>
                </a:solidFill>
              </a:rPr>
              <a:t>, iš jų </a:t>
            </a:r>
            <a:r>
              <a:rPr lang="lt-LT" altLang="lt-LT" sz="2000" dirty="0" smtClean="0">
                <a:solidFill>
                  <a:schemeClr val="bg2">
                    <a:lumMod val="25000"/>
                  </a:schemeClr>
                </a:solidFill>
              </a:rPr>
              <a:t>5,2 mln. </a:t>
            </a:r>
            <a:r>
              <a:rPr lang="lt-LT" altLang="lt-LT" sz="2000" dirty="0" err="1" smtClean="0">
                <a:solidFill>
                  <a:schemeClr val="bg2">
                    <a:lumMod val="25000"/>
                  </a:schemeClr>
                </a:solidFill>
              </a:rPr>
              <a:t>Eur</a:t>
            </a:r>
            <a:r>
              <a:rPr lang="lt-LT" altLang="lt-LT" sz="2000" dirty="0" smtClean="0">
                <a:solidFill>
                  <a:schemeClr val="bg2">
                    <a:lumMod val="25000"/>
                  </a:schemeClr>
                </a:solidFill>
              </a:rPr>
              <a:t> ES fondų lėšos</a:t>
            </a:r>
            <a:endParaRPr lang="lt-LT" sz="20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Lentelė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7429020"/>
              </p:ext>
            </p:extLst>
          </p:nvPr>
        </p:nvGraphicFramePr>
        <p:xfrm>
          <a:off x="495300" y="2465257"/>
          <a:ext cx="8506326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0658"/>
                <a:gridCol w="31756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sz="1800" dirty="0" smtClean="0"/>
                        <a:t>Valdymo išlaidos</a:t>
                      </a:r>
                      <a:endParaRPr lang="lt-LT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dirty="0" smtClean="0"/>
                        <a:t>Faktinis dydis iki 2020-12-31 </a:t>
                      </a:r>
                      <a:endParaRPr lang="lt-LT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1800" dirty="0" smtClean="0"/>
                        <a:t>Bazinis atlygis, EUR</a:t>
                      </a:r>
                      <a:endParaRPr lang="lt-LT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dirty="0" smtClean="0"/>
                        <a:t>57 785,14</a:t>
                      </a:r>
                      <a:endParaRPr lang="lt-LT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1800" dirty="0" smtClean="0"/>
                        <a:t>Veiklos rezultatais grindžiamos</a:t>
                      </a:r>
                      <a:r>
                        <a:rPr lang="lt-LT" sz="1800" baseline="0" dirty="0" smtClean="0"/>
                        <a:t> valdymo išlaidos, EUR</a:t>
                      </a:r>
                      <a:endParaRPr lang="lt-LT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dirty="0" smtClean="0"/>
                        <a:t>-</a:t>
                      </a:r>
                      <a:endParaRPr lang="lt-LT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1800" dirty="0" smtClean="0"/>
                        <a:t>Fondo </a:t>
                      </a:r>
                      <a:r>
                        <a:rPr lang="lt-LT" sz="1800" dirty="0" smtClean="0">
                          <a:solidFill>
                            <a:schemeClr val="tx1"/>
                          </a:solidFill>
                        </a:rPr>
                        <a:t>valdymo mokestis, iš </a:t>
                      </a:r>
                      <a:r>
                        <a:rPr lang="lt-LT" sz="1800" dirty="0" smtClean="0"/>
                        <a:t>viso, EUR</a:t>
                      </a:r>
                      <a:endParaRPr lang="lt-LT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dirty="0" smtClean="0"/>
                        <a:t>57 785,14</a:t>
                      </a:r>
                      <a:endParaRPr lang="lt-LT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30147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o vietos rezervavimo ženklas 1"/>
          <p:cNvSpPr>
            <a:spLocks noGrp="1"/>
          </p:cNvSpPr>
          <p:nvPr>
            <p:ph type="body" sz="quarter" idx="10"/>
          </p:nvPr>
        </p:nvSpPr>
        <p:spPr>
          <a:xfrm>
            <a:off x="571500" y="524409"/>
            <a:ext cx="7087488" cy="687437"/>
          </a:xfrm>
        </p:spPr>
        <p:txBody>
          <a:bodyPr/>
          <a:lstStyle/>
          <a:p>
            <a:r>
              <a:rPr lang="lt-LT" altLang="lt-LT" b="1" dirty="0" smtClean="0"/>
              <a:t>savivaldybių pastatų </a:t>
            </a:r>
            <a:r>
              <a:rPr lang="lt-LT" altLang="lt-LT" b="1" dirty="0" err="1" smtClean="0"/>
              <a:t>FONDo</a:t>
            </a:r>
            <a:r>
              <a:rPr lang="lt-LT" altLang="lt-LT" b="1" dirty="0" smtClean="0"/>
              <a:t>, </a:t>
            </a:r>
            <a:r>
              <a:rPr lang="lt-LT" altLang="lt-LT" b="1" dirty="0" err="1" smtClean="0"/>
              <a:t>FINANSUOJAMo</a:t>
            </a:r>
            <a:r>
              <a:rPr lang="lt-LT" altLang="lt-LT" b="1" dirty="0" smtClean="0"/>
              <a:t> </a:t>
            </a:r>
            <a:r>
              <a:rPr lang="lt-LT" altLang="lt-LT" b="1" dirty="0"/>
              <a:t>IŠ </a:t>
            </a:r>
            <a:r>
              <a:rPr lang="lt-LT" altLang="lt-LT" b="1" dirty="0" err="1" smtClean="0"/>
              <a:t>Erpf</a:t>
            </a:r>
            <a:r>
              <a:rPr lang="lt-LT" altLang="lt-LT" b="1" dirty="0" smtClean="0"/>
              <a:t>  </a:t>
            </a:r>
            <a:r>
              <a:rPr lang="lt-LT" altLang="lt-LT" b="1" dirty="0" smtClean="0">
                <a:cs typeface="Arial" panose="020B0604020202020204" pitchFamily="34" charset="0"/>
              </a:rPr>
              <a:t>v</a:t>
            </a:r>
            <a:r>
              <a:rPr lang="lt-LT" b="1" dirty="0" smtClean="0">
                <a:cs typeface="Arial" panose="020B0604020202020204" pitchFamily="34" charset="0"/>
              </a:rPr>
              <a:t>aldymo</a:t>
            </a:r>
            <a:r>
              <a:rPr lang="en-US" b="1" dirty="0" smtClean="0">
                <a:cs typeface="Arial" panose="020B0604020202020204" pitchFamily="34" charset="0"/>
              </a:rPr>
              <a:t> </a:t>
            </a:r>
            <a:r>
              <a:rPr lang="lt-LT" b="1" dirty="0" smtClean="0">
                <a:cs typeface="Arial" panose="020B0604020202020204" pitchFamily="34" charset="0"/>
              </a:rPr>
              <a:t>mokestis </a:t>
            </a:r>
            <a:endParaRPr lang="lt-LT" b="1" strike="sngStrike" dirty="0">
              <a:solidFill>
                <a:srgbClr val="FF0000"/>
              </a:solidFill>
            </a:endParaRPr>
          </a:p>
        </p:txBody>
      </p:sp>
      <p:sp>
        <p:nvSpPr>
          <p:cNvPr id="4" name="Teksto vietos rezervavimo ženklas 6"/>
          <p:cNvSpPr>
            <a:spLocks noGrp="1"/>
          </p:cNvSpPr>
          <p:nvPr/>
        </p:nvSpPr>
        <p:spPr bwMode="auto">
          <a:xfrm>
            <a:off x="495300" y="1370597"/>
            <a:ext cx="80772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397" tIns="49701" rIns="99397" bIns="49701" numCol="1" anchor="t" anchorCtr="0" compatLnSpc="1">
            <a:prstTxWarp prst="textNoShape">
              <a:avLst/>
            </a:prstTxWarp>
          </a:bodyPr>
          <a:lstStyle>
            <a:lvl1pPr marL="0" indent="0" algn="l" defTabSz="540144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2100" kern="120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1pPr>
            <a:lvl2pPr marL="497001" indent="0" algn="l" defTabSz="984250" rtl="0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itchFamily="34" charset="0"/>
              <a:buNone/>
              <a:defRPr sz="2100" kern="1200" baseline="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2pPr>
            <a:lvl3pPr marL="1231900" indent="-236538" algn="l" defTabSz="984250" rtl="0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itchFamily="34" charset="0"/>
              <a:buChar char="•"/>
              <a:defRPr sz="2100" kern="120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3pPr>
            <a:lvl4pPr marL="1730375" indent="-236538" algn="l" defTabSz="984250" rtl="0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itchFamily="34" charset="0"/>
              <a:buChar char="•"/>
              <a:defRPr sz="2100" kern="120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4pPr>
            <a:lvl5pPr marL="2227263" indent="-236538" algn="l" defTabSz="984250" rtl="0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itchFamily="34" charset="0"/>
              <a:buChar char="•"/>
              <a:defRPr sz="2100" kern="1200">
                <a:solidFill>
                  <a:srgbClr val="7D6F6C"/>
                </a:solidFill>
                <a:latin typeface="+mn-lt"/>
                <a:ea typeface="+mn-ea"/>
                <a:cs typeface="+mn-cs"/>
              </a:defRPr>
            </a:lvl5pPr>
            <a:lvl6pPr marL="2733495" indent="-248499" algn="l" defTabSz="99399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30495" indent="-248499" algn="l" defTabSz="99399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27489" indent="-248499" algn="l" defTabSz="99399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24493" indent="-248499" algn="l" defTabSz="99399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lt-LT" altLang="lt-LT" sz="2000" dirty="0">
                <a:solidFill>
                  <a:srgbClr val="002060"/>
                </a:solidFill>
              </a:rPr>
              <a:t>Fondo valdytojas  – </a:t>
            </a:r>
            <a:r>
              <a:rPr lang="lt-LT" altLang="lt-LT" sz="2000" dirty="0" smtClean="0">
                <a:solidFill>
                  <a:srgbClr val="002060"/>
                </a:solidFill>
              </a:rPr>
              <a:t> </a:t>
            </a:r>
            <a:r>
              <a:rPr lang="lt-LT" altLang="lt-LT" sz="2000" b="1" dirty="0" smtClean="0">
                <a:solidFill>
                  <a:srgbClr val="002060"/>
                </a:solidFill>
              </a:rPr>
              <a:t>VIPA</a:t>
            </a:r>
            <a:endParaRPr lang="lt-LT" altLang="lt-LT" sz="2000" b="1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lt-LT" altLang="lt-LT" sz="2000" dirty="0" smtClean="0">
                <a:solidFill>
                  <a:schemeClr val="tx1"/>
                </a:solidFill>
              </a:rPr>
              <a:t>Fondo vertė </a:t>
            </a:r>
            <a:r>
              <a:rPr lang="lt-LT" altLang="lt-LT" sz="2000" dirty="0">
                <a:solidFill>
                  <a:schemeClr val="bg2">
                    <a:lumMod val="25000"/>
                  </a:schemeClr>
                </a:solidFill>
              </a:rPr>
              <a:t>– </a:t>
            </a:r>
            <a:r>
              <a:rPr lang="lt-LT" altLang="lt-LT" sz="2000" dirty="0" smtClean="0">
                <a:solidFill>
                  <a:schemeClr val="bg2">
                    <a:lumMod val="25000"/>
                  </a:schemeClr>
                </a:solidFill>
              </a:rPr>
              <a:t>17,3 mln. </a:t>
            </a:r>
            <a:r>
              <a:rPr lang="lt-LT" altLang="lt-LT" sz="2000" dirty="0" err="1" smtClean="0">
                <a:solidFill>
                  <a:schemeClr val="bg2">
                    <a:lumMod val="25000"/>
                  </a:schemeClr>
                </a:solidFill>
              </a:rPr>
              <a:t>Eur</a:t>
            </a:r>
            <a:r>
              <a:rPr lang="lt-LT" altLang="lt-LT" sz="2000" dirty="0" smtClean="0">
                <a:solidFill>
                  <a:schemeClr val="bg2">
                    <a:lumMod val="25000"/>
                  </a:schemeClr>
                </a:solidFill>
              </a:rPr>
              <a:t> ES fondų lėšos</a:t>
            </a:r>
            <a:endParaRPr lang="lt-LT" sz="20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Lentelė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4909354"/>
              </p:ext>
            </p:extLst>
          </p:nvPr>
        </p:nvGraphicFramePr>
        <p:xfrm>
          <a:off x="395037" y="2373897"/>
          <a:ext cx="8506326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0658"/>
                <a:gridCol w="31756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sz="1800" dirty="0" smtClean="0"/>
                        <a:t>Valdymo išlaidos</a:t>
                      </a:r>
                      <a:endParaRPr lang="lt-LT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dirty="0" smtClean="0"/>
                        <a:t>Faktinis dydis iki 2020-12-31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1800" dirty="0" smtClean="0"/>
                        <a:t>Bazinis atlygis, EUR</a:t>
                      </a:r>
                      <a:endParaRPr lang="lt-LT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dirty="0" smtClean="0"/>
                        <a:t>191 966,33</a:t>
                      </a:r>
                      <a:endParaRPr lang="lt-LT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1800" dirty="0" smtClean="0"/>
                        <a:t>Veiklos rezultatais grindžiamos</a:t>
                      </a:r>
                      <a:r>
                        <a:rPr lang="lt-LT" sz="1800" baseline="0" dirty="0" smtClean="0"/>
                        <a:t> valdymo išlaidos, EUR</a:t>
                      </a:r>
                      <a:endParaRPr lang="lt-LT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23 659,4 	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1800" dirty="0" smtClean="0"/>
                        <a:t>Fondo </a:t>
                      </a:r>
                      <a:r>
                        <a:rPr lang="lt-LT" sz="1800" dirty="0" smtClean="0">
                          <a:solidFill>
                            <a:schemeClr val="tx1"/>
                          </a:solidFill>
                        </a:rPr>
                        <a:t>valdymo mokestis, iš viso, EUR</a:t>
                      </a:r>
                      <a:endParaRPr lang="lt-LT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dirty="0" smtClean="0"/>
                        <a:t>215 625,73</a:t>
                      </a:r>
                      <a:endParaRPr lang="lt-LT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412875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8">
      <a:dk1>
        <a:sysClr val="windowText" lastClr="000000"/>
      </a:dk1>
      <a:lt1>
        <a:sysClr val="window" lastClr="FFFFFF"/>
      </a:lt1>
      <a:dk2>
        <a:srgbClr val="000000"/>
      </a:dk2>
      <a:lt2>
        <a:srgbClr val="E7E6E6"/>
      </a:lt2>
      <a:accent1>
        <a:srgbClr val="4B5050"/>
      </a:accent1>
      <a:accent2>
        <a:srgbClr val="2957A3"/>
      </a:accent2>
      <a:accent3>
        <a:srgbClr val="6E7378"/>
      </a:accent3>
      <a:accent4>
        <a:srgbClr val="91969B"/>
      </a:accent4>
      <a:accent5>
        <a:srgbClr val="AAAFB4"/>
      </a:accent5>
      <a:accent6>
        <a:srgbClr val="AE8958"/>
      </a:accent6>
      <a:hlink>
        <a:srgbClr val="2957A3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12279</TotalTime>
  <Words>657</Words>
  <Application>Microsoft Office PowerPoint</Application>
  <PresentationFormat>Demonstracija ekrane (16:9)</PresentationFormat>
  <Paragraphs>122</Paragraphs>
  <Slides>12</Slides>
  <Notes>12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Skaidrių pavadinimai</vt:lpstr>
      </vt:variant>
      <vt:variant>
        <vt:i4>12</vt:i4>
      </vt:variant>
    </vt:vector>
  </HeadingPairs>
  <TitlesOfParts>
    <vt:vector size="13" baseType="lpstr">
      <vt:lpstr>Office Theme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</vt:vector>
  </TitlesOfParts>
  <Company>Moorche 30 DVDs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SOME AGENCY</dc:creator>
  <cp:lastModifiedBy>Laurita Kazickienė</cp:lastModifiedBy>
  <cp:revision>1535</cp:revision>
  <cp:lastPrinted>2018-05-02T15:15:27Z</cp:lastPrinted>
  <dcterms:created xsi:type="dcterms:W3CDTF">2015-05-25T12:45:08Z</dcterms:created>
  <dcterms:modified xsi:type="dcterms:W3CDTF">2021-05-14T11:20:08Z</dcterms:modified>
</cp:coreProperties>
</file>