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2.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3.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4.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3.xml" ContentType="application/vnd.openxmlformats-officedocument.themeOverride+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4.xml" ContentType="application/vnd.openxmlformats-officedocument.themeOverride+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0.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22.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2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4.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25.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26.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7.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28.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29.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5.xml" ContentType="application/vnd.openxmlformats-officedocument.themeOverride+xml"/>
  <Override PartName="/ppt/notesSlides/notesSlide30.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drawings/drawing1.xml" ContentType="application/vnd.openxmlformats-officedocument.drawingml.chartshapes+xml"/>
  <Override PartName="/ppt/notesSlides/notesSlide31.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6.xml" ContentType="application/vnd.openxmlformats-officedocument.themeOverride+xml"/>
  <Override PartName="/ppt/notesSlides/notesSlide32.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7.xml" ContentType="application/vnd.openxmlformats-officedocument.themeOverride+xml"/>
  <Override PartName="/ppt/notesSlides/notesSlide33.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34.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8.xml" ContentType="application/vnd.openxmlformats-officedocument.themeOverride+xml"/>
  <Override PartName="/ppt/notesSlides/notesSlide35.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36.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heme/themeOverride9.xml" ContentType="application/vnd.openxmlformats-officedocument.themeOverride+xml"/>
  <Override PartName="/ppt/notesSlides/notesSlide37.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38.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heme/themeOverride10.xml" ContentType="application/vnd.openxmlformats-officedocument.themeOverride+xml"/>
  <Override PartName="/ppt/notesSlides/notesSlide39.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40.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heme/themeOverride11.xml" ContentType="application/vnd.openxmlformats-officedocument.themeOverride+xml"/>
  <Override PartName="/ppt/notesSlides/notesSlide41.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notesSlides/notesSlide42.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heme/themeOverride12.xml" ContentType="application/vnd.openxmlformats-officedocument.themeOverride+xml"/>
  <Override PartName="/ppt/notesSlides/notesSlide43.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heme/themeOverride13.xml" ContentType="application/vnd.openxmlformats-officedocument.themeOverride+xml"/>
  <Override PartName="/ppt/notesSlides/notesSlide44.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notesSlides/notesSlide45.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heme/themeOverride14.xml" ContentType="application/vnd.openxmlformats-officedocument.themeOverride+xml"/>
  <Override PartName="/ppt/notesSlides/notesSlide46.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notesSlides/notesSlide47.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heme/themeOverride15.xml" ContentType="application/vnd.openxmlformats-officedocument.themeOverride+xml"/>
  <Override PartName="/ppt/notesSlides/notesSlide48.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notesSlides/notesSlide49.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heme/themeOverride16.xml" ContentType="application/vnd.openxmlformats-officedocument.themeOverride+xml"/>
  <Override PartName="/ppt/notesSlides/notesSlide50.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notesSlides/notesSlide51.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heme/themeOverride17.xml" ContentType="application/vnd.openxmlformats-officedocument.themeOverride+xml"/>
  <Override PartName="/ppt/notesSlides/notesSlide52.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heme/themeOverride18.xml" ContentType="application/vnd.openxmlformats-officedocument.themeOverride+xml"/>
  <Override PartName="/ppt/notesSlides/notesSlide53.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heme/themeOverride19.xml" ContentType="application/vnd.openxmlformats-officedocument.themeOverride+xml"/>
  <Override PartName="/ppt/notesSlides/notesSlide54.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heme/themeOverride20.xml" ContentType="application/vnd.openxmlformats-officedocument.themeOverr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heme/themeOverride21.xml" ContentType="application/vnd.openxmlformats-officedocument.themeOverr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heme/themeOverride22.xml" ContentType="application/vnd.openxmlformats-officedocument.themeOverride+xml"/>
  <Override PartName="/ppt/notesSlides/notesSlide55.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heme/themeOverride23.xml" ContentType="application/vnd.openxmlformats-officedocument.themeOverride+xml"/>
  <Override PartName="/ppt/notesSlides/notesSlide56.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notesSlides/notesSlide57.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heme/themeOverride24.xml" ContentType="application/vnd.openxmlformats-officedocument.themeOverride+xml"/>
  <Override PartName="/ppt/notesSlides/notesSlide58.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heme/themeOverride25.xml" ContentType="application/vnd.openxmlformats-officedocument.themeOverr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heme/themeOverride26.xml" ContentType="application/vnd.openxmlformats-officedocument.themeOverride+xml"/>
  <Override PartName="/ppt/notesSlides/notesSlide59.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heme/themeOverride27.xml" ContentType="application/vnd.openxmlformats-officedocument.themeOverride+xml"/>
  <Override PartName="/ppt/notesSlides/notesSlide60.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heme/themeOverride28.xml" ContentType="application/vnd.openxmlformats-officedocument.themeOverride+xml"/>
  <Override PartName="/ppt/notesSlides/notesSlide61.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heme/themeOverride29.xml" ContentType="application/vnd.openxmlformats-officedocument.themeOverride+xml"/>
  <Override PartName="/ppt/notesSlides/notesSlide62.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notesSlides/notesSlide63.xml" ContentType="application/vnd.openxmlformats-officedocument.presentationml.notesSlid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heme/themeOverride30.xml" ContentType="application/vnd.openxmlformats-officedocument.themeOverride+xml"/>
  <Override PartName="/ppt/notesSlides/notesSlide64.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notesSlides/notesSlide65.xml" ContentType="application/vnd.openxmlformats-officedocument.presentationml.notesSlid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heme/themeOverride31.xml" ContentType="application/vnd.openxmlformats-officedocument.themeOverride+xml"/>
  <Override PartName="/ppt/notesSlides/notesSlide66.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notesSlides/notesSlide67.xml" ContentType="application/vnd.openxmlformats-officedocument.presentationml.notesSlid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heme/themeOverride32.xml" ContentType="application/vnd.openxmlformats-officedocument.themeOverride+xml"/>
  <Override PartName="/ppt/notesSlides/notesSlide68.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notesSlides/notesSlide69.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heme/themeOverride33.xml" ContentType="application/vnd.openxmlformats-officedocument.themeOverride+xml"/>
  <Override PartName="/ppt/notesSlides/notesSlide70.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2" r:id="rId2"/>
    <p:sldMasterId id="2147483712" r:id="rId3"/>
    <p:sldMasterId id="2147483722" r:id="rId4"/>
    <p:sldMasterId id="2147483732" r:id="rId5"/>
    <p:sldMasterId id="2147483742" r:id="rId6"/>
    <p:sldMasterId id="2147483753" r:id="rId7"/>
    <p:sldMasterId id="2147483758" r:id="rId8"/>
  </p:sldMasterIdLst>
  <p:notesMasterIdLst>
    <p:notesMasterId r:id="rId105"/>
  </p:notesMasterIdLst>
  <p:handoutMasterIdLst>
    <p:handoutMasterId r:id="rId106"/>
  </p:handoutMasterIdLst>
  <p:sldIdLst>
    <p:sldId id="1245" r:id="rId9"/>
    <p:sldId id="511" r:id="rId10"/>
    <p:sldId id="524" r:id="rId11"/>
    <p:sldId id="361" r:id="rId12"/>
    <p:sldId id="525" r:id="rId13"/>
    <p:sldId id="512" r:id="rId14"/>
    <p:sldId id="1410" r:id="rId15"/>
    <p:sldId id="679" r:id="rId16"/>
    <p:sldId id="587" r:id="rId17"/>
    <p:sldId id="1316" r:id="rId18"/>
    <p:sldId id="530" r:id="rId19"/>
    <p:sldId id="1317" r:id="rId20"/>
    <p:sldId id="1329" r:id="rId21"/>
    <p:sldId id="1361" r:id="rId22"/>
    <p:sldId id="1362" r:id="rId23"/>
    <p:sldId id="1363" r:id="rId24"/>
    <p:sldId id="1364" r:id="rId25"/>
    <p:sldId id="1365" r:id="rId26"/>
    <p:sldId id="1366" r:id="rId27"/>
    <p:sldId id="1368" r:id="rId28"/>
    <p:sldId id="1369" r:id="rId29"/>
    <p:sldId id="1370" r:id="rId30"/>
    <p:sldId id="1371" r:id="rId31"/>
    <p:sldId id="1372" r:id="rId32"/>
    <p:sldId id="1330" r:id="rId33"/>
    <p:sldId id="1378" r:id="rId34"/>
    <p:sldId id="1379" r:id="rId35"/>
    <p:sldId id="1380" r:id="rId36"/>
    <p:sldId id="1381" r:id="rId37"/>
    <p:sldId id="1382" r:id="rId38"/>
    <p:sldId id="1383" r:id="rId39"/>
    <p:sldId id="1384" r:id="rId40"/>
    <p:sldId id="1385" r:id="rId41"/>
    <p:sldId id="1386" r:id="rId42"/>
    <p:sldId id="1387" r:id="rId43"/>
    <p:sldId id="1388" r:id="rId44"/>
    <p:sldId id="1315" r:id="rId45"/>
    <p:sldId id="1334" r:id="rId46"/>
    <p:sldId id="1332" r:id="rId47"/>
    <p:sldId id="1335" r:id="rId48"/>
    <p:sldId id="670" r:id="rId49"/>
    <p:sldId id="1336" r:id="rId50"/>
    <p:sldId id="1333" r:id="rId51"/>
    <p:sldId id="1337" r:id="rId52"/>
    <p:sldId id="1338" r:id="rId53"/>
    <p:sldId id="1339" r:id="rId54"/>
    <p:sldId id="1340" r:id="rId55"/>
    <p:sldId id="1341" r:id="rId56"/>
    <p:sldId id="1342" r:id="rId57"/>
    <p:sldId id="1343" r:id="rId58"/>
    <p:sldId id="1345" r:id="rId59"/>
    <p:sldId id="1347" r:id="rId60"/>
    <p:sldId id="1348" r:id="rId61"/>
    <p:sldId id="1349" r:id="rId62"/>
    <p:sldId id="1350" r:id="rId63"/>
    <p:sldId id="1351" r:id="rId64"/>
    <p:sldId id="1352" r:id="rId65"/>
    <p:sldId id="1353" r:id="rId66"/>
    <p:sldId id="1354" r:id="rId67"/>
    <p:sldId id="1408" r:id="rId68"/>
    <p:sldId id="1407" r:id="rId69"/>
    <p:sldId id="1411" r:id="rId70"/>
    <p:sldId id="1412" r:id="rId71"/>
    <p:sldId id="1355" r:id="rId72"/>
    <p:sldId id="1356" r:id="rId73"/>
    <p:sldId id="1357" r:id="rId74"/>
    <p:sldId id="1358" r:id="rId75"/>
    <p:sldId id="1359" r:id="rId76"/>
    <p:sldId id="1360" r:id="rId77"/>
    <p:sldId id="1373" r:id="rId78"/>
    <p:sldId id="1374" r:id="rId79"/>
    <p:sldId id="1375" r:id="rId80"/>
    <p:sldId id="1376" r:id="rId81"/>
    <p:sldId id="1377" r:id="rId82"/>
    <p:sldId id="1389" r:id="rId83"/>
    <p:sldId id="1390" r:id="rId84"/>
    <p:sldId id="1391" r:id="rId85"/>
    <p:sldId id="1392" r:id="rId86"/>
    <p:sldId id="1393" r:id="rId87"/>
    <p:sldId id="1394" r:id="rId88"/>
    <p:sldId id="1395" r:id="rId89"/>
    <p:sldId id="1396" r:id="rId90"/>
    <p:sldId id="1397" r:id="rId91"/>
    <p:sldId id="1398" r:id="rId92"/>
    <p:sldId id="1399" r:id="rId93"/>
    <p:sldId id="1400" r:id="rId94"/>
    <p:sldId id="1401" r:id="rId95"/>
    <p:sldId id="1402" r:id="rId96"/>
    <p:sldId id="1403" r:id="rId97"/>
    <p:sldId id="1404" r:id="rId98"/>
    <p:sldId id="1405" r:id="rId99"/>
    <p:sldId id="1409" r:id="rId100"/>
    <p:sldId id="1406" r:id="rId101"/>
    <p:sldId id="1413" r:id="rId102"/>
    <p:sldId id="1414" r:id="rId103"/>
    <p:sldId id="514" r:id="rId104"/>
  </p:sldIdLst>
  <p:sldSz cx="12192000" cy="6858000"/>
  <p:notesSz cx="6797675" cy="9926638"/>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53" userDrawn="1">
          <p15:clr>
            <a:srgbClr val="A4A3A4"/>
          </p15:clr>
        </p15:guide>
        <p15:guide id="2" pos="5496" userDrawn="1">
          <p15:clr>
            <a:srgbClr val="A4A3A4"/>
          </p15:clr>
        </p15:guide>
        <p15:guide id="3" orient="horz" pos="300" userDrawn="1">
          <p15:clr>
            <a:srgbClr val="A4A3A4"/>
          </p15:clr>
        </p15:guide>
        <p15:guide id="4" pos="1166">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6F6A"/>
    <a:srgbClr val="343C3C"/>
    <a:srgbClr val="009592"/>
    <a:srgbClr val="0D5957"/>
    <a:srgbClr val="138583"/>
    <a:srgbClr val="00C8C3"/>
    <a:srgbClr val="00B8B4"/>
    <a:srgbClr val="1AB1AF"/>
    <a:srgbClr val="A6A6A6"/>
    <a:srgbClr val="C9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6" autoAdjust="0"/>
    <p:restoredTop sz="96140" autoAdjust="0"/>
  </p:normalViewPr>
  <p:slideViewPr>
    <p:cSldViewPr snapToGrid="0">
      <p:cViewPr varScale="1">
        <p:scale>
          <a:sx n="78" d="100"/>
          <a:sy n="78" d="100"/>
        </p:scale>
        <p:origin x="965" y="58"/>
      </p:cViewPr>
      <p:guideLst>
        <p:guide orient="horz" pos="3453"/>
        <p:guide pos="5496"/>
        <p:guide orient="horz" pos="300"/>
        <p:guide pos="1166"/>
      </p:guideLst>
    </p:cSldViewPr>
  </p:slideViewPr>
  <p:outlineViewPr>
    <p:cViewPr>
      <p:scale>
        <a:sx n="33" d="100"/>
        <a:sy n="33" d="100"/>
      </p:scale>
      <p:origin x="0" y="2256"/>
    </p:cViewPr>
  </p:outlineViewPr>
  <p:notesTextViewPr>
    <p:cViewPr>
      <p:scale>
        <a:sx n="3" d="2"/>
        <a:sy n="3" d="2"/>
      </p:scale>
      <p:origin x="0" y="0"/>
    </p:cViewPr>
  </p:notesTextViewPr>
  <p:notesViewPr>
    <p:cSldViewPr snapToGrid="0">
      <p:cViewPr varScale="1">
        <p:scale>
          <a:sx n="61" d="100"/>
          <a:sy n="61" d="100"/>
        </p:scale>
        <p:origin x="-3390" y="-9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07" Type="http://schemas.openxmlformats.org/officeDocument/2006/relationships/presProps" Target="presProps.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viewProps" Target="viewProps.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handoutMaster" Target="handoutMasters/handout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theme" Target="theme/theme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tableStyles" Target="tableStyle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chartUserShapes" Target="../drawings/drawing1.xml"/></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package" Target="../embeddings/Microsoft_Excel_Worksheet37.xlsx"/></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package" Target="../embeddings/Microsoft_Excel_Worksheet39.xlsx"/></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42.xml"/><Relationship Id="rId1" Type="http://schemas.microsoft.com/office/2011/relationships/chartStyle" Target="style42.xml"/><Relationship Id="rId4"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44.xml"/><Relationship Id="rId1" Type="http://schemas.microsoft.com/office/2011/relationships/chartStyle" Target="style44.xml"/><Relationship Id="rId4" Type="http://schemas.openxmlformats.org/officeDocument/2006/relationships/package" Target="../embeddings/Microsoft_Excel_Worksheet43.xlsx"/></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46.xml"/><Relationship Id="rId1" Type="http://schemas.microsoft.com/office/2011/relationships/chartStyle" Target="style46.xml"/><Relationship Id="rId4"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47.xml"/><Relationship Id="rId1" Type="http://schemas.microsoft.com/office/2011/relationships/chartStyle" Target="style47.xml"/><Relationship Id="rId4"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49.xml"/><Relationship Id="rId1" Type="http://schemas.microsoft.com/office/2011/relationships/chartStyle" Target="style49.xml"/><Relationship Id="rId4"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51.xml"/><Relationship Id="rId1" Type="http://schemas.microsoft.com/office/2011/relationships/chartStyle" Target="style51.xml"/><Relationship Id="rId4"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53.xml"/><Relationship Id="rId1" Type="http://schemas.microsoft.com/office/2011/relationships/chartStyle" Target="style53.xml"/><Relationship Id="rId4"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55.xml"/><Relationship Id="rId1" Type="http://schemas.microsoft.com/office/2011/relationships/chartStyle" Target="style55.xml"/><Relationship Id="rId4"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57.xml"/><Relationship Id="rId1" Type="http://schemas.microsoft.com/office/2011/relationships/chartStyle" Target="style57.xml"/><Relationship Id="rId4"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58.xml"/><Relationship Id="rId1" Type="http://schemas.microsoft.com/office/2011/relationships/chartStyle" Target="style58.xml"/><Relationship Id="rId4"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60.xml"/><Relationship Id="rId1" Type="http://schemas.microsoft.com/office/2011/relationships/chartStyle" Target="style60.xml"/><Relationship Id="rId4"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61.xml"/><Relationship Id="rId1" Type="http://schemas.microsoft.com/office/2011/relationships/chartStyle" Target="style61.xml"/><Relationship Id="rId4"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62.xml"/><Relationship Id="rId1" Type="http://schemas.microsoft.com/office/2011/relationships/chartStyle" Target="style62.xml"/><Relationship Id="rId4"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63.xml"/><Relationship Id="rId1" Type="http://schemas.microsoft.com/office/2011/relationships/chartStyle" Target="style63.xml"/><Relationship Id="rId4"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65.xml"/><Relationship Id="rId1" Type="http://schemas.microsoft.com/office/2011/relationships/chartStyle" Target="style65.xml"/><Relationship Id="rId4"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67.xml"/><Relationship Id="rId1" Type="http://schemas.microsoft.com/office/2011/relationships/chartStyle" Target="style67.xml"/><Relationship Id="rId4"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68.xml"/><Relationship Id="rId1" Type="http://schemas.microsoft.com/office/2011/relationships/chartStyle" Target="style68.xml"/><Relationship Id="rId4"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69.xml"/><Relationship Id="rId1" Type="http://schemas.microsoft.com/office/2011/relationships/chartStyle" Target="style69.xml"/><Relationship Id="rId4"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71.xml"/><Relationship Id="rId1" Type="http://schemas.microsoft.com/office/2011/relationships/chartStyle" Target="style71.xml"/><Relationship Id="rId4"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72.xml"/><Relationship Id="rId1" Type="http://schemas.microsoft.com/office/2011/relationships/chartStyle" Target="style72.xml"/><Relationship Id="rId4"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74.xml"/><Relationship Id="rId1" Type="http://schemas.microsoft.com/office/2011/relationships/chartStyle" Target="style74.xml"/><Relationship Id="rId4"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76.xml"/><Relationship Id="rId1" Type="http://schemas.microsoft.com/office/2011/relationships/chartStyle" Target="style76.xml"/><Relationship Id="rId4"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themeOverride" Target="../theme/themeOverride32.xml"/><Relationship Id="rId2" Type="http://schemas.microsoft.com/office/2011/relationships/chartColorStyle" Target="colors78.xml"/><Relationship Id="rId1" Type="http://schemas.microsoft.com/office/2011/relationships/chartStyle" Target="style78.xml"/><Relationship Id="rId4"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80.xml"/><Relationship Id="rId1" Type="http://schemas.microsoft.com/office/2011/relationships/chartStyle" Target="style80.xml"/><Relationship Id="rId4"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1.xml"/><Relationship Id="rId1" Type="http://schemas.microsoft.com/office/2011/relationships/chartStyle" Target="style81.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17439838106175"/>
          <c:y val="6.5677174456420503E-2"/>
          <c:w val="0.51825601618938244"/>
          <c:h val="0.90581794574825569"/>
        </c:manualLayout>
      </c:layout>
      <c:barChart>
        <c:barDir val="bar"/>
        <c:grouping val="clustered"/>
        <c:varyColors val="0"/>
        <c:ser>
          <c:idx val="0"/>
          <c:order val="0"/>
          <c:tx>
            <c:strRef>
              <c:f>Sheet1!$B$1</c:f>
              <c:strCache>
                <c:ptCount val="1"/>
                <c:pt idx="0">
                  <c:v>Series 1</c:v>
                </c:pt>
              </c:strCache>
            </c:strRef>
          </c:tx>
          <c:spPr>
            <a:solidFill>
              <a:srgbClr val="BFBFB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Vyras</c:v>
                </c:pt>
                <c:pt idx="1">
                  <c:v>Moteris</c:v>
                </c:pt>
                <c:pt idx="3">
                  <c:v>30-35 m.</c:v>
                </c:pt>
                <c:pt idx="4">
                  <c:v>36-40 m.</c:v>
                </c:pt>
                <c:pt idx="5">
                  <c:v>41-45 m.</c:v>
                </c:pt>
                <c:pt idx="7">
                  <c:v>Aukštasis / neb. aukštasis</c:v>
                </c:pt>
                <c:pt idx="8">
                  <c:v>Vidurinis / spec. vidurinis</c:v>
                </c:pt>
                <c:pt idx="9">
                  <c:v>Nebaigtas vidurinis</c:v>
                </c:pt>
                <c:pt idx="11">
                  <c:v>Iki 300 Eur</c:v>
                </c:pt>
                <c:pt idx="12">
                  <c:v>301–500 Eur</c:v>
                </c:pt>
                <c:pt idx="13">
                  <c:v>Daugiau nei 500 Eur</c:v>
                </c:pt>
              </c:strCache>
            </c:strRef>
          </c:cat>
          <c:val>
            <c:numRef>
              <c:f>Sheet1!$B$2:$B$15</c:f>
              <c:numCache>
                <c:formatCode>0</c:formatCode>
                <c:ptCount val="14"/>
                <c:pt idx="0">
                  <c:v>47.151277013752456</c:v>
                </c:pt>
                <c:pt idx="1">
                  <c:v>52.848722986247544</c:v>
                </c:pt>
                <c:pt idx="3">
                  <c:v>33.595284872298627</c:v>
                </c:pt>
                <c:pt idx="4">
                  <c:v>32.612966601178783</c:v>
                </c:pt>
                <c:pt idx="5">
                  <c:v>33.791748526522589</c:v>
                </c:pt>
                <c:pt idx="7">
                  <c:v>29.921259842519689</c:v>
                </c:pt>
                <c:pt idx="8">
                  <c:v>63.582677165354326</c:v>
                </c:pt>
                <c:pt idx="9">
                  <c:v>6.4960629921259834</c:v>
                </c:pt>
                <c:pt idx="11">
                  <c:v>14.512471655328799</c:v>
                </c:pt>
                <c:pt idx="12">
                  <c:v>45.3514739229025</c:v>
                </c:pt>
                <c:pt idx="13">
                  <c:v>40.136054421768705</c:v>
                </c:pt>
              </c:numCache>
            </c:numRef>
          </c:val>
          <c:extLst>
            <c:ext xmlns:c16="http://schemas.microsoft.com/office/drawing/2014/chart" uri="{C3380CC4-5D6E-409C-BE32-E72D297353CC}">
              <c16:uniqueId val="{00000000-705C-4911-9A3C-77B69B77FF88}"/>
            </c:ext>
          </c:extLst>
        </c:ser>
        <c:ser>
          <c:idx val="1"/>
          <c:order val="1"/>
          <c:tx>
            <c:strRef>
              <c:f>Sheet1!$C$1</c:f>
              <c:strCache>
                <c:ptCount val="1"/>
                <c:pt idx="0">
                  <c:v>Column1</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Vyras</c:v>
                </c:pt>
                <c:pt idx="1">
                  <c:v>Moteris</c:v>
                </c:pt>
                <c:pt idx="3">
                  <c:v>30-35 m.</c:v>
                </c:pt>
                <c:pt idx="4">
                  <c:v>36-40 m.</c:v>
                </c:pt>
                <c:pt idx="5">
                  <c:v>41-45 m.</c:v>
                </c:pt>
                <c:pt idx="7">
                  <c:v>Aukštasis / neb. aukštasis</c:v>
                </c:pt>
                <c:pt idx="8">
                  <c:v>Vidurinis / spec. vidurinis</c:v>
                </c:pt>
                <c:pt idx="9">
                  <c:v>Nebaigtas vidurinis</c:v>
                </c:pt>
                <c:pt idx="11">
                  <c:v>Iki 300 Eur</c:v>
                </c:pt>
                <c:pt idx="12">
                  <c:v>301–500 Eur</c:v>
                </c:pt>
                <c:pt idx="13">
                  <c:v>Daugiau nei 500 Eur</c:v>
                </c:pt>
              </c:strCache>
            </c:strRef>
          </c:cat>
          <c:val>
            <c:numRef>
              <c:f>Sheet1!$C$2:$C$15</c:f>
              <c:numCache>
                <c:formatCode>General</c:formatCode>
                <c:ptCount val="14"/>
              </c:numCache>
            </c:numRef>
          </c:val>
          <c:extLst>
            <c:ext xmlns:c16="http://schemas.microsoft.com/office/drawing/2014/chart" uri="{C3380CC4-5D6E-409C-BE32-E72D297353CC}">
              <c16:uniqueId val="{00000000-CB08-4AF4-97A6-C963535DD9FF}"/>
            </c:ext>
          </c:extLst>
        </c:ser>
        <c:dLbls>
          <c:dLblPos val="ctr"/>
          <c:showLegendKey val="0"/>
          <c:showVal val="1"/>
          <c:showCatName val="0"/>
          <c:showSerName val="0"/>
          <c:showPercent val="0"/>
          <c:showBubbleSize val="0"/>
        </c:dLbls>
        <c:gapWidth val="0"/>
        <c:overlap val="35"/>
        <c:axId val="492528512"/>
        <c:axId val="492529344"/>
      </c:barChart>
      <c:catAx>
        <c:axId val="492528512"/>
        <c:scaling>
          <c:orientation val="maxMin"/>
        </c:scaling>
        <c:delete val="0"/>
        <c:axPos val="l"/>
        <c:numFmt formatCode="General" sourceLinked="1"/>
        <c:majorTickMark val="none"/>
        <c:minorTickMark val="none"/>
        <c:tickLblPos val="nextTo"/>
        <c:spPr>
          <a:noFill/>
          <a:ln w="1587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j-lt"/>
                <a:ea typeface="+mn-ea"/>
                <a:cs typeface="+mn-cs"/>
              </a:defRPr>
            </a:pPr>
            <a:endParaRPr lang="lt-LT"/>
          </a:p>
        </c:txPr>
        <c:crossAx val="492529344"/>
        <c:crosses val="autoZero"/>
        <c:auto val="1"/>
        <c:lblAlgn val="ctr"/>
        <c:lblOffset val="100"/>
        <c:noMultiLvlLbl val="0"/>
      </c:catAx>
      <c:valAx>
        <c:axId val="492529344"/>
        <c:scaling>
          <c:orientation val="minMax"/>
        </c:scaling>
        <c:delete val="1"/>
        <c:axPos val="t"/>
        <c:numFmt formatCode="0" sourceLinked="1"/>
        <c:majorTickMark val="none"/>
        <c:minorTickMark val="none"/>
        <c:tickLblPos val="nextTo"/>
        <c:crossAx val="492528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Yra svarbu (7-10 balų)</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formatCode="General">
                  <c:v>94</c:v>
                </c:pt>
                <c:pt idx="1">
                  <c:v>93.333333333333329</c:v>
                </c:pt>
                <c:pt idx="2">
                  <c:v>92.565055762081784</c:v>
                </c:pt>
                <c:pt idx="3">
                  <c:v>93.75</c:v>
                </c:pt>
                <c:pt idx="4">
                  <c:v>94</c:v>
                </c:pt>
                <c:pt idx="5">
                  <c:v>93.220338983050837</c:v>
                </c:pt>
                <c:pt idx="6">
                  <c:v>93.296089385474858</c:v>
                </c:pt>
                <c:pt idx="7">
                  <c:v>90.721649484536087</c:v>
                </c:pt>
                <c:pt idx="8">
                  <c:v>95.588235294117652</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Nei svarbu, nei nesvarbu (5-6 balai)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formatCode="General">
                  <c:v>2</c:v>
                </c:pt>
                <c:pt idx="1">
                  <c:v>2.9166666666666665</c:v>
                </c:pt>
                <c:pt idx="2">
                  <c:v>2.2304832713754648</c:v>
                </c:pt>
                <c:pt idx="3">
                  <c:v>1.5625</c:v>
                </c:pt>
                <c:pt idx="4">
                  <c:v>2.5</c:v>
                </c:pt>
                <c:pt idx="5">
                  <c:v>2.8248587570621471</c:v>
                </c:pt>
                <c:pt idx="6">
                  <c:v>2.2346368715083798</c:v>
                </c:pt>
                <c:pt idx="7">
                  <c:v>3.608247422680412</c:v>
                </c:pt>
                <c:pt idx="8">
                  <c:v>1.4705882352941175</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Nėra svarbu (1-4 balai)</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formatCode="General">
                  <c:v>2</c:v>
                </c:pt>
                <c:pt idx="1">
                  <c:v>2.083333333333333</c:v>
                </c:pt>
                <c:pt idx="2">
                  <c:v>2.9739776951672861</c:v>
                </c:pt>
                <c:pt idx="3">
                  <c:v>3.125</c:v>
                </c:pt>
                <c:pt idx="4">
                  <c:v>2.5</c:v>
                </c:pt>
                <c:pt idx="5">
                  <c:v>1.6949152542372881</c:v>
                </c:pt>
                <c:pt idx="6">
                  <c:v>4.4692737430167595</c:v>
                </c:pt>
                <c:pt idx="7">
                  <c:v>2.0618556701030926</c:v>
                </c:pt>
                <c:pt idx="8">
                  <c:v>0.73529411764705876</c:v>
                </c:pt>
              </c:numCache>
            </c:numRef>
          </c:val>
          <c:extLst>
            <c:ext xmlns:c16="http://schemas.microsoft.com/office/drawing/2014/chart" uri="{C3380CC4-5D6E-409C-BE32-E72D297353CC}">
              <c16:uniqueId val="{00000002-9F4F-4CB0-9576-F60C63CD5B4D}"/>
            </c:ext>
          </c:extLst>
        </c:ser>
        <c:ser>
          <c:idx val="3"/>
          <c:order val="3"/>
          <c:tx>
            <c:strRef>
              <c:f>Sheet1!$E$1</c:f>
              <c:strCache>
                <c:ptCount val="1"/>
                <c:pt idx="0">
                  <c:v>Nežino, neatsakė</c:v>
                </c:pt>
              </c:strCache>
            </c:strRef>
          </c:tx>
          <c:spPr>
            <a:solidFill>
              <a:schemeClr val="accent4"/>
            </a:solidFill>
            <a:ln>
              <a:noFill/>
            </a:ln>
            <a:effectLst/>
          </c:spPr>
          <c:invertIfNegative val="0"/>
          <c:dLbls>
            <c:dLbl>
              <c:idx val="6"/>
              <c:delete val="1"/>
              <c:extLst>
                <c:ext xmlns:c15="http://schemas.microsoft.com/office/drawing/2012/chart" uri="{CE6537A1-D6FC-4f65-9D91-7224C49458BB}"/>
                <c:ext xmlns:c16="http://schemas.microsoft.com/office/drawing/2014/chart" uri="{C3380CC4-5D6E-409C-BE32-E72D297353CC}">
                  <c16:uniqueId val="{00000001-515E-4550-AD2E-B7E3CA10987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Sheet1!$E$2:$E$10</c:f>
              <c:numCache>
                <c:formatCode>0</c:formatCode>
                <c:ptCount val="9"/>
                <c:pt idx="0">
                  <c:v>2</c:v>
                </c:pt>
                <c:pt idx="1">
                  <c:v>1.6666666666666667</c:v>
                </c:pt>
                <c:pt idx="2">
                  <c:v>2.2304832713754648</c:v>
                </c:pt>
                <c:pt idx="3">
                  <c:v>1.5625</c:v>
                </c:pt>
                <c:pt idx="4">
                  <c:v>1</c:v>
                </c:pt>
                <c:pt idx="5">
                  <c:v>2.2598870056497176</c:v>
                </c:pt>
                <c:pt idx="6">
                  <c:v>0</c:v>
                </c:pt>
                <c:pt idx="7">
                  <c:v>3.608247422680412</c:v>
                </c:pt>
                <c:pt idx="8">
                  <c:v>2.2058823529411766</c:v>
                </c:pt>
              </c:numCache>
            </c:numRef>
          </c:val>
          <c:extLst>
            <c:ext xmlns:c16="http://schemas.microsoft.com/office/drawing/2014/chart" uri="{C3380CC4-5D6E-409C-BE32-E72D297353CC}">
              <c16:uniqueId val="{00000001-F47B-4F75-AAD0-AD75FF1EC76A}"/>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General" sourceLinked="1"/>
        <c:majorTickMark val="out"/>
        <c:minorTickMark val="none"/>
        <c:tickLblPos val="nextTo"/>
        <c:crossAx val="36313919"/>
        <c:crosses val="autoZero"/>
        <c:crossBetween val="between"/>
        <c:majorUnit val="100"/>
      </c:valAx>
      <c:spPr>
        <a:noFill/>
        <a:ln>
          <a:noFill/>
        </a:ln>
        <a:effectLst/>
      </c:spPr>
    </c:plotArea>
    <c:legend>
      <c:legendPos val="b"/>
      <c:layout>
        <c:manualLayout>
          <c:xMode val="edge"/>
          <c:yMode val="edge"/>
          <c:x val="0.17696806422174116"/>
          <c:y val="4.1784570825976482E-2"/>
          <c:w val="0.731539963495904"/>
          <c:h val="9.6944469195546876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Yra svarbu (7-10 balų)</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88.801571709233798</c:v>
                </c:pt>
                <c:pt idx="1">
                  <c:v>89.383333333333297</c:v>
                </c:pt>
                <c:pt idx="2">
                  <c:v>88.104089219330803</c:v>
                </c:pt>
                <c:pt idx="3">
                  <c:v>89.0625</c:v>
                </c:pt>
                <c:pt idx="4">
                  <c:v>87.5</c:v>
                </c:pt>
                <c:pt idx="5">
                  <c:v>92.090395480225979</c:v>
                </c:pt>
                <c:pt idx="6">
                  <c:v>88.826815642458101</c:v>
                </c:pt>
                <c:pt idx="7">
                  <c:v>88.144329896907209</c:v>
                </c:pt>
                <c:pt idx="8">
                  <c:v>89.705882352941174</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Nei svarbu, nei nesvarbu (5-6 balai)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6.2868369351669937</c:v>
                </c:pt>
                <c:pt idx="1">
                  <c:v>7.0833333333333304</c:v>
                </c:pt>
                <c:pt idx="2">
                  <c:v>5.5762081784386597</c:v>
                </c:pt>
                <c:pt idx="3">
                  <c:v>3.125</c:v>
                </c:pt>
                <c:pt idx="4">
                  <c:v>8</c:v>
                </c:pt>
                <c:pt idx="5">
                  <c:v>5.6497175141242941</c:v>
                </c:pt>
                <c:pt idx="6">
                  <c:v>6.1452513966480442</c:v>
                </c:pt>
                <c:pt idx="7">
                  <c:v>7.216494845360824</c:v>
                </c:pt>
                <c:pt idx="8">
                  <c:v>5.1470588235294112</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Nėra svarbu (1-4 balai)</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4.3222003929273081</c:v>
                </c:pt>
                <c:pt idx="1">
                  <c:v>2.9166666666666701</c:v>
                </c:pt>
                <c:pt idx="2">
                  <c:v>5.47620817843866</c:v>
                </c:pt>
                <c:pt idx="3">
                  <c:v>7.8125</c:v>
                </c:pt>
                <c:pt idx="4">
                  <c:v>4</c:v>
                </c:pt>
                <c:pt idx="5">
                  <c:v>1.6949152542372881</c:v>
                </c:pt>
                <c:pt idx="6">
                  <c:v>4.4692737430167595</c:v>
                </c:pt>
                <c:pt idx="7">
                  <c:v>4.1237113402061851</c:v>
                </c:pt>
                <c:pt idx="8">
                  <c:v>4.4117647058823533</c:v>
                </c:pt>
              </c:numCache>
            </c:numRef>
          </c:val>
          <c:extLst>
            <c:ext xmlns:c16="http://schemas.microsoft.com/office/drawing/2014/chart" uri="{C3380CC4-5D6E-409C-BE32-E72D297353CC}">
              <c16:uniqueId val="{00000002-9F4F-4CB0-9576-F60C63CD5B4D}"/>
            </c:ext>
          </c:extLst>
        </c:ser>
        <c:ser>
          <c:idx val="3"/>
          <c:order val="3"/>
          <c:tx>
            <c:strRef>
              <c:f>Sheet1!$E$1</c:f>
              <c:strCache>
                <c:ptCount val="1"/>
                <c:pt idx="0">
                  <c:v>Nežino, neatsakė</c:v>
                </c:pt>
              </c:strCache>
            </c:strRef>
          </c:tx>
          <c:spPr>
            <a:solidFill>
              <a:schemeClr val="accent4"/>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2-2D49-4D1B-B4E4-4D8B7616AA8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Sheet1!$E$2:$E$10</c:f>
              <c:numCache>
                <c:formatCode>0</c:formatCode>
                <c:ptCount val="9"/>
                <c:pt idx="0">
                  <c:v>0.58939096267190572</c:v>
                </c:pt>
                <c:pt idx="1">
                  <c:v>0.51666666666666705</c:v>
                </c:pt>
                <c:pt idx="2">
                  <c:v>0.74349442379182196</c:v>
                </c:pt>
                <c:pt idx="3">
                  <c:v>0</c:v>
                </c:pt>
                <c:pt idx="4">
                  <c:v>0.5</c:v>
                </c:pt>
                <c:pt idx="5">
                  <c:v>0.56497175141242939</c:v>
                </c:pt>
                <c:pt idx="6">
                  <c:v>0.55865921787709494</c:v>
                </c:pt>
                <c:pt idx="7">
                  <c:v>0.51546391752577314</c:v>
                </c:pt>
                <c:pt idx="8">
                  <c:v>0.73529411764705876</c:v>
                </c:pt>
              </c:numCache>
            </c:numRef>
          </c:val>
          <c:extLst>
            <c:ext xmlns:c16="http://schemas.microsoft.com/office/drawing/2014/chart" uri="{C3380CC4-5D6E-409C-BE32-E72D297353CC}">
              <c16:uniqueId val="{00000001-F47B-4F75-AAD0-AD75FF1EC76A}"/>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out"/>
        <c:minorTickMark val="none"/>
        <c:tickLblPos val="nextTo"/>
        <c:crossAx val="36313919"/>
        <c:crosses val="autoZero"/>
        <c:crossBetween val="between"/>
        <c:majorUnit val="100"/>
      </c:valAx>
      <c:spPr>
        <a:noFill/>
        <a:ln>
          <a:noFill/>
        </a:ln>
        <a:effectLst/>
      </c:spPr>
    </c:plotArea>
    <c:legend>
      <c:legendPos val="b"/>
      <c:layout>
        <c:manualLayout>
          <c:xMode val="edge"/>
          <c:yMode val="edge"/>
          <c:x val="0.18202186531686404"/>
          <c:y val="4.1784570825976482E-2"/>
          <c:w val="0.72648616240078101"/>
          <c:h val="9.6944469195546876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Yra svarbu (7-10 balų)</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91.355599214145371</c:v>
                </c:pt>
                <c:pt idx="1">
                  <c:v>91.666666666666657</c:v>
                </c:pt>
                <c:pt idx="2">
                  <c:v>91.078066914498152</c:v>
                </c:pt>
                <c:pt idx="3">
                  <c:v>93.75</c:v>
                </c:pt>
                <c:pt idx="4">
                  <c:v>90</c:v>
                </c:pt>
                <c:pt idx="5">
                  <c:v>93.78531073446328</c:v>
                </c:pt>
                <c:pt idx="6">
                  <c:v>91.061452513966472</c:v>
                </c:pt>
                <c:pt idx="7">
                  <c:v>91.75257731958763</c:v>
                </c:pt>
                <c:pt idx="8">
                  <c:v>91.17647058823529</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Nei svarbu, nei nesvarbu (5-6 balai)</c:v>
                </c:pt>
              </c:strCache>
            </c:strRef>
          </c:tx>
          <c:spPr>
            <a:solidFill>
              <a:schemeClr val="accent2"/>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1-C4A2-464E-ABCF-055DD41D3E3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2.9469548133595285</c:v>
                </c:pt>
                <c:pt idx="1">
                  <c:v>3.3333333333333335</c:v>
                </c:pt>
                <c:pt idx="2">
                  <c:v>2.6022304832713754</c:v>
                </c:pt>
                <c:pt idx="3">
                  <c:v>0</c:v>
                </c:pt>
                <c:pt idx="4">
                  <c:v>3.5000000000000004</c:v>
                </c:pt>
                <c:pt idx="5">
                  <c:v>2.8248587570621471</c:v>
                </c:pt>
                <c:pt idx="6">
                  <c:v>3.9106145251396649</c:v>
                </c:pt>
                <c:pt idx="7">
                  <c:v>2.0618556701030926</c:v>
                </c:pt>
                <c:pt idx="8">
                  <c:v>2.9411764705882351</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Nėra svarbu (1-4 balai)</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2.5540275049115913</c:v>
                </c:pt>
                <c:pt idx="1">
                  <c:v>2.5</c:v>
                </c:pt>
                <c:pt idx="2">
                  <c:v>2.6022304832713754</c:v>
                </c:pt>
                <c:pt idx="3">
                  <c:v>3.125</c:v>
                </c:pt>
                <c:pt idx="4">
                  <c:v>3.5000000000000004</c:v>
                </c:pt>
                <c:pt idx="5">
                  <c:v>1.1299435028248588</c:v>
                </c:pt>
                <c:pt idx="6">
                  <c:v>3.3519553072625698</c:v>
                </c:pt>
                <c:pt idx="7">
                  <c:v>2.5773195876288657</c:v>
                </c:pt>
                <c:pt idx="8">
                  <c:v>1.4705882352941175</c:v>
                </c:pt>
              </c:numCache>
            </c:numRef>
          </c:val>
          <c:extLst>
            <c:ext xmlns:c16="http://schemas.microsoft.com/office/drawing/2014/chart" uri="{C3380CC4-5D6E-409C-BE32-E72D297353CC}">
              <c16:uniqueId val="{00000002-9F4F-4CB0-9576-F60C63CD5B4D}"/>
            </c:ext>
          </c:extLst>
        </c:ser>
        <c:ser>
          <c:idx val="3"/>
          <c:order val="3"/>
          <c:tx>
            <c:strRef>
              <c:f>Sheet1!$E$1</c:f>
              <c:strCache>
                <c:ptCount val="1"/>
                <c:pt idx="0">
                  <c:v>Nežino, neatsakė</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Sheet1!$E$2:$E$10</c:f>
              <c:numCache>
                <c:formatCode>0</c:formatCode>
                <c:ptCount val="9"/>
                <c:pt idx="0">
                  <c:v>3.1434184675834969</c:v>
                </c:pt>
                <c:pt idx="1">
                  <c:v>2.5</c:v>
                </c:pt>
                <c:pt idx="2">
                  <c:v>3.7174721189591078</c:v>
                </c:pt>
                <c:pt idx="3">
                  <c:v>3.125</c:v>
                </c:pt>
                <c:pt idx="4">
                  <c:v>3</c:v>
                </c:pt>
                <c:pt idx="5">
                  <c:v>2.2598870056497176</c:v>
                </c:pt>
                <c:pt idx="6">
                  <c:v>1.6759776536312849</c:v>
                </c:pt>
                <c:pt idx="7">
                  <c:v>3.608247422680412</c:v>
                </c:pt>
                <c:pt idx="8">
                  <c:v>4.4117647058823533</c:v>
                </c:pt>
              </c:numCache>
            </c:numRef>
          </c:val>
          <c:extLst>
            <c:ext xmlns:c16="http://schemas.microsoft.com/office/drawing/2014/chart" uri="{C3380CC4-5D6E-409C-BE32-E72D297353CC}">
              <c16:uniqueId val="{00000001-F47B-4F75-AAD0-AD75FF1EC76A}"/>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out"/>
        <c:minorTickMark val="none"/>
        <c:tickLblPos val="nextTo"/>
        <c:crossAx val="36313919"/>
        <c:crosses val="autoZero"/>
        <c:crossBetween val="between"/>
        <c:majorUnit val="100"/>
      </c:valAx>
      <c:spPr>
        <a:noFill/>
        <a:ln>
          <a:noFill/>
        </a:ln>
        <a:effectLst/>
      </c:spPr>
    </c:plotArea>
    <c:legend>
      <c:legendPos val="b"/>
      <c:layout>
        <c:manualLayout>
          <c:xMode val="edge"/>
          <c:yMode val="edge"/>
          <c:x val="0.14832985801604484"/>
          <c:y val="3.6291267897570229E-2"/>
          <c:w val="0.83093138503332065"/>
          <c:h val="9.6944469195546876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Yra svarbu (7-10 balų)</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90.1</c:v>
                </c:pt>
                <c:pt idx="1">
                  <c:v>89.166666666666671</c:v>
                </c:pt>
                <c:pt idx="2">
                  <c:v>88.847583643122675</c:v>
                </c:pt>
                <c:pt idx="3">
                  <c:v>90.625</c:v>
                </c:pt>
                <c:pt idx="4">
                  <c:v>89</c:v>
                </c:pt>
                <c:pt idx="5">
                  <c:v>91.525423728813564</c:v>
                </c:pt>
                <c:pt idx="6">
                  <c:v>88.826815642458101</c:v>
                </c:pt>
                <c:pt idx="7">
                  <c:v>89.690721649484544</c:v>
                </c:pt>
                <c:pt idx="8">
                  <c:v>88.235294117647058</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Nei svarbu, nei nesvarbu (5-6 balai)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6.8</c:v>
                </c:pt>
                <c:pt idx="1">
                  <c:v>6.25</c:v>
                </c:pt>
                <c:pt idx="2">
                  <c:v>7.0631970260223049</c:v>
                </c:pt>
                <c:pt idx="3">
                  <c:v>4.6875</c:v>
                </c:pt>
                <c:pt idx="4">
                  <c:v>7.5</c:v>
                </c:pt>
                <c:pt idx="5">
                  <c:v>6.7796610169491522</c:v>
                </c:pt>
                <c:pt idx="6">
                  <c:v>5.027932960893855</c:v>
                </c:pt>
                <c:pt idx="7">
                  <c:v>8.2474226804123703</c:v>
                </c:pt>
                <c:pt idx="8">
                  <c:v>6.6176470588235299</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Nėra svarbu (1-4 balai)</c:v>
                </c:pt>
              </c:strCache>
            </c:strRef>
          </c:tx>
          <c:spPr>
            <a:solidFill>
              <a:schemeClr val="accent3"/>
            </a:solidFill>
            <a:ln>
              <a:noFill/>
            </a:ln>
            <a:effectLst/>
          </c:spPr>
          <c:invertIfNegative val="0"/>
          <c:dLbls>
            <c:dLbl>
              <c:idx val="7"/>
              <c:delete val="1"/>
              <c:extLst>
                <c:ext xmlns:c15="http://schemas.microsoft.com/office/drawing/2012/chart" uri="{CE6537A1-D6FC-4f65-9D91-7224C49458BB}"/>
                <c:ext xmlns:c16="http://schemas.microsoft.com/office/drawing/2014/chart" uri="{C3380CC4-5D6E-409C-BE32-E72D297353CC}">
                  <c16:uniqueId val="{00000001-40B8-48B9-8B5D-D75FE34AC18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3.2</c:v>
                </c:pt>
                <c:pt idx="1">
                  <c:v>3.3333333333333335</c:v>
                </c:pt>
                <c:pt idx="2">
                  <c:v>2.9739776951672861</c:v>
                </c:pt>
                <c:pt idx="3">
                  <c:v>1.5625</c:v>
                </c:pt>
                <c:pt idx="4">
                  <c:v>2.5</c:v>
                </c:pt>
                <c:pt idx="5">
                  <c:v>1.6949152542372881</c:v>
                </c:pt>
                <c:pt idx="6">
                  <c:v>5.5865921787709496</c:v>
                </c:pt>
                <c:pt idx="7">
                  <c:v>0</c:v>
                </c:pt>
                <c:pt idx="8">
                  <c:v>4.4117647058823533</c:v>
                </c:pt>
              </c:numCache>
            </c:numRef>
          </c:val>
          <c:extLst>
            <c:ext xmlns:c16="http://schemas.microsoft.com/office/drawing/2014/chart" uri="{C3380CC4-5D6E-409C-BE32-E72D297353CC}">
              <c16:uniqueId val="{00000002-9F4F-4CB0-9576-F60C63CD5B4D}"/>
            </c:ext>
          </c:extLst>
        </c:ser>
        <c:ser>
          <c:idx val="3"/>
          <c:order val="3"/>
          <c:tx>
            <c:strRef>
              <c:f>Sheet1!$E$1</c:f>
              <c:strCache>
                <c:ptCount val="1"/>
                <c:pt idx="0">
                  <c:v>Nežino, neatsakė</c:v>
                </c:pt>
              </c:strCache>
            </c:strRef>
          </c:tx>
          <c:spPr>
            <a:solidFill>
              <a:schemeClr val="accent4"/>
            </a:solidFill>
            <a:ln>
              <a:noFill/>
            </a:ln>
            <a:effectLst/>
          </c:spPr>
          <c:invertIfNegative val="0"/>
          <c:dLbls>
            <c:dLbl>
              <c:idx val="5"/>
              <c:delete val="1"/>
              <c:extLst>
                <c:ext xmlns:c15="http://schemas.microsoft.com/office/drawing/2012/chart" uri="{CE6537A1-D6FC-4f65-9D91-7224C49458BB}"/>
                <c:ext xmlns:c16="http://schemas.microsoft.com/office/drawing/2014/chart" uri="{C3380CC4-5D6E-409C-BE32-E72D297353CC}">
                  <c16:uniqueId val="{00000002-40B8-48B9-8B5D-D75FE34AC18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Sheet1!$E$2:$E$10</c:f>
              <c:numCache>
                <c:formatCode>0</c:formatCode>
                <c:ptCount val="9"/>
                <c:pt idx="0">
                  <c:v>2.3652416356877324</c:v>
                </c:pt>
                <c:pt idx="1">
                  <c:v>1.25</c:v>
                </c:pt>
                <c:pt idx="2">
                  <c:v>1.1152416356877324</c:v>
                </c:pt>
                <c:pt idx="3">
                  <c:v>3.125</c:v>
                </c:pt>
                <c:pt idx="4">
                  <c:v>1</c:v>
                </c:pt>
                <c:pt idx="5">
                  <c:v>0</c:v>
                </c:pt>
                <c:pt idx="6">
                  <c:v>0.55865921787709494</c:v>
                </c:pt>
                <c:pt idx="7">
                  <c:v>2.0618556701030926</c:v>
                </c:pt>
                <c:pt idx="8">
                  <c:v>0.73529411764705876</c:v>
                </c:pt>
              </c:numCache>
            </c:numRef>
          </c:val>
          <c:extLst>
            <c:ext xmlns:c16="http://schemas.microsoft.com/office/drawing/2014/chart" uri="{C3380CC4-5D6E-409C-BE32-E72D297353CC}">
              <c16:uniqueId val="{00000001-F47B-4F75-AAD0-AD75FF1EC76A}"/>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out"/>
        <c:minorTickMark val="none"/>
        <c:tickLblPos val="nextTo"/>
        <c:crossAx val="36313919"/>
        <c:crosses val="autoZero"/>
        <c:crossBetween val="between"/>
        <c:majorUnit val="100"/>
      </c:valAx>
      <c:spPr>
        <a:noFill/>
        <a:ln>
          <a:noFill/>
        </a:ln>
        <a:effectLst/>
      </c:spPr>
    </c:plotArea>
    <c:legend>
      <c:legendPos val="b"/>
      <c:layout>
        <c:manualLayout>
          <c:xMode val="edge"/>
          <c:yMode val="edge"/>
          <c:x val="0.14159145655588098"/>
          <c:y val="4.4531222290179612E-2"/>
          <c:w val="0.8090315802877881"/>
          <c:h val="9.6944469195546876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Yra svarbu (7-10 balų)</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94.2</c:v>
                </c:pt>
                <c:pt idx="1">
                  <c:v>93.333333333333329</c:v>
                </c:pt>
                <c:pt idx="2">
                  <c:v>92.936802973977692</c:v>
                </c:pt>
                <c:pt idx="3">
                  <c:v>96.875</c:v>
                </c:pt>
                <c:pt idx="4">
                  <c:v>95.5</c:v>
                </c:pt>
                <c:pt idx="5">
                  <c:v>93.220338983050837</c:v>
                </c:pt>
                <c:pt idx="6">
                  <c:v>88.826815642458101</c:v>
                </c:pt>
                <c:pt idx="7">
                  <c:v>94.329896907216494</c:v>
                </c:pt>
                <c:pt idx="8">
                  <c:v>97.058823529411768</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Nei svarbu, nei nesvarbu (5-6 balai)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3</c:v>
                </c:pt>
                <c:pt idx="1">
                  <c:v>3.3333333333333335</c:v>
                </c:pt>
                <c:pt idx="2">
                  <c:v>4.4609665427509295</c:v>
                </c:pt>
                <c:pt idx="3">
                  <c:v>1.5625</c:v>
                </c:pt>
                <c:pt idx="4">
                  <c:v>2.5</c:v>
                </c:pt>
                <c:pt idx="5">
                  <c:v>4.5197740112994351</c:v>
                </c:pt>
                <c:pt idx="6">
                  <c:v>6.1452513966480442</c:v>
                </c:pt>
                <c:pt idx="7">
                  <c:v>3.608247422680412</c:v>
                </c:pt>
                <c:pt idx="8">
                  <c:v>1.4705882352941175</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Nėra svarbu (1-4 balai)</c:v>
                </c:pt>
              </c:strCache>
            </c:strRef>
          </c:tx>
          <c:spPr>
            <a:solidFill>
              <a:schemeClr val="accent3"/>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1-EA3B-4848-87DF-41B1BA246C7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1.8</c:v>
                </c:pt>
                <c:pt idx="1">
                  <c:v>2.083333333333333</c:v>
                </c:pt>
                <c:pt idx="2">
                  <c:v>1.486988847583643</c:v>
                </c:pt>
                <c:pt idx="3">
                  <c:v>0</c:v>
                </c:pt>
                <c:pt idx="4">
                  <c:v>1.5</c:v>
                </c:pt>
                <c:pt idx="5">
                  <c:v>1.1299435028248588</c:v>
                </c:pt>
                <c:pt idx="6">
                  <c:v>3.9106145251396649</c:v>
                </c:pt>
                <c:pt idx="7">
                  <c:v>0.51546391752577314</c:v>
                </c:pt>
                <c:pt idx="8">
                  <c:v>0.73529411764705876</c:v>
                </c:pt>
              </c:numCache>
            </c:numRef>
          </c:val>
          <c:extLst>
            <c:ext xmlns:c16="http://schemas.microsoft.com/office/drawing/2014/chart" uri="{C3380CC4-5D6E-409C-BE32-E72D297353CC}">
              <c16:uniqueId val="{00000002-9F4F-4CB0-9576-F60C63CD5B4D}"/>
            </c:ext>
          </c:extLst>
        </c:ser>
        <c:ser>
          <c:idx val="3"/>
          <c:order val="3"/>
          <c:tx>
            <c:strRef>
              <c:f>Sheet1!$E$1</c:f>
              <c:strCache>
                <c:ptCount val="1"/>
                <c:pt idx="0">
                  <c:v>Nežino, neatsakė</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Sheet1!$E$2:$E$10</c:f>
              <c:numCache>
                <c:formatCode>0</c:formatCode>
                <c:ptCount val="9"/>
                <c:pt idx="0">
                  <c:v>1</c:v>
                </c:pt>
                <c:pt idx="1">
                  <c:v>1.25</c:v>
                </c:pt>
                <c:pt idx="2">
                  <c:v>1.1152416356877324</c:v>
                </c:pt>
                <c:pt idx="3">
                  <c:v>1.5625</c:v>
                </c:pt>
                <c:pt idx="4">
                  <c:v>0.5</c:v>
                </c:pt>
                <c:pt idx="5">
                  <c:v>1.1173184357541899</c:v>
                </c:pt>
                <c:pt idx="6">
                  <c:v>1.1299435028248588</c:v>
                </c:pt>
                <c:pt idx="7">
                  <c:v>1.5463917525773196</c:v>
                </c:pt>
                <c:pt idx="8">
                  <c:v>0.73529411764705876</c:v>
                </c:pt>
              </c:numCache>
            </c:numRef>
          </c:val>
          <c:extLst>
            <c:ext xmlns:c16="http://schemas.microsoft.com/office/drawing/2014/chart" uri="{C3380CC4-5D6E-409C-BE32-E72D297353CC}">
              <c16:uniqueId val="{00000001-F47B-4F75-AAD0-AD75FF1EC76A}"/>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out"/>
        <c:minorTickMark val="none"/>
        <c:tickLblPos val="nextTo"/>
        <c:crossAx val="36313919"/>
        <c:crosses val="autoZero"/>
        <c:crossBetween val="between"/>
        <c:majorUnit val="100"/>
      </c:valAx>
      <c:spPr>
        <a:noFill/>
        <a:ln>
          <a:noFill/>
        </a:ln>
        <a:effectLst/>
      </c:spPr>
    </c:plotArea>
    <c:legend>
      <c:legendPos val="b"/>
      <c:layout>
        <c:manualLayout>
          <c:xMode val="edge"/>
          <c:yMode val="edge"/>
          <c:x val="0.1668604620314954"/>
          <c:y val="4.7277873754382756E-2"/>
          <c:w val="0.78544717517721463"/>
          <c:h val="9.6944469195546876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Yra svarbu (7-10 balų)</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85</c:v>
                </c:pt>
                <c:pt idx="1">
                  <c:v>83.333333333333343</c:v>
                </c:pt>
                <c:pt idx="2">
                  <c:v>83.271375464684013</c:v>
                </c:pt>
                <c:pt idx="3">
                  <c:v>81.25</c:v>
                </c:pt>
                <c:pt idx="4">
                  <c:v>85.5</c:v>
                </c:pt>
                <c:pt idx="5">
                  <c:v>85.310734463276845</c:v>
                </c:pt>
                <c:pt idx="6">
                  <c:v>78.212290502793294</c:v>
                </c:pt>
                <c:pt idx="7">
                  <c:v>84.536082474226802</c:v>
                </c:pt>
                <c:pt idx="8">
                  <c:v>88.235294117647058</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Nei svarbu, nei nesvarbu (5-6 balai)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12.4</c:v>
                </c:pt>
                <c:pt idx="1">
                  <c:v>12.083333333333334</c:v>
                </c:pt>
                <c:pt idx="2">
                  <c:v>12.267657992565056</c:v>
                </c:pt>
                <c:pt idx="3">
                  <c:v>12.5</c:v>
                </c:pt>
                <c:pt idx="4">
                  <c:v>11.5</c:v>
                </c:pt>
                <c:pt idx="5">
                  <c:v>10.734463276836157</c:v>
                </c:pt>
                <c:pt idx="6">
                  <c:v>15.64245810055866</c:v>
                </c:pt>
                <c:pt idx="7">
                  <c:v>10.824742268041238</c:v>
                </c:pt>
                <c:pt idx="8">
                  <c:v>9.5588235294117645</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Nėra svarbu (1-4 balai)</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2.6</c:v>
                </c:pt>
                <c:pt idx="1">
                  <c:v>2.5</c:v>
                </c:pt>
                <c:pt idx="2">
                  <c:v>2.6022304832713754</c:v>
                </c:pt>
                <c:pt idx="3">
                  <c:v>3.125</c:v>
                </c:pt>
                <c:pt idx="4">
                  <c:v>2</c:v>
                </c:pt>
                <c:pt idx="5">
                  <c:v>1.6949152542372881</c:v>
                </c:pt>
                <c:pt idx="6">
                  <c:v>3.9106145251396649</c:v>
                </c:pt>
                <c:pt idx="7">
                  <c:v>2.0618556701030926</c:v>
                </c:pt>
                <c:pt idx="8">
                  <c:v>1.4705882352941175</c:v>
                </c:pt>
              </c:numCache>
            </c:numRef>
          </c:val>
          <c:extLst>
            <c:ext xmlns:c16="http://schemas.microsoft.com/office/drawing/2014/chart" uri="{C3380CC4-5D6E-409C-BE32-E72D297353CC}">
              <c16:uniqueId val="{00000002-9F4F-4CB0-9576-F60C63CD5B4D}"/>
            </c:ext>
          </c:extLst>
        </c:ser>
        <c:ser>
          <c:idx val="3"/>
          <c:order val="3"/>
          <c:tx>
            <c:strRef>
              <c:f>Sheet1!$E$1</c:f>
              <c:strCache>
                <c:ptCount val="1"/>
                <c:pt idx="0">
                  <c:v>Nežino, neatsakė</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Sheet1!$E$2:$E$10</c:f>
              <c:numCache>
                <c:formatCode>0</c:formatCode>
                <c:ptCount val="9"/>
                <c:pt idx="0">
                  <c:v>3.9420693928128872</c:v>
                </c:pt>
                <c:pt idx="1">
                  <c:v>2.083333333333333</c:v>
                </c:pt>
                <c:pt idx="2">
                  <c:v>1.8587360594795539</c:v>
                </c:pt>
                <c:pt idx="3">
                  <c:v>3.125</c:v>
                </c:pt>
                <c:pt idx="4">
                  <c:v>1</c:v>
                </c:pt>
                <c:pt idx="5">
                  <c:v>2.2598870056497176</c:v>
                </c:pt>
                <c:pt idx="6">
                  <c:v>2.2346368715083798</c:v>
                </c:pt>
                <c:pt idx="7">
                  <c:v>2.5773195876288657</c:v>
                </c:pt>
                <c:pt idx="8">
                  <c:v>0.73529411764705876</c:v>
                </c:pt>
              </c:numCache>
            </c:numRef>
          </c:val>
          <c:extLst>
            <c:ext xmlns:c16="http://schemas.microsoft.com/office/drawing/2014/chart" uri="{C3380CC4-5D6E-409C-BE32-E72D297353CC}">
              <c16:uniqueId val="{00000001-F47B-4F75-AAD0-AD75FF1EC76A}"/>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none"/>
        <c:minorTickMark val="none"/>
        <c:tickLblPos val="nextTo"/>
        <c:crossAx val="36313919"/>
        <c:crosses val="autoZero"/>
        <c:crossBetween val="between"/>
      </c:valAx>
      <c:spPr>
        <a:noFill/>
        <a:ln>
          <a:noFill/>
        </a:ln>
        <a:effectLst/>
      </c:spPr>
    </c:plotArea>
    <c:legend>
      <c:legendPos val="b"/>
      <c:layout>
        <c:manualLayout>
          <c:xMode val="edge"/>
          <c:yMode val="edge"/>
          <c:x val="0.18370646568190502"/>
          <c:y val="4.1784570825976482E-2"/>
          <c:w val="0.71132475911541226"/>
          <c:h val="9.6944469195546876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Yra svarbu (7-10 balų)</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89</c:v>
                </c:pt>
                <c:pt idx="1">
                  <c:v>89.583333333333343</c:v>
                </c:pt>
                <c:pt idx="2">
                  <c:v>87.732342007435008</c:v>
                </c:pt>
                <c:pt idx="3">
                  <c:v>90.625</c:v>
                </c:pt>
                <c:pt idx="4">
                  <c:v>90.5</c:v>
                </c:pt>
                <c:pt idx="5">
                  <c:v>88.135593220338976</c:v>
                </c:pt>
                <c:pt idx="6">
                  <c:v>83.798882681564251</c:v>
                </c:pt>
                <c:pt idx="7">
                  <c:v>90.721649484536087</c:v>
                </c:pt>
                <c:pt idx="8">
                  <c:v>91.911764705882348</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Nei svarbu, nei nesvarbu (5-6 balai)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6</c:v>
                </c:pt>
                <c:pt idx="1">
                  <c:v>5.833333333333333</c:v>
                </c:pt>
                <c:pt idx="2">
                  <c:v>8.1784386617100377</c:v>
                </c:pt>
                <c:pt idx="3">
                  <c:v>4.6875</c:v>
                </c:pt>
                <c:pt idx="4">
                  <c:v>6.5</c:v>
                </c:pt>
                <c:pt idx="5">
                  <c:v>7.9096045197740121</c:v>
                </c:pt>
                <c:pt idx="6">
                  <c:v>10.614525139664805</c:v>
                </c:pt>
                <c:pt idx="7">
                  <c:v>4.6391752577319592</c:v>
                </c:pt>
                <c:pt idx="8">
                  <c:v>5.8823529411764701</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Nėra svarbu (1-4 balai)</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3</c:v>
                </c:pt>
                <c:pt idx="1">
                  <c:v>3.75</c:v>
                </c:pt>
                <c:pt idx="2">
                  <c:v>2.9739776951672861</c:v>
                </c:pt>
                <c:pt idx="3">
                  <c:v>4.6875</c:v>
                </c:pt>
                <c:pt idx="4">
                  <c:v>2</c:v>
                </c:pt>
                <c:pt idx="5">
                  <c:v>2.8248587570621471</c:v>
                </c:pt>
                <c:pt idx="6">
                  <c:v>5.027932960893855</c:v>
                </c:pt>
                <c:pt idx="7">
                  <c:v>3.0927835051546393</c:v>
                </c:pt>
                <c:pt idx="8">
                  <c:v>1.4705882352941175</c:v>
                </c:pt>
              </c:numCache>
            </c:numRef>
          </c:val>
          <c:extLst>
            <c:ext xmlns:c16="http://schemas.microsoft.com/office/drawing/2014/chart" uri="{C3380CC4-5D6E-409C-BE32-E72D297353CC}">
              <c16:uniqueId val="{00000002-9F4F-4CB0-9576-F60C63CD5B4D}"/>
            </c:ext>
          </c:extLst>
        </c:ser>
        <c:ser>
          <c:idx val="3"/>
          <c:order val="3"/>
          <c:tx>
            <c:strRef>
              <c:f>Sheet1!$E$1</c:f>
              <c:strCache>
                <c:ptCount val="1"/>
                <c:pt idx="0">
                  <c:v>Nežino, neatsakė</c:v>
                </c:pt>
              </c:strCache>
            </c:strRef>
          </c:tx>
          <c:spPr>
            <a:solidFill>
              <a:schemeClr val="accent4"/>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1-8A27-49A5-82B0-1C111912887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Sheet1!$E$2:$E$10</c:f>
              <c:numCache>
                <c:formatCode>0</c:formatCode>
                <c:ptCount val="9"/>
                <c:pt idx="0">
                  <c:v>2</c:v>
                </c:pt>
                <c:pt idx="1">
                  <c:v>0.83333333333333337</c:v>
                </c:pt>
                <c:pt idx="2">
                  <c:v>1.1152416356877324</c:v>
                </c:pt>
                <c:pt idx="3">
                  <c:v>0</c:v>
                </c:pt>
                <c:pt idx="4">
                  <c:v>1</c:v>
                </c:pt>
                <c:pt idx="5">
                  <c:v>1.1299435028248588</c:v>
                </c:pt>
                <c:pt idx="6">
                  <c:v>0.55865921787709494</c:v>
                </c:pt>
                <c:pt idx="7">
                  <c:v>1.5463917525773196</c:v>
                </c:pt>
                <c:pt idx="8">
                  <c:v>0.73529411764705876</c:v>
                </c:pt>
              </c:numCache>
            </c:numRef>
          </c:val>
          <c:extLst>
            <c:ext xmlns:c16="http://schemas.microsoft.com/office/drawing/2014/chart" uri="{C3380CC4-5D6E-409C-BE32-E72D297353CC}">
              <c16:uniqueId val="{00000001-F47B-4F75-AAD0-AD75FF1EC76A}"/>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out"/>
        <c:minorTickMark val="none"/>
        <c:tickLblPos val="nextTo"/>
        <c:crossAx val="36313919"/>
        <c:crosses val="autoZero"/>
        <c:crossBetween val="between"/>
        <c:majorUnit val="100"/>
      </c:valAx>
      <c:spPr>
        <a:noFill/>
        <a:ln>
          <a:noFill/>
        </a:ln>
        <a:effectLst/>
      </c:spPr>
    </c:plotArea>
    <c:legend>
      <c:legendPos val="b"/>
      <c:layout>
        <c:manualLayout>
          <c:xMode val="edge"/>
          <c:yMode val="edge"/>
          <c:x val="0.18707566641198692"/>
          <c:y val="4.1784570825976482E-2"/>
          <c:w val="0.72480156203574009"/>
          <c:h val="9.6944469195546876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Yra svarbu (7-10 balų)</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94.6</c:v>
                </c:pt>
                <c:pt idx="1">
                  <c:v>93.75</c:v>
                </c:pt>
                <c:pt idx="2">
                  <c:v>93.3085501858736</c:v>
                </c:pt>
                <c:pt idx="3">
                  <c:v>96.875</c:v>
                </c:pt>
                <c:pt idx="4">
                  <c:v>94.5</c:v>
                </c:pt>
                <c:pt idx="5">
                  <c:v>95.480225988700568</c:v>
                </c:pt>
                <c:pt idx="6">
                  <c:v>91.620111731843579</c:v>
                </c:pt>
                <c:pt idx="7">
                  <c:v>94.329896907216494</c:v>
                </c:pt>
                <c:pt idx="8">
                  <c:v>94.85294117647058</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Nei svarbu, nei nesvarbu (5-6 balai)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3.4</c:v>
                </c:pt>
                <c:pt idx="1">
                  <c:v>2.9166666666666665</c:v>
                </c:pt>
                <c:pt idx="2">
                  <c:v>3.7174721189591078</c:v>
                </c:pt>
                <c:pt idx="3">
                  <c:v>1.5625</c:v>
                </c:pt>
                <c:pt idx="4">
                  <c:v>3</c:v>
                </c:pt>
                <c:pt idx="5">
                  <c:v>2.8248587570621471</c:v>
                </c:pt>
                <c:pt idx="6">
                  <c:v>3.9106145251396649</c:v>
                </c:pt>
                <c:pt idx="7">
                  <c:v>3.608247422680412</c:v>
                </c:pt>
                <c:pt idx="8">
                  <c:v>2.2058823529411766</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Nėra svarbu (1-4 balai)</c:v>
                </c:pt>
              </c:strCache>
            </c:strRef>
          </c:tx>
          <c:spPr>
            <a:solidFill>
              <a:schemeClr val="accent3"/>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1-6B5D-413D-AB16-BCA085AF11A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2</c:v>
                </c:pt>
                <c:pt idx="1">
                  <c:v>2.083333333333333</c:v>
                </c:pt>
                <c:pt idx="2">
                  <c:v>1.8587360594795539</c:v>
                </c:pt>
                <c:pt idx="3">
                  <c:v>0</c:v>
                </c:pt>
                <c:pt idx="4">
                  <c:v>1</c:v>
                </c:pt>
                <c:pt idx="5">
                  <c:v>1.1299435028248588</c:v>
                </c:pt>
                <c:pt idx="6">
                  <c:v>3.9106145251396649</c:v>
                </c:pt>
                <c:pt idx="7">
                  <c:v>0.51546391752577314</c:v>
                </c:pt>
                <c:pt idx="8">
                  <c:v>1.4705882352941175</c:v>
                </c:pt>
              </c:numCache>
            </c:numRef>
          </c:val>
          <c:extLst>
            <c:ext xmlns:c16="http://schemas.microsoft.com/office/drawing/2014/chart" uri="{C3380CC4-5D6E-409C-BE32-E72D297353CC}">
              <c16:uniqueId val="{00000002-9F4F-4CB0-9576-F60C63CD5B4D}"/>
            </c:ext>
          </c:extLst>
        </c:ser>
        <c:ser>
          <c:idx val="3"/>
          <c:order val="3"/>
          <c:tx>
            <c:strRef>
              <c:f>Sheet1!$E$1</c:f>
              <c:strCache>
                <c:ptCount val="1"/>
                <c:pt idx="0">
                  <c:v>Nežino, neatsakė</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Sheet1!$E$2:$E$10</c:f>
              <c:numCache>
                <c:formatCode>0</c:formatCode>
                <c:ptCount val="9"/>
                <c:pt idx="0">
                  <c:v>2.3652416356877324</c:v>
                </c:pt>
                <c:pt idx="1">
                  <c:v>1.25</c:v>
                </c:pt>
                <c:pt idx="2">
                  <c:v>1.1152416356877324</c:v>
                </c:pt>
                <c:pt idx="3">
                  <c:v>1.5625</c:v>
                </c:pt>
                <c:pt idx="4">
                  <c:v>1.5</c:v>
                </c:pt>
                <c:pt idx="5">
                  <c:v>0.56497175141242939</c:v>
                </c:pt>
                <c:pt idx="6">
                  <c:v>0.55865921787709494</c:v>
                </c:pt>
                <c:pt idx="7">
                  <c:v>1.5463917525773196</c:v>
                </c:pt>
                <c:pt idx="8">
                  <c:v>1.4705882352941175</c:v>
                </c:pt>
              </c:numCache>
            </c:numRef>
          </c:val>
          <c:extLst>
            <c:ext xmlns:c16="http://schemas.microsoft.com/office/drawing/2014/chart" uri="{C3380CC4-5D6E-409C-BE32-E72D297353CC}">
              <c16:uniqueId val="{00000001-F47B-4F75-AAD0-AD75FF1EC76A}"/>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out"/>
        <c:minorTickMark val="none"/>
        <c:tickLblPos val="nextTo"/>
        <c:crossAx val="36313919"/>
        <c:crosses val="autoZero"/>
        <c:crossBetween val="between"/>
        <c:majorUnit val="100"/>
      </c:valAx>
      <c:spPr>
        <a:noFill/>
        <a:ln>
          <a:noFill/>
        </a:ln>
        <a:effectLst/>
      </c:spPr>
    </c:plotArea>
    <c:legend>
      <c:legendPos val="b"/>
      <c:layout>
        <c:manualLayout>
          <c:xMode val="edge"/>
          <c:yMode val="edge"/>
          <c:x val="0.18370646568190502"/>
          <c:y val="4.1784570825976482E-2"/>
          <c:w val="0.71132475911541226"/>
          <c:h val="9.6944469195546876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Yra svarbu (7-10 balų)</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89.3</c:v>
                </c:pt>
                <c:pt idx="1">
                  <c:v>88.75</c:v>
                </c:pt>
                <c:pt idx="2">
                  <c:v>85.873605947955383</c:v>
                </c:pt>
                <c:pt idx="3">
                  <c:v>78.125</c:v>
                </c:pt>
                <c:pt idx="4">
                  <c:v>90.5</c:v>
                </c:pt>
                <c:pt idx="5">
                  <c:v>88.700564971751419</c:v>
                </c:pt>
                <c:pt idx="6">
                  <c:v>86.592178770949729</c:v>
                </c:pt>
                <c:pt idx="7">
                  <c:v>91.237113402061851</c:v>
                </c:pt>
                <c:pt idx="8">
                  <c:v>82.35294117647058</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Nei svarbu, nei nesvarbu (5-6 balai)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6.8</c:v>
                </c:pt>
                <c:pt idx="1">
                  <c:v>5</c:v>
                </c:pt>
                <c:pt idx="2">
                  <c:v>8.1784386617100377</c:v>
                </c:pt>
                <c:pt idx="3">
                  <c:v>10.9375</c:v>
                </c:pt>
                <c:pt idx="4">
                  <c:v>6</c:v>
                </c:pt>
                <c:pt idx="5">
                  <c:v>5.6497175141242941</c:v>
                </c:pt>
                <c:pt idx="6">
                  <c:v>10.05586592178771</c:v>
                </c:pt>
                <c:pt idx="7">
                  <c:v>4.1237113402061851</c:v>
                </c:pt>
                <c:pt idx="8">
                  <c:v>5.8823529411764701</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Nėra svarbu (1-4 balai)</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3.8</c:v>
                </c:pt>
                <c:pt idx="1">
                  <c:v>4.1666666666666661</c:v>
                </c:pt>
                <c:pt idx="2">
                  <c:v>3.3457249070631967</c:v>
                </c:pt>
                <c:pt idx="3">
                  <c:v>3.125</c:v>
                </c:pt>
                <c:pt idx="4">
                  <c:v>1.5</c:v>
                </c:pt>
                <c:pt idx="5">
                  <c:v>4.5197740112994351</c:v>
                </c:pt>
                <c:pt idx="6">
                  <c:v>3.3519553072625698</c:v>
                </c:pt>
                <c:pt idx="7">
                  <c:v>2.5773195876288657</c:v>
                </c:pt>
                <c:pt idx="8">
                  <c:v>5.8823529411764701</c:v>
                </c:pt>
              </c:numCache>
            </c:numRef>
          </c:val>
          <c:extLst>
            <c:ext xmlns:c16="http://schemas.microsoft.com/office/drawing/2014/chart" uri="{C3380CC4-5D6E-409C-BE32-E72D297353CC}">
              <c16:uniqueId val="{00000002-9F4F-4CB0-9576-F60C63CD5B4D}"/>
            </c:ext>
          </c:extLst>
        </c:ser>
        <c:ser>
          <c:idx val="3"/>
          <c:order val="3"/>
          <c:tx>
            <c:strRef>
              <c:f>Sheet1!$E$1</c:f>
              <c:strCache>
                <c:ptCount val="1"/>
                <c:pt idx="0">
                  <c:v>Nežino, neatsakė</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Sheet1!$E$2:$E$10</c:f>
              <c:numCache>
                <c:formatCode>0</c:formatCode>
                <c:ptCount val="9"/>
                <c:pt idx="0">
                  <c:v>4.6855638166047084</c:v>
                </c:pt>
                <c:pt idx="1">
                  <c:v>2.083333333333333</c:v>
                </c:pt>
                <c:pt idx="2">
                  <c:v>2.6022304832713754</c:v>
                </c:pt>
                <c:pt idx="3">
                  <c:v>7.8125</c:v>
                </c:pt>
                <c:pt idx="4">
                  <c:v>2</c:v>
                </c:pt>
                <c:pt idx="5">
                  <c:v>1.1299435028248588</c:v>
                </c:pt>
                <c:pt idx="6">
                  <c:v>0</c:v>
                </c:pt>
                <c:pt idx="7">
                  <c:v>2.0618556701030926</c:v>
                </c:pt>
                <c:pt idx="8">
                  <c:v>5.8823529411764701</c:v>
                </c:pt>
              </c:numCache>
            </c:numRef>
          </c:val>
          <c:extLst>
            <c:ext xmlns:c16="http://schemas.microsoft.com/office/drawing/2014/chart" uri="{C3380CC4-5D6E-409C-BE32-E72D297353CC}">
              <c16:uniqueId val="{00000001-F47B-4F75-AAD0-AD75FF1EC76A}"/>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none"/>
        <c:minorTickMark val="none"/>
        <c:tickLblPos val="nextTo"/>
        <c:crossAx val="36313919"/>
        <c:crosses val="autoZero"/>
        <c:crossBetween val="between"/>
      </c:valAx>
      <c:spPr>
        <a:noFill/>
        <a:ln>
          <a:noFill/>
        </a:ln>
        <a:effectLst/>
      </c:spPr>
    </c:plotArea>
    <c:legend>
      <c:legendPos val="b"/>
      <c:layout>
        <c:manualLayout>
          <c:xMode val="edge"/>
          <c:yMode val="edge"/>
          <c:x val="0.18370646568190502"/>
          <c:y val="4.1784570825976482E-2"/>
          <c:w val="0.71132475911541226"/>
          <c:h val="9.6944469195546876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Yra svarbu (7-10 balų)</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78.900000000000006</c:v>
                </c:pt>
                <c:pt idx="1">
                  <c:v>75.833333333333329</c:v>
                </c:pt>
                <c:pt idx="2">
                  <c:v>79.553903345724905</c:v>
                </c:pt>
                <c:pt idx="3">
                  <c:v>78.125</c:v>
                </c:pt>
                <c:pt idx="4">
                  <c:v>81</c:v>
                </c:pt>
                <c:pt idx="5">
                  <c:v>77.966101694915253</c:v>
                </c:pt>
                <c:pt idx="6">
                  <c:v>75.41899441340783</c:v>
                </c:pt>
                <c:pt idx="7">
                  <c:v>77.319587628865989</c:v>
                </c:pt>
                <c:pt idx="8">
                  <c:v>81.617647058823522</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Nei svarbu, nei nesvarbu (5-6 balai)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13.5</c:v>
                </c:pt>
                <c:pt idx="1">
                  <c:v>15.416666666666668</c:v>
                </c:pt>
                <c:pt idx="2">
                  <c:v>11.524163568773234</c:v>
                </c:pt>
                <c:pt idx="3">
                  <c:v>12.5</c:v>
                </c:pt>
                <c:pt idx="4">
                  <c:v>14.000000000000002</c:v>
                </c:pt>
                <c:pt idx="5">
                  <c:v>12.429378531073446</c:v>
                </c:pt>
                <c:pt idx="6">
                  <c:v>15.083798882681565</c:v>
                </c:pt>
                <c:pt idx="7">
                  <c:v>12.371134020618557</c:v>
                </c:pt>
                <c:pt idx="8">
                  <c:v>12.5</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Nėra svarbu (1-4 balai)</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7.6</c:v>
                </c:pt>
                <c:pt idx="1">
                  <c:v>7.5</c:v>
                </c:pt>
                <c:pt idx="2">
                  <c:v>7.4349442379182156</c:v>
                </c:pt>
                <c:pt idx="3">
                  <c:v>7.8125</c:v>
                </c:pt>
                <c:pt idx="4">
                  <c:v>3.5000000000000004</c:v>
                </c:pt>
                <c:pt idx="5">
                  <c:v>9.0395480225988702</c:v>
                </c:pt>
                <c:pt idx="6">
                  <c:v>8.3798882681564244</c:v>
                </c:pt>
                <c:pt idx="7">
                  <c:v>7.731958762886598</c:v>
                </c:pt>
                <c:pt idx="8">
                  <c:v>5.8823529411764701</c:v>
                </c:pt>
              </c:numCache>
            </c:numRef>
          </c:val>
          <c:extLst>
            <c:ext xmlns:c16="http://schemas.microsoft.com/office/drawing/2014/chart" uri="{C3380CC4-5D6E-409C-BE32-E72D297353CC}">
              <c16:uniqueId val="{00000002-9F4F-4CB0-9576-F60C63CD5B4D}"/>
            </c:ext>
          </c:extLst>
        </c:ser>
        <c:ser>
          <c:idx val="3"/>
          <c:order val="3"/>
          <c:tx>
            <c:strRef>
              <c:f>Sheet1!$E$1</c:f>
              <c:strCache>
                <c:ptCount val="1"/>
                <c:pt idx="0">
                  <c:v>Nežino, neatsakė</c:v>
                </c:pt>
              </c:strCache>
            </c:strRef>
          </c:tx>
          <c:spPr>
            <a:solidFill>
              <a:schemeClr val="accent4"/>
            </a:solidFill>
            <a:ln>
              <a:noFill/>
            </a:ln>
            <a:effectLst/>
          </c:spPr>
          <c:invertIfNegative val="0"/>
          <c:dLbls>
            <c:dLbl>
              <c:idx val="8"/>
              <c:delete val="1"/>
              <c:extLst>
                <c:ext xmlns:c15="http://schemas.microsoft.com/office/drawing/2012/chart" uri="{CE6537A1-D6FC-4f65-9D91-7224C49458BB}"/>
                <c:ext xmlns:c16="http://schemas.microsoft.com/office/drawing/2014/chart" uri="{C3380CC4-5D6E-409C-BE32-E72D297353CC}">
                  <c16:uniqueId val="{00000001-1566-4CC8-8083-254B4C60915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Sheet1!$E$2:$E$10</c:f>
              <c:numCache>
                <c:formatCode>0</c:formatCode>
                <c:ptCount val="9"/>
                <c:pt idx="0">
                  <c:v>2.736988847583643</c:v>
                </c:pt>
                <c:pt idx="1">
                  <c:v>1.25</c:v>
                </c:pt>
                <c:pt idx="2">
                  <c:v>1.486988847583643</c:v>
                </c:pt>
                <c:pt idx="3">
                  <c:v>1.5625</c:v>
                </c:pt>
                <c:pt idx="4">
                  <c:v>1.5</c:v>
                </c:pt>
                <c:pt idx="5">
                  <c:v>0.56497175141242939</c:v>
                </c:pt>
                <c:pt idx="6">
                  <c:v>1.1173184357541899</c:v>
                </c:pt>
                <c:pt idx="7">
                  <c:v>2.5773195876288657</c:v>
                </c:pt>
                <c:pt idx="8">
                  <c:v>0</c:v>
                </c:pt>
              </c:numCache>
            </c:numRef>
          </c:val>
          <c:extLst>
            <c:ext xmlns:c16="http://schemas.microsoft.com/office/drawing/2014/chart" uri="{C3380CC4-5D6E-409C-BE32-E72D297353CC}">
              <c16:uniqueId val="{00000001-F47B-4F75-AAD0-AD75FF1EC76A}"/>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out"/>
        <c:minorTickMark val="none"/>
        <c:tickLblPos val="nextTo"/>
        <c:crossAx val="36313919"/>
        <c:crosses val="autoZero"/>
        <c:crossBetween val="between"/>
        <c:majorUnit val="100"/>
      </c:valAx>
      <c:spPr>
        <a:noFill/>
        <a:ln>
          <a:noFill/>
        </a:ln>
        <a:effectLst/>
      </c:spPr>
    </c:plotArea>
    <c:legend>
      <c:legendPos val="b"/>
      <c:layout>
        <c:manualLayout>
          <c:xMode val="edge"/>
          <c:yMode val="edge"/>
          <c:x val="0.18370646568190502"/>
          <c:y val="4.1784570825976482E-2"/>
          <c:w val="0.71132475911541226"/>
          <c:h val="9.6944469195546876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174392675727495"/>
          <c:y val="5.4523230229126231E-2"/>
          <c:w val="0.51825601618938244"/>
          <c:h val="0.90581794574825569"/>
        </c:manualLayout>
      </c:layout>
      <c:barChart>
        <c:barDir val="bar"/>
        <c:grouping val="clustered"/>
        <c:varyColors val="0"/>
        <c:ser>
          <c:idx val="0"/>
          <c:order val="0"/>
          <c:tx>
            <c:strRef>
              <c:f>Sheet1!$B$1</c:f>
              <c:strCache>
                <c:ptCount val="1"/>
                <c:pt idx="0">
                  <c:v>Series 1</c:v>
                </c:pt>
              </c:strCache>
            </c:strRef>
          </c:tx>
          <c:spPr>
            <a:solidFill>
              <a:srgbClr val="BFBFBF"/>
            </a:solidFill>
            <a:ln>
              <a:noFill/>
            </a:ln>
            <a:effectLst/>
          </c:spPr>
          <c:invertIfNegative val="0"/>
          <c:dLbls>
            <c:dLbl>
              <c:idx val="4"/>
              <c:layout>
                <c:manualLayout>
                  <c:x val="-1.5991644797163876E-3"/>
                  <c:y val="-5.779099896714831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79B-408A-B606-6A628BDEC896}"/>
                </c:ext>
              </c:extLst>
            </c:dLbl>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Aukščiausio, vidutinio lygio vadovas</c:v>
                </c:pt>
                <c:pt idx="1">
                  <c:v>Specialistas, tarnautojas</c:v>
                </c:pt>
                <c:pt idx="2">
                  <c:v>Darbininkas, techninis darbuotojas</c:v>
                </c:pt>
                <c:pt idx="3">
                  <c:v>Smulkus verslininkas</c:v>
                </c:pt>
                <c:pt idx="4">
                  <c:v>Ūkininkas</c:v>
                </c:pt>
                <c:pt idx="5">
                  <c:v>Bedarbis</c:v>
                </c:pt>
                <c:pt idx="6">
                  <c:v>Namų šeimininkė</c:v>
                </c:pt>
                <c:pt idx="8">
                  <c:v>Nevedęs / netekėjusi</c:v>
                </c:pt>
                <c:pt idx="9">
                  <c:v>Vedęs / ištekėjusi, gyvena neregistruotoje santuokoje</c:v>
                </c:pt>
                <c:pt idx="10">
                  <c:v>Kita</c:v>
                </c:pt>
                <c:pt idx="12">
                  <c:v>Didieji miestai</c:v>
                </c:pt>
                <c:pt idx="13">
                  <c:v>Kitas miestas, rajono centras</c:v>
                </c:pt>
                <c:pt idx="14">
                  <c:v>Kaimo vietovė</c:v>
                </c:pt>
              </c:strCache>
            </c:strRef>
          </c:cat>
          <c:val>
            <c:numRef>
              <c:f>Sheet1!$B$2:$B$16</c:f>
              <c:numCache>
                <c:formatCode>0</c:formatCode>
                <c:ptCount val="15"/>
                <c:pt idx="0">
                  <c:v>4.7430830039525684</c:v>
                </c:pt>
                <c:pt idx="1">
                  <c:v>39.920948616600796</c:v>
                </c:pt>
                <c:pt idx="2">
                  <c:v>32.213438735177867</c:v>
                </c:pt>
                <c:pt idx="3">
                  <c:v>8.4980237154150196</c:v>
                </c:pt>
                <c:pt idx="4">
                  <c:v>0.98814229249011865</c:v>
                </c:pt>
                <c:pt idx="5">
                  <c:v>7.9051383399209492</c:v>
                </c:pt>
                <c:pt idx="6">
                  <c:v>5.7312252964426875</c:v>
                </c:pt>
                <c:pt idx="8">
                  <c:v>13.373253493013973</c:v>
                </c:pt>
                <c:pt idx="9">
                  <c:v>78.642714570858288</c:v>
                </c:pt>
                <c:pt idx="10">
                  <c:v>7.9840319361277441</c:v>
                </c:pt>
                <c:pt idx="12">
                  <c:v>35.166994106090371</c:v>
                </c:pt>
                <c:pt idx="13">
                  <c:v>38.113948919449903</c:v>
                </c:pt>
                <c:pt idx="14">
                  <c:v>26.719056974459725</c:v>
                </c:pt>
              </c:numCache>
            </c:numRef>
          </c:val>
          <c:extLst>
            <c:ext xmlns:c16="http://schemas.microsoft.com/office/drawing/2014/chart" uri="{C3380CC4-5D6E-409C-BE32-E72D297353CC}">
              <c16:uniqueId val="{00000001-7977-4135-BB5C-226B8728D5E3}"/>
            </c:ext>
          </c:extLst>
        </c:ser>
        <c:ser>
          <c:idx val="1"/>
          <c:order val="1"/>
          <c:tx>
            <c:strRef>
              <c:f>Sheet1!$C$1</c:f>
              <c:strCache>
                <c:ptCount val="1"/>
                <c:pt idx="0">
                  <c:v>Series 2</c:v>
                </c:pt>
              </c:strCache>
            </c:strRef>
          </c:tx>
          <c:spPr>
            <a:noFill/>
            <a:ln>
              <a:noFill/>
            </a:ln>
            <a:effectLst/>
          </c:spPr>
          <c:invertIfNegative val="0"/>
          <c:cat>
            <c:strRef>
              <c:f>Sheet1!$A$2:$A$16</c:f>
              <c:strCache>
                <c:ptCount val="15"/>
                <c:pt idx="0">
                  <c:v>Aukščiausio, vidutinio lygio vadovas</c:v>
                </c:pt>
                <c:pt idx="1">
                  <c:v>Specialistas, tarnautojas</c:v>
                </c:pt>
                <c:pt idx="2">
                  <c:v>Darbininkas, techninis darbuotojas</c:v>
                </c:pt>
                <c:pt idx="3">
                  <c:v>Smulkus verslininkas</c:v>
                </c:pt>
                <c:pt idx="4">
                  <c:v>Ūkininkas</c:v>
                </c:pt>
                <c:pt idx="5">
                  <c:v>Bedarbis</c:v>
                </c:pt>
                <c:pt idx="6">
                  <c:v>Namų šeimininkė</c:v>
                </c:pt>
                <c:pt idx="8">
                  <c:v>Nevedęs / netekėjusi</c:v>
                </c:pt>
                <c:pt idx="9">
                  <c:v>Vedęs / ištekėjusi, gyvena neregistruotoje santuokoje</c:v>
                </c:pt>
                <c:pt idx="10">
                  <c:v>Kita</c:v>
                </c:pt>
                <c:pt idx="12">
                  <c:v>Didieji miestai</c:v>
                </c:pt>
                <c:pt idx="13">
                  <c:v>Kitas miestas, rajono centras</c:v>
                </c:pt>
                <c:pt idx="14">
                  <c:v>Kaimo vietovė</c:v>
                </c:pt>
              </c:strCache>
            </c:strRef>
          </c:cat>
          <c:val>
            <c:numRef>
              <c:f>Sheet1!$C$2:$C$16</c:f>
              <c:numCache>
                <c:formatCode>General</c:formatCode>
                <c:ptCount val="15"/>
                <c:pt idx="0">
                  <c:v>100</c:v>
                </c:pt>
                <c:pt idx="8">
                  <c:v>100</c:v>
                </c:pt>
                <c:pt idx="12">
                  <c:v>100</c:v>
                </c:pt>
              </c:numCache>
            </c:numRef>
          </c:val>
          <c:extLst>
            <c:ext xmlns:c16="http://schemas.microsoft.com/office/drawing/2014/chart" uri="{C3380CC4-5D6E-409C-BE32-E72D297353CC}">
              <c16:uniqueId val="{00000002-7977-4135-BB5C-226B8728D5E3}"/>
            </c:ext>
          </c:extLst>
        </c:ser>
        <c:dLbls>
          <c:showLegendKey val="0"/>
          <c:showVal val="0"/>
          <c:showCatName val="0"/>
          <c:showSerName val="0"/>
          <c:showPercent val="0"/>
          <c:showBubbleSize val="0"/>
        </c:dLbls>
        <c:gapWidth val="0"/>
        <c:overlap val="35"/>
        <c:axId val="492528512"/>
        <c:axId val="492529344"/>
      </c:barChart>
      <c:catAx>
        <c:axId val="492528512"/>
        <c:scaling>
          <c:orientation val="maxMin"/>
        </c:scaling>
        <c:delete val="0"/>
        <c:axPos val="l"/>
        <c:numFmt formatCode="General" sourceLinked="1"/>
        <c:majorTickMark val="none"/>
        <c:minorTickMark val="none"/>
        <c:tickLblPos val="nextTo"/>
        <c:spPr>
          <a:noFill/>
          <a:ln w="1587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j-lt"/>
                <a:ea typeface="+mn-ea"/>
                <a:cs typeface="+mn-cs"/>
              </a:defRPr>
            </a:pPr>
            <a:endParaRPr lang="lt-LT"/>
          </a:p>
        </c:txPr>
        <c:crossAx val="492529344"/>
        <c:crosses val="autoZero"/>
        <c:auto val="1"/>
        <c:lblAlgn val="ctr"/>
        <c:lblOffset val="100"/>
        <c:noMultiLvlLbl val="0"/>
      </c:catAx>
      <c:valAx>
        <c:axId val="492529344"/>
        <c:scaling>
          <c:orientation val="minMax"/>
        </c:scaling>
        <c:delete val="1"/>
        <c:axPos val="t"/>
        <c:numFmt formatCode="0" sourceLinked="1"/>
        <c:majorTickMark val="none"/>
        <c:minorTickMark val="none"/>
        <c:tickLblPos val="nextTo"/>
        <c:crossAx val="492528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7972494191952109"/>
          <c:y val="5.4396841052694898E-2"/>
          <c:w val="0.51378155577545825"/>
          <c:h val="0.92003539735882123"/>
        </c:manualLayout>
      </c:layout>
      <c:barChart>
        <c:barDir val="bar"/>
        <c:grouping val="clustered"/>
        <c:varyColors val="0"/>
        <c:ser>
          <c:idx val="0"/>
          <c:order val="0"/>
          <c:tx>
            <c:strRef>
              <c:f>Sheet1!$B$1</c:f>
              <c:strCache>
                <c:ptCount val="1"/>
                <c:pt idx="0">
                  <c:v>Series 1</c:v>
                </c:pt>
              </c:strCache>
            </c:strRef>
          </c:tx>
          <c:spPr>
            <a:solidFill>
              <a:srgbClr val="1AB1AF"/>
            </a:solidFill>
            <a:ln>
              <a:noFill/>
            </a:ln>
            <a:effectLst/>
          </c:spPr>
          <c:invertIfNegative val="0"/>
          <c:dPt>
            <c:idx val="2"/>
            <c:invertIfNegative val="0"/>
            <c:bubble3D val="0"/>
            <c:spPr>
              <a:solidFill>
                <a:srgbClr val="1AB1AF"/>
              </a:solidFill>
              <a:ln>
                <a:noFill/>
              </a:ln>
              <a:effectLst/>
            </c:spPr>
            <c:extLst>
              <c:ext xmlns:c16="http://schemas.microsoft.com/office/drawing/2014/chart" uri="{C3380CC4-5D6E-409C-BE32-E72D297353CC}">
                <c16:uniqueId val="{00000001-AA7A-46B7-8893-29EE951F5E19}"/>
              </c:ext>
            </c:extLst>
          </c:dPt>
          <c:dLbls>
            <c:spPr>
              <a:noFill/>
              <a:ln>
                <a:noFill/>
              </a:ln>
              <a:effectLst/>
            </c:spPr>
            <c:txPr>
              <a:bodyPr rot="0" spcFirstLastPara="1" vertOverflow="ellipsis" vert="horz" wrap="square" anchor="ctr" anchorCtr="0"/>
              <a:lstStyle/>
              <a:p>
                <a:pPr algn="ctr">
                  <a:defRPr lang="en-US" sz="1400"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Sveikai mitybai</c:v>
                </c:pt>
                <c:pt idx="1">
                  <c:v>Pakankamam fiziniam aktyvumui</c:v>
                </c:pt>
                <c:pt idx="2">
                  <c:v>Alkoholinių gėrimų vartojimo vengimui</c:v>
                </c:pt>
                <c:pt idx="3">
                  <c:v>Narkotikų ar kitų psichiką veikiančių medžiagų nevartojimui</c:v>
                </c:pt>
                <c:pt idx="4">
                  <c:v>Tinkamo darbo ir poilsio (miego) režimo laikymuisi</c:v>
                </c:pt>
                <c:pt idx="5">
                  <c:v>Streso vengimui bei gebėjimui jį įveikti</c:v>
                </c:pt>
                <c:pt idx="6">
                  <c:v>Profilaktiniam sveikatos tikrinimui bent kartą per metus </c:v>
                </c:pt>
                <c:pt idx="7">
                  <c:v>Racionaliam vaistų vartojimui - nevartoti vaistų be gydytojų žinios</c:v>
                </c:pt>
                <c:pt idx="8">
                  <c:v>Nerūkymui</c:v>
                </c:pt>
                <c:pt idx="9">
                  <c:v>Saugios elgsenos taisyklių laikymuisi</c:v>
                </c:pt>
                <c:pt idx="10">
                  <c:v> Nebūti abejingam kitų žmonių žalingiems įpročiams</c:v>
                </c:pt>
                <c:pt idx="11">
                  <c:v>Būtinos asmens higienos laikymuisi</c:v>
                </c:pt>
              </c:strCache>
            </c:strRef>
          </c:cat>
          <c:val>
            <c:numRef>
              <c:f>Sheet1!$B$2:$B$13</c:f>
              <c:numCache>
                <c:formatCode>0</c:formatCode>
                <c:ptCount val="12"/>
                <c:pt idx="0">
                  <c:v>31.630648330058943</c:v>
                </c:pt>
                <c:pt idx="1">
                  <c:v>22.593320235756384</c:v>
                </c:pt>
                <c:pt idx="2">
                  <c:v>10.412573673870334</c:v>
                </c:pt>
                <c:pt idx="3">
                  <c:v>10.412573673870334</c:v>
                </c:pt>
                <c:pt idx="4">
                  <c:v>5.6974459724950881</c:v>
                </c:pt>
                <c:pt idx="5">
                  <c:v>5.6974459724950881</c:v>
                </c:pt>
                <c:pt idx="6">
                  <c:v>3.5363457760314341</c:v>
                </c:pt>
                <c:pt idx="7">
                  <c:v>3.1434184675834969</c:v>
                </c:pt>
                <c:pt idx="8">
                  <c:v>2.7504911591355601</c:v>
                </c:pt>
                <c:pt idx="9">
                  <c:v>1.9646365422396856</c:v>
                </c:pt>
                <c:pt idx="10">
                  <c:v>1.1787819253438114</c:v>
                </c:pt>
                <c:pt idx="11">
                  <c:v>0.98231827111984282</c:v>
                </c:pt>
              </c:numCache>
            </c:numRef>
          </c:val>
          <c:extLst>
            <c:ext xmlns:c16="http://schemas.microsoft.com/office/drawing/2014/chart" uri="{C3380CC4-5D6E-409C-BE32-E72D297353CC}">
              <c16:uniqueId val="{00000000-9A1B-474F-B3AF-EBC1C250C5D3}"/>
            </c:ext>
          </c:extLst>
        </c:ser>
        <c:dLbls>
          <c:showLegendKey val="0"/>
          <c:showVal val="0"/>
          <c:showCatName val="0"/>
          <c:showSerName val="0"/>
          <c:showPercent val="0"/>
          <c:showBubbleSize val="0"/>
        </c:dLbls>
        <c:gapWidth val="75"/>
        <c:axId val="494698336"/>
        <c:axId val="494695840"/>
      </c:barChart>
      <c:catAx>
        <c:axId val="494698336"/>
        <c:scaling>
          <c:orientation val="maxMin"/>
        </c:scaling>
        <c:delete val="0"/>
        <c:axPos val="l"/>
        <c:numFmt formatCode="General" sourceLinked="1"/>
        <c:majorTickMark val="out"/>
        <c:minorTickMark val="none"/>
        <c:tickLblPos val="nextTo"/>
        <c:spPr>
          <a:noFill/>
          <a:ln w="19050" cap="flat" cmpd="sng" algn="ctr">
            <a:solidFill>
              <a:srgbClr val="727272"/>
            </a:solidFill>
            <a:round/>
          </a:ln>
          <a:effectLst/>
        </c:spPr>
        <c:txPr>
          <a:bodyPr rot="-60000000" spcFirstLastPara="1" vertOverflow="ellipsis" vert="horz" wrap="square" anchor="ctr" anchorCtr="1"/>
          <a:lstStyle/>
          <a:p>
            <a:pPr algn="ctr">
              <a:defRPr lang="en-US" sz="1050" b="0" i="0" u="none" strike="noStrike" kern="1200" baseline="0">
                <a:solidFill>
                  <a:schemeClr val="tx1">
                    <a:lumMod val="65000"/>
                    <a:lumOff val="35000"/>
                  </a:schemeClr>
                </a:solidFill>
                <a:latin typeface="+mj-lt"/>
                <a:ea typeface="+mn-ea"/>
                <a:cs typeface="+mn-cs"/>
              </a:defRPr>
            </a:pPr>
            <a:endParaRPr lang="lt-LT"/>
          </a:p>
        </c:txPr>
        <c:crossAx val="494695840"/>
        <c:crosses val="autoZero"/>
        <c:auto val="1"/>
        <c:lblAlgn val="ctr"/>
        <c:lblOffset val="100"/>
        <c:noMultiLvlLbl val="0"/>
      </c:catAx>
      <c:valAx>
        <c:axId val="494695840"/>
        <c:scaling>
          <c:orientation val="minMax"/>
          <c:max val="100"/>
        </c:scaling>
        <c:delete val="1"/>
        <c:axPos val="t"/>
        <c:numFmt formatCode="0" sourceLinked="1"/>
        <c:majorTickMark val="out"/>
        <c:minorTickMark val="none"/>
        <c:tickLblPos val="nextTo"/>
        <c:crossAx val="494698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E481-440E-9E7A-BEB65967647B}"/>
              </c:ext>
            </c:extLst>
          </c:dPt>
          <c:dPt>
            <c:idx val="1"/>
            <c:bubble3D val="0"/>
            <c:spPr>
              <a:solidFill>
                <a:schemeClr val="accent2"/>
              </a:solidFill>
              <a:ln>
                <a:noFill/>
              </a:ln>
              <a:effectLst/>
            </c:spPr>
            <c:extLst>
              <c:ext xmlns:c16="http://schemas.microsoft.com/office/drawing/2014/chart" uri="{C3380CC4-5D6E-409C-BE32-E72D297353CC}">
                <c16:uniqueId val="{00000003-E481-440E-9E7A-BEB65967647B}"/>
              </c:ext>
            </c:extLst>
          </c:dPt>
          <c:dPt>
            <c:idx val="2"/>
            <c:bubble3D val="0"/>
            <c:spPr>
              <a:solidFill>
                <a:sysClr val="window" lastClr="FFFFFF">
                  <a:lumMod val="75000"/>
                </a:sysClr>
              </a:solidFill>
              <a:ln>
                <a:noFill/>
              </a:ln>
              <a:effectLst/>
            </c:spPr>
            <c:extLst>
              <c:ext xmlns:c16="http://schemas.microsoft.com/office/drawing/2014/chart" uri="{C3380CC4-5D6E-409C-BE32-E72D297353CC}">
                <c16:uniqueId val="{00000005-E481-440E-9E7A-BEB65967647B}"/>
              </c:ext>
            </c:extLst>
          </c:dPt>
          <c:dLbls>
            <c:dLbl>
              <c:idx val="0"/>
              <c:layout>
                <c:manualLayout>
                  <c:x val="-0.16816107814305728"/>
                  <c:y val="-0.10349725258681022"/>
                </c:manualLayout>
              </c:layout>
              <c:tx>
                <c:rich>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fld id="{D20E11C0-C132-485A-ACD3-B7DDA9CCB1EE}" type="CELLRANG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[LANGELIŲ DIAPAZONAS]</a:t>
                    </a:fld>
                    <a:r>
                      <a:rPr lang="en-US" sz="1400" b="0" i="0" u="none" strike="noStrike" kern="1200" baseline="0" dirty="0">
                        <a:solidFill>
                          <a:schemeClr val="tx1">
                            <a:lumMod val="50000"/>
                            <a:lumOff val="50000"/>
                          </a:schemeClr>
                        </a:solidFill>
                        <a:latin typeface="+mj-lt"/>
                        <a:ea typeface="+mn-ea"/>
                        <a:cs typeface="+mn-cs"/>
                      </a:rPr>
                      <a:t> </a:t>
                    </a:r>
                  </a:p>
                  <a:p>
                    <a:pPr algn="ctr" rtl="0">
                      <a:defRPr lang="en-US">
                        <a:solidFill>
                          <a:schemeClr val="tx1">
                            <a:lumMod val="50000"/>
                            <a:lumOff val="50000"/>
                          </a:schemeClr>
                        </a:solidFill>
                        <a:latin typeface="+mj-lt"/>
                      </a:defRPr>
                    </a:pPr>
                    <a:fld id="{F005AFFF-1E2F-47F3-B950-3E8546D4C26E}" type="VALU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[REIKŠMĖ]</a:t>
                    </a:fld>
                    <a:r>
                      <a:rPr lang="en-US"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26461729642250109"/>
                      <c:h val="0.29394503534291178"/>
                    </c:manualLayout>
                  </c15:layout>
                  <c15:dlblFieldTable/>
                  <c15:showDataLabelsRange val="1"/>
                </c:ext>
                <c:ext xmlns:c16="http://schemas.microsoft.com/office/drawing/2014/chart" uri="{C3380CC4-5D6E-409C-BE32-E72D297353CC}">
                  <c16:uniqueId val="{00000001-E481-440E-9E7A-BEB65967647B}"/>
                </c:ext>
              </c:extLst>
            </c:dLbl>
            <c:dLbl>
              <c:idx val="1"/>
              <c:layout>
                <c:manualLayout>
                  <c:x val="9.0304642744619829E-2"/>
                  <c:y val="-4.5209367946402131E-2"/>
                </c:manualLayout>
              </c:layout>
              <c:tx>
                <c:rich>
                  <a:bodyPr rot="0" spcFirstLastPara="1" vertOverflow="ellipsis" vert="horz" wrap="square" anchor="ctr" anchorCtr="0"/>
                  <a:lstStyle/>
                  <a:p>
                    <a:pPr algn="ctr" rtl="0">
                      <a:defRPr lang="lt-LT" sz="1400" b="0" i="0" u="none" strike="noStrike" kern="1200" baseline="0" smtClean="0">
                        <a:solidFill>
                          <a:schemeClr val="tx1">
                            <a:lumMod val="50000"/>
                            <a:lumOff val="50000"/>
                          </a:schemeClr>
                        </a:solidFill>
                        <a:latin typeface="+mj-lt"/>
                        <a:ea typeface="+mn-ea"/>
                        <a:cs typeface="+mn-cs"/>
                      </a:defRPr>
                    </a:pPr>
                    <a:fld id="{C0DCEA3A-9962-4623-A37C-B9641F5F54E8}" type="CELLRANGE">
                      <a:rPr lang="en-US" sz="1400" b="0" i="0" u="none" strike="noStrike" kern="1200" baseline="0" smtClean="0">
                        <a:solidFill>
                          <a:schemeClr val="tx1">
                            <a:lumMod val="50000"/>
                            <a:lumOff val="50000"/>
                          </a:schemeClr>
                        </a:solidFill>
                        <a:latin typeface="+mj-lt"/>
                        <a:ea typeface="+mn-ea"/>
                        <a:cs typeface="+mn-cs"/>
                      </a:rPr>
                      <a:pPr algn="ctr" rtl="0">
                        <a:defRPr lang="lt-LT" smtClean="0">
                          <a:solidFill>
                            <a:schemeClr val="tx1">
                              <a:lumMod val="50000"/>
                              <a:lumOff val="50000"/>
                            </a:schemeClr>
                          </a:solidFill>
                          <a:latin typeface="+mj-lt"/>
                        </a:defRPr>
                      </a:pPr>
                      <a:t>[LANGELIŲ DIAPAZONAS]</a:t>
                    </a:fld>
                    <a:endParaRPr lang="en-US" sz="1400" b="0" i="0" u="none" strike="noStrike" kern="1200" baseline="0" dirty="0">
                      <a:solidFill>
                        <a:schemeClr val="tx1">
                          <a:lumMod val="50000"/>
                          <a:lumOff val="50000"/>
                        </a:schemeClr>
                      </a:solidFill>
                      <a:latin typeface="+mj-lt"/>
                      <a:ea typeface="+mn-ea"/>
                      <a:cs typeface="+mn-cs"/>
                    </a:endParaRPr>
                  </a:p>
                  <a:p>
                    <a:pPr algn="ctr" rtl="0">
                      <a:defRPr lang="lt-LT" smtClean="0">
                        <a:solidFill>
                          <a:schemeClr val="tx1">
                            <a:lumMod val="50000"/>
                            <a:lumOff val="50000"/>
                          </a:schemeClr>
                        </a:solidFill>
                        <a:latin typeface="+mj-lt"/>
                      </a:defRPr>
                    </a:pPr>
                    <a:fld id="{95D32463-B636-41C9-89B0-26DB599A5302}" type="VALUE">
                      <a:rPr lang="en-US" sz="1400" b="0" i="0" u="none" strike="noStrike" kern="1200" baseline="0" smtClean="0">
                        <a:solidFill>
                          <a:schemeClr val="tx1">
                            <a:lumMod val="50000"/>
                            <a:lumOff val="50000"/>
                          </a:schemeClr>
                        </a:solidFill>
                        <a:latin typeface="+mj-lt"/>
                        <a:ea typeface="+mn-ea"/>
                        <a:cs typeface="+mn-cs"/>
                      </a:rPr>
                      <a:pPr algn="ctr" rtl="0">
                        <a:defRPr lang="lt-LT" smtClean="0">
                          <a:solidFill>
                            <a:schemeClr val="tx1">
                              <a:lumMod val="50000"/>
                              <a:lumOff val="50000"/>
                            </a:schemeClr>
                          </a:solidFill>
                          <a:latin typeface="+mj-lt"/>
                        </a:defRPr>
                      </a:pPr>
                      <a:t>[REIKŠMĖ]</a:t>
                    </a:fld>
                    <a:r>
                      <a:rPr lang="en-US"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lt-LT" sz="1400" b="0" i="0" u="none" strike="noStrike" kern="1200" baseline="0" smtClean="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27217004836114206"/>
                      <c:h val="0.32943574290810845"/>
                    </c:manualLayout>
                  </c15:layout>
                  <c15:dlblFieldTable/>
                  <c15:showDataLabelsRange val="1"/>
                </c:ext>
                <c:ext xmlns:c16="http://schemas.microsoft.com/office/drawing/2014/chart" uri="{C3380CC4-5D6E-409C-BE32-E72D297353CC}">
                  <c16:uniqueId val="{00000003-E481-440E-9E7A-BEB65967647B}"/>
                </c:ext>
              </c:extLst>
            </c:dLbl>
            <c:dLbl>
              <c:idx val="2"/>
              <c:layout>
                <c:manualLayout>
                  <c:x val="9.5230415172524535E-2"/>
                  <c:y val="7.8073050555886148E-2"/>
                </c:manualLayout>
              </c:layout>
              <c:tx>
                <c:rich>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fld id="{53F6D4E0-8B23-4AB2-89C9-B9A68D963B0F}" type="CELLRANGE">
                      <a:rPr lang="lt-LT"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[LANGELIŲ DIAPAZONAS]</a:t>
                    </a:fld>
                    <a:r>
                      <a:rPr lang="lt-LT" sz="1400" b="0" i="0" u="none" strike="noStrike" kern="1200" baseline="0" dirty="0">
                        <a:solidFill>
                          <a:schemeClr val="tx1">
                            <a:lumMod val="50000"/>
                            <a:lumOff val="50000"/>
                          </a:schemeClr>
                        </a:solidFill>
                        <a:latin typeface="+mj-lt"/>
                        <a:ea typeface="+mn-ea"/>
                        <a:cs typeface="+mn-cs"/>
                      </a:rPr>
                      <a:t> </a:t>
                    </a:r>
                  </a:p>
                  <a:p>
                    <a:pPr algn="ctr" rtl="0">
                      <a:defRPr lang="en-US">
                        <a:solidFill>
                          <a:schemeClr val="tx1">
                            <a:lumMod val="50000"/>
                            <a:lumOff val="50000"/>
                          </a:schemeClr>
                        </a:solidFill>
                        <a:latin typeface="+mj-lt"/>
                      </a:defRPr>
                    </a:pPr>
                    <a:fld id="{BD58FB3D-DD5F-44D3-8F49-72E6041802FF}" type="VALUE">
                      <a:rPr lang="lt-LT"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[REIKŠMĖ]</a:t>
                    </a:fld>
                    <a:r>
                      <a:rPr lang="lt-LT"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23424209840840166"/>
                      <c:h val="0.12094816748616048"/>
                    </c:manualLayout>
                  </c15:layout>
                  <c15:dlblFieldTable/>
                  <c15:showDataLabelsRange val="1"/>
                </c:ext>
                <c:ext xmlns:c16="http://schemas.microsoft.com/office/drawing/2014/chart" uri="{C3380CC4-5D6E-409C-BE32-E72D297353CC}">
                  <c16:uniqueId val="{00000005-E481-440E-9E7A-BEB65967647B}"/>
                </c:ext>
              </c:extLst>
            </c:dLbl>
            <c:spPr>
              <a:noFill/>
              <a:ln>
                <a:noFill/>
              </a:ln>
              <a:effectLst/>
            </c:spPr>
            <c:txPr>
              <a:bodyPr rot="0" spcFirstLastPara="1" vertOverflow="ellipsis" vert="horz" wrap="square" anchor="ctr" anchorCtr="0"/>
              <a:lstStyle/>
              <a:p>
                <a:pPr algn="ctr">
                  <a:defRPr sz="1400" b="0" i="0" u="none" strike="noStrike" kern="1200" baseline="0">
                    <a:solidFill>
                      <a:schemeClr val="bg1"/>
                    </a:solidFill>
                    <a:latin typeface="+mj-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DataLabelsRange val="1"/>
              </c:ext>
            </c:extLst>
          </c:dLbls>
          <c:cat>
            <c:strRef>
              <c:f>Sheet1!$A$2:$A$4</c:f>
              <c:strCache>
                <c:ptCount val="3"/>
                <c:pt idx="0">
                  <c:v>Taip</c:v>
                </c:pt>
                <c:pt idx="1">
                  <c:v>Ne</c:v>
                </c:pt>
                <c:pt idx="2">
                  <c:v>Neatsakė</c:v>
                </c:pt>
              </c:strCache>
            </c:strRef>
          </c:cat>
          <c:val>
            <c:numRef>
              <c:f>Sheet1!$B$2:$B$4</c:f>
              <c:numCache>
                <c:formatCode>0</c:formatCode>
                <c:ptCount val="3"/>
                <c:pt idx="0">
                  <c:v>37.524557956777997</c:v>
                </c:pt>
                <c:pt idx="1">
                  <c:v>60.707269155206291</c:v>
                </c:pt>
                <c:pt idx="2">
                  <c:v>1.768172888015717</c:v>
                </c:pt>
              </c:numCache>
            </c:numRef>
          </c:val>
          <c:extLst>
            <c:ext xmlns:c15="http://schemas.microsoft.com/office/drawing/2012/chart" uri="{02D57815-91ED-43cb-92C2-25804820EDAC}">
              <c15:datalabelsRange>
                <c15:f>Sheet1!$A$2:$A$5</c15:f>
                <c15:dlblRangeCache>
                  <c:ptCount val="4"/>
                  <c:pt idx="0">
                    <c:v>Taip</c:v>
                  </c:pt>
                  <c:pt idx="1">
                    <c:v>Ne</c:v>
                  </c:pt>
                  <c:pt idx="2">
                    <c:v>Neatsakė</c:v>
                  </c:pt>
                </c15:dlblRangeCache>
              </c15:datalabelsRange>
            </c:ext>
            <c:ext xmlns:c16="http://schemas.microsoft.com/office/drawing/2014/chart" uri="{C3380CC4-5D6E-409C-BE32-E72D297353CC}">
              <c16:uniqueId val="{00000006-E481-440E-9E7A-BEB65967647B}"/>
            </c:ext>
          </c:extLst>
        </c:ser>
        <c:dLbls>
          <c:showLegendKey val="0"/>
          <c:showVal val="0"/>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Taip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37.524557956777997</c:v>
                </c:pt>
                <c:pt idx="1">
                  <c:v>26.666666666666668</c:v>
                </c:pt>
                <c:pt idx="2">
                  <c:v>47.211895910780669</c:v>
                </c:pt>
                <c:pt idx="3">
                  <c:v>35.9375</c:v>
                </c:pt>
                <c:pt idx="4">
                  <c:v>36.5</c:v>
                </c:pt>
                <c:pt idx="5">
                  <c:v>39.548022598870055</c:v>
                </c:pt>
                <c:pt idx="6">
                  <c:v>43.016759776536311</c:v>
                </c:pt>
                <c:pt idx="7">
                  <c:v>30.927835051546392</c:v>
                </c:pt>
                <c:pt idx="8">
                  <c:v>39.705882352941174</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Ne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60.707269155206291</c:v>
                </c:pt>
                <c:pt idx="1">
                  <c:v>70.416666666666671</c:v>
                </c:pt>
                <c:pt idx="2">
                  <c:v>52.044609665427508</c:v>
                </c:pt>
                <c:pt idx="3">
                  <c:v>62.5</c:v>
                </c:pt>
                <c:pt idx="4">
                  <c:v>62</c:v>
                </c:pt>
                <c:pt idx="5">
                  <c:v>59.322033898305079</c:v>
                </c:pt>
                <c:pt idx="6">
                  <c:v>55.307262569832403</c:v>
                </c:pt>
                <c:pt idx="7">
                  <c:v>65.979381443298962</c:v>
                </c:pt>
                <c:pt idx="8">
                  <c:v>60.294117647058819</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Nežino,  neatsakė</c:v>
                </c:pt>
              </c:strCache>
            </c:strRef>
          </c:tx>
          <c:spPr>
            <a:solidFill>
              <a:schemeClr val="bg1">
                <a:lumMod val="75000"/>
              </a:schemeClr>
            </a:solidFill>
            <a:ln>
              <a:noFill/>
            </a:ln>
            <a:effectLst/>
          </c:spPr>
          <c:invertIfNegative val="0"/>
          <c:dLbls>
            <c:dLbl>
              <c:idx val="8"/>
              <c:delete val="1"/>
              <c:extLst>
                <c:ext xmlns:c15="http://schemas.microsoft.com/office/drawing/2012/chart" uri="{CE6537A1-D6FC-4f65-9D91-7224C49458BB}"/>
                <c:ext xmlns:c16="http://schemas.microsoft.com/office/drawing/2014/chart" uri="{C3380CC4-5D6E-409C-BE32-E72D297353CC}">
                  <c16:uniqueId val="{00000000-79C9-47FC-B8EB-C63968DEDAA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1.768172888015717</c:v>
                </c:pt>
                <c:pt idx="1">
                  <c:v>2.9166666666666665</c:v>
                </c:pt>
                <c:pt idx="2">
                  <c:v>0.74349442379182151</c:v>
                </c:pt>
                <c:pt idx="3">
                  <c:v>1.5625</c:v>
                </c:pt>
                <c:pt idx="4">
                  <c:v>1.5</c:v>
                </c:pt>
                <c:pt idx="5">
                  <c:v>1.1299435028248588</c:v>
                </c:pt>
                <c:pt idx="6">
                  <c:v>1.6759776536312849</c:v>
                </c:pt>
                <c:pt idx="7">
                  <c:v>3.0927835051546393</c:v>
                </c:pt>
                <c:pt idx="8">
                  <c:v>0</c:v>
                </c:pt>
              </c:numCache>
            </c:numRef>
          </c:val>
          <c:extLst>
            <c:ext xmlns:c16="http://schemas.microsoft.com/office/drawing/2014/chart" uri="{C3380CC4-5D6E-409C-BE32-E72D297353CC}">
              <c16:uniqueId val="{00000002-9F4F-4CB0-9576-F60C63CD5B4D}"/>
            </c:ext>
          </c:extLst>
        </c:ser>
        <c:dLbls>
          <c:showLegendKey val="0"/>
          <c:showVal val="0"/>
          <c:showCatName val="0"/>
          <c:showSerName val="0"/>
          <c:showPercent val="0"/>
          <c:showBubbleSize val="0"/>
        </c:dLbls>
        <c:gapWidth val="150"/>
        <c:overlap val="100"/>
        <c:axId val="36313919"/>
        <c:axId val="36313503"/>
      </c:barChart>
      <c:catAx>
        <c:axId val="36313919"/>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b"/>
        <c:numFmt formatCode="0" sourceLinked="1"/>
        <c:majorTickMark val="out"/>
        <c:minorTickMark val="none"/>
        <c:tickLblPos val="nextTo"/>
        <c:crossAx val="36313919"/>
        <c:crosses val="autoZero"/>
        <c:crossBetween val="between"/>
        <c:majorUnit val="100"/>
      </c:valAx>
      <c:spPr>
        <a:noFill/>
        <a:ln>
          <a:noFill/>
        </a:ln>
        <a:effectLst/>
      </c:spPr>
    </c:plotArea>
    <c:legend>
      <c:legendPos val="b"/>
      <c:layout>
        <c:manualLayout>
          <c:xMode val="edge"/>
          <c:yMode val="edge"/>
          <c:x val="0.18033726495182309"/>
          <c:y val="9.9464251574242185E-2"/>
          <c:w val="0.73153996349590389"/>
          <c:h val="5.574469723249993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95803865422972"/>
          <c:y val="5.6843134270617032E-2"/>
          <c:w val="0.68041961345770285"/>
          <c:h val="0.85368849005870939"/>
        </c:manualLayout>
      </c:layout>
      <c:barChart>
        <c:barDir val="bar"/>
        <c:grouping val="stacked"/>
        <c:varyColors val="0"/>
        <c:ser>
          <c:idx val="0"/>
          <c:order val="0"/>
          <c:tx>
            <c:strRef>
              <c:f>Sheet1!$B$1</c:f>
              <c:strCache>
                <c:ptCount val="1"/>
                <c:pt idx="0">
                  <c:v>Visada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Vengėte žalingų įpročių</c:v>
                </c:pt>
                <c:pt idx="1">
                  <c:v>Tamsiuoju paros metu kelyje  buvote su atšvaitais</c:v>
                </c:pt>
                <c:pt idx="2">
                  <c:v>Nevartojote vaistų  be gydytojų žinios</c:v>
                </c:pt>
                <c:pt idx="3">
                  <c:v>Stengėtės palaikyti pakankamą fizinį aktyvumą</c:v>
                </c:pt>
                <c:pt idx="4">
                  <c:v>Buvote nepakantus kitų žmonių žalingiems įpročiams bei pavojingam elgesiui</c:v>
                </c:pt>
                <c:pt idx="5">
                  <c:v>Sveikai maitinotės</c:v>
                </c:pt>
                <c:pt idx="6">
                  <c:v>Stengėtės vengti streso situacijų, mokėjote sumažinti neigiamą stresinių situacijų poveikį</c:v>
                </c:pt>
                <c:pt idx="7">
                  <c:v>Laikėtės tinkamo darbo ir poilsio (miego) režimo</c:v>
                </c:pt>
              </c:strCache>
            </c:strRef>
          </c:cat>
          <c:val>
            <c:numRef>
              <c:f>Sheet1!$B$2:$B$9</c:f>
              <c:numCache>
                <c:formatCode>0</c:formatCode>
                <c:ptCount val="8"/>
                <c:pt idx="0">
                  <c:v>29.076620825147348</c:v>
                </c:pt>
                <c:pt idx="1">
                  <c:v>23.575638506876228</c:v>
                </c:pt>
                <c:pt idx="2">
                  <c:v>22.396856581532418</c:v>
                </c:pt>
                <c:pt idx="3">
                  <c:v>12.37721021611002</c:v>
                </c:pt>
                <c:pt idx="4">
                  <c:v>12.37721021611002</c:v>
                </c:pt>
                <c:pt idx="5">
                  <c:v>11.394891944990176</c:v>
                </c:pt>
                <c:pt idx="6">
                  <c:v>10.412573673870334</c:v>
                </c:pt>
                <c:pt idx="7">
                  <c:v>8.2514734774066802</c:v>
                </c:pt>
              </c:numCache>
            </c:numRef>
          </c:val>
          <c:extLst>
            <c:ext xmlns:c16="http://schemas.microsoft.com/office/drawing/2014/chart" uri="{C3380CC4-5D6E-409C-BE32-E72D297353CC}">
              <c16:uniqueId val="{00000000-9F4F-4CB0-9576-F60C63CD5B4D}"/>
            </c:ext>
          </c:extLst>
        </c:ser>
        <c:ser>
          <c:idx val="3"/>
          <c:order val="1"/>
          <c:tx>
            <c:strRef>
              <c:f>Sheet1!$C$1</c:f>
              <c:strCache>
                <c:ptCount val="1"/>
                <c:pt idx="0">
                  <c:v>Dažnai</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Vengėte žalingų įpročių</c:v>
                </c:pt>
                <c:pt idx="1">
                  <c:v>Tamsiuoju paros metu kelyje  buvote su atšvaitais</c:v>
                </c:pt>
                <c:pt idx="2">
                  <c:v>Nevartojote vaistų  be gydytojų žinios</c:v>
                </c:pt>
                <c:pt idx="3">
                  <c:v>Stengėtės palaikyti pakankamą fizinį aktyvumą</c:v>
                </c:pt>
                <c:pt idx="4">
                  <c:v>Buvote nepakantus kitų žmonių žalingiems įpročiams bei pavojingam elgesiui</c:v>
                </c:pt>
                <c:pt idx="5">
                  <c:v>Sveikai maitinotės</c:v>
                </c:pt>
                <c:pt idx="6">
                  <c:v>Stengėtės vengti streso situacijų, mokėjote sumažinti neigiamą stresinių situacijų poveikį</c:v>
                </c:pt>
                <c:pt idx="7">
                  <c:v>Laikėtės tinkamo darbo ir poilsio (miego) režimo</c:v>
                </c:pt>
              </c:strCache>
            </c:strRef>
          </c:cat>
          <c:val>
            <c:numRef>
              <c:f>Sheet1!$C$2:$C$9</c:f>
              <c:numCache>
                <c:formatCode>0</c:formatCode>
                <c:ptCount val="8"/>
                <c:pt idx="0">
                  <c:v>24.95088408644401</c:v>
                </c:pt>
                <c:pt idx="1">
                  <c:v>33.20235756385069</c:v>
                </c:pt>
                <c:pt idx="2">
                  <c:v>32.023575638506877</c:v>
                </c:pt>
                <c:pt idx="3">
                  <c:v>32.220039292730846</c:v>
                </c:pt>
                <c:pt idx="4">
                  <c:v>17.485265225933201</c:v>
                </c:pt>
                <c:pt idx="5">
                  <c:v>34.970530451866402</c:v>
                </c:pt>
                <c:pt idx="6">
                  <c:v>30.648330058939095</c:v>
                </c:pt>
                <c:pt idx="7">
                  <c:v>36.345776031434184</c:v>
                </c:pt>
              </c:numCache>
            </c:numRef>
          </c:val>
          <c:extLst>
            <c:ext xmlns:c16="http://schemas.microsoft.com/office/drawing/2014/chart" uri="{C3380CC4-5D6E-409C-BE32-E72D297353CC}">
              <c16:uniqueId val="{00000005-9B2E-461D-9000-B838DA089BA4}"/>
            </c:ext>
          </c:extLst>
        </c:ser>
        <c:ser>
          <c:idx val="4"/>
          <c:order val="2"/>
          <c:tx>
            <c:strRef>
              <c:f>Sheet1!$D$1</c:f>
              <c:strCache>
                <c:ptCount val="1"/>
                <c:pt idx="0">
                  <c:v>Kartais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Vengėte žalingų įpročių</c:v>
                </c:pt>
                <c:pt idx="1">
                  <c:v>Tamsiuoju paros metu kelyje  buvote su atšvaitais</c:v>
                </c:pt>
                <c:pt idx="2">
                  <c:v>Nevartojote vaistų  be gydytojų žinios</c:v>
                </c:pt>
                <c:pt idx="3">
                  <c:v>Stengėtės palaikyti pakankamą fizinį aktyvumą</c:v>
                </c:pt>
                <c:pt idx="4">
                  <c:v>Buvote nepakantus kitų žmonių žalingiems įpročiams bei pavojingam elgesiui</c:v>
                </c:pt>
                <c:pt idx="5">
                  <c:v>Sveikai maitinotės</c:v>
                </c:pt>
                <c:pt idx="6">
                  <c:v>Stengėtės vengti streso situacijų, mokėjote sumažinti neigiamą stresinių situacijų poveikį</c:v>
                </c:pt>
                <c:pt idx="7">
                  <c:v>Laikėtės tinkamo darbo ir poilsio (miego) režimo</c:v>
                </c:pt>
              </c:strCache>
            </c:strRef>
          </c:cat>
          <c:val>
            <c:numRef>
              <c:f>Sheet1!$D$2:$D$9</c:f>
              <c:numCache>
                <c:formatCode>0</c:formatCode>
                <c:ptCount val="8"/>
                <c:pt idx="0">
                  <c:v>33.005893909626721</c:v>
                </c:pt>
                <c:pt idx="1">
                  <c:v>26.915520628683691</c:v>
                </c:pt>
                <c:pt idx="2">
                  <c:v>35.756385068762278</c:v>
                </c:pt>
                <c:pt idx="3">
                  <c:v>40.275049115913561</c:v>
                </c:pt>
                <c:pt idx="4">
                  <c:v>45.186640471512767</c:v>
                </c:pt>
                <c:pt idx="5">
                  <c:v>42.239685658153242</c:v>
                </c:pt>
                <c:pt idx="6">
                  <c:v>48.330058939096268</c:v>
                </c:pt>
                <c:pt idx="7">
                  <c:v>43.222003929273086</c:v>
                </c:pt>
              </c:numCache>
            </c:numRef>
          </c:val>
          <c:extLst>
            <c:ext xmlns:c16="http://schemas.microsoft.com/office/drawing/2014/chart" uri="{C3380CC4-5D6E-409C-BE32-E72D297353CC}">
              <c16:uniqueId val="{00000006-9B2E-461D-9000-B838DA089BA4}"/>
            </c:ext>
          </c:extLst>
        </c:ser>
        <c:ser>
          <c:idx val="1"/>
          <c:order val="3"/>
          <c:tx>
            <c:strRef>
              <c:f>Sheet1!$E$1</c:f>
              <c:strCache>
                <c:ptCount val="1"/>
                <c:pt idx="0">
                  <c:v>Niekada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Vengėte žalingų įpročių</c:v>
                </c:pt>
                <c:pt idx="1">
                  <c:v>Tamsiuoju paros metu kelyje  buvote su atšvaitais</c:v>
                </c:pt>
                <c:pt idx="2">
                  <c:v>Nevartojote vaistų  be gydytojų žinios</c:v>
                </c:pt>
                <c:pt idx="3">
                  <c:v>Stengėtės palaikyti pakankamą fizinį aktyvumą</c:v>
                </c:pt>
                <c:pt idx="4">
                  <c:v>Buvote nepakantus kitų žmonių žalingiems įpročiams bei pavojingam elgesiui</c:v>
                </c:pt>
                <c:pt idx="5">
                  <c:v>Sveikai maitinotės</c:v>
                </c:pt>
                <c:pt idx="6">
                  <c:v>Stengėtės vengti streso situacijų, mokėjote sumažinti neigiamą stresinių situacijų poveikį</c:v>
                </c:pt>
                <c:pt idx="7">
                  <c:v>Laikėtės tinkamo darbo ir poilsio (miego) režimo</c:v>
                </c:pt>
              </c:strCache>
            </c:strRef>
          </c:cat>
          <c:val>
            <c:numRef>
              <c:f>Sheet1!$E$2:$E$9</c:f>
              <c:numCache>
                <c:formatCode>0</c:formatCode>
                <c:ptCount val="8"/>
                <c:pt idx="0">
                  <c:v>12.180746561886052</c:v>
                </c:pt>
                <c:pt idx="1">
                  <c:v>14.145383104125736</c:v>
                </c:pt>
                <c:pt idx="2">
                  <c:v>8.2514734774066802</c:v>
                </c:pt>
                <c:pt idx="3">
                  <c:v>15.12770137524558</c:v>
                </c:pt>
                <c:pt idx="4">
                  <c:v>21.021611001964637</c:v>
                </c:pt>
                <c:pt idx="5">
                  <c:v>11.198428290766209</c:v>
                </c:pt>
                <c:pt idx="6">
                  <c:v>10.216110019646365</c:v>
                </c:pt>
                <c:pt idx="7">
                  <c:v>11.984282907662083</c:v>
                </c:pt>
              </c:numCache>
            </c:numRef>
          </c:val>
          <c:extLst>
            <c:ext xmlns:c16="http://schemas.microsoft.com/office/drawing/2014/chart" uri="{C3380CC4-5D6E-409C-BE32-E72D297353CC}">
              <c16:uniqueId val="{00000001-9F4F-4CB0-9576-F60C63CD5B4D}"/>
            </c:ext>
          </c:extLst>
        </c:ser>
        <c:ser>
          <c:idx val="2"/>
          <c:order val="4"/>
          <c:tx>
            <c:strRef>
              <c:f>Sheet1!$F$1</c:f>
              <c:strCache>
                <c:ptCount val="1"/>
                <c:pt idx="0">
                  <c:v>Nežino,  neatsakė</c:v>
                </c:pt>
              </c:strCache>
            </c:strRef>
          </c:tx>
          <c:spPr>
            <a:solidFill>
              <a:schemeClr val="bg1">
                <a:lumMod val="75000"/>
              </a:schemeClr>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7-9B2E-461D-9000-B838DA089BA4}"/>
                </c:ext>
              </c:extLst>
            </c:dLbl>
            <c:dLbl>
              <c:idx val="5"/>
              <c:delete val="1"/>
              <c:extLst>
                <c:ext xmlns:c15="http://schemas.microsoft.com/office/drawing/2012/chart" uri="{CE6537A1-D6FC-4f65-9D91-7224C49458BB}"/>
                <c:ext xmlns:c16="http://schemas.microsoft.com/office/drawing/2014/chart" uri="{C3380CC4-5D6E-409C-BE32-E72D297353CC}">
                  <c16:uniqueId val="{00000000-DCE4-4FE0-8805-9FA4C6AD5ABC}"/>
                </c:ext>
              </c:extLst>
            </c:dLbl>
            <c:dLbl>
              <c:idx val="6"/>
              <c:delete val="1"/>
              <c:extLst>
                <c:ext xmlns:c15="http://schemas.microsoft.com/office/drawing/2012/chart" uri="{CE6537A1-D6FC-4f65-9D91-7224C49458BB}"/>
                <c:ext xmlns:c16="http://schemas.microsoft.com/office/drawing/2014/chart" uri="{C3380CC4-5D6E-409C-BE32-E72D297353CC}">
                  <c16:uniqueId val="{00000001-DCE4-4FE0-8805-9FA4C6AD5ABC}"/>
                </c:ext>
              </c:extLst>
            </c:dLbl>
            <c:dLbl>
              <c:idx val="7"/>
              <c:delete val="1"/>
              <c:extLst>
                <c:ext xmlns:c15="http://schemas.microsoft.com/office/drawing/2012/chart" uri="{CE6537A1-D6FC-4f65-9D91-7224C49458BB}"/>
                <c:ext xmlns:c16="http://schemas.microsoft.com/office/drawing/2014/chart" uri="{C3380CC4-5D6E-409C-BE32-E72D297353CC}">
                  <c16:uniqueId val="{00000002-DCE4-4FE0-8805-9FA4C6AD5AB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Vengėte žalingų įpročių</c:v>
                </c:pt>
                <c:pt idx="1">
                  <c:v>Tamsiuoju paros metu kelyje  buvote su atšvaitais</c:v>
                </c:pt>
                <c:pt idx="2">
                  <c:v>Nevartojote vaistų  be gydytojų žinios</c:v>
                </c:pt>
                <c:pt idx="3">
                  <c:v>Stengėtės palaikyti pakankamą fizinį aktyvumą</c:v>
                </c:pt>
                <c:pt idx="4">
                  <c:v>Buvote nepakantus kitų žmonių žalingiems įpročiams bei pavojingam elgesiui</c:v>
                </c:pt>
                <c:pt idx="5">
                  <c:v>Sveikai maitinotės</c:v>
                </c:pt>
                <c:pt idx="6">
                  <c:v>Stengėtės vengti streso situacijų, mokėjote sumažinti neigiamą stresinių situacijų poveikį</c:v>
                </c:pt>
                <c:pt idx="7">
                  <c:v>Laikėtės tinkamo darbo ir poilsio (miego) režimo</c:v>
                </c:pt>
              </c:strCache>
            </c:strRef>
          </c:cat>
          <c:val>
            <c:numRef>
              <c:f>Sheet1!$F$2:$F$9</c:f>
              <c:numCache>
                <c:formatCode>0</c:formatCode>
                <c:ptCount val="8"/>
                <c:pt idx="0">
                  <c:v>0.78585461689587421</c:v>
                </c:pt>
                <c:pt idx="1">
                  <c:v>2.161100196463654</c:v>
                </c:pt>
                <c:pt idx="2">
                  <c:v>1.5717092337917484</c:v>
                </c:pt>
                <c:pt idx="3">
                  <c:v>0</c:v>
                </c:pt>
                <c:pt idx="4">
                  <c:v>3.9292730844793713</c:v>
                </c:pt>
                <c:pt idx="5">
                  <c:v>0.19646365422396855</c:v>
                </c:pt>
                <c:pt idx="6">
                  <c:v>0.39292730844793711</c:v>
                </c:pt>
                <c:pt idx="7">
                  <c:v>0.19646365422396855</c:v>
                </c:pt>
              </c:numCache>
            </c:numRef>
          </c:val>
          <c:extLst>
            <c:ext xmlns:c16="http://schemas.microsoft.com/office/drawing/2014/chart" uri="{C3380CC4-5D6E-409C-BE32-E72D297353CC}">
              <c16:uniqueId val="{00000002-9F4F-4CB0-9576-F60C63CD5B4D}"/>
            </c:ext>
          </c:extLst>
        </c:ser>
        <c:dLbls>
          <c:showLegendKey val="0"/>
          <c:showVal val="0"/>
          <c:showCatName val="0"/>
          <c:showSerName val="0"/>
          <c:showPercent val="0"/>
          <c:showBubbleSize val="0"/>
        </c:dLbls>
        <c:gapWidth val="150"/>
        <c:overlap val="100"/>
        <c:axId val="36313919"/>
        <c:axId val="36313503"/>
      </c:barChart>
      <c:catAx>
        <c:axId val="36313919"/>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b"/>
        <c:numFmt formatCode="0" sourceLinked="1"/>
        <c:majorTickMark val="out"/>
        <c:minorTickMark val="none"/>
        <c:tickLblPos val="nextTo"/>
        <c:crossAx val="36313919"/>
        <c:crosses val="autoZero"/>
        <c:crossBetween val="between"/>
        <c:majorUnit val="100"/>
      </c:valAx>
      <c:spPr>
        <a:noFill/>
        <a:ln>
          <a:noFill/>
        </a:ln>
        <a:effectLst/>
      </c:spPr>
    </c:plotArea>
    <c:legend>
      <c:legendPos val="t"/>
      <c:layout>
        <c:manualLayout>
          <c:xMode val="edge"/>
          <c:yMode val="edge"/>
          <c:x val="0.32231424309371398"/>
          <c:y val="1.7526355083954E-2"/>
          <c:w val="0.67511559256531783"/>
          <c:h val="6.295733551561755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Visada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11.394891944990176</c:v>
                </c:pt>
                <c:pt idx="1">
                  <c:v>7.5</c:v>
                </c:pt>
                <c:pt idx="2">
                  <c:v>14.869888475836431</c:v>
                </c:pt>
                <c:pt idx="3">
                  <c:v>10.9375</c:v>
                </c:pt>
                <c:pt idx="4">
                  <c:v>11</c:v>
                </c:pt>
                <c:pt idx="5">
                  <c:v>12.429378531073446</c:v>
                </c:pt>
                <c:pt idx="6">
                  <c:v>15.083798882681565</c:v>
                </c:pt>
                <c:pt idx="7">
                  <c:v>8.7628865979381434</c:v>
                </c:pt>
                <c:pt idx="8">
                  <c:v>10.294117647058822</c:v>
                </c:pt>
              </c:numCache>
            </c:numRef>
          </c:val>
          <c:extLst>
            <c:ext xmlns:c16="http://schemas.microsoft.com/office/drawing/2014/chart" uri="{C3380CC4-5D6E-409C-BE32-E72D297353CC}">
              <c16:uniqueId val="{00000000-19DB-4778-9D7F-81F7A326826A}"/>
            </c:ext>
          </c:extLst>
        </c:ser>
        <c:ser>
          <c:idx val="1"/>
          <c:order val="1"/>
          <c:tx>
            <c:strRef>
              <c:f>Sheet1!$C$1</c:f>
              <c:strCache>
                <c:ptCount val="1"/>
                <c:pt idx="0">
                  <c:v>Dažnai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34.970530451866402</c:v>
                </c:pt>
                <c:pt idx="1">
                  <c:v>26.666666666666668</c:v>
                </c:pt>
                <c:pt idx="2">
                  <c:v>42.37918215613383</c:v>
                </c:pt>
                <c:pt idx="3">
                  <c:v>32.8125</c:v>
                </c:pt>
                <c:pt idx="4">
                  <c:v>36.5</c:v>
                </c:pt>
                <c:pt idx="5">
                  <c:v>35.593220338983052</c:v>
                </c:pt>
                <c:pt idx="6">
                  <c:v>33.519553072625698</c:v>
                </c:pt>
                <c:pt idx="7">
                  <c:v>34.536082474226802</c:v>
                </c:pt>
                <c:pt idx="8">
                  <c:v>37.5</c:v>
                </c:pt>
              </c:numCache>
            </c:numRef>
          </c:val>
          <c:extLst>
            <c:ext xmlns:c16="http://schemas.microsoft.com/office/drawing/2014/chart" uri="{C3380CC4-5D6E-409C-BE32-E72D297353CC}">
              <c16:uniqueId val="{00000001-19DB-4778-9D7F-81F7A326826A}"/>
            </c:ext>
          </c:extLst>
        </c:ser>
        <c:ser>
          <c:idx val="2"/>
          <c:order val="2"/>
          <c:tx>
            <c:strRef>
              <c:f>Sheet1!$D$1</c:f>
              <c:strCache>
                <c:ptCount val="1"/>
                <c:pt idx="0">
                  <c:v>Kartais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42.239685658153242</c:v>
                </c:pt>
                <c:pt idx="1">
                  <c:v>50.833333333333329</c:v>
                </c:pt>
                <c:pt idx="2">
                  <c:v>34.572490706319705</c:v>
                </c:pt>
                <c:pt idx="3">
                  <c:v>45.3125</c:v>
                </c:pt>
                <c:pt idx="4">
                  <c:v>41.5</c:v>
                </c:pt>
                <c:pt idx="5">
                  <c:v>41.807909604519772</c:v>
                </c:pt>
                <c:pt idx="6">
                  <c:v>42.458100558659218</c:v>
                </c:pt>
                <c:pt idx="7">
                  <c:v>40.206185567010309</c:v>
                </c:pt>
                <c:pt idx="8">
                  <c:v>44.852941176470587</c:v>
                </c:pt>
              </c:numCache>
            </c:numRef>
          </c:val>
          <c:extLst>
            <c:ext xmlns:c16="http://schemas.microsoft.com/office/drawing/2014/chart" uri="{C3380CC4-5D6E-409C-BE32-E72D297353CC}">
              <c16:uniqueId val="{00000002-19DB-4778-9D7F-81F7A326826A}"/>
            </c:ext>
          </c:extLst>
        </c:ser>
        <c:ser>
          <c:idx val="3"/>
          <c:order val="3"/>
          <c:tx>
            <c:strRef>
              <c:f>Sheet1!$E$1</c:f>
              <c:strCache>
                <c:ptCount val="1"/>
                <c:pt idx="0">
                  <c:v>Niekada</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Sheet1!$E$2:$E$10</c:f>
              <c:numCache>
                <c:formatCode>0</c:formatCode>
                <c:ptCount val="9"/>
                <c:pt idx="0">
                  <c:v>11.198428290766209</c:v>
                </c:pt>
                <c:pt idx="1">
                  <c:v>15</c:v>
                </c:pt>
                <c:pt idx="2">
                  <c:v>7.8066914498141262</c:v>
                </c:pt>
                <c:pt idx="3">
                  <c:v>10.9375</c:v>
                </c:pt>
                <c:pt idx="4">
                  <c:v>11</c:v>
                </c:pt>
                <c:pt idx="5">
                  <c:v>9.6045197740112993</c:v>
                </c:pt>
                <c:pt idx="6">
                  <c:v>8.938547486033519</c:v>
                </c:pt>
                <c:pt idx="7">
                  <c:v>16.494845360824741</c:v>
                </c:pt>
                <c:pt idx="8">
                  <c:v>6.6176470588235299</c:v>
                </c:pt>
              </c:numCache>
            </c:numRef>
          </c:val>
          <c:extLst>
            <c:ext xmlns:c16="http://schemas.microsoft.com/office/drawing/2014/chart" uri="{C3380CC4-5D6E-409C-BE32-E72D297353CC}">
              <c16:uniqueId val="{00000003-19DB-4778-9D7F-81F7A326826A}"/>
            </c:ext>
          </c:extLst>
        </c:ser>
        <c:ser>
          <c:idx val="4"/>
          <c:order val="4"/>
          <c:tx>
            <c:strRef>
              <c:f>Sheet1!$F$1</c:f>
              <c:strCache>
                <c:ptCount val="1"/>
                <c:pt idx="0">
                  <c:v>Nežino, neatsakė</c:v>
                </c:pt>
              </c:strCache>
            </c:strRef>
          </c:tx>
          <c:spPr>
            <a:solidFill>
              <a:schemeClr val="bg1">
                <a:lumMod val="75000"/>
              </a:schemeClr>
            </a:solidFill>
            <a:ln>
              <a:noFill/>
            </a:ln>
            <a:effectLst/>
          </c:spPr>
          <c:invertIfNegative val="0"/>
          <c:dLbls>
            <c:dLbl>
              <c:idx val="5"/>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9DB-4778-9D7F-81F7A326826A}"/>
                </c:ext>
              </c:extLst>
            </c:dLbl>
            <c:dLbl>
              <c:idx val="8"/>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9DB-4778-9D7F-81F7A326826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Sheet1!$F$2:$F$10</c:f>
              <c:numCache>
                <c:formatCode>0</c:formatCode>
                <c:ptCount val="9"/>
                <c:pt idx="0">
                  <c:v>0.19646365422396855</c:v>
                </c:pt>
                <c:pt idx="1">
                  <c:v>0</c:v>
                </c:pt>
                <c:pt idx="2">
                  <c:v>0.37174721189591076</c:v>
                </c:pt>
                <c:pt idx="3">
                  <c:v>0</c:v>
                </c:pt>
                <c:pt idx="4">
                  <c:v>0</c:v>
                </c:pt>
                <c:pt idx="5">
                  <c:v>0.56497175141242939</c:v>
                </c:pt>
                <c:pt idx="6">
                  <c:v>0</c:v>
                </c:pt>
                <c:pt idx="7">
                  <c:v>0</c:v>
                </c:pt>
                <c:pt idx="8">
                  <c:v>0.73529411764705876</c:v>
                </c:pt>
              </c:numCache>
            </c:numRef>
          </c:val>
          <c:extLst>
            <c:ext xmlns:c16="http://schemas.microsoft.com/office/drawing/2014/chart" uri="{C3380CC4-5D6E-409C-BE32-E72D297353CC}">
              <c16:uniqueId val="{00000005-19DB-4778-9D7F-81F7A326826A}"/>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out"/>
        <c:minorTickMark val="none"/>
        <c:tickLblPos val="nextTo"/>
        <c:crossAx val="36313919"/>
        <c:crosses val="autoZero"/>
        <c:crossBetween val="between"/>
        <c:majorUnit val="100"/>
      </c:valAx>
      <c:spPr>
        <a:noFill/>
        <a:ln>
          <a:noFill/>
        </a:ln>
        <a:effectLst/>
      </c:spPr>
    </c:plotArea>
    <c:legend>
      <c:legendPos val="b"/>
      <c:layout>
        <c:manualLayout>
          <c:xMode val="edge"/>
          <c:yMode val="edge"/>
          <c:x val="0.18370646568190502"/>
          <c:y val="8.2984342789023433E-2"/>
          <c:w val="0.72841191264484895"/>
          <c:h val="5.574469723249993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Visada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12.37721021611002</c:v>
                </c:pt>
                <c:pt idx="1">
                  <c:v>12.916666666666668</c:v>
                </c:pt>
                <c:pt idx="2">
                  <c:v>11.895910780669144</c:v>
                </c:pt>
                <c:pt idx="3">
                  <c:v>12.5</c:v>
                </c:pt>
                <c:pt idx="4">
                  <c:v>11</c:v>
                </c:pt>
                <c:pt idx="5">
                  <c:v>14.689265536723164</c:v>
                </c:pt>
                <c:pt idx="6">
                  <c:v>16.201117318435752</c:v>
                </c:pt>
                <c:pt idx="7">
                  <c:v>8.7628865979381434</c:v>
                </c:pt>
                <c:pt idx="8">
                  <c:v>12.5</c:v>
                </c:pt>
              </c:numCache>
            </c:numRef>
          </c:val>
          <c:extLst>
            <c:ext xmlns:c16="http://schemas.microsoft.com/office/drawing/2014/chart" uri="{C3380CC4-5D6E-409C-BE32-E72D297353CC}">
              <c16:uniqueId val="{00000000-19DB-4778-9D7F-81F7A326826A}"/>
            </c:ext>
          </c:extLst>
        </c:ser>
        <c:ser>
          <c:idx val="1"/>
          <c:order val="1"/>
          <c:tx>
            <c:strRef>
              <c:f>Sheet1!$C$1</c:f>
              <c:strCache>
                <c:ptCount val="1"/>
                <c:pt idx="0">
                  <c:v>Dažnai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32.220039292730846</c:v>
                </c:pt>
                <c:pt idx="1">
                  <c:v>29.166666666666668</c:v>
                </c:pt>
                <c:pt idx="2">
                  <c:v>34.944237918215613</c:v>
                </c:pt>
                <c:pt idx="3">
                  <c:v>34.375</c:v>
                </c:pt>
                <c:pt idx="4">
                  <c:v>31.5</c:v>
                </c:pt>
                <c:pt idx="5">
                  <c:v>29.378531073446329</c:v>
                </c:pt>
                <c:pt idx="6">
                  <c:v>28.491620111731841</c:v>
                </c:pt>
                <c:pt idx="7">
                  <c:v>34.020618556701031</c:v>
                </c:pt>
                <c:pt idx="8">
                  <c:v>34.558823529411761</c:v>
                </c:pt>
              </c:numCache>
            </c:numRef>
          </c:val>
          <c:extLst>
            <c:ext xmlns:c16="http://schemas.microsoft.com/office/drawing/2014/chart" uri="{C3380CC4-5D6E-409C-BE32-E72D297353CC}">
              <c16:uniqueId val="{00000001-19DB-4778-9D7F-81F7A326826A}"/>
            </c:ext>
          </c:extLst>
        </c:ser>
        <c:ser>
          <c:idx val="2"/>
          <c:order val="2"/>
          <c:tx>
            <c:strRef>
              <c:f>Sheet1!$D$1</c:f>
              <c:strCache>
                <c:ptCount val="1"/>
                <c:pt idx="0">
                  <c:v>Kartais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40.275049115913561</c:v>
                </c:pt>
                <c:pt idx="1">
                  <c:v>41.666666666666671</c:v>
                </c:pt>
                <c:pt idx="2">
                  <c:v>39.033457249070629</c:v>
                </c:pt>
                <c:pt idx="3">
                  <c:v>42.1875</c:v>
                </c:pt>
                <c:pt idx="4">
                  <c:v>43.5</c:v>
                </c:pt>
                <c:pt idx="5">
                  <c:v>41.242937853107343</c:v>
                </c:pt>
                <c:pt idx="6">
                  <c:v>35.754189944134076</c:v>
                </c:pt>
                <c:pt idx="7">
                  <c:v>40.206185567010309</c:v>
                </c:pt>
                <c:pt idx="8">
                  <c:v>46.32352941176471</c:v>
                </c:pt>
              </c:numCache>
            </c:numRef>
          </c:val>
          <c:extLst>
            <c:ext xmlns:c16="http://schemas.microsoft.com/office/drawing/2014/chart" uri="{C3380CC4-5D6E-409C-BE32-E72D297353CC}">
              <c16:uniqueId val="{00000002-19DB-4778-9D7F-81F7A326826A}"/>
            </c:ext>
          </c:extLst>
        </c:ser>
        <c:ser>
          <c:idx val="3"/>
          <c:order val="3"/>
          <c:tx>
            <c:strRef>
              <c:f>Sheet1!$E$1</c:f>
              <c:strCache>
                <c:ptCount val="1"/>
                <c:pt idx="0">
                  <c:v>Niekada</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Sheet1!$E$2:$E$10</c:f>
              <c:numCache>
                <c:formatCode>0</c:formatCode>
                <c:ptCount val="9"/>
                <c:pt idx="0">
                  <c:v>15.12770137524558</c:v>
                </c:pt>
                <c:pt idx="1">
                  <c:v>16.25</c:v>
                </c:pt>
                <c:pt idx="2">
                  <c:v>14.12639405204461</c:v>
                </c:pt>
                <c:pt idx="3">
                  <c:v>10.9375</c:v>
                </c:pt>
                <c:pt idx="4">
                  <c:v>14.000000000000002</c:v>
                </c:pt>
                <c:pt idx="5">
                  <c:v>14.689265536723164</c:v>
                </c:pt>
                <c:pt idx="6">
                  <c:v>19.553072625698324</c:v>
                </c:pt>
                <c:pt idx="7">
                  <c:v>17.010309278350515</c:v>
                </c:pt>
                <c:pt idx="8">
                  <c:v>6.6176470588235299</c:v>
                </c:pt>
              </c:numCache>
            </c:numRef>
          </c:val>
          <c:extLst>
            <c:ext xmlns:c16="http://schemas.microsoft.com/office/drawing/2014/chart" uri="{C3380CC4-5D6E-409C-BE32-E72D297353CC}">
              <c16:uniqueId val="{00000003-19DB-4778-9D7F-81F7A326826A}"/>
            </c:ext>
          </c:extLst>
        </c:ser>
        <c:ser>
          <c:idx val="4"/>
          <c:order val="4"/>
          <c:tx>
            <c:strRef>
              <c:f>Sheet1!$F$1</c:f>
              <c:strCache>
                <c:ptCount val="1"/>
                <c:pt idx="0">
                  <c:v>Nežino, neatsakė</c:v>
                </c:pt>
              </c:strCache>
            </c:strRef>
          </c:tx>
          <c:spPr>
            <a:solidFill>
              <a:schemeClr val="bg1">
                <a:lumMod val="75000"/>
              </a:schemeClr>
            </a:solidFill>
            <a:ln>
              <a:noFill/>
            </a:ln>
            <a:effectLst/>
          </c:spPr>
          <c:invertIfNegative val="0"/>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Sheet1!$F$2:$F$10</c:f>
              <c:numCache>
                <c:formatCode>0</c:formatCode>
                <c:ptCount val="9"/>
                <c:pt idx="0">
                  <c:v>0</c:v>
                </c:pt>
                <c:pt idx="1">
                  <c:v>0</c:v>
                </c:pt>
                <c:pt idx="2">
                  <c:v>0</c:v>
                </c:pt>
                <c:pt idx="3">
                  <c:v>0</c:v>
                </c:pt>
                <c:pt idx="4">
                  <c:v>0</c:v>
                </c:pt>
                <c:pt idx="5">
                  <c:v>0</c:v>
                </c:pt>
                <c:pt idx="6">
                  <c:v>0</c:v>
                </c:pt>
                <c:pt idx="7">
                  <c:v>0</c:v>
                </c:pt>
                <c:pt idx="8">
                  <c:v>0</c:v>
                </c:pt>
              </c:numCache>
            </c:numRef>
          </c:val>
          <c:extLst>
            <c:ext xmlns:c16="http://schemas.microsoft.com/office/drawing/2014/chart" uri="{C3380CC4-5D6E-409C-BE32-E72D297353CC}">
              <c16:uniqueId val="{00000005-19DB-4778-9D7F-81F7A326826A}"/>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out"/>
        <c:minorTickMark val="none"/>
        <c:tickLblPos val="nextTo"/>
        <c:crossAx val="36313919"/>
        <c:crosses val="autoZero"/>
        <c:crossBetween val="between"/>
        <c:majorUnit val="100"/>
      </c:valAx>
      <c:spPr>
        <a:noFill/>
        <a:ln>
          <a:noFill/>
        </a:ln>
        <a:effectLst/>
      </c:spPr>
    </c:plotArea>
    <c:legend>
      <c:legendPos val="b"/>
      <c:layout>
        <c:manualLayout>
          <c:xMode val="edge"/>
          <c:yMode val="edge"/>
          <c:x val="0.18370646568190502"/>
          <c:y val="7.4744388396414049E-2"/>
          <c:w val="0.72504271191476721"/>
          <c:h val="5.574469723249993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Visada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8.2514734774066802</c:v>
                </c:pt>
                <c:pt idx="1">
                  <c:v>7.9166666666666661</c:v>
                </c:pt>
                <c:pt idx="2">
                  <c:v>8.5501858736059475</c:v>
                </c:pt>
                <c:pt idx="3">
                  <c:v>6.25</c:v>
                </c:pt>
                <c:pt idx="4">
                  <c:v>7.5</c:v>
                </c:pt>
                <c:pt idx="5">
                  <c:v>11.299435028248588</c:v>
                </c:pt>
                <c:pt idx="6">
                  <c:v>10.614525139664805</c:v>
                </c:pt>
                <c:pt idx="7">
                  <c:v>6.1855670103092786</c:v>
                </c:pt>
                <c:pt idx="8">
                  <c:v>8.0882352941176467</c:v>
                </c:pt>
              </c:numCache>
            </c:numRef>
          </c:val>
          <c:extLst>
            <c:ext xmlns:c16="http://schemas.microsoft.com/office/drawing/2014/chart" uri="{C3380CC4-5D6E-409C-BE32-E72D297353CC}">
              <c16:uniqueId val="{00000000-19DB-4778-9D7F-81F7A326826A}"/>
            </c:ext>
          </c:extLst>
        </c:ser>
        <c:ser>
          <c:idx val="1"/>
          <c:order val="1"/>
          <c:tx>
            <c:strRef>
              <c:f>Sheet1!$C$1</c:f>
              <c:strCache>
                <c:ptCount val="1"/>
                <c:pt idx="0">
                  <c:v>Dažnai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36.345776031434184</c:v>
                </c:pt>
                <c:pt idx="1">
                  <c:v>30.416666666666664</c:v>
                </c:pt>
                <c:pt idx="2">
                  <c:v>41.635687732342006</c:v>
                </c:pt>
                <c:pt idx="3">
                  <c:v>46.875</c:v>
                </c:pt>
                <c:pt idx="4">
                  <c:v>31.5</c:v>
                </c:pt>
                <c:pt idx="5">
                  <c:v>36.158192090395481</c:v>
                </c:pt>
                <c:pt idx="6">
                  <c:v>35.195530726256983</c:v>
                </c:pt>
                <c:pt idx="7">
                  <c:v>35.567010309278352</c:v>
                </c:pt>
                <c:pt idx="8">
                  <c:v>38.970588235294116</c:v>
                </c:pt>
              </c:numCache>
            </c:numRef>
          </c:val>
          <c:extLst>
            <c:ext xmlns:c16="http://schemas.microsoft.com/office/drawing/2014/chart" uri="{C3380CC4-5D6E-409C-BE32-E72D297353CC}">
              <c16:uniqueId val="{00000001-19DB-4778-9D7F-81F7A326826A}"/>
            </c:ext>
          </c:extLst>
        </c:ser>
        <c:ser>
          <c:idx val="2"/>
          <c:order val="2"/>
          <c:tx>
            <c:strRef>
              <c:f>Sheet1!$D$1</c:f>
              <c:strCache>
                <c:ptCount val="1"/>
                <c:pt idx="0">
                  <c:v>Kartais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43.222003929273086</c:v>
                </c:pt>
                <c:pt idx="1">
                  <c:v>46.666666666666664</c:v>
                </c:pt>
                <c:pt idx="2">
                  <c:v>40.148698884758367</c:v>
                </c:pt>
                <c:pt idx="3">
                  <c:v>40.625</c:v>
                </c:pt>
                <c:pt idx="4">
                  <c:v>52</c:v>
                </c:pt>
                <c:pt idx="5">
                  <c:v>38.983050847457626</c:v>
                </c:pt>
                <c:pt idx="6">
                  <c:v>39.106145251396647</c:v>
                </c:pt>
                <c:pt idx="7">
                  <c:v>45.876288659793815</c:v>
                </c:pt>
                <c:pt idx="8">
                  <c:v>44.852941176470587</c:v>
                </c:pt>
              </c:numCache>
            </c:numRef>
          </c:val>
          <c:extLst>
            <c:ext xmlns:c16="http://schemas.microsoft.com/office/drawing/2014/chart" uri="{C3380CC4-5D6E-409C-BE32-E72D297353CC}">
              <c16:uniqueId val="{00000002-19DB-4778-9D7F-81F7A326826A}"/>
            </c:ext>
          </c:extLst>
        </c:ser>
        <c:ser>
          <c:idx val="3"/>
          <c:order val="3"/>
          <c:tx>
            <c:strRef>
              <c:f>Sheet1!$E$1</c:f>
              <c:strCache>
                <c:ptCount val="1"/>
                <c:pt idx="0">
                  <c:v>Niekada</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Sheet1!$E$2:$E$10</c:f>
              <c:numCache>
                <c:formatCode>0</c:formatCode>
                <c:ptCount val="9"/>
                <c:pt idx="0">
                  <c:v>11.984282907662083</c:v>
                </c:pt>
                <c:pt idx="1">
                  <c:v>15</c:v>
                </c:pt>
                <c:pt idx="2">
                  <c:v>9.2936802973977688</c:v>
                </c:pt>
                <c:pt idx="3">
                  <c:v>6.25</c:v>
                </c:pt>
                <c:pt idx="4">
                  <c:v>9</c:v>
                </c:pt>
                <c:pt idx="5">
                  <c:v>12.994350282485875</c:v>
                </c:pt>
                <c:pt idx="6">
                  <c:v>15.083798882681565</c:v>
                </c:pt>
                <c:pt idx="7">
                  <c:v>12.371134020618557</c:v>
                </c:pt>
                <c:pt idx="8">
                  <c:v>7.3529411764705888</c:v>
                </c:pt>
              </c:numCache>
            </c:numRef>
          </c:val>
          <c:extLst>
            <c:ext xmlns:c16="http://schemas.microsoft.com/office/drawing/2014/chart" uri="{C3380CC4-5D6E-409C-BE32-E72D297353CC}">
              <c16:uniqueId val="{00000003-19DB-4778-9D7F-81F7A326826A}"/>
            </c:ext>
          </c:extLst>
        </c:ser>
        <c:ser>
          <c:idx val="4"/>
          <c:order val="4"/>
          <c:tx>
            <c:strRef>
              <c:f>Sheet1!$F$1</c:f>
              <c:strCache>
                <c:ptCount val="1"/>
                <c:pt idx="0">
                  <c:v>Nežino, neatsakė</c:v>
                </c:pt>
              </c:strCache>
            </c:strRef>
          </c:tx>
          <c:spPr>
            <a:solidFill>
              <a:schemeClr val="bg1">
                <a:lumMod val="75000"/>
              </a:schemeClr>
            </a:solidFill>
            <a:ln>
              <a:noFill/>
            </a:ln>
            <a:effectLst/>
          </c:spPr>
          <c:invertIfNegative val="0"/>
          <c:dLbls>
            <c:dLbl>
              <c:idx val="5"/>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28-4FE2-BA40-704602772AE8}"/>
                </c:ext>
              </c:extLst>
            </c:dLbl>
            <c:dLbl>
              <c:idx val="8"/>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528-4FE2-BA40-704602772AE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Sheet1!$F$2:$F$10</c:f>
              <c:numCache>
                <c:formatCode>0</c:formatCode>
                <c:ptCount val="9"/>
                <c:pt idx="0">
                  <c:v>0.19646365422396855</c:v>
                </c:pt>
                <c:pt idx="1">
                  <c:v>0</c:v>
                </c:pt>
                <c:pt idx="2">
                  <c:v>0.37174721189591076</c:v>
                </c:pt>
                <c:pt idx="3">
                  <c:v>0</c:v>
                </c:pt>
                <c:pt idx="4">
                  <c:v>0</c:v>
                </c:pt>
                <c:pt idx="5">
                  <c:v>0.56497175141242939</c:v>
                </c:pt>
                <c:pt idx="6">
                  <c:v>0</c:v>
                </c:pt>
                <c:pt idx="7">
                  <c:v>0</c:v>
                </c:pt>
                <c:pt idx="8">
                  <c:v>0.73529411764705876</c:v>
                </c:pt>
              </c:numCache>
            </c:numRef>
          </c:val>
          <c:extLst>
            <c:ext xmlns:c16="http://schemas.microsoft.com/office/drawing/2014/chart" uri="{C3380CC4-5D6E-409C-BE32-E72D297353CC}">
              <c16:uniqueId val="{00000005-19DB-4778-9D7F-81F7A326826A}"/>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none"/>
        <c:minorTickMark val="none"/>
        <c:tickLblPos val="nextTo"/>
        <c:crossAx val="36313919"/>
        <c:crosses val="autoZero"/>
        <c:crossBetween val="between"/>
      </c:valAx>
      <c:spPr>
        <a:noFill/>
        <a:ln>
          <a:noFill/>
        </a:ln>
        <a:effectLst/>
      </c:spPr>
    </c:plotArea>
    <c:legend>
      <c:legendPos val="b"/>
      <c:layout>
        <c:manualLayout>
          <c:xMode val="edge"/>
          <c:yMode val="edge"/>
          <c:x val="0.18370646568190502"/>
          <c:y val="8.8477645717429693E-2"/>
          <c:w val="0.72504271191476721"/>
          <c:h val="5.574469723249993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Visada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10.412573673870334</c:v>
                </c:pt>
                <c:pt idx="1">
                  <c:v>10.833333333333334</c:v>
                </c:pt>
                <c:pt idx="2">
                  <c:v>10.037174721189592</c:v>
                </c:pt>
                <c:pt idx="3">
                  <c:v>12.5</c:v>
                </c:pt>
                <c:pt idx="4">
                  <c:v>7.0000000000000009</c:v>
                </c:pt>
                <c:pt idx="5">
                  <c:v>15.819209039548024</c:v>
                </c:pt>
                <c:pt idx="6">
                  <c:v>12.290502793296088</c:v>
                </c:pt>
                <c:pt idx="7">
                  <c:v>7.731958762886598</c:v>
                </c:pt>
                <c:pt idx="8">
                  <c:v>11.76470588235294</c:v>
                </c:pt>
              </c:numCache>
            </c:numRef>
          </c:val>
          <c:extLst>
            <c:ext xmlns:c16="http://schemas.microsoft.com/office/drawing/2014/chart" uri="{C3380CC4-5D6E-409C-BE32-E72D297353CC}">
              <c16:uniqueId val="{00000000-19DB-4778-9D7F-81F7A326826A}"/>
            </c:ext>
          </c:extLst>
        </c:ser>
        <c:ser>
          <c:idx val="1"/>
          <c:order val="1"/>
          <c:tx>
            <c:strRef>
              <c:f>Sheet1!$C$1</c:f>
              <c:strCache>
                <c:ptCount val="1"/>
                <c:pt idx="0">
                  <c:v>Dažnai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30.648330058939095</c:v>
                </c:pt>
                <c:pt idx="1">
                  <c:v>21.25</c:v>
                </c:pt>
                <c:pt idx="2">
                  <c:v>39.033457249070629</c:v>
                </c:pt>
                <c:pt idx="3">
                  <c:v>31.25</c:v>
                </c:pt>
                <c:pt idx="4">
                  <c:v>33.5</c:v>
                </c:pt>
                <c:pt idx="5">
                  <c:v>27.683615819209038</c:v>
                </c:pt>
                <c:pt idx="6">
                  <c:v>30.16759776536313</c:v>
                </c:pt>
                <c:pt idx="7">
                  <c:v>27.319587628865978</c:v>
                </c:pt>
                <c:pt idx="8">
                  <c:v>36.029411764705884</c:v>
                </c:pt>
              </c:numCache>
            </c:numRef>
          </c:val>
          <c:extLst>
            <c:ext xmlns:c16="http://schemas.microsoft.com/office/drawing/2014/chart" uri="{C3380CC4-5D6E-409C-BE32-E72D297353CC}">
              <c16:uniqueId val="{00000001-19DB-4778-9D7F-81F7A326826A}"/>
            </c:ext>
          </c:extLst>
        </c:ser>
        <c:ser>
          <c:idx val="2"/>
          <c:order val="2"/>
          <c:tx>
            <c:strRef>
              <c:f>Sheet1!$D$1</c:f>
              <c:strCache>
                <c:ptCount val="1"/>
                <c:pt idx="0">
                  <c:v>Kartais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48.330058939096268</c:v>
                </c:pt>
                <c:pt idx="1">
                  <c:v>56.25</c:v>
                </c:pt>
                <c:pt idx="2">
                  <c:v>41.263940520446099</c:v>
                </c:pt>
                <c:pt idx="3">
                  <c:v>50</c:v>
                </c:pt>
                <c:pt idx="4">
                  <c:v>52</c:v>
                </c:pt>
                <c:pt idx="5">
                  <c:v>45.197740112994353</c:v>
                </c:pt>
                <c:pt idx="6">
                  <c:v>43.575418994413404</c:v>
                </c:pt>
                <c:pt idx="7">
                  <c:v>56.185567010309278</c:v>
                </c:pt>
                <c:pt idx="8">
                  <c:v>43.382352941176471</c:v>
                </c:pt>
              </c:numCache>
            </c:numRef>
          </c:val>
          <c:extLst>
            <c:ext xmlns:c16="http://schemas.microsoft.com/office/drawing/2014/chart" uri="{C3380CC4-5D6E-409C-BE32-E72D297353CC}">
              <c16:uniqueId val="{00000002-19DB-4778-9D7F-81F7A326826A}"/>
            </c:ext>
          </c:extLst>
        </c:ser>
        <c:ser>
          <c:idx val="3"/>
          <c:order val="3"/>
          <c:tx>
            <c:strRef>
              <c:f>Sheet1!$E$1</c:f>
              <c:strCache>
                <c:ptCount val="1"/>
                <c:pt idx="0">
                  <c:v>Niekada</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Sheet1!$E$2:$E$10</c:f>
              <c:numCache>
                <c:formatCode>0</c:formatCode>
                <c:ptCount val="9"/>
                <c:pt idx="0">
                  <c:v>10.216110019646365</c:v>
                </c:pt>
                <c:pt idx="1">
                  <c:v>10.833333333333334</c:v>
                </c:pt>
                <c:pt idx="2">
                  <c:v>9.6654275092936803</c:v>
                </c:pt>
                <c:pt idx="3">
                  <c:v>6.25</c:v>
                </c:pt>
                <c:pt idx="4">
                  <c:v>7.0000000000000009</c:v>
                </c:pt>
                <c:pt idx="5">
                  <c:v>10.734463276836157</c:v>
                </c:pt>
                <c:pt idx="6">
                  <c:v>13.407821229050279</c:v>
                </c:pt>
                <c:pt idx="7">
                  <c:v>8.7628865979381434</c:v>
                </c:pt>
                <c:pt idx="8">
                  <c:v>8.0882352941176467</c:v>
                </c:pt>
              </c:numCache>
            </c:numRef>
          </c:val>
          <c:extLst>
            <c:ext xmlns:c16="http://schemas.microsoft.com/office/drawing/2014/chart" uri="{C3380CC4-5D6E-409C-BE32-E72D297353CC}">
              <c16:uniqueId val="{00000003-19DB-4778-9D7F-81F7A326826A}"/>
            </c:ext>
          </c:extLst>
        </c:ser>
        <c:ser>
          <c:idx val="4"/>
          <c:order val="4"/>
          <c:tx>
            <c:strRef>
              <c:f>Sheet1!$F$1</c:f>
              <c:strCache>
                <c:ptCount val="1"/>
                <c:pt idx="0">
                  <c:v>Nežino, neatsakė</c:v>
                </c:pt>
              </c:strCache>
            </c:strRef>
          </c:tx>
          <c:spPr>
            <a:solidFill>
              <a:schemeClr val="bg1">
                <a:lumMod val="75000"/>
              </a:schemeClr>
            </a:solidFill>
            <a:ln>
              <a:noFill/>
            </a:ln>
            <a:effectLst/>
          </c:spPr>
          <c:invertIfNegative val="0"/>
          <c:dLbls>
            <c:dLbl>
              <c:idx val="5"/>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28-4FE2-BA40-704602772AE8}"/>
                </c:ext>
              </c:extLst>
            </c:dLbl>
            <c:dLbl>
              <c:idx val="8"/>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528-4FE2-BA40-704602772AE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Sheet1!$F$2:$F$10</c:f>
              <c:numCache>
                <c:formatCode>0</c:formatCode>
                <c:ptCount val="9"/>
                <c:pt idx="0">
                  <c:v>0.39292730844793711</c:v>
                </c:pt>
                <c:pt idx="1">
                  <c:v>0.83333333333333337</c:v>
                </c:pt>
                <c:pt idx="2">
                  <c:v>0</c:v>
                </c:pt>
                <c:pt idx="3">
                  <c:v>0</c:v>
                </c:pt>
                <c:pt idx="4">
                  <c:v>0.5</c:v>
                </c:pt>
                <c:pt idx="5">
                  <c:v>0.56497175141242939</c:v>
                </c:pt>
                <c:pt idx="6">
                  <c:v>0.55865921787709494</c:v>
                </c:pt>
                <c:pt idx="7">
                  <c:v>0</c:v>
                </c:pt>
                <c:pt idx="8">
                  <c:v>0.73529411764705876</c:v>
                </c:pt>
              </c:numCache>
            </c:numRef>
          </c:val>
          <c:extLst>
            <c:ext xmlns:c16="http://schemas.microsoft.com/office/drawing/2014/chart" uri="{C3380CC4-5D6E-409C-BE32-E72D297353CC}">
              <c16:uniqueId val="{00000005-19DB-4778-9D7F-81F7A326826A}"/>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out"/>
        <c:minorTickMark val="none"/>
        <c:tickLblPos val="nextTo"/>
        <c:crossAx val="36313919"/>
        <c:crosses val="autoZero"/>
        <c:crossBetween val="between"/>
        <c:majorUnit val="100"/>
      </c:valAx>
      <c:spPr>
        <a:noFill/>
        <a:ln>
          <a:noFill/>
        </a:ln>
        <a:effectLst/>
      </c:spPr>
    </c:plotArea>
    <c:legend>
      <c:legendPos val="b"/>
      <c:layout>
        <c:manualLayout>
          <c:xMode val="edge"/>
          <c:yMode val="edge"/>
          <c:x val="0.18370646568190502"/>
          <c:y val="9.9464251574242199E-2"/>
          <c:w val="0.72504271191476721"/>
          <c:h val="5.574469723249993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Visada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22.396856581532401</c:v>
                </c:pt>
                <c:pt idx="1">
                  <c:v>21.666666666666668</c:v>
                </c:pt>
                <c:pt idx="2">
                  <c:v>23.048327137546469</c:v>
                </c:pt>
                <c:pt idx="3">
                  <c:v>20.3125</c:v>
                </c:pt>
                <c:pt idx="4">
                  <c:v>16</c:v>
                </c:pt>
                <c:pt idx="5">
                  <c:v>28.248587570621471</c:v>
                </c:pt>
                <c:pt idx="6">
                  <c:v>21.787709497206702</c:v>
                </c:pt>
                <c:pt idx="7">
                  <c:v>23.711340206185564</c:v>
                </c:pt>
                <c:pt idx="8">
                  <c:v>21.323529411764707</c:v>
                </c:pt>
              </c:numCache>
            </c:numRef>
          </c:val>
          <c:extLst>
            <c:ext xmlns:c16="http://schemas.microsoft.com/office/drawing/2014/chart" uri="{C3380CC4-5D6E-409C-BE32-E72D297353CC}">
              <c16:uniqueId val="{00000000-19DB-4778-9D7F-81F7A326826A}"/>
            </c:ext>
          </c:extLst>
        </c:ser>
        <c:ser>
          <c:idx val="1"/>
          <c:order val="1"/>
          <c:tx>
            <c:strRef>
              <c:f>Sheet1!$C$1</c:f>
              <c:strCache>
                <c:ptCount val="1"/>
                <c:pt idx="0">
                  <c:v>Dažnai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32.023575638506877</c:v>
                </c:pt>
                <c:pt idx="1">
                  <c:v>31.25</c:v>
                </c:pt>
                <c:pt idx="2">
                  <c:v>32.713754646840151</c:v>
                </c:pt>
                <c:pt idx="3">
                  <c:v>35.9375</c:v>
                </c:pt>
                <c:pt idx="4">
                  <c:v>40.5</c:v>
                </c:pt>
                <c:pt idx="5">
                  <c:v>24.293785310734464</c:v>
                </c:pt>
                <c:pt idx="6">
                  <c:v>29.608938547486037</c:v>
                </c:pt>
                <c:pt idx="7">
                  <c:v>32.989690721649481</c:v>
                </c:pt>
                <c:pt idx="8">
                  <c:v>33.82352941176471</c:v>
                </c:pt>
              </c:numCache>
            </c:numRef>
          </c:val>
          <c:extLst>
            <c:ext xmlns:c16="http://schemas.microsoft.com/office/drawing/2014/chart" uri="{C3380CC4-5D6E-409C-BE32-E72D297353CC}">
              <c16:uniqueId val="{00000001-19DB-4778-9D7F-81F7A326826A}"/>
            </c:ext>
          </c:extLst>
        </c:ser>
        <c:ser>
          <c:idx val="2"/>
          <c:order val="2"/>
          <c:tx>
            <c:strRef>
              <c:f>Sheet1!$D$1</c:f>
              <c:strCache>
                <c:ptCount val="1"/>
                <c:pt idx="0">
                  <c:v>Kartais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35.756385068762278</c:v>
                </c:pt>
                <c:pt idx="1">
                  <c:v>35.416666666666671</c:v>
                </c:pt>
                <c:pt idx="2">
                  <c:v>36.059479553903344</c:v>
                </c:pt>
                <c:pt idx="3">
                  <c:v>29.6875</c:v>
                </c:pt>
                <c:pt idx="4">
                  <c:v>36.5</c:v>
                </c:pt>
                <c:pt idx="5">
                  <c:v>37.288135593220339</c:v>
                </c:pt>
                <c:pt idx="6">
                  <c:v>37.988826815642454</c:v>
                </c:pt>
                <c:pt idx="7">
                  <c:v>33.505154639175252</c:v>
                </c:pt>
                <c:pt idx="8">
                  <c:v>36.029411764705884</c:v>
                </c:pt>
              </c:numCache>
            </c:numRef>
          </c:val>
          <c:extLst>
            <c:ext xmlns:c16="http://schemas.microsoft.com/office/drawing/2014/chart" uri="{C3380CC4-5D6E-409C-BE32-E72D297353CC}">
              <c16:uniqueId val="{00000002-19DB-4778-9D7F-81F7A326826A}"/>
            </c:ext>
          </c:extLst>
        </c:ser>
        <c:ser>
          <c:idx val="3"/>
          <c:order val="3"/>
          <c:tx>
            <c:strRef>
              <c:f>Sheet1!$E$1</c:f>
              <c:strCache>
                <c:ptCount val="1"/>
                <c:pt idx="0">
                  <c:v>Niekada</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Sheet1!$E$2:$E$10</c:f>
              <c:numCache>
                <c:formatCode>0</c:formatCode>
                <c:ptCount val="9"/>
                <c:pt idx="0">
                  <c:v>8.2514734774066802</c:v>
                </c:pt>
                <c:pt idx="1">
                  <c:v>10.833333333333334</c:v>
                </c:pt>
                <c:pt idx="2">
                  <c:v>5.9479553903345721</c:v>
                </c:pt>
                <c:pt idx="3">
                  <c:v>10.9375</c:v>
                </c:pt>
                <c:pt idx="4">
                  <c:v>6.5</c:v>
                </c:pt>
                <c:pt idx="5">
                  <c:v>7.9096045197740121</c:v>
                </c:pt>
                <c:pt idx="6">
                  <c:v>8.938547486033519</c:v>
                </c:pt>
                <c:pt idx="7">
                  <c:v>7.731958762886598</c:v>
                </c:pt>
                <c:pt idx="8">
                  <c:v>8.0882352941176467</c:v>
                </c:pt>
              </c:numCache>
            </c:numRef>
          </c:val>
          <c:extLst>
            <c:ext xmlns:c16="http://schemas.microsoft.com/office/drawing/2014/chart" uri="{C3380CC4-5D6E-409C-BE32-E72D297353CC}">
              <c16:uniqueId val="{00000003-19DB-4778-9D7F-81F7A326826A}"/>
            </c:ext>
          </c:extLst>
        </c:ser>
        <c:ser>
          <c:idx val="4"/>
          <c:order val="4"/>
          <c:tx>
            <c:strRef>
              <c:f>Sheet1!$F$1</c:f>
              <c:strCache>
                <c:ptCount val="1"/>
                <c:pt idx="0">
                  <c:v>Nežino, neatsakė</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Sheet1!$F$2:$F$10</c:f>
              <c:numCache>
                <c:formatCode>0</c:formatCode>
                <c:ptCount val="9"/>
                <c:pt idx="0">
                  <c:v>1.5717092337917484</c:v>
                </c:pt>
                <c:pt idx="1">
                  <c:v>0.83333333333333337</c:v>
                </c:pt>
                <c:pt idx="2">
                  <c:v>2.2304832713754648</c:v>
                </c:pt>
                <c:pt idx="3">
                  <c:v>3.125</c:v>
                </c:pt>
                <c:pt idx="4">
                  <c:v>0.5</c:v>
                </c:pt>
                <c:pt idx="5">
                  <c:v>2.2598870056497176</c:v>
                </c:pt>
                <c:pt idx="6">
                  <c:v>1.6759776536312849</c:v>
                </c:pt>
                <c:pt idx="7">
                  <c:v>2.0618556701030926</c:v>
                </c:pt>
                <c:pt idx="8">
                  <c:v>0.73529411764705876</c:v>
                </c:pt>
              </c:numCache>
            </c:numRef>
          </c:val>
          <c:extLst>
            <c:ext xmlns:c16="http://schemas.microsoft.com/office/drawing/2014/chart" uri="{C3380CC4-5D6E-409C-BE32-E72D297353CC}">
              <c16:uniqueId val="{00000005-19DB-4778-9D7F-81F7A326826A}"/>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out"/>
        <c:minorTickMark val="none"/>
        <c:tickLblPos val="nextTo"/>
        <c:crossAx val="36313919"/>
        <c:crosses val="autoZero"/>
        <c:crossBetween val="between"/>
        <c:majorUnit val="100"/>
      </c:valAx>
      <c:spPr>
        <a:noFill/>
        <a:ln>
          <a:noFill/>
        </a:ln>
        <a:effectLst/>
      </c:spPr>
    </c:plotArea>
    <c:legend>
      <c:legendPos val="b"/>
      <c:layout>
        <c:manualLayout>
          <c:xMode val="edge"/>
          <c:yMode val="edge"/>
          <c:x val="0.18370646568190502"/>
          <c:y val="7.1997736932210926E-2"/>
          <c:w val="0.72504271191476721"/>
          <c:h val="5.574469723249993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Visada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29.076620825147348</c:v>
                </c:pt>
                <c:pt idx="1">
                  <c:v>17.5</c:v>
                </c:pt>
                <c:pt idx="2">
                  <c:v>39.405204460966544</c:v>
                </c:pt>
                <c:pt idx="3">
                  <c:v>34.375</c:v>
                </c:pt>
                <c:pt idx="4">
                  <c:v>28.499999999999996</c:v>
                </c:pt>
                <c:pt idx="5">
                  <c:v>26.55367231638418</c:v>
                </c:pt>
                <c:pt idx="6">
                  <c:v>30.726256983240223</c:v>
                </c:pt>
                <c:pt idx="7">
                  <c:v>24.742268041237114</c:v>
                </c:pt>
                <c:pt idx="8">
                  <c:v>33.088235294117645</c:v>
                </c:pt>
              </c:numCache>
            </c:numRef>
          </c:val>
          <c:extLst>
            <c:ext xmlns:c16="http://schemas.microsoft.com/office/drawing/2014/chart" uri="{C3380CC4-5D6E-409C-BE32-E72D297353CC}">
              <c16:uniqueId val="{00000000-19DB-4778-9D7F-81F7A326826A}"/>
            </c:ext>
          </c:extLst>
        </c:ser>
        <c:ser>
          <c:idx val="1"/>
          <c:order val="1"/>
          <c:tx>
            <c:strRef>
              <c:f>Sheet1!$C$1</c:f>
              <c:strCache>
                <c:ptCount val="1"/>
                <c:pt idx="0">
                  <c:v>Dažnai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24.95088408644401</c:v>
                </c:pt>
                <c:pt idx="1">
                  <c:v>25</c:v>
                </c:pt>
                <c:pt idx="2">
                  <c:v>24.907063197026023</c:v>
                </c:pt>
                <c:pt idx="3">
                  <c:v>25</c:v>
                </c:pt>
                <c:pt idx="4">
                  <c:v>27.500000000000004</c:v>
                </c:pt>
                <c:pt idx="5">
                  <c:v>25.423728813559322</c:v>
                </c:pt>
                <c:pt idx="6">
                  <c:v>24.022346368715084</c:v>
                </c:pt>
                <c:pt idx="7">
                  <c:v>25.257731958762886</c:v>
                </c:pt>
                <c:pt idx="8">
                  <c:v>25.735294117647058</c:v>
                </c:pt>
              </c:numCache>
            </c:numRef>
          </c:val>
          <c:extLst>
            <c:ext xmlns:c16="http://schemas.microsoft.com/office/drawing/2014/chart" uri="{C3380CC4-5D6E-409C-BE32-E72D297353CC}">
              <c16:uniqueId val="{00000001-19DB-4778-9D7F-81F7A326826A}"/>
            </c:ext>
          </c:extLst>
        </c:ser>
        <c:ser>
          <c:idx val="2"/>
          <c:order val="2"/>
          <c:tx>
            <c:strRef>
              <c:f>Sheet1!$D$1</c:f>
              <c:strCache>
                <c:ptCount val="1"/>
                <c:pt idx="0">
                  <c:v>Kartais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33.005893909626721</c:v>
                </c:pt>
                <c:pt idx="1">
                  <c:v>40.833333333333336</c:v>
                </c:pt>
                <c:pt idx="2">
                  <c:v>26.022304832713754</c:v>
                </c:pt>
                <c:pt idx="3">
                  <c:v>28.125</c:v>
                </c:pt>
                <c:pt idx="4">
                  <c:v>33</c:v>
                </c:pt>
                <c:pt idx="5">
                  <c:v>33.898305084745758</c:v>
                </c:pt>
                <c:pt idx="6">
                  <c:v>31.843575418994412</c:v>
                </c:pt>
                <c:pt idx="7">
                  <c:v>37.113402061855673</c:v>
                </c:pt>
                <c:pt idx="8">
                  <c:v>28.676470588235293</c:v>
                </c:pt>
              </c:numCache>
            </c:numRef>
          </c:val>
          <c:extLst>
            <c:ext xmlns:c16="http://schemas.microsoft.com/office/drawing/2014/chart" uri="{C3380CC4-5D6E-409C-BE32-E72D297353CC}">
              <c16:uniqueId val="{00000002-19DB-4778-9D7F-81F7A326826A}"/>
            </c:ext>
          </c:extLst>
        </c:ser>
        <c:ser>
          <c:idx val="3"/>
          <c:order val="3"/>
          <c:tx>
            <c:strRef>
              <c:f>Sheet1!$E$1</c:f>
              <c:strCache>
                <c:ptCount val="1"/>
                <c:pt idx="0">
                  <c:v>Niekada</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Sheet1!$E$2:$E$10</c:f>
              <c:numCache>
                <c:formatCode>0</c:formatCode>
                <c:ptCount val="9"/>
                <c:pt idx="0">
                  <c:v>12.180746561886052</c:v>
                </c:pt>
                <c:pt idx="1">
                  <c:v>15.416666666666668</c:v>
                </c:pt>
                <c:pt idx="2">
                  <c:v>9.2936802973977688</c:v>
                </c:pt>
                <c:pt idx="3">
                  <c:v>12.5</c:v>
                </c:pt>
                <c:pt idx="4">
                  <c:v>11</c:v>
                </c:pt>
                <c:pt idx="5">
                  <c:v>12.994350282485875</c:v>
                </c:pt>
                <c:pt idx="6">
                  <c:v>12.849162011173185</c:v>
                </c:pt>
                <c:pt idx="7">
                  <c:v>11.340206185567011</c:v>
                </c:pt>
                <c:pt idx="8">
                  <c:v>12.5</c:v>
                </c:pt>
              </c:numCache>
            </c:numRef>
          </c:val>
          <c:extLst>
            <c:ext xmlns:c16="http://schemas.microsoft.com/office/drawing/2014/chart" uri="{C3380CC4-5D6E-409C-BE32-E72D297353CC}">
              <c16:uniqueId val="{00000003-19DB-4778-9D7F-81F7A326826A}"/>
            </c:ext>
          </c:extLst>
        </c:ser>
        <c:ser>
          <c:idx val="4"/>
          <c:order val="4"/>
          <c:tx>
            <c:strRef>
              <c:f>Sheet1!$F$1</c:f>
              <c:strCache>
                <c:ptCount val="1"/>
                <c:pt idx="0">
                  <c:v>Nežino, neatsakė</c:v>
                </c:pt>
              </c:strCache>
            </c:strRef>
          </c:tx>
          <c:spPr>
            <a:solidFill>
              <a:schemeClr val="bg1">
                <a:lumMod val="75000"/>
              </a:schemeClr>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1-D3B5-4139-BC5C-55F2197BB896}"/>
                </c:ext>
              </c:extLst>
            </c:dLbl>
            <c:dLbl>
              <c:idx val="3"/>
              <c:delete val="1"/>
              <c:extLst>
                <c:ext xmlns:c15="http://schemas.microsoft.com/office/drawing/2012/chart" uri="{CE6537A1-D6FC-4f65-9D91-7224C49458BB}"/>
                <c:ext xmlns:c16="http://schemas.microsoft.com/office/drawing/2014/chart" uri="{C3380CC4-5D6E-409C-BE32-E72D297353CC}">
                  <c16:uniqueId val="{00000002-D3B5-4139-BC5C-55F2197BB896}"/>
                </c:ext>
              </c:extLst>
            </c:dLbl>
            <c:dLbl>
              <c:idx val="4"/>
              <c:delete val="1"/>
              <c:extLst>
                <c:ext xmlns:c15="http://schemas.microsoft.com/office/drawing/2012/chart" uri="{CE6537A1-D6FC-4f65-9D91-7224C49458BB}"/>
                <c:ext xmlns:c16="http://schemas.microsoft.com/office/drawing/2014/chart" uri="{C3380CC4-5D6E-409C-BE32-E72D297353CC}">
                  <c16:uniqueId val="{00000003-D3B5-4139-BC5C-55F2197BB896}"/>
                </c:ext>
              </c:extLst>
            </c:dLbl>
            <c:dLbl>
              <c:idx val="8"/>
              <c:delete val="1"/>
              <c:extLst>
                <c:ext xmlns:c15="http://schemas.microsoft.com/office/drawing/2012/chart" uri="{CE6537A1-D6FC-4f65-9D91-7224C49458BB}"/>
                <c:ext xmlns:c16="http://schemas.microsoft.com/office/drawing/2014/chart" uri="{C3380CC4-5D6E-409C-BE32-E72D297353CC}">
                  <c16:uniqueId val="{00000004-D3B5-4139-BC5C-55F2197BB89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Sheet1!$F$2:$F$10</c:f>
              <c:numCache>
                <c:formatCode>0</c:formatCode>
                <c:ptCount val="9"/>
                <c:pt idx="0">
                  <c:v>0.78585461689587421</c:v>
                </c:pt>
                <c:pt idx="1">
                  <c:v>1.25</c:v>
                </c:pt>
                <c:pt idx="2">
                  <c:v>0.37174721189591076</c:v>
                </c:pt>
                <c:pt idx="3">
                  <c:v>0</c:v>
                </c:pt>
                <c:pt idx="4">
                  <c:v>0</c:v>
                </c:pt>
                <c:pt idx="5">
                  <c:v>1.1299435028248588</c:v>
                </c:pt>
                <c:pt idx="6">
                  <c:v>0.55865921787709494</c:v>
                </c:pt>
                <c:pt idx="7">
                  <c:v>1.5463917525773196</c:v>
                </c:pt>
                <c:pt idx="8">
                  <c:v>0</c:v>
                </c:pt>
              </c:numCache>
            </c:numRef>
          </c:val>
          <c:extLst>
            <c:ext xmlns:c16="http://schemas.microsoft.com/office/drawing/2014/chart" uri="{C3380CC4-5D6E-409C-BE32-E72D297353CC}">
              <c16:uniqueId val="{00000005-19DB-4778-9D7F-81F7A326826A}"/>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none"/>
        <c:minorTickMark val="none"/>
        <c:tickLblPos val="nextTo"/>
        <c:crossAx val="36313919"/>
        <c:crosses val="autoZero"/>
        <c:crossBetween val="between"/>
      </c:valAx>
      <c:spPr>
        <a:noFill/>
        <a:ln>
          <a:noFill/>
        </a:ln>
        <a:effectLst/>
      </c:spPr>
    </c:plotArea>
    <c:legend>
      <c:legendPos val="b"/>
      <c:layout>
        <c:manualLayout>
          <c:xMode val="edge"/>
          <c:yMode val="edge"/>
          <c:x val="0.18370646568190502"/>
          <c:y val="7.7491039860617186E-2"/>
          <c:w val="0.72504271191476721"/>
          <c:h val="5.574469723249993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Lbls>
            <c:dLbl>
              <c:idx val="0"/>
              <c:layout>
                <c:manualLayout>
                  <c:x val="-8.1140240589150883E-2"/>
                  <c:y val="-6.7713771082028959E-2"/>
                </c:manualLayout>
              </c:layout>
              <c:tx>
                <c:rich>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fld id="{D20E11C0-C132-485A-ACD3-B7DDA9CCB1EE}" type="CELLRANG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[LANGELIŲ DIAPAZONAS]</a:t>
                    </a:fld>
                    <a:r>
                      <a:rPr lang="en-US" sz="1400" b="0" i="0" u="none" strike="noStrike" kern="1200" baseline="0" dirty="0">
                        <a:solidFill>
                          <a:schemeClr val="tx1">
                            <a:lumMod val="50000"/>
                            <a:lumOff val="50000"/>
                          </a:schemeClr>
                        </a:solidFill>
                        <a:latin typeface="+mj-lt"/>
                        <a:ea typeface="+mn-ea"/>
                        <a:cs typeface="+mn-cs"/>
                      </a:rPr>
                      <a:t> </a:t>
                    </a:r>
                  </a:p>
                  <a:p>
                    <a:pPr algn="ctr" rtl="0">
                      <a:defRPr lang="en-US">
                        <a:solidFill>
                          <a:schemeClr val="tx1">
                            <a:lumMod val="50000"/>
                            <a:lumOff val="50000"/>
                          </a:schemeClr>
                        </a:solidFill>
                        <a:latin typeface="+mj-lt"/>
                      </a:defRPr>
                    </a:pPr>
                    <a:fld id="{F005AFFF-1E2F-47F3-B950-3E8546D4C26E}" type="VALU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[REIKŠMĖ]</a:t>
                    </a:fld>
                    <a:r>
                      <a:rPr lang="en-US"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26461729642250109"/>
                      <c:h val="0.29394503534291178"/>
                    </c:manualLayout>
                  </c15:layout>
                  <c15:dlblFieldTable/>
                  <c15:showDataLabelsRange val="1"/>
                </c:ext>
                <c:ext xmlns:c16="http://schemas.microsoft.com/office/drawing/2014/chart" uri="{C3380CC4-5D6E-409C-BE32-E72D297353CC}">
                  <c16:uniqueId val="{00000001-F403-4CB7-9E9A-894F69AC23C2}"/>
                </c:ext>
              </c:extLst>
            </c:dLbl>
            <c:dLbl>
              <c:idx val="1"/>
              <c:layout>
                <c:manualLayout>
                  <c:x val="9.5230350530690067E-2"/>
                  <c:y val="5.5818645114952832E-2"/>
                </c:manualLayout>
              </c:layout>
              <c:tx>
                <c:rich>
                  <a:bodyPr rot="0" spcFirstLastPara="1" vertOverflow="ellipsis" vert="horz" wrap="square" anchor="ctr" anchorCtr="0"/>
                  <a:lstStyle/>
                  <a:p>
                    <a:pPr algn="ctr" rtl="0">
                      <a:defRPr lang="lt-LT" sz="1400" b="0" i="0" u="none" strike="noStrike" kern="1200" baseline="0" smtClean="0">
                        <a:solidFill>
                          <a:schemeClr val="tx1">
                            <a:lumMod val="50000"/>
                            <a:lumOff val="50000"/>
                          </a:schemeClr>
                        </a:solidFill>
                        <a:latin typeface="+mj-lt"/>
                        <a:ea typeface="+mn-ea"/>
                        <a:cs typeface="+mn-cs"/>
                      </a:defRPr>
                    </a:pPr>
                    <a:fld id="{C0DCEA3A-9962-4623-A37C-B9641F5F54E8}" type="CELLRANGE">
                      <a:rPr lang="en-US" sz="1400" b="0" i="0" u="none" strike="noStrike" kern="1200" baseline="0" smtClean="0">
                        <a:solidFill>
                          <a:schemeClr val="tx1">
                            <a:lumMod val="50000"/>
                            <a:lumOff val="50000"/>
                          </a:schemeClr>
                        </a:solidFill>
                        <a:latin typeface="+mj-lt"/>
                        <a:ea typeface="+mn-ea"/>
                        <a:cs typeface="+mn-cs"/>
                      </a:rPr>
                      <a:pPr algn="ctr" rtl="0">
                        <a:defRPr lang="lt-LT" smtClean="0">
                          <a:solidFill>
                            <a:schemeClr val="tx1">
                              <a:lumMod val="50000"/>
                              <a:lumOff val="50000"/>
                            </a:schemeClr>
                          </a:solidFill>
                          <a:latin typeface="+mj-lt"/>
                        </a:defRPr>
                      </a:pPr>
                      <a:t>[LANGELIŲ DIAPAZONAS]</a:t>
                    </a:fld>
                    <a:endParaRPr lang="en-US" sz="1400" b="0" i="0" u="none" strike="noStrike" kern="1200" baseline="0" dirty="0">
                      <a:solidFill>
                        <a:schemeClr val="tx1">
                          <a:lumMod val="50000"/>
                          <a:lumOff val="50000"/>
                        </a:schemeClr>
                      </a:solidFill>
                      <a:latin typeface="+mj-lt"/>
                      <a:ea typeface="+mn-ea"/>
                      <a:cs typeface="+mn-cs"/>
                    </a:endParaRPr>
                  </a:p>
                  <a:p>
                    <a:pPr algn="ctr" rtl="0">
                      <a:defRPr lang="lt-LT" smtClean="0">
                        <a:solidFill>
                          <a:schemeClr val="tx1">
                            <a:lumMod val="50000"/>
                            <a:lumOff val="50000"/>
                          </a:schemeClr>
                        </a:solidFill>
                        <a:latin typeface="+mj-lt"/>
                      </a:defRPr>
                    </a:pPr>
                    <a:fld id="{95D32463-B636-41C9-89B0-26DB599A5302}" type="VALUE">
                      <a:rPr lang="en-US" sz="1400" b="0" i="0" u="none" strike="noStrike" kern="1200" baseline="0" smtClean="0">
                        <a:solidFill>
                          <a:schemeClr val="tx1">
                            <a:lumMod val="50000"/>
                            <a:lumOff val="50000"/>
                          </a:schemeClr>
                        </a:solidFill>
                        <a:latin typeface="+mj-lt"/>
                        <a:ea typeface="+mn-ea"/>
                        <a:cs typeface="+mn-cs"/>
                      </a:rPr>
                      <a:pPr algn="ctr" rtl="0">
                        <a:defRPr lang="lt-LT" smtClean="0">
                          <a:solidFill>
                            <a:schemeClr val="tx1">
                              <a:lumMod val="50000"/>
                              <a:lumOff val="50000"/>
                            </a:schemeClr>
                          </a:solidFill>
                          <a:latin typeface="+mj-lt"/>
                        </a:defRPr>
                      </a:pPr>
                      <a:t>[REIKŠMĖ]</a:t>
                    </a:fld>
                    <a:r>
                      <a:rPr lang="en-US"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lt-LT" sz="1400" b="0" i="0" u="none" strike="noStrike" kern="1200" baseline="0" smtClean="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27217004836114206"/>
                      <c:h val="0.32943574290810845"/>
                    </c:manualLayout>
                  </c15:layout>
                  <c15:dlblFieldTable/>
                  <c15:showDataLabelsRange val="1"/>
                </c:ext>
                <c:ext xmlns:c16="http://schemas.microsoft.com/office/drawing/2014/chart" uri="{C3380CC4-5D6E-409C-BE32-E72D297353CC}">
                  <c16:uniqueId val="{00000003-F403-4CB7-9E9A-894F69AC23C2}"/>
                </c:ext>
              </c:extLst>
            </c:dLbl>
            <c:spPr>
              <a:noFill/>
              <a:ln>
                <a:noFill/>
              </a:ln>
              <a:effectLst/>
            </c:spPr>
            <c:txPr>
              <a:bodyPr rot="0" spcFirstLastPara="1" vertOverflow="ellipsis" vert="horz" wrap="square" anchor="ctr" anchorCtr="0"/>
              <a:lstStyle/>
              <a:p>
                <a:pPr algn="ctr">
                  <a:defRPr sz="1400" b="0" i="0" u="none" strike="noStrike" kern="1200" baseline="0">
                    <a:solidFill>
                      <a:schemeClr val="bg1"/>
                    </a:solidFill>
                    <a:latin typeface="+mj-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DataLabelsRange val="1"/>
              </c:ext>
            </c:extLst>
          </c:dLbls>
          <c:cat>
            <c:strRef>
              <c:f>Sheet1!$A$2:$A$3</c:f>
              <c:strCache>
                <c:ptCount val="2"/>
                <c:pt idx="0">
                  <c:v>Taip</c:v>
                </c:pt>
                <c:pt idx="1">
                  <c:v>Ne</c:v>
                </c:pt>
              </c:strCache>
            </c:strRef>
          </c:cat>
          <c:val>
            <c:numRef>
              <c:f>Sheet1!$B$2:$B$3</c:f>
              <c:numCache>
                <c:formatCode>0</c:formatCode>
                <c:ptCount val="2"/>
                <c:pt idx="0">
                  <c:v>93.3</c:v>
                </c:pt>
                <c:pt idx="1">
                  <c:v>6.7</c:v>
                </c:pt>
              </c:numCache>
            </c:numRef>
          </c:val>
          <c:extLst>
            <c:ext xmlns:c15="http://schemas.microsoft.com/office/drawing/2012/chart" uri="{02D57815-91ED-43cb-92C2-25804820EDAC}">
              <c15:datalabelsRange>
                <c15:f>Sheet1!$A$2:$A$5</c15:f>
                <c15:dlblRangeCache>
                  <c:ptCount val="4"/>
                  <c:pt idx="0">
                    <c:v>Taip</c:v>
                  </c:pt>
                  <c:pt idx="1">
                    <c:v>Ne</c:v>
                  </c:pt>
                </c15:dlblRangeCache>
              </c15:datalabelsRange>
            </c:ext>
            <c:ext xmlns:c16="http://schemas.microsoft.com/office/drawing/2014/chart" uri="{C3380CC4-5D6E-409C-BE32-E72D297353CC}">
              <c16:uniqueId val="{00000004-F403-4CB7-9E9A-894F69AC23C2}"/>
            </c:ext>
          </c:extLst>
        </c:ser>
        <c:dLbls>
          <c:showLegendKey val="0"/>
          <c:showVal val="0"/>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Visada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23.575638506876228</c:v>
                </c:pt>
                <c:pt idx="1">
                  <c:v>20.833333333333336</c:v>
                </c:pt>
                <c:pt idx="2">
                  <c:v>26.022304832713754</c:v>
                </c:pt>
                <c:pt idx="3">
                  <c:v>25</c:v>
                </c:pt>
                <c:pt idx="4">
                  <c:v>20</c:v>
                </c:pt>
                <c:pt idx="5">
                  <c:v>29.378531073446329</c:v>
                </c:pt>
                <c:pt idx="6">
                  <c:v>29.050279329608941</c:v>
                </c:pt>
                <c:pt idx="7">
                  <c:v>17.525773195876287</c:v>
                </c:pt>
                <c:pt idx="8">
                  <c:v>25</c:v>
                </c:pt>
              </c:numCache>
            </c:numRef>
          </c:val>
          <c:extLst>
            <c:ext xmlns:c16="http://schemas.microsoft.com/office/drawing/2014/chart" uri="{C3380CC4-5D6E-409C-BE32-E72D297353CC}">
              <c16:uniqueId val="{00000000-19DB-4778-9D7F-81F7A326826A}"/>
            </c:ext>
          </c:extLst>
        </c:ser>
        <c:ser>
          <c:idx val="1"/>
          <c:order val="1"/>
          <c:tx>
            <c:strRef>
              <c:f>Sheet1!$C$1</c:f>
              <c:strCache>
                <c:ptCount val="1"/>
                <c:pt idx="0">
                  <c:v>Dažnai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33.20235756385069</c:v>
                </c:pt>
                <c:pt idx="1">
                  <c:v>25.416666666666664</c:v>
                </c:pt>
                <c:pt idx="2">
                  <c:v>40.148698884758367</c:v>
                </c:pt>
                <c:pt idx="3">
                  <c:v>32.8125</c:v>
                </c:pt>
                <c:pt idx="4">
                  <c:v>36</c:v>
                </c:pt>
                <c:pt idx="5">
                  <c:v>28.248587570621471</c:v>
                </c:pt>
                <c:pt idx="6">
                  <c:v>28.491620111731841</c:v>
                </c:pt>
                <c:pt idx="7">
                  <c:v>41.75257731958763</c:v>
                </c:pt>
                <c:pt idx="8">
                  <c:v>27.205882352941174</c:v>
                </c:pt>
              </c:numCache>
            </c:numRef>
          </c:val>
          <c:extLst>
            <c:ext xmlns:c16="http://schemas.microsoft.com/office/drawing/2014/chart" uri="{C3380CC4-5D6E-409C-BE32-E72D297353CC}">
              <c16:uniqueId val="{00000001-19DB-4778-9D7F-81F7A326826A}"/>
            </c:ext>
          </c:extLst>
        </c:ser>
        <c:ser>
          <c:idx val="2"/>
          <c:order val="2"/>
          <c:tx>
            <c:strRef>
              <c:f>Sheet1!$D$1</c:f>
              <c:strCache>
                <c:ptCount val="1"/>
                <c:pt idx="0">
                  <c:v>Kartais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26.915520628683691</c:v>
                </c:pt>
                <c:pt idx="1">
                  <c:v>31.25</c:v>
                </c:pt>
                <c:pt idx="2">
                  <c:v>23.048327137546469</c:v>
                </c:pt>
                <c:pt idx="3">
                  <c:v>28.125</c:v>
                </c:pt>
                <c:pt idx="4">
                  <c:v>28.000000000000004</c:v>
                </c:pt>
                <c:pt idx="5">
                  <c:v>24.858757062146893</c:v>
                </c:pt>
                <c:pt idx="6">
                  <c:v>27.374301675977652</c:v>
                </c:pt>
                <c:pt idx="7">
                  <c:v>24.226804123711339</c:v>
                </c:pt>
                <c:pt idx="8">
                  <c:v>30.147058823529409</c:v>
                </c:pt>
              </c:numCache>
            </c:numRef>
          </c:val>
          <c:extLst>
            <c:ext xmlns:c16="http://schemas.microsoft.com/office/drawing/2014/chart" uri="{C3380CC4-5D6E-409C-BE32-E72D297353CC}">
              <c16:uniqueId val="{00000002-19DB-4778-9D7F-81F7A326826A}"/>
            </c:ext>
          </c:extLst>
        </c:ser>
        <c:ser>
          <c:idx val="3"/>
          <c:order val="3"/>
          <c:tx>
            <c:strRef>
              <c:f>Sheet1!$E$1</c:f>
              <c:strCache>
                <c:ptCount val="1"/>
                <c:pt idx="0">
                  <c:v>Niekada</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Sheet1!$E$2:$E$10</c:f>
              <c:numCache>
                <c:formatCode>0</c:formatCode>
                <c:ptCount val="9"/>
                <c:pt idx="0">
                  <c:v>14.145383104125736</c:v>
                </c:pt>
                <c:pt idx="1">
                  <c:v>20.416666666666668</c:v>
                </c:pt>
                <c:pt idx="2">
                  <c:v>8.5501858736059475</c:v>
                </c:pt>
                <c:pt idx="3">
                  <c:v>12.5</c:v>
                </c:pt>
                <c:pt idx="4">
                  <c:v>14.000000000000002</c:v>
                </c:pt>
                <c:pt idx="5">
                  <c:v>14.689265536723164</c:v>
                </c:pt>
                <c:pt idx="6">
                  <c:v>13.407821229050279</c:v>
                </c:pt>
                <c:pt idx="7">
                  <c:v>14.432989690721648</c:v>
                </c:pt>
                <c:pt idx="8">
                  <c:v>14.705882352941178</c:v>
                </c:pt>
              </c:numCache>
            </c:numRef>
          </c:val>
          <c:extLst>
            <c:ext xmlns:c16="http://schemas.microsoft.com/office/drawing/2014/chart" uri="{C3380CC4-5D6E-409C-BE32-E72D297353CC}">
              <c16:uniqueId val="{00000003-19DB-4778-9D7F-81F7A326826A}"/>
            </c:ext>
          </c:extLst>
        </c:ser>
        <c:ser>
          <c:idx val="4"/>
          <c:order val="4"/>
          <c:tx>
            <c:strRef>
              <c:f>Sheet1!$F$1</c:f>
              <c:strCache>
                <c:ptCount val="1"/>
                <c:pt idx="0">
                  <c:v>Nežino, neatsakė</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Sheet1!$F$2:$F$10</c:f>
              <c:numCache>
                <c:formatCode>0</c:formatCode>
                <c:ptCount val="9"/>
                <c:pt idx="0">
                  <c:v>2.161100196463654</c:v>
                </c:pt>
                <c:pt idx="1">
                  <c:v>2.083333333333333</c:v>
                </c:pt>
                <c:pt idx="2">
                  <c:v>2.2304832713754648</c:v>
                </c:pt>
                <c:pt idx="3">
                  <c:v>1.5625</c:v>
                </c:pt>
                <c:pt idx="4">
                  <c:v>2</c:v>
                </c:pt>
                <c:pt idx="5">
                  <c:v>2.8248587570621471</c:v>
                </c:pt>
                <c:pt idx="6">
                  <c:v>1.6759776536312849</c:v>
                </c:pt>
                <c:pt idx="7">
                  <c:v>2.0618556701030926</c:v>
                </c:pt>
                <c:pt idx="8">
                  <c:v>2.9411764705882351</c:v>
                </c:pt>
              </c:numCache>
            </c:numRef>
          </c:val>
          <c:extLst>
            <c:ext xmlns:c16="http://schemas.microsoft.com/office/drawing/2014/chart" uri="{C3380CC4-5D6E-409C-BE32-E72D297353CC}">
              <c16:uniqueId val="{00000005-19DB-4778-9D7F-81F7A326826A}"/>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none"/>
        <c:minorTickMark val="none"/>
        <c:tickLblPos val="nextTo"/>
        <c:crossAx val="36313919"/>
        <c:crosses val="autoZero"/>
        <c:crossBetween val="between"/>
      </c:valAx>
      <c:spPr>
        <a:noFill/>
        <a:ln>
          <a:noFill/>
        </a:ln>
        <a:effectLst/>
      </c:spPr>
    </c:plotArea>
    <c:legend>
      <c:legendPos val="b"/>
      <c:layout>
        <c:manualLayout>
          <c:xMode val="edge"/>
          <c:yMode val="edge"/>
          <c:x val="0.185391066046946"/>
          <c:y val="7.4744388396414049E-2"/>
          <c:w val="0.72504271191476721"/>
          <c:h val="5.574469723249993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Visada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12.37721021611002</c:v>
                </c:pt>
                <c:pt idx="1">
                  <c:v>14.583333333333334</c:v>
                </c:pt>
                <c:pt idx="2">
                  <c:v>10.408921933085502</c:v>
                </c:pt>
                <c:pt idx="3">
                  <c:v>7.8125</c:v>
                </c:pt>
                <c:pt idx="4">
                  <c:v>10</c:v>
                </c:pt>
                <c:pt idx="5">
                  <c:v>18.64406779661017</c:v>
                </c:pt>
                <c:pt idx="6">
                  <c:v>16.201117318435752</c:v>
                </c:pt>
                <c:pt idx="7">
                  <c:v>10.309278350515463</c:v>
                </c:pt>
                <c:pt idx="8">
                  <c:v>10.294117647058822</c:v>
                </c:pt>
              </c:numCache>
            </c:numRef>
          </c:val>
          <c:extLst>
            <c:ext xmlns:c16="http://schemas.microsoft.com/office/drawing/2014/chart" uri="{C3380CC4-5D6E-409C-BE32-E72D297353CC}">
              <c16:uniqueId val="{00000000-19DB-4778-9D7F-81F7A326826A}"/>
            </c:ext>
          </c:extLst>
        </c:ser>
        <c:ser>
          <c:idx val="1"/>
          <c:order val="1"/>
          <c:tx>
            <c:strRef>
              <c:f>Sheet1!$C$1</c:f>
              <c:strCache>
                <c:ptCount val="1"/>
                <c:pt idx="0">
                  <c:v>Dažnai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17.485265225933201</c:v>
                </c:pt>
                <c:pt idx="1">
                  <c:v>13.750000000000002</c:v>
                </c:pt>
                <c:pt idx="2">
                  <c:v>20.817843866171003</c:v>
                </c:pt>
                <c:pt idx="3">
                  <c:v>14.0625</c:v>
                </c:pt>
                <c:pt idx="4">
                  <c:v>17.5</c:v>
                </c:pt>
                <c:pt idx="5">
                  <c:v>18.64406779661017</c:v>
                </c:pt>
                <c:pt idx="6">
                  <c:v>22.905027932960895</c:v>
                </c:pt>
                <c:pt idx="7">
                  <c:v>12.371134020618557</c:v>
                </c:pt>
                <c:pt idx="8">
                  <c:v>17.647058823529413</c:v>
                </c:pt>
              </c:numCache>
            </c:numRef>
          </c:val>
          <c:extLst>
            <c:ext xmlns:c16="http://schemas.microsoft.com/office/drawing/2014/chart" uri="{C3380CC4-5D6E-409C-BE32-E72D297353CC}">
              <c16:uniqueId val="{00000001-19DB-4778-9D7F-81F7A326826A}"/>
            </c:ext>
          </c:extLst>
        </c:ser>
        <c:ser>
          <c:idx val="2"/>
          <c:order val="2"/>
          <c:tx>
            <c:strRef>
              <c:f>Sheet1!$D$1</c:f>
              <c:strCache>
                <c:ptCount val="1"/>
                <c:pt idx="0">
                  <c:v>Kartais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45.186640471512767</c:v>
                </c:pt>
                <c:pt idx="1">
                  <c:v>41.25</c:v>
                </c:pt>
                <c:pt idx="2">
                  <c:v>48.698884758364315</c:v>
                </c:pt>
                <c:pt idx="3">
                  <c:v>57.8125</c:v>
                </c:pt>
                <c:pt idx="4">
                  <c:v>47</c:v>
                </c:pt>
                <c:pt idx="5">
                  <c:v>38.983050847457626</c:v>
                </c:pt>
                <c:pt idx="6">
                  <c:v>38.547486033519554</c:v>
                </c:pt>
                <c:pt idx="7">
                  <c:v>51.546391752577314</c:v>
                </c:pt>
                <c:pt idx="8">
                  <c:v>44.852941176470587</c:v>
                </c:pt>
              </c:numCache>
            </c:numRef>
          </c:val>
          <c:extLst>
            <c:ext xmlns:c16="http://schemas.microsoft.com/office/drawing/2014/chart" uri="{C3380CC4-5D6E-409C-BE32-E72D297353CC}">
              <c16:uniqueId val="{00000002-19DB-4778-9D7F-81F7A326826A}"/>
            </c:ext>
          </c:extLst>
        </c:ser>
        <c:ser>
          <c:idx val="3"/>
          <c:order val="3"/>
          <c:tx>
            <c:strRef>
              <c:f>Sheet1!$E$1</c:f>
              <c:strCache>
                <c:ptCount val="1"/>
                <c:pt idx="0">
                  <c:v>Niekada</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Sheet1!$E$2:$E$10</c:f>
              <c:numCache>
                <c:formatCode>0</c:formatCode>
                <c:ptCount val="9"/>
                <c:pt idx="0">
                  <c:v>21.021611001964637</c:v>
                </c:pt>
                <c:pt idx="1">
                  <c:v>26.25</c:v>
                </c:pt>
                <c:pt idx="2">
                  <c:v>16.356877323420075</c:v>
                </c:pt>
                <c:pt idx="3">
                  <c:v>17.1875</c:v>
                </c:pt>
                <c:pt idx="4">
                  <c:v>23</c:v>
                </c:pt>
                <c:pt idx="5">
                  <c:v>18.64406779661017</c:v>
                </c:pt>
                <c:pt idx="6">
                  <c:v>16.759776536312849</c:v>
                </c:pt>
                <c:pt idx="7">
                  <c:v>22.680412371134022</c:v>
                </c:pt>
                <c:pt idx="8">
                  <c:v>24.264705882352942</c:v>
                </c:pt>
              </c:numCache>
            </c:numRef>
          </c:val>
          <c:extLst>
            <c:ext xmlns:c16="http://schemas.microsoft.com/office/drawing/2014/chart" uri="{C3380CC4-5D6E-409C-BE32-E72D297353CC}">
              <c16:uniqueId val="{00000003-19DB-4778-9D7F-81F7A326826A}"/>
            </c:ext>
          </c:extLst>
        </c:ser>
        <c:ser>
          <c:idx val="4"/>
          <c:order val="4"/>
          <c:tx>
            <c:strRef>
              <c:f>Sheet1!$F$1</c:f>
              <c:strCache>
                <c:ptCount val="1"/>
                <c:pt idx="0">
                  <c:v>Nežino, neatsakė</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Sheet1!$F$2:$F$10</c:f>
              <c:numCache>
                <c:formatCode>0</c:formatCode>
                <c:ptCount val="9"/>
                <c:pt idx="0">
                  <c:v>3.9292730844793713</c:v>
                </c:pt>
                <c:pt idx="1">
                  <c:v>4.1666666666666661</c:v>
                </c:pt>
                <c:pt idx="2">
                  <c:v>3.7174721189591078</c:v>
                </c:pt>
                <c:pt idx="3">
                  <c:v>3.125</c:v>
                </c:pt>
                <c:pt idx="4">
                  <c:v>2.5</c:v>
                </c:pt>
                <c:pt idx="5">
                  <c:v>5.0847457627118651</c:v>
                </c:pt>
                <c:pt idx="6">
                  <c:v>5.5865921787709496</c:v>
                </c:pt>
                <c:pt idx="7">
                  <c:v>3.0927835051546393</c:v>
                </c:pt>
                <c:pt idx="8">
                  <c:v>2.9411764705882351</c:v>
                </c:pt>
              </c:numCache>
            </c:numRef>
          </c:val>
          <c:extLst>
            <c:ext xmlns:c16="http://schemas.microsoft.com/office/drawing/2014/chart" uri="{C3380CC4-5D6E-409C-BE32-E72D297353CC}">
              <c16:uniqueId val="{00000005-19DB-4778-9D7F-81F7A326826A}"/>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none"/>
        <c:minorTickMark val="none"/>
        <c:tickLblPos val="nextTo"/>
        <c:crossAx val="36313919"/>
        <c:crosses val="autoZero"/>
        <c:crossBetween val="between"/>
      </c:valAx>
      <c:spPr>
        <a:noFill/>
        <a:ln>
          <a:noFill/>
        </a:ln>
        <a:effectLst/>
      </c:spPr>
    </c:plotArea>
    <c:legend>
      <c:legendPos val="b"/>
      <c:layout>
        <c:manualLayout>
          <c:xMode val="edge"/>
          <c:yMode val="edge"/>
          <c:x val="0.18370646568190502"/>
          <c:y val="8.2984342789023433E-2"/>
          <c:w val="0.72504271191476721"/>
          <c:h val="5.574469723249993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E481-440E-9E7A-BEB65967647B}"/>
              </c:ext>
            </c:extLst>
          </c:dPt>
          <c:dPt>
            <c:idx val="1"/>
            <c:bubble3D val="0"/>
            <c:spPr>
              <a:solidFill>
                <a:schemeClr val="accent2"/>
              </a:solidFill>
              <a:ln>
                <a:noFill/>
              </a:ln>
              <a:effectLst/>
            </c:spPr>
            <c:extLst>
              <c:ext xmlns:c16="http://schemas.microsoft.com/office/drawing/2014/chart" uri="{C3380CC4-5D6E-409C-BE32-E72D297353CC}">
                <c16:uniqueId val="{00000003-E481-440E-9E7A-BEB65967647B}"/>
              </c:ext>
            </c:extLst>
          </c:dPt>
          <c:dPt>
            <c:idx val="2"/>
            <c:bubble3D val="0"/>
            <c:spPr>
              <a:solidFill>
                <a:sysClr val="window" lastClr="FFFFFF">
                  <a:lumMod val="75000"/>
                </a:sysClr>
              </a:solidFill>
              <a:ln>
                <a:noFill/>
              </a:ln>
              <a:effectLst/>
            </c:spPr>
            <c:extLst>
              <c:ext xmlns:c16="http://schemas.microsoft.com/office/drawing/2014/chart" uri="{C3380CC4-5D6E-409C-BE32-E72D297353CC}">
                <c16:uniqueId val="{00000005-E481-440E-9E7A-BEB65967647B}"/>
              </c:ext>
            </c:extLst>
          </c:dPt>
          <c:dLbls>
            <c:dLbl>
              <c:idx val="0"/>
              <c:layout>
                <c:manualLayout>
                  <c:x val="1.2448207346182492E-2"/>
                  <c:y val="0.11445668021503888"/>
                </c:manualLayout>
              </c:layout>
              <c:tx>
                <c:rich>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fld id="{D20E11C0-C132-485A-ACD3-B7DDA9CCB1EE}" type="CELLRANG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[LANGELIŲ DIAPAZONAS]</a:t>
                    </a:fld>
                    <a:r>
                      <a:rPr lang="en-US" sz="1400" b="0" i="0" u="none" strike="noStrike" kern="1200" baseline="0" dirty="0">
                        <a:solidFill>
                          <a:schemeClr val="tx1">
                            <a:lumMod val="50000"/>
                            <a:lumOff val="50000"/>
                          </a:schemeClr>
                        </a:solidFill>
                        <a:latin typeface="+mj-lt"/>
                        <a:ea typeface="+mn-ea"/>
                        <a:cs typeface="+mn-cs"/>
                      </a:rPr>
                      <a:t> </a:t>
                    </a:r>
                  </a:p>
                  <a:p>
                    <a:pPr algn="ctr" rtl="0">
                      <a:defRPr lang="en-US">
                        <a:solidFill>
                          <a:schemeClr val="tx1">
                            <a:lumMod val="50000"/>
                            <a:lumOff val="50000"/>
                          </a:schemeClr>
                        </a:solidFill>
                        <a:latin typeface="+mj-lt"/>
                      </a:defRPr>
                    </a:pPr>
                    <a:fld id="{F005AFFF-1E2F-47F3-B950-3E8546D4C26E}" type="VALU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[REIKŠMĖ]</a:t>
                    </a:fld>
                    <a:r>
                      <a:rPr lang="en-US"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12341367322182274"/>
                      <c:h val="0.13129284668481542"/>
                    </c:manualLayout>
                  </c15:layout>
                  <c15:dlblFieldTable/>
                  <c15:showDataLabelsRange val="1"/>
                </c:ext>
                <c:ext xmlns:c16="http://schemas.microsoft.com/office/drawing/2014/chart" uri="{C3380CC4-5D6E-409C-BE32-E72D297353CC}">
                  <c16:uniqueId val="{00000001-E481-440E-9E7A-BEB65967647B}"/>
                </c:ext>
              </c:extLst>
            </c:dLbl>
            <c:dLbl>
              <c:idx val="1"/>
              <c:layout>
                <c:manualLayout>
                  <c:x val="-0.13874076930764329"/>
                  <c:y val="3.2619063963549515E-2"/>
                </c:manualLayout>
              </c:layout>
              <c:tx>
                <c:rich>
                  <a:bodyPr rot="0" spcFirstLastPara="1" vertOverflow="ellipsis" vert="horz" wrap="square" anchor="ctr" anchorCtr="0"/>
                  <a:lstStyle/>
                  <a:p>
                    <a:pPr algn="ctr" rtl="0">
                      <a:defRPr lang="lt-LT" sz="1400" b="0" i="0" u="none" strike="noStrike" kern="1200" baseline="0" smtClean="0">
                        <a:solidFill>
                          <a:schemeClr val="tx1">
                            <a:lumMod val="50000"/>
                            <a:lumOff val="50000"/>
                          </a:schemeClr>
                        </a:solidFill>
                        <a:latin typeface="+mj-lt"/>
                        <a:ea typeface="+mn-ea"/>
                        <a:cs typeface="+mn-cs"/>
                      </a:defRPr>
                    </a:pPr>
                    <a:fld id="{C0DCEA3A-9962-4623-A37C-B9641F5F54E8}" type="CELLRANGE">
                      <a:rPr lang="en-US" sz="1400" b="0" i="0" u="none" strike="noStrike" kern="1200" baseline="0" smtClean="0">
                        <a:solidFill>
                          <a:schemeClr val="tx1">
                            <a:lumMod val="50000"/>
                            <a:lumOff val="50000"/>
                          </a:schemeClr>
                        </a:solidFill>
                        <a:latin typeface="+mj-lt"/>
                        <a:ea typeface="+mn-ea"/>
                        <a:cs typeface="+mn-cs"/>
                      </a:rPr>
                      <a:pPr algn="ctr" rtl="0">
                        <a:defRPr lang="lt-LT" smtClean="0">
                          <a:solidFill>
                            <a:schemeClr val="tx1">
                              <a:lumMod val="50000"/>
                              <a:lumOff val="50000"/>
                            </a:schemeClr>
                          </a:solidFill>
                          <a:latin typeface="+mj-lt"/>
                        </a:defRPr>
                      </a:pPr>
                      <a:t>[LANGELIŲ DIAPAZONAS]</a:t>
                    </a:fld>
                    <a:endParaRPr lang="en-US" sz="1400" b="0" i="0" u="none" strike="noStrike" kern="1200" baseline="0" dirty="0">
                      <a:solidFill>
                        <a:schemeClr val="tx1">
                          <a:lumMod val="50000"/>
                          <a:lumOff val="50000"/>
                        </a:schemeClr>
                      </a:solidFill>
                      <a:latin typeface="+mj-lt"/>
                      <a:ea typeface="+mn-ea"/>
                      <a:cs typeface="+mn-cs"/>
                    </a:endParaRPr>
                  </a:p>
                  <a:p>
                    <a:pPr algn="ctr" rtl="0">
                      <a:defRPr lang="lt-LT" smtClean="0">
                        <a:solidFill>
                          <a:schemeClr val="tx1">
                            <a:lumMod val="50000"/>
                            <a:lumOff val="50000"/>
                          </a:schemeClr>
                        </a:solidFill>
                        <a:latin typeface="+mj-lt"/>
                      </a:defRPr>
                    </a:pPr>
                    <a:fld id="{95D32463-B636-41C9-89B0-26DB599A5302}" type="VALUE">
                      <a:rPr lang="en-US" sz="1400" b="0" i="0" u="none" strike="noStrike" kern="1200" baseline="0" smtClean="0">
                        <a:solidFill>
                          <a:schemeClr val="tx1">
                            <a:lumMod val="50000"/>
                            <a:lumOff val="50000"/>
                          </a:schemeClr>
                        </a:solidFill>
                        <a:latin typeface="+mj-lt"/>
                        <a:ea typeface="+mn-ea"/>
                        <a:cs typeface="+mn-cs"/>
                      </a:rPr>
                      <a:pPr algn="ctr" rtl="0">
                        <a:defRPr lang="lt-LT" smtClean="0">
                          <a:solidFill>
                            <a:schemeClr val="tx1">
                              <a:lumMod val="50000"/>
                              <a:lumOff val="50000"/>
                            </a:schemeClr>
                          </a:solidFill>
                          <a:latin typeface="+mj-lt"/>
                        </a:defRPr>
                      </a:pPr>
                      <a:t>[REIKŠMĖ]</a:t>
                    </a:fld>
                    <a:r>
                      <a:rPr lang="en-US"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lt-LT" sz="1400" b="0" i="0" u="none" strike="noStrike" kern="1200" baseline="0" smtClean="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224554873095797"/>
                      <c:h val="0.13750616029155469"/>
                    </c:manualLayout>
                  </c15:layout>
                  <c15:dlblFieldTable/>
                  <c15:showDataLabelsRange val="1"/>
                </c:ext>
                <c:ext xmlns:c16="http://schemas.microsoft.com/office/drawing/2014/chart" uri="{C3380CC4-5D6E-409C-BE32-E72D297353CC}">
                  <c16:uniqueId val="{00000003-E481-440E-9E7A-BEB65967647B}"/>
                </c:ext>
              </c:extLst>
            </c:dLbl>
            <c:dLbl>
              <c:idx val="2"/>
              <c:layout>
                <c:manualLayout>
                  <c:x val="7.2243778837530262E-2"/>
                  <c:y val="8.1326094329048193E-2"/>
                </c:manualLayout>
              </c:layout>
              <c:tx>
                <c:rich>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fld id="{53F6D4E0-8B23-4AB2-89C9-B9A68D963B0F}" type="CELLRANGE">
                      <a:rPr lang="lt-LT"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[LANGELIŲ DIAPAZONAS]</a:t>
                    </a:fld>
                    <a:r>
                      <a:rPr lang="lt-LT" sz="1400" b="0" i="0" u="none" strike="noStrike" kern="1200" baseline="0" dirty="0">
                        <a:solidFill>
                          <a:schemeClr val="tx1">
                            <a:lumMod val="50000"/>
                            <a:lumOff val="50000"/>
                          </a:schemeClr>
                        </a:solidFill>
                        <a:latin typeface="+mj-lt"/>
                        <a:ea typeface="+mn-ea"/>
                        <a:cs typeface="+mn-cs"/>
                      </a:rPr>
                      <a:t> </a:t>
                    </a:r>
                  </a:p>
                  <a:p>
                    <a:pPr algn="ctr" rtl="0">
                      <a:defRPr lang="en-US">
                        <a:solidFill>
                          <a:schemeClr val="tx1">
                            <a:lumMod val="50000"/>
                            <a:lumOff val="50000"/>
                          </a:schemeClr>
                        </a:solidFill>
                        <a:latin typeface="+mj-lt"/>
                      </a:defRPr>
                    </a:pPr>
                    <a:fld id="{BD58FB3D-DD5F-44D3-8F49-72E6041802FF}" type="VALUE">
                      <a:rPr lang="lt-LT"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[REIKŠMĖ]</a:t>
                    </a:fld>
                    <a:r>
                      <a:rPr lang="lt-LT"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21453926726412093"/>
                      <c:h val="0.13396034257880821"/>
                    </c:manualLayout>
                  </c15:layout>
                  <c15:dlblFieldTable/>
                  <c15:showDataLabelsRange val="1"/>
                </c:ext>
                <c:ext xmlns:c16="http://schemas.microsoft.com/office/drawing/2014/chart" uri="{C3380CC4-5D6E-409C-BE32-E72D297353CC}">
                  <c16:uniqueId val="{00000005-E481-440E-9E7A-BEB65967647B}"/>
                </c:ext>
              </c:extLst>
            </c:dLbl>
            <c:spPr>
              <a:noFill/>
              <a:ln>
                <a:noFill/>
              </a:ln>
              <a:effectLst/>
            </c:spPr>
            <c:txPr>
              <a:bodyPr rot="0" spcFirstLastPara="1" vertOverflow="ellipsis" vert="horz" wrap="square" anchor="ctr" anchorCtr="0"/>
              <a:lstStyle/>
              <a:p>
                <a:pPr algn="ctr">
                  <a:defRPr sz="1400" b="0" i="0" u="none" strike="noStrike" kern="1200" baseline="0">
                    <a:solidFill>
                      <a:schemeClr val="bg1"/>
                    </a:solidFill>
                    <a:latin typeface="+mj-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DataLabelsRange val="1"/>
              </c:ext>
            </c:extLst>
          </c:dLbls>
          <c:cat>
            <c:strRef>
              <c:f>Sheet1!$A$2:$A$4</c:f>
              <c:strCache>
                <c:ptCount val="3"/>
                <c:pt idx="0">
                  <c:v>Taip</c:v>
                </c:pt>
                <c:pt idx="1">
                  <c:v>Ne</c:v>
                </c:pt>
                <c:pt idx="2">
                  <c:v>Neatsakė</c:v>
                </c:pt>
              </c:strCache>
            </c:strRef>
          </c:cat>
          <c:val>
            <c:numRef>
              <c:f>Sheet1!$B$2:$B$4</c:f>
              <c:numCache>
                <c:formatCode>0</c:formatCode>
                <c:ptCount val="3"/>
                <c:pt idx="0">
                  <c:v>15.324165029469548</c:v>
                </c:pt>
                <c:pt idx="1">
                  <c:v>83.497053045186647</c:v>
                </c:pt>
                <c:pt idx="2">
                  <c:v>1.1787819253438114</c:v>
                </c:pt>
              </c:numCache>
            </c:numRef>
          </c:val>
          <c:extLst>
            <c:ext xmlns:c15="http://schemas.microsoft.com/office/drawing/2012/chart" uri="{02D57815-91ED-43cb-92C2-25804820EDAC}">
              <c15:datalabelsRange>
                <c15:f>Sheet1!$A$2:$A$5</c15:f>
                <c15:dlblRangeCache>
                  <c:ptCount val="4"/>
                  <c:pt idx="0">
                    <c:v>Taip</c:v>
                  </c:pt>
                  <c:pt idx="1">
                    <c:v>Ne</c:v>
                  </c:pt>
                  <c:pt idx="2">
                    <c:v>Neatsakė</c:v>
                  </c:pt>
                </c15:dlblRangeCache>
              </c15:datalabelsRange>
            </c:ext>
            <c:ext xmlns:c16="http://schemas.microsoft.com/office/drawing/2014/chart" uri="{C3380CC4-5D6E-409C-BE32-E72D297353CC}">
              <c16:uniqueId val="{00000006-E481-440E-9E7A-BEB65967647B}"/>
            </c:ext>
          </c:extLst>
        </c:ser>
        <c:dLbls>
          <c:showLegendKey val="0"/>
          <c:showVal val="0"/>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1461906323180959"/>
          <c:w val="0.73701027208285586"/>
          <c:h val="0.79865920154193115"/>
        </c:manualLayout>
      </c:layout>
      <c:barChart>
        <c:barDir val="bar"/>
        <c:grouping val="stacked"/>
        <c:varyColors val="0"/>
        <c:ser>
          <c:idx val="0"/>
          <c:order val="0"/>
          <c:tx>
            <c:strRef>
              <c:f>Sheet1!$B$1</c:f>
              <c:strCache>
                <c:ptCount val="1"/>
                <c:pt idx="0">
                  <c:v>Taip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15.324165029469548</c:v>
                </c:pt>
                <c:pt idx="1">
                  <c:v>23.75</c:v>
                </c:pt>
                <c:pt idx="2">
                  <c:v>7.8066914498141262</c:v>
                </c:pt>
                <c:pt idx="3">
                  <c:v>20.3125</c:v>
                </c:pt>
                <c:pt idx="4">
                  <c:v>16</c:v>
                </c:pt>
                <c:pt idx="5">
                  <c:v>12.429378531073446</c:v>
                </c:pt>
                <c:pt idx="6">
                  <c:v>12.290502793296088</c:v>
                </c:pt>
                <c:pt idx="7">
                  <c:v>19.072164948453608</c:v>
                </c:pt>
                <c:pt idx="8">
                  <c:v>13.970588235294118</c:v>
                </c:pt>
              </c:numCache>
            </c:numRef>
          </c:val>
          <c:extLst>
            <c:ext xmlns:c16="http://schemas.microsoft.com/office/drawing/2014/chart" uri="{C3380CC4-5D6E-409C-BE32-E72D297353CC}">
              <c16:uniqueId val="{00000000-D606-43F2-B338-F8A9CA35A12D}"/>
            </c:ext>
          </c:extLst>
        </c:ser>
        <c:ser>
          <c:idx val="1"/>
          <c:order val="1"/>
          <c:tx>
            <c:strRef>
              <c:f>Sheet1!$C$1</c:f>
              <c:strCache>
                <c:ptCount val="1"/>
                <c:pt idx="0">
                  <c:v>Ne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83.497053045186604</c:v>
                </c:pt>
                <c:pt idx="1">
                  <c:v>74.583333333333329</c:v>
                </c:pt>
                <c:pt idx="2">
                  <c:v>91.449814126394045</c:v>
                </c:pt>
                <c:pt idx="3">
                  <c:v>79.6875</c:v>
                </c:pt>
                <c:pt idx="4">
                  <c:v>83</c:v>
                </c:pt>
                <c:pt idx="5">
                  <c:v>85.310734463276845</c:v>
                </c:pt>
                <c:pt idx="6">
                  <c:v>86.592178770949729</c:v>
                </c:pt>
                <c:pt idx="7">
                  <c:v>79.381443298969074</c:v>
                </c:pt>
                <c:pt idx="8">
                  <c:v>85.294117647058826</c:v>
                </c:pt>
              </c:numCache>
            </c:numRef>
          </c:val>
          <c:extLst>
            <c:ext xmlns:c16="http://schemas.microsoft.com/office/drawing/2014/chart" uri="{C3380CC4-5D6E-409C-BE32-E72D297353CC}">
              <c16:uniqueId val="{00000001-D606-43F2-B338-F8A9CA35A12D}"/>
            </c:ext>
          </c:extLst>
        </c:ser>
        <c:ser>
          <c:idx val="2"/>
          <c:order val="2"/>
          <c:tx>
            <c:strRef>
              <c:f>Sheet1!$D$1</c:f>
              <c:strCache>
                <c:ptCount val="1"/>
                <c:pt idx="0">
                  <c:v>Neatsakė</c:v>
                </c:pt>
              </c:strCache>
            </c:strRef>
          </c:tx>
          <c:spPr>
            <a:solidFill>
              <a:schemeClr val="bg1">
                <a:lumMod val="75000"/>
              </a:schemeClr>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7-D606-43F2-B338-F8A9CA35A12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1.1787819253438114</c:v>
                </c:pt>
                <c:pt idx="1">
                  <c:v>1.6666666666666667</c:v>
                </c:pt>
                <c:pt idx="2">
                  <c:v>0.74349442379182151</c:v>
                </c:pt>
                <c:pt idx="3">
                  <c:v>0</c:v>
                </c:pt>
                <c:pt idx="4">
                  <c:v>1</c:v>
                </c:pt>
                <c:pt idx="5">
                  <c:v>2.2598870056497176</c:v>
                </c:pt>
                <c:pt idx="6">
                  <c:v>1.1173184357541899</c:v>
                </c:pt>
                <c:pt idx="7">
                  <c:v>1.5463917525773196</c:v>
                </c:pt>
                <c:pt idx="8">
                  <c:v>0.73529411764705876</c:v>
                </c:pt>
              </c:numCache>
            </c:numRef>
          </c:val>
          <c:extLst>
            <c:ext xmlns:c16="http://schemas.microsoft.com/office/drawing/2014/chart" uri="{C3380CC4-5D6E-409C-BE32-E72D297353CC}">
              <c16:uniqueId val="{00000002-D606-43F2-B338-F8A9CA35A12D}"/>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none"/>
        <c:minorTickMark val="none"/>
        <c:tickLblPos val="nextTo"/>
        <c:crossAx val="36313919"/>
        <c:crosses val="autoZero"/>
        <c:crossBetween val="between"/>
      </c:valAx>
      <c:spPr>
        <a:noFill/>
        <a:ln>
          <a:noFill/>
        </a:ln>
        <a:effectLst/>
      </c:spPr>
    </c:plotArea>
    <c:legend>
      <c:legendPos val="b"/>
      <c:layout>
        <c:manualLayout>
          <c:xMode val="edge"/>
          <c:yMode val="edge"/>
          <c:x val="0.18370646568190502"/>
          <c:y val="6.6504434003804652E-2"/>
          <c:w val="0.72504271191476721"/>
          <c:h val="5.574469723249993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userShapes r:id="rId4"/>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E481-440E-9E7A-BEB65967647B}"/>
              </c:ext>
            </c:extLst>
          </c:dPt>
          <c:dPt>
            <c:idx val="1"/>
            <c:bubble3D val="0"/>
            <c:spPr>
              <a:solidFill>
                <a:schemeClr val="accent2"/>
              </a:solidFill>
              <a:ln>
                <a:noFill/>
              </a:ln>
              <a:effectLst/>
            </c:spPr>
            <c:extLst>
              <c:ext xmlns:c16="http://schemas.microsoft.com/office/drawing/2014/chart" uri="{C3380CC4-5D6E-409C-BE32-E72D297353CC}">
                <c16:uniqueId val="{00000003-E481-440E-9E7A-BEB65967647B}"/>
              </c:ext>
            </c:extLst>
          </c:dPt>
          <c:dPt>
            <c:idx val="2"/>
            <c:bubble3D val="0"/>
            <c:spPr>
              <a:solidFill>
                <a:sysClr val="window" lastClr="FFFFFF">
                  <a:lumMod val="75000"/>
                </a:sysClr>
              </a:solidFill>
              <a:ln>
                <a:noFill/>
              </a:ln>
              <a:effectLst/>
            </c:spPr>
            <c:extLst>
              <c:ext xmlns:c16="http://schemas.microsoft.com/office/drawing/2014/chart" uri="{C3380CC4-5D6E-409C-BE32-E72D297353CC}">
                <c16:uniqueId val="{00000005-E481-440E-9E7A-BEB65967647B}"/>
              </c:ext>
            </c:extLst>
          </c:dPt>
          <c:dLbls>
            <c:dLbl>
              <c:idx val="0"/>
              <c:layout>
                <c:manualLayout>
                  <c:x val="9.5488917868547538E-4"/>
                  <c:y val="0.12258928964794394"/>
                </c:manualLayout>
              </c:layout>
              <c:tx>
                <c:rich>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fld id="{D20E11C0-C132-485A-ACD3-B7DDA9CCB1EE}" type="CELLRANG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[LANGELIŲ DIAPAZONAS]</a:t>
                    </a:fld>
                    <a:r>
                      <a:rPr lang="en-US" sz="1400" b="0" i="0" u="none" strike="noStrike" kern="1200" baseline="0" dirty="0">
                        <a:solidFill>
                          <a:schemeClr val="tx1">
                            <a:lumMod val="50000"/>
                            <a:lumOff val="50000"/>
                          </a:schemeClr>
                        </a:solidFill>
                        <a:latin typeface="+mj-lt"/>
                        <a:ea typeface="+mn-ea"/>
                        <a:cs typeface="+mn-cs"/>
                      </a:rPr>
                      <a:t> </a:t>
                    </a:r>
                  </a:p>
                  <a:p>
                    <a:pPr algn="ctr" rtl="0">
                      <a:defRPr lang="en-US">
                        <a:solidFill>
                          <a:schemeClr val="tx1">
                            <a:lumMod val="50000"/>
                            <a:lumOff val="50000"/>
                          </a:schemeClr>
                        </a:solidFill>
                        <a:latin typeface="+mj-lt"/>
                      </a:defRPr>
                    </a:pPr>
                    <a:fld id="{F005AFFF-1E2F-47F3-B950-3E8546D4C26E}" type="VALU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[REIKŠMĖ]</a:t>
                    </a:fld>
                    <a:r>
                      <a:rPr lang="en-US"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13326508879396307"/>
                      <c:h val="0.13454589045797732"/>
                    </c:manualLayout>
                  </c15:layout>
                  <c15:dlblFieldTable/>
                  <c15:showDataLabelsRange val="1"/>
                </c:ext>
                <c:ext xmlns:c16="http://schemas.microsoft.com/office/drawing/2014/chart" uri="{C3380CC4-5D6E-409C-BE32-E72D297353CC}">
                  <c16:uniqueId val="{00000001-E481-440E-9E7A-BEB65967647B}"/>
                </c:ext>
              </c:extLst>
            </c:dLbl>
            <c:dLbl>
              <c:idx val="1"/>
              <c:layout>
                <c:manualLayout>
                  <c:x val="-0.16419025953567254"/>
                  <c:y val="-2.5255914648328038E-2"/>
                </c:manualLayout>
              </c:layout>
              <c:tx>
                <c:rich>
                  <a:bodyPr rot="0" spcFirstLastPara="1" vertOverflow="ellipsis" vert="horz" wrap="square" anchor="ctr" anchorCtr="0"/>
                  <a:lstStyle/>
                  <a:p>
                    <a:pPr algn="ctr" rtl="0">
                      <a:defRPr lang="lt-LT" sz="1400" b="0" i="0" u="none" strike="noStrike" kern="1200" baseline="0" smtClean="0">
                        <a:solidFill>
                          <a:schemeClr val="tx1">
                            <a:lumMod val="50000"/>
                            <a:lumOff val="50000"/>
                          </a:schemeClr>
                        </a:solidFill>
                        <a:latin typeface="+mj-lt"/>
                        <a:ea typeface="+mn-ea"/>
                        <a:cs typeface="+mn-cs"/>
                      </a:defRPr>
                    </a:pPr>
                    <a:fld id="{C0DCEA3A-9962-4623-A37C-B9641F5F54E8}" type="CELLRANGE">
                      <a:rPr lang="en-US" sz="1400" b="0" i="0" u="none" strike="noStrike" kern="1200" baseline="0" smtClean="0">
                        <a:solidFill>
                          <a:schemeClr val="tx1">
                            <a:lumMod val="50000"/>
                            <a:lumOff val="50000"/>
                          </a:schemeClr>
                        </a:solidFill>
                        <a:latin typeface="+mj-lt"/>
                        <a:ea typeface="+mn-ea"/>
                        <a:cs typeface="+mn-cs"/>
                      </a:rPr>
                      <a:pPr algn="ctr" rtl="0">
                        <a:defRPr lang="lt-LT" smtClean="0">
                          <a:solidFill>
                            <a:schemeClr val="tx1">
                              <a:lumMod val="50000"/>
                              <a:lumOff val="50000"/>
                            </a:schemeClr>
                          </a:solidFill>
                          <a:latin typeface="+mj-lt"/>
                        </a:defRPr>
                      </a:pPr>
                      <a:t>[LANGELIŲ DIAPAZONAS]</a:t>
                    </a:fld>
                    <a:endParaRPr lang="en-US" sz="1400" b="0" i="0" u="none" strike="noStrike" kern="1200" baseline="0" dirty="0">
                      <a:solidFill>
                        <a:schemeClr val="tx1">
                          <a:lumMod val="50000"/>
                          <a:lumOff val="50000"/>
                        </a:schemeClr>
                      </a:solidFill>
                      <a:latin typeface="+mj-lt"/>
                      <a:ea typeface="+mn-ea"/>
                      <a:cs typeface="+mn-cs"/>
                    </a:endParaRPr>
                  </a:p>
                  <a:p>
                    <a:pPr algn="ctr" rtl="0">
                      <a:defRPr lang="lt-LT" smtClean="0">
                        <a:solidFill>
                          <a:schemeClr val="tx1">
                            <a:lumMod val="50000"/>
                            <a:lumOff val="50000"/>
                          </a:schemeClr>
                        </a:solidFill>
                        <a:latin typeface="+mj-lt"/>
                      </a:defRPr>
                    </a:pPr>
                    <a:fld id="{95D32463-B636-41C9-89B0-26DB599A5302}" type="VALUE">
                      <a:rPr lang="en-US" sz="1400" b="0" i="0" u="none" strike="noStrike" kern="1200" baseline="0" smtClean="0">
                        <a:solidFill>
                          <a:schemeClr val="tx1">
                            <a:lumMod val="50000"/>
                            <a:lumOff val="50000"/>
                          </a:schemeClr>
                        </a:solidFill>
                        <a:latin typeface="+mj-lt"/>
                        <a:ea typeface="+mn-ea"/>
                        <a:cs typeface="+mn-cs"/>
                      </a:rPr>
                      <a:pPr algn="ctr" rtl="0">
                        <a:defRPr lang="lt-LT" smtClean="0">
                          <a:solidFill>
                            <a:schemeClr val="tx1">
                              <a:lumMod val="50000"/>
                              <a:lumOff val="50000"/>
                            </a:schemeClr>
                          </a:solidFill>
                          <a:latin typeface="+mj-lt"/>
                        </a:defRPr>
                      </a:pPr>
                      <a:t>[REIKŠMĖ]</a:t>
                    </a:fld>
                    <a:r>
                      <a:rPr lang="en-US"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lt-LT" sz="1400" b="0" i="0" u="none" strike="noStrike" kern="1200" baseline="0" smtClean="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19992633416544611"/>
                      <c:h val="0.17328964179633591"/>
                    </c:manualLayout>
                  </c15:layout>
                  <c15:dlblFieldTable/>
                  <c15:showDataLabelsRange val="1"/>
                </c:ext>
                <c:ext xmlns:c16="http://schemas.microsoft.com/office/drawing/2014/chart" uri="{C3380CC4-5D6E-409C-BE32-E72D297353CC}">
                  <c16:uniqueId val="{00000003-E481-440E-9E7A-BEB65967647B}"/>
                </c:ext>
              </c:extLst>
            </c:dLbl>
            <c:dLbl>
              <c:idx val="2"/>
              <c:layout>
                <c:manualLayout>
                  <c:x val="8.0453291814314001E-2"/>
                  <c:y val="8.1326094329048193E-2"/>
                </c:manualLayout>
              </c:layout>
              <c:tx>
                <c:rich>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fld id="{53F6D4E0-8B23-4AB2-89C9-B9A68D963B0F}" type="CELLRANGE">
                      <a:rPr lang="lt-LT"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[LANGELIŲ DIAPAZONAS]</a:t>
                    </a:fld>
                    <a:r>
                      <a:rPr lang="lt-LT" sz="1400" b="0" i="0" u="none" strike="noStrike" kern="1200" baseline="0" dirty="0">
                        <a:solidFill>
                          <a:schemeClr val="tx1">
                            <a:lumMod val="50000"/>
                            <a:lumOff val="50000"/>
                          </a:schemeClr>
                        </a:solidFill>
                        <a:latin typeface="+mj-lt"/>
                        <a:ea typeface="+mn-ea"/>
                        <a:cs typeface="+mn-cs"/>
                      </a:rPr>
                      <a:t> </a:t>
                    </a:r>
                  </a:p>
                  <a:p>
                    <a:pPr algn="ctr" rtl="0">
                      <a:defRPr lang="en-US">
                        <a:solidFill>
                          <a:schemeClr val="tx1">
                            <a:lumMod val="50000"/>
                            <a:lumOff val="50000"/>
                          </a:schemeClr>
                        </a:solidFill>
                        <a:latin typeface="+mj-lt"/>
                      </a:defRPr>
                    </a:pPr>
                    <a:fld id="{BD58FB3D-DD5F-44D3-8F49-72E6041802FF}" type="VALUE">
                      <a:rPr lang="lt-LT"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[REIKŠMĖ]</a:t>
                    </a:fld>
                    <a:r>
                      <a:rPr lang="lt-LT"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23424209840840166"/>
                      <c:h val="0.12094816748616048"/>
                    </c:manualLayout>
                  </c15:layout>
                  <c15:dlblFieldTable/>
                  <c15:showDataLabelsRange val="1"/>
                </c:ext>
                <c:ext xmlns:c16="http://schemas.microsoft.com/office/drawing/2014/chart" uri="{C3380CC4-5D6E-409C-BE32-E72D297353CC}">
                  <c16:uniqueId val="{00000005-E481-440E-9E7A-BEB65967647B}"/>
                </c:ext>
              </c:extLst>
            </c:dLbl>
            <c:spPr>
              <a:noFill/>
              <a:ln>
                <a:noFill/>
              </a:ln>
              <a:effectLst/>
            </c:spPr>
            <c:txPr>
              <a:bodyPr rot="0" spcFirstLastPara="1" vertOverflow="ellipsis" vert="horz" wrap="square" anchor="ctr" anchorCtr="0"/>
              <a:lstStyle/>
              <a:p>
                <a:pPr algn="ctr">
                  <a:defRPr sz="1400" b="0" i="0" u="none" strike="noStrike" kern="1200" baseline="0">
                    <a:solidFill>
                      <a:schemeClr val="bg1"/>
                    </a:solidFill>
                    <a:latin typeface="+mj-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DataLabelsRange val="1"/>
              </c:ext>
            </c:extLst>
          </c:dLbls>
          <c:cat>
            <c:strRef>
              <c:f>Sheet1!$A$2:$A$4</c:f>
              <c:strCache>
                <c:ptCount val="3"/>
                <c:pt idx="0">
                  <c:v>Taip</c:v>
                </c:pt>
                <c:pt idx="1">
                  <c:v>Ne</c:v>
                </c:pt>
                <c:pt idx="2">
                  <c:v>Neatsakė</c:v>
                </c:pt>
              </c:strCache>
            </c:strRef>
          </c:cat>
          <c:val>
            <c:numRef>
              <c:f>Sheet1!$B$2:$B$4</c:f>
              <c:numCache>
                <c:formatCode>0</c:formatCode>
                <c:ptCount val="3"/>
                <c:pt idx="0">
                  <c:v>16.306483300589392</c:v>
                </c:pt>
                <c:pt idx="1">
                  <c:v>79.960707269155208</c:v>
                </c:pt>
                <c:pt idx="2">
                  <c:v>3.7328094302554029</c:v>
                </c:pt>
              </c:numCache>
            </c:numRef>
          </c:val>
          <c:extLst>
            <c:ext xmlns:c15="http://schemas.microsoft.com/office/drawing/2012/chart" uri="{02D57815-91ED-43cb-92C2-25804820EDAC}">
              <c15:datalabelsRange>
                <c15:f>Sheet1!$A$2:$A$5</c15:f>
                <c15:dlblRangeCache>
                  <c:ptCount val="4"/>
                  <c:pt idx="0">
                    <c:v>Taip</c:v>
                  </c:pt>
                  <c:pt idx="1">
                    <c:v>Ne</c:v>
                  </c:pt>
                  <c:pt idx="2">
                    <c:v>Neatsakė</c:v>
                  </c:pt>
                </c15:dlblRangeCache>
              </c15:datalabelsRange>
            </c:ext>
            <c:ext xmlns:c16="http://schemas.microsoft.com/office/drawing/2014/chart" uri="{C3380CC4-5D6E-409C-BE32-E72D297353CC}">
              <c16:uniqueId val="{00000006-E481-440E-9E7A-BEB65967647B}"/>
            </c:ext>
          </c:extLst>
        </c:ser>
        <c:dLbls>
          <c:showLegendKey val="0"/>
          <c:showVal val="0"/>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Taip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16.306483300589392</c:v>
                </c:pt>
                <c:pt idx="1">
                  <c:v>16.25</c:v>
                </c:pt>
                <c:pt idx="2">
                  <c:v>16.356877323420075</c:v>
                </c:pt>
                <c:pt idx="3">
                  <c:v>18.75</c:v>
                </c:pt>
                <c:pt idx="4">
                  <c:v>19.5</c:v>
                </c:pt>
                <c:pt idx="5">
                  <c:v>11.864406779661017</c:v>
                </c:pt>
                <c:pt idx="6">
                  <c:v>14.52513966480447</c:v>
                </c:pt>
                <c:pt idx="7">
                  <c:v>17.010309278350515</c:v>
                </c:pt>
                <c:pt idx="8">
                  <c:v>17.647058823529413</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Ne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79.960707269155208</c:v>
                </c:pt>
                <c:pt idx="1">
                  <c:v>81.666666666666671</c:v>
                </c:pt>
                <c:pt idx="2">
                  <c:v>78.438661710037167</c:v>
                </c:pt>
                <c:pt idx="3">
                  <c:v>78.125</c:v>
                </c:pt>
                <c:pt idx="4">
                  <c:v>78</c:v>
                </c:pt>
                <c:pt idx="5">
                  <c:v>83.050847457627114</c:v>
                </c:pt>
                <c:pt idx="6">
                  <c:v>81.564245810055866</c:v>
                </c:pt>
                <c:pt idx="7">
                  <c:v>80.927835051546396</c:v>
                </c:pt>
                <c:pt idx="8">
                  <c:v>76.470588235294116</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Nežino,  neatsakė</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3.7328094302554029</c:v>
                </c:pt>
                <c:pt idx="1">
                  <c:v>2.083333333333333</c:v>
                </c:pt>
                <c:pt idx="2">
                  <c:v>5.2044609665427508</c:v>
                </c:pt>
                <c:pt idx="3">
                  <c:v>3.125</c:v>
                </c:pt>
                <c:pt idx="4">
                  <c:v>2.5</c:v>
                </c:pt>
                <c:pt idx="5">
                  <c:v>5.0847457627118651</c:v>
                </c:pt>
                <c:pt idx="6">
                  <c:v>3.9106145251396649</c:v>
                </c:pt>
                <c:pt idx="7">
                  <c:v>2.0618556701030926</c:v>
                </c:pt>
                <c:pt idx="8">
                  <c:v>5.8823529411764701</c:v>
                </c:pt>
              </c:numCache>
            </c:numRef>
          </c:val>
          <c:extLst>
            <c:ext xmlns:c16="http://schemas.microsoft.com/office/drawing/2014/chart" uri="{C3380CC4-5D6E-409C-BE32-E72D297353CC}">
              <c16:uniqueId val="{00000002-9F4F-4CB0-9576-F60C63CD5B4D}"/>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out"/>
        <c:minorTickMark val="none"/>
        <c:tickLblPos val="nextTo"/>
        <c:crossAx val="36313919"/>
        <c:crosses val="autoZero"/>
        <c:crossBetween val="between"/>
      </c:valAx>
      <c:spPr>
        <a:noFill/>
        <a:ln>
          <a:noFill/>
        </a:ln>
        <a:effectLst/>
      </c:spPr>
    </c:plotArea>
    <c:legend>
      <c:legendPos val="b"/>
      <c:layout>
        <c:manualLayout>
          <c:xMode val="edge"/>
          <c:yMode val="edge"/>
          <c:x val="0.17696806422174116"/>
          <c:y val="8.2984342789023433E-2"/>
          <c:w val="0.73827836495606769"/>
          <c:h val="5.574469723249993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6219-4E6B-8904-51CFA48615B3}"/>
              </c:ext>
            </c:extLst>
          </c:dPt>
          <c:dPt>
            <c:idx val="1"/>
            <c:bubble3D val="0"/>
            <c:spPr>
              <a:solidFill>
                <a:srgbClr val="1AB1AF"/>
              </a:solidFill>
              <a:ln>
                <a:noFill/>
              </a:ln>
              <a:effectLst/>
            </c:spPr>
            <c:extLst>
              <c:ext xmlns:c16="http://schemas.microsoft.com/office/drawing/2014/chart" uri="{C3380CC4-5D6E-409C-BE32-E72D297353CC}">
                <c16:uniqueId val="{00000003-6219-4E6B-8904-51CFA48615B3}"/>
              </c:ext>
            </c:extLst>
          </c:dPt>
          <c:dPt>
            <c:idx val="2"/>
            <c:bubble3D val="0"/>
            <c:spPr>
              <a:solidFill>
                <a:srgbClr val="00D0D3"/>
              </a:solidFill>
              <a:ln>
                <a:noFill/>
              </a:ln>
              <a:effectLst/>
            </c:spPr>
            <c:extLst>
              <c:ext xmlns:c16="http://schemas.microsoft.com/office/drawing/2014/chart" uri="{C3380CC4-5D6E-409C-BE32-E72D297353CC}">
                <c16:uniqueId val="{00000005-6219-4E6B-8904-51CFA48615B3}"/>
              </c:ext>
            </c:extLst>
          </c:dPt>
          <c:dLbls>
            <c:dLbl>
              <c:idx val="0"/>
              <c:layout>
                <c:manualLayout>
                  <c:x val="7.2377716718537433E-2"/>
                  <c:y val="0.13885450851375333"/>
                </c:manualLayout>
              </c:layout>
              <c:tx>
                <c:rich>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fld id="{D20E11C0-C132-485A-ACD3-B7DDA9CCB1EE}" type="CELLRANG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[LANGELIŲ DIAPAZONAS]</a:t>
                    </a:fld>
                    <a:r>
                      <a:rPr lang="en-US" sz="1400" b="0" i="0" u="none" strike="noStrike" kern="1200" baseline="0" dirty="0">
                        <a:solidFill>
                          <a:schemeClr val="tx1">
                            <a:lumMod val="50000"/>
                            <a:lumOff val="50000"/>
                          </a:schemeClr>
                        </a:solidFill>
                        <a:latin typeface="+mj-lt"/>
                        <a:ea typeface="+mn-ea"/>
                        <a:cs typeface="+mn-cs"/>
                      </a:rPr>
                      <a:t> </a:t>
                    </a:r>
                  </a:p>
                  <a:p>
                    <a:pPr algn="ctr" rtl="0">
                      <a:defRPr lang="en-US">
                        <a:solidFill>
                          <a:schemeClr val="tx1">
                            <a:lumMod val="50000"/>
                            <a:lumOff val="50000"/>
                          </a:schemeClr>
                        </a:solidFill>
                        <a:latin typeface="+mj-lt"/>
                      </a:defRPr>
                    </a:pPr>
                    <a:fld id="{F005AFFF-1E2F-47F3-B950-3E8546D4C26E}" type="VALU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[REIKŠMĖ]</a:t>
                    </a:fld>
                    <a:r>
                      <a:rPr lang="en-US"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24984017306429054"/>
                      <c:h val="0.13454589045797732"/>
                    </c:manualLayout>
                  </c15:layout>
                  <c15:dlblFieldTable/>
                  <c15:showDataLabelsRange val="1"/>
                </c:ext>
                <c:ext xmlns:c16="http://schemas.microsoft.com/office/drawing/2014/chart" uri="{C3380CC4-5D6E-409C-BE32-E72D297353CC}">
                  <c16:uniqueId val="{00000001-6219-4E6B-8904-51CFA48615B3}"/>
                </c:ext>
              </c:extLst>
            </c:dLbl>
            <c:dLbl>
              <c:idx val="1"/>
              <c:layout>
                <c:manualLayout>
                  <c:x val="-0.16419025953567254"/>
                  <c:y val="5.2817135907558231E-2"/>
                </c:manualLayout>
              </c:layout>
              <c:tx>
                <c:rich>
                  <a:bodyPr rot="0" spcFirstLastPara="1" vertOverflow="ellipsis" vert="horz" wrap="square" anchor="ctr" anchorCtr="0"/>
                  <a:lstStyle/>
                  <a:p>
                    <a:pPr algn="ctr" rtl="0">
                      <a:defRPr lang="lt-LT" sz="1400" b="0" i="0" u="none" strike="noStrike" kern="1200" baseline="0" smtClean="0">
                        <a:solidFill>
                          <a:schemeClr val="tx1">
                            <a:lumMod val="50000"/>
                            <a:lumOff val="50000"/>
                          </a:schemeClr>
                        </a:solidFill>
                        <a:latin typeface="+mj-lt"/>
                        <a:ea typeface="+mn-ea"/>
                        <a:cs typeface="+mn-cs"/>
                      </a:defRPr>
                    </a:pPr>
                    <a:fld id="{C0DCEA3A-9962-4623-A37C-B9641F5F54E8}" type="CELLRANGE">
                      <a:rPr lang="it-IT" sz="1400" b="0" i="0" u="none" strike="noStrike" kern="1200" baseline="0" smtClean="0">
                        <a:solidFill>
                          <a:schemeClr val="tx1">
                            <a:lumMod val="50000"/>
                            <a:lumOff val="50000"/>
                          </a:schemeClr>
                        </a:solidFill>
                        <a:latin typeface="+mj-lt"/>
                        <a:ea typeface="+mn-ea"/>
                        <a:cs typeface="+mn-cs"/>
                      </a:rPr>
                      <a:pPr algn="ctr" rtl="0">
                        <a:defRPr lang="lt-LT" smtClean="0">
                          <a:solidFill>
                            <a:schemeClr val="tx1">
                              <a:lumMod val="50000"/>
                              <a:lumOff val="50000"/>
                            </a:schemeClr>
                          </a:solidFill>
                          <a:latin typeface="+mj-lt"/>
                        </a:defRPr>
                      </a:pPr>
                      <a:t>[LANGELIŲ DIAPAZONAS]</a:t>
                    </a:fld>
                    <a:endParaRPr lang="it-IT" sz="1400" b="0" i="0" u="none" strike="noStrike" kern="1200" baseline="0" dirty="0">
                      <a:solidFill>
                        <a:schemeClr val="tx1">
                          <a:lumMod val="50000"/>
                          <a:lumOff val="50000"/>
                        </a:schemeClr>
                      </a:solidFill>
                      <a:latin typeface="+mj-lt"/>
                      <a:ea typeface="+mn-ea"/>
                      <a:cs typeface="+mn-cs"/>
                    </a:endParaRPr>
                  </a:p>
                  <a:p>
                    <a:pPr algn="ctr" rtl="0">
                      <a:defRPr lang="lt-LT" smtClean="0">
                        <a:solidFill>
                          <a:schemeClr val="tx1">
                            <a:lumMod val="50000"/>
                            <a:lumOff val="50000"/>
                          </a:schemeClr>
                        </a:solidFill>
                        <a:latin typeface="+mj-lt"/>
                      </a:defRPr>
                    </a:pPr>
                    <a:fld id="{95D32463-B636-41C9-89B0-26DB599A5302}" type="VALUE">
                      <a:rPr lang="it-IT" sz="1400" b="0" i="0" u="none" strike="noStrike" kern="1200" baseline="0" smtClean="0">
                        <a:solidFill>
                          <a:schemeClr val="tx1">
                            <a:lumMod val="50000"/>
                            <a:lumOff val="50000"/>
                          </a:schemeClr>
                        </a:solidFill>
                        <a:latin typeface="+mj-lt"/>
                        <a:ea typeface="+mn-ea"/>
                        <a:cs typeface="+mn-cs"/>
                      </a:rPr>
                      <a:pPr algn="ctr" rtl="0">
                        <a:defRPr lang="lt-LT" smtClean="0">
                          <a:solidFill>
                            <a:schemeClr val="tx1">
                              <a:lumMod val="50000"/>
                              <a:lumOff val="50000"/>
                            </a:schemeClr>
                          </a:solidFill>
                          <a:latin typeface="+mj-lt"/>
                        </a:defRPr>
                      </a:pPr>
                      <a:t>[REIKŠMĖ]</a:t>
                    </a:fld>
                    <a:r>
                      <a:rPr lang="it-IT"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lt-LT" sz="1400" b="0" i="0" u="none" strike="noStrike" kern="1200" baseline="0" smtClean="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26231863278900169"/>
                      <c:h val="0.2448566048058983"/>
                    </c:manualLayout>
                  </c15:layout>
                  <c15:dlblFieldTable/>
                  <c15:showDataLabelsRange val="1"/>
                </c:ext>
                <c:ext xmlns:c16="http://schemas.microsoft.com/office/drawing/2014/chart" uri="{C3380CC4-5D6E-409C-BE32-E72D297353CC}">
                  <c16:uniqueId val="{00000003-6219-4E6B-8904-51CFA48615B3}"/>
                </c:ext>
              </c:extLst>
            </c:dLbl>
            <c:dLbl>
              <c:idx val="2"/>
              <c:layout>
                <c:manualLayout>
                  <c:x val="0.14120368784251272"/>
                  <c:y val="0"/>
                </c:manualLayout>
              </c:layout>
              <c:tx>
                <c:rich>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fld id="{53F6D4E0-8B23-4AB2-89C9-B9A68D963B0F}" type="CELLRANGE">
                      <a:rPr lang="lt-LT"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[LANGELIŲ DIAPAZONAS]</a:t>
                    </a:fld>
                    <a:r>
                      <a:rPr lang="lt-LT" sz="1400" b="0" i="0" u="none" strike="noStrike" kern="1200" baseline="0" dirty="0">
                        <a:solidFill>
                          <a:schemeClr val="tx1">
                            <a:lumMod val="50000"/>
                            <a:lumOff val="50000"/>
                          </a:schemeClr>
                        </a:solidFill>
                        <a:latin typeface="+mj-lt"/>
                        <a:ea typeface="+mn-ea"/>
                        <a:cs typeface="+mn-cs"/>
                      </a:rPr>
                      <a:t> </a:t>
                    </a:r>
                  </a:p>
                  <a:p>
                    <a:pPr algn="ctr" rtl="0">
                      <a:defRPr lang="en-US">
                        <a:solidFill>
                          <a:schemeClr val="tx1">
                            <a:lumMod val="50000"/>
                            <a:lumOff val="50000"/>
                          </a:schemeClr>
                        </a:solidFill>
                        <a:latin typeface="+mj-lt"/>
                      </a:defRPr>
                    </a:pPr>
                    <a:fld id="{BD58FB3D-DD5F-44D3-8F49-72E6041802FF}" type="VALUE">
                      <a:rPr lang="lt-LT"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[REIKŠMĖ]</a:t>
                    </a:fld>
                    <a:r>
                      <a:rPr lang="lt-LT"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23424209840840166"/>
                      <c:h val="0.12094816748616048"/>
                    </c:manualLayout>
                  </c15:layout>
                  <c15:dlblFieldTable/>
                  <c15:showDataLabelsRange val="1"/>
                </c:ext>
                <c:ext xmlns:c16="http://schemas.microsoft.com/office/drawing/2014/chart" uri="{C3380CC4-5D6E-409C-BE32-E72D297353CC}">
                  <c16:uniqueId val="{00000005-6219-4E6B-8904-51CFA48615B3}"/>
                </c:ext>
              </c:extLst>
            </c:dLbl>
            <c:spPr>
              <a:noFill/>
              <a:ln>
                <a:noFill/>
              </a:ln>
              <a:effectLst/>
            </c:spPr>
            <c:txPr>
              <a:bodyPr rot="0" spcFirstLastPara="1" vertOverflow="ellipsis" vert="horz" wrap="square" anchor="ctr" anchorCtr="0"/>
              <a:lstStyle/>
              <a:p>
                <a:pPr algn="ctr">
                  <a:defRPr sz="1400" b="0" i="0" u="none" strike="noStrike" kern="1200" baseline="0">
                    <a:solidFill>
                      <a:schemeClr val="bg1"/>
                    </a:solidFill>
                    <a:latin typeface="+mj-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DataLabelsRange val="1"/>
              </c:ext>
            </c:extLst>
          </c:dLbls>
          <c:cat>
            <c:strRef>
              <c:f>Sheet1!$A$2:$A$4</c:f>
              <c:strCache>
                <c:ptCount val="3"/>
                <c:pt idx="0">
                  <c:v>Nesidomi (1-4 balai)</c:v>
                </c:pt>
                <c:pt idx="1">
                  <c:v>Nei domisi, nei nesidomi (5-6 balai)</c:v>
                </c:pt>
                <c:pt idx="2">
                  <c:v>Domisi (7-10 balų)</c:v>
                </c:pt>
              </c:strCache>
            </c:strRef>
          </c:cat>
          <c:val>
            <c:numRef>
              <c:f>Sheet1!$B$2:$B$4</c:f>
              <c:numCache>
                <c:formatCode>0</c:formatCode>
                <c:ptCount val="3"/>
                <c:pt idx="0">
                  <c:v>15.127701375245579</c:v>
                </c:pt>
                <c:pt idx="1">
                  <c:v>21.021611001964637</c:v>
                </c:pt>
                <c:pt idx="2">
                  <c:v>63.850687622789785</c:v>
                </c:pt>
              </c:numCache>
            </c:numRef>
          </c:val>
          <c:extLst>
            <c:ext xmlns:c15="http://schemas.microsoft.com/office/drawing/2012/chart" uri="{02D57815-91ED-43cb-92C2-25804820EDAC}">
              <c15:datalabelsRange>
                <c15:f>Sheet1!$A$2:$A$5</c15:f>
                <c15:dlblRangeCache>
                  <c:ptCount val="4"/>
                  <c:pt idx="0">
                    <c:v>Nesidomi (1-4 balai)</c:v>
                  </c:pt>
                  <c:pt idx="1">
                    <c:v>Nei domisi, nei nesidomi (5-6 balai)</c:v>
                  </c:pt>
                  <c:pt idx="2">
                    <c:v>Domisi (7-10 balų)</c:v>
                  </c:pt>
                </c15:dlblRangeCache>
              </c15:datalabelsRange>
            </c:ext>
            <c:ext xmlns:c16="http://schemas.microsoft.com/office/drawing/2014/chart" uri="{C3380CC4-5D6E-409C-BE32-E72D297353CC}">
              <c16:uniqueId val="{00000006-6219-4E6B-8904-51CFA48615B3}"/>
            </c:ext>
          </c:extLst>
        </c:ser>
        <c:dLbls>
          <c:showLegendKey val="0"/>
          <c:showVal val="0"/>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Domisi (7-10 balų)</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63.850687622789778</c:v>
                </c:pt>
                <c:pt idx="1">
                  <c:v>51.666666666666671</c:v>
                </c:pt>
                <c:pt idx="2">
                  <c:v>74.721189591078058</c:v>
                </c:pt>
                <c:pt idx="3">
                  <c:v>64.0625</c:v>
                </c:pt>
                <c:pt idx="4">
                  <c:v>63</c:v>
                </c:pt>
                <c:pt idx="5">
                  <c:v>64.971751412429384</c:v>
                </c:pt>
                <c:pt idx="6">
                  <c:v>69.273743016759781</c:v>
                </c:pt>
                <c:pt idx="7">
                  <c:v>57.731958762886592</c:v>
                </c:pt>
                <c:pt idx="8">
                  <c:v>65.441176470588232</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Nei domisi, nei nesidomi (5-6 balai)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21.021611001964637</c:v>
                </c:pt>
                <c:pt idx="1">
                  <c:v>24.583333333333332</c:v>
                </c:pt>
                <c:pt idx="2">
                  <c:v>17.843866171003718</c:v>
                </c:pt>
                <c:pt idx="3">
                  <c:v>23.4375</c:v>
                </c:pt>
                <c:pt idx="4">
                  <c:v>22</c:v>
                </c:pt>
                <c:pt idx="5">
                  <c:v>17.514124293785311</c:v>
                </c:pt>
                <c:pt idx="6">
                  <c:v>18.435754189944134</c:v>
                </c:pt>
                <c:pt idx="7">
                  <c:v>24.226804123711339</c:v>
                </c:pt>
                <c:pt idx="8">
                  <c:v>19.852941176470587</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Nesidomi (1-4 balai)</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15.12770137524558</c:v>
                </c:pt>
                <c:pt idx="1">
                  <c:v>23.75</c:v>
                </c:pt>
                <c:pt idx="2">
                  <c:v>7.4349442379182156</c:v>
                </c:pt>
                <c:pt idx="3">
                  <c:v>12.5</c:v>
                </c:pt>
                <c:pt idx="4">
                  <c:v>15</c:v>
                </c:pt>
                <c:pt idx="5">
                  <c:v>17.514124293785311</c:v>
                </c:pt>
                <c:pt idx="6">
                  <c:v>12.290502793296088</c:v>
                </c:pt>
                <c:pt idx="7">
                  <c:v>18.041237113402062</c:v>
                </c:pt>
                <c:pt idx="8">
                  <c:v>14.705882352941178</c:v>
                </c:pt>
              </c:numCache>
            </c:numRef>
          </c:val>
          <c:extLst>
            <c:ext xmlns:c16="http://schemas.microsoft.com/office/drawing/2014/chart" uri="{C3380CC4-5D6E-409C-BE32-E72D297353CC}">
              <c16:uniqueId val="{00000002-9F4F-4CB0-9576-F60C63CD5B4D}"/>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out"/>
        <c:minorTickMark val="none"/>
        <c:tickLblPos val="nextTo"/>
        <c:crossAx val="36313919"/>
        <c:crosses val="autoZero"/>
        <c:crossBetween val="between"/>
        <c:majorUnit val="100"/>
      </c:valAx>
      <c:spPr>
        <a:noFill/>
        <a:ln>
          <a:noFill/>
        </a:ln>
        <a:effectLst/>
      </c:spPr>
    </c:plotArea>
    <c:legend>
      <c:legendPos val="b"/>
      <c:layout>
        <c:manualLayout>
          <c:xMode val="edge"/>
          <c:yMode val="edge"/>
          <c:x val="0.18370646568190502"/>
          <c:y val="8.2984342789023433E-2"/>
          <c:w val="0.73153996349590389"/>
          <c:h val="5.574469723249993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201941220145651"/>
          <c:y val="0.16659733670488694"/>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E481-440E-9E7A-BEB65967647B}"/>
              </c:ext>
            </c:extLst>
          </c:dPt>
          <c:dPt>
            <c:idx val="1"/>
            <c:bubble3D val="0"/>
            <c:spPr>
              <a:solidFill>
                <a:schemeClr val="accent2"/>
              </a:solidFill>
              <a:ln>
                <a:noFill/>
              </a:ln>
              <a:effectLst/>
            </c:spPr>
            <c:extLst>
              <c:ext xmlns:c16="http://schemas.microsoft.com/office/drawing/2014/chart" uri="{C3380CC4-5D6E-409C-BE32-E72D297353CC}">
                <c16:uniqueId val="{00000003-E481-440E-9E7A-BEB65967647B}"/>
              </c:ext>
            </c:extLst>
          </c:dPt>
          <c:dPt>
            <c:idx val="2"/>
            <c:bubble3D val="0"/>
            <c:spPr>
              <a:solidFill>
                <a:schemeClr val="accent3"/>
              </a:solidFill>
              <a:ln>
                <a:noFill/>
              </a:ln>
              <a:effectLst/>
            </c:spPr>
            <c:extLst>
              <c:ext xmlns:c16="http://schemas.microsoft.com/office/drawing/2014/chart" uri="{C3380CC4-5D6E-409C-BE32-E72D297353CC}">
                <c16:uniqueId val="{00000005-E481-440E-9E7A-BEB65967647B}"/>
              </c:ext>
            </c:extLst>
          </c:dPt>
          <c:dPt>
            <c:idx val="3"/>
            <c:bubble3D val="0"/>
            <c:spPr>
              <a:solidFill>
                <a:srgbClr val="C9F7F7"/>
              </a:solidFill>
              <a:ln>
                <a:noFill/>
              </a:ln>
              <a:effectLst/>
            </c:spPr>
            <c:extLst>
              <c:ext xmlns:c16="http://schemas.microsoft.com/office/drawing/2014/chart" uri="{C3380CC4-5D6E-409C-BE32-E72D297353CC}">
                <c16:uniqueId val="{00000000-5EB5-4011-A5F0-AD115E554DC7}"/>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1-5EB5-4011-A5F0-AD115E554DC7}"/>
              </c:ext>
            </c:extLst>
          </c:dPt>
          <c:dLbls>
            <c:dLbl>
              <c:idx val="0"/>
              <c:layout>
                <c:manualLayout>
                  <c:x val="-0.11493318167497077"/>
                  <c:y val="7.156696300956241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481-440E-9E7A-BEB65967647B}"/>
                </c:ext>
              </c:extLst>
            </c:dLbl>
            <c:dLbl>
              <c:idx val="1"/>
              <c:layout>
                <c:manualLayout>
                  <c:x val="-3.2838051907135108E-3"/>
                  <c:y val="-0.1138565320606674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481-440E-9E7A-BEB65967647B}"/>
                </c:ext>
              </c:extLst>
            </c:dLbl>
            <c:dLbl>
              <c:idx val="2"/>
              <c:layout>
                <c:manualLayout>
                  <c:x val="0.12150079205639755"/>
                  <c:y val="6.5060875463238558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481-440E-9E7A-BEB65967647B}"/>
                </c:ext>
              </c:extLst>
            </c:dLbl>
            <c:dLbl>
              <c:idx val="3"/>
              <c:layout>
                <c:manualLayout>
                  <c:x val="0.12971030503318118"/>
                  <c:y val="7.156696300956241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5EB5-4011-A5F0-AD115E554DC7}"/>
                </c:ext>
              </c:extLst>
            </c:dLbl>
            <c:dLbl>
              <c:idx val="4"/>
              <c:layout>
                <c:manualLayout>
                  <c:x val="8.866274014926305E-2"/>
                  <c:y val="0.139880882245962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B5-4011-A5F0-AD115E554DC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Visiškai pakanka</c:v>
                </c:pt>
                <c:pt idx="1">
                  <c:v>Greičiau pakanka</c:v>
                </c:pt>
                <c:pt idx="2">
                  <c:v>Greičiau nepakanka</c:v>
                </c:pt>
                <c:pt idx="3">
                  <c:v>Visiškai nepakanka</c:v>
                </c:pt>
                <c:pt idx="4">
                  <c:v>Nežino, neatsakė</c:v>
                </c:pt>
              </c:strCache>
            </c:strRef>
          </c:cat>
          <c:val>
            <c:numRef>
              <c:f>Sheet1!$B$2:$B$6</c:f>
              <c:numCache>
                <c:formatCode>0</c:formatCode>
                <c:ptCount val="5"/>
                <c:pt idx="0">
                  <c:v>35.952848722986246</c:v>
                </c:pt>
                <c:pt idx="1">
                  <c:v>47.151277013752456</c:v>
                </c:pt>
                <c:pt idx="2">
                  <c:v>9.0373280943025556</c:v>
                </c:pt>
                <c:pt idx="3">
                  <c:v>1.1787819253438114</c:v>
                </c:pt>
                <c:pt idx="4">
                  <c:v>6.6797642436149314</c:v>
                </c:pt>
              </c:numCache>
            </c:numRef>
          </c:val>
          <c:extLst>
            <c:ext xmlns:c16="http://schemas.microsoft.com/office/drawing/2014/chart" uri="{C3380CC4-5D6E-409C-BE32-E72D297353CC}">
              <c16:uniqueId val="{00000006-E481-440E-9E7A-BEB65967647B}"/>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Visiškai pakanka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35.952848722986246</c:v>
                </c:pt>
                <c:pt idx="1">
                  <c:v>35.833333333333336</c:v>
                </c:pt>
                <c:pt idx="2">
                  <c:v>36.059479553903344</c:v>
                </c:pt>
                <c:pt idx="3">
                  <c:v>50</c:v>
                </c:pt>
                <c:pt idx="4">
                  <c:v>31</c:v>
                </c:pt>
                <c:pt idx="5">
                  <c:v>38.983050847457626</c:v>
                </c:pt>
                <c:pt idx="6">
                  <c:v>36.312849162011176</c:v>
                </c:pt>
                <c:pt idx="7">
                  <c:v>31.958762886597935</c:v>
                </c:pt>
                <c:pt idx="8">
                  <c:v>41.17647058823529</c:v>
                </c:pt>
              </c:numCache>
            </c:numRef>
          </c:val>
          <c:extLst>
            <c:ext xmlns:c16="http://schemas.microsoft.com/office/drawing/2014/chart" uri="{C3380CC4-5D6E-409C-BE32-E72D297353CC}">
              <c16:uniqueId val="{00000000-1E43-48A9-8E94-F77371EB31D4}"/>
            </c:ext>
          </c:extLst>
        </c:ser>
        <c:ser>
          <c:idx val="1"/>
          <c:order val="1"/>
          <c:tx>
            <c:strRef>
              <c:f>Sheet1!$C$1</c:f>
              <c:strCache>
                <c:ptCount val="1"/>
                <c:pt idx="0">
                  <c:v>Greičiau pakanka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47.151277013752456</c:v>
                </c:pt>
                <c:pt idx="1">
                  <c:v>40</c:v>
                </c:pt>
                <c:pt idx="2">
                  <c:v>53.531598513011147</c:v>
                </c:pt>
                <c:pt idx="3">
                  <c:v>39.0625</c:v>
                </c:pt>
                <c:pt idx="4">
                  <c:v>50.5</c:v>
                </c:pt>
                <c:pt idx="5">
                  <c:v>44.632768361581924</c:v>
                </c:pt>
                <c:pt idx="6">
                  <c:v>47.486033519553075</c:v>
                </c:pt>
                <c:pt idx="7">
                  <c:v>48.96907216494845</c:v>
                </c:pt>
                <c:pt idx="8">
                  <c:v>44.117647058823529</c:v>
                </c:pt>
              </c:numCache>
            </c:numRef>
          </c:val>
          <c:extLst>
            <c:ext xmlns:c16="http://schemas.microsoft.com/office/drawing/2014/chart" uri="{C3380CC4-5D6E-409C-BE32-E72D297353CC}">
              <c16:uniqueId val="{00000001-1E43-48A9-8E94-F77371EB31D4}"/>
            </c:ext>
          </c:extLst>
        </c:ser>
        <c:ser>
          <c:idx val="2"/>
          <c:order val="2"/>
          <c:tx>
            <c:strRef>
              <c:f>Sheet1!$D$1</c:f>
              <c:strCache>
                <c:ptCount val="1"/>
                <c:pt idx="0">
                  <c:v>Greičiau nepakanka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9.0373280943025556</c:v>
                </c:pt>
                <c:pt idx="1">
                  <c:v>9.5833333333333339</c:v>
                </c:pt>
                <c:pt idx="2">
                  <c:v>8.5501858736059475</c:v>
                </c:pt>
                <c:pt idx="3">
                  <c:v>7.8125</c:v>
                </c:pt>
                <c:pt idx="4">
                  <c:v>12</c:v>
                </c:pt>
                <c:pt idx="5">
                  <c:v>7.9096045197740121</c:v>
                </c:pt>
                <c:pt idx="6">
                  <c:v>8.3798882681564244</c:v>
                </c:pt>
                <c:pt idx="7">
                  <c:v>9.7938144329896915</c:v>
                </c:pt>
                <c:pt idx="8">
                  <c:v>8.8235294117647065</c:v>
                </c:pt>
              </c:numCache>
            </c:numRef>
          </c:val>
          <c:extLst>
            <c:ext xmlns:c16="http://schemas.microsoft.com/office/drawing/2014/chart" uri="{C3380CC4-5D6E-409C-BE32-E72D297353CC}">
              <c16:uniqueId val="{00000002-1E43-48A9-8E94-F77371EB31D4}"/>
            </c:ext>
          </c:extLst>
        </c:ser>
        <c:ser>
          <c:idx val="3"/>
          <c:order val="3"/>
          <c:tx>
            <c:strRef>
              <c:f>Sheet1!$E$1</c:f>
              <c:strCache>
                <c:ptCount val="1"/>
                <c:pt idx="0">
                  <c:v>Visiškai nepakanka</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Sheet1!$E$2:$E$10</c:f>
              <c:numCache>
                <c:formatCode>0</c:formatCode>
                <c:ptCount val="9"/>
                <c:pt idx="0">
                  <c:v>1.1787819253438114</c:v>
                </c:pt>
                <c:pt idx="1">
                  <c:v>1.25</c:v>
                </c:pt>
                <c:pt idx="2">
                  <c:v>1.1152416356877324</c:v>
                </c:pt>
                <c:pt idx="3">
                  <c:v>0</c:v>
                </c:pt>
                <c:pt idx="4">
                  <c:v>1</c:v>
                </c:pt>
                <c:pt idx="5">
                  <c:v>1.1299435028248588</c:v>
                </c:pt>
                <c:pt idx="6">
                  <c:v>1.1173184357541899</c:v>
                </c:pt>
                <c:pt idx="7">
                  <c:v>0.51546391752577314</c:v>
                </c:pt>
                <c:pt idx="8">
                  <c:v>2.2058823529411766</c:v>
                </c:pt>
              </c:numCache>
            </c:numRef>
          </c:val>
          <c:extLst>
            <c:ext xmlns:c16="http://schemas.microsoft.com/office/drawing/2014/chart" uri="{C3380CC4-5D6E-409C-BE32-E72D297353CC}">
              <c16:uniqueId val="{00000003-1E43-48A9-8E94-F77371EB31D4}"/>
            </c:ext>
          </c:extLst>
        </c:ser>
        <c:ser>
          <c:idx val="4"/>
          <c:order val="4"/>
          <c:tx>
            <c:strRef>
              <c:f>Sheet1!$F$1</c:f>
              <c:strCache>
                <c:ptCount val="1"/>
                <c:pt idx="0">
                  <c:v>Nežino, neatsakė</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Sheet1!$F$2:$F$10</c:f>
              <c:numCache>
                <c:formatCode>0</c:formatCode>
                <c:ptCount val="9"/>
                <c:pt idx="0">
                  <c:v>6.6797642436149314</c:v>
                </c:pt>
                <c:pt idx="1">
                  <c:v>13.333333333333334</c:v>
                </c:pt>
                <c:pt idx="2">
                  <c:v>0.74349442379182151</c:v>
                </c:pt>
                <c:pt idx="3">
                  <c:v>3.125</c:v>
                </c:pt>
                <c:pt idx="4">
                  <c:v>5.5</c:v>
                </c:pt>
                <c:pt idx="5">
                  <c:v>7.3446327683615822</c:v>
                </c:pt>
                <c:pt idx="6">
                  <c:v>6.7039106145251397</c:v>
                </c:pt>
                <c:pt idx="7">
                  <c:v>8.7628865979381434</c:v>
                </c:pt>
                <c:pt idx="8">
                  <c:v>3.6764705882352944</c:v>
                </c:pt>
              </c:numCache>
            </c:numRef>
          </c:val>
          <c:extLst>
            <c:ext xmlns:c16="http://schemas.microsoft.com/office/drawing/2014/chart" uri="{C3380CC4-5D6E-409C-BE32-E72D297353CC}">
              <c16:uniqueId val="{00000004-1E43-48A9-8E94-F77371EB31D4}"/>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none"/>
        <c:minorTickMark val="none"/>
        <c:tickLblPos val="nextTo"/>
        <c:crossAx val="36313919"/>
        <c:crosses val="autoZero"/>
        <c:crossBetween val="between"/>
      </c:valAx>
      <c:spPr>
        <a:noFill/>
        <a:ln>
          <a:noFill/>
        </a:ln>
        <a:effectLst/>
      </c:spPr>
    </c:plotArea>
    <c:legend>
      <c:legendPos val="b"/>
      <c:layout>
        <c:manualLayout>
          <c:xMode val="edge"/>
          <c:yMode val="edge"/>
          <c:x val="0.18033726495182309"/>
          <c:y val="4.1784570825976482E-2"/>
          <c:w val="0.73178111337493101"/>
          <c:h val="0.10518442358815627"/>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Taip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93.3</c:v>
                </c:pt>
                <c:pt idx="1">
                  <c:v>90</c:v>
                </c:pt>
                <c:pt idx="2">
                  <c:v>96.3</c:v>
                </c:pt>
                <c:pt idx="3">
                  <c:v>93.8</c:v>
                </c:pt>
                <c:pt idx="4">
                  <c:v>93</c:v>
                </c:pt>
                <c:pt idx="5">
                  <c:v>94.4</c:v>
                </c:pt>
                <c:pt idx="6">
                  <c:v>96.1</c:v>
                </c:pt>
                <c:pt idx="7">
                  <c:v>93.8</c:v>
                </c:pt>
                <c:pt idx="8">
                  <c:v>89</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Ne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6.7000000000000028</c:v>
                </c:pt>
                <c:pt idx="1">
                  <c:v>10</c:v>
                </c:pt>
                <c:pt idx="2">
                  <c:v>3.7000000000000028</c:v>
                </c:pt>
                <c:pt idx="3">
                  <c:v>6.2000000000000028</c:v>
                </c:pt>
                <c:pt idx="4">
                  <c:v>7</c:v>
                </c:pt>
                <c:pt idx="5">
                  <c:v>5.5999999999999943</c:v>
                </c:pt>
                <c:pt idx="6">
                  <c:v>3.9000000000000057</c:v>
                </c:pt>
                <c:pt idx="7">
                  <c:v>6.2000000000000028</c:v>
                </c:pt>
                <c:pt idx="8">
                  <c:v>11</c:v>
                </c:pt>
              </c:numCache>
            </c:numRef>
          </c:val>
          <c:extLst>
            <c:ext xmlns:c16="http://schemas.microsoft.com/office/drawing/2014/chart" uri="{C3380CC4-5D6E-409C-BE32-E72D297353CC}">
              <c16:uniqueId val="{00000001-9F4F-4CB0-9576-F60C63CD5B4D}"/>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out"/>
        <c:minorTickMark val="none"/>
        <c:tickLblPos val="nextTo"/>
        <c:crossAx val="36313919"/>
        <c:crosses val="autoZero"/>
        <c:crossBetween val="between"/>
        <c:majorUnit val="100"/>
      </c:valAx>
      <c:spPr>
        <a:noFill/>
        <a:ln>
          <a:noFill/>
        </a:ln>
        <a:effectLst/>
      </c:spPr>
    </c:plotArea>
    <c:legend>
      <c:legendPos val="b"/>
      <c:layout>
        <c:manualLayout>
          <c:xMode val="edge"/>
          <c:yMode val="edge"/>
          <c:x val="2.7038575835724509E-2"/>
          <c:y val="8.8477645717429693E-2"/>
          <c:w val="0.89862366840877761"/>
          <c:h val="5.574469723249993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E481-440E-9E7A-BEB65967647B}"/>
              </c:ext>
            </c:extLst>
          </c:dPt>
          <c:dPt>
            <c:idx val="1"/>
            <c:bubble3D val="0"/>
            <c:spPr>
              <a:solidFill>
                <a:schemeClr val="accent2"/>
              </a:solidFill>
              <a:ln>
                <a:noFill/>
              </a:ln>
              <a:effectLst/>
            </c:spPr>
            <c:extLst>
              <c:ext xmlns:c16="http://schemas.microsoft.com/office/drawing/2014/chart" uri="{C3380CC4-5D6E-409C-BE32-E72D297353CC}">
                <c16:uniqueId val="{00000003-E481-440E-9E7A-BEB65967647B}"/>
              </c:ext>
            </c:extLst>
          </c:dPt>
          <c:dPt>
            <c:idx val="2"/>
            <c:bubble3D val="0"/>
            <c:spPr>
              <a:solidFill>
                <a:schemeClr val="accent3"/>
              </a:solidFill>
              <a:ln>
                <a:noFill/>
              </a:ln>
              <a:effectLst/>
            </c:spPr>
            <c:extLst>
              <c:ext xmlns:c16="http://schemas.microsoft.com/office/drawing/2014/chart" uri="{C3380CC4-5D6E-409C-BE32-E72D297353CC}">
                <c16:uniqueId val="{00000005-E481-440E-9E7A-BEB65967647B}"/>
              </c:ext>
            </c:extLst>
          </c:dPt>
          <c:dPt>
            <c:idx val="3"/>
            <c:bubble3D val="0"/>
            <c:spPr>
              <a:solidFill>
                <a:sysClr val="window" lastClr="FFFFFF">
                  <a:lumMod val="75000"/>
                </a:sysClr>
              </a:solidFill>
              <a:ln>
                <a:noFill/>
              </a:ln>
              <a:effectLst/>
            </c:spPr>
            <c:extLst>
              <c:ext xmlns:c16="http://schemas.microsoft.com/office/drawing/2014/chart" uri="{C3380CC4-5D6E-409C-BE32-E72D297353CC}">
                <c16:uniqueId val="{00000000-5EB5-4011-A5F0-AD115E554DC7}"/>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1-5EB5-4011-A5F0-AD115E554DC7}"/>
              </c:ext>
            </c:extLst>
          </c:dPt>
          <c:dLbls>
            <c:dLbl>
              <c:idx val="0"/>
              <c:layout>
                <c:manualLayout>
                  <c:x val="-0.16090651898679353"/>
                  <c:y val="7.4820006782724338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extLst>
                <c:ext xmlns:c15="http://schemas.microsoft.com/office/drawing/2012/chart" uri="{CE6537A1-D6FC-4f65-9D91-7224C49458BB}">
                  <c15:layout>
                    <c:manualLayout>
                      <c:w val="0.21403842233070269"/>
                      <c:h val="0.23864329119915906"/>
                    </c:manualLayout>
                  </c15:layout>
                </c:ext>
                <c:ext xmlns:c16="http://schemas.microsoft.com/office/drawing/2014/chart" uri="{C3380CC4-5D6E-409C-BE32-E72D297353CC}">
                  <c16:uniqueId val="{00000001-E481-440E-9E7A-BEB65967647B}"/>
                </c:ext>
              </c:extLst>
            </c:dLbl>
            <c:dLbl>
              <c:idx val="1"/>
              <c:layout>
                <c:manualLayout>
                  <c:x val="0.12806840243782458"/>
                  <c:y val="-1.7891740752390663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extLst>
                <c:ext xmlns:c15="http://schemas.microsoft.com/office/drawing/2012/chart" uri="{CE6537A1-D6FC-4f65-9D91-7224C49458BB}">
                  <c15:layout>
                    <c:manualLayout>
                      <c:w val="0.15391194928873944"/>
                      <c:h val="0.18630181688898362"/>
                    </c:manualLayout>
                  </c15:layout>
                </c:ext>
                <c:ext xmlns:c16="http://schemas.microsoft.com/office/drawing/2014/chart" uri="{C3380CC4-5D6E-409C-BE32-E72D297353CC}">
                  <c16:uniqueId val="{00000003-E481-440E-9E7A-BEB65967647B}"/>
                </c:ext>
              </c:extLst>
            </c:dLbl>
            <c:dLbl>
              <c:idx val="2"/>
              <c:layout>
                <c:manualLayout>
                  <c:x val="0.15269694136817547"/>
                  <c:y val="8.2952616215629035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extLst>
                <c:ext xmlns:c15="http://schemas.microsoft.com/office/drawing/2012/chart" uri="{CE6537A1-D6FC-4f65-9D91-7224C49458BB}">
                  <c15:layout>
                    <c:manualLayout>
                      <c:w val="0.24179485034704262"/>
                      <c:h val="0.22237807233334939"/>
                    </c:manualLayout>
                  </c15:layout>
                </c:ext>
                <c:ext xmlns:c16="http://schemas.microsoft.com/office/drawing/2014/chart" uri="{C3380CC4-5D6E-409C-BE32-E72D297353CC}">
                  <c16:uniqueId val="{00000005-E481-440E-9E7A-BEB65967647B}"/>
                </c:ext>
              </c:extLst>
            </c:dLbl>
            <c:dLbl>
              <c:idx val="3"/>
              <c:layout>
                <c:manualLayout>
                  <c:x val="5.2540883051415209E-2"/>
                  <c:y val="0.1659052324312583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5EB5-4011-A5F0-AD115E554DC7}"/>
                </c:ext>
              </c:extLst>
            </c:dLbl>
            <c:dLbl>
              <c:idx val="4"/>
              <c:layout>
                <c:manualLayout>
                  <c:x val="0.12150079205639767"/>
                  <c:y val="0.1203626196069913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B5-4011-A5F0-AD115E554DC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4"/>
                <c:pt idx="0">
                  <c:v>Tinka, esu atsakinga(s) (7-10 balų)</c:v>
                </c:pt>
                <c:pt idx="1">
                  <c:v>Nei taip, nei ne (5-6 balai)</c:v>
                </c:pt>
                <c:pt idx="2">
                  <c:v>Netinka, nesu atsakinga(s) (1-4 balai)</c:v>
                </c:pt>
                <c:pt idx="3">
                  <c:v>Nežino, neatsakė</c:v>
                </c:pt>
              </c:strCache>
            </c:strRef>
          </c:cat>
          <c:val>
            <c:numRef>
              <c:f>Sheet1!$B$2:$B$5</c:f>
              <c:numCache>
                <c:formatCode>0</c:formatCode>
                <c:ptCount val="4"/>
                <c:pt idx="0">
                  <c:v>75.24557956777997</c:v>
                </c:pt>
                <c:pt idx="1">
                  <c:v>19.253438113948921</c:v>
                </c:pt>
                <c:pt idx="2">
                  <c:v>4.9115913555992137</c:v>
                </c:pt>
                <c:pt idx="3">
                  <c:v>0.58939096267190572</c:v>
                </c:pt>
              </c:numCache>
            </c:numRef>
          </c:val>
          <c:extLst>
            <c:ext xmlns:c16="http://schemas.microsoft.com/office/drawing/2014/chart" uri="{C3380CC4-5D6E-409C-BE32-E72D297353CC}">
              <c16:uniqueId val="{00000006-E481-440E-9E7A-BEB65967647B}"/>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Tinka, esu atsakinga(s) (7-10 balų)</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75.24557956777997</c:v>
                </c:pt>
                <c:pt idx="1">
                  <c:v>68.333333333333329</c:v>
                </c:pt>
                <c:pt idx="2">
                  <c:v>81.412639405204459</c:v>
                </c:pt>
                <c:pt idx="3">
                  <c:v>70.3125</c:v>
                </c:pt>
                <c:pt idx="4">
                  <c:v>73</c:v>
                </c:pt>
                <c:pt idx="5">
                  <c:v>83.050847457627114</c:v>
                </c:pt>
                <c:pt idx="6">
                  <c:v>83.798882681564251</c:v>
                </c:pt>
                <c:pt idx="7">
                  <c:v>66.494845360824741</c:v>
                </c:pt>
                <c:pt idx="8">
                  <c:v>76.470588235294116</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Nei taip, nei ne (5-6 balai)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19.253438113948921</c:v>
                </c:pt>
                <c:pt idx="1">
                  <c:v>22.5</c:v>
                </c:pt>
                <c:pt idx="2">
                  <c:v>16.356877323420075</c:v>
                </c:pt>
                <c:pt idx="3">
                  <c:v>28.125</c:v>
                </c:pt>
                <c:pt idx="4">
                  <c:v>19.5</c:v>
                </c:pt>
                <c:pt idx="5">
                  <c:v>13.559322033898304</c:v>
                </c:pt>
                <c:pt idx="6">
                  <c:v>12.290502793296088</c:v>
                </c:pt>
                <c:pt idx="7">
                  <c:v>24.742268041237114</c:v>
                </c:pt>
                <c:pt idx="8">
                  <c:v>20.588235294117645</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Netinka, nesu atsakinga(s) (1-4 balai)</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4.9115913555992137</c:v>
                </c:pt>
                <c:pt idx="1">
                  <c:v>9.1666666666666661</c:v>
                </c:pt>
                <c:pt idx="2">
                  <c:v>1.1152416356877324</c:v>
                </c:pt>
                <c:pt idx="3">
                  <c:v>1.5625</c:v>
                </c:pt>
                <c:pt idx="4">
                  <c:v>7.0000000000000009</c:v>
                </c:pt>
                <c:pt idx="5">
                  <c:v>2.8248587570621471</c:v>
                </c:pt>
                <c:pt idx="6">
                  <c:v>3.3519553072625698</c:v>
                </c:pt>
                <c:pt idx="7">
                  <c:v>7.731958762886598</c:v>
                </c:pt>
                <c:pt idx="8">
                  <c:v>2.9411764705882351</c:v>
                </c:pt>
              </c:numCache>
            </c:numRef>
          </c:val>
          <c:extLst>
            <c:ext xmlns:c16="http://schemas.microsoft.com/office/drawing/2014/chart" uri="{C3380CC4-5D6E-409C-BE32-E72D297353CC}">
              <c16:uniqueId val="{00000002-9F4F-4CB0-9576-F60C63CD5B4D}"/>
            </c:ext>
          </c:extLst>
        </c:ser>
        <c:ser>
          <c:idx val="3"/>
          <c:order val="3"/>
          <c:tx>
            <c:strRef>
              <c:f>Sheet1!$E$1</c:f>
              <c:strCache>
                <c:ptCount val="1"/>
                <c:pt idx="0">
                  <c:v>Nežino, neatsakė</c:v>
                </c:pt>
              </c:strCache>
            </c:strRef>
          </c:tx>
          <c:spPr>
            <a:solidFill>
              <a:schemeClr val="accent4"/>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1-A17F-4C04-AE6A-588A4703A98F}"/>
                </c:ext>
              </c:extLst>
            </c:dLbl>
            <c:dLbl>
              <c:idx val="3"/>
              <c:delete val="1"/>
              <c:extLst>
                <c:ext xmlns:c15="http://schemas.microsoft.com/office/drawing/2012/chart" uri="{CE6537A1-D6FC-4f65-9D91-7224C49458BB}"/>
                <c:ext xmlns:c16="http://schemas.microsoft.com/office/drawing/2014/chart" uri="{C3380CC4-5D6E-409C-BE32-E72D297353CC}">
                  <c16:uniqueId val="{00000002-A17F-4C04-AE6A-588A4703A98F}"/>
                </c:ext>
              </c:extLst>
            </c:dLbl>
            <c:dLbl>
              <c:idx val="8"/>
              <c:delete val="1"/>
              <c:extLst>
                <c:ext xmlns:c15="http://schemas.microsoft.com/office/drawing/2012/chart" uri="{CE6537A1-D6FC-4f65-9D91-7224C49458BB}"/>
                <c:ext xmlns:c16="http://schemas.microsoft.com/office/drawing/2014/chart" uri="{C3380CC4-5D6E-409C-BE32-E72D297353CC}">
                  <c16:uniqueId val="{00000003-A17F-4C04-AE6A-588A4703A98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Sheet1!$E$2:$E$10</c:f>
              <c:numCache>
                <c:formatCode>0</c:formatCode>
                <c:ptCount val="9"/>
                <c:pt idx="0">
                  <c:v>0.58939096267190572</c:v>
                </c:pt>
                <c:pt idx="1">
                  <c:v>0</c:v>
                </c:pt>
                <c:pt idx="2">
                  <c:v>1.1152416356877324</c:v>
                </c:pt>
                <c:pt idx="3">
                  <c:v>0</c:v>
                </c:pt>
                <c:pt idx="4">
                  <c:v>0.5</c:v>
                </c:pt>
                <c:pt idx="5">
                  <c:v>0.56497175141242939</c:v>
                </c:pt>
                <c:pt idx="6">
                  <c:v>0.55865921787709494</c:v>
                </c:pt>
                <c:pt idx="7">
                  <c:v>1.0309278350515463</c:v>
                </c:pt>
                <c:pt idx="8">
                  <c:v>0</c:v>
                </c:pt>
              </c:numCache>
            </c:numRef>
          </c:val>
          <c:extLst>
            <c:ext xmlns:c16="http://schemas.microsoft.com/office/drawing/2014/chart" uri="{C3380CC4-5D6E-409C-BE32-E72D297353CC}">
              <c16:uniqueId val="{00000001-F47B-4F75-AAD0-AD75FF1EC76A}"/>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out"/>
        <c:minorTickMark val="none"/>
        <c:tickLblPos val="nextTo"/>
        <c:crossAx val="36313919"/>
        <c:crosses val="autoZero"/>
        <c:crossBetween val="between"/>
      </c:valAx>
      <c:spPr>
        <a:noFill/>
        <a:ln>
          <a:noFill/>
        </a:ln>
        <a:effectLst/>
      </c:spPr>
    </c:plotArea>
    <c:legend>
      <c:legendPos val="b"/>
      <c:layout>
        <c:manualLayout>
          <c:xMode val="edge"/>
          <c:yMode val="edge"/>
          <c:x val="0.18202186531686404"/>
          <c:y val="4.1784570825976482E-2"/>
          <c:w val="0.81123973322297216"/>
          <c:h val="9.6944469195546876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E481-440E-9E7A-BEB65967647B}"/>
              </c:ext>
            </c:extLst>
          </c:dPt>
          <c:dPt>
            <c:idx val="1"/>
            <c:bubble3D val="0"/>
            <c:spPr>
              <a:solidFill>
                <a:schemeClr val="accent2"/>
              </a:solidFill>
              <a:ln>
                <a:noFill/>
              </a:ln>
              <a:effectLst/>
            </c:spPr>
            <c:extLst>
              <c:ext xmlns:c16="http://schemas.microsoft.com/office/drawing/2014/chart" uri="{C3380CC4-5D6E-409C-BE32-E72D297353CC}">
                <c16:uniqueId val="{00000003-E481-440E-9E7A-BEB65967647B}"/>
              </c:ext>
            </c:extLst>
          </c:dPt>
          <c:dPt>
            <c:idx val="2"/>
            <c:bubble3D val="0"/>
            <c:spPr>
              <a:solidFill>
                <a:schemeClr val="accent3"/>
              </a:solidFill>
              <a:ln>
                <a:noFill/>
              </a:ln>
              <a:effectLst/>
            </c:spPr>
            <c:extLst>
              <c:ext xmlns:c16="http://schemas.microsoft.com/office/drawing/2014/chart" uri="{C3380CC4-5D6E-409C-BE32-E72D297353CC}">
                <c16:uniqueId val="{00000005-E481-440E-9E7A-BEB65967647B}"/>
              </c:ext>
            </c:extLst>
          </c:dPt>
          <c:dPt>
            <c:idx val="3"/>
            <c:bubble3D val="0"/>
            <c:spPr>
              <a:solidFill>
                <a:srgbClr val="C9F7F7"/>
              </a:solidFill>
              <a:ln>
                <a:noFill/>
              </a:ln>
              <a:effectLst/>
            </c:spPr>
            <c:extLst>
              <c:ext xmlns:c16="http://schemas.microsoft.com/office/drawing/2014/chart" uri="{C3380CC4-5D6E-409C-BE32-E72D297353CC}">
                <c16:uniqueId val="{00000000-5EB5-4011-A5F0-AD115E554DC7}"/>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1-5EB5-4011-A5F0-AD115E554DC7}"/>
              </c:ext>
            </c:extLst>
          </c:dPt>
          <c:dLbls>
            <c:dLbl>
              <c:idx val="0"/>
              <c:layout>
                <c:manualLayout>
                  <c:x val="-0.12511875408198175"/>
                  <c:y val="2.0473536413769935E-2"/>
                </c:manualLayout>
              </c:layout>
              <c:showLegendKey val="0"/>
              <c:showVal val="0"/>
              <c:showCatName val="1"/>
              <c:showSerName val="0"/>
              <c:showPercent val="1"/>
              <c:showBubbleSize val="0"/>
              <c:extLst>
                <c:ext xmlns:c15="http://schemas.microsoft.com/office/drawing/2012/chart" uri="{CE6537A1-D6FC-4f65-9D91-7224C49458BB}">
                  <c15:layout>
                    <c:manualLayout>
                      <c:w val="0.13393079291523471"/>
                      <c:h val="0.17330322362617961"/>
                    </c:manualLayout>
                  </c15:layout>
                </c:ext>
                <c:ext xmlns:c16="http://schemas.microsoft.com/office/drawing/2014/chart" uri="{C3380CC4-5D6E-409C-BE32-E72D297353CC}">
                  <c16:uniqueId val="{00000001-E481-440E-9E7A-BEB65967647B}"/>
                </c:ext>
              </c:extLst>
            </c:dLbl>
            <c:dLbl>
              <c:idx val="1"/>
              <c:layout>
                <c:manualLayout>
                  <c:x val="0.11417400127513334"/>
                  <c:y val="-1.7339776696675795E-2"/>
                </c:manualLayout>
              </c:layout>
              <c:showLegendKey val="0"/>
              <c:showVal val="0"/>
              <c:showCatName val="1"/>
              <c:showSerName val="0"/>
              <c:showPercent val="1"/>
              <c:showBubbleSize val="0"/>
              <c:extLst>
                <c:ext xmlns:c15="http://schemas.microsoft.com/office/drawing/2012/chart" uri="{CE6537A1-D6FC-4f65-9D91-7224C49458BB}">
                  <c15:layout>
                    <c:manualLayout>
                      <c:w val="0.14771647137947658"/>
                      <c:h val="0.17330322362617961"/>
                    </c:manualLayout>
                  </c15:layout>
                </c:ext>
                <c:ext xmlns:c16="http://schemas.microsoft.com/office/drawing/2014/chart" uri="{C3380CC4-5D6E-409C-BE32-E72D297353CC}">
                  <c16:uniqueId val="{00000003-E481-440E-9E7A-BEB65967647B}"/>
                </c:ext>
              </c:extLst>
            </c:dLbl>
            <c:dLbl>
              <c:idx val="2"/>
              <c:layout>
                <c:manualLayout>
                  <c:x val="0.12164111216508312"/>
                  <c:y val="4.2453605872951855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65000"/>
                          <a:lumOff val="35000"/>
                        </a:schemeClr>
                      </a:solidFill>
                      <a:latin typeface="+mn-lt"/>
                      <a:ea typeface="+mn-ea"/>
                      <a:cs typeface="+mn-cs"/>
                    </a:defRPr>
                  </a:pPr>
                  <a:endParaRPr lang="lt-LT"/>
                </a:p>
              </c:txPr>
              <c:showLegendKey val="0"/>
              <c:showVal val="0"/>
              <c:showCatName val="1"/>
              <c:showSerName val="0"/>
              <c:showPercent val="1"/>
              <c:showBubbleSize val="0"/>
              <c:extLst>
                <c:ext xmlns:c15="http://schemas.microsoft.com/office/drawing/2012/chart" uri="{CE6537A1-D6FC-4f65-9D91-7224C49458BB}">
                  <c15:layout>
                    <c:manualLayout>
                      <c:w val="0.15820036115819427"/>
                      <c:h val="0.20843009777189506"/>
                    </c:manualLayout>
                  </c15:layout>
                </c:ext>
                <c:ext xmlns:c16="http://schemas.microsoft.com/office/drawing/2014/chart" uri="{C3380CC4-5D6E-409C-BE32-E72D297353CC}">
                  <c16:uniqueId val="{00000005-E481-440E-9E7A-BEB65967647B}"/>
                </c:ext>
              </c:extLst>
            </c:dLbl>
            <c:dLbl>
              <c:idx val="3"/>
              <c:layout>
                <c:manualLayout>
                  <c:x val="9.26232029561323E-2"/>
                  <c:y val="0.1565936939591834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5EB5-4011-A5F0-AD115E554DC7}"/>
                </c:ext>
              </c:extLst>
            </c:dLbl>
            <c:dLbl>
              <c:idx val="4"/>
              <c:layout>
                <c:manualLayout>
                  <c:x val="0.12150079205639767"/>
                  <c:y val="0.1203626196069913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B5-4011-A5F0-AD115E554DC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4"/>
                <c:pt idx="0">
                  <c:v>Yra atsakingi (7-10 balų)</c:v>
                </c:pt>
                <c:pt idx="1">
                  <c:v>Nei taip, nei ne (5-6 balai)</c:v>
                </c:pt>
                <c:pt idx="2">
                  <c:v>Nėra atsakingi (1-4 balai)</c:v>
                </c:pt>
                <c:pt idx="3">
                  <c:v>Nežino, neatsakė</c:v>
                </c:pt>
              </c:strCache>
            </c:strRef>
          </c:cat>
          <c:val>
            <c:numRef>
              <c:f>Sheet1!$B$2:$B$5</c:f>
              <c:numCache>
                <c:formatCode>###0.0%</c:formatCode>
                <c:ptCount val="4"/>
                <c:pt idx="0">
                  <c:v>0.49705304518664045</c:v>
                </c:pt>
                <c:pt idx="1">
                  <c:v>0.41453831041257366</c:v>
                </c:pt>
                <c:pt idx="2">
                  <c:v>6.8762278978389005E-2</c:v>
                </c:pt>
                <c:pt idx="3">
                  <c:v>1.9646365422396856E-2</c:v>
                </c:pt>
              </c:numCache>
            </c:numRef>
          </c:val>
          <c:extLst>
            <c:ext xmlns:c16="http://schemas.microsoft.com/office/drawing/2014/chart" uri="{C3380CC4-5D6E-409C-BE32-E72D297353CC}">
              <c16:uniqueId val="{00000006-E481-440E-9E7A-BEB65967647B}"/>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Yra atsakingi (7-10 balų)</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49.705304518664043</c:v>
                </c:pt>
                <c:pt idx="1">
                  <c:v>46.666666666666664</c:v>
                </c:pt>
                <c:pt idx="2">
                  <c:v>52.416356877323423</c:v>
                </c:pt>
                <c:pt idx="3">
                  <c:v>50</c:v>
                </c:pt>
                <c:pt idx="4">
                  <c:v>51</c:v>
                </c:pt>
                <c:pt idx="5">
                  <c:v>46.89265536723164</c:v>
                </c:pt>
                <c:pt idx="6">
                  <c:v>53.072625698324025</c:v>
                </c:pt>
                <c:pt idx="7">
                  <c:v>44.845360824742272</c:v>
                </c:pt>
                <c:pt idx="8">
                  <c:v>52.205882352941181</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Nei taip, nei ne (5-6 balai)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41.453831041257367</c:v>
                </c:pt>
                <c:pt idx="1">
                  <c:v>42.083333333333336</c:v>
                </c:pt>
                <c:pt idx="2">
                  <c:v>40.892193308550183</c:v>
                </c:pt>
                <c:pt idx="3">
                  <c:v>43.75</c:v>
                </c:pt>
                <c:pt idx="4">
                  <c:v>38.5</c:v>
                </c:pt>
                <c:pt idx="5">
                  <c:v>44.067796610169488</c:v>
                </c:pt>
                <c:pt idx="6">
                  <c:v>36.871508379888269</c:v>
                </c:pt>
                <c:pt idx="7">
                  <c:v>47.938144329896907</c:v>
                </c:pt>
                <c:pt idx="8">
                  <c:v>38.235294117647058</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Nėra atsakingi (1-4 balai)</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6.8762278978389002</c:v>
                </c:pt>
                <c:pt idx="1">
                  <c:v>10.416666666666668</c:v>
                </c:pt>
                <c:pt idx="2">
                  <c:v>3.7174721189591078</c:v>
                </c:pt>
                <c:pt idx="3">
                  <c:v>4.6875</c:v>
                </c:pt>
                <c:pt idx="4">
                  <c:v>10</c:v>
                </c:pt>
                <c:pt idx="5">
                  <c:v>5.0847457627118651</c:v>
                </c:pt>
                <c:pt idx="6">
                  <c:v>5.5865921787709496</c:v>
                </c:pt>
                <c:pt idx="7">
                  <c:v>7.216494845360824</c:v>
                </c:pt>
                <c:pt idx="8">
                  <c:v>8.0882352941176467</c:v>
                </c:pt>
              </c:numCache>
            </c:numRef>
          </c:val>
          <c:extLst>
            <c:ext xmlns:c16="http://schemas.microsoft.com/office/drawing/2014/chart" uri="{C3380CC4-5D6E-409C-BE32-E72D297353CC}">
              <c16:uniqueId val="{00000002-9F4F-4CB0-9576-F60C63CD5B4D}"/>
            </c:ext>
          </c:extLst>
        </c:ser>
        <c:ser>
          <c:idx val="3"/>
          <c:order val="3"/>
          <c:tx>
            <c:strRef>
              <c:f>Sheet1!$E$1</c:f>
              <c:strCache>
                <c:ptCount val="1"/>
                <c:pt idx="0">
                  <c:v>Nežino, neatsakė</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Sheet1!$E$2:$E$10</c:f>
              <c:numCache>
                <c:formatCode>0</c:formatCode>
                <c:ptCount val="9"/>
                <c:pt idx="0">
                  <c:v>1.9646365422396856</c:v>
                </c:pt>
                <c:pt idx="1">
                  <c:v>0.83333333333333337</c:v>
                </c:pt>
                <c:pt idx="2">
                  <c:v>2.9739776951672861</c:v>
                </c:pt>
                <c:pt idx="3">
                  <c:v>1.5625</c:v>
                </c:pt>
                <c:pt idx="4">
                  <c:v>0.5</c:v>
                </c:pt>
                <c:pt idx="5">
                  <c:v>3.9548022598870061</c:v>
                </c:pt>
                <c:pt idx="6">
                  <c:v>4.4692737430167595</c:v>
                </c:pt>
                <c:pt idx="7">
                  <c:v>0</c:v>
                </c:pt>
                <c:pt idx="8">
                  <c:v>1.4705882352941175</c:v>
                </c:pt>
              </c:numCache>
            </c:numRef>
          </c:val>
          <c:extLst>
            <c:ext xmlns:c16="http://schemas.microsoft.com/office/drawing/2014/chart" uri="{C3380CC4-5D6E-409C-BE32-E72D297353CC}">
              <c16:uniqueId val="{00000001-F47B-4F75-AAD0-AD75FF1EC76A}"/>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out"/>
        <c:minorTickMark val="none"/>
        <c:tickLblPos val="nextTo"/>
        <c:crossAx val="36313919"/>
        <c:crosses val="autoZero"/>
        <c:crossBetween val="between"/>
      </c:valAx>
      <c:spPr>
        <a:noFill/>
        <a:ln>
          <a:noFill/>
        </a:ln>
        <a:effectLst/>
      </c:spPr>
    </c:plotArea>
    <c:legend>
      <c:legendPos val="b"/>
      <c:layout>
        <c:manualLayout>
          <c:xMode val="edge"/>
          <c:yMode val="edge"/>
          <c:x val="0.18370646568190496"/>
          <c:y val="6.6504434003804652E-2"/>
          <c:w val="0.72532511460588311"/>
          <c:h val="7.2224606017718712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E481-440E-9E7A-BEB65967647B}"/>
              </c:ext>
            </c:extLst>
          </c:dPt>
          <c:dPt>
            <c:idx val="1"/>
            <c:bubble3D val="0"/>
            <c:spPr>
              <a:solidFill>
                <a:schemeClr val="accent2"/>
              </a:solidFill>
              <a:ln>
                <a:noFill/>
              </a:ln>
              <a:effectLst/>
            </c:spPr>
            <c:extLst>
              <c:ext xmlns:c16="http://schemas.microsoft.com/office/drawing/2014/chart" uri="{C3380CC4-5D6E-409C-BE32-E72D297353CC}">
                <c16:uniqueId val="{00000003-E481-440E-9E7A-BEB65967647B}"/>
              </c:ext>
            </c:extLst>
          </c:dPt>
          <c:dPt>
            <c:idx val="2"/>
            <c:bubble3D val="0"/>
            <c:spPr>
              <a:solidFill>
                <a:sysClr val="window" lastClr="FFFFFF">
                  <a:lumMod val="75000"/>
                </a:sysClr>
              </a:solidFill>
              <a:ln>
                <a:noFill/>
              </a:ln>
              <a:effectLst/>
            </c:spPr>
            <c:extLst>
              <c:ext xmlns:c16="http://schemas.microsoft.com/office/drawing/2014/chart" uri="{C3380CC4-5D6E-409C-BE32-E72D297353CC}">
                <c16:uniqueId val="{00000005-E481-440E-9E7A-BEB65967647B}"/>
              </c:ext>
            </c:extLst>
          </c:dPt>
          <c:dPt>
            <c:idx val="3"/>
            <c:bubble3D val="0"/>
            <c:spPr>
              <a:solidFill>
                <a:schemeClr val="accent4"/>
              </a:solidFill>
              <a:ln>
                <a:noFill/>
              </a:ln>
              <a:effectLst/>
            </c:spPr>
            <c:extLst>
              <c:ext xmlns:c16="http://schemas.microsoft.com/office/drawing/2014/chart" uri="{C3380CC4-5D6E-409C-BE32-E72D297353CC}">
                <c16:uniqueId val="{00000000-5EB5-4011-A5F0-AD115E554DC7}"/>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1-5EB5-4011-A5F0-AD115E554DC7}"/>
              </c:ext>
            </c:extLst>
          </c:dPt>
          <c:dLbls>
            <c:dLbl>
              <c:idx val="0"/>
              <c:layout>
                <c:manualLayout>
                  <c:x val="-8.209512976783627E-2"/>
                  <c:y val="5.204870037059084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481-440E-9E7A-BEB65967647B}"/>
                </c:ext>
              </c:extLst>
            </c:dLbl>
            <c:dLbl>
              <c:idx val="1"/>
              <c:layout>
                <c:manualLayout>
                  <c:x val="2.1344733739637429E-2"/>
                  <c:y val="-0.1230559861640620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481-440E-9E7A-BEB65967647B}"/>
                </c:ext>
              </c:extLst>
            </c:dLbl>
            <c:dLbl>
              <c:idx val="2"/>
              <c:layout>
                <c:manualLayout>
                  <c:x val="6.5676103814268888E-2"/>
                  <c:y val="0.1040974007411816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481-440E-9E7A-BEB65967647B}"/>
                </c:ext>
              </c:extLst>
            </c:dLbl>
            <c:dLbl>
              <c:idx val="4"/>
              <c:layout>
                <c:manualLayout>
                  <c:x val="0.12150079205639767"/>
                  <c:y val="0.1203626196069913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B5-4011-A5F0-AD115E554DC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Sheet1!$A$2:$A$4</c:f>
              <c:strCache>
                <c:ptCount val="3"/>
                <c:pt idx="0">
                  <c:v>Taip</c:v>
                </c:pt>
                <c:pt idx="1">
                  <c:v>Ne</c:v>
                </c:pt>
                <c:pt idx="2">
                  <c:v>Neatsakė</c:v>
                </c:pt>
              </c:strCache>
            </c:strRef>
          </c:cat>
          <c:val>
            <c:numRef>
              <c:f>Sheet1!$B$2:$B$4</c:f>
              <c:numCache>
                <c:formatCode>0</c:formatCode>
                <c:ptCount val="3"/>
                <c:pt idx="0">
                  <c:v>42.043222003929273</c:v>
                </c:pt>
                <c:pt idx="1">
                  <c:v>55.20628683693517</c:v>
                </c:pt>
                <c:pt idx="2">
                  <c:v>2.7504911591355601</c:v>
                </c:pt>
              </c:numCache>
            </c:numRef>
          </c:val>
          <c:extLst>
            <c:ext xmlns:c16="http://schemas.microsoft.com/office/drawing/2014/chart" uri="{C3380CC4-5D6E-409C-BE32-E72D297353CC}">
              <c16:uniqueId val="{00000006-E481-440E-9E7A-BEB65967647B}"/>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Taip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42.043222003929273</c:v>
                </c:pt>
                <c:pt idx="1">
                  <c:v>27.083333333333332</c:v>
                </c:pt>
                <c:pt idx="2">
                  <c:v>55.390334572490708</c:v>
                </c:pt>
                <c:pt idx="3">
                  <c:v>53.125</c:v>
                </c:pt>
                <c:pt idx="4">
                  <c:v>40</c:v>
                </c:pt>
                <c:pt idx="5">
                  <c:v>38.418079096045197</c:v>
                </c:pt>
                <c:pt idx="6">
                  <c:v>43.016759776536311</c:v>
                </c:pt>
                <c:pt idx="7">
                  <c:v>39.690721649484537</c:v>
                </c:pt>
                <c:pt idx="8">
                  <c:v>44.117647058823529</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Ne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55.20628683693517</c:v>
                </c:pt>
                <c:pt idx="1">
                  <c:v>67.916666666666671</c:v>
                </c:pt>
                <c:pt idx="2">
                  <c:v>43.866171003717476</c:v>
                </c:pt>
                <c:pt idx="3">
                  <c:v>45.3125</c:v>
                </c:pt>
                <c:pt idx="4">
                  <c:v>58.5</c:v>
                </c:pt>
                <c:pt idx="5">
                  <c:v>58.192090395480221</c:v>
                </c:pt>
                <c:pt idx="6">
                  <c:v>53.072625698324025</c:v>
                </c:pt>
                <c:pt idx="7">
                  <c:v>57.731958762886592</c:v>
                </c:pt>
                <c:pt idx="8">
                  <c:v>54.411764705882348</c:v>
                </c:pt>
              </c:numCache>
            </c:numRef>
          </c:val>
          <c:extLst>
            <c:ext xmlns:c16="http://schemas.microsoft.com/office/drawing/2014/chart" uri="{C3380CC4-5D6E-409C-BE32-E72D297353CC}">
              <c16:uniqueId val="{00000001-9F4F-4CB0-9576-F60C63CD5B4D}"/>
            </c:ext>
          </c:extLst>
        </c:ser>
        <c:ser>
          <c:idx val="3"/>
          <c:order val="2"/>
          <c:tx>
            <c:strRef>
              <c:f>Sheet1!$D$1</c:f>
              <c:strCache>
                <c:ptCount val="1"/>
                <c:pt idx="0">
                  <c:v>Neatsakė</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2.7504911591355601</c:v>
                </c:pt>
                <c:pt idx="1">
                  <c:v>5</c:v>
                </c:pt>
                <c:pt idx="2">
                  <c:v>0.74349442379182151</c:v>
                </c:pt>
                <c:pt idx="3">
                  <c:v>1.5625</c:v>
                </c:pt>
                <c:pt idx="4">
                  <c:v>1.5</c:v>
                </c:pt>
                <c:pt idx="5">
                  <c:v>3.3898305084745761</c:v>
                </c:pt>
                <c:pt idx="6">
                  <c:v>3.9106145251396649</c:v>
                </c:pt>
                <c:pt idx="7">
                  <c:v>2.5773195876288657</c:v>
                </c:pt>
                <c:pt idx="8">
                  <c:v>1.4705882352941175</c:v>
                </c:pt>
              </c:numCache>
            </c:numRef>
          </c:val>
          <c:extLst>
            <c:ext xmlns:c16="http://schemas.microsoft.com/office/drawing/2014/chart" uri="{C3380CC4-5D6E-409C-BE32-E72D297353CC}">
              <c16:uniqueId val="{00000001-F47B-4F75-AAD0-AD75FF1EC76A}"/>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out"/>
        <c:minorTickMark val="none"/>
        <c:tickLblPos val="nextTo"/>
        <c:crossAx val="36313919"/>
        <c:crosses val="autoZero"/>
        <c:crossBetween val="between"/>
      </c:valAx>
      <c:spPr>
        <a:noFill/>
        <a:ln>
          <a:noFill/>
        </a:ln>
        <a:effectLst/>
      </c:spPr>
    </c:plotArea>
    <c:legend>
      <c:legendPos val="b"/>
      <c:layout>
        <c:manualLayout>
          <c:xMode val="edge"/>
          <c:yMode val="edge"/>
          <c:x val="0.18367792117510812"/>
          <c:y val="8.5523586660565129E-2"/>
          <c:w val="0.73035183422759609"/>
          <c:h val="5.592235385884865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ysClr val="window" lastClr="FFFFFF">
                  <a:lumMod val="75000"/>
                </a:sysClr>
              </a:solidFill>
              <a:ln>
                <a:noFill/>
              </a:ln>
              <a:effectLst/>
            </c:spPr>
            <c:extLst>
              <c:ext xmlns:c16="http://schemas.microsoft.com/office/drawing/2014/chart" uri="{C3380CC4-5D6E-409C-BE32-E72D297353CC}">
                <c16:uniqueId val="{00000001-E481-440E-9E7A-BEB65967647B}"/>
              </c:ext>
            </c:extLst>
          </c:dPt>
          <c:dPt>
            <c:idx val="1"/>
            <c:bubble3D val="0"/>
            <c:spPr>
              <a:solidFill>
                <a:srgbClr val="1AB1AF">
                  <a:lumMod val="20000"/>
                  <a:lumOff val="80000"/>
                </a:srgbClr>
              </a:solidFill>
              <a:ln>
                <a:noFill/>
              </a:ln>
              <a:effectLst/>
            </c:spPr>
            <c:extLst>
              <c:ext xmlns:c16="http://schemas.microsoft.com/office/drawing/2014/chart" uri="{C3380CC4-5D6E-409C-BE32-E72D297353CC}">
                <c16:uniqueId val="{00000003-E481-440E-9E7A-BEB65967647B}"/>
              </c:ext>
            </c:extLst>
          </c:dPt>
          <c:dPt>
            <c:idx val="2"/>
            <c:bubble3D val="0"/>
            <c:spPr>
              <a:solidFill>
                <a:srgbClr val="00D0D3"/>
              </a:solidFill>
              <a:ln>
                <a:noFill/>
              </a:ln>
              <a:effectLst/>
            </c:spPr>
            <c:extLst>
              <c:ext xmlns:c16="http://schemas.microsoft.com/office/drawing/2014/chart" uri="{C3380CC4-5D6E-409C-BE32-E72D297353CC}">
                <c16:uniqueId val="{00000005-E481-440E-9E7A-BEB65967647B}"/>
              </c:ext>
            </c:extLst>
          </c:dPt>
          <c:dPt>
            <c:idx val="3"/>
            <c:bubble3D val="0"/>
            <c:spPr>
              <a:solidFill>
                <a:srgbClr val="1AB1AF"/>
              </a:solidFill>
              <a:ln>
                <a:noFill/>
              </a:ln>
              <a:effectLst/>
            </c:spPr>
            <c:extLst>
              <c:ext xmlns:c16="http://schemas.microsoft.com/office/drawing/2014/chart" uri="{C3380CC4-5D6E-409C-BE32-E72D297353CC}">
                <c16:uniqueId val="{00000000-5EB5-4011-A5F0-AD115E554DC7}"/>
              </c:ext>
            </c:extLst>
          </c:dPt>
          <c:dPt>
            <c:idx val="4"/>
            <c:bubble3D val="0"/>
            <c:spPr>
              <a:solidFill>
                <a:srgbClr val="1AB1AF">
                  <a:lumMod val="75000"/>
                </a:srgbClr>
              </a:solidFill>
              <a:ln>
                <a:noFill/>
              </a:ln>
              <a:effectLst/>
            </c:spPr>
            <c:extLst>
              <c:ext xmlns:c16="http://schemas.microsoft.com/office/drawing/2014/chart" uri="{C3380CC4-5D6E-409C-BE32-E72D297353CC}">
                <c16:uniqueId val="{00000001-5EB5-4011-A5F0-AD115E554DC7}"/>
              </c:ext>
            </c:extLst>
          </c:dPt>
          <c:dPt>
            <c:idx val="5"/>
            <c:bubble3D val="0"/>
            <c:spPr>
              <a:solidFill>
                <a:srgbClr val="1AB1AF">
                  <a:lumMod val="50000"/>
                </a:srgbClr>
              </a:solidFill>
              <a:ln>
                <a:noFill/>
              </a:ln>
              <a:effectLst/>
            </c:spPr>
            <c:extLst>
              <c:ext xmlns:c16="http://schemas.microsoft.com/office/drawing/2014/chart" uri="{C3380CC4-5D6E-409C-BE32-E72D297353CC}">
                <c16:uniqueId val="{00000001-E2AD-4510-9ED2-2E007C6223AF}"/>
              </c:ext>
            </c:extLst>
          </c:dPt>
          <c:dLbls>
            <c:dLbl>
              <c:idx val="0"/>
              <c:layout>
                <c:manualLayout>
                  <c:x val="-0.12806840243782458"/>
                  <c:y val="5.2048700370590846E-2"/>
                </c:manualLayout>
              </c:layout>
              <c:tx>
                <c:rich>
                  <a:bodyPr/>
                  <a:lstStyle/>
                  <a:p>
                    <a:fld id="{29617DE6-72B3-4A0F-B9E1-A18FA9440942}" type="CATEGORYNAME">
                      <a:rPr lang="fi-FI">
                        <a:solidFill>
                          <a:schemeClr val="tx1">
                            <a:lumMod val="50000"/>
                            <a:lumOff val="50000"/>
                          </a:schemeClr>
                        </a:solidFill>
                      </a:rPr>
                      <a:pPr/>
                      <a:t>[KATEGORIJOS PAVADINIMAS]</a:t>
                    </a:fld>
                    <a:r>
                      <a:rPr lang="fi-FI" baseline="0" dirty="0"/>
                      <a:t>
</a:t>
                    </a:r>
                    <a:fld id="{99656A55-13C1-4106-9415-9E3E6FC946A7}" type="PERCENTAGE">
                      <a:rPr lang="fi-FI" baseline="0"/>
                      <a:pPr/>
                      <a:t>[PROCENTAI]</a:t>
                    </a:fld>
                    <a:endParaRPr lang="fi-FI"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481-440E-9E7A-BEB65967647B}"/>
                </c:ext>
              </c:extLst>
            </c:dLbl>
            <c:dLbl>
              <c:idx val="1"/>
              <c:layout>
                <c:manualLayout>
                  <c:x val="-5.2540883051415209E-2"/>
                  <c:y val="-0.1073504445143436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481-440E-9E7A-BEB65967647B}"/>
                </c:ext>
              </c:extLst>
            </c:dLbl>
            <c:dLbl>
              <c:idx val="2"/>
              <c:layout>
                <c:manualLayout>
                  <c:x val="9.1946545339976496E-2"/>
                  <c:y val="-3.253043773161930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481-440E-9E7A-BEB65967647B}"/>
                </c:ext>
              </c:extLst>
            </c:dLbl>
            <c:dLbl>
              <c:idx val="3"/>
              <c:layout>
                <c:manualLayout>
                  <c:x val="9.3588447935333344E-2"/>
                  <c:y val="-3.2530437731619279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5EB5-4011-A5F0-AD115E554DC7}"/>
                </c:ext>
              </c:extLst>
            </c:dLbl>
            <c:dLbl>
              <c:idx val="4"/>
              <c:layout>
                <c:manualLayout>
                  <c:x val="9.5230350530690067E-2"/>
                  <c:y val="3.903652527794313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B5-4011-A5F0-AD115E554DC7}"/>
                </c:ext>
              </c:extLst>
            </c:dLbl>
            <c:dLbl>
              <c:idx val="5"/>
              <c:layout>
                <c:manualLayout>
                  <c:x val="8.7020837553906438E-2"/>
                  <c:y val="7.482000678272433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2AD-4510-9ED2-2E007C6223AF}"/>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Neturi vaikų iki 15 metų</c:v>
                </c:pt>
                <c:pt idx="1">
                  <c:v>Iki 1 metų</c:v>
                </c:pt>
                <c:pt idx="2">
                  <c:v>1 - 3 metų</c:v>
                </c:pt>
                <c:pt idx="3">
                  <c:v>    4 - 6 metų</c:v>
                </c:pt>
                <c:pt idx="4">
                  <c:v>   7 - 10 metų</c:v>
                </c:pt>
                <c:pt idx="5">
                  <c:v>   11 - 14 metų</c:v>
                </c:pt>
              </c:strCache>
            </c:strRef>
          </c:cat>
          <c:val>
            <c:numRef>
              <c:f>Sheet1!$B$2:$B$7</c:f>
              <c:numCache>
                <c:formatCode>General</c:formatCode>
                <c:ptCount val="6"/>
                <c:pt idx="0">
                  <c:v>50</c:v>
                </c:pt>
                <c:pt idx="1">
                  <c:v>20</c:v>
                </c:pt>
                <c:pt idx="2">
                  <c:v>10</c:v>
                </c:pt>
                <c:pt idx="3">
                  <c:v>5</c:v>
                </c:pt>
                <c:pt idx="4">
                  <c:v>10</c:v>
                </c:pt>
                <c:pt idx="5">
                  <c:v>5</c:v>
                </c:pt>
              </c:numCache>
            </c:numRef>
          </c:val>
          <c:extLst>
            <c:ext xmlns:c16="http://schemas.microsoft.com/office/drawing/2014/chart" uri="{C3380CC4-5D6E-409C-BE32-E72D297353CC}">
              <c16:uniqueId val="{00000006-E481-440E-9E7A-BEB65967647B}"/>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201941220145651"/>
          <c:y val="0.16659733670488694"/>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85E9-4AF0-9A21-81656AAE4652}"/>
              </c:ext>
            </c:extLst>
          </c:dPt>
          <c:dPt>
            <c:idx val="1"/>
            <c:bubble3D val="0"/>
            <c:spPr>
              <a:solidFill>
                <a:schemeClr val="accent2"/>
              </a:solidFill>
              <a:ln>
                <a:noFill/>
              </a:ln>
              <a:effectLst/>
            </c:spPr>
            <c:extLst>
              <c:ext xmlns:c16="http://schemas.microsoft.com/office/drawing/2014/chart" uri="{C3380CC4-5D6E-409C-BE32-E72D297353CC}">
                <c16:uniqueId val="{00000003-85E9-4AF0-9A21-81656AAE4652}"/>
              </c:ext>
            </c:extLst>
          </c:dPt>
          <c:dPt>
            <c:idx val="2"/>
            <c:bubble3D val="0"/>
            <c:spPr>
              <a:solidFill>
                <a:schemeClr val="accent3"/>
              </a:solidFill>
              <a:ln>
                <a:noFill/>
              </a:ln>
              <a:effectLst/>
            </c:spPr>
            <c:extLst>
              <c:ext xmlns:c16="http://schemas.microsoft.com/office/drawing/2014/chart" uri="{C3380CC4-5D6E-409C-BE32-E72D297353CC}">
                <c16:uniqueId val="{00000005-85E9-4AF0-9A21-81656AAE4652}"/>
              </c:ext>
            </c:extLst>
          </c:dPt>
          <c:dPt>
            <c:idx val="3"/>
            <c:bubble3D val="0"/>
            <c:spPr>
              <a:solidFill>
                <a:srgbClr val="C9F7F7"/>
              </a:solidFill>
              <a:ln>
                <a:noFill/>
              </a:ln>
              <a:effectLst/>
            </c:spPr>
            <c:extLst>
              <c:ext xmlns:c16="http://schemas.microsoft.com/office/drawing/2014/chart" uri="{C3380CC4-5D6E-409C-BE32-E72D297353CC}">
                <c16:uniqueId val="{00000007-85E9-4AF0-9A21-81656AAE4652}"/>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9-85E9-4AF0-9A21-81656AAE4652}"/>
              </c:ext>
            </c:extLst>
          </c:dPt>
          <c:dLbls>
            <c:dLbl>
              <c:idx val="0"/>
              <c:layout>
                <c:manualLayout>
                  <c:x val="-0.11493318167497077"/>
                  <c:y val="7.156696300956241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5E9-4AF0-9A21-81656AAE4652}"/>
                </c:ext>
              </c:extLst>
            </c:dLbl>
            <c:dLbl>
              <c:idx val="1"/>
              <c:layout>
                <c:manualLayout>
                  <c:x val="1.1493318167497078E-2"/>
                  <c:y val="-0.1789174075239060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5E9-4AF0-9A21-81656AAE4652}"/>
                </c:ext>
              </c:extLst>
            </c:dLbl>
            <c:dLbl>
              <c:idx val="2"/>
              <c:layout>
                <c:manualLayout>
                  <c:x val="0.1428455257960351"/>
                  <c:y val="2.92773939584573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5E9-4AF0-9A21-81656AAE4652}"/>
                </c:ext>
              </c:extLst>
            </c:dLbl>
            <c:dLbl>
              <c:idx val="3"/>
              <c:layout>
                <c:manualLayout>
                  <c:x val="0.1231426946517544"/>
                  <c:y val="0.11385653206066747"/>
                </c:manualLayout>
              </c:layout>
              <c:tx>
                <c:rich>
                  <a:bodyPr/>
                  <a:lstStyle/>
                  <a:p>
                    <a:fld id="{95894497-7EBD-44A0-AB83-3AE6F09448F1}" type="CATEGORYNAME">
                      <a:rPr lang="en-US">
                        <a:solidFill>
                          <a:schemeClr val="tx1">
                            <a:lumMod val="50000"/>
                            <a:lumOff val="50000"/>
                          </a:schemeClr>
                        </a:solidFill>
                      </a:rPr>
                      <a:pPr/>
                      <a:t>[KATEGORIJOS PAVADINIMAS]</a:t>
                    </a:fld>
                    <a:r>
                      <a:rPr lang="en-US" baseline="0" dirty="0"/>
                      <a:t>
</a:t>
                    </a:r>
                    <a:fld id="{143F3CFF-6BE9-49D7-AB31-11F4CD398615}" type="PERCENTAGE">
                      <a:rPr lang="en-US" baseline="0"/>
                      <a:pPr/>
                      <a:t>[PROCENTAI]</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5E9-4AF0-9A21-81656AAE4652}"/>
                </c:ext>
              </c:extLst>
            </c:dLbl>
            <c:dLbl>
              <c:idx val="4"/>
              <c:layout>
                <c:manualLayout>
                  <c:x val="4.9257077860701756E-2"/>
                  <c:y val="0.1925896687428087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85E9-4AF0-9A21-81656AAE465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Visiškai sutinku</c:v>
                </c:pt>
                <c:pt idx="1">
                  <c:v>Greičiau sutinku</c:v>
                </c:pt>
                <c:pt idx="2">
                  <c:v>Greičiau nesutinku</c:v>
                </c:pt>
                <c:pt idx="3">
                  <c:v>Visiškai nesutinku</c:v>
                </c:pt>
                <c:pt idx="4">
                  <c:v>Nežino, neatsakė</c:v>
                </c:pt>
              </c:strCache>
            </c:strRef>
          </c:cat>
          <c:val>
            <c:numRef>
              <c:f>Sheet1!$B$2:$B$6</c:f>
              <c:numCache>
                <c:formatCode>0</c:formatCode>
                <c:ptCount val="5"/>
                <c:pt idx="0">
                  <c:v>48.442906574394463</c:v>
                </c:pt>
                <c:pt idx="1">
                  <c:v>48.096885813148788</c:v>
                </c:pt>
                <c:pt idx="2">
                  <c:v>2.0761245674740483</c:v>
                </c:pt>
                <c:pt idx="3">
                  <c:v>0.34602076124567477</c:v>
                </c:pt>
                <c:pt idx="4">
                  <c:v>1.0380622837370241</c:v>
                </c:pt>
              </c:numCache>
            </c:numRef>
          </c:val>
          <c:extLst>
            <c:ext xmlns:c16="http://schemas.microsoft.com/office/drawing/2014/chart" uri="{C3380CC4-5D6E-409C-BE32-E72D297353CC}">
              <c16:uniqueId val="{0000000A-85E9-4AF0-9A21-81656AAE465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Visiškai sutinku</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48.442906574394463</c:v>
                </c:pt>
                <c:pt idx="1">
                  <c:v>54.887218045112782</c:v>
                </c:pt>
                <c:pt idx="2">
                  <c:v>42.948717948717949</c:v>
                </c:pt>
                <c:pt idx="3">
                  <c:v>46.875</c:v>
                </c:pt>
                <c:pt idx="4">
                  <c:v>45.833333333333329</c:v>
                </c:pt>
                <c:pt idx="5">
                  <c:v>55.208333333333336</c:v>
                </c:pt>
                <c:pt idx="6">
                  <c:v>46.315789473684212</c:v>
                </c:pt>
                <c:pt idx="7">
                  <c:v>49.541284403669728</c:v>
                </c:pt>
                <c:pt idx="8">
                  <c:v>49.411764705882355</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Greičiau sutinku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48.096885813148788</c:v>
                </c:pt>
                <c:pt idx="1">
                  <c:v>41.353383458646611</c:v>
                </c:pt>
                <c:pt idx="2">
                  <c:v>53.846153846153847</c:v>
                </c:pt>
                <c:pt idx="3">
                  <c:v>53.125</c:v>
                </c:pt>
                <c:pt idx="4">
                  <c:v>50.833333333333329</c:v>
                </c:pt>
                <c:pt idx="5">
                  <c:v>42.708333333333329</c:v>
                </c:pt>
                <c:pt idx="6">
                  <c:v>49.473684210526315</c:v>
                </c:pt>
                <c:pt idx="7">
                  <c:v>47.706422018348626</c:v>
                </c:pt>
                <c:pt idx="8">
                  <c:v>47.058823529411761</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Greičiau nesutinku</c:v>
                </c:pt>
              </c:strCache>
            </c:strRef>
          </c:tx>
          <c:spPr>
            <a:solidFill>
              <a:schemeClr val="accent3"/>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13-AF9C-44DA-8695-9BACFC751E9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2.0761245674740483</c:v>
                </c:pt>
                <c:pt idx="1">
                  <c:v>1.5037593984962405</c:v>
                </c:pt>
                <c:pt idx="2">
                  <c:v>2.5641025641025639</c:v>
                </c:pt>
                <c:pt idx="3">
                  <c:v>0</c:v>
                </c:pt>
                <c:pt idx="4">
                  <c:v>1.6666666666666667</c:v>
                </c:pt>
                <c:pt idx="5">
                  <c:v>2.083333333333333</c:v>
                </c:pt>
                <c:pt idx="6">
                  <c:v>2.1052631578947367</c:v>
                </c:pt>
                <c:pt idx="7">
                  <c:v>1.834862385321101</c:v>
                </c:pt>
                <c:pt idx="8">
                  <c:v>2.3529411764705883</c:v>
                </c:pt>
              </c:numCache>
            </c:numRef>
          </c:val>
          <c:extLst>
            <c:ext xmlns:c16="http://schemas.microsoft.com/office/drawing/2014/chart" uri="{C3380CC4-5D6E-409C-BE32-E72D297353CC}">
              <c16:uniqueId val="{00000002-9F4F-4CB0-9576-F60C63CD5B4D}"/>
            </c:ext>
          </c:extLst>
        </c:ser>
        <c:ser>
          <c:idx val="3"/>
          <c:order val="3"/>
          <c:tx>
            <c:strRef>
              <c:f>Sheet1!$E$1</c:f>
              <c:strCache>
                <c:ptCount val="1"/>
                <c:pt idx="0">
                  <c:v>Visiškai nesutinku</c:v>
                </c:pt>
              </c:strCache>
            </c:strRef>
          </c:tx>
          <c:spPr>
            <a:solidFill>
              <a:schemeClr val="accent2">
                <a:lumMod val="20000"/>
                <a:lumOff val="80000"/>
              </a:schemeClr>
            </a:solidFill>
            <a:ln>
              <a:noFill/>
            </a:ln>
            <a:effectLst/>
          </c:spPr>
          <c:invertIfNegative val="0"/>
          <c:dPt>
            <c:idx val="0"/>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1-BAED-4788-9846-C9DC8C28C8A5}"/>
              </c:ext>
            </c:extLst>
          </c:dPt>
          <c:dPt>
            <c:idx val="1"/>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2-BAED-4788-9846-C9DC8C28C8A5}"/>
              </c:ext>
            </c:extLst>
          </c:dPt>
          <c:dPt>
            <c:idx val="2"/>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3-BAED-4788-9846-C9DC8C28C8A5}"/>
              </c:ext>
            </c:extLst>
          </c:dPt>
          <c:dPt>
            <c:idx val="3"/>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4-BAED-4788-9846-C9DC8C28C8A5}"/>
              </c:ext>
            </c:extLst>
          </c:dPt>
          <c:dPt>
            <c:idx val="4"/>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5-BAED-4788-9846-C9DC8C28C8A5}"/>
              </c:ext>
            </c:extLst>
          </c:dPt>
          <c:dPt>
            <c:idx val="5"/>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6-BAED-4788-9846-C9DC8C28C8A5}"/>
              </c:ext>
            </c:extLst>
          </c:dPt>
          <c:dPt>
            <c:idx val="6"/>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7-BAED-4788-9846-C9DC8C28C8A5}"/>
              </c:ext>
            </c:extLst>
          </c:dPt>
          <c:dPt>
            <c:idx val="7"/>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8-BAED-4788-9846-C9DC8C28C8A5}"/>
              </c:ext>
            </c:extLst>
          </c:dPt>
          <c:dPt>
            <c:idx val="8"/>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9-BAED-4788-9846-C9DC8C28C8A5}"/>
              </c:ext>
            </c:extLst>
          </c:dPt>
          <c:dLbls>
            <c:dLbl>
              <c:idx val="0"/>
              <c:delete val="1"/>
              <c:extLst>
                <c:ext xmlns:c15="http://schemas.microsoft.com/office/drawing/2012/chart" uri="{CE6537A1-D6FC-4f65-9D91-7224C49458BB}"/>
                <c:ext xmlns:c16="http://schemas.microsoft.com/office/drawing/2014/chart" uri="{C3380CC4-5D6E-409C-BE32-E72D297353CC}">
                  <c16:uniqueId val="{00000001-BAED-4788-9846-C9DC8C28C8A5}"/>
                </c:ext>
              </c:extLst>
            </c:dLbl>
            <c:dLbl>
              <c:idx val="1"/>
              <c:delete val="1"/>
              <c:extLst>
                <c:ext xmlns:c15="http://schemas.microsoft.com/office/drawing/2012/chart" uri="{CE6537A1-D6FC-4f65-9D91-7224C49458BB}"/>
                <c:ext xmlns:c16="http://schemas.microsoft.com/office/drawing/2014/chart" uri="{C3380CC4-5D6E-409C-BE32-E72D297353CC}">
                  <c16:uniqueId val="{00000002-BAED-4788-9846-C9DC8C28C8A5}"/>
                </c:ext>
              </c:extLst>
            </c:dLbl>
            <c:dLbl>
              <c:idx val="3"/>
              <c:delete val="1"/>
              <c:extLst>
                <c:ext xmlns:c15="http://schemas.microsoft.com/office/drawing/2012/chart" uri="{CE6537A1-D6FC-4f65-9D91-7224C49458BB}"/>
                <c:ext xmlns:c16="http://schemas.microsoft.com/office/drawing/2014/chart" uri="{C3380CC4-5D6E-409C-BE32-E72D297353CC}">
                  <c16:uniqueId val="{00000004-BAED-4788-9846-C9DC8C28C8A5}"/>
                </c:ext>
              </c:extLst>
            </c:dLbl>
            <c:dLbl>
              <c:idx val="5"/>
              <c:delete val="1"/>
              <c:extLst>
                <c:ext xmlns:c15="http://schemas.microsoft.com/office/drawing/2012/chart" uri="{CE6537A1-D6FC-4f65-9D91-7224C49458BB}"/>
                <c:ext xmlns:c16="http://schemas.microsoft.com/office/drawing/2014/chart" uri="{C3380CC4-5D6E-409C-BE32-E72D297353CC}">
                  <c16:uniqueId val="{00000006-BAED-4788-9846-C9DC8C28C8A5}"/>
                </c:ext>
              </c:extLst>
            </c:dLbl>
            <c:dLbl>
              <c:idx val="6"/>
              <c:delete val="1"/>
              <c:extLst>
                <c:ext xmlns:c15="http://schemas.microsoft.com/office/drawing/2012/chart" uri="{CE6537A1-D6FC-4f65-9D91-7224C49458BB}"/>
                <c:ext xmlns:c16="http://schemas.microsoft.com/office/drawing/2014/chart" uri="{C3380CC4-5D6E-409C-BE32-E72D297353CC}">
                  <c16:uniqueId val="{00000007-BAED-4788-9846-C9DC8C28C8A5}"/>
                </c:ext>
              </c:extLst>
            </c:dLbl>
            <c:dLbl>
              <c:idx val="8"/>
              <c:delete val="1"/>
              <c:extLst>
                <c:ext xmlns:c15="http://schemas.microsoft.com/office/drawing/2012/chart" uri="{CE6537A1-D6FC-4f65-9D91-7224C49458BB}"/>
                <c:ext xmlns:c16="http://schemas.microsoft.com/office/drawing/2014/chart" uri="{C3380CC4-5D6E-409C-BE32-E72D297353CC}">
                  <c16:uniqueId val="{00000009-BAED-4788-9846-C9DC8C28C8A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Sheet1!$E$2:$E$10</c:f>
              <c:numCache>
                <c:formatCode>0</c:formatCode>
                <c:ptCount val="9"/>
                <c:pt idx="0">
                  <c:v>0.34602076124567477</c:v>
                </c:pt>
                <c:pt idx="1">
                  <c:v>0</c:v>
                </c:pt>
                <c:pt idx="2">
                  <c:v>0.64102564102564097</c:v>
                </c:pt>
                <c:pt idx="3">
                  <c:v>0</c:v>
                </c:pt>
                <c:pt idx="4">
                  <c:v>0.83333333333333337</c:v>
                </c:pt>
                <c:pt idx="5">
                  <c:v>0</c:v>
                </c:pt>
                <c:pt idx="6">
                  <c:v>0</c:v>
                </c:pt>
                <c:pt idx="7">
                  <c:v>0.91743119266055051</c:v>
                </c:pt>
                <c:pt idx="8">
                  <c:v>0</c:v>
                </c:pt>
              </c:numCache>
            </c:numRef>
          </c:val>
          <c:extLst>
            <c:ext xmlns:c16="http://schemas.microsoft.com/office/drawing/2014/chart" uri="{C3380CC4-5D6E-409C-BE32-E72D297353CC}">
              <c16:uniqueId val="{00000001-F47B-4F75-AAD0-AD75FF1EC76A}"/>
            </c:ext>
          </c:extLst>
        </c:ser>
        <c:ser>
          <c:idx val="4"/>
          <c:order val="4"/>
          <c:tx>
            <c:strRef>
              <c:f>Sheet1!$F$1</c:f>
              <c:strCache>
                <c:ptCount val="1"/>
                <c:pt idx="0">
                  <c:v>Nežino, neatsakė</c:v>
                </c:pt>
              </c:strCache>
            </c:strRef>
          </c:tx>
          <c:spPr>
            <a:solidFill>
              <a:schemeClr val="bg1">
                <a:lumMod val="75000"/>
              </a:schemeClr>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5-E89A-4281-937E-94D3FCEF327E}"/>
                </c:ext>
              </c:extLst>
            </c:dLbl>
            <c:dLbl>
              <c:idx val="3"/>
              <c:delete val="1"/>
              <c:extLst>
                <c:ext xmlns:c15="http://schemas.microsoft.com/office/drawing/2012/chart" uri="{CE6537A1-D6FC-4f65-9D91-7224C49458BB}"/>
                <c:ext xmlns:c16="http://schemas.microsoft.com/office/drawing/2014/chart" uri="{C3380CC4-5D6E-409C-BE32-E72D297353CC}">
                  <c16:uniqueId val="{00000006-E89A-4281-937E-94D3FCEF327E}"/>
                </c:ext>
              </c:extLst>
            </c:dLbl>
            <c:dLbl>
              <c:idx val="5"/>
              <c:delete val="1"/>
              <c:extLst>
                <c:ext xmlns:c15="http://schemas.microsoft.com/office/drawing/2012/chart" uri="{CE6537A1-D6FC-4f65-9D91-7224C49458BB}"/>
                <c:ext xmlns:c16="http://schemas.microsoft.com/office/drawing/2014/chart" uri="{C3380CC4-5D6E-409C-BE32-E72D297353CC}">
                  <c16:uniqueId val="{00000008-E89A-4281-937E-94D3FCEF327E}"/>
                </c:ext>
              </c:extLst>
            </c:dLbl>
            <c:dLbl>
              <c:idx val="7"/>
              <c:delete val="1"/>
              <c:extLst>
                <c:ext xmlns:c15="http://schemas.microsoft.com/office/drawing/2012/chart" uri="{CE6537A1-D6FC-4f65-9D91-7224C49458BB}"/>
                <c:ext xmlns:c16="http://schemas.microsoft.com/office/drawing/2014/chart" uri="{C3380CC4-5D6E-409C-BE32-E72D297353CC}">
                  <c16:uniqueId val="{0000000A-E89A-4281-937E-94D3FCEF327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Sheet1!$F$2:$F$10</c:f>
              <c:numCache>
                <c:formatCode>0</c:formatCode>
                <c:ptCount val="9"/>
                <c:pt idx="0">
                  <c:v>1.0380622837370241</c:v>
                </c:pt>
                <c:pt idx="1">
                  <c:v>2.2556390977443606</c:v>
                </c:pt>
                <c:pt idx="2">
                  <c:v>0</c:v>
                </c:pt>
                <c:pt idx="3">
                  <c:v>0</c:v>
                </c:pt>
                <c:pt idx="4">
                  <c:v>0.83333333333333337</c:v>
                </c:pt>
                <c:pt idx="5">
                  <c:v>0</c:v>
                </c:pt>
                <c:pt idx="6">
                  <c:v>2.1052631578947367</c:v>
                </c:pt>
                <c:pt idx="7">
                  <c:v>0</c:v>
                </c:pt>
                <c:pt idx="8">
                  <c:v>1.1764705882352942</c:v>
                </c:pt>
              </c:numCache>
            </c:numRef>
          </c:val>
          <c:extLst>
            <c:ext xmlns:c16="http://schemas.microsoft.com/office/drawing/2014/chart" uri="{C3380CC4-5D6E-409C-BE32-E72D297353CC}">
              <c16:uniqueId val="{00000001-E89A-4281-937E-94D3FCEF327E}"/>
            </c:ext>
          </c:extLst>
        </c:ser>
        <c:dLbls>
          <c:dLblPos val="ctr"/>
          <c:showLegendKey val="0"/>
          <c:showVal val="1"/>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out"/>
        <c:minorTickMark val="none"/>
        <c:tickLblPos val="nextTo"/>
        <c:crossAx val="36313919"/>
        <c:crosses val="autoZero"/>
        <c:crossBetween val="between"/>
      </c:valAx>
      <c:spPr>
        <a:noFill/>
        <a:ln>
          <a:noFill/>
        </a:ln>
        <a:effectLst/>
      </c:spPr>
    </c:plotArea>
    <c:legend>
      <c:legendPos val="b"/>
      <c:layout>
        <c:manualLayout>
          <c:xMode val="edge"/>
          <c:yMode val="edge"/>
          <c:x val="0.18521538462799064"/>
          <c:y val="6.6504434003804652E-2"/>
          <c:w val="0.73003101212343424"/>
          <c:h val="5.594518369124088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E481-440E-9E7A-BEB65967647B}"/>
              </c:ext>
            </c:extLst>
          </c:dPt>
          <c:dPt>
            <c:idx val="1"/>
            <c:bubble3D val="0"/>
            <c:spPr>
              <a:solidFill>
                <a:schemeClr val="accent2"/>
              </a:solidFill>
              <a:ln>
                <a:noFill/>
              </a:ln>
              <a:effectLst/>
            </c:spPr>
            <c:extLst>
              <c:ext xmlns:c16="http://schemas.microsoft.com/office/drawing/2014/chart" uri="{C3380CC4-5D6E-409C-BE32-E72D297353CC}">
                <c16:uniqueId val="{00000003-E481-440E-9E7A-BEB65967647B}"/>
              </c:ext>
            </c:extLst>
          </c:dPt>
          <c:dPt>
            <c:idx val="2"/>
            <c:bubble3D val="0"/>
            <c:spPr>
              <a:solidFill>
                <a:sysClr val="window" lastClr="FFFFFF">
                  <a:lumMod val="75000"/>
                </a:sysClr>
              </a:solidFill>
              <a:ln>
                <a:noFill/>
              </a:ln>
              <a:effectLst/>
            </c:spPr>
            <c:extLst>
              <c:ext xmlns:c16="http://schemas.microsoft.com/office/drawing/2014/chart" uri="{C3380CC4-5D6E-409C-BE32-E72D297353CC}">
                <c16:uniqueId val="{00000005-E481-440E-9E7A-BEB65967647B}"/>
              </c:ext>
            </c:extLst>
          </c:dPt>
          <c:dPt>
            <c:idx val="3"/>
            <c:bubble3D val="0"/>
            <c:spPr>
              <a:solidFill>
                <a:schemeClr val="accent4"/>
              </a:solidFill>
              <a:ln>
                <a:noFill/>
              </a:ln>
              <a:effectLst/>
            </c:spPr>
            <c:extLst>
              <c:ext xmlns:c16="http://schemas.microsoft.com/office/drawing/2014/chart" uri="{C3380CC4-5D6E-409C-BE32-E72D297353CC}">
                <c16:uniqueId val="{00000000-5EB5-4011-A5F0-AD115E554DC7}"/>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1-5EB5-4011-A5F0-AD115E554DC7}"/>
              </c:ext>
            </c:extLst>
          </c:dPt>
          <c:dLbls>
            <c:dLbl>
              <c:idx val="0"/>
              <c:layout>
                <c:manualLayout>
                  <c:x val="-6.8959909004982459E-2"/>
                  <c:y val="-7.156696300956247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481-440E-9E7A-BEB65967647B}"/>
                </c:ext>
              </c:extLst>
            </c:dLbl>
            <c:dLbl>
              <c:idx val="1"/>
              <c:layout>
                <c:manualLayout>
                  <c:x val="7.5527519386409364E-2"/>
                  <c:y val="-1.626521886580964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481-440E-9E7A-BEB65967647B}"/>
                </c:ext>
              </c:extLst>
            </c:dLbl>
            <c:dLbl>
              <c:idx val="2"/>
              <c:layout>
                <c:manualLayout>
                  <c:x val="0.12806840243782458"/>
                  <c:y val="7.807305055588627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481-440E-9E7A-BEB65967647B}"/>
                </c:ext>
              </c:extLst>
            </c:dLbl>
            <c:dLbl>
              <c:idx val="4"/>
              <c:layout>
                <c:manualLayout>
                  <c:x val="0.12150079205639767"/>
                  <c:y val="0.1203626196069913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B5-4011-A5F0-AD115E554DC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Sheet1!$A$2:$A$4</c:f>
              <c:strCache>
                <c:ptCount val="3"/>
                <c:pt idx="0">
                  <c:v>Taip</c:v>
                </c:pt>
                <c:pt idx="1">
                  <c:v>Ne</c:v>
                </c:pt>
                <c:pt idx="2">
                  <c:v>Nežino, neatsakė</c:v>
                </c:pt>
              </c:strCache>
            </c:strRef>
          </c:cat>
          <c:val>
            <c:numRef>
              <c:f>Sheet1!$B$2:$B$4</c:f>
              <c:numCache>
                <c:formatCode>0</c:formatCode>
                <c:ptCount val="3"/>
                <c:pt idx="0">
                  <c:v>76.124567474048447</c:v>
                </c:pt>
                <c:pt idx="1">
                  <c:v>16.262975778546711</c:v>
                </c:pt>
                <c:pt idx="2">
                  <c:v>7.6124567474048446</c:v>
                </c:pt>
              </c:numCache>
            </c:numRef>
          </c:val>
          <c:extLst>
            <c:ext xmlns:c16="http://schemas.microsoft.com/office/drawing/2014/chart" uri="{C3380CC4-5D6E-409C-BE32-E72D297353CC}">
              <c16:uniqueId val="{00000006-E481-440E-9E7A-BEB65967647B}"/>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270283045808471"/>
          <c:y val="3.9982301320589365E-2"/>
          <c:w val="0.43915671441455983"/>
          <c:h val="0.92003539735882123"/>
        </c:manualLayout>
      </c:layout>
      <c:barChart>
        <c:barDir val="bar"/>
        <c:grouping val="clustered"/>
        <c:varyColors val="0"/>
        <c:ser>
          <c:idx val="0"/>
          <c:order val="0"/>
          <c:tx>
            <c:strRef>
              <c:f>Sheet1!$B$1</c:f>
              <c:strCache>
                <c:ptCount val="1"/>
                <c:pt idx="0">
                  <c:v>Series 1</c:v>
                </c:pt>
              </c:strCache>
            </c:strRef>
          </c:tx>
          <c:spPr>
            <a:solidFill>
              <a:srgbClr val="1AB1AF"/>
            </a:solidFill>
            <a:ln>
              <a:noFill/>
            </a:ln>
            <a:effectLst/>
          </c:spPr>
          <c:invertIfNegative val="0"/>
          <c:dPt>
            <c:idx val="2"/>
            <c:invertIfNegative val="0"/>
            <c:bubble3D val="0"/>
            <c:spPr>
              <a:solidFill>
                <a:srgbClr val="1AB1AF"/>
              </a:solidFill>
              <a:ln>
                <a:noFill/>
              </a:ln>
              <a:effectLst/>
            </c:spPr>
            <c:extLst>
              <c:ext xmlns:c16="http://schemas.microsoft.com/office/drawing/2014/chart" uri="{C3380CC4-5D6E-409C-BE32-E72D297353CC}">
                <c16:uniqueId val="{00000001-38C9-459A-A4FE-A0ECF875265E}"/>
              </c:ext>
            </c:extLst>
          </c:dPt>
          <c:dPt>
            <c:idx val="15"/>
            <c:invertIfNegative val="0"/>
            <c:bubble3D val="0"/>
            <c:spPr>
              <a:solidFill>
                <a:sysClr val="window" lastClr="FFFFFF">
                  <a:lumMod val="75000"/>
                </a:sysClr>
              </a:solidFill>
              <a:ln>
                <a:noFill/>
              </a:ln>
              <a:effectLst/>
            </c:spPr>
            <c:extLst>
              <c:ext xmlns:c16="http://schemas.microsoft.com/office/drawing/2014/chart" uri="{C3380CC4-5D6E-409C-BE32-E72D297353CC}">
                <c16:uniqueId val="{00000003-117A-43A4-B3E5-5E01728B3277}"/>
              </c:ext>
            </c:extLst>
          </c:dPt>
          <c:dLbls>
            <c:spPr>
              <a:noFill/>
              <a:ln>
                <a:noFill/>
              </a:ln>
              <a:effectLst/>
            </c:spPr>
            <c:txPr>
              <a:bodyPr rot="0" spcFirstLastPara="1" vertOverflow="ellipsis" vert="horz" wrap="square" anchor="ctr" anchorCtr="0"/>
              <a:lstStyle/>
              <a:p>
                <a:pPr algn="ctr">
                  <a:defRPr lang="en-US" sz="1400"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Sveikai / tinkamai maitintis</c:v>
                </c:pt>
                <c:pt idx="1">
                  <c:v>Sportuoti / aktyviai gyventi</c:v>
                </c:pt>
                <c:pt idx="2">
                  <c:v>Nevartoti / vartoti saikingai alkoholinius gėrimus</c:v>
                </c:pt>
                <c:pt idx="3">
                  <c:v>Nerūkyti</c:v>
                </c:pt>
                <c:pt idx="4">
                  <c:v>Vengti / neturėti žalingų įpročių</c:v>
                </c:pt>
                <c:pt idx="5">
                  <c:v>Vengti streso</c:v>
                </c:pt>
                <c:pt idx="6">
                  <c:v>Laikytis tinkamo miego režimo</c:v>
                </c:pt>
                <c:pt idx="7">
                  <c:v>Laikytis tinkamo dienos režimo</c:v>
                </c:pt>
                <c:pt idx="8">
                  <c:v>Būti gryname ore</c:v>
                </c:pt>
                <c:pt idx="9">
                  <c:v>Rasti laiko poilsiui</c:v>
                </c:pt>
                <c:pt idx="10">
                  <c:v>Rūpintis sveikata</c:v>
                </c:pt>
                <c:pt idx="11">
                  <c:v>Prižiūrėti išvaizdą</c:v>
                </c:pt>
                <c:pt idx="12">
                  <c:v>Rūpintis psichologine sveikata</c:v>
                </c:pt>
                <c:pt idx="13">
                  <c:v>Grūdintis</c:v>
                </c:pt>
                <c:pt idx="14">
                  <c:v>Kita</c:v>
                </c:pt>
                <c:pt idx="15">
                  <c:v>Neatsakė</c:v>
                </c:pt>
              </c:strCache>
            </c:strRef>
          </c:cat>
          <c:val>
            <c:numRef>
              <c:f>Sheet1!$B$2:$B$17</c:f>
              <c:numCache>
                <c:formatCode>0</c:formatCode>
                <c:ptCount val="16"/>
                <c:pt idx="0">
                  <c:v>30.521327014218009</c:v>
                </c:pt>
                <c:pt idx="1">
                  <c:v>24.170616113744074</c:v>
                </c:pt>
                <c:pt idx="2">
                  <c:v>7.9620853080568725</c:v>
                </c:pt>
                <c:pt idx="3">
                  <c:v>7.5829383886255926</c:v>
                </c:pt>
                <c:pt idx="4">
                  <c:v>4.9289099526066353</c:v>
                </c:pt>
                <c:pt idx="5">
                  <c:v>3.8862559241706158</c:v>
                </c:pt>
                <c:pt idx="6">
                  <c:v>2.8436018957345972</c:v>
                </c:pt>
                <c:pt idx="7">
                  <c:v>2.6540284360189572</c:v>
                </c:pt>
                <c:pt idx="8">
                  <c:v>2.4644549763033177</c:v>
                </c:pt>
                <c:pt idx="9">
                  <c:v>2.1800947867298577</c:v>
                </c:pt>
                <c:pt idx="10">
                  <c:v>1.8957345971563981</c:v>
                </c:pt>
                <c:pt idx="11">
                  <c:v>1.1374407582938388</c:v>
                </c:pt>
                <c:pt idx="12">
                  <c:v>1.1374407582938388</c:v>
                </c:pt>
                <c:pt idx="13">
                  <c:v>0.94786729857819907</c:v>
                </c:pt>
                <c:pt idx="14">
                  <c:v>0.56872037914691942</c:v>
                </c:pt>
                <c:pt idx="15">
                  <c:v>5.1184834123222753</c:v>
                </c:pt>
              </c:numCache>
            </c:numRef>
          </c:val>
          <c:extLst>
            <c:ext xmlns:c16="http://schemas.microsoft.com/office/drawing/2014/chart" uri="{C3380CC4-5D6E-409C-BE32-E72D297353CC}">
              <c16:uniqueId val="{00000000-9A1B-474F-B3AF-EBC1C250C5D3}"/>
            </c:ext>
          </c:extLst>
        </c:ser>
        <c:dLbls>
          <c:showLegendKey val="0"/>
          <c:showVal val="0"/>
          <c:showCatName val="0"/>
          <c:showSerName val="0"/>
          <c:showPercent val="0"/>
          <c:showBubbleSize val="0"/>
        </c:dLbls>
        <c:gapWidth val="75"/>
        <c:axId val="494698336"/>
        <c:axId val="494695840"/>
      </c:barChart>
      <c:catAx>
        <c:axId val="494698336"/>
        <c:scaling>
          <c:orientation val="maxMin"/>
        </c:scaling>
        <c:delete val="0"/>
        <c:axPos val="l"/>
        <c:numFmt formatCode="General" sourceLinked="1"/>
        <c:majorTickMark val="none"/>
        <c:minorTickMark val="none"/>
        <c:tickLblPos val="nextTo"/>
        <c:spPr>
          <a:noFill/>
          <a:ln w="19050" cap="flat" cmpd="sng" algn="ctr">
            <a:solidFill>
              <a:srgbClr val="727272"/>
            </a:solidFill>
            <a:round/>
          </a:ln>
          <a:effectLst/>
        </c:spPr>
        <c:txPr>
          <a:bodyPr rot="-60000000" spcFirstLastPara="1" vertOverflow="ellipsis" vert="horz" wrap="square" anchor="ctr" anchorCtr="1"/>
          <a:lstStyle/>
          <a:p>
            <a:pPr algn="ctr">
              <a:defRPr lang="en-US" sz="1050" b="0" i="0" u="none" strike="noStrike" kern="1200" baseline="0">
                <a:solidFill>
                  <a:schemeClr val="tx1">
                    <a:lumMod val="65000"/>
                    <a:lumOff val="35000"/>
                  </a:schemeClr>
                </a:solidFill>
                <a:latin typeface="+mj-lt"/>
                <a:ea typeface="+mn-ea"/>
                <a:cs typeface="+mn-cs"/>
              </a:defRPr>
            </a:pPr>
            <a:endParaRPr lang="lt-LT"/>
          </a:p>
        </c:txPr>
        <c:crossAx val="494695840"/>
        <c:crosses val="autoZero"/>
        <c:auto val="1"/>
        <c:lblAlgn val="ctr"/>
        <c:lblOffset val="100"/>
        <c:noMultiLvlLbl val="0"/>
      </c:catAx>
      <c:valAx>
        <c:axId val="494695840"/>
        <c:scaling>
          <c:orientation val="minMax"/>
        </c:scaling>
        <c:delete val="1"/>
        <c:axPos val="t"/>
        <c:numFmt formatCode="0" sourceLinked="1"/>
        <c:majorTickMark val="none"/>
        <c:minorTickMark val="none"/>
        <c:tickLblPos val="nextTo"/>
        <c:crossAx val="494698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Taip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76.124567474048447</c:v>
                </c:pt>
                <c:pt idx="1">
                  <c:v>65.413533834586474</c:v>
                </c:pt>
                <c:pt idx="2">
                  <c:v>85.256410256410248</c:v>
                </c:pt>
                <c:pt idx="3">
                  <c:v>81.25</c:v>
                </c:pt>
                <c:pt idx="4">
                  <c:v>79.166666666666657</c:v>
                </c:pt>
                <c:pt idx="5">
                  <c:v>77.083333333333343</c:v>
                </c:pt>
                <c:pt idx="6">
                  <c:v>70.526315789473685</c:v>
                </c:pt>
                <c:pt idx="7">
                  <c:v>73.394495412844037</c:v>
                </c:pt>
                <c:pt idx="8">
                  <c:v>85.882352941176464</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Ne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16.262975778546711</c:v>
                </c:pt>
                <c:pt idx="1">
                  <c:v>24.060150375939848</c:v>
                </c:pt>
                <c:pt idx="2">
                  <c:v>9.6153846153846168</c:v>
                </c:pt>
                <c:pt idx="3">
                  <c:v>15.625</c:v>
                </c:pt>
                <c:pt idx="4">
                  <c:v>10.833333333333334</c:v>
                </c:pt>
                <c:pt idx="5">
                  <c:v>17.708333333333336</c:v>
                </c:pt>
                <c:pt idx="6">
                  <c:v>18.947368421052634</c:v>
                </c:pt>
                <c:pt idx="7">
                  <c:v>17.431192660550458</c:v>
                </c:pt>
                <c:pt idx="8">
                  <c:v>11.76470588235294</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Nežino,  neatsakė</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7.6124567474048446</c:v>
                </c:pt>
                <c:pt idx="1">
                  <c:v>10.526315789473683</c:v>
                </c:pt>
                <c:pt idx="2">
                  <c:v>5.1282051282051277</c:v>
                </c:pt>
                <c:pt idx="3">
                  <c:v>3.125</c:v>
                </c:pt>
                <c:pt idx="4">
                  <c:v>10</c:v>
                </c:pt>
                <c:pt idx="5">
                  <c:v>5.2083333333333339</c:v>
                </c:pt>
                <c:pt idx="6">
                  <c:v>10.526315789473683</c:v>
                </c:pt>
                <c:pt idx="7">
                  <c:v>9.1743119266055047</c:v>
                </c:pt>
                <c:pt idx="8">
                  <c:v>2.3529411764705883</c:v>
                </c:pt>
              </c:numCache>
            </c:numRef>
          </c:val>
          <c:extLst>
            <c:ext xmlns:c16="http://schemas.microsoft.com/office/drawing/2014/chart" uri="{C3380CC4-5D6E-409C-BE32-E72D297353CC}">
              <c16:uniqueId val="{00000002-9F4F-4CB0-9576-F60C63CD5B4D}"/>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out"/>
        <c:minorTickMark val="none"/>
        <c:tickLblPos val="nextTo"/>
        <c:crossAx val="36313919"/>
        <c:crosses val="autoZero"/>
        <c:crossBetween val="between"/>
      </c:valAx>
      <c:spPr>
        <a:noFill/>
        <a:ln>
          <a:noFill/>
        </a:ln>
        <a:effectLst/>
      </c:spPr>
    </c:plotArea>
    <c:legend>
      <c:legendPos val="b"/>
      <c:layout>
        <c:manualLayout>
          <c:xMode val="edge"/>
          <c:yMode val="edge"/>
          <c:x val="0.18370646568190502"/>
          <c:y val="8.2984342789023433E-2"/>
          <c:w val="0.73153996349590389"/>
          <c:h val="5.574469723249993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858702258288346"/>
          <c:y val="0.14057298651959152"/>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E481-440E-9E7A-BEB65967647B}"/>
              </c:ext>
            </c:extLst>
          </c:dPt>
          <c:dPt>
            <c:idx val="1"/>
            <c:bubble3D val="0"/>
            <c:spPr>
              <a:solidFill>
                <a:schemeClr val="accent2"/>
              </a:solidFill>
              <a:ln>
                <a:noFill/>
              </a:ln>
              <a:effectLst/>
            </c:spPr>
            <c:extLst>
              <c:ext xmlns:c16="http://schemas.microsoft.com/office/drawing/2014/chart" uri="{C3380CC4-5D6E-409C-BE32-E72D297353CC}">
                <c16:uniqueId val="{00000003-E481-440E-9E7A-BEB65967647B}"/>
              </c:ext>
            </c:extLst>
          </c:dPt>
          <c:dPt>
            <c:idx val="2"/>
            <c:bubble3D val="0"/>
            <c:spPr>
              <a:solidFill>
                <a:sysClr val="window" lastClr="FFFFFF">
                  <a:lumMod val="75000"/>
                </a:sysClr>
              </a:solidFill>
              <a:ln>
                <a:noFill/>
              </a:ln>
              <a:effectLst/>
            </c:spPr>
            <c:extLst>
              <c:ext xmlns:c16="http://schemas.microsoft.com/office/drawing/2014/chart" uri="{C3380CC4-5D6E-409C-BE32-E72D297353CC}">
                <c16:uniqueId val="{00000005-E481-440E-9E7A-BEB65967647B}"/>
              </c:ext>
            </c:extLst>
          </c:dPt>
          <c:dPt>
            <c:idx val="3"/>
            <c:bubble3D val="0"/>
            <c:spPr>
              <a:solidFill>
                <a:schemeClr val="accent4"/>
              </a:solidFill>
              <a:ln>
                <a:noFill/>
              </a:ln>
              <a:effectLst/>
            </c:spPr>
            <c:extLst>
              <c:ext xmlns:c16="http://schemas.microsoft.com/office/drawing/2014/chart" uri="{C3380CC4-5D6E-409C-BE32-E72D297353CC}">
                <c16:uniqueId val="{00000000-5EB5-4011-A5F0-AD115E554DC7}"/>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1-5EB5-4011-A5F0-AD115E554DC7}"/>
              </c:ext>
            </c:extLst>
          </c:dPt>
          <c:dLbls>
            <c:dLbl>
              <c:idx val="0"/>
              <c:layout>
                <c:manualLayout>
                  <c:x val="-8.0453227172479547E-2"/>
                  <c:y val="0.1073504445143436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481-440E-9E7A-BEB65967647B}"/>
                </c:ext>
              </c:extLst>
            </c:dLbl>
            <c:dLbl>
              <c:idx val="1"/>
              <c:layout>
                <c:manualLayout>
                  <c:x val="7.881132457712281E-2"/>
                  <c:y val="-2.602435018529542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481-440E-9E7A-BEB65967647B}"/>
                </c:ext>
              </c:extLst>
            </c:dLbl>
            <c:dLbl>
              <c:idx val="2"/>
              <c:layout>
                <c:manualLayout>
                  <c:x val="0.13135220762853803"/>
                  <c:y val="7.807305055588627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481-440E-9E7A-BEB65967647B}"/>
                </c:ext>
              </c:extLst>
            </c:dLbl>
            <c:dLbl>
              <c:idx val="4"/>
              <c:layout>
                <c:manualLayout>
                  <c:x val="0.12150079205639767"/>
                  <c:y val="0.1203626196069913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B5-4011-A5F0-AD115E554DC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Sheet1!$A$2:$A$4</c:f>
              <c:strCache>
                <c:ptCount val="3"/>
                <c:pt idx="0">
                  <c:v>Taip</c:v>
                </c:pt>
                <c:pt idx="1">
                  <c:v>Ne</c:v>
                </c:pt>
                <c:pt idx="2">
                  <c:v>Nežino, neatsakė</c:v>
                </c:pt>
              </c:strCache>
            </c:strRef>
          </c:cat>
          <c:val>
            <c:numRef>
              <c:f>Sheet1!$B$2:$B$4</c:f>
              <c:numCache>
                <c:formatCode>0</c:formatCode>
                <c:ptCount val="3"/>
                <c:pt idx="0">
                  <c:v>68.512110726643598</c:v>
                </c:pt>
                <c:pt idx="1">
                  <c:v>23.875432525951556</c:v>
                </c:pt>
                <c:pt idx="2">
                  <c:v>7.6124567474048446</c:v>
                </c:pt>
              </c:numCache>
            </c:numRef>
          </c:val>
          <c:extLst>
            <c:ext xmlns:c16="http://schemas.microsoft.com/office/drawing/2014/chart" uri="{C3380CC4-5D6E-409C-BE32-E72D297353CC}">
              <c16:uniqueId val="{00000006-E481-440E-9E7A-BEB65967647B}"/>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Taip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68.512110726643598</c:v>
                </c:pt>
                <c:pt idx="1">
                  <c:v>62.406015037593988</c:v>
                </c:pt>
                <c:pt idx="2">
                  <c:v>73.71794871794873</c:v>
                </c:pt>
                <c:pt idx="3">
                  <c:v>75</c:v>
                </c:pt>
                <c:pt idx="4">
                  <c:v>67.5</c:v>
                </c:pt>
                <c:pt idx="5">
                  <c:v>71.05263157894737</c:v>
                </c:pt>
                <c:pt idx="6">
                  <c:v>65.26315789473685</c:v>
                </c:pt>
                <c:pt idx="7">
                  <c:v>60.550458715596335</c:v>
                </c:pt>
                <c:pt idx="8">
                  <c:v>82.35294117647058</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Ne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23.875432525951556</c:v>
                </c:pt>
                <c:pt idx="1">
                  <c:v>27.819548872180448</c:v>
                </c:pt>
                <c:pt idx="2">
                  <c:v>20.512820512820511</c:v>
                </c:pt>
                <c:pt idx="3">
                  <c:v>21.875</c:v>
                </c:pt>
                <c:pt idx="4">
                  <c:v>24.166666666666668</c:v>
                </c:pt>
                <c:pt idx="5">
                  <c:v>21.052631578947366</c:v>
                </c:pt>
                <c:pt idx="6">
                  <c:v>25.263157894736842</c:v>
                </c:pt>
                <c:pt idx="7">
                  <c:v>30.275229357798167</c:v>
                </c:pt>
                <c:pt idx="8">
                  <c:v>14.117647058823529</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Nežino,  neatsakė</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7.6124567474048446</c:v>
                </c:pt>
                <c:pt idx="1">
                  <c:v>9.7744360902255636</c:v>
                </c:pt>
                <c:pt idx="2">
                  <c:v>5.7692307692307692</c:v>
                </c:pt>
                <c:pt idx="3">
                  <c:v>3.125</c:v>
                </c:pt>
                <c:pt idx="4">
                  <c:v>8.3333333333333321</c:v>
                </c:pt>
                <c:pt idx="5">
                  <c:v>7.8947368421052628</c:v>
                </c:pt>
                <c:pt idx="6">
                  <c:v>9.4736842105263168</c:v>
                </c:pt>
                <c:pt idx="7">
                  <c:v>9.1743119266055047</c:v>
                </c:pt>
                <c:pt idx="8">
                  <c:v>3.5294117647058822</c:v>
                </c:pt>
              </c:numCache>
            </c:numRef>
          </c:val>
          <c:extLst>
            <c:ext xmlns:c16="http://schemas.microsoft.com/office/drawing/2014/chart" uri="{C3380CC4-5D6E-409C-BE32-E72D297353CC}">
              <c16:uniqueId val="{00000002-9F4F-4CB0-9576-F60C63CD5B4D}"/>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out"/>
        <c:minorTickMark val="none"/>
        <c:tickLblPos val="nextTo"/>
        <c:crossAx val="36313919"/>
        <c:crosses val="autoZero"/>
        <c:crossBetween val="between"/>
      </c:valAx>
      <c:spPr>
        <a:noFill/>
        <a:ln>
          <a:noFill/>
        </a:ln>
        <a:effectLst/>
      </c:spPr>
    </c:plotArea>
    <c:legend>
      <c:legendPos val="b"/>
      <c:layout>
        <c:manualLayout>
          <c:xMode val="edge"/>
          <c:yMode val="edge"/>
          <c:x val="0.18033726495182309"/>
          <c:y val="8.2984342789023433E-2"/>
          <c:w val="0.73490916422598584"/>
          <c:h val="5.574469723249993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E481-440E-9E7A-BEB65967647B}"/>
              </c:ext>
            </c:extLst>
          </c:dPt>
          <c:dPt>
            <c:idx val="1"/>
            <c:bubble3D val="0"/>
            <c:spPr>
              <a:solidFill>
                <a:schemeClr val="accent2"/>
              </a:solidFill>
              <a:ln>
                <a:noFill/>
              </a:ln>
              <a:effectLst/>
            </c:spPr>
            <c:extLst>
              <c:ext xmlns:c16="http://schemas.microsoft.com/office/drawing/2014/chart" uri="{C3380CC4-5D6E-409C-BE32-E72D297353CC}">
                <c16:uniqueId val="{00000003-E481-440E-9E7A-BEB65967647B}"/>
              </c:ext>
            </c:extLst>
          </c:dPt>
          <c:dPt>
            <c:idx val="2"/>
            <c:bubble3D val="0"/>
            <c:spPr>
              <a:solidFill>
                <a:sysClr val="window" lastClr="FFFFFF">
                  <a:lumMod val="75000"/>
                </a:sysClr>
              </a:solidFill>
              <a:ln>
                <a:noFill/>
              </a:ln>
              <a:effectLst/>
            </c:spPr>
            <c:extLst>
              <c:ext xmlns:c16="http://schemas.microsoft.com/office/drawing/2014/chart" uri="{C3380CC4-5D6E-409C-BE32-E72D297353CC}">
                <c16:uniqueId val="{00000005-E481-440E-9E7A-BEB65967647B}"/>
              </c:ext>
            </c:extLst>
          </c:dPt>
          <c:dPt>
            <c:idx val="3"/>
            <c:bubble3D val="0"/>
            <c:spPr>
              <a:solidFill>
                <a:schemeClr val="accent4"/>
              </a:solidFill>
              <a:ln>
                <a:noFill/>
              </a:ln>
              <a:effectLst/>
            </c:spPr>
            <c:extLst>
              <c:ext xmlns:c16="http://schemas.microsoft.com/office/drawing/2014/chart" uri="{C3380CC4-5D6E-409C-BE32-E72D297353CC}">
                <c16:uniqueId val="{00000000-5EB5-4011-A5F0-AD115E554DC7}"/>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1-5EB5-4011-A5F0-AD115E554DC7}"/>
              </c:ext>
            </c:extLst>
          </c:dPt>
          <c:dLbls>
            <c:dLbl>
              <c:idx val="0"/>
              <c:layout>
                <c:manualLayout>
                  <c:x val="-9.1946545339976621E-2"/>
                  <c:y val="7.156696300956241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481-440E-9E7A-BEB65967647B}"/>
                </c:ext>
              </c:extLst>
            </c:dLbl>
            <c:dLbl>
              <c:idx val="1"/>
              <c:layout>
                <c:manualLayout>
                  <c:x val="6.8959909004982459E-2"/>
                  <c:y val="-5.855478791691472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481-440E-9E7A-BEB65967647B}"/>
                </c:ext>
              </c:extLst>
            </c:dLbl>
            <c:dLbl>
              <c:idx val="2"/>
              <c:layout>
                <c:manualLayout>
                  <c:x val="0.13135220762853791"/>
                  <c:y val="9.759131319485783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481-440E-9E7A-BEB65967647B}"/>
                </c:ext>
              </c:extLst>
            </c:dLbl>
            <c:dLbl>
              <c:idx val="4"/>
              <c:layout>
                <c:manualLayout>
                  <c:x val="0.12150079205639767"/>
                  <c:y val="0.1203626196069913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B5-4011-A5F0-AD115E554DC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Sheet1!$A$2:$A$4</c:f>
              <c:strCache>
                <c:ptCount val="3"/>
                <c:pt idx="0">
                  <c:v>Taip</c:v>
                </c:pt>
                <c:pt idx="1">
                  <c:v>Ne</c:v>
                </c:pt>
                <c:pt idx="2">
                  <c:v>Nežino, neatsakė</c:v>
                </c:pt>
              </c:strCache>
            </c:strRef>
          </c:cat>
          <c:val>
            <c:numRef>
              <c:f>Sheet1!$B$2:$B$4</c:f>
              <c:numCache>
                <c:formatCode>###0.0%</c:formatCode>
                <c:ptCount val="3"/>
                <c:pt idx="0">
                  <c:v>0.58131487889273359</c:v>
                </c:pt>
                <c:pt idx="1">
                  <c:v>0.31833910034602075</c:v>
                </c:pt>
                <c:pt idx="2">
                  <c:v>0.10034602076124567</c:v>
                </c:pt>
              </c:numCache>
            </c:numRef>
          </c:val>
          <c:extLst>
            <c:ext xmlns:c16="http://schemas.microsoft.com/office/drawing/2014/chart" uri="{C3380CC4-5D6E-409C-BE32-E72D297353CC}">
              <c16:uniqueId val="{00000006-E481-440E-9E7A-BEB65967647B}"/>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Taip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58.131487889273359</c:v>
                </c:pt>
                <c:pt idx="1">
                  <c:v>52.631578947368418</c:v>
                </c:pt>
                <c:pt idx="2">
                  <c:v>62.820512820512818</c:v>
                </c:pt>
                <c:pt idx="3">
                  <c:v>75</c:v>
                </c:pt>
                <c:pt idx="4">
                  <c:v>60</c:v>
                </c:pt>
                <c:pt idx="5">
                  <c:v>55.208333333333336</c:v>
                </c:pt>
                <c:pt idx="6">
                  <c:v>56.84210526315789</c:v>
                </c:pt>
                <c:pt idx="7">
                  <c:v>50.458715596330272</c:v>
                </c:pt>
                <c:pt idx="8">
                  <c:v>69.411764705882348</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Ne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31.833910034602077</c:v>
                </c:pt>
                <c:pt idx="1">
                  <c:v>32.330827067669169</c:v>
                </c:pt>
                <c:pt idx="2">
                  <c:v>31.410256410256409</c:v>
                </c:pt>
                <c:pt idx="3">
                  <c:v>21.875</c:v>
                </c:pt>
                <c:pt idx="4">
                  <c:v>29.166666666666668</c:v>
                </c:pt>
                <c:pt idx="5">
                  <c:v>34.375</c:v>
                </c:pt>
                <c:pt idx="6">
                  <c:v>33.684210526315788</c:v>
                </c:pt>
                <c:pt idx="7">
                  <c:v>37.61467889908257</c:v>
                </c:pt>
                <c:pt idx="8">
                  <c:v>22.352941176470591</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Nežino,  neatsakė</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10.034602076124568</c:v>
                </c:pt>
                <c:pt idx="1">
                  <c:v>15.037593984962406</c:v>
                </c:pt>
                <c:pt idx="2">
                  <c:v>5.7692307692307692</c:v>
                </c:pt>
                <c:pt idx="3">
                  <c:v>3.125</c:v>
                </c:pt>
                <c:pt idx="4">
                  <c:v>10.833333333333334</c:v>
                </c:pt>
                <c:pt idx="5">
                  <c:v>10.416666666666668</c:v>
                </c:pt>
                <c:pt idx="6">
                  <c:v>9.4736842105263168</c:v>
                </c:pt>
                <c:pt idx="7">
                  <c:v>11.926605504587156</c:v>
                </c:pt>
                <c:pt idx="8">
                  <c:v>8.235294117647058</c:v>
                </c:pt>
              </c:numCache>
            </c:numRef>
          </c:val>
          <c:extLst>
            <c:ext xmlns:c16="http://schemas.microsoft.com/office/drawing/2014/chart" uri="{C3380CC4-5D6E-409C-BE32-E72D297353CC}">
              <c16:uniqueId val="{00000002-9F4F-4CB0-9576-F60C63CD5B4D}"/>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out"/>
        <c:minorTickMark val="none"/>
        <c:tickLblPos val="nextTo"/>
        <c:crossAx val="36313919"/>
        <c:crosses val="autoZero"/>
        <c:crossBetween val="between"/>
      </c:valAx>
      <c:spPr>
        <a:noFill/>
        <a:ln>
          <a:noFill/>
        </a:ln>
        <a:effectLst/>
      </c:spPr>
    </c:plotArea>
    <c:legend>
      <c:legendPos val="b"/>
      <c:layout>
        <c:manualLayout>
          <c:xMode val="edge"/>
          <c:yMode val="edge"/>
          <c:x val="0.18202186531686404"/>
          <c:y val="8.2984342789023433E-2"/>
          <c:w val="0.7332245638609447"/>
          <c:h val="5.574469723249993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E481-440E-9E7A-BEB65967647B}"/>
              </c:ext>
            </c:extLst>
          </c:dPt>
          <c:dPt>
            <c:idx val="1"/>
            <c:bubble3D val="0"/>
            <c:spPr>
              <a:solidFill>
                <a:schemeClr val="accent2"/>
              </a:solidFill>
              <a:ln>
                <a:noFill/>
              </a:ln>
              <a:effectLst/>
            </c:spPr>
            <c:extLst>
              <c:ext xmlns:c16="http://schemas.microsoft.com/office/drawing/2014/chart" uri="{C3380CC4-5D6E-409C-BE32-E72D297353CC}">
                <c16:uniqueId val="{00000003-E481-440E-9E7A-BEB65967647B}"/>
              </c:ext>
            </c:extLst>
          </c:dPt>
          <c:dPt>
            <c:idx val="2"/>
            <c:bubble3D val="0"/>
            <c:spPr>
              <a:solidFill>
                <a:schemeClr val="accent3"/>
              </a:solidFill>
              <a:ln>
                <a:noFill/>
              </a:ln>
              <a:effectLst/>
            </c:spPr>
            <c:extLst>
              <c:ext xmlns:c16="http://schemas.microsoft.com/office/drawing/2014/chart" uri="{C3380CC4-5D6E-409C-BE32-E72D297353CC}">
                <c16:uniqueId val="{00000005-E481-440E-9E7A-BEB65967647B}"/>
              </c:ext>
            </c:extLst>
          </c:dPt>
          <c:dPt>
            <c:idx val="3"/>
            <c:bubble3D val="0"/>
            <c:spPr>
              <a:solidFill>
                <a:srgbClr val="C9F7F7"/>
              </a:solidFill>
              <a:ln>
                <a:noFill/>
              </a:ln>
              <a:effectLst/>
            </c:spPr>
            <c:extLst>
              <c:ext xmlns:c16="http://schemas.microsoft.com/office/drawing/2014/chart" uri="{C3380CC4-5D6E-409C-BE32-E72D297353CC}">
                <c16:uniqueId val="{00000000-5EB5-4011-A5F0-AD115E554DC7}"/>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1-5EB5-4011-A5F0-AD115E554DC7}"/>
              </c:ext>
            </c:extLst>
          </c:dPt>
          <c:dLbls>
            <c:dLbl>
              <c:idx val="0"/>
              <c:layout>
                <c:manualLayout>
                  <c:x val="-0.10672366869818714"/>
                  <c:y val="8.132609432904808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481-440E-9E7A-BEB65967647B}"/>
                </c:ext>
              </c:extLst>
            </c:dLbl>
            <c:dLbl>
              <c:idx val="1"/>
              <c:layout>
                <c:manualLayout>
                  <c:x val="-1.6419025953567253E-3"/>
                  <c:y val="-0.1236156633801532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481-440E-9E7A-BEB65967647B}"/>
                </c:ext>
              </c:extLst>
            </c:dLbl>
            <c:dLbl>
              <c:idx val="2"/>
              <c:layout>
                <c:manualLayout>
                  <c:x val="0.11985888946104083"/>
                  <c:y val="7.807305055588627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481-440E-9E7A-BEB65967647B}"/>
                </c:ext>
              </c:extLst>
            </c:dLbl>
            <c:dLbl>
              <c:idx val="3"/>
              <c:layout>
                <c:manualLayout>
                  <c:x val="9.687225312604679E-2"/>
                  <c:y val="0.1171095758338292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5EB5-4011-A5F0-AD115E554DC7}"/>
                </c:ext>
              </c:extLst>
            </c:dLbl>
            <c:dLbl>
              <c:idx val="4"/>
              <c:layout>
                <c:manualLayout>
                  <c:x val="0.12150079205639767"/>
                  <c:y val="0.1203626196069913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B5-4011-A5F0-AD115E554DC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4"/>
                <c:pt idx="0">
                  <c:v>Visiškai sutinku</c:v>
                </c:pt>
                <c:pt idx="1">
                  <c:v>Greičiau sutinku</c:v>
                </c:pt>
                <c:pt idx="2">
                  <c:v>Greičiau nesutinku</c:v>
                </c:pt>
                <c:pt idx="3">
                  <c:v>Visiškai nesutinku</c:v>
                </c:pt>
              </c:strCache>
            </c:strRef>
          </c:cat>
          <c:val>
            <c:numRef>
              <c:f>Sheet1!$B$2:$B$5</c:f>
              <c:numCache>
                <c:formatCode>###0.0%</c:formatCode>
                <c:ptCount val="4"/>
                <c:pt idx="0">
                  <c:v>0.42829076620825146</c:v>
                </c:pt>
                <c:pt idx="1">
                  <c:v>0.42436149312377208</c:v>
                </c:pt>
                <c:pt idx="2">
                  <c:v>0.11787819253438114</c:v>
                </c:pt>
                <c:pt idx="3">
                  <c:v>1.5717092337917484E-2</c:v>
                </c:pt>
              </c:numCache>
            </c:numRef>
          </c:val>
          <c:extLst>
            <c:ext xmlns:c16="http://schemas.microsoft.com/office/drawing/2014/chart" uri="{C3380CC4-5D6E-409C-BE32-E72D297353CC}">
              <c16:uniqueId val="{00000006-E481-440E-9E7A-BEB65967647B}"/>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Visiškai sutinku</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42.829076620825148</c:v>
                </c:pt>
                <c:pt idx="1">
                  <c:v>39.583333333333329</c:v>
                </c:pt>
                <c:pt idx="2">
                  <c:v>45.724907063197023</c:v>
                </c:pt>
                <c:pt idx="3">
                  <c:v>50</c:v>
                </c:pt>
                <c:pt idx="4">
                  <c:v>35</c:v>
                </c:pt>
                <c:pt idx="5">
                  <c:v>49.152542372881356</c:v>
                </c:pt>
                <c:pt idx="6">
                  <c:v>45.251396648044697</c:v>
                </c:pt>
                <c:pt idx="7">
                  <c:v>40.72164948453608</c:v>
                </c:pt>
                <c:pt idx="8">
                  <c:v>42.647058823529413</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Greičiau sutinku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42.436149312377211</c:v>
                </c:pt>
                <c:pt idx="1">
                  <c:v>43.75</c:v>
                </c:pt>
                <c:pt idx="2">
                  <c:v>41.263940520446099</c:v>
                </c:pt>
                <c:pt idx="3">
                  <c:v>37.5</c:v>
                </c:pt>
                <c:pt idx="4">
                  <c:v>49.5</c:v>
                </c:pt>
                <c:pt idx="5">
                  <c:v>38.418079096045197</c:v>
                </c:pt>
                <c:pt idx="6">
                  <c:v>34.63687150837989</c:v>
                </c:pt>
                <c:pt idx="7">
                  <c:v>48.96907216494845</c:v>
                </c:pt>
                <c:pt idx="8">
                  <c:v>43.382352941176471</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Greičiau nesutinku</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11.787819253438114</c:v>
                </c:pt>
                <c:pt idx="1">
                  <c:v>13.750000000000002</c:v>
                </c:pt>
                <c:pt idx="2">
                  <c:v>10.037174721189592</c:v>
                </c:pt>
                <c:pt idx="3">
                  <c:v>10.9375</c:v>
                </c:pt>
                <c:pt idx="4">
                  <c:v>13.5</c:v>
                </c:pt>
                <c:pt idx="5">
                  <c:v>9.6045197740112993</c:v>
                </c:pt>
                <c:pt idx="6">
                  <c:v>15.64245810055866</c:v>
                </c:pt>
                <c:pt idx="7">
                  <c:v>8.7628865979381434</c:v>
                </c:pt>
                <c:pt idx="8">
                  <c:v>11.029411764705882</c:v>
                </c:pt>
              </c:numCache>
            </c:numRef>
          </c:val>
          <c:extLst>
            <c:ext xmlns:c16="http://schemas.microsoft.com/office/drawing/2014/chart" uri="{C3380CC4-5D6E-409C-BE32-E72D297353CC}">
              <c16:uniqueId val="{00000002-9F4F-4CB0-9576-F60C63CD5B4D}"/>
            </c:ext>
          </c:extLst>
        </c:ser>
        <c:ser>
          <c:idx val="3"/>
          <c:order val="3"/>
          <c:tx>
            <c:strRef>
              <c:f>Sheet1!$E$1</c:f>
              <c:strCache>
                <c:ptCount val="1"/>
                <c:pt idx="0">
                  <c:v>Visiškai nesutinku</c:v>
                </c:pt>
              </c:strCache>
            </c:strRef>
          </c:tx>
          <c:spPr>
            <a:solidFill>
              <a:schemeClr val="accent2">
                <a:lumMod val="20000"/>
                <a:lumOff val="80000"/>
              </a:schemeClr>
            </a:solidFill>
            <a:ln>
              <a:noFill/>
            </a:ln>
            <a:effectLst/>
          </c:spPr>
          <c:invertIfNegative val="0"/>
          <c:dPt>
            <c:idx val="0"/>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1-BAED-4788-9846-C9DC8C28C8A5}"/>
              </c:ext>
            </c:extLst>
          </c:dPt>
          <c:dPt>
            <c:idx val="1"/>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2-BAED-4788-9846-C9DC8C28C8A5}"/>
              </c:ext>
            </c:extLst>
          </c:dPt>
          <c:dPt>
            <c:idx val="2"/>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3-BAED-4788-9846-C9DC8C28C8A5}"/>
              </c:ext>
            </c:extLst>
          </c:dPt>
          <c:dPt>
            <c:idx val="3"/>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4-BAED-4788-9846-C9DC8C28C8A5}"/>
              </c:ext>
            </c:extLst>
          </c:dPt>
          <c:dPt>
            <c:idx val="4"/>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5-BAED-4788-9846-C9DC8C28C8A5}"/>
              </c:ext>
            </c:extLst>
          </c:dPt>
          <c:dPt>
            <c:idx val="5"/>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6-BAED-4788-9846-C9DC8C28C8A5}"/>
              </c:ext>
            </c:extLst>
          </c:dPt>
          <c:dPt>
            <c:idx val="6"/>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7-BAED-4788-9846-C9DC8C28C8A5}"/>
              </c:ext>
            </c:extLst>
          </c:dPt>
          <c:dPt>
            <c:idx val="7"/>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8-BAED-4788-9846-C9DC8C28C8A5}"/>
              </c:ext>
            </c:extLst>
          </c:dPt>
          <c:dPt>
            <c:idx val="8"/>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9-BAED-4788-9846-C9DC8C28C8A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Sheet1!$E$2:$E$10</c:f>
              <c:numCache>
                <c:formatCode>0</c:formatCode>
                <c:ptCount val="9"/>
                <c:pt idx="0">
                  <c:v>1.5717092337917484</c:v>
                </c:pt>
                <c:pt idx="1">
                  <c:v>2.083333333333333</c:v>
                </c:pt>
                <c:pt idx="2">
                  <c:v>1.1152416356877324</c:v>
                </c:pt>
                <c:pt idx="3">
                  <c:v>0</c:v>
                </c:pt>
                <c:pt idx="4">
                  <c:v>1.5</c:v>
                </c:pt>
                <c:pt idx="5">
                  <c:v>1.6949152542372881</c:v>
                </c:pt>
                <c:pt idx="6">
                  <c:v>2.2346368715083798</c:v>
                </c:pt>
                <c:pt idx="7">
                  <c:v>1.0309278350515463</c:v>
                </c:pt>
                <c:pt idx="8">
                  <c:v>1.4705882352941175</c:v>
                </c:pt>
              </c:numCache>
            </c:numRef>
          </c:val>
          <c:extLst>
            <c:ext xmlns:c16="http://schemas.microsoft.com/office/drawing/2014/chart" uri="{C3380CC4-5D6E-409C-BE32-E72D297353CC}">
              <c16:uniqueId val="{00000001-F47B-4F75-AAD0-AD75FF1EC76A}"/>
            </c:ext>
          </c:extLst>
        </c:ser>
        <c:ser>
          <c:idx val="4"/>
          <c:order val="4"/>
          <c:tx>
            <c:strRef>
              <c:f>Sheet1!$F$1</c:f>
              <c:strCache>
                <c:ptCount val="1"/>
                <c:pt idx="0">
                  <c:v>Nežino, neatsakė</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Sheet1!$F$2:$F$10</c:f>
              <c:numCache>
                <c:formatCode>0</c:formatCode>
                <c:ptCount val="9"/>
                <c:pt idx="0">
                  <c:v>1.37524557956778</c:v>
                </c:pt>
                <c:pt idx="1">
                  <c:v>0.83333333333333337</c:v>
                </c:pt>
                <c:pt idx="2">
                  <c:v>1.8587360594795539</c:v>
                </c:pt>
                <c:pt idx="3">
                  <c:v>1.5625</c:v>
                </c:pt>
                <c:pt idx="4">
                  <c:v>0.5</c:v>
                </c:pt>
                <c:pt idx="5">
                  <c:v>1.1299435028248588</c:v>
                </c:pt>
                <c:pt idx="6">
                  <c:v>2.2346368715083798</c:v>
                </c:pt>
                <c:pt idx="7">
                  <c:v>0.51546391752577314</c:v>
                </c:pt>
                <c:pt idx="8">
                  <c:v>1.4705882352941175</c:v>
                </c:pt>
              </c:numCache>
            </c:numRef>
          </c:val>
          <c:extLst>
            <c:ext xmlns:c16="http://schemas.microsoft.com/office/drawing/2014/chart" uri="{C3380CC4-5D6E-409C-BE32-E72D297353CC}">
              <c16:uniqueId val="{00000001-E89A-4281-937E-94D3FCEF327E}"/>
            </c:ext>
          </c:extLst>
        </c:ser>
        <c:dLbls>
          <c:dLblPos val="ctr"/>
          <c:showLegendKey val="0"/>
          <c:showVal val="1"/>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out"/>
        <c:minorTickMark val="none"/>
        <c:tickLblPos val="nextTo"/>
        <c:crossAx val="36313919"/>
        <c:crosses val="autoZero"/>
        <c:crossBetween val="between"/>
      </c:valAx>
      <c:spPr>
        <a:noFill/>
        <a:ln>
          <a:noFill/>
        </a:ln>
        <a:effectLst/>
      </c:spPr>
    </c:plotArea>
    <c:legend>
      <c:legendPos val="b"/>
      <c:layout>
        <c:manualLayout>
          <c:xMode val="edge"/>
          <c:yMode val="edge"/>
          <c:x val="0.17844212107861412"/>
          <c:y val="3.8939131046296246E-2"/>
          <c:w val="0.73680426113577568"/>
          <c:h val="8.351048197598476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270283045808471"/>
          <c:y val="3.9982301320589365E-2"/>
          <c:w val="0.43915671441455983"/>
          <c:h val="0.92003539735882123"/>
        </c:manualLayout>
      </c:layout>
      <c:barChart>
        <c:barDir val="bar"/>
        <c:grouping val="clustered"/>
        <c:varyColors val="0"/>
        <c:ser>
          <c:idx val="0"/>
          <c:order val="0"/>
          <c:tx>
            <c:strRef>
              <c:f>Sheet1!$B$1</c:f>
              <c:strCache>
                <c:ptCount val="1"/>
                <c:pt idx="0">
                  <c:v>Series 1</c:v>
                </c:pt>
              </c:strCache>
            </c:strRef>
          </c:tx>
          <c:spPr>
            <a:solidFill>
              <a:srgbClr val="1AB1AF"/>
            </a:solidFill>
            <a:ln>
              <a:noFill/>
            </a:ln>
            <a:effectLst/>
          </c:spPr>
          <c:invertIfNegative val="0"/>
          <c:dPt>
            <c:idx val="4"/>
            <c:invertIfNegative val="0"/>
            <c:bubble3D val="0"/>
            <c:spPr>
              <a:solidFill>
                <a:srgbClr val="1AB1AF"/>
              </a:solidFill>
              <a:ln>
                <a:noFill/>
              </a:ln>
              <a:effectLst/>
            </c:spPr>
            <c:extLst>
              <c:ext xmlns:c16="http://schemas.microsoft.com/office/drawing/2014/chart" uri="{C3380CC4-5D6E-409C-BE32-E72D297353CC}">
                <c16:uniqueId val="{00000001-24AF-4222-998C-EC1E623E258E}"/>
              </c:ext>
            </c:extLst>
          </c:dPt>
          <c:dPt>
            <c:idx val="12"/>
            <c:invertIfNegative val="0"/>
            <c:bubble3D val="0"/>
            <c:spPr>
              <a:solidFill>
                <a:sysClr val="window" lastClr="FFFFFF">
                  <a:lumMod val="75000"/>
                </a:sysClr>
              </a:solidFill>
              <a:ln>
                <a:noFill/>
              </a:ln>
              <a:effectLst/>
            </c:spPr>
            <c:extLst>
              <c:ext xmlns:c16="http://schemas.microsoft.com/office/drawing/2014/chart" uri="{C3380CC4-5D6E-409C-BE32-E72D297353CC}">
                <c16:uniqueId val="{00000003-0147-4CBD-BBEF-4A8294D14BBE}"/>
              </c:ext>
            </c:extLst>
          </c:dPt>
          <c:dLbls>
            <c:spPr>
              <a:noFill/>
              <a:ln>
                <a:noFill/>
              </a:ln>
              <a:effectLst/>
            </c:spPr>
            <c:txPr>
              <a:bodyPr rot="0" spcFirstLastPara="1" vertOverflow="ellipsis" vert="horz" wrap="square" anchor="ctr" anchorCtr="0"/>
              <a:lstStyle/>
              <a:p>
                <a:pPr algn="ctr">
                  <a:defRPr lang="en-US" sz="1400"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Gyvenimas be streso / ramus gyvenimas</c:v>
                </c:pt>
                <c:pt idx="1">
                  <c:v>Stabili psichika</c:v>
                </c:pt>
                <c:pt idx="2">
                  <c:v>Sveika gyvensena / normalus gyvenimo ritmas</c:v>
                </c:pt>
                <c:pt idx="3">
                  <c:v>Normalus mąstymas / blaivus protas</c:v>
                </c:pt>
                <c:pt idx="4">
                  <c:v>Gera emocinė būsena</c:v>
                </c:pt>
                <c:pt idx="5">
                  <c:v>Nesirgimas psichikos ligomis</c:v>
                </c:pt>
                <c:pt idx="6">
                  <c:v>Tik gerų emocijų reiškimas</c:v>
                </c:pt>
                <c:pt idx="7">
                  <c:v>Gebėjimas valdyti emocijas</c:v>
                </c:pt>
                <c:pt idx="8">
                  <c:v>Pilnavertis gyvenimas</c:v>
                </c:pt>
                <c:pt idx="9">
                  <c:v>Protingas žmogus</c:v>
                </c:pt>
                <c:pt idx="10">
                  <c:v>Psichologinė būsena</c:v>
                </c:pt>
                <c:pt idx="11">
                  <c:v>Kita</c:v>
                </c:pt>
                <c:pt idx="12">
                  <c:v>Neatsakė</c:v>
                </c:pt>
              </c:strCache>
            </c:strRef>
          </c:cat>
          <c:val>
            <c:numRef>
              <c:f>Sheet1!$B$2:$B$14</c:f>
              <c:numCache>
                <c:formatCode>0</c:formatCode>
                <c:ptCount val="13"/>
                <c:pt idx="0">
                  <c:v>27.308447937131632</c:v>
                </c:pt>
                <c:pt idx="1">
                  <c:v>14.145383104125736</c:v>
                </c:pt>
                <c:pt idx="2">
                  <c:v>11.00196463654224</c:v>
                </c:pt>
                <c:pt idx="3">
                  <c:v>10.805500982318271</c:v>
                </c:pt>
                <c:pt idx="4">
                  <c:v>10.609037328094303</c:v>
                </c:pt>
                <c:pt idx="5">
                  <c:v>8.4479371316306473</c:v>
                </c:pt>
                <c:pt idx="6">
                  <c:v>4.7151277013752457</c:v>
                </c:pt>
                <c:pt idx="7">
                  <c:v>3.5363457760314341</c:v>
                </c:pt>
                <c:pt idx="8">
                  <c:v>2.3575638506876229</c:v>
                </c:pt>
                <c:pt idx="9">
                  <c:v>2.161100196463654</c:v>
                </c:pt>
                <c:pt idx="10">
                  <c:v>1.5717092337917484</c:v>
                </c:pt>
                <c:pt idx="11">
                  <c:v>3.3398821218074657</c:v>
                </c:pt>
                <c:pt idx="12">
                  <c:v>15.12770137524558</c:v>
                </c:pt>
              </c:numCache>
            </c:numRef>
          </c:val>
          <c:extLst>
            <c:ext xmlns:c16="http://schemas.microsoft.com/office/drawing/2014/chart" uri="{C3380CC4-5D6E-409C-BE32-E72D297353CC}">
              <c16:uniqueId val="{00000000-9A1B-474F-B3AF-EBC1C250C5D3}"/>
            </c:ext>
          </c:extLst>
        </c:ser>
        <c:dLbls>
          <c:showLegendKey val="0"/>
          <c:showVal val="0"/>
          <c:showCatName val="0"/>
          <c:showSerName val="0"/>
          <c:showPercent val="0"/>
          <c:showBubbleSize val="0"/>
        </c:dLbls>
        <c:gapWidth val="75"/>
        <c:axId val="494698336"/>
        <c:axId val="494695840"/>
      </c:barChart>
      <c:catAx>
        <c:axId val="494698336"/>
        <c:scaling>
          <c:orientation val="maxMin"/>
        </c:scaling>
        <c:delete val="0"/>
        <c:axPos val="l"/>
        <c:numFmt formatCode="General" sourceLinked="1"/>
        <c:majorTickMark val="none"/>
        <c:minorTickMark val="none"/>
        <c:tickLblPos val="nextTo"/>
        <c:spPr>
          <a:noFill/>
          <a:ln w="19050" cap="flat" cmpd="sng" algn="ctr">
            <a:solidFill>
              <a:srgbClr val="727272"/>
            </a:solidFill>
            <a:round/>
          </a:ln>
          <a:effectLst/>
        </c:spPr>
        <c:txPr>
          <a:bodyPr rot="-60000000" spcFirstLastPara="1" vertOverflow="ellipsis" vert="horz" wrap="square" anchor="ctr" anchorCtr="1"/>
          <a:lstStyle/>
          <a:p>
            <a:pPr algn="ctr">
              <a:defRPr lang="en-US" sz="1400" b="0" i="0" u="none" strike="noStrike" kern="1200" baseline="0">
                <a:solidFill>
                  <a:schemeClr val="tx1">
                    <a:lumMod val="65000"/>
                    <a:lumOff val="35000"/>
                  </a:schemeClr>
                </a:solidFill>
                <a:latin typeface="+mj-lt"/>
                <a:ea typeface="+mn-ea"/>
                <a:cs typeface="+mn-cs"/>
              </a:defRPr>
            </a:pPr>
            <a:endParaRPr lang="lt-LT"/>
          </a:p>
        </c:txPr>
        <c:crossAx val="494695840"/>
        <c:crosses val="autoZero"/>
        <c:auto val="1"/>
        <c:lblAlgn val="ctr"/>
        <c:lblOffset val="100"/>
        <c:noMultiLvlLbl val="0"/>
      </c:catAx>
      <c:valAx>
        <c:axId val="494695840"/>
        <c:scaling>
          <c:orientation val="minMax"/>
        </c:scaling>
        <c:delete val="1"/>
        <c:axPos val="t"/>
        <c:numFmt formatCode="0" sourceLinked="1"/>
        <c:majorTickMark val="none"/>
        <c:minorTickMark val="none"/>
        <c:tickLblPos val="nextTo"/>
        <c:crossAx val="494698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E481-440E-9E7A-BEB65967647B}"/>
              </c:ext>
            </c:extLst>
          </c:dPt>
          <c:dPt>
            <c:idx val="1"/>
            <c:bubble3D val="0"/>
            <c:spPr>
              <a:solidFill>
                <a:schemeClr val="accent2"/>
              </a:solidFill>
              <a:ln>
                <a:noFill/>
              </a:ln>
              <a:effectLst/>
            </c:spPr>
            <c:extLst>
              <c:ext xmlns:c16="http://schemas.microsoft.com/office/drawing/2014/chart" uri="{C3380CC4-5D6E-409C-BE32-E72D297353CC}">
                <c16:uniqueId val="{00000003-E481-440E-9E7A-BEB65967647B}"/>
              </c:ext>
            </c:extLst>
          </c:dPt>
          <c:dPt>
            <c:idx val="2"/>
            <c:bubble3D val="0"/>
            <c:spPr>
              <a:solidFill>
                <a:schemeClr val="accent3"/>
              </a:solidFill>
              <a:ln>
                <a:noFill/>
              </a:ln>
              <a:effectLst/>
            </c:spPr>
            <c:extLst>
              <c:ext xmlns:c16="http://schemas.microsoft.com/office/drawing/2014/chart" uri="{C3380CC4-5D6E-409C-BE32-E72D297353CC}">
                <c16:uniqueId val="{00000005-E481-440E-9E7A-BEB65967647B}"/>
              </c:ext>
            </c:extLst>
          </c:dPt>
          <c:dPt>
            <c:idx val="3"/>
            <c:bubble3D val="0"/>
            <c:spPr>
              <a:solidFill>
                <a:srgbClr val="C9F7F7"/>
              </a:solidFill>
              <a:ln>
                <a:noFill/>
              </a:ln>
              <a:effectLst/>
            </c:spPr>
            <c:extLst>
              <c:ext xmlns:c16="http://schemas.microsoft.com/office/drawing/2014/chart" uri="{C3380CC4-5D6E-409C-BE32-E72D297353CC}">
                <c16:uniqueId val="{00000000-5EB5-4011-A5F0-AD115E554DC7}"/>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1-5EB5-4011-A5F0-AD115E554DC7}"/>
              </c:ext>
            </c:extLst>
          </c:dPt>
          <c:dLbls>
            <c:dLbl>
              <c:idx val="0"/>
              <c:layout>
                <c:manualLayout>
                  <c:x val="1.1493318167497078E-2"/>
                  <c:y val="0.1436752567441926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481-440E-9E7A-BEB65967647B}"/>
                </c:ext>
              </c:extLst>
            </c:dLbl>
            <c:dLbl>
              <c:idx val="1"/>
              <c:layout>
                <c:manualLayout>
                  <c:x val="-0.14777123358210528"/>
                  <c:y val="-2.37432487100689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481-440E-9E7A-BEB65967647B}"/>
                </c:ext>
              </c:extLst>
            </c:dLbl>
            <c:dLbl>
              <c:idx val="2"/>
              <c:layout>
                <c:manualLayout>
                  <c:x val="0.11985888946104095"/>
                  <c:y val="-5.381064923574099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481-440E-9E7A-BEB65967647B}"/>
                </c:ext>
              </c:extLst>
            </c:dLbl>
            <c:dLbl>
              <c:idx val="3"/>
              <c:layout>
                <c:manualLayout>
                  <c:x val="0.14612933098674843"/>
                  <c:y val="4.856930614601002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5EB5-4011-A5F0-AD115E554DC7}"/>
                </c:ext>
              </c:extLst>
            </c:dLbl>
            <c:dLbl>
              <c:idx val="4"/>
              <c:layout>
                <c:manualLayout>
                  <c:x val="0.12150079205639767"/>
                  <c:y val="0.12036261960699132"/>
                </c:manualLayout>
              </c:layout>
              <c:tx>
                <c:rich>
                  <a:bodyPr/>
                  <a:lstStyle/>
                  <a:p>
                    <a:fld id="{8817B9EC-212D-46BD-AD1E-D56522A9FE90}" type="CATEGORYNAME">
                      <a:rPr lang="en-US">
                        <a:solidFill>
                          <a:schemeClr val="tx1">
                            <a:lumMod val="50000"/>
                            <a:lumOff val="50000"/>
                          </a:schemeClr>
                        </a:solidFill>
                      </a:rPr>
                      <a:pPr/>
                      <a:t>[KATEGORIJOS PAVADINIMAS]</a:t>
                    </a:fld>
                    <a:r>
                      <a:rPr lang="en-US" baseline="0" dirty="0">
                        <a:solidFill>
                          <a:schemeClr val="tx1">
                            <a:lumMod val="50000"/>
                            <a:lumOff val="50000"/>
                          </a:schemeClr>
                        </a:solidFill>
                      </a:rPr>
                      <a:t>
0,4%</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EB5-4011-A5F0-AD115E554DC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Visiškai sutinku</c:v>
                </c:pt>
                <c:pt idx="1">
                  <c:v>Greičiau sutinku</c:v>
                </c:pt>
                <c:pt idx="2">
                  <c:v>Nei sutinku, nei nesutinku</c:v>
                </c:pt>
                <c:pt idx="3">
                  <c:v>Greičiau nesutinku</c:v>
                </c:pt>
                <c:pt idx="4">
                  <c:v>Visiškai nesutinku</c:v>
                </c:pt>
              </c:strCache>
            </c:strRef>
          </c:cat>
          <c:val>
            <c:numRef>
              <c:f>Sheet1!$B$2:$B$6</c:f>
              <c:numCache>
                <c:formatCode>0</c:formatCode>
                <c:ptCount val="5"/>
                <c:pt idx="0">
                  <c:v>16.50294695481336</c:v>
                </c:pt>
                <c:pt idx="1">
                  <c:v>43.418467583497055</c:v>
                </c:pt>
                <c:pt idx="2">
                  <c:v>30.451866404715126</c:v>
                </c:pt>
                <c:pt idx="3">
                  <c:v>9.2337917485265226</c:v>
                </c:pt>
                <c:pt idx="4" formatCode="0.0">
                  <c:v>0.39292730844793711</c:v>
                </c:pt>
              </c:numCache>
            </c:numRef>
          </c:val>
          <c:extLst>
            <c:ext xmlns:c16="http://schemas.microsoft.com/office/drawing/2014/chart" uri="{C3380CC4-5D6E-409C-BE32-E72D297353CC}">
              <c16:uniqueId val="{00000006-E481-440E-9E7A-BEB65967647B}"/>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8755069418556045"/>
          <c:h val="0.76569931064535457"/>
        </c:manualLayout>
      </c:layout>
      <c:barChart>
        <c:barDir val="bar"/>
        <c:grouping val="stacked"/>
        <c:varyColors val="0"/>
        <c:ser>
          <c:idx val="0"/>
          <c:order val="0"/>
          <c:tx>
            <c:strRef>
              <c:f>Sheet1!$B$1</c:f>
              <c:strCache>
                <c:ptCount val="1"/>
                <c:pt idx="0">
                  <c:v>Visiškai sutinku</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16.50294695481336</c:v>
                </c:pt>
                <c:pt idx="1">
                  <c:v>17.916666666666668</c:v>
                </c:pt>
                <c:pt idx="2">
                  <c:v>15.241635687732341</c:v>
                </c:pt>
                <c:pt idx="3">
                  <c:v>20.3125</c:v>
                </c:pt>
                <c:pt idx="4">
                  <c:v>13</c:v>
                </c:pt>
                <c:pt idx="5">
                  <c:v>22.598870056497177</c:v>
                </c:pt>
                <c:pt idx="6">
                  <c:v>21.787709497206702</c:v>
                </c:pt>
                <c:pt idx="7">
                  <c:v>12.886597938144329</c:v>
                </c:pt>
                <c:pt idx="8">
                  <c:v>14.705882352941178</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Greičiau sutinku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43.418467583497055</c:v>
                </c:pt>
                <c:pt idx="1">
                  <c:v>32.5</c:v>
                </c:pt>
                <c:pt idx="2">
                  <c:v>53.159851301115246</c:v>
                </c:pt>
                <c:pt idx="3">
                  <c:v>40.625</c:v>
                </c:pt>
                <c:pt idx="4">
                  <c:v>42</c:v>
                </c:pt>
                <c:pt idx="5">
                  <c:v>43.502824858757059</c:v>
                </c:pt>
                <c:pt idx="6">
                  <c:v>43.016759776536311</c:v>
                </c:pt>
                <c:pt idx="7">
                  <c:v>43.298969072164951</c:v>
                </c:pt>
                <c:pt idx="8">
                  <c:v>44.117647058823529</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Nei sutinku, nei nesutinku</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30.451866404715126</c:v>
                </c:pt>
                <c:pt idx="1">
                  <c:v>34.166666666666664</c:v>
                </c:pt>
                <c:pt idx="2">
                  <c:v>27.137546468401485</c:v>
                </c:pt>
                <c:pt idx="3">
                  <c:v>26.5625</c:v>
                </c:pt>
                <c:pt idx="4">
                  <c:v>32</c:v>
                </c:pt>
                <c:pt idx="5">
                  <c:v>27.683615819209038</c:v>
                </c:pt>
                <c:pt idx="6">
                  <c:v>29.608938547486037</c:v>
                </c:pt>
                <c:pt idx="7">
                  <c:v>31.958762886597935</c:v>
                </c:pt>
                <c:pt idx="8">
                  <c:v>29.411764705882355</c:v>
                </c:pt>
              </c:numCache>
            </c:numRef>
          </c:val>
          <c:extLst>
            <c:ext xmlns:c16="http://schemas.microsoft.com/office/drawing/2014/chart" uri="{C3380CC4-5D6E-409C-BE32-E72D297353CC}">
              <c16:uniqueId val="{00000002-9F4F-4CB0-9576-F60C63CD5B4D}"/>
            </c:ext>
          </c:extLst>
        </c:ser>
        <c:ser>
          <c:idx val="3"/>
          <c:order val="3"/>
          <c:tx>
            <c:strRef>
              <c:f>Sheet1!$E$1</c:f>
              <c:strCache>
                <c:ptCount val="1"/>
                <c:pt idx="0">
                  <c:v>Greičiau nesutinku</c:v>
                </c:pt>
              </c:strCache>
            </c:strRef>
          </c:tx>
          <c:spPr>
            <a:solidFill>
              <a:schemeClr val="accent2">
                <a:lumMod val="60000"/>
                <a:lumOff val="40000"/>
              </a:schemeClr>
            </a:solidFill>
            <a:ln>
              <a:noFill/>
            </a:ln>
            <a:effectLst/>
          </c:spPr>
          <c:invertIfNegative val="0"/>
          <c:dPt>
            <c:idx val="0"/>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1-BAED-4788-9846-C9DC8C28C8A5}"/>
              </c:ext>
            </c:extLst>
          </c:dPt>
          <c:dPt>
            <c:idx val="1"/>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2-BAED-4788-9846-C9DC8C28C8A5}"/>
              </c:ext>
            </c:extLst>
          </c:dPt>
          <c:dPt>
            <c:idx val="2"/>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3-BAED-4788-9846-C9DC8C28C8A5}"/>
              </c:ext>
            </c:extLst>
          </c:dPt>
          <c:dPt>
            <c:idx val="3"/>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4-BAED-4788-9846-C9DC8C28C8A5}"/>
              </c:ext>
            </c:extLst>
          </c:dPt>
          <c:dPt>
            <c:idx val="4"/>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5-BAED-4788-9846-C9DC8C28C8A5}"/>
              </c:ext>
            </c:extLst>
          </c:dPt>
          <c:dPt>
            <c:idx val="5"/>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6-BAED-4788-9846-C9DC8C28C8A5}"/>
              </c:ext>
            </c:extLst>
          </c:dPt>
          <c:dPt>
            <c:idx val="6"/>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7-BAED-4788-9846-C9DC8C28C8A5}"/>
              </c:ext>
            </c:extLst>
          </c:dPt>
          <c:dPt>
            <c:idx val="7"/>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8-BAED-4788-9846-C9DC8C28C8A5}"/>
              </c:ext>
            </c:extLst>
          </c:dPt>
          <c:dPt>
            <c:idx val="8"/>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9-BAED-4788-9846-C9DC8C28C8A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Sheet1!$E$2:$E$10</c:f>
              <c:numCache>
                <c:formatCode>0</c:formatCode>
                <c:ptCount val="9"/>
                <c:pt idx="0">
                  <c:v>9.2337917485265226</c:v>
                </c:pt>
                <c:pt idx="1">
                  <c:v>15</c:v>
                </c:pt>
                <c:pt idx="2">
                  <c:v>4.0892193308550189</c:v>
                </c:pt>
                <c:pt idx="3">
                  <c:v>9.375</c:v>
                </c:pt>
                <c:pt idx="4">
                  <c:v>13</c:v>
                </c:pt>
                <c:pt idx="5">
                  <c:v>6.2146892655367232</c:v>
                </c:pt>
                <c:pt idx="6">
                  <c:v>5.5865921787709496</c:v>
                </c:pt>
                <c:pt idx="7">
                  <c:v>11.340206185567011</c:v>
                </c:pt>
                <c:pt idx="8">
                  <c:v>11.029411764705882</c:v>
                </c:pt>
              </c:numCache>
            </c:numRef>
          </c:val>
          <c:extLst>
            <c:ext xmlns:c16="http://schemas.microsoft.com/office/drawing/2014/chart" uri="{C3380CC4-5D6E-409C-BE32-E72D297353CC}">
              <c16:uniqueId val="{00000001-F47B-4F75-AAD0-AD75FF1EC76A}"/>
            </c:ext>
          </c:extLst>
        </c:ser>
        <c:ser>
          <c:idx val="4"/>
          <c:order val="4"/>
          <c:tx>
            <c:strRef>
              <c:f>Sheet1!$F$1</c:f>
              <c:strCache>
                <c:ptCount val="1"/>
                <c:pt idx="0">
                  <c:v>Visiškai nesutinku</c:v>
                </c:pt>
              </c:strCache>
            </c:strRef>
          </c:tx>
          <c:spPr>
            <a:solidFill>
              <a:schemeClr val="accent2">
                <a:lumMod val="20000"/>
                <a:lumOff val="8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3-E89A-4281-937E-94D3FCEF327E}"/>
                </c:ext>
              </c:extLst>
            </c:dLbl>
            <c:dLbl>
              <c:idx val="1"/>
              <c:delete val="1"/>
              <c:extLst>
                <c:ext xmlns:c15="http://schemas.microsoft.com/office/drawing/2012/chart" uri="{CE6537A1-D6FC-4f65-9D91-7224C49458BB}"/>
                <c:ext xmlns:c16="http://schemas.microsoft.com/office/drawing/2014/chart" uri="{C3380CC4-5D6E-409C-BE32-E72D297353CC}">
                  <c16:uniqueId val="{00000004-E89A-4281-937E-94D3FCEF327E}"/>
                </c:ext>
              </c:extLst>
            </c:dLbl>
            <c:dLbl>
              <c:idx val="2"/>
              <c:delete val="1"/>
              <c:extLst>
                <c:ext xmlns:c15="http://schemas.microsoft.com/office/drawing/2012/chart" uri="{CE6537A1-D6FC-4f65-9D91-7224C49458BB}"/>
                <c:ext xmlns:c16="http://schemas.microsoft.com/office/drawing/2014/chart" uri="{C3380CC4-5D6E-409C-BE32-E72D297353CC}">
                  <c16:uniqueId val="{00000005-E89A-4281-937E-94D3FCEF327E}"/>
                </c:ext>
              </c:extLst>
            </c:dLbl>
            <c:dLbl>
              <c:idx val="4"/>
              <c:delete val="1"/>
              <c:extLst>
                <c:ext xmlns:c15="http://schemas.microsoft.com/office/drawing/2012/chart" uri="{CE6537A1-D6FC-4f65-9D91-7224C49458BB}"/>
                <c:ext xmlns:c16="http://schemas.microsoft.com/office/drawing/2014/chart" uri="{C3380CC4-5D6E-409C-BE32-E72D297353CC}">
                  <c16:uniqueId val="{00000007-E89A-4281-937E-94D3FCEF327E}"/>
                </c:ext>
              </c:extLst>
            </c:dLbl>
            <c:dLbl>
              <c:idx val="5"/>
              <c:delete val="1"/>
              <c:extLst>
                <c:ext xmlns:c15="http://schemas.microsoft.com/office/drawing/2012/chart" uri="{CE6537A1-D6FC-4f65-9D91-7224C49458BB}"/>
                <c:ext xmlns:c16="http://schemas.microsoft.com/office/drawing/2014/chart" uri="{C3380CC4-5D6E-409C-BE32-E72D297353CC}">
                  <c16:uniqueId val="{00000008-E89A-4281-937E-94D3FCEF327E}"/>
                </c:ext>
              </c:extLst>
            </c:dLbl>
            <c:dLbl>
              <c:idx val="6"/>
              <c:delete val="1"/>
              <c:extLst>
                <c:ext xmlns:c15="http://schemas.microsoft.com/office/drawing/2012/chart" uri="{CE6537A1-D6FC-4f65-9D91-7224C49458BB}"/>
                <c:ext xmlns:c16="http://schemas.microsoft.com/office/drawing/2014/chart" uri="{C3380CC4-5D6E-409C-BE32-E72D297353CC}">
                  <c16:uniqueId val="{00000009-E89A-4281-937E-94D3FCEF327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Sheet1!$F$2:$F$10</c:f>
              <c:numCache>
                <c:formatCode>0</c:formatCode>
                <c:ptCount val="9"/>
                <c:pt idx="0">
                  <c:v>0.39292730844793711</c:v>
                </c:pt>
                <c:pt idx="1">
                  <c:v>0.41666666666666669</c:v>
                </c:pt>
                <c:pt idx="2">
                  <c:v>0.37174721189591076</c:v>
                </c:pt>
                <c:pt idx="3">
                  <c:v>3.125</c:v>
                </c:pt>
                <c:pt idx="4">
                  <c:v>0</c:v>
                </c:pt>
                <c:pt idx="5">
                  <c:v>0</c:v>
                </c:pt>
                <c:pt idx="6">
                  <c:v>0</c:v>
                </c:pt>
                <c:pt idx="7">
                  <c:v>0.51546391752577314</c:v>
                </c:pt>
                <c:pt idx="8">
                  <c:v>0.73529411764705876</c:v>
                </c:pt>
              </c:numCache>
            </c:numRef>
          </c:val>
          <c:extLst>
            <c:ext xmlns:c16="http://schemas.microsoft.com/office/drawing/2014/chart" uri="{C3380CC4-5D6E-409C-BE32-E72D297353CC}">
              <c16:uniqueId val="{00000001-E89A-4281-937E-94D3FCEF327E}"/>
            </c:ext>
          </c:extLst>
        </c:ser>
        <c:dLbls>
          <c:dLblPos val="ctr"/>
          <c:showLegendKey val="0"/>
          <c:showVal val="1"/>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out"/>
        <c:minorTickMark val="none"/>
        <c:tickLblPos val="nextTo"/>
        <c:crossAx val="36313919"/>
        <c:crosses val="autoZero"/>
        <c:crossBetween val="between"/>
      </c:valAx>
      <c:spPr>
        <a:noFill/>
        <a:ln>
          <a:noFill/>
        </a:ln>
        <a:effectLst/>
      </c:spPr>
    </c:plotArea>
    <c:legend>
      <c:legendPos val="b"/>
      <c:layout>
        <c:manualLayout>
          <c:xMode val="edge"/>
          <c:yMode val="edge"/>
          <c:x val="0.17664879877298692"/>
          <c:y val="6.650442933104013E-2"/>
          <c:w val="0.78701833463246007"/>
          <c:h val="0.10556272060377989"/>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56149533665446"/>
          <c:y val="0.15313790022853005"/>
          <c:w val="0.73195647098773298"/>
          <c:h val="0.76569931064535457"/>
        </c:manualLayout>
      </c:layout>
      <c:barChart>
        <c:barDir val="bar"/>
        <c:grouping val="stacked"/>
        <c:varyColors val="0"/>
        <c:ser>
          <c:idx val="0"/>
          <c:order val="0"/>
          <c:tx>
            <c:strRef>
              <c:f>Sheet1!$B$1</c:f>
              <c:strCache>
                <c:ptCount val="1"/>
                <c:pt idx="0">
                  <c:v>Yra svarbu (7-10 balų)</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Sveika mityba</c:v>
                </c:pt>
                <c:pt idx="1">
                  <c:v>Pakankamas fizinis aktyvumas</c:v>
                </c:pt>
                <c:pt idx="2">
                  <c:v>Nerūkyti</c:v>
                </c:pt>
                <c:pt idx="3">
                  <c:v>Laikytis būtinos asmens higienos</c:v>
                </c:pt>
                <c:pt idx="4">
                  <c:v>Nevartoti narkotikų ar kitų psichiką veikiančių medžiagų</c:v>
                </c:pt>
                <c:pt idx="5">
                  <c:v>Vengti streso bei gebėti jį įveikti</c:v>
                </c:pt>
                <c:pt idx="6">
                  <c:v> Laikytis tinkamo darbo ir poilsio (miego) režimo</c:v>
                </c:pt>
                <c:pt idx="7">
                  <c:v>Bent kartą per metus profilaktiškai tikrintis sveikatą</c:v>
                </c:pt>
                <c:pt idx="8">
                  <c:v> Laikytis saugios elgsenos taisyklių, t.y. nekelti pavojaus savo bei aplinkinių gyvybei ir sveikatai </c:v>
                </c:pt>
                <c:pt idx="9">
                  <c:v>Vengti alkoholinių gėrimų vartojimo</c:v>
                </c:pt>
                <c:pt idx="10">
                  <c:v>Racionalus vaistų vartojimas - nevartoti vaistų be gydytojų žinios</c:v>
                </c:pt>
                <c:pt idx="11">
                  <c:v> Nebūti abejingam kitų žmonių žalingiems įpročiams</c:v>
                </c:pt>
              </c:strCache>
            </c:strRef>
          </c:cat>
          <c:val>
            <c:numRef>
              <c:f>Sheet1!$B$2:$B$13</c:f>
              <c:numCache>
                <c:formatCode>0</c:formatCode>
                <c:ptCount val="12"/>
                <c:pt idx="0">
                  <c:v>96.267190569744599</c:v>
                </c:pt>
                <c:pt idx="1">
                  <c:v>95.088408644400786</c:v>
                </c:pt>
                <c:pt idx="2">
                  <c:v>92.927308447937122</c:v>
                </c:pt>
                <c:pt idx="3">
                  <c:v>88.801571709233798</c:v>
                </c:pt>
                <c:pt idx="4">
                  <c:v>91.355599214145371</c:v>
                </c:pt>
                <c:pt idx="5">
                  <c:v>88.99803536345776</c:v>
                </c:pt>
                <c:pt idx="6">
                  <c:v>93.123772102161098</c:v>
                </c:pt>
                <c:pt idx="7">
                  <c:v>83.300589390962671</c:v>
                </c:pt>
                <c:pt idx="8">
                  <c:v>88.605108055009822</c:v>
                </c:pt>
                <c:pt idx="9">
                  <c:v>93.516699410609036</c:v>
                </c:pt>
                <c:pt idx="10">
                  <c:v>87.229862475442047</c:v>
                </c:pt>
                <c:pt idx="11">
                  <c:v>77.799607072691558</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Nei svarbu, nei nesvarbu (5-6 balai)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Sveika mityba</c:v>
                </c:pt>
                <c:pt idx="1">
                  <c:v>Pakankamas fizinis aktyvumas</c:v>
                </c:pt>
                <c:pt idx="2">
                  <c:v>Nerūkyti</c:v>
                </c:pt>
                <c:pt idx="3">
                  <c:v>Laikytis būtinos asmens higienos</c:v>
                </c:pt>
                <c:pt idx="4">
                  <c:v>Nevartoti narkotikų ar kitų psichiką veikiančių medžiagų</c:v>
                </c:pt>
                <c:pt idx="5">
                  <c:v>Vengti streso bei gebėti jį įveikti</c:v>
                </c:pt>
                <c:pt idx="6">
                  <c:v> Laikytis tinkamo darbo ir poilsio (miego) režimo</c:v>
                </c:pt>
                <c:pt idx="7">
                  <c:v>Bent kartą per metus profilaktiškai tikrintis sveikatą</c:v>
                </c:pt>
                <c:pt idx="8">
                  <c:v> Laikytis saugios elgsenos taisyklių, t.y. nekelti pavojaus savo bei aplinkinių gyvybei ir sveikatai </c:v>
                </c:pt>
                <c:pt idx="9">
                  <c:v>Vengti alkoholinių gėrimų vartojimo</c:v>
                </c:pt>
                <c:pt idx="10">
                  <c:v>Racionalus vaistų vartojimas - nevartoti vaistų be gydytojų žinios</c:v>
                </c:pt>
                <c:pt idx="11">
                  <c:v> Nebūti abejingam kitų žmonių žalingiems įpročiams</c:v>
                </c:pt>
              </c:strCache>
            </c:strRef>
          </c:cat>
          <c:val>
            <c:numRef>
              <c:f>Sheet1!$C$2:$C$13</c:f>
              <c:numCache>
                <c:formatCode>0</c:formatCode>
                <c:ptCount val="12"/>
                <c:pt idx="0">
                  <c:v>3.3398821218074657</c:v>
                </c:pt>
                <c:pt idx="1">
                  <c:v>3.3398821218074657</c:v>
                </c:pt>
                <c:pt idx="2">
                  <c:v>2.5540275049115913</c:v>
                </c:pt>
                <c:pt idx="3">
                  <c:v>6.2868369351669937</c:v>
                </c:pt>
                <c:pt idx="4">
                  <c:v>2.9469548133595285</c:v>
                </c:pt>
                <c:pt idx="5">
                  <c:v>6.6797642436149314</c:v>
                </c:pt>
                <c:pt idx="6">
                  <c:v>3.9292730844793713</c:v>
                </c:pt>
                <c:pt idx="7">
                  <c:v>12.180746561886052</c:v>
                </c:pt>
                <c:pt idx="8">
                  <c:v>7.0726915520628681</c:v>
                </c:pt>
                <c:pt idx="9">
                  <c:v>3.3398821218074657</c:v>
                </c:pt>
                <c:pt idx="10">
                  <c:v>6.6797642436149314</c:v>
                </c:pt>
                <c:pt idx="11">
                  <c:v>13.359528487229863</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Nėra svarbu (1-4 balai)</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Sveika mityba</c:v>
                </c:pt>
                <c:pt idx="1">
                  <c:v>Pakankamas fizinis aktyvumas</c:v>
                </c:pt>
                <c:pt idx="2">
                  <c:v>Nerūkyti</c:v>
                </c:pt>
                <c:pt idx="3">
                  <c:v>Laikytis būtinos asmens higienos</c:v>
                </c:pt>
                <c:pt idx="4">
                  <c:v>Nevartoti narkotikų ar kitų psichiką veikiančių medžiagų</c:v>
                </c:pt>
                <c:pt idx="5">
                  <c:v>Vengti streso bei gebėti jį įveikti</c:v>
                </c:pt>
                <c:pt idx="6">
                  <c:v> Laikytis tinkamo darbo ir poilsio (miego) režimo</c:v>
                </c:pt>
                <c:pt idx="7">
                  <c:v>Bent kartą per metus profilaktiškai tikrintis sveikatą</c:v>
                </c:pt>
                <c:pt idx="8">
                  <c:v> Laikytis saugios elgsenos taisyklių, t.y. nekelti pavojaus savo bei aplinkinių gyvybei ir sveikatai </c:v>
                </c:pt>
                <c:pt idx="9">
                  <c:v>Vengti alkoholinių gėrimų vartojimo</c:v>
                </c:pt>
                <c:pt idx="10">
                  <c:v>Racionalus vaistų vartojimas - nevartoti vaistų be gydytojų žinios</c:v>
                </c:pt>
                <c:pt idx="11">
                  <c:v> Nebūti abejingam kitų žmonių žalingiems įpročiams</c:v>
                </c:pt>
              </c:strCache>
            </c:strRef>
          </c:cat>
          <c:val>
            <c:numRef>
              <c:f>Sheet1!$D$2:$D$13</c:f>
              <c:numCache>
                <c:formatCode>0</c:formatCode>
                <c:ptCount val="12"/>
                <c:pt idx="0">
                  <c:v>0.39292730844793711</c:v>
                </c:pt>
                <c:pt idx="1">
                  <c:v>0.98231827111984282</c:v>
                </c:pt>
                <c:pt idx="2">
                  <c:v>2.5540275049115913</c:v>
                </c:pt>
                <c:pt idx="3">
                  <c:v>4.3222003929273081</c:v>
                </c:pt>
                <c:pt idx="4">
                  <c:v>2.5540275049115913</c:v>
                </c:pt>
                <c:pt idx="5">
                  <c:v>3.1434184675834969</c:v>
                </c:pt>
                <c:pt idx="6">
                  <c:v>1.768172888015717</c:v>
                </c:pt>
                <c:pt idx="7">
                  <c:v>2.5540275049115913</c:v>
                </c:pt>
                <c:pt idx="8">
                  <c:v>3.3398821218074657</c:v>
                </c:pt>
                <c:pt idx="9">
                  <c:v>1.9646365422396856</c:v>
                </c:pt>
                <c:pt idx="10">
                  <c:v>3.7328094302554029</c:v>
                </c:pt>
                <c:pt idx="11">
                  <c:v>7.4656188605108058</c:v>
                </c:pt>
              </c:numCache>
            </c:numRef>
          </c:val>
          <c:extLst>
            <c:ext xmlns:c16="http://schemas.microsoft.com/office/drawing/2014/chart" uri="{C3380CC4-5D6E-409C-BE32-E72D297353CC}">
              <c16:uniqueId val="{00000002-9F4F-4CB0-9576-F60C63CD5B4D}"/>
            </c:ext>
          </c:extLst>
        </c:ser>
        <c:ser>
          <c:idx val="3"/>
          <c:order val="3"/>
          <c:tx>
            <c:strRef>
              <c:f>Sheet1!$E$1</c:f>
              <c:strCache>
                <c:ptCount val="1"/>
                <c:pt idx="0">
                  <c:v>Nežino, neatsakė</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Sveika mityba</c:v>
                </c:pt>
                <c:pt idx="1">
                  <c:v>Pakankamas fizinis aktyvumas</c:v>
                </c:pt>
                <c:pt idx="2">
                  <c:v>Nerūkyti</c:v>
                </c:pt>
                <c:pt idx="3">
                  <c:v>Laikytis būtinos asmens higienos</c:v>
                </c:pt>
                <c:pt idx="4">
                  <c:v>Nevartoti narkotikų ar kitų psichiką veikiančių medžiagų</c:v>
                </c:pt>
                <c:pt idx="5">
                  <c:v>Vengti streso bei gebėti jį įveikti</c:v>
                </c:pt>
                <c:pt idx="6">
                  <c:v> Laikytis tinkamo darbo ir poilsio (miego) režimo</c:v>
                </c:pt>
                <c:pt idx="7">
                  <c:v>Bent kartą per metus profilaktiškai tikrintis sveikatą</c:v>
                </c:pt>
                <c:pt idx="8">
                  <c:v> Laikytis saugios elgsenos taisyklių, t.y. nekelti pavojaus savo bei aplinkinių gyvybei ir sveikatai </c:v>
                </c:pt>
                <c:pt idx="9">
                  <c:v>Vengti alkoholinių gėrimų vartojimo</c:v>
                </c:pt>
                <c:pt idx="10">
                  <c:v>Racionalus vaistų vartojimas - nevartoti vaistų be gydytojų žinios</c:v>
                </c:pt>
                <c:pt idx="11">
                  <c:v> Nebūti abejingam kitų žmonių žalingiems įpročiams</c:v>
                </c:pt>
              </c:strCache>
            </c:strRef>
          </c:cat>
          <c:val>
            <c:numRef>
              <c:f>Sheet1!$E$2:$E$13</c:f>
              <c:numCache>
                <c:formatCode>0</c:formatCode>
                <c:ptCount val="12"/>
                <c:pt idx="0">
                  <c:v>0</c:v>
                </c:pt>
                <c:pt idx="1">
                  <c:v>0.58939096267190572</c:v>
                </c:pt>
                <c:pt idx="2">
                  <c:v>1.9646365422396856</c:v>
                </c:pt>
                <c:pt idx="3">
                  <c:v>0.58939096267190572</c:v>
                </c:pt>
                <c:pt idx="4">
                  <c:v>3.1434184675834969</c:v>
                </c:pt>
                <c:pt idx="5">
                  <c:v>1.1787819253438114</c:v>
                </c:pt>
                <c:pt idx="6">
                  <c:v>1.1787819253438114</c:v>
                </c:pt>
                <c:pt idx="7">
                  <c:v>1.9646365422396856</c:v>
                </c:pt>
                <c:pt idx="8">
                  <c:v>0.98231827111984282</c:v>
                </c:pt>
                <c:pt idx="9">
                  <c:v>1.1787819253438114</c:v>
                </c:pt>
                <c:pt idx="10">
                  <c:v>2.3575638506876229</c:v>
                </c:pt>
                <c:pt idx="11">
                  <c:v>1.37524557956778</c:v>
                </c:pt>
              </c:numCache>
            </c:numRef>
          </c:val>
          <c:extLst>
            <c:ext xmlns:c16="http://schemas.microsoft.com/office/drawing/2014/chart" uri="{C3380CC4-5D6E-409C-BE32-E72D297353CC}">
              <c16:uniqueId val="{00000001-F47B-4F75-AAD0-AD75FF1EC76A}"/>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none"/>
        <c:minorTickMark val="none"/>
        <c:tickLblPos val="nextTo"/>
        <c:crossAx val="36313919"/>
        <c:crosses val="autoZero"/>
        <c:crossBetween val="between"/>
      </c:valAx>
      <c:spPr>
        <a:noFill/>
        <a:ln>
          <a:noFill/>
        </a:ln>
        <a:effectLst/>
      </c:spPr>
    </c:plotArea>
    <c:legend>
      <c:legendPos val="b"/>
      <c:legendEntry>
        <c:idx val="3"/>
        <c:delete val="1"/>
      </c:legendEntry>
      <c:layout>
        <c:manualLayout>
          <c:xMode val="edge"/>
          <c:yMode val="edge"/>
          <c:x val="0.26011598878367559"/>
          <c:y val="6.38168782928695E-2"/>
          <c:w val="0.73443469873985046"/>
          <c:h val="0.110299970763587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270283045808471"/>
          <c:y val="3.9982301320589365E-2"/>
          <c:w val="0.43915671441455983"/>
          <c:h val="0.92003539735882123"/>
        </c:manualLayout>
      </c:layout>
      <c:barChart>
        <c:barDir val="bar"/>
        <c:grouping val="clustered"/>
        <c:varyColors val="0"/>
        <c:ser>
          <c:idx val="0"/>
          <c:order val="0"/>
          <c:tx>
            <c:strRef>
              <c:f>Sheet1!$B$1</c:f>
              <c:strCache>
                <c:ptCount val="1"/>
                <c:pt idx="0">
                  <c:v>Series 1</c:v>
                </c:pt>
              </c:strCache>
            </c:strRef>
          </c:tx>
          <c:spPr>
            <a:solidFill>
              <a:srgbClr val="1AB1AF"/>
            </a:solidFill>
            <a:ln>
              <a:noFill/>
            </a:ln>
            <a:effectLst/>
          </c:spPr>
          <c:invertIfNegative val="0"/>
          <c:dPt>
            <c:idx val="6"/>
            <c:invertIfNegative val="0"/>
            <c:bubble3D val="0"/>
            <c:spPr>
              <a:solidFill>
                <a:srgbClr val="1AB1AF"/>
              </a:solidFill>
              <a:ln>
                <a:noFill/>
              </a:ln>
              <a:effectLst/>
            </c:spPr>
            <c:extLst>
              <c:ext xmlns:c16="http://schemas.microsoft.com/office/drawing/2014/chart" uri="{C3380CC4-5D6E-409C-BE32-E72D297353CC}">
                <c16:uniqueId val="{00000001-9118-4AFE-996F-582D9F4A4B1B}"/>
              </c:ext>
            </c:extLst>
          </c:dPt>
          <c:dPt>
            <c:idx val="16"/>
            <c:invertIfNegative val="0"/>
            <c:bubble3D val="0"/>
            <c:spPr>
              <a:solidFill>
                <a:sysClr val="window" lastClr="FFFFFF">
                  <a:lumMod val="75000"/>
                </a:sysClr>
              </a:solidFill>
              <a:ln>
                <a:noFill/>
              </a:ln>
              <a:effectLst/>
            </c:spPr>
            <c:extLst>
              <c:ext xmlns:c16="http://schemas.microsoft.com/office/drawing/2014/chart" uri="{C3380CC4-5D6E-409C-BE32-E72D297353CC}">
                <c16:uniqueId val="{00000003-9CE0-46CB-A4E4-CAC76C3200EB}"/>
              </c:ext>
            </c:extLst>
          </c:dPt>
          <c:dLbls>
            <c:spPr>
              <a:noFill/>
              <a:ln>
                <a:noFill/>
              </a:ln>
              <a:effectLst/>
            </c:spPr>
            <c:txPr>
              <a:bodyPr rot="0" spcFirstLastPara="1" vertOverflow="ellipsis" vert="horz" wrap="square" anchor="ctr" anchorCtr="0"/>
              <a:lstStyle/>
              <a:p>
                <a:pPr algn="ctr">
                  <a:defRPr lang="en-US" sz="1400"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Vengti streso / gyventi ramiai</c:v>
                </c:pt>
                <c:pt idx="1">
                  <c:v>Pailsėti / laikytis tinkamo miego režimo</c:v>
                </c:pt>
                <c:pt idx="2">
                  <c:v>Vengti žalingų įpročių</c:v>
                </c:pt>
                <c:pt idx="3">
                  <c:v>Sveikai maitintis</c:v>
                </c:pt>
                <c:pt idx="4">
                  <c:v>Užsiimti mėgstama veikla</c:v>
                </c:pt>
                <c:pt idx="5">
                  <c:v>Laikytis tinkamo dienos režimo</c:v>
                </c:pt>
                <c:pt idx="6">
                  <c:v>Vengti pykčių</c:v>
                </c:pt>
                <c:pt idx="7">
                  <c:v>Valdyti savo emocijas</c:v>
                </c:pt>
                <c:pt idx="8">
                  <c:v>Sportuoti</c:v>
                </c:pt>
                <c:pt idx="9">
                  <c:v>Mąstyti pozityviai</c:v>
                </c:pt>
                <c:pt idx="10">
                  <c:v>Palaikyti santykius su draugais / artimaisiais</c:v>
                </c:pt>
                <c:pt idx="11">
                  <c:v>Lankytis pas psichinės sveikatos specialistą</c:v>
                </c:pt>
                <c:pt idx="12">
                  <c:v>Mylėti save</c:v>
                </c:pt>
                <c:pt idx="13">
                  <c:v>Mažiau gerti vaistų</c:v>
                </c:pt>
                <c:pt idx="14">
                  <c:v>Būti gryname ore</c:v>
                </c:pt>
                <c:pt idx="15">
                  <c:v>Kita</c:v>
                </c:pt>
                <c:pt idx="16">
                  <c:v>N/N</c:v>
                </c:pt>
              </c:strCache>
            </c:strRef>
          </c:cat>
          <c:val>
            <c:numRef>
              <c:f>Sheet1!$B$2:$B$18</c:f>
              <c:numCache>
                <c:formatCode>0</c:formatCode>
                <c:ptCount val="17"/>
                <c:pt idx="0">
                  <c:v>37.524557956777997</c:v>
                </c:pt>
                <c:pt idx="1">
                  <c:v>18.074656188605111</c:v>
                </c:pt>
                <c:pt idx="2">
                  <c:v>8.0550098231827114</c:v>
                </c:pt>
                <c:pt idx="3">
                  <c:v>7.4656188605108058</c:v>
                </c:pt>
                <c:pt idx="4">
                  <c:v>6.8762278978389002</c:v>
                </c:pt>
                <c:pt idx="5">
                  <c:v>5.5009823182711202</c:v>
                </c:pt>
                <c:pt idx="6">
                  <c:v>4.9115913555992137</c:v>
                </c:pt>
                <c:pt idx="7">
                  <c:v>4.9115913555992137</c:v>
                </c:pt>
                <c:pt idx="8">
                  <c:v>4.5186640471512778</c:v>
                </c:pt>
                <c:pt idx="9">
                  <c:v>4.5186640471512778</c:v>
                </c:pt>
                <c:pt idx="10">
                  <c:v>3.7328094302554029</c:v>
                </c:pt>
                <c:pt idx="11">
                  <c:v>3.7328094302554029</c:v>
                </c:pt>
                <c:pt idx="12">
                  <c:v>2.3575638506876229</c:v>
                </c:pt>
                <c:pt idx="13">
                  <c:v>1.5717092337917484</c:v>
                </c:pt>
                <c:pt idx="14">
                  <c:v>1.37524557956778</c:v>
                </c:pt>
                <c:pt idx="15">
                  <c:v>2.9469548133595285</c:v>
                </c:pt>
                <c:pt idx="16">
                  <c:v>17.68172888015717</c:v>
                </c:pt>
              </c:numCache>
            </c:numRef>
          </c:val>
          <c:extLst>
            <c:ext xmlns:c16="http://schemas.microsoft.com/office/drawing/2014/chart" uri="{C3380CC4-5D6E-409C-BE32-E72D297353CC}">
              <c16:uniqueId val="{00000000-9A1B-474F-B3AF-EBC1C250C5D3}"/>
            </c:ext>
          </c:extLst>
        </c:ser>
        <c:dLbls>
          <c:showLegendKey val="0"/>
          <c:showVal val="0"/>
          <c:showCatName val="0"/>
          <c:showSerName val="0"/>
          <c:showPercent val="0"/>
          <c:showBubbleSize val="0"/>
        </c:dLbls>
        <c:gapWidth val="75"/>
        <c:axId val="494698336"/>
        <c:axId val="494695840"/>
      </c:barChart>
      <c:catAx>
        <c:axId val="494698336"/>
        <c:scaling>
          <c:orientation val="maxMin"/>
        </c:scaling>
        <c:delete val="0"/>
        <c:axPos val="l"/>
        <c:numFmt formatCode="General" sourceLinked="1"/>
        <c:majorTickMark val="none"/>
        <c:minorTickMark val="none"/>
        <c:tickLblPos val="nextTo"/>
        <c:spPr>
          <a:noFill/>
          <a:ln w="19050" cap="flat" cmpd="sng" algn="ctr">
            <a:solidFill>
              <a:srgbClr val="727272"/>
            </a:solidFill>
            <a:round/>
          </a:ln>
          <a:effectLst/>
        </c:spPr>
        <c:txPr>
          <a:bodyPr rot="-60000000" spcFirstLastPara="1" vertOverflow="ellipsis" vert="horz" wrap="square" anchor="ctr" anchorCtr="1"/>
          <a:lstStyle/>
          <a:p>
            <a:pPr algn="ctr">
              <a:defRPr lang="en-US" sz="1400" b="0" i="0" u="none" strike="noStrike" kern="1200" baseline="0">
                <a:solidFill>
                  <a:schemeClr val="tx1">
                    <a:lumMod val="65000"/>
                    <a:lumOff val="35000"/>
                  </a:schemeClr>
                </a:solidFill>
                <a:latin typeface="+mj-lt"/>
                <a:ea typeface="+mn-ea"/>
                <a:cs typeface="+mn-cs"/>
              </a:defRPr>
            </a:pPr>
            <a:endParaRPr lang="lt-LT"/>
          </a:p>
        </c:txPr>
        <c:crossAx val="494695840"/>
        <c:crosses val="autoZero"/>
        <c:auto val="1"/>
        <c:lblAlgn val="ctr"/>
        <c:lblOffset val="100"/>
        <c:noMultiLvlLbl val="0"/>
      </c:catAx>
      <c:valAx>
        <c:axId val="494695840"/>
        <c:scaling>
          <c:orientation val="minMax"/>
        </c:scaling>
        <c:delete val="1"/>
        <c:axPos val="t"/>
        <c:numFmt formatCode="0" sourceLinked="1"/>
        <c:majorTickMark val="none"/>
        <c:minorTickMark val="none"/>
        <c:tickLblPos val="nextTo"/>
        <c:crossAx val="494698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270283045808471"/>
          <c:y val="3.9982301320589365E-2"/>
          <c:w val="0.43915671441455983"/>
          <c:h val="0.92003539735882123"/>
        </c:manualLayout>
      </c:layout>
      <c:barChart>
        <c:barDir val="bar"/>
        <c:grouping val="clustered"/>
        <c:varyColors val="0"/>
        <c:ser>
          <c:idx val="0"/>
          <c:order val="0"/>
          <c:tx>
            <c:strRef>
              <c:f>Sheet1!$B$1</c:f>
              <c:strCache>
                <c:ptCount val="1"/>
                <c:pt idx="0">
                  <c:v>Series 1</c:v>
                </c:pt>
              </c:strCache>
            </c:strRef>
          </c:tx>
          <c:spPr>
            <a:solidFill>
              <a:srgbClr val="1AB1AF"/>
            </a:solidFill>
            <a:ln>
              <a:noFill/>
            </a:ln>
            <a:effectLst/>
          </c:spPr>
          <c:invertIfNegative val="0"/>
          <c:dPt>
            <c:idx val="0"/>
            <c:invertIfNegative val="0"/>
            <c:bubble3D val="0"/>
            <c:spPr>
              <a:solidFill>
                <a:srgbClr val="1AB1AF"/>
              </a:solidFill>
              <a:ln>
                <a:noFill/>
              </a:ln>
              <a:effectLst/>
            </c:spPr>
            <c:extLst>
              <c:ext xmlns:c16="http://schemas.microsoft.com/office/drawing/2014/chart" uri="{C3380CC4-5D6E-409C-BE32-E72D297353CC}">
                <c16:uniqueId val="{00000001-DF9D-4328-BDD9-F7CD511A7052}"/>
              </c:ext>
            </c:extLst>
          </c:dPt>
          <c:dLbls>
            <c:spPr>
              <a:noFill/>
              <a:ln>
                <a:noFill/>
              </a:ln>
              <a:effectLst/>
            </c:spPr>
            <c:txPr>
              <a:bodyPr rot="0" spcFirstLastPara="1" vertOverflow="ellipsis" vert="horz" wrap="square" anchor="ctr" anchorCtr="1"/>
              <a:lstStyle/>
              <a:p>
                <a:pPr algn="ctr">
                  <a:defRPr sz="1000"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Laisvalaikiu užsiimu mėgstama veikla (pvz. skaitau, klausausi muzikos, medituoju ir t.t.)</c:v>
                </c:pt>
                <c:pt idx="1">
                  <c:v>Palaikau ryšį su man svarbiais žmonėmis (pvz. draugais, artimaisiais ir t.t.)</c:v>
                </c:pt>
                <c:pt idx="2">
                  <c:v>Stengiuosi sveikai maitintis</c:v>
                </c:pt>
                <c:pt idx="3">
                  <c:v>Stengiuosi išlaikyti reguliarų kasdienio gyvenimo ritmą – keliuosi ir einu miegoti tuo pačiu metu</c:v>
                </c:pt>
                <c:pt idx="4">
                  <c:v>Vengiu žalingų įpročių (nevartoju alkoholio, nerūkau)</c:v>
                </c:pt>
                <c:pt idx="5">
                  <c:v>Reguliariai sportuoju / užsiimu aktyvia fizine veikla</c:v>
                </c:pt>
                <c:pt idx="6">
                  <c:v>Riboju savo laiką, praleidžiamą internete, ypač domėdamasis  žiniasklaidos komentarais ir prognozėmis COVID-19 tema</c:v>
                </c:pt>
                <c:pt idx="7">
                  <c:v>Kita </c:v>
                </c:pt>
              </c:strCache>
            </c:strRef>
          </c:cat>
          <c:val>
            <c:numRef>
              <c:f>Sheet1!$B$2:$B$9</c:f>
              <c:numCache>
                <c:formatCode>0</c:formatCode>
                <c:ptCount val="8"/>
                <c:pt idx="0">
                  <c:v>61.967213114754095</c:v>
                </c:pt>
                <c:pt idx="1">
                  <c:v>59.672131147540988</c:v>
                </c:pt>
                <c:pt idx="2">
                  <c:v>56.065573770491802</c:v>
                </c:pt>
                <c:pt idx="3">
                  <c:v>51.803278688524593</c:v>
                </c:pt>
                <c:pt idx="4">
                  <c:v>43.606557377049185</c:v>
                </c:pt>
                <c:pt idx="5">
                  <c:v>41.967213114754095</c:v>
                </c:pt>
                <c:pt idx="6">
                  <c:v>35.73770491803279</c:v>
                </c:pt>
                <c:pt idx="7">
                  <c:v>0.65573770491803274</c:v>
                </c:pt>
              </c:numCache>
            </c:numRef>
          </c:val>
          <c:extLst>
            <c:ext xmlns:c16="http://schemas.microsoft.com/office/drawing/2014/chart" uri="{C3380CC4-5D6E-409C-BE32-E72D297353CC}">
              <c16:uniqueId val="{00000000-9A1B-474F-B3AF-EBC1C250C5D3}"/>
            </c:ext>
          </c:extLst>
        </c:ser>
        <c:dLbls>
          <c:showLegendKey val="0"/>
          <c:showVal val="0"/>
          <c:showCatName val="0"/>
          <c:showSerName val="0"/>
          <c:showPercent val="0"/>
          <c:showBubbleSize val="0"/>
        </c:dLbls>
        <c:gapWidth val="75"/>
        <c:axId val="494698336"/>
        <c:axId val="494695840"/>
      </c:barChart>
      <c:catAx>
        <c:axId val="494698336"/>
        <c:scaling>
          <c:orientation val="maxMin"/>
        </c:scaling>
        <c:delete val="0"/>
        <c:axPos val="l"/>
        <c:numFmt formatCode="General" sourceLinked="1"/>
        <c:majorTickMark val="none"/>
        <c:minorTickMark val="none"/>
        <c:tickLblPos val="nextTo"/>
        <c:spPr>
          <a:noFill/>
          <a:ln w="19050" cap="flat" cmpd="sng" algn="ctr">
            <a:solidFill>
              <a:srgbClr val="727272"/>
            </a:solidFill>
            <a:round/>
          </a:ln>
          <a:effectLst/>
        </c:spPr>
        <c:txPr>
          <a:bodyPr rot="-60000000" spcFirstLastPara="1" vertOverflow="ellipsis" vert="horz" wrap="square" anchor="ctr" anchorCtr="1"/>
          <a:lstStyle/>
          <a:p>
            <a:pPr algn="ctr">
              <a:defRPr sz="1000" b="0" i="0" u="none" strike="noStrike" kern="1200" baseline="0">
                <a:solidFill>
                  <a:schemeClr val="tx1">
                    <a:lumMod val="65000"/>
                    <a:lumOff val="35000"/>
                  </a:schemeClr>
                </a:solidFill>
                <a:latin typeface="+mn-lt"/>
                <a:ea typeface="+mn-ea"/>
                <a:cs typeface="+mn-cs"/>
              </a:defRPr>
            </a:pPr>
            <a:endParaRPr lang="lt-LT"/>
          </a:p>
        </c:txPr>
        <c:crossAx val="494695840"/>
        <c:crosses val="autoZero"/>
        <c:auto val="1"/>
        <c:lblAlgn val="ctr"/>
        <c:lblOffset val="100"/>
        <c:noMultiLvlLbl val="0"/>
      </c:catAx>
      <c:valAx>
        <c:axId val="494695840"/>
        <c:scaling>
          <c:orientation val="minMax"/>
        </c:scaling>
        <c:delete val="1"/>
        <c:axPos val="t"/>
        <c:numFmt formatCode="0" sourceLinked="1"/>
        <c:majorTickMark val="none"/>
        <c:minorTickMark val="none"/>
        <c:tickLblPos val="nextTo"/>
        <c:crossAx val="494698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lt-LT"/>
    </a:p>
  </c:txPr>
  <c:externalData r:id="rId4">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270283045808471"/>
          <c:y val="1.8738274986945486E-2"/>
          <c:w val="0.49084736307133092"/>
          <c:h val="0.94127937822337671"/>
        </c:manualLayout>
      </c:layout>
      <c:barChart>
        <c:barDir val="bar"/>
        <c:grouping val="clustered"/>
        <c:varyColors val="0"/>
        <c:ser>
          <c:idx val="0"/>
          <c:order val="0"/>
          <c:tx>
            <c:strRef>
              <c:f>Sheet1!$B$1</c:f>
              <c:strCache>
                <c:ptCount val="1"/>
                <c:pt idx="0">
                  <c:v>Series 1</c:v>
                </c:pt>
              </c:strCache>
            </c:strRef>
          </c:tx>
          <c:spPr>
            <a:solidFill>
              <a:srgbClr val="1AB1AF"/>
            </a:solidFill>
            <a:ln>
              <a:noFill/>
            </a:ln>
            <a:effectLst/>
          </c:spPr>
          <c:invertIfNegative val="0"/>
          <c:dPt>
            <c:idx val="2"/>
            <c:invertIfNegative val="0"/>
            <c:bubble3D val="0"/>
            <c:spPr>
              <a:solidFill>
                <a:srgbClr val="1AB1AF"/>
              </a:solidFill>
              <a:ln>
                <a:noFill/>
              </a:ln>
              <a:effectLst/>
            </c:spPr>
            <c:extLst>
              <c:ext xmlns:c16="http://schemas.microsoft.com/office/drawing/2014/chart" uri="{C3380CC4-5D6E-409C-BE32-E72D297353CC}">
                <c16:uniqueId val="{00000001-236A-4D73-92CB-D18567C1A908}"/>
              </c:ext>
            </c:extLst>
          </c:dPt>
          <c:dLbls>
            <c:spPr>
              <a:noFill/>
              <a:ln>
                <a:noFill/>
              </a:ln>
              <a:effectLst/>
            </c:spPr>
            <c:txPr>
              <a:bodyPr rot="0" spcFirstLastPara="1" vertOverflow="ellipsis" vert="horz" wrap="square" anchor="ctr" anchorCtr="1"/>
              <a:lstStyle/>
              <a:p>
                <a:pPr algn="ctr">
                  <a:defRPr sz="1000"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Reguliaraus kasdienio gyvenimo ritmo – kėlimosi ir ėjimo miegoti tuo pačiu metu - palaikymą</c:v>
                </c:pt>
                <c:pt idx="1">
                  <c:v>Reguliaraus sportavimo / užsiėmimo aktyvia fizine veikla</c:v>
                </c:pt>
                <c:pt idx="2">
                  <c:v>Užsiėmimo mėgstama veikla laisvalaikiu (pvz. skaitymas, muzikos klausymas, meditavimas ir t.t.)</c:v>
                </c:pt>
                <c:pt idx="3">
                  <c:v>Sveiko maitinimosi</c:v>
                </c:pt>
                <c:pt idx="4">
                  <c:v>Ryšių su man svarbiais žmonėmis palaikymo (pvz. draugais, artimaisiais ir t.t.) palaikymą</c:v>
                </c:pt>
                <c:pt idx="5">
                  <c:v>Žalingų įpročių vengimą (nevartoti alkoholio, nerūkyti)</c:v>
                </c:pt>
                <c:pt idx="6">
                  <c:v>Savo laiko, praleidžiamo internete, ypač domintis  žiniasklaidos komentarais ir prognozėmis COVID-19 tema, ribojimo</c:v>
                </c:pt>
              </c:strCache>
            </c:strRef>
          </c:cat>
          <c:val>
            <c:numRef>
              <c:f>Sheet1!$B$2:$B$8</c:f>
              <c:numCache>
                <c:formatCode>0</c:formatCode>
                <c:ptCount val="7"/>
                <c:pt idx="0">
                  <c:v>48.852459016393439</c:v>
                </c:pt>
                <c:pt idx="1">
                  <c:v>41.639344262295083</c:v>
                </c:pt>
                <c:pt idx="2">
                  <c:v>38.688524590163937</c:v>
                </c:pt>
                <c:pt idx="3">
                  <c:v>38.360655737704917</c:v>
                </c:pt>
                <c:pt idx="4">
                  <c:v>31.147540983606557</c:v>
                </c:pt>
                <c:pt idx="5">
                  <c:v>27.21311475409836</c:v>
                </c:pt>
                <c:pt idx="6">
                  <c:v>23.606557377049182</c:v>
                </c:pt>
              </c:numCache>
            </c:numRef>
          </c:val>
          <c:extLst>
            <c:ext xmlns:c16="http://schemas.microsoft.com/office/drawing/2014/chart" uri="{C3380CC4-5D6E-409C-BE32-E72D297353CC}">
              <c16:uniqueId val="{00000000-9A1B-474F-B3AF-EBC1C250C5D3}"/>
            </c:ext>
          </c:extLst>
        </c:ser>
        <c:dLbls>
          <c:showLegendKey val="0"/>
          <c:showVal val="0"/>
          <c:showCatName val="0"/>
          <c:showSerName val="0"/>
          <c:showPercent val="0"/>
          <c:showBubbleSize val="0"/>
        </c:dLbls>
        <c:gapWidth val="75"/>
        <c:axId val="494698336"/>
        <c:axId val="494695840"/>
      </c:barChart>
      <c:catAx>
        <c:axId val="494698336"/>
        <c:scaling>
          <c:orientation val="maxMin"/>
        </c:scaling>
        <c:delete val="0"/>
        <c:axPos val="l"/>
        <c:numFmt formatCode="General" sourceLinked="1"/>
        <c:majorTickMark val="none"/>
        <c:minorTickMark val="none"/>
        <c:tickLblPos val="nextTo"/>
        <c:spPr>
          <a:noFill/>
          <a:ln w="19050" cap="flat" cmpd="sng" algn="ctr">
            <a:solidFill>
              <a:srgbClr val="727272"/>
            </a:solidFill>
            <a:round/>
          </a:ln>
          <a:effectLst/>
        </c:spPr>
        <c:txPr>
          <a:bodyPr rot="-60000000" spcFirstLastPara="1" vertOverflow="ellipsis" vert="horz" wrap="square" anchor="ctr" anchorCtr="0"/>
          <a:lstStyle/>
          <a:p>
            <a:pPr algn="ctr">
              <a:defRPr sz="1000" b="0" i="0" u="none" strike="noStrike" kern="1200" baseline="0">
                <a:solidFill>
                  <a:schemeClr val="tx1">
                    <a:lumMod val="65000"/>
                    <a:lumOff val="35000"/>
                  </a:schemeClr>
                </a:solidFill>
                <a:latin typeface="+mn-lt"/>
                <a:ea typeface="+mn-ea"/>
                <a:cs typeface="+mn-cs"/>
              </a:defRPr>
            </a:pPr>
            <a:endParaRPr lang="lt-LT"/>
          </a:p>
        </c:txPr>
        <c:crossAx val="494695840"/>
        <c:crosses val="autoZero"/>
        <c:auto val="1"/>
        <c:lblAlgn val="ctr"/>
        <c:lblOffset val="100"/>
        <c:noMultiLvlLbl val="0"/>
      </c:catAx>
      <c:valAx>
        <c:axId val="494695840"/>
        <c:scaling>
          <c:orientation val="minMax"/>
        </c:scaling>
        <c:delete val="1"/>
        <c:axPos val="t"/>
        <c:numFmt formatCode="0" sourceLinked="1"/>
        <c:majorTickMark val="none"/>
        <c:minorTickMark val="none"/>
        <c:tickLblPos val="nextTo"/>
        <c:crossAx val="494698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lt-LT"/>
    </a:p>
  </c:txPr>
  <c:externalData r:id="rId4">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E481-440E-9E7A-BEB65967647B}"/>
              </c:ext>
            </c:extLst>
          </c:dPt>
          <c:dPt>
            <c:idx val="1"/>
            <c:bubble3D val="0"/>
            <c:spPr>
              <a:solidFill>
                <a:schemeClr val="accent2"/>
              </a:solidFill>
              <a:ln>
                <a:noFill/>
              </a:ln>
              <a:effectLst/>
            </c:spPr>
            <c:extLst>
              <c:ext xmlns:c16="http://schemas.microsoft.com/office/drawing/2014/chart" uri="{C3380CC4-5D6E-409C-BE32-E72D297353CC}">
                <c16:uniqueId val="{00000003-E481-440E-9E7A-BEB65967647B}"/>
              </c:ext>
            </c:extLst>
          </c:dPt>
          <c:dPt>
            <c:idx val="2"/>
            <c:bubble3D val="0"/>
            <c:spPr>
              <a:solidFill>
                <a:schemeClr val="accent3"/>
              </a:solidFill>
              <a:ln>
                <a:noFill/>
              </a:ln>
              <a:effectLst/>
            </c:spPr>
            <c:extLst>
              <c:ext xmlns:c16="http://schemas.microsoft.com/office/drawing/2014/chart" uri="{C3380CC4-5D6E-409C-BE32-E72D297353CC}">
                <c16:uniqueId val="{00000005-E481-440E-9E7A-BEB65967647B}"/>
              </c:ext>
            </c:extLst>
          </c:dPt>
          <c:dPt>
            <c:idx val="3"/>
            <c:bubble3D val="0"/>
            <c:spPr>
              <a:solidFill>
                <a:srgbClr val="C9F7F7"/>
              </a:solidFill>
              <a:ln>
                <a:noFill/>
              </a:ln>
              <a:effectLst/>
            </c:spPr>
            <c:extLst>
              <c:ext xmlns:c16="http://schemas.microsoft.com/office/drawing/2014/chart" uri="{C3380CC4-5D6E-409C-BE32-E72D297353CC}">
                <c16:uniqueId val="{00000000-5EB5-4011-A5F0-AD115E554DC7}"/>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1-5EB5-4011-A5F0-AD115E554DC7}"/>
              </c:ext>
            </c:extLst>
          </c:dPt>
          <c:dLbls>
            <c:dLbl>
              <c:idx val="0"/>
              <c:layout>
                <c:manualLayout>
                  <c:x val="-3.2838051907135108E-3"/>
                  <c:y val="0.1366278384728009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481-440E-9E7A-BEB65967647B}"/>
                </c:ext>
              </c:extLst>
            </c:dLbl>
            <c:dLbl>
              <c:idx val="1"/>
              <c:layout>
                <c:manualLayout>
                  <c:x val="-0.10836557129354388"/>
                  <c:y val="-8.783218187537204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481-440E-9E7A-BEB65967647B}"/>
                </c:ext>
              </c:extLst>
            </c:dLbl>
            <c:dLbl>
              <c:idx val="2"/>
              <c:layout>
                <c:manualLayout>
                  <c:x val="0.11493318167497077"/>
                  <c:y val="-2.277130641213349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481-440E-9E7A-BEB65967647B}"/>
                </c:ext>
              </c:extLst>
            </c:dLbl>
            <c:dLbl>
              <c:idx val="3"/>
              <c:layout>
                <c:manualLayout>
                  <c:x val="0.12971030503318129"/>
                  <c:y val="8.783218187537204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5EB5-4011-A5F0-AD115E554DC7}"/>
                </c:ext>
              </c:extLst>
            </c:dLbl>
            <c:dLbl>
              <c:idx val="4"/>
              <c:layout>
                <c:manualLayout>
                  <c:x val="0.12150079205639767"/>
                  <c:y val="0.1203626196069913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B5-4011-A5F0-AD115E554DC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4"/>
                <c:pt idx="0">
                  <c:v>Visiškai sutinku</c:v>
                </c:pt>
                <c:pt idx="1">
                  <c:v>Greičiau sutinku</c:v>
                </c:pt>
                <c:pt idx="2">
                  <c:v>Nei sutinku, nei nesutinku</c:v>
                </c:pt>
                <c:pt idx="3">
                  <c:v>Greičiau nesutinku</c:v>
                </c:pt>
              </c:strCache>
            </c:strRef>
          </c:cat>
          <c:val>
            <c:numRef>
              <c:f>Sheet1!$B$2:$B$5</c:f>
              <c:numCache>
                <c:formatCode>###0.0%</c:formatCode>
                <c:ptCount val="4"/>
                <c:pt idx="0">
                  <c:v>0.18467583497053044</c:v>
                </c:pt>
                <c:pt idx="1">
                  <c:v>0.50294695481335949</c:v>
                </c:pt>
                <c:pt idx="2">
                  <c:v>0.22593320235756384</c:v>
                </c:pt>
                <c:pt idx="3">
                  <c:v>8.6444007858546168E-2</c:v>
                </c:pt>
              </c:numCache>
            </c:numRef>
          </c:val>
          <c:extLst>
            <c:ext xmlns:c16="http://schemas.microsoft.com/office/drawing/2014/chart" uri="{C3380CC4-5D6E-409C-BE32-E72D297353CC}">
              <c16:uniqueId val="{00000006-E481-440E-9E7A-BEB65967647B}"/>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Visiškai sutinku</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18.467583497053045</c:v>
                </c:pt>
                <c:pt idx="1">
                  <c:v>14.166666666666666</c:v>
                </c:pt>
                <c:pt idx="2">
                  <c:v>22.304832713754646</c:v>
                </c:pt>
                <c:pt idx="3">
                  <c:v>15.625</c:v>
                </c:pt>
                <c:pt idx="4">
                  <c:v>16.5</c:v>
                </c:pt>
                <c:pt idx="5">
                  <c:v>22.598870056497177</c:v>
                </c:pt>
                <c:pt idx="6">
                  <c:v>21.787709497206702</c:v>
                </c:pt>
                <c:pt idx="7">
                  <c:v>14.948453608247423</c:v>
                </c:pt>
                <c:pt idx="8">
                  <c:v>19.117647058823529</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Greičiau sutinku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50.29469548133595</c:v>
                </c:pt>
                <c:pt idx="1">
                  <c:v>48.75</c:v>
                </c:pt>
                <c:pt idx="2">
                  <c:v>51.6728624535316</c:v>
                </c:pt>
                <c:pt idx="3">
                  <c:v>54.6875</c:v>
                </c:pt>
                <c:pt idx="4">
                  <c:v>51</c:v>
                </c:pt>
                <c:pt idx="5">
                  <c:v>53.10734463276836</c:v>
                </c:pt>
                <c:pt idx="6">
                  <c:v>47.486033519553075</c:v>
                </c:pt>
                <c:pt idx="7">
                  <c:v>55.154639175257735</c:v>
                </c:pt>
                <c:pt idx="8">
                  <c:v>47.058823529411761</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Nei sutinku, nei nesutinku</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22.593320235756384</c:v>
                </c:pt>
                <c:pt idx="1">
                  <c:v>27.083333333333332</c:v>
                </c:pt>
                <c:pt idx="2">
                  <c:v>18.587360594795538</c:v>
                </c:pt>
                <c:pt idx="3">
                  <c:v>26.5625</c:v>
                </c:pt>
                <c:pt idx="4">
                  <c:v>20</c:v>
                </c:pt>
                <c:pt idx="5">
                  <c:v>16.949152542372879</c:v>
                </c:pt>
                <c:pt idx="6">
                  <c:v>24.022346368715084</c:v>
                </c:pt>
                <c:pt idx="7">
                  <c:v>18.556701030927837</c:v>
                </c:pt>
                <c:pt idx="8">
                  <c:v>26.47058823529412</c:v>
                </c:pt>
              </c:numCache>
            </c:numRef>
          </c:val>
          <c:extLst>
            <c:ext xmlns:c16="http://schemas.microsoft.com/office/drawing/2014/chart" uri="{C3380CC4-5D6E-409C-BE32-E72D297353CC}">
              <c16:uniqueId val="{00000002-9F4F-4CB0-9576-F60C63CD5B4D}"/>
            </c:ext>
          </c:extLst>
        </c:ser>
        <c:ser>
          <c:idx val="3"/>
          <c:order val="3"/>
          <c:tx>
            <c:strRef>
              <c:f>Sheet1!$E$1</c:f>
              <c:strCache>
                <c:ptCount val="1"/>
                <c:pt idx="0">
                  <c:v>Greičiau nesutinku</c:v>
                </c:pt>
              </c:strCache>
            </c:strRef>
          </c:tx>
          <c:spPr>
            <a:solidFill>
              <a:schemeClr val="accent2">
                <a:lumMod val="20000"/>
                <a:lumOff val="80000"/>
              </a:schemeClr>
            </a:solidFill>
            <a:ln>
              <a:noFill/>
            </a:ln>
            <a:effectLst/>
          </c:spPr>
          <c:invertIfNegative val="0"/>
          <c:dPt>
            <c:idx val="0"/>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1-BAED-4788-9846-C9DC8C28C8A5}"/>
              </c:ext>
            </c:extLst>
          </c:dPt>
          <c:dPt>
            <c:idx val="1"/>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2-BAED-4788-9846-C9DC8C28C8A5}"/>
              </c:ext>
            </c:extLst>
          </c:dPt>
          <c:dPt>
            <c:idx val="2"/>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3-BAED-4788-9846-C9DC8C28C8A5}"/>
              </c:ext>
            </c:extLst>
          </c:dPt>
          <c:dPt>
            <c:idx val="3"/>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4-BAED-4788-9846-C9DC8C28C8A5}"/>
              </c:ext>
            </c:extLst>
          </c:dPt>
          <c:dPt>
            <c:idx val="4"/>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5-BAED-4788-9846-C9DC8C28C8A5}"/>
              </c:ext>
            </c:extLst>
          </c:dPt>
          <c:dPt>
            <c:idx val="5"/>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6-BAED-4788-9846-C9DC8C28C8A5}"/>
              </c:ext>
            </c:extLst>
          </c:dPt>
          <c:dPt>
            <c:idx val="6"/>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7-BAED-4788-9846-C9DC8C28C8A5}"/>
              </c:ext>
            </c:extLst>
          </c:dPt>
          <c:dPt>
            <c:idx val="7"/>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8-BAED-4788-9846-C9DC8C28C8A5}"/>
              </c:ext>
            </c:extLst>
          </c:dPt>
          <c:dPt>
            <c:idx val="8"/>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9-BAED-4788-9846-C9DC8C28C8A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Sheet1!$E$2:$E$10</c:f>
              <c:numCache>
                <c:formatCode>0</c:formatCode>
                <c:ptCount val="9"/>
                <c:pt idx="0">
                  <c:v>8.6444007858546161</c:v>
                </c:pt>
                <c:pt idx="1">
                  <c:v>10</c:v>
                </c:pt>
                <c:pt idx="2">
                  <c:v>7.4349442379182156</c:v>
                </c:pt>
                <c:pt idx="3">
                  <c:v>3.125</c:v>
                </c:pt>
                <c:pt idx="4">
                  <c:v>12.5</c:v>
                </c:pt>
                <c:pt idx="5">
                  <c:v>7.3446327683615822</c:v>
                </c:pt>
                <c:pt idx="6">
                  <c:v>6.7039106145251397</c:v>
                </c:pt>
                <c:pt idx="7">
                  <c:v>11.340206185567011</c:v>
                </c:pt>
                <c:pt idx="8">
                  <c:v>7.3529411764705888</c:v>
                </c:pt>
              </c:numCache>
            </c:numRef>
          </c:val>
          <c:extLst>
            <c:ext xmlns:c16="http://schemas.microsoft.com/office/drawing/2014/chart" uri="{C3380CC4-5D6E-409C-BE32-E72D297353CC}">
              <c16:uniqueId val="{00000001-F47B-4F75-AAD0-AD75FF1EC76A}"/>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out"/>
        <c:minorTickMark val="none"/>
        <c:tickLblPos val="nextTo"/>
        <c:crossAx val="36313919"/>
        <c:crosses val="autoZero"/>
        <c:crossBetween val="between"/>
      </c:valAx>
      <c:spPr>
        <a:noFill/>
        <a:ln>
          <a:noFill/>
        </a:ln>
        <a:effectLst/>
      </c:spPr>
    </c:plotArea>
    <c:legend>
      <c:legendPos val="b"/>
      <c:layout>
        <c:manualLayout>
          <c:xMode val="edge"/>
          <c:yMode val="edge"/>
          <c:x val="0.17485540154313667"/>
          <c:y val="3.0669541560873079E-2"/>
          <c:w val="0.7403909806712532"/>
          <c:h val="9.17800714614079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E481-440E-9E7A-BEB65967647B}"/>
              </c:ext>
            </c:extLst>
          </c:dPt>
          <c:dPt>
            <c:idx val="1"/>
            <c:bubble3D val="0"/>
            <c:spPr>
              <a:solidFill>
                <a:schemeClr val="accent2"/>
              </a:solidFill>
              <a:ln>
                <a:noFill/>
              </a:ln>
              <a:effectLst/>
            </c:spPr>
            <c:extLst>
              <c:ext xmlns:c16="http://schemas.microsoft.com/office/drawing/2014/chart" uri="{C3380CC4-5D6E-409C-BE32-E72D297353CC}">
                <c16:uniqueId val="{00000003-E481-440E-9E7A-BEB65967647B}"/>
              </c:ext>
            </c:extLst>
          </c:dPt>
          <c:dPt>
            <c:idx val="2"/>
            <c:bubble3D val="0"/>
            <c:spPr>
              <a:solidFill>
                <a:schemeClr val="accent3"/>
              </a:solidFill>
              <a:ln>
                <a:noFill/>
              </a:ln>
              <a:effectLst/>
            </c:spPr>
            <c:extLst>
              <c:ext xmlns:c16="http://schemas.microsoft.com/office/drawing/2014/chart" uri="{C3380CC4-5D6E-409C-BE32-E72D297353CC}">
                <c16:uniqueId val="{00000005-E481-440E-9E7A-BEB65967647B}"/>
              </c:ext>
            </c:extLst>
          </c:dPt>
          <c:dPt>
            <c:idx val="3"/>
            <c:bubble3D val="0"/>
            <c:spPr>
              <a:solidFill>
                <a:srgbClr val="C9F7F7"/>
              </a:solidFill>
              <a:ln>
                <a:noFill/>
              </a:ln>
              <a:effectLst/>
            </c:spPr>
            <c:extLst>
              <c:ext xmlns:c16="http://schemas.microsoft.com/office/drawing/2014/chart" uri="{C3380CC4-5D6E-409C-BE32-E72D297353CC}">
                <c16:uniqueId val="{00000000-5EB5-4011-A5F0-AD115E554DC7}"/>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1-5EB5-4011-A5F0-AD115E554DC7}"/>
              </c:ext>
            </c:extLst>
          </c:dPt>
          <c:dLbls>
            <c:dLbl>
              <c:idx val="0"/>
              <c:layout>
                <c:manualLayout>
                  <c:x val="-3.2838051907135108E-3"/>
                  <c:y val="0.1366278384728009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481-440E-9E7A-BEB65967647B}"/>
                </c:ext>
              </c:extLst>
            </c:dLbl>
            <c:dLbl>
              <c:idx val="1"/>
              <c:layout>
                <c:manualLayout>
                  <c:x val="-0.10836557129354388"/>
                  <c:y val="-8.783218187537204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481-440E-9E7A-BEB65967647B}"/>
                </c:ext>
              </c:extLst>
            </c:dLbl>
            <c:dLbl>
              <c:idx val="2"/>
              <c:layout>
                <c:manualLayout>
                  <c:x val="0.11493318167497077"/>
                  <c:y val="-2.277130641213349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481-440E-9E7A-BEB65967647B}"/>
                </c:ext>
              </c:extLst>
            </c:dLbl>
            <c:dLbl>
              <c:idx val="3"/>
              <c:layout>
                <c:manualLayout>
                  <c:x val="0.12971030503318129"/>
                  <c:y val="8.783218187537204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5EB5-4011-A5F0-AD115E554DC7}"/>
                </c:ext>
              </c:extLst>
            </c:dLbl>
            <c:dLbl>
              <c:idx val="4"/>
              <c:layout>
                <c:manualLayout>
                  <c:x val="0.12150079205639767"/>
                  <c:y val="0.1203626196069913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B5-4011-A5F0-AD115E554DC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4"/>
                <c:pt idx="0">
                  <c:v>Visiškai sutinku</c:v>
                </c:pt>
                <c:pt idx="1">
                  <c:v>Greičiau sutinku</c:v>
                </c:pt>
                <c:pt idx="2">
                  <c:v>Nei sutinku, nei nesutinku</c:v>
                </c:pt>
                <c:pt idx="3">
                  <c:v>Greičiau nesutinku</c:v>
                </c:pt>
              </c:strCache>
            </c:strRef>
          </c:cat>
          <c:val>
            <c:numRef>
              <c:f>Sheet1!$B$2:$B$5</c:f>
              <c:numCache>
                <c:formatCode>###0.0%</c:formatCode>
                <c:ptCount val="4"/>
                <c:pt idx="0">
                  <c:v>0.206286836935167</c:v>
                </c:pt>
                <c:pt idx="1">
                  <c:v>0.46954813359528486</c:v>
                </c:pt>
                <c:pt idx="2">
                  <c:v>0.22396856581532418</c:v>
                </c:pt>
                <c:pt idx="3">
                  <c:v>0.10019646365422397</c:v>
                </c:pt>
              </c:numCache>
            </c:numRef>
          </c:val>
          <c:extLst>
            <c:ext xmlns:c16="http://schemas.microsoft.com/office/drawing/2014/chart" uri="{C3380CC4-5D6E-409C-BE32-E72D297353CC}">
              <c16:uniqueId val="{00000006-E481-440E-9E7A-BEB65967647B}"/>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Visiškai sutinku</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20.628683693516699</c:v>
                </c:pt>
                <c:pt idx="1">
                  <c:v>17.5</c:v>
                </c:pt>
                <c:pt idx="2">
                  <c:v>23.42007434944238</c:v>
                </c:pt>
                <c:pt idx="3">
                  <c:v>17.1875</c:v>
                </c:pt>
                <c:pt idx="4">
                  <c:v>17.5</c:v>
                </c:pt>
                <c:pt idx="5">
                  <c:v>25.988700564971751</c:v>
                </c:pt>
                <c:pt idx="6">
                  <c:v>24.022346368715084</c:v>
                </c:pt>
                <c:pt idx="7">
                  <c:v>17.010309278350515</c:v>
                </c:pt>
                <c:pt idx="8">
                  <c:v>21.323529411764707</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Greičiau sutinku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46.954813359528487</c:v>
                </c:pt>
                <c:pt idx="1">
                  <c:v>45</c:v>
                </c:pt>
                <c:pt idx="2">
                  <c:v>48.698884758364315</c:v>
                </c:pt>
                <c:pt idx="3">
                  <c:v>48.4375</c:v>
                </c:pt>
                <c:pt idx="4">
                  <c:v>51.5</c:v>
                </c:pt>
                <c:pt idx="5">
                  <c:v>45.762711864406782</c:v>
                </c:pt>
                <c:pt idx="6">
                  <c:v>46.368715083798882</c:v>
                </c:pt>
                <c:pt idx="7">
                  <c:v>48.96907216494845</c:v>
                </c:pt>
                <c:pt idx="8">
                  <c:v>44.852941176470587</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Nei sutinku, nei nesutinku</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22.396856581532418</c:v>
                </c:pt>
                <c:pt idx="1">
                  <c:v>24.583333333333332</c:v>
                </c:pt>
                <c:pt idx="2">
                  <c:v>20.446096654275092</c:v>
                </c:pt>
                <c:pt idx="3">
                  <c:v>23.4375</c:v>
                </c:pt>
                <c:pt idx="4">
                  <c:v>19</c:v>
                </c:pt>
                <c:pt idx="5">
                  <c:v>20.903954802259886</c:v>
                </c:pt>
                <c:pt idx="6">
                  <c:v>23.463687150837988</c:v>
                </c:pt>
                <c:pt idx="7">
                  <c:v>21.134020618556701</c:v>
                </c:pt>
                <c:pt idx="8">
                  <c:v>22.794117647058822</c:v>
                </c:pt>
              </c:numCache>
            </c:numRef>
          </c:val>
          <c:extLst>
            <c:ext xmlns:c16="http://schemas.microsoft.com/office/drawing/2014/chart" uri="{C3380CC4-5D6E-409C-BE32-E72D297353CC}">
              <c16:uniqueId val="{00000002-9F4F-4CB0-9576-F60C63CD5B4D}"/>
            </c:ext>
          </c:extLst>
        </c:ser>
        <c:ser>
          <c:idx val="3"/>
          <c:order val="3"/>
          <c:tx>
            <c:strRef>
              <c:f>Sheet1!$E$1</c:f>
              <c:strCache>
                <c:ptCount val="1"/>
                <c:pt idx="0">
                  <c:v>Greičiau nesutinku</c:v>
                </c:pt>
              </c:strCache>
            </c:strRef>
          </c:tx>
          <c:spPr>
            <a:solidFill>
              <a:schemeClr val="accent2">
                <a:lumMod val="20000"/>
                <a:lumOff val="80000"/>
              </a:schemeClr>
            </a:solidFill>
            <a:ln>
              <a:noFill/>
            </a:ln>
            <a:effectLst/>
          </c:spPr>
          <c:invertIfNegative val="0"/>
          <c:dPt>
            <c:idx val="0"/>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1-BAED-4788-9846-C9DC8C28C8A5}"/>
              </c:ext>
            </c:extLst>
          </c:dPt>
          <c:dPt>
            <c:idx val="1"/>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2-BAED-4788-9846-C9DC8C28C8A5}"/>
              </c:ext>
            </c:extLst>
          </c:dPt>
          <c:dPt>
            <c:idx val="2"/>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3-BAED-4788-9846-C9DC8C28C8A5}"/>
              </c:ext>
            </c:extLst>
          </c:dPt>
          <c:dPt>
            <c:idx val="3"/>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4-BAED-4788-9846-C9DC8C28C8A5}"/>
              </c:ext>
            </c:extLst>
          </c:dPt>
          <c:dPt>
            <c:idx val="4"/>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5-BAED-4788-9846-C9DC8C28C8A5}"/>
              </c:ext>
            </c:extLst>
          </c:dPt>
          <c:dPt>
            <c:idx val="5"/>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6-BAED-4788-9846-C9DC8C28C8A5}"/>
              </c:ext>
            </c:extLst>
          </c:dPt>
          <c:dPt>
            <c:idx val="6"/>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7-BAED-4788-9846-C9DC8C28C8A5}"/>
              </c:ext>
            </c:extLst>
          </c:dPt>
          <c:dPt>
            <c:idx val="7"/>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8-BAED-4788-9846-C9DC8C28C8A5}"/>
              </c:ext>
            </c:extLst>
          </c:dPt>
          <c:dPt>
            <c:idx val="8"/>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9-BAED-4788-9846-C9DC8C28C8A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Sheet1!$E$2:$E$10</c:f>
              <c:numCache>
                <c:formatCode>0</c:formatCode>
                <c:ptCount val="9"/>
                <c:pt idx="0">
                  <c:v>10.019646365422396</c:v>
                </c:pt>
                <c:pt idx="1">
                  <c:v>12.916666666666668</c:v>
                </c:pt>
                <c:pt idx="2">
                  <c:v>7.4349442379182156</c:v>
                </c:pt>
                <c:pt idx="3">
                  <c:v>10.9375</c:v>
                </c:pt>
                <c:pt idx="4">
                  <c:v>12</c:v>
                </c:pt>
                <c:pt idx="5">
                  <c:v>7.3446327683615822</c:v>
                </c:pt>
                <c:pt idx="6">
                  <c:v>6.1452513966480442</c:v>
                </c:pt>
                <c:pt idx="7">
                  <c:v>12.886597938144329</c:v>
                </c:pt>
                <c:pt idx="8">
                  <c:v>11.029411764705882</c:v>
                </c:pt>
              </c:numCache>
            </c:numRef>
          </c:val>
          <c:extLst>
            <c:ext xmlns:c16="http://schemas.microsoft.com/office/drawing/2014/chart" uri="{C3380CC4-5D6E-409C-BE32-E72D297353CC}">
              <c16:uniqueId val="{00000001-F47B-4F75-AAD0-AD75FF1EC76A}"/>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out"/>
        <c:minorTickMark val="none"/>
        <c:tickLblPos val="nextTo"/>
        <c:crossAx val="36313919"/>
        <c:crosses val="autoZero"/>
        <c:crossBetween val="between"/>
      </c:valAx>
      <c:spPr>
        <a:noFill/>
        <a:ln>
          <a:noFill/>
        </a:ln>
        <a:effectLst/>
      </c:spPr>
    </c:plotArea>
    <c:legend>
      <c:legendPos val="b"/>
      <c:layout>
        <c:manualLayout>
          <c:xMode val="edge"/>
          <c:yMode val="edge"/>
          <c:x val="0.17485540154313667"/>
          <c:y val="3.0669541560873079E-2"/>
          <c:w val="0.7403909806712532"/>
          <c:h val="9.17800714614079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270283045808471"/>
          <c:y val="1.8738274986945486E-2"/>
          <c:w val="0.49084736307133092"/>
          <c:h val="0.94127937822337671"/>
        </c:manualLayout>
      </c:layout>
      <c:barChart>
        <c:barDir val="bar"/>
        <c:grouping val="clustered"/>
        <c:varyColors val="0"/>
        <c:ser>
          <c:idx val="0"/>
          <c:order val="0"/>
          <c:tx>
            <c:strRef>
              <c:f>Sheet1!$B$1</c:f>
              <c:strCache>
                <c:ptCount val="1"/>
                <c:pt idx="0">
                  <c:v>Series 1</c:v>
                </c:pt>
              </c:strCache>
            </c:strRef>
          </c:tx>
          <c:spPr>
            <a:solidFill>
              <a:srgbClr val="1AB1AF"/>
            </a:solidFill>
            <a:ln>
              <a:noFill/>
            </a:ln>
            <a:effectLst/>
          </c:spPr>
          <c:invertIfNegative val="0"/>
          <c:dPt>
            <c:idx val="2"/>
            <c:invertIfNegative val="0"/>
            <c:bubble3D val="0"/>
            <c:spPr>
              <a:solidFill>
                <a:srgbClr val="1AB1AF"/>
              </a:solidFill>
              <a:ln>
                <a:noFill/>
              </a:ln>
              <a:effectLst/>
            </c:spPr>
            <c:extLst>
              <c:ext xmlns:c16="http://schemas.microsoft.com/office/drawing/2014/chart" uri="{C3380CC4-5D6E-409C-BE32-E72D297353CC}">
                <c16:uniqueId val="{00000001-2AFB-4C13-A5BE-78A2F2F63B38}"/>
              </c:ext>
            </c:extLst>
          </c:dPt>
          <c:dPt>
            <c:idx val="9"/>
            <c:invertIfNegative val="0"/>
            <c:bubble3D val="0"/>
            <c:spPr>
              <a:solidFill>
                <a:sysClr val="window" lastClr="FFFFFF">
                  <a:lumMod val="75000"/>
                </a:sysClr>
              </a:solidFill>
              <a:ln>
                <a:noFill/>
              </a:ln>
              <a:effectLst/>
            </c:spPr>
            <c:extLst>
              <c:ext xmlns:c16="http://schemas.microsoft.com/office/drawing/2014/chart" uri="{C3380CC4-5D6E-409C-BE32-E72D297353CC}">
                <c16:uniqueId val="{00000001-DE91-424B-83C8-F79A09E63932}"/>
              </c:ext>
            </c:extLst>
          </c:dPt>
          <c:dLbls>
            <c:spPr>
              <a:noFill/>
              <a:ln>
                <a:noFill/>
              </a:ln>
              <a:effectLst/>
            </c:spPr>
            <c:txPr>
              <a:bodyPr rot="0" spcFirstLastPara="1" vertOverflow="ellipsis" vert="horz" wrap="square" anchor="ctr" anchorCtr="1"/>
              <a:lstStyle/>
              <a:p>
                <a:pPr algn="ctr">
                  <a:defRPr sz="1000"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Iš socialinių tinklų (pvz. Instagram, Facebook)</c:v>
                </c:pt>
                <c:pt idx="1">
                  <c:v>Iš artimųjų, draugų, pažįstamų</c:v>
                </c:pt>
                <c:pt idx="2">
                  <c:v>Iš naujienų portalų (pvz. Delfi, 15min, Lrytas ir t.t.)</c:v>
                </c:pt>
                <c:pt idx="3">
                  <c:v>Iš TV</c:v>
                </c:pt>
                <c:pt idx="4">
                  <c:v>Iš sveikatos priežiūros specialisto</c:v>
                </c:pt>
                <c:pt idx="5">
                  <c:v>Skaitau specializuotą / mokslinę literatūrą</c:v>
                </c:pt>
                <c:pt idx="6">
                  <c:v>Iš LR Sveikatos apsaugos ministerijos oficialaus tinklalapio</c:v>
                </c:pt>
                <c:pt idx="7">
                  <c:v>Klausausi tinklalaidžių (angl. podcast) </c:v>
                </c:pt>
                <c:pt idx="8">
                  <c:v>Kita</c:v>
                </c:pt>
                <c:pt idx="9">
                  <c:v>Negaunu jokios informacijos šia tema ir manęs tai nedomina</c:v>
                </c:pt>
              </c:strCache>
            </c:strRef>
          </c:cat>
          <c:val>
            <c:numRef>
              <c:f>Sheet1!$B$2:$B$11</c:f>
              <c:numCache>
                <c:formatCode>0</c:formatCode>
                <c:ptCount val="10"/>
                <c:pt idx="0">
                  <c:v>46.36542239685658</c:v>
                </c:pt>
                <c:pt idx="1">
                  <c:v>40.078585461689585</c:v>
                </c:pt>
                <c:pt idx="2">
                  <c:v>36.93516699410609</c:v>
                </c:pt>
                <c:pt idx="3">
                  <c:v>35.36345776031434</c:v>
                </c:pt>
                <c:pt idx="4">
                  <c:v>21.807465618860512</c:v>
                </c:pt>
                <c:pt idx="5">
                  <c:v>20.235756385068761</c:v>
                </c:pt>
                <c:pt idx="6">
                  <c:v>13.555992141453832</c:v>
                </c:pt>
                <c:pt idx="7">
                  <c:v>11.198428290766209</c:v>
                </c:pt>
                <c:pt idx="8">
                  <c:v>0.58939096267190572</c:v>
                </c:pt>
                <c:pt idx="9">
                  <c:v>17.878192534381139</c:v>
                </c:pt>
              </c:numCache>
            </c:numRef>
          </c:val>
          <c:extLst>
            <c:ext xmlns:c16="http://schemas.microsoft.com/office/drawing/2014/chart" uri="{C3380CC4-5D6E-409C-BE32-E72D297353CC}">
              <c16:uniqueId val="{00000000-9A1B-474F-B3AF-EBC1C250C5D3}"/>
            </c:ext>
          </c:extLst>
        </c:ser>
        <c:dLbls>
          <c:showLegendKey val="0"/>
          <c:showVal val="0"/>
          <c:showCatName val="0"/>
          <c:showSerName val="0"/>
          <c:showPercent val="0"/>
          <c:showBubbleSize val="0"/>
        </c:dLbls>
        <c:gapWidth val="75"/>
        <c:axId val="494698336"/>
        <c:axId val="494695840"/>
      </c:barChart>
      <c:catAx>
        <c:axId val="494698336"/>
        <c:scaling>
          <c:orientation val="maxMin"/>
        </c:scaling>
        <c:delete val="0"/>
        <c:axPos val="l"/>
        <c:numFmt formatCode="General" sourceLinked="1"/>
        <c:majorTickMark val="none"/>
        <c:minorTickMark val="none"/>
        <c:tickLblPos val="nextTo"/>
        <c:spPr>
          <a:noFill/>
          <a:ln w="19050" cap="flat" cmpd="sng" algn="ctr">
            <a:solidFill>
              <a:srgbClr val="727272"/>
            </a:solidFill>
            <a:round/>
          </a:ln>
          <a:effectLst/>
        </c:spPr>
        <c:txPr>
          <a:bodyPr rot="-60000000" spcFirstLastPara="1" vertOverflow="ellipsis" vert="horz" wrap="square" anchor="ctr" anchorCtr="0"/>
          <a:lstStyle/>
          <a:p>
            <a:pPr algn="ctr">
              <a:defRPr sz="1000" b="0" i="0" u="none" strike="noStrike" kern="1200" baseline="0">
                <a:solidFill>
                  <a:schemeClr val="tx1">
                    <a:lumMod val="65000"/>
                    <a:lumOff val="35000"/>
                  </a:schemeClr>
                </a:solidFill>
                <a:latin typeface="+mn-lt"/>
                <a:ea typeface="+mn-ea"/>
                <a:cs typeface="+mn-cs"/>
              </a:defRPr>
            </a:pPr>
            <a:endParaRPr lang="lt-LT"/>
          </a:p>
        </c:txPr>
        <c:crossAx val="494695840"/>
        <c:crosses val="autoZero"/>
        <c:auto val="1"/>
        <c:lblAlgn val="ctr"/>
        <c:lblOffset val="100"/>
        <c:noMultiLvlLbl val="0"/>
      </c:catAx>
      <c:valAx>
        <c:axId val="494695840"/>
        <c:scaling>
          <c:orientation val="minMax"/>
        </c:scaling>
        <c:delete val="1"/>
        <c:axPos val="t"/>
        <c:numFmt formatCode="0" sourceLinked="1"/>
        <c:majorTickMark val="none"/>
        <c:minorTickMark val="none"/>
        <c:tickLblPos val="nextTo"/>
        <c:crossAx val="494698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lt-LT"/>
    </a:p>
  </c:txPr>
  <c:externalData r:id="rId4">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270283045808471"/>
          <c:y val="1.8738274986945486E-2"/>
          <c:w val="0.49084736307133092"/>
          <c:h val="0.94127937822337671"/>
        </c:manualLayout>
      </c:layout>
      <c:barChart>
        <c:barDir val="bar"/>
        <c:grouping val="clustered"/>
        <c:varyColors val="0"/>
        <c:ser>
          <c:idx val="0"/>
          <c:order val="0"/>
          <c:tx>
            <c:strRef>
              <c:f>Sheet1!$B$1</c:f>
              <c:strCache>
                <c:ptCount val="1"/>
                <c:pt idx="0">
                  <c:v>Series 1</c:v>
                </c:pt>
              </c:strCache>
            </c:strRef>
          </c:tx>
          <c:spPr>
            <a:solidFill>
              <a:srgbClr val="1AB1AF"/>
            </a:solidFill>
            <a:ln>
              <a:noFill/>
            </a:ln>
            <a:effectLst/>
          </c:spPr>
          <c:invertIfNegative val="0"/>
          <c:dPt>
            <c:idx val="5"/>
            <c:invertIfNegative val="0"/>
            <c:bubble3D val="0"/>
            <c:spPr>
              <a:solidFill>
                <a:srgbClr val="1AB1AF"/>
              </a:solidFill>
              <a:ln>
                <a:noFill/>
              </a:ln>
              <a:effectLst/>
            </c:spPr>
            <c:extLst>
              <c:ext xmlns:c16="http://schemas.microsoft.com/office/drawing/2014/chart" uri="{C3380CC4-5D6E-409C-BE32-E72D297353CC}">
                <c16:uniqueId val="{00000001-1257-4116-A123-D495A27E39CD}"/>
              </c:ext>
            </c:extLst>
          </c:dPt>
          <c:dPt>
            <c:idx val="9"/>
            <c:invertIfNegative val="0"/>
            <c:bubble3D val="0"/>
            <c:spPr>
              <a:solidFill>
                <a:sysClr val="window" lastClr="FFFFFF">
                  <a:lumMod val="75000"/>
                </a:sysClr>
              </a:solidFill>
              <a:ln>
                <a:noFill/>
              </a:ln>
              <a:effectLst/>
            </c:spPr>
            <c:extLst>
              <c:ext xmlns:c16="http://schemas.microsoft.com/office/drawing/2014/chart" uri="{C3380CC4-5D6E-409C-BE32-E72D297353CC}">
                <c16:uniqueId val="{00000001-DE91-424B-83C8-F79A09E63932}"/>
              </c:ext>
            </c:extLst>
          </c:dPt>
          <c:dLbls>
            <c:spPr>
              <a:noFill/>
              <a:ln>
                <a:noFill/>
              </a:ln>
              <a:effectLst/>
            </c:spPr>
            <c:txPr>
              <a:bodyPr rot="0" spcFirstLastPara="1" vertOverflow="ellipsis" vert="horz" wrap="square" anchor="ctr" anchorCtr="1"/>
              <a:lstStyle/>
              <a:p>
                <a:pPr algn="ctr">
                  <a:defRPr sz="1000"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Užsiimu mėgstama / atpalaiduojančia veikla (pvz. skaitau, klausausi muzikos, medituoju ir t.t.)</c:v>
                </c:pt>
                <c:pt idx="1">
                  <c:v>Praleidžiu daugiau laiko gamtoje</c:v>
                </c:pt>
                <c:pt idx="2">
                  <c:v>Stengiuosi palaikyti reguliarų miego režimą</c:v>
                </c:pt>
                <c:pt idx="3">
                  <c:v>Stengiuosi sveikai maitintis</c:v>
                </c:pt>
                <c:pt idx="4">
                  <c:v>Sportuoju / užsiimu aktyvia fizine veikla</c:v>
                </c:pt>
                <c:pt idx="5">
                  <c:v>Atlieku kvėpavimo pratimus</c:v>
                </c:pt>
                <c:pt idx="6">
                  <c:v>Rūkau</c:v>
                </c:pt>
                <c:pt idx="7">
                  <c:v>Vartoju alkoholį</c:v>
                </c:pt>
                <c:pt idx="8">
                  <c:v>Kita</c:v>
                </c:pt>
                <c:pt idx="9">
                  <c:v>Niekaip nesusidoroju</c:v>
                </c:pt>
              </c:strCache>
            </c:strRef>
          </c:cat>
          <c:val>
            <c:numRef>
              <c:f>Sheet1!$B$2:$B$11</c:f>
              <c:numCache>
                <c:formatCode>0</c:formatCode>
                <c:ptCount val="10"/>
                <c:pt idx="0">
                  <c:v>48.919449901768175</c:v>
                </c:pt>
                <c:pt idx="1">
                  <c:v>44.793713163064837</c:v>
                </c:pt>
                <c:pt idx="2">
                  <c:v>31.237721021611005</c:v>
                </c:pt>
                <c:pt idx="3">
                  <c:v>25.93320235756385</c:v>
                </c:pt>
                <c:pt idx="4">
                  <c:v>23.968565815324165</c:v>
                </c:pt>
                <c:pt idx="5">
                  <c:v>14.931237721021612</c:v>
                </c:pt>
                <c:pt idx="6">
                  <c:v>11.198428290766209</c:v>
                </c:pt>
                <c:pt idx="7">
                  <c:v>8.4479371316306473</c:v>
                </c:pt>
                <c:pt idx="8">
                  <c:v>0.98231827111984282</c:v>
                </c:pt>
                <c:pt idx="9">
                  <c:v>14.145383104125736</c:v>
                </c:pt>
              </c:numCache>
            </c:numRef>
          </c:val>
          <c:extLst>
            <c:ext xmlns:c16="http://schemas.microsoft.com/office/drawing/2014/chart" uri="{C3380CC4-5D6E-409C-BE32-E72D297353CC}">
              <c16:uniqueId val="{00000000-9A1B-474F-B3AF-EBC1C250C5D3}"/>
            </c:ext>
          </c:extLst>
        </c:ser>
        <c:dLbls>
          <c:showLegendKey val="0"/>
          <c:showVal val="0"/>
          <c:showCatName val="0"/>
          <c:showSerName val="0"/>
          <c:showPercent val="0"/>
          <c:showBubbleSize val="0"/>
        </c:dLbls>
        <c:gapWidth val="75"/>
        <c:axId val="494698336"/>
        <c:axId val="494695840"/>
      </c:barChart>
      <c:catAx>
        <c:axId val="494698336"/>
        <c:scaling>
          <c:orientation val="maxMin"/>
        </c:scaling>
        <c:delete val="0"/>
        <c:axPos val="l"/>
        <c:numFmt formatCode="General" sourceLinked="1"/>
        <c:majorTickMark val="none"/>
        <c:minorTickMark val="none"/>
        <c:tickLblPos val="nextTo"/>
        <c:spPr>
          <a:noFill/>
          <a:ln w="19050" cap="flat" cmpd="sng" algn="ctr">
            <a:solidFill>
              <a:srgbClr val="727272"/>
            </a:solidFill>
            <a:round/>
          </a:ln>
          <a:effectLst/>
        </c:spPr>
        <c:txPr>
          <a:bodyPr rot="-60000000" spcFirstLastPara="1" vertOverflow="ellipsis" vert="horz" wrap="square" anchor="ctr" anchorCtr="0"/>
          <a:lstStyle/>
          <a:p>
            <a:pPr algn="ctr">
              <a:defRPr sz="1000" b="0" i="0" u="none" strike="noStrike" kern="1200" baseline="0">
                <a:solidFill>
                  <a:schemeClr val="tx1">
                    <a:lumMod val="65000"/>
                    <a:lumOff val="35000"/>
                  </a:schemeClr>
                </a:solidFill>
                <a:latin typeface="+mn-lt"/>
                <a:ea typeface="+mn-ea"/>
                <a:cs typeface="+mn-cs"/>
              </a:defRPr>
            </a:pPr>
            <a:endParaRPr lang="lt-LT"/>
          </a:p>
        </c:txPr>
        <c:crossAx val="494695840"/>
        <c:crosses val="autoZero"/>
        <c:auto val="1"/>
        <c:lblAlgn val="ctr"/>
        <c:lblOffset val="100"/>
        <c:noMultiLvlLbl val="0"/>
      </c:catAx>
      <c:valAx>
        <c:axId val="494695840"/>
        <c:scaling>
          <c:orientation val="minMax"/>
        </c:scaling>
        <c:delete val="1"/>
        <c:axPos val="t"/>
        <c:numFmt formatCode="0" sourceLinked="1"/>
        <c:majorTickMark val="none"/>
        <c:minorTickMark val="none"/>
        <c:tickLblPos val="nextTo"/>
        <c:crossAx val="494698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lt-LT"/>
    </a:p>
  </c:txPr>
  <c:externalData r:id="rId4">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E481-440E-9E7A-BEB65967647B}"/>
              </c:ext>
            </c:extLst>
          </c:dPt>
          <c:dPt>
            <c:idx val="1"/>
            <c:bubble3D val="0"/>
            <c:spPr>
              <a:solidFill>
                <a:srgbClr val="1AB1AF">
                  <a:lumMod val="75000"/>
                </a:srgbClr>
              </a:solidFill>
              <a:ln>
                <a:noFill/>
              </a:ln>
              <a:effectLst/>
            </c:spPr>
            <c:extLst>
              <c:ext xmlns:c16="http://schemas.microsoft.com/office/drawing/2014/chart" uri="{C3380CC4-5D6E-409C-BE32-E72D297353CC}">
                <c16:uniqueId val="{00000003-E481-440E-9E7A-BEB65967647B}"/>
              </c:ext>
            </c:extLst>
          </c:dPt>
          <c:dPt>
            <c:idx val="2"/>
            <c:bubble3D val="0"/>
            <c:spPr>
              <a:solidFill>
                <a:srgbClr val="1AB1AF"/>
              </a:solidFill>
              <a:ln>
                <a:noFill/>
              </a:ln>
              <a:effectLst/>
            </c:spPr>
            <c:extLst>
              <c:ext xmlns:c16="http://schemas.microsoft.com/office/drawing/2014/chart" uri="{C3380CC4-5D6E-409C-BE32-E72D297353CC}">
                <c16:uniqueId val="{00000005-E481-440E-9E7A-BEB65967647B}"/>
              </c:ext>
            </c:extLst>
          </c:dPt>
          <c:dPt>
            <c:idx val="3"/>
            <c:bubble3D val="0"/>
            <c:spPr>
              <a:solidFill>
                <a:srgbClr val="00D0D3"/>
              </a:solidFill>
              <a:ln>
                <a:noFill/>
              </a:ln>
              <a:effectLst/>
            </c:spPr>
            <c:extLst>
              <c:ext xmlns:c16="http://schemas.microsoft.com/office/drawing/2014/chart" uri="{C3380CC4-5D6E-409C-BE32-E72D297353CC}">
                <c16:uniqueId val="{00000000-5EB5-4011-A5F0-AD115E554DC7}"/>
              </c:ext>
            </c:extLst>
          </c:dPt>
          <c:dPt>
            <c:idx val="4"/>
            <c:bubble3D val="0"/>
            <c:spPr>
              <a:solidFill>
                <a:srgbClr val="1AB1AF">
                  <a:lumMod val="20000"/>
                  <a:lumOff val="80000"/>
                </a:srgbClr>
              </a:solidFill>
              <a:ln>
                <a:noFill/>
              </a:ln>
              <a:effectLst/>
            </c:spPr>
            <c:extLst>
              <c:ext xmlns:c16="http://schemas.microsoft.com/office/drawing/2014/chart" uri="{C3380CC4-5D6E-409C-BE32-E72D297353CC}">
                <c16:uniqueId val="{00000001-5EB5-4011-A5F0-AD115E554DC7}"/>
              </c:ext>
            </c:extLst>
          </c:dPt>
          <c:dLbls>
            <c:dLbl>
              <c:idx val="0"/>
              <c:layout>
                <c:manualLayout>
                  <c:x val="3.4479954502491229E-2"/>
                  <c:y val="0.1335021707670043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481-440E-9E7A-BEB65967647B}"/>
                </c:ext>
              </c:extLst>
            </c:dLbl>
            <c:dLbl>
              <c:idx val="1"/>
              <c:layout>
                <c:manualLayout>
                  <c:x val="-0.10836557129354388"/>
                  <c:y val="-1.594086259684776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481-440E-9E7A-BEB65967647B}"/>
                </c:ext>
              </c:extLst>
            </c:dLbl>
            <c:dLbl>
              <c:idx val="2"/>
              <c:layout>
                <c:manualLayout>
                  <c:x val="0.14120362320067839"/>
                  <c:y val="-4.1525640646996861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extLst>
                <c:ext xmlns:c15="http://schemas.microsoft.com/office/drawing/2012/chart" uri="{CE6537A1-D6FC-4f65-9D91-7224C49458BB}">
                  <c15:layout>
                    <c:manualLayout>
                      <c:w val="0.30901434260094696"/>
                      <c:h val="0.13212365988363509"/>
                    </c:manualLayout>
                  </c15:layout>
                </c:ext>
                <c:ext xmlns:c16="http://schemas.microsoft.com/office/drawing/2014/chart" uri="{C3380CC4-5D6E-409C-BE32-E72D297353CC}">
                  <c16:uniqueId val="{00000005-E481-440E-9E7A-BEB65967647B}"/>
                </c:ext>
              </c:extLst>
            </c:dLbl>
            <c:dLbl>
              <c:idx val="3"/>
              <c:layout>
                <c:manualLayout>
                  <c:x val="0.1231426946517544"/>
                  <c:y val="7.220359923998531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5EB5-4011-A5F0-AD115E554DC7}"/>
                </c:ext>
              </c:extLst>
            </c:dLbl>
            <c:dLbl>
              <c:idx val="4"/>
              <c:layout>
                <c:manualLayout>
                  <c:x val="0.10343986350747369"/>
                  <c:y val="0.10785980093918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B5-4011-A5F0-AD115E554DC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Visiškai sutinku </c:v>
                </c:pt>
                <c:pt idx="1">
                  <c:v>Greičiau sutinku</c:v>
                </c:pt>
                <c:pt idx="2">
                  <c:v>Nei sutinku, nei nesutinku </c:v>
                </c:pt>
                <c:pt idx="3">
                  <c:v>Greičiau nesutinku</c:v>
                </c:pt>
                <c:pt idx="4">
                  <c:v>Visiškai nesutinku</c:v>
                </c:pt>
              </c:strCache>
            </c:strRef>
          </c:cat>
          <c:val>
            <c:numRef>
              <c:f>Sheet1!$B$2:$B$6</c:f>
              <c:numCache>
                <c:formatCode>###0.0%</c:formatCode>
                <c:ptCount val="5"/>
                <c:pt idx="0">
                  <c:v>0.13948919449901767</c:v>
                </c:pt>
                <c:pt idx="1">
                  <c:v>0.45972495088408644</c:v>
                </c:pt>
                <c:pt idx="2">
                  <c:v>0.25343811394891946</c:v>
                </c:pt>
                <c:pt idx="3">
                  <c:v>0.11984282907662083</c:v>
                </c:pt>
                <c:pt idx="4">
                  <c:v>2.75049115913556E-2</c:v>
                </c:pt>
              </c:numCache>
            </c:numRef>
          </c:val>
          <c:extLst>
            <c:ext xmlns:c16="http://schemas.microsoft.com/office/drawing/2014/chart" uri="{C3380CC4-5D6E-409C-BE32-E72D297353CC}">
              <c16:uniqueId val="{00000006-E481-440E-9E7A-BEB65967647B}"/>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712936085198862E-2"/>
          <c:y val="5.1129439954570317E-2"/>
          <c:w val="0.94128689724666093"/>
          <c:h val="0.9488705600454296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6"/>
              <c:spPr>
                <a:noFill/>
                <a:ln>
                  <a:noFill/>
                </a:ln>
                <a:effectLst/>
              </c:spPr>
              <c:txPr>
                <a:bodyPr rot="0" spcFirstLastPara="1" vertOverflow="ellipsis" vert="horz" wrap="square" lIns="38100" tIns="19050" rIns="38100" bIns="19050" anchor="ctr" anchorCtr="0">
                  <a:noAutofit/>
                </a:bodyPr>
                <a:lstStyle/>
                <a:p>
                  <a:pPr algn="ctr">
                    <a:defRPr lang="en-US" sz="1050" b="0" i="0" u="none" strike="noStrike" kern="1200" baseline="0">
                      <a:solidFill>
                        <a:schemeClr val="bg1"/>
                      </a:solidFill>
                      <a:latin typeface="+mn-lt"/>
                      <a:ea typeface="+mn-ea"/>
                      <a:cs typeface="+mn-cs"/>
                    </a:defRPr>
                  </a:pPr>
                  <a:endParaRPr lang="lt-LT"/>
                </a:p>
              </c:txPr>
              <c:dLblPos val="ctr"/>
              <c:showLegendKey val="0"/>
              <c:showVal val="1"/>
              <c:showCatName val="0"/>
              <c:showSerName val="0"/>
              <c:showPercent val="0"/>
              <c:showBubbleSize val="0"/>
              <c:extLst>
                <c:ext xmlns:c15="http://schemas.microsoft.com/office/drawing/2012/chart" uri="{CE6537A1-D6FC-4f65-9D91-7224C49458BB}">
                  <c15:layout>
                    <c:manualLayout>
                      <c:w val="0.26958449586186811"/>
                      <c:h val="9.7783096926713969E-2"/>
                    </c:manualLayout>
                  </c15:layout>
                </c:ext>
                <c:ext xmlns:c16="http://schemas.microsoft.com/office/drawing/2014/chart" uri="{C3380CC4-5D6E-409C-BE32-E72D297353CC}">
                  <c16:uniqueId val="{00000000-0006-4DA5-870F-F2E52ABDEB41}"/>
                </c:ext>
              </c:extLst>
            </c:dLbl>
            <c:spPr>
              <a:noFill/>
              <a:ln>
                <a:noFill/>
              </a:ln>
              <a:effectLst/>
            </c:spPr>
            <c:txPr>
              <a:bodyPr rot="0" spcFirstLastPara="1" vertOverflow="ellipsis" vert="horz" wrap="square" lIns="38100" tIns="19050" rIns="38100" bIns="19050" anchor="ctr" anchorCtr="0">
                <a:spAutoFit/>
              </a:bodyPr>
              <a:lstStyle/>
              <a:p>
                <a:pPr algn="ctr">
                  <a:defRPr lang="en-US" sz="1050" b="0" i="0" u="none" strike="noStrike" kern="1200" baseline="0">
                    <a:solidFill>
                      <a:schemeClr val="bg1"/>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Sheet1!$A$2:$A$13</c:f>
              <c:numCache>
                <c:formatCode>General</c:formatCode>
                <c:ptCount val="12"/>
              </c:numCache>
            </c:numRef>
          </c:cat>
          <c:val>
            <c:numRef>
              <c:f>Sheet1!$B$2:$B$13</c:f>
              <c:numCache>
                <c:formatCode>General</c:formatCode>
                <c:ptCount val="12"/>
                <c:pt idx="0">
                  <c:v>9.4</c:v>
                </c:pt>
                <c:pt idx="1">
                  <c:v>9.3000000000000007</c:v>
                </c:pt>
                <c:pt idx="2">
                  <c:v>9.1999999999999993</c:v>
                </c:pt>
                <c:pt idx="3">
                  <c:v>9.1999999999999993</c:v>
                </c:pt>
                <c:pt idx="4">
                  <c:v>9.1999999999999993</c:v>
                </c:pt>
                <c:pt idx="5">
                  <c:v>9</c:v>
                </c:pt>
                <c:pt idx="6">
                  <c:v>8.8000000000000007</c:v>
                </c:pt>
                <c:pt idx="7">
                  <c:v>8.8000000000000007</c:v>
                </c:pt>
                <c:pt idx="8">
                  <c:v>8.6999999999999993</c:v>
                </c:pt>
                <c:pt idx="9">
                  <c:v>8.6</c:v>
                </c:pt>
                <c:pt idx="10">
                  <c:v>8.6</c:v>
                </c:pt>
                <c:pt idx="11">
                  <c:v>8</c:v>
                </c:pt>
              </c:numCache>
            </c:numRef>
          </c:val>
          <c:extLst>
            <c:ext xmlns:c16="http://schemas.microsoft.com/office/drawing/2014/chart" uri="{C3380CC4-5D6E-409C-BE32-E72D297353CC}">
              <c16:uniqueId val="{00000001-0006-4DA5-870F-F2E52ABDEB41}"/>
            </c:ext>
          </c:extLst>
        </c:ser>
        <c:dLbls>
          <c:showLegendKey val="0"/>
          <c:showVal val="0"/>
          <c:showCatName val="0"/>
          <c:showSerName val="0"/>
          <c:showPercent val="0"/>
          <c:showBubbleSize val="0"/>
        </c:dLbls>
        <c:gapWidth val="150"/>
        <c:overlap val="100"/>
        <c:axId val="653019663"/>
        <c:axId val="653010095"/>
      </c:barChart>
      <c:catAx>
        <c:axId val="653019663"/>
        <c:scaling>
          <c:orientation val="maxMin"/>
        </c:scaling>
        <c:delete val="1"/>
        <c:axPos val="l"/>
        <c:numFmt formatCode="General" sourceLinked="1"/>
        <c:majorTickMark val="out"/>
        <c:minorTickMark val="none"/>
        <c:tickLblPos val="nextTo"/>
        <c:crossAx val="653010095"/>
        <c:crosses val="autoZero"/>
        <c:auto val="1"/>
        <c:lblAlgn val="ctr"/>
        <c:lblOffset val="100"/>
        <c:noMultiLvlLbl val="0"/>
      </c:catAx>
      <c:valAx>
        <c:axId val="653010095"/>
        <c:scaling>
          <c:orientation val="minMax"/>
        </c:scaling>
        <c:delete val="1"/>
        <c:axPos val="t"/>
        <c:numFmt formatCode="General" sourceLinked="1"/>
        <c:majorTickMark val="out"/>
        <c:minorTickMark val="none"/>
        <c:tickLblPos val="nextTo"/>
        <c:crossAx val="653019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81086437116616394"/>
          <c:h val="0.76569931064535457"/>
        </c:manualLayout>
      </c:layout>
      <c:barChart>
        <c:barDir val="bar"/>
        <c:grouping val="stacked"/>
        <c:varyColors val="0"/>
        <c:ser>
          <c:idx val="0"/>
          <c:order val="0"/>
          <c:tx>
            <c:strRef>
              <c:f>Sheet1!$B$1</c:f>
              <c:strCache>
                <c:ptCount val="1"/>
                <c:pt idx="0">
                  <c:v>Visiškai sutinku</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13.948919449901767</c:v>
                </c:pt>
                <c:pt idx="1">
                  <c:v>8.75</c:v>
                </c:pt>
                <c:pt idx="2">
                  <c:v>18.587360594795538</c:v>
                </c:pt>
                <c:pt idx="3">
                  <c:v>18.75</c:v>
                </c:pt>
                <c:pt idx="4">
                  <c:v>9.5</c:v>
                </c:pt>
                <c:pt idx="5">
                  <c:v>19.209039548022599</c:v>
                </c:pt>
                <c:pt idx="6">
                  <c:v>15.64245810055866</c:v>
                </c:pt>
                <c:pt idx="7">
                  <c:v>14.432989690721648</c:v>
                </c:pt>
                <c:pt idx="8">
                  <c:v>11.029411764705882</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Greičiau sutinku</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45.972495088408643</c:v>
                </c:pt>
                <c:pt idx="1">
                  <c:v>37.083333333333336</c:v>
                </c:pt>
                <c:pt idx="2">
                  <c:v>53.903345724907062</c:v>
                </c:pt>
                <c:pt idx="3">
                  <c:v>39.0625</c:v>
                </c:pt>
                <c:pt idx="4">
                  <c:v>51</c:v>
                </c:pt>
                <c:pt idx="5">
                  <c:v>43.502824858757059</c:v>
                </c:pt>
                <c:pt idx="6">
                  <c:v>44.134078212290504</c:v>
                </c:pt>
                <c:pt idx="7">
                  <c:v>45.360824742268044</c:v>
                </c:pt>
                <c:pt idx="8">
                  <c:v>49.264705882352942</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Nei sutinku, nei nesutinku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25.343811394891947</c:v>
                </c:pt>
                <c:pt idx="1">
                  <c:v>32.5</c:v>
                </c:pt>
                <c:pt idx="2">
                  <c:v>18.959107806691449</c:v>
                </c:pt>
                <c:pt idx="3">
                  <c:v>25</c:v>
                </c:pt>
                <c:pt idx="4">
                  <c:v>24</c:v>
                </c:pt>
                <c:pt idx="5">
                  <c:v>23.163841807909606</c:v>
                </c:pt>
                <c:pt idx="6">
                  <c:v>27.374301675977652</c:v>
                </c:pt>
                <c:pt idx="7">
                  <c:v>26.288659793814436</c:v>
                </c:pt>
                <c:pt idx="8">
                  <c:v>21.323529411764707</c:v>
                </c:pt>
              </c:numCache>
            </c:numRef>
          </c:val>
          <c:extLst>
            <c:ext xmlns:c16="http://schemas.microsoft.com/office/drawing/2014/chart" uri="{C3380CC4-5D6E-409C-BE32-E72D297353CC}">
              <c16:uniqueId val="{00000002-9F4F-4CB0-9576-F60C63CD5B4D}"/>
            </c:ext>
          </c:extLst>
        </c:ser>
        <c:ser>
          <c:idx val="3"/>
          <c:order val="3"/>
          <c:tx>
            <c:strRef>
              <c:f>Sheet1!$E$1</c:f>
              <c:strCache>
                <c:ptCount val="1"/>
                <c:pt idx="0">
                  <c:v>Greičiau nesutinku</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BAED-4788-9846-C9DC8C28C8A5}"/>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2-BAED-4788-9846-C9DC8C28C8A5}"/>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3-BAED-4788-9846-C9DC8C28C8A5}"/>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4-BAED-4788-9846-C9DC8C28C8A5}"/>
              </c:ext>
            </c:extLst>
          </c:dPt>
          <c:dPt>
            <c:idx val="4"/>
            <c:invertIfNegative val="0"/>
            <c:bubble3D val="0"/>
            <c:spPr>
              <a:solidFill>
                <a:schemeClr val="accent3"/>
              </a:solidFill>
              <a:ln>
                <a:noFill/>
              </a:ln>
              <a:effectLst/>
            </c:spPr>
            <c:extLst>
              <c:ext xmlns:c16="http://schemas.microsoft.com/office/drawing/2014/chart" uri="{C3380CC4-5D6E-409C-BE32-E72D297353CC}">
                <c16:uniqueId val="{00000005-BAED-4788-9846-C9DC8C28C8A5}"/>
              </c:ext>
            </c:extLst>
          </c:dPt>
          <c:dPt>
            <c:idx val="5"/>
            <c:invertIfNegative val="0"/>
            <c:bubble3D val="0"/>
            <c:spPr>
              <a:solidFill>
                <a:schemeClr val="accent3"/>
              </a:solidFill>
              <a:ln>
                <a:noFill/>
              </a:ln>
              <a:effectLst/>
            </c:spPr>
            <c:extLst>
              <c:ext xmlns:c16="http://schemas.microsoft.com/office/drawing/2014/chart" uri="{C3380CC4-5D6E-409C-BE32-E72D297353CC}">
                <c16:uniqueId val="{00000006-BAED-4788-9846-C9DC8C28C8A5}"/>
              </c:ext>
            </c:extLst>
          </c:dPt>
          <c:dPt>
            <c:idx val="6"/>
            <c:invertIfNegative val="0"/>
            <c:bubble3D val="0"/>
            <c:spPr>
              <a:solidFill>
                <a:schemeClr val="accent3"/>
              </a:solidFill>
              <a:ln>
                <a:noFill/>
              </a:ln>
              <a:effectLst/>
            </c:spPr>
            <c:extLst>
              <c:ext xmlns:c16="http://schemas.microsoft.com/office/drawing/2014/chart" uri="{C3380CC4-5D6E-409C-BE32-E72D297353CC}">
                <c16:uniqueId val="{00000007-BAED-4788-9846-C9DC8C28C8A5}"/>
              </c:ext>
            </c:extLst>
          </c:dPt>
          <c:dPt>
            <c:idx val="7"/>
            <c:invertIfNegative val="0"/>
            <c:bubble3D val="0"/>
            <c:spPr>
              <a:solidFill>
                <a:schemeClr val="accent3"/>
              </a:solidFill>
              <a:ln>
                <a:noFill/>
              </a:ln>
              <a:effectLst/>
            </c:spPr>
            <c:extLst>
              <c:ext xmlns:c16="http://schemas.microsoft.com/office/drawing/2014/chart" uri="{C3380CC4-5D6E-409C-BE32-E72D297353CC}">
                <c16:uniqueId val="{00000008-BAED-4788-9846-C9DC8C28C8A5}"/>
              </c:ext>
            </c:extLst>
          </c:dPt>
          <c:dPt>
            <c:idx val="8"/>
            <c:invertIfNegative val="0"/>
            <c:bubble3D val="0"/>
            <c:spPr>
              <a:solidFill>
                <a:schemeClr val="accent3"/>
              </a:solidFill>
              <a:ln>
                <a:noFill/>
              </a:ln>
              <a:effectLst/>
            </c:spPr>
            <c:extLst>
              <c:ext xmlns:c16="http://schemas.microsoft.com/office/drawing/2014/chart" uri="{C3380CC4-5D6E-409C-BE32-E72D297353CC}">
                <c16:uniqueId val="{00000009-BAED-4788-9846-C9DC8C28C8A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Sheet1!$E$2:$E$10</c:f>
              <c:numCache>
                <c:formatCode>0</c:formatCode>
                <c:ptCount val="9"/>
                <c:pt idx="0">
                  <c:v>11.984282907662083</c:v>
                </c:pt>
                <c:pt idx="1">
                  <c:v>17.5</c:v>
                </c:pt>
                <c:pt idx="2">
                  <c:v>7.0631970260223049</c:v>
                </c:pt>
                <c:pt idx="3">
                  <c:v>15.625</c:v>
                </c:pt>
                <c:pt idx="4">
                  <c:v>12.5</c:v>
                </c:pt>
                <c:pt idx="5">
                  <c:v>11.299435028248588</c:v>
                </c:pt>
                <c:pt idx="6">
                  <c:v>11.173184357541899</c:v>
                </c:pt>
                <c:pt idx="7">
                  <c:v>11.855670103092782</c:v>
                </c:pt>
                <c:pt idx="8">
                  <c:v>13.23529411764706</c:v>
                </c:pt>
              </c:numCache>
            </c:numRef>
          </c:val>
          <c:extLst>
            <c:ext xmlns:c16="http://schemas.microsoft.com/office/drawing/2014/chart" uri="{C3380CC4-5D6E-409C-BE32-E72D297353CC}">
              <c16:uniqueId val="{00000001-F47B-4F75-AAD0-AD75FF1EC76A}"/>
            </c:ext>
          </c:extLst>
        </c:ser>
        <c:ser>
          <c:idx val="4"/>
          <c:order val="4"/>
          <c:tx>
            <c:strRef>
              <c:f>Sheet1!$F$1</c:f>
              <c:strCache>
                <c:ptCount val="1"/>
                <c:pt idx="0">
                  <c:v>Visiškai nesutinku</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Sheet1!$F$2:$F$10</c:f>
              <c:numCache>
                <c:formatCode>0</c:formatCode>
                <c:ptCount val="9"/>
                <c:pt idx="0">
                  <c:v>2.7504911591355601</c:v>
                </c:pt>
                <c:pt idx="1">
                  <c:v>4.1666666666666661</c:v>
                </c:pt>
                <c:pt idx="2">
                  <c:v>1.486988847583643</c:v>
                </c:pt>
                <c:pt idx="3">
                  <c:v>1.5625</c:v>
                </c:pt>
                <c:pt idx="4">
                  <c:v>3</c:v>
                </c:pt>
                <c:pt idx="5">
                  <c:v>2.8248587570621471</c:v>
                </c:pt>
                <c:pt idx="6">
                  <c:v>1.6759776536312849</c:v>
                </c:pt>
                <c:pt idx="7">
                  <c:v>2.0618556701030926</c:v>
                </c:pt>
                <c:pt idx="8">
                  <c:v>5.1470588235294112</c:v>
                </c:pt>
              </c:numCache>
            </c:numRef>
          </c:val>
          <c:extLst>
            <c:ext xmlns:c16="http://schemas.microsoft.com/office/drawing/2014/chart" uri="{C3380CC4-5D6E-409C-BE32-E72D297353CC}">
              <c16:uniqueId val="{00000001-2374-4CD4-9A70-66F9BCA227E4}"/>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out"/>
        <c:minorTickMark val="none"/>
        <c:tickLblPos val="nextTo"/>
        <c:crossAx val="36313919"/>
        <c:crosses val="autoZero"/>
        <c:crossBetween val="between"/>
      </c:valAx>
      <c:spPr>
        <a:noFill/>
        <a:ln>
          <a:noFill/>
        </a:ln>
        <a:effectLst/>
      </c:spPr>
    </c:plotArea>
    <c:legend>
      <c:legendPos val="b"/>
      <c:layout>
        <c:manualLayout>
          <c:xMode val="edge"/>
          <c:yMode val="edge"/>
          <c:x val="0.16947532223992048"/>
          <c:y val="6.374789950256575E-2"/>
          <c:w val="0.78701833463246007"/>
          <c:h val="8.351048197598476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270283045808471"/>
          <c:y val="1.8738274986945486E-2"/>
          <c:w val="0.49084736307133092"/>
          <c:h val="0.94127937822337671"/>
        </c:manualLayout>
      </c:layout>
      <c:barChart>
        <c:barDir val="bar"/>
        <c:grouping val="clustered"/>
        <c:varyColors val="0"/>
        <c:ser>
          <c:idx val="0"/>
          <c:order val="0"/>
          <c:tx>
            <c:strRef>
              <c:f>Sheet1!$B$1</c:f>
              <c:strCache>
                <c:ptCount val="1"/>
                <c:pt idx="0">
                  <c:v>Series 1</c:v>
                </c:pt>
              </c:strCache>
            </c:strRef>
          </c:tx>
          <c:spPr>
            <a:solidFill>
              <a:srgbClr val="1AB1AF"/>
            </a:solidFill>
            <a:ln>
              <a:noFill/>
            </a:ln>
            <a:effectLst/>
          </c:spPr>
          <c:invertIfNegative val="0"/>
          <c:dPt>
            <c:idx val="5"/>
            <c:invertIfNegative val="0"/>
            <c:bubble3D val="0"/>
            <c:spPr>
              <a:solidFill>
                <a:srgbClr val="1AB1AF"/>
              </a:solidFill>
              <a:ln>
                <a:noFill/>
              </a:ln>
              <a:effectLst/>
            </c:spPr>
            <c:extLst>
              <c:ext xmlns:c16="http://schemas.microsoft.com/office/drawing/2014/chart" uri="{C3380CC4-5D6E-409C-BE32-E72D297353CC}">
                <c16:uniqueId val="{00000001-BFC1-437D-94E2-D1B12587EC82}"/>
              </c:ext>
            </c:extLst>
          </c:dPt>
          <c:dPt>
            <c:idx val="9"/>
            <c:invertIfNegative val="0"/>
            <c:bubble3D val="0"/>
            <c:spPr>
              <a:solidFill>
                <a:sysClr val="window" lastClr="FFFFFF">
                  <a:lumMod val="75000"/>
                </a:sysClr>
              </a:solidFill>
              <a:ln>
                <a:noFill/>
              </a:ln>
              <a:effectLst/>
            </c:spPr>
            <c:extLst>
              <c:ext xmlns:c16="http://schemas.microsoft.com/office/drawing/2014/chart" uri="{C3380CC4-5D6E-409C-BE32-E72D297353CC}">
                <c16:uniqueId val="{00000001-DE91-424B-83C8-F79A09E63932}"/>
              </c:ext>
            </c:extLst>
          </c:dPt>
          <c:dLbls>
            <c:spPr>
              <a:noFill/>
              <a:ln>
                <a:noFill/>
              </a:ln>
              <a:effectLst/>
            </c:spPr>
            <c:txPr>
              <a:bodyPr rot="0" spcFirstLastPara="1" vertOverflow="ellipsis" vert="horz" wrap="square" anchor="ctr" anchorCtr="1"/>
              <a:lstStyle/>
              <a:p>
                <a:pPr algn="ctr">
                  <a:defRPr sz="1000"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Tikiu, kad ilgainiui problemos pačios išsispręstų</c:v>
                </c:pt>
                <c:pt idx="1">
                  <c:v>Esu pajėgus savarankiškai susidoroti su man kylančiais sunkumais</c:v>
                </c:pt>
                <c:pt idx="2">
                  <c:v>Nenoriu pasakoti nepažįstamam žmogui apie savo psichikos sveikatos negalavimus</c:v>
                </c:pt>
                <c:pt idx="3">
                  <c:v>Nenoriu įrašo savo ligos istorijoje</c:v>
                </c:pt>
                <c:pt idx="4">
                  <c:v>Bijau, kad aplinkiniai pasmerktų mane, kad turiu psichikos sveikatos negalavimų, dėl kurių kreipčiausi pagalbos</c:v>
                </c:pt>
                <c:pt idx="5">
                  <c:v>Netikiu, kad specialistas galėtų man padėti</c:v>
                </c:pt>
                <c:pt idx="6">
                  <c:v>Kita</c:v>
                </c:pt>
              </c:strCache>
            </c:strRef>
          </c:cat>
          <c:val>
            <c:numRef>
              <c:f>Sheet1!$B$2:$B$8</c:f>
              <c:numCache>
                <c:formatCode>0</c:formatCode>
                <c:ptCount val="7"/>
                <c:pt idx="0">
                  <c:v>48.919449901768175</c:v>
                </c:pt>
                <c:pt idx="1">
                  <c:v>44.793713163064837</c:v>
                </c:pt>
                <c:pt idx="2">
                  <c:v>31.237721021611005</c:v>
                </c:pt>
                <c:pt idx="3">
                  <c:v>25.93320235756385</c:v>
                </c:pt>
                <c:pt idx="4">
                  <c:v>23.968565815324165</c:v>
                </c:pt>
                <c:pt idx="5">
                  <c:v>14.931237721021612</c:v>
                </c:pt>
                <c:pt idx="6">
                  <c:v>11.198428290766209</c:v>
                </c:pt>
              </c:numCache>
            </c:numRef>
          </c:val>
          <c:extLst>
            <c:ext xmlns:c16="http://schemas.microsoft.com/office/drawing/2014/chart" uri="{C3380CC4-5D6E-409C-BE32-E72D297353CC}">
              <c16:uniqueId val="{00000000-9A1B-474F-B3AF-EBC1C250C5D3}"/>
            </c:ext>
          </c:extLst>
        </c:ser>
        <c:dLbls>
          <c:showLegendKey val="0"/>
          <c:showVal val="0"/>
          <c:showCatName val="0"/>
          <c:showSerName val="0"/>
          <c:showPercent val="0"/>
          <c:showBubbleSize val="0"/>
        </c:dLbls>
        <c:gapWidth val="75"/>
        <c:axId val="494698336"/>
        <c:axId val="494695840"/>
      </c:barChart>
      <c:catAx>
        <c:axId val="494698336"/>
        <c:scaling>
          <c:orientation val="maxMin"/>
        </c:scaling>
        <c:delete val="0"/>
        <c:axPos val="l"/>
        <c:numFmt formatCode="General" sourceLinked="1"/>
        <c:majorTickMark val="none"/>
        <c:minorTickMark val="none"/>
        <c:tickLblPos val="nextTo"/>
        <c:spPr>
          <a:noFill/>
          <a:ln w="19050" cap="flat" cmpd="sng" algn="ctr">
            <a:solidFill>
              <a:srgbClr val="727272"/>
            </a:solidFill>
            <a:round/>
          </a:ln>
          <a:effectLst/>
        </c:spPr>
        <c:txPr>
          <a:bodyPr rot="-60000000" spcFirstLastPara="1" vertOverflow="ellipsis" vert="horz" wrap="square" anchor="ctr" anchorCtr="0"/>
          <a:lstStyle/>
          <a:p>
            <a:pPr algn="ctr">
              <a:defRPr sz="1050" b="0" i="0" u="none" strike="noStrike" kern="1200" baseline="0">
                <a:solidFill>
                  <a:schemeClr val="tx1">
                    <a:lumMod val="65000"/>
                    <a:lumOff val="35000"/>
                  </a:schemeClr>
                </a:solidFill>
                <a:latin typeface="+mn-lt"/>
                <a:ea typeface="+mn-ea"/>
                <a:cs typeface="+mn-cs"/>
              </a:defRPr>
            </a:pPr>
            <a:endParaRPr lang="lt-LT"/>
          </a:p>
        </c:txPr>
        <c:crossAx val="494695840"/>
        <c:crosses val="autoZero"/>
        <c:auto val="1"/>
        <c:lblAlgn val="ctr"/>
        <c:lblOffset val="100"/>
        <c:noMultiLvlLbl val="0"/>
      </c:catAx>
      <c:valAx>
        <c:axId val="494695840"/>
        <c:scaling>
          <c:orientation val="minMax"/>
        </c:scaling>
        <c:delete val="1"/>
        <c:axPos val="t"/>
        <c:numFmt formatCode="0" sourceLinked="1"/>
        <c:majorTickMark val="none"/>
        <c:minorTickMark val="none"/>
        <c:tickLblPos val="nextTo"/>
        <c:crossAx val="494698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lt-LT"/>
    </a:p>
  </c:txPr>
  <c:externalData r:id="rId4">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E481-440E-9E7A-BEB65967647B}"/>
              </c:ext>
            </c:extLst>
          </c:dPt>
          <c:dPt>
            <c:idx val="1"/>
            <c:bubble3D val="0"/>
            <c:spPr>
              <a:solidFill>
                <a:schemeClr val="accent2"/>
              </a:solidFill>
              <a:ln>
                <a:noFill/>
              </a:ln>
              <a:effectLst/>
            </c:spPr>
            <c:extLst>
              <c:ext xmlns:c16="http://schemas.microsoft.com/office/drawing/2014/chart" uri="{C3380CC4-5D6E-409C-BE32-E72D297353CC}">
                <c16:uniqueId val="{00000003-E481-440E-9E7A-BEB65967647B}"/>
              </c:ext>
            </c:extLst>
          </c:dPt>
          <c:dPt>
            <c:idx val="2"/>
            <c:bubble3D val="0"/>
            <c:spPr>
              <a:solidFill>
                <a:schemeClr val="accent3"/>
              </a:solidFill>
              <a:ln>
                <a:noFill/>
              </a:ln>
              <a:effectLst/>
            </c:spPr>
            <c:extLst>
              <c:ext xmlns:c16="http://schemas.microsoft.com/office/drawing/2014/chart" uri="{C3380CC4-5D6E-409C-BE32-E72D297353CC}">
                <c16:uniqueId val="{00000005-E481-440E-9E7A-BEB65967647B}"/>
              </c:ext>
            </c:extLst>
          </c:dPt>
          <c:dPt>
            <c:idx val="3"/>
            <c:bubble3D val="0"/>
            <c:spPr>
              <a:solidFill>
                <a:srgbClr val="C9F7F7"/>
              </a:solidFill>
              <a:ln>
                <a:noFill/>
              </a:ln>
              <a:effectLst/>
            </c:spPr>
            <c:extLst>
              <c:ext xmlns:c16="http://schemas.microsoft.com/office/drawing/2014/chart" uri="{C3380CC4-5D6E-409C-BE32-E72D297353CC}">
                <c16:uniqueId val="{00000000-5EB5-4011-A5F0-AD115E554DC7}"/>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1-5EB5-4011-A5F0-AD115E554DC7}"/>
              </c:ext>
            </c:extLst>
          </c:dPt>
          <c:dLbls>
            <c:dLbl>
              <c:idx val="0"/>
              <c:layout>
                <c:manualLayout>
                  <c:x val="-3.2838051907135108E-3"/>
                  <c:y val="0.1366278384728009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481-440E-9E7A-BEB65967647B}"/>
                </c:ext>
              </c:extLst>
            </c:dLbl>
            <c:dLbl>
              <c:idx val="1"/>
              <c:layout>
                <c:manualLayout>
                  <c:x val="-0.10836557129354388"/>
                  <c:y val="-8.783218187537204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481-440E-9E7A-BEB65967647B}"/>
                </c:ext>
              </c:extLst>
            </c:dLbl>
            <c:dLbl>
              <c:idx val="2"/>
              <c:layout>
                <c:manualLayout>
                  <c:x val="0.11493318167497077"/>
                  <c:y val="-2.277130641213349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481-440E-9E7A-BEB65967647B}"/>
                </c:ext>
              </c:extLst>
            </c:dLbl>
            <c:dLbl>
              <c:idx val="3"/>
              <c:layout>
                <c:manualLayout>
                  <c:x val="0.12971030503318129"/>
                  <c:y val="8.783218187537204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5EB5-4011-A5F0-AD115E554DC7}"/>
                </c:ext>
              </c:extLst>
            </c:dLbl>
            <c:dLbl>
              <c:idx val="4"/>
              <c:layout>
                <c:manualLayout>
                  <c:x val="0.12150079205639767"/>
                  <c:y val="0.1203626196069913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B5-4011-A5F0-AD115E554DC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4"/>
                <c:pt idx="0">
                  <c:v>Visiškai sutinku</c:v>
                </c:pt>
                <c:pt idx="1">
                  <c:v>Greičiau sutinku</c:v>
                </c:pt>
                <c:pt idx="2">
                  <c:v>Nei sutinku, nei nesutinku</c:v>
                </c:pt>
                <c:pt idx="3">
                  <c:v>Greičiau nesutinku</c:v>
                </c:pt>
              </c:strCache>
            </c:strRef>
          </c:cat>
          <c:val>
            <c:numRef>
              <c:f>Sheet1!$B$2:$B$5</c:f>
              <c:numCache>
                <c:formatCode>###0.0%</c:formatCode>
                <c:ptCount val="4"/>
                <c:pt idx="0">
                  <c:v>0.18467583497053044</c:v>
                </c:pt>
                <c:pt idx="1">
                  <c:v>0.52259332023575633</c:v>
                </c:pt>
                <c:pt idx="2">
                  <c:v>0.2200392927308448</c:v>
                </c:pt>
                <c:pt idx="3">
                  <c:v>7.269155206286837E-2</c:v>
                </c:pt>
              </c:numCache>
            </c:numRef>
          </c:val>
          <c:extLst>
            <c:ext xmlns:c16="http://schemas.microsoft.com/office/drawing/2014/chart" uri="{C3380CC4-5D6E-409C-BE32-E72D297353CC}">
              <c16:uniqueId val="{00000006-E481-440E-9E7A-BEB65967647B}"/>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Visiškai sutinku</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24.165029469548134</c:v>
                </c:pt>
                <c:pt idx="1">
                  <c:v>22.916666666666664</c:v>
                </c:pt>
                <c:pt idx="2">
                  <c:v>25.278810408921931</c:v>
                </c:pt>
                <c:pt idx="3">
                  <c:v>20.3125</c:v>
                </c:pt>
                <c:pt idx="4">
                  <c:v>21</c:v>
                </c:pt>
                <c:pt idx="5">
                  <c:v>29.378531073446329</c:v>
                </c:pt>
                <c:pt idx="6">
                  <c:v>32.960893854748605</c:v>
                </c:pt>
                <c:pt idx="7">
                  <c:v>18.041237113402062</c:v>
                </c:pt>
                <c:pt idx="8">
                  <c:v>21.323529411764707</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Greičiau sutinku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52.259332023575631</c:v>
                </c:pt>
                <c:pt idx="1">
                  <c:v>48.333333333333336</c:v>
                </c:pt>
                <c:pt idx="2">
                  <c:v>55.762081784386616</c:v>
                </c:pt>
                <c:pt idx="3">
                  <c:v>62.5</c:v>
                </c:pt>
                <c:pt idx="4">
                  <c:v>52.5</c:v>
                </c:pt>
                <c:pt idx="5">
                  <c:v>50.282485875706215</c:v>
                </c:pt>
                <c:pt idx="6">
                  <c:v>43.575418994413404</c:v>
                </c:pt>
                <c:pt idx="7">
                  <c:v>59.27835051546392</c:v>
                </c:pt>
                <c:pt idx="8">
                  <c:v>53.67647058823529</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Nei sutinku, nei nesutinku</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19.253438113948921</c:v>
                </c:pt>
                <c:pt idx="1">
                  <c:v>22.083333333333332</c:v>
                </c:pt>
                <c:pt idx="2">
                  <c:v>16.728624535315987</c:v>
                </c:pt>
                <c:pt idx="3">
                  <c:v>14.0625</c:v>
                </c:pt>
                <c:pt idx="4">
                  <c:v>21.5</c:v>
                </c:pt>
                <c:pt idx="5">
                  <c:v>15.254237288135593</c:v>
                </c:pt>
                <c:pt idx="6">
                  <c:v>19.553072625698324</c:v>
                </c:pt>
                <c:pt idx="7">
                  <c:v>18.556701030927837</c:v>
                </c:pt>
                <c:pt idx="8">
                  <c:v>19.852941176470587</c:v>
                </c:pt>
              </c:numCache>
            </c:numRef>
          </c:val>
          <c:extLst>
            <c:ext xmlns:c16="http://schemas.microsoft.com/office/drawing/2014/chart" uri="{C3380CC4-5D6E-409C-BE32-E72D297353CC}">
              <c16:uniqueId val="{00000002-9F4F-4CB0-9576-F60C63CD5B4D}"/>
            </c:ext>
          </c:extLst>
        </c:ser>
        <c:ser>
          <c:idx val="3"/>
          <c:order val="3"/>
          <c:tx>
            <c:strRef>
              <c:f>Sheet1!$E$1</c:f>
              <c:strCache>
                <c:ptCount val="1"/>
                <c:pt idx="0">
                  <c:v>Greičiau nesutinku</c:v>
                </c:pt>
              </c:strCache>
            </c:strRef>
          </c:tx>
          <c:spPr>
            <a:solidFill>
              <a:schemeClr val="accent2">
                <a:lumMod val="20000"/>
                <a:lumOff val="80000"/>
              </a:schemeClr>
            </a:solidFill>
            <a:ln>
              <a:noFill/>
            </a:ln>
            <a:effectLst/>
          </c:spPr>
          <c:invertIfNegative val="0"/>
          <c:dPt>
            <c:idx val="0"/>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1-BAED-4788-9846-C9DC8C28C8A5}"/>
              </c:ext>
            </c:extLst>
          </c:dPt>
          <c:dPt>
            <c:idx val="1"/>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2-BAED-4788-9846-C9DC8C28C8A5}"/>
              </c:ext>
            </c:extLst>
          </c:dPt>
          <c:dPt>
            <c:idx val="2"/>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3-BAED-4788-9846-C9DC8C28C8A5}"/>
              </c:ext>
            </c:extLst>
          </c:dPt>
          <c:dPt>
            <c:idx val="3"/>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4-BAED-4788-9846-C9DC8C28C8A5}"/>
              </c:ext>
            </c:extLst>
          </c:dPt>
          <c:dPt>
            <c:idx val="4"/>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5-BAED-4788-9846-C9DC8C28C8A5}"/>
              </c:ext>
            </c:extLst>
          </c:dPt>
          <c:dPt>
            <c:idx val="5"/>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6-BAED-4788-9846-C9DC8C28C8A5}"/>
              </c:ext>
            </c:extLst>
          </c:dPt>
          <c:dPt>
            <c:idx val="6"/>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7-BAED-4788-9846-C9DC8C28C8A5}"/>
              </c:ext>
            </c:extLst>
          </c:dPt>
          <c:dPt>
            <c:idx val="7"/>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8-BAED-4788-9846-C9DC8C28C8A5}"/>
              </c:ext>
            </c:extLst>
          </c:dPt>
          <c:dPt>
            <c:idx val="8"/>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9-BAED-4788-9846-C9DC8C28C8A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Sheet1!$E$2:$E$10</c:f>
              <c:numCache>
                <c:formatCode>0</c:formatCode>
                <c:ptCount val="9"/>
                <c:pt idx="0">
                  <c:v>4.3222003929273081</c:v>
                </c:pt>
                <c:pt idx="1">
                  <c:v>6.666666666666667</c:v>
                </c:pt>
                <c:pt idx="2">
                  <c:v>2.2304832713754648</c:v>
                </c:pt>
                <c:pt idx="3">
                  <c:v>3.125</c:v>
                </c:pt>
                <c:pt idx="4">
                  <c:v>5</c:v>
                </c:pt>
                <c:pt idx="5">
                  <c:v>5.0847457627118651</c:v>
                </c:pt>
                <c:pt idx="6">
                  <c:v>3.9106145251396649</c:v>
                </c:pt>
                <c:pt idx="7">
                  <c:v>4.1237113402061851</c:v>
                </c:pt>
                <c:pt idx="8">
                  <c:v>5.1470588235294112</c:v>
                </c:pt>
              </c:numCache>
            </c:numRef>
          </c:val>
          <c:extLst>
            <c:ext xmlns:c16="http://schemas.microsoft.com/office/drawing/2014/chart" uri="{C3380CC4-5D6E-409C-BE32-E72D297353CC}">
              <c16:uniqueId val="{00000001-F47B-4F75-AAD0-AD75FF1EC76A}"/>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out"/>
        <c:minorTickMark val="none"/>
        <c:tickLblPos val="nextTo"/>
        <c:crossAx val="36313919"/>
        <c:crosses val="autoZero"/>
        <c:crossBetween val="between"/>
      </c:valAx>
      <c:spPr>
        <a:noFill/>
        <a:ln>
          <a:noFill/>
        </a:ln>
        <a:effectLst/>
      </c:spPr>
    </c:plotArea>
    <c:legend>
      <c:legendPos val="b"/>
      <c:layout>
        <c:manualLayout>
          <c:xMode val="edge"/>
          <c:yMode val="edge"/>
          <c:x val="0.17485540154313667"/>
          <c:y val="3.0669541560873079E-2"/>
          <c:w val="0.7403909806712532"/>
          <c:h val="9.17800714614079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E481-440E-9E7A-BEB65967647B}"/>
              </c:ext>
            </c:extLst>
          </c:dPt>
          <c:dPt>
            <c:idx val="1"/>
            <c:bubble3D val="0"/>
            <c:spPr>
              <a:solidFill>
                <a:schemeClr val="accent2"/>
              </a:solidFill>
              <a:ln>
                <a:noFill/>
              </a:ln>
              <a:effectLst/>
            </c:spPr>
            <c:extLst>
              <c:ext xmlns:c16="http://schemas.microsoft.com/office/drawing/2014/chart" uri="{C3380CC4-5D6E-409C-BE32-E72D297353CC}">
                <c16:uniqueId val="{00000003-E481-440E-9E7A-BEB65967647B}"/>
              </c:ext>
            </c:extLst>
          </c:dPt>
          <c:dPt>
            <c:idx val="2"/>
            <c:bubble3D val="0"/>
            <c:spPr>
              <a:solidFill>
                <a:schemeClr val="accent3"/>
              </a:solidFill>
              <a:ln>
                <a:noFill/>
              </a:ln>
              <a:effectLst/>
            </c:spPr>
            <c:extLst>
              <c:ext xmlns:c16="http://schemas.microsoft.com/office/drawing/2014/chart" uri="{C3380CC4-5D6E-409C-BE32-E72D297353CC}">
                <c16:uniqueId val="{00000005-E481-440E-9E7A-BEB65967647B}"/>
              </c:ext>
            </c:extLst>
          </c:dPt>
          <c:dPt>
            <c:idx val="3"/>
            <c:bubble3D val="0"/>
            <c:spPr>
              <a:solidFill>
                <a:srgbClr val="C9F7F7"/>
              </a:solidFill>
              <a:ln>
                <a:noFill/>
              </a:ln>
              <a:effectLst/>
            </c:spPr>
            <c:extLst>
              <c:ext xmlns:c16="http://schemas.microsoft.com/office/drawing/2014/chart" uri="{C3380CC4-5D6E-409C-BE32-E72D297353CC}">
                <c16:uniqueId val="{00000000-5EB5-4011-A5F0-AD115E554DC7}"/>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1-5EB5-4011-A5F0-AD115E554DC7}"/>
              </c:ext>
            </c:extLst>
          </c:dPt>
          <c:dLbls>
            <c:dLbl>
              <c:idx val="0"/>
              <c:layout>
                <c:manualLayout>
                  <c:x val="-3.2838051907135108E-3"/>
                  <c:y val="0.1366278384728009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481-440E-9E7A-BEB65967647B}"/>
                </c:ext>
              </c:extLst>
            </c:dLbl>
            <c:dLbl>
              <c:idx val="1"/>
              <c:layout>
                <c:manualLayout>
                  <c:x val="-0.10836557129354388"/>
                  <c:y val="-8.783218187537204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481-440E-9E7A-BEB65967647B}"/>
                </c:ext>
              </c:extLst>
            </c:dLbl>
            <c:dLbl>
              <c:idx val="2"/>
              <c:layout>
                <c:manualLayout>
                  <c:x val="0.11493318167497077"/>
                  <c:y val="-2.277130641213349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481-440E-9E7A-BEB65967647B}"/>
                </c:ext>
              </c:extLst>
            </c:dLbl>
            <c:dLbl>
              <c:idx val="3"/>
              <c:layout>
                <c:manualLayout>
                  <c:x val="0.12971030503318129"/>
                  <c:y val="8.783218187537204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5EB5-4011-A5F0-AD115E554DC7}"/>
                </c:ext>
              </c:extLst>
            </c:dLbl>
            <c:dLbl>
              <c:idx val="4"/>
              <c:layout>
                <c:manualLayout>
                  <c:x val="0.12150079205639767"/>
                  <c:y val="0.1203626196069913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B5-4011-A5F0-AD115E554DC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4"/>
                <c:pt idx="0">
                  <c:v>Visiškai sutinku</c:v>
                </c:pt>
                <c:pt idx="1">
                  <c:v>Greičiau sutinku</c:v>
                </c:pt>
                <c:pt idx="2">
                  <c:v>Nei sutinku, nei nesutinku</c:v>
                </c:pt>
                <c:pt idx="3">
                  <c:v>Greičiau nesutinku</c:v>
                </c:pt>
              </c:strCache>
            </c:strRef>
          </c:cat>
          <c:val>
            <c:numRef>
              <c:f>Sheet1!$B$2:$B$5</c:f>
              <c:numCache>
                <c:formatCode>###0.0%</c:formatCode>
                <c:ptCount val="4"/>
                <c:pt idx="0">
                  <c:v>0.24165029469548135</c:v>
                </c:pt>
                <c:pt idx="1">
                  <c:v>0.52259332023575633</c:v>
                </c:pt>
                <c:pt idx="2">
                  <c:v>0.1925343811394892</c:v>
                </c:pt>
                <c:pt idx="3">
                  <c:v>4.3222003929273084E-2</c:v>
                </c:pt>
              </c:numCache>
            </c:numRef>
          </c:val>
          <c:extLst>
            <c:ext xmlns:c16="http://schemas.microsoft.com/office/drawing/2014/chart" uri="{C3380CC4-5D6E-409C-BE32-E72D297353CC}">
              <c16:uniqueId val="{00000006-E481-440E-9E7A-BEB65967647B}"/>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Visiškai sutinku</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18.467583497053045</c:v>
                </c:pt>
                <c:pt idx="1">
                  <c:v>17.5</c:v>
                </c:pt>
                <c:pt idx="2">
                  <c:v>19.330855018587361</c:v>
                </c:pt>
                <c:pt idx="3">
                  <c:v>10.9375</c:v>
                </c:pt>
                <c:pt idx="4">
                  <c:v>16.5</c:v>
                </c:pt>
                <c:pt idx="5">
                  <c:v>23.728813559322035</c:v>
                </c:pt>
                <c:pt idx="6">
                  <c:v>26.256983240223462</c:v>
                </c:pt>
                <c:pt idx="7">
                  <c:v>11.855670103092782</c:v>
                </c:pt>
                <c:pt idx="8">
                  <c:v>17.647058823529413</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Greičiau sutinku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52.259332023575631</c:v>
                </c:pt>
                <c:pt idx="1">
                  <c:v>44.583333333333336</c:v>
                </c:pt>
                <c:pt idx="2">
                  <c:v>59.107806691449817</c:v>
                </c:pt>
                <c:pt idx="3">
                  <c:v>68.75</c:v>
                </c:pt>
                <c:pt idx="4">
                  <c:v>51</c:v>
                </c:pt>
                <c:pt idx="5">
                  <c:v>50.282485875706215</c:v>
                </c:pt>
                <c:pt idx="6">
                  <c:v>45.81005586592179</c:v>
                </c:pt>
                <c:pt idx="7">
                  <c:v>60.824742268041234</c:v>
                </c:pt>
                <c:pt idx="8">
                  <c:v>48.529411764705884</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Nei sutinku, nei nesutinku</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22.003929273084481</c:v>
                </c:pt>
                <c:pt idx="1">
                  <c:v>28.333333333333332</c:v>
                </c:pt>
                <c:pt idx="2">
                  <c:v>16.356877323420075</c:v>
                </c:pt>
                <c:pt idx="3">
                  <c:v>14.0625</c:v>
                </c:pt>
                <c:pt idx="4">
                  <c:v>25.5</c:v>
                </c:pt>
                <c:pt idx="5">
                  <c:v>20.33898305084746</c:v>
                </c:pt>
                <c:pt idx="6">
                  <c:v>21.229050279329609</c:v>
                </c:pt>
                <c:pt idx="7">
                  <c:v>19.587628865979383</c:v>
                </c:pt>
                <c:pt idx="8">
                  <c:v>26.47058823529412</c:v>
                </c:pt>
              </c:numCache>
            </c:numRef>
          </c:val>
          <c:extLst>
            <c:ext xmlns:c16="http://schemas.microsoft.com/office/drawing/2014/chart" uri="{C3380CC4-5D6E-409C-BE32-E72D297353CC}">
              <c16:uniqueId val="{00000002-9F4F-4CB0-9576-F60C63CD5B4D}"/>
            </c:ext>
          </c:extLst>
        </c:ser>
        <c:ser>
          <c:idx val="3"/>
          <c:order val="3"/>
          <c:tx>
            <c:strRef>
              <c:f>Sheet1!$E$1</c:f>
              <c:strCache>
                <c:ptCount val="1"/>
                <c:pt idx="0">
                  <c:v>Greičiau nesutinku</c:v>
                </c:pt>
              </c:strCache>
            </c:strRef>
          </c:tx>
          <c:spPr>
            <a:solidFill>
              <a:schemeClr val="accent2">
                <a:lumMod val="20000"/>
                <a:lumOff val="80000"/>
              </a:schemeClr>
            </a:solidFill>
            <a:ln>
              <a:noFill/>
            </a:ln>
            <a:effectLst/>
          </c:spPr>
          <c:invertIfNegative val="0"/>
          <c:dPt>
            <c:idx val="0"/>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1-BAED-4788-9846-C9DC8C28C8A5}"/>
              </c:ext>
            </c:extLst>
          </c:dPt>
          <c:dPt>
            <c:idx val="1"/>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2-BAED-4788-9846-C9DC8C28C8A5}"/>
              </c:ext>
            </c:extLst>
          </c:dPt>
          <c:dPt>
            <c:idx val="2"/>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3-BAED-4788-9846-C9DC8C28C8A5}"/>
              </c:ext>
            </c:extLst>
          </c:dPt>
          <c:dPt>
            <c:idx val="3"/>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4-BAED-4788-9846-C9DC8C28C8A5}"/>
              </c:ext>
            </c:extLst>
          </c:dPt>
          <c:dPt>
            <c:idx val="4"/>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5-BAED-4788-9846-C9DC8C28C8A5}"/>
              </c:ext>
            </c:extLst>
          </c:dPt>
          <c:dPt>
            <c:idx val="5"/>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6-BAED-4788-9846-C9DC8C28C8A5}"/>
              </c:ext>
            </c:extLst>
          </c:dPt>
          <c:dPt>
            <c:idx val="6"/>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7-BAED-4788-9846-C9DC8C28C8A5}"/>
              </c:ext>
            </c:extLst>
          </c:dPt>
          <c:dPt>
            <c:idx val="7"/>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8-BAED-4788-9846-C9DC8C28C8A5}"/>
              </c:ext>
            </c:extLst>
          </c:dPt>
          <c:dPt>
            <c:idx val="8"/>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9-BAED-4788-9846-C9DC8C28C8A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Sheet1!$E$2:$E$10</c:f>
              <c:numCache>
                <c:formatCode>0</c:formatCode>
                <c:ptCount val="9"/>
                <c:pt idx="0">
                  <c:v>7.269155206286837</c:v>
                </c:pt>
                <c:pt idx="1">
                  <c:v>9.5833333333333339</c:v>
                </c:pt>
                <c:pt idx="2">
                  <c:v>5.2044609665427508</c:v>
                </c:pt>
                <c:pt idx="3">
                  <c:v>6.25</c:v>
                </c:pt>
                <c:pt idx="4">
                  <c:v>7.0000000000000009</c:v>
                </c:pt>
                <c:pt idx="5">
                  <c:v>5.6497175141242941</c:v>
                </c:pt>
                <c:pt idx="6">
                  <c:v>6.7039106145251397</c:v>
                </c:pt>
                <c:pt idx="7">
                  <c:v>7.731958762886598</c:v>
                </c:pt>
                <c:pt idx="8">
                  <c:v>7.3529411764705888</c:v>
                </c:pt>
              </c:numCache>
            </c:numRef>
          </c:val>
          <c:extLst>
            <c:ext xmlns:c16="http://schemas.microsoft.com/office/drawing/2014/chart" uri="{C3380CC4-5D6E-409C-BE32-E72D297353CC}">
              <c16:uniqueId val="{00000001-F47B-4F75-AAD0-AD75FF1EC76A}"/>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out"/>
        <c:minorTickMark val="none"/>
        <c:tickLblPos val="nextTo"/>
        <c:crossAx val="36313919"/>
        <c:crosses val="autoZero"/>
        <c:crossBetween val="between"/>
      </c:valAx>
      <c:spPr>
        <a:noFill/>
        <a:ln>
          <a:noFill/>
        </a:ln>
        <a:effectLst/>
      </c:spPr>
    </c:plotArea>
    <c:legend>
      <c:legendPos val="b"/>
      <c:layout>
        <c:manualLayout>
          <c:xMode val="edge"/>
          <c:yMode val="edge"/>
          <c:x val="0.17485540154313667"/>
          <c:y val="3.0669541560873079E-2"/>
          <c:w val="0.7403909806712532"/>
          <c:h val="9.17800714614079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E481-440E-9E7A-BEB65967647B}"/>
              </c:ext>
            </c:extLst>
          </c:dPt>
          <c:dPt>
            <c:idx val="1"/>
            <c:bubble3D val="0"/>
            <c:spPr>
              <a:solidFill>
                <a:schemeClr val="accent2"/>
              </a:solidFill>
              <a:ln>
                <a:noFill/>
              </a:ln>
              <a:effectLst/>
            </c:spPr>
            <c:extLst>
              <c:ext xmlns:c16="http://schemas.microsoft.com/office/drawing/2014/chart" uri="{C3380CC4-5D6E-409C-BE32-E72D297353CC}">
                <c16:uniqueId val="{00000003-E481-440E-9E7A-BEB65967647B}"/>
              </c:ext>
            </c:extLst>
          </c:dPt>
          <c:dPt>
            <c:idx val="2"/>
            <c:bubble3D val="0"/>
            <c:spPr>
              <a:solidFill>
                <a:schemeClr val="accent3"/>
              </a:solidFill>
              <a:ln>
                <a:noFill/>
              </a:ln>
              <a:effectLst/>
            </c:spPr>
            <c:extLst>
              <c:ext xmlns:c16="http://schemas.microsoft.com/office/drawing/2014/chart" uri="{C3380CC4-5D6E-409C-BE32-E72D297353CC}">
                <c16:uniqueId val="{00000005-E481-440E-9E7A-BEB65967647B}"/>
              </c:ext>
            </c:extLst>
          </c:dPt>
          <c:dPt>
            <c:idx val="3"/>
            <c:bubble3D val="0"/>
            <c:spPr>
              <a:solidFill>
                <a:srgbClr val="C9F7F7"/>
              </a:solidFill>
              <a:ln>
                <a:noFill/>
              </a:ln>
              <a:effectLst/>
            </c:spPr>
            <c:extLst>
              <c:ext xmlns:c16="http://schemas.microsoft.com/office/drawing/2014/chart" uri="{C3380CC4-5D6E-409C-BE32-E72D297353CC}">
                <c16:uniqueId val="{00000000-5EB5-4011-A5F0-AD115E554DC7}"/>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1-5EB5-4011-A5F0-AD115E554DC7}"/>
              </c:ext>
            </c:extLst>
          </c:dPt>
          <c:dLbls>
            <c:dLbl>
              <c:idx val="0"/>
              <c:layout>
                <c:manualLayout>
                  <c:x val="-3.2838051907135108E-3"/>
                  <c:y val="0.1366278384728009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481-440E-9E7A-BEB65967647B}"/>
                </c:ext>
              </c:extLst>
            </c:dLbl>
            <c:dLbl>
              <c:idx val="1"/>
              <c:layout>
                <c:manualLayout>
                  <c:x val="-9.8514155721403512E-2"/>
                  <c:y val="-7.532930683127088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481-440E-9E7A-BEB65967647B}"/>
                </c:ext>
              </c:extLst>
            </c:dLbl>
            <c:dLbl>
              <c:idx val="2"/>
              <c:layout>
                <c:manualLayout>
                  <c:x val="0.11493318167497077"/>
                  <c:y val="-2.277130641213349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481-440E-9E7A-BEB65967647B}"/>
                </c:ext>
              </c:extLst>
            </c:dLbl>
            <c:dLbl>
              <c:idx val="3"/>
              <c:layout>
                <c:manualLayout>
                  <c:x val="0.12971030503318129"/>
                  <c:y val="8.783218187537204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5EB5-4011-A5F0-AD115E554DC7}"/>
                </c:ext>
              </c:extLst>
            </c:dLbl>
            <c:dLbl>
              <c:idx val="4"/>
              <c:layout>
                <c:manualLayout>
                  <c:x val="0.12150079205639767"/>
                  <c:y val="0.1203626196069913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B5-4011-A5F0-AD115E554DC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4"/>
                <c:pt idx="0">
                  <c:v>Visiškai sutinku</c:v>
                </c:pt>
                <c:pt idx="1">
                  <c:v>Greičiau sutinku</c:v>
                </c:pt>
                <c:pt idx="2">
                  <c:v>Nei sutinku, nei nesutinku</c:v>
                </c:pt>
                <c:pt idx="3">
                  <c:v>Greičiau nesutinku</c:v>
                </c:pt>
              </c:strCache>
            </c:strRef>
          </c:cat>
          <c:val>
            <c:numRef>
              <c:f>Sheet1!$B$2:$B$5</c:f>
              <c:numCache>
                <c:formatCode>###0.0%</c:formatCode>
                <c:ptCount val="4"/>
                <c:pt idx="0">
                  <c:v>0.18271119842829076</c:v>
                </c:pt>
                <c:pt idx="1">
                  <c:v>0.49508840864440079</c:v>
                </c:pt>
                <c:pt idx="2">
                  <c:v>0.23575638506876229</c:v>
                </c:pt>
                <c:pt idx="3">
                  <c:v>8.6444007858546168E-2</c:v>
                </c:pt>
              </c:numCache>
            </c:numRef>
          </c:val>
          <c:extLst>
            <c:ext xmlns:c16="http://schemas.microsoft.com/office/drawing/2014/chart" uri="{C3380CC4-5D6E-409C-BE32-E72D297353CC}">
              <c16:uniqueId val="{00000006-E481-440E-9E7A-BEB65967647B}"/>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Visiškai sutinku</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18.271119842829076</c:v>
                </c:pt>
                <c:pt idx="1">
                  <c:v>17.916666666666668</c:v>
                </c:pt>
                <c:pt idx="2">
                  <c:v>18.587360594795538</c:v>
                </c:pt>
                <c:pt idx="3">
                  <c:v>10.9375</c:v>
                </c:pt>
                <c:pt idx="4">
                  <c:v>15.5</c:v>
                </c:pt>
                <c:pt idx="5">
                  <c:v>25.423728813559322</c:v>
                </c:pt>
                <c:pt idx="6">
                  <c:v>24.022346368715084</c:v>
                </c:pt>
                <c:pt idx="7">
                  <c:v>13.917525773195877</c:v>
                </c:pt>
                <c:pt idx="8">
                  <c:v>16.911764705882355</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Greičiau sutinku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49.508840864440081</c:v>
                </c:pt>
                <c:pt idx="1">
                  <c:v>37.5</c:v>
                </c:pt>
                <c:pt idx="2">
                  <c:v>60.223048327137555</c:v>
                </c:pt>
                <c:pt idx="3">
                  <c:v>62.5</c:v>
                </c:pt>
                <c:pt idx="4">
                  <c:v>49.5</c:v>
                </c:pt>
                <c:pt idx="5">
                  <c:v>45.762711864406782</c:v>
                </c:pt>
                <c:pt idx="6">
                  <c:v>43.575418994413404</c:v>
                </c:pt>
                <c:pt idx="7">
                  <c:v>50.515463917525771</c:v>
                </c:pt>
                <c:pt idx="8">
                  <c:v>55.882352941176471</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Nei sutinku, nei nesutinku</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23.575638506876228</c:v>
                </c:pt>
                <c:pt idx="1">
                  <c:v>32.916666666666664</c:v>
                </c:pt>
                <c:pt idx="2">
                  <c:v>15.241635687732341</c:v>
                </c:pt>
                <c:pt idx="3">
                  <c:v>14.0625</c:v>
                </c:pt>
                <c:pt idx="4">
                  <c:v>26</c:v>
                </c:pt>
                <c:pt idx="5">
                  <c:v>22.033898305084744</c:v>
                </c:pt>
                <c:pt idx="6">
                  <c:v>26.256983240223462</c:v>
                </c:pt>
                <c:pt idx="7">
                  <c:v>26.288659793814436</c:v>
                </c:pt>
                <c:pt idx="8">
                  <c:v>16.176470588235293</c:v>
                </c:pt>
              </c:numCache>
            </c:numRef>
          </c:val>
          <c:extLst>
            <c:ext xmlns:c16="http://schemas.microsoft.com/office/drawing/2014/chart" uri="{C3380CC4-5D6E-409C-BE32-E72D297353CC}">
              <c16:uniqueId val="{00000002-9F4F-4CB0-9576-F60C63CD5B4D}"/>
            </c:ext>
          </c:extLst>
        </c:ser>
        <c:ser>
          <c:idx val="3"/>
          <c:order val="3"/>
          <c:tx>
            <c:strRef>
              <c:f>Sheet1!$E$1</c:f>
              <c:strCache>
                <c:ptCount val="1"/>
                <c:pt idx="0">
                  <c:v>Greičiau nesutinku</c:v>
                </c:pt>
              </c:strCache>
            </c:strRef>
          </c:tx>
          <c:spPr>
            <a:solidFill>
              <a:schemeClr val="accent2">
                <a:lumMod val="20000"/>
                <a:lumOff val="80000"/>
              </a:schemeClr>
            </a:solidFill>
            <a:ln>
              <a:noFill/>
            </a:ln>
            <a:effectLst/>
          </c:spPr>
          <c:invertIfNegative val="0"/>
          <c:dPt>
            <c:idx val="0"/>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1-BAED-4788-9846-C9DC8C28C8A5}"/>
              </c:ext>
            </c:extLst>
          </c:dPt>
          <c:dPt>
            <c:idx val="1"/>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2-BAED-4788-9846-C9DC8C28C8A5}"/>
              </c:ext>
            </c:extLst>
          </c:dPt>
          <c:dPt>
            <c:idx val="2"/>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3-BAED-4788-9846-C9DC8C28C8A5}"/>
              </c:ext>
            </c:extLst>
          </c:dPt>
          <c:dPt>
            <c:idx val="3"/>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4-BAED-4788-9846-C9DC8C28C8A5}"/>
              </c:ext>
            </c:extLst>
          </c:dPt>
          <c:dPt>
            <c:idx val="4"/>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5-BAED-4788-9846-C9DC8C28C8A5}"/>
              </c:ext>
            </c:extLst>
          </c:dPt>
          <c:dPt>
            <c:idx val="5"/>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6-BAED-4788-9846-C9DC8C28C8A5}"/>
              </c:ext>
            </c:extLst>
          </c:dPt>
          <c:dPt>
            <c:idx val="6"/>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7-BAED-4788-9846-C9DC8C28C8A5}"/>
              </c:ext>
            </c:extLst>
          </c:dPt>
          <c:dPt>
            <c:idx val="7"/>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8-BAED-4788-9846-C9DC8C28C8A5}"/>
              </c:ext>
            </c:extLst>
          </c:dPt>
          <c:dPt>
            <c:idx val="8"/>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9-BAED-4788-9846-C9DC8C28C8A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Sheet1!$E$2:$E$10</c:f>
              <c:numCache>
                <c:formatCode>0</c:formatCode>
                <c:ptCount val="9"/>
                <c:pt idx="0">
                  <c:v>8.6444007858546161</c:v>
                </c:pt>
                <c:pt idx="1">
                  <c:v>11.666666666666666</c:v>
                </c:pt>
                <c:pt idx="2">
                  <c:v>5.9479553903345721</c:v>
                </c:pt>
                <c:pt idx="3">
                  <c:v>12.5</c:v>
                </c:pt>
                <c:pt idx="4">
                  <c:v>9</c:v>
                </c:pt>
                <c:pt idx="5">
                  <c:v>6.7796610169491522</c:v>
                </c:pt>
                <c:pt idx="6">
                  <c:v>6.1452513966480442</c:v>
                </c:pt>
                <c:pt idx="7">
                  <c:v>9.2783505154639183</c:v>
                </c:pt>
                <c:pt idx="8">
                  <c:v>11.029411764705882</c:v>
                </c:pt>
              </c:numCache>
            </c:numRef>
          </c:val>
          <c:extLst>
            <c:ext xmlns:c16="http://schemas.microsoft.com/office/drawing/2014/chart" uri="{C3380CC4-5D6E-409C-BE32-E72D297353CC}">
              <c16:uniqueId val="{00000001-F47B-4F75-AAD0-AD75FF1EC76A}"/>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out"/>
        <c:minorTickMark val="none"/>
        <c:tickLblPos val="nextTo"/>
        <c:crossAx val="36313919"/>
        <c:crosses val="autoZero"/>
        <c:crossBetween val="between"/>
      </c:valAx>
      <c:spPr>
        <a:noFill/>
        <a:ln>
          <a:noFill/>
        </a:ln>
        <a:effectLst/>
      </c:spPr>
    </c:plotArea>
    <c:legend>
      <c:legendPos val="b"/>
      <c:layout>
        <c:manualLayout>
          <c:xMode val="edge"/>
          <c:yMode val="edge"/>
          <c:x val="0.17485540154313667"/>
          <c:y val="3.0669541560873079E-2"/>
          <c:w val="0.7403909806712532"/>
          <c:h val="9.17800714614079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E481-440E-9E7A-BEB65967647B}"/>
              </c:ext>
            </c:extLst>
          </c:dPt>
          <c:dPt>
            <c:idx val="1"/>
            <c:bubble3D val="0"/>
            <c:spPr>
              <a:solidFill>
                <a:schemeClr val="accent2"/>
              </a:solidFill>
              <a:ln>
                <a:noFill/>
              </a:ln>
              <a:effectLst/>
            </c:spPr>
            <c:extLst>
              <c:ext xmlns:c16="http://schemas.microsoft.com/office/drawing/2014/chart" uri="{C3380CC4-5D6E-409C-BE32-E72D297353CC}">
                <c16:uniqueId val="{00000003-E481-440E-9E7A-BEB65967647B}"/>
              </c:ext>
            </c:extLst>
          </c:dPt>
          <c:dPt>
            <c:idx val="2"/>
            <c:bubble3D val="0"/>
            <c:spPr>
              <a:solidFill>
                <a:schemeClr val="accent3"/>
              </a:solidFill>
              <a:ln>
                <a:noFill/>
              </a:ln>
              <a:effectLst/>
            </c:spPr>
            <c:extLst>
              <c:ext xmlns:c16="http://schemas.microsoft.com/office/drawing/2014/chart" uri="{C3380CC4-5D6E-409C-BE32-E72D297353CC}">
                <c16:uniqueId val="{00000005-E481-440E-9E7A-BEB65967647B}"/>
              </c:ext>
            </c:extLst>
          </c:dPt>
          <c:dPt>
            <c:idx val="3"/>
            <c:bubble3D val="0"/>
            <c:spPr>
              <a:solidFill>
                <a:srgbClr val="C9F7F7"/>
              </a:solidFill>
              <a:ln>
                <a:noFill/>
              </a:ln>
              <a:effectLst/>
            </c:spPr>
            <c:extLst>
              <c:ext xmlns:c16="http://schemas.microsoft.com/office/drawing/2014/chart" uri="{C3380CC4-5D6E-409C-BE32-E72D297353CC}">
                <c16:uniqueId val="{00000000-5EB5-4011-A5F0-AD115E554DC7}"/>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1-5EB5-4011-A5F0-AD115E554DC7}"/>
              </c:ext>
            </c:extLst>
          </c:dPt>
          <c:dLbls>
            <c:dLbl>
              <c:idx val="0"/>
              <c:layout>
                <c:manualLayout>
                  <c:x val="1.9702831144280643E-2"/>
                  <c:y val="0.1428792935408606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481-440E-9E7A-BEB65967647B}"/>
                </c:ext>
              </c:extLst>
            </c:dLbl>
            <c:dLbl>
              <c:idx val="1"/>
              <c:layout>
                <c:manualLayout>
                  <c:x val="-9.8514155721403512E-2"/>
                  <c:y val="-7.532930683127088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481-440E-9E7A-BEB65967647B}"/>
                </c:ext>
              </c:extLst>
            </c:dLbl>
            <c:dLbl>
              <c:idx val="2"/>
              <c:layout>
                <c:manualLayout>
                  <c:x val="0.10836557129354388"/>
                  <c:y val="-2.902281028185514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481-440E-9E7A-BEB65967647B}"/>
                </c:ext>
              </c:extLst>
            </c:dLbl>
            <c:dLbl>
              <c:idx val="3"/>
              <c:layout>
                <c:manualLayout>
                  <c:x val="0.13627791541460821"/>
                  <c:y val="8.158072201384171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5EB5-4011-A5F0-AD115E554DC7}"/>
                </c:ext>
              </c:extLst>
            </c:dLbl>
            <c:dLbl>
              <c:idx val="4"/>
              <c:layout>
                <c:manualLayout>
                  <c:x val="0.12150079205639767"/>
                  <c:y val="0.1203626196069913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B5-4011-A5F0-AD115E554DC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Visiškai sutinku</c:v>
                </c:pt>
                <c:pt idx="1">
                  <c:v>Greičiau sutinku</c:v>
                </c:pt>
                <c:pt idx="2">
                  <c:v>Nei sutinku, nei nesutinku</c:v>
                </c:pt>
                <c:pt idx="3">
                  <c:v>Greičiau nesutinku</c:v>
                </c:pt>
                <c:pt idx="4">
                  <c:v>Visiškai nesutinku</c:v>
                </c:pt>
              </c:strCache>
            </c:strRef>
          </c:cat>
          <c:val>
            <c:numRef>
              <c:f>Sheet1!$B$2:$B$6</c:f>
              <c:numCache>
                <c:formatCode>###0.0%</c:formatCode>
                <c:ptCount val="5"/>
                <c:pt idx="0">
                  <c:v>0.15324165029469547</c:v>
                </c:pt>
                <c:pt idx="1">
                  <c:v>0.44990176817288796</c:v>
                </c:pt>
                <c:pt idx="2">
                  <c:v>0.2868369351669941</c:v>
                </c:pt>
                <c:pt idx="3">
                  <c:v>0.10412573673870335</c:v>
                </c:pt>
                <c:pt idx="4" formatCode="####.0%">
                  <c:v>5.893909626719057E-3</c:v>
                </c:pt>
              </c:numCache>
            </c:numRef>
          </c:val>
          <c:extLst>
            <c:ext xmlns:c16="http://schemas.microsoft.com/office/drawing/2014/chart" uri="{C3380CC4-5D6E-409C-BE32-E72D297353CC}">
              <c16:uniqueId val="{00000006-E481-440E-9E7A-BEB65967647B}"/>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Visiškai sutinku</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15.324165029469548</c:v>
                </c:pt>
                <c:pt idx="1">
                  <c:v>15.833333333333332</c:v>
                </c:pt>
                <c:pt idx="2">
                  <c:v>14.869888475836431</c:v>
                </c:pt>
                <c:pt idx="3">
                  <c:v>10.9375</c:v>
                </c:pt>
                <c:pt idx="4">
                  <c:v>14.000000000000002</c:v>
                </c:pt>
                <c:pt idx="5">
                  <c:v>20.903954802259886</c:v>
                </c:pt>
                <c:pt idx="6">
                  <c:v>21.787709497206702</c:v>
                </c:pt>
                <c:pt idx="7">
                  <c:v>11.340206185567011</c:v>
                </c:pt>
                <c:pt idx="8">
                  <c:v>12.5</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Greičiau sutinku</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44.990176817288798</c:v>
                </c:pt>
                <c:pt idx="1">
                  <c:v>34.583333333333336</c:v>
                </c:pt>
                <c:pt idx="2">
                  <c:v>54.27509293680297</c:v>
                </c:pt>
                <c:pt idx="3">
                  <c:v>51.5625</c:v>
                </c:pt>
                <c:pt idx="4">
                  <c:v>44.5</c:v>
                </c:pt>
                <c:pt idx="5">
                  <c:v>45.762711864406782</c:v>
                </c:pt>
                <c:pt idx="6">
                  <c:v>45.251396648044697</c:v>
                </c:pt>
                <c:pt idx="7">
                  <c:v>45.876288659793815</c:v>
                </c:pt>
                <c:pt idx="8">
                  <c:v>43.382352941176471</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Nei sutinku, nei nesutinku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28.68369351669941</c:v>
                </c:pt>
                <c:pt idx="1">
                  <c:v>33.333333333333329</c:v>
                </c:pt>
                <c:pt idx="2">
                  <c:v>24.535315985130111</c:v>
                </c:pt>
                <c:pt idx="3">
                  <c:v>25</c:v>
                </c:pt>
                <c:pt idx="4">
                  <c:v>30</c:v>
                </c:pt>
                <c:pt idx="5">
                  <c:v>22.033898305084744</c:v>
                </c:pt>
                <c:pt idx="6">
                  <c:v>27.374301675977652</c:v>
                </c:pt>
                <c:pt idx="7">
                  <c:v>28.865979381443296</c:v>
                </c:pt>
                <c:pt idx="8">
                  <c:v>30.147058823529409</c:v>
                </c:pt>
              </c:numCache>
            </c:numRef>
          </c:val>
          <c:extLst>
            <c:ext xmlns:c16="http://schemas.microsoft.com/office/drawing/2014/chart" uri="{C3380CC4-5D6E-409C-BE32-E72D297353CC}">
              <c16:uniqueId val="{00000002-9F4F-4CB0-9576-F60C63CD5B4D}"/>
            </c:ext>
          </c:extLst>
        </c:ser>
        <c:ser>
          <c:idx val="3"/>
          <c:order val="3"/>
          <c:tx>
            <c:strRef>
              <c:f>Sheet1!$E$1</c:f>
              <c:strCache>
                <c:ptCount val="1"/>
                <c:pt idx="0">
                  <c:v>Greičiau nesutinku</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BAED-4788-9846-C9DC8C28C8A5}"/>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2-BAED-4788-9846-C9DC8C28C8A5}"/>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3-BAED-4788-9846-C9DC8C28C8A5}"/>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4-BAED-4788-9846-C9DC8C28C8A5}"/>
              </c:ext>
            </c:extLst>
          </c:dPt>
          <c:dPt>
            <c:idx val="4"/>
            <c:invertIfNegative val="0"/>
            <c:bubble3D val="0"/>
            <c:spPr>
              <a:solidFill>
                <a:schemeClr val="accent3"/>
              </a:solidFill>
              <a:ln>
                <a:noFill/>
              </a:ln>
              <a:effectLst/>
            </c:spPr>
            <c:extLst>
              <c:ext xmlns:c16="http://schemas.microsoft.com/office/drawing/2014/chart" uri="{C3380CC4-5D6E-409C-BE32-E72D297353CC}">
                <c16:uniqueId val="{00000005-BAED-4788-9846-C9DC8C28C8A5}"/>
              </c:ext>
            </c:extLst>
          </c:dPt>
          <c:dPt>
            <c:idx val="5"/>
            <c:invertIfNegative val="0"/>
            <c:bubble3D val="0"/>
            <c:spPr>
              <a:solidFill>
                <a:schemeClr val="accent3"/>
              </a:solidFill>
              <a:ln>
                <a:noFill/>
              </a:ln>
              <a:effectLst/>
            </c:spPr>
            <c:extLst>
              <c:ext xmlns:c16="http://schemas.microsoft.com/office/drawing/2014/chart" uri="{C3380CC4-5D6E-409C-BE32-E72D297353CC}">
                <c16:uniqueId val="{00000006-BAED-4788-9846-C9DC8C28C8A5}"/>
              </c:ext>
            </c:extLst>
          </c:dPt>
          <c:dPt>
            <c:idx val="6"/>
            <c:invertIfNegative val="0"/>
            <c:bubble3D val="0"/>
            <c:spPr>
              <a:solidFill>
                <a:schemeClr val="accent3"/>
              </a:solidFill>
              <a:ln>
                <a:noFill/>
              </a:ln>
              <a:effectLst/>
            </c:spPr>
            <c:extLst>
              <c:ext xmlns:c16="http://schemas.microsoft.com/office/drawing/2014/chart" uri="{C3380CC4-5D6E-409C-BE32-E72D297353CC}">
                <c16:uniqueId val="{00000007-BAED-4788-9846-C9DC8C28C8A5}"/>
              </c:ext>
            </c:extLst>
          </c:dPt>
          <c:dPt>
            <c:idx val="7"/>
            <c:invertIfNegative val="0"/>
            <c:bubble3D val="0"/>
            <c:spPr>
              <a:solidFill>
                <a:schemeClr val="accent3"/>
              </a:solidFill>
              <a:ln>
                <a:noFill/>
              </a:ln>
              <a:effectLst/>
            </c:spPr>
            <c:extLst>
              <c:ext xmlns:c16="http://schemas.microsoft.com/office/drawing/2014/chart" uri="{C3380CC4-5D6E-409C-BE32-E72D297353CC}">
                <c16:uniqueId val="{00000008-BAED-4788-9846-C9DC8C28C8A5}"/>
              </c:ext>
            </c:extLst>
          </c:dPt>
          <c:dPt>
            <c:idx val="8"/>
            <c:invertIfNegative val="0"/>
            <c:bubble3D val="0"/>
            <c:spPr>
              <a:solidFill>
                <a:schemeClr val="accent3"/>
              </a:solidFill>
              <a:ln>
                <a:noFill/>
              </a:ln>
              <a:effectLst/>
            </c:spPr>
            <c:extLst>
              <c:ext xmlns:c16="http://schemas.microsoft.com/office/drawing/2014/chart" uri="{C3380CC4-5D6E-409C-BE32-E72D297353CC}">
                <c16:uniqueId val="{00000009-BAED-4788-9846-C9DC8C28C8A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Sheet1!$E$2:$E$10</c:f>
              <c:numCache>
                <c:formatCode>General</c:formatCode>
                <c:ptCount val="9"/>
                <c:pt idx="0" formatCode="0">
                  <c:v>10.412573673870334</c:v>
                </c:pt>
                <c:pt idx="1">
                  <c:v>15</c:v>
                </c:pt>
                <c:pt idx="2" formatCode="0">
                  <c:v>6.3197026022304827</c:v>
                </c:pt>
                <c:pt idx="3" formatCode="0">
                  <c:v>12.5</c:v>
                </c:pt>
                <c:pt idx="4" formatCode="0">
                  <c:v>11.5</c:v>
                </c:pt>
                <c:pt idx="5" formatCode="0">
                  <c:v>10.16949152542373</c:v>
                </c:pt>
                <c:pt idx="6" formatCode="0">
                  <c:v>5.027932960893855</c:v>
                </c:pt>
                <c:pt idx="7" formatCode="0">
                  <c:v>13.402061855670103</c:v>
                </c:pt>
                <c:pt idx="8" formatCode="0">
                  <c:v>13.23529411764706</c:v>
                </c:pt>
              </c:numCache>
            </c:numRef>
          </c:val>
          <c:extLst>
            <c:ext xmlns:c16="http://schemas.microsoft.com/office/drawing/2014/chart" uri="{C3380CC4-5D6E-409C-BE32-E72D297353CC}">
              <c16:uniqueId val="{00000001-F47B-4F75-AAD0-AD75FF1EC76A}"/>
            </c:ext>
          </c:extLst>
        </c:ser>
        <c:ser>
          <c:idx val="4"/>
          <c:order val="4"/>
          <c:tx>
            <c:strRef>
              <c:f>Sheet1!$F$1</c:f>
              <c:strCache>
                <c:ptCount val="1"/>
                <c:pt idx="0">
                  <c:v>Visiškai nesutinku</c:v>
                </c:pt>
              </c:strCache>
            </c:strRef>
          </c:tx>
          <c:spPr>
            <a:solidFill>
              <a:schemeClr val="accent2">
                <a:lumMod val="20000"/>
                <a:lumOff val="80000"/>
              </a:schemeClr>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2-8735-48AB-95BE-481F5668DC6C}"/>
                </c:ext>
              </c:extLst>
            </c:dLbl>
            <c:dLbl>
              <c:idx val="3"/>
              <c:delete val="1"/>
              <c:extLst>
                <c:ext xmlns:c15="http://schemas.microsoft.com/office/drawing/2012/chart" uri="{CE6537A1-D6FC-4f65-9D91-7224C49458BB}"/>
                <c:ext xmlns:c16="http://schemas.microsoft.com/office/drawing/2014/chart" uri="{C3380CC4-5D6E-409C-BE32-E72D297353CC}">
                  <c16:uniqueId val="{00000003-8735-48AB-95BE-481F5668DC6C}"/>
                </c:ext>
              </c:extLst>
            </c:dLbl>
            <c:dLbl>
              <c:idx val="4"/>
              <c:delete val="1"/>
              <c:extLst>
                <c:ext xmlns:c15="http://schemas.microsoft.com/office/drawing/2012/chart" uri="{CE6537A1-D6FC-4f65-9D91-7224C49458BB}"/>
                <c:ext xmlns:c16="http://schemas.microsoft.com/office/drawing/2014/chart" uri="{C3380CC4-5D6E-409C-BE32-E72D297353CC}">
                  <c16:uniqueId val="{00000004-8735-48AB-95BE-481F5668DC6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Sheet1!$F$2:$F$10</c:f>
              <c:numCache>
                <c:formatCode>0</c:formatCode>
                <c:ptCount val="9"/>
                <c:pt idx="0">
                  <c:v>0.58939096267190572</c:v>
                </c:pt>
                <c:pt idx="1">
                  <c:v>1.25</c:v>
                </c:pt>
                <c:pt idx="2">
                  <c:v>0</c:v>
                </c:pt>
                <c:pt idx="3">
                  <c:v>0</c:v>
                </c:pt>
                <c:pt idx="4">
                  <c:v>0</c:v>
                </c:pt>
                <c:pt idx="5">
                  <c:v>1.1299435028248588</c:v>
                </c:pt>
                <c:pt idx="6">
                  <c:v>0.55865921787709494</c:v>
                </c:pt>
                <c:pt idx="7">
                  <c:v>0.51546391752577314</c:v>
                </c:pt>
                <c:pt idx="8">
                  <c:v>0.73529411764705876</c:v>
                </c:pt>
              </c:numCache>
            </c:numRef>
          </c:val>
          <c:extLst>
            <c:ext xmlns:c16="http://schemas.microsoft.com/office/drawing/2014/chart" uri="{C3380CC4-5D6E-409C-BE32-E72D297353CC}">
              <c16:uniqueId val="{00000001-8735-48AB-95BE-481F5668DC6C}"/>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out"/>
        <c:minorTickMark val="none"/>
        <c:tickLblPos val="nextTo"/>
        <c:crossAx val="36313919"/>
        <c:crosses val="autoZero"/>
        <c:crossBetween val="between"/>
      </c:valAx>
      <c:spPr>
        <a:noFill/>
        <a:ln>
          <a:noFill/>
        </a:ln>
        <a:effectLst/>
      </c:spPr>
    </c:plotArea>
    <c:legend>
      <c:legendPos val="b"/>
      <c:layout>
        <c:manualLayout>
          <c:xMode val="edge"/>
          <c:yMode val="edge"/>
          <c:x val="0.17485540154313667"/>
          <c:y val="1.6886892418501134E-2"/>
          <c:w val="0.7403909806712532"/>
          <c:h val="0.1248584294031006"/>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Yra svarbu (7-10 balų)</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Didmiestis</c:v>
                </c:pt>
                <c:pt idx="7">
                  <c:v>Miestas</c:v>
                </c:pt>
                <c:pt idx="8">
                  <c:v>Kaimas</c:v>
                </c:pt>
              </c:strCache>
            </c:strRef>
          </c:cat>
          <c:val>
            <c:numRef>
              <c:f>Sheet1!$B$2:$B$10</c:f>
              <c:numCache>
                <c:formatCode>0</c:formatCode>
                <c:ptCount val="9"/>
                <c:pt idx="0">
                  <c:v>96.3</c:v>
                </c:pt>
                <c:pt idx="1">
                  <c:v>95</c:v>
                </c:pt>
                <c:pt idx="2">
                  <c:v>97.39776951672863</c:v>
                </c:pt>
                <c:pt idx="3">
                  <c:v>98.4375</c:v>
                </c:pt>
                <c:pt idx="4">
                  <c:v>98.5</c:v>
                </c:pt>
                <c:pt idx="5">
                  <c:v>96.045197740112997</c:v>
                </c:pt>
                <c:pt idx="6">
                  <c:v>96.089385474860336</c:v>
                </c:pt>
                <c:pt idx="7">
                  <c:v>95.360824742268051</c:v>
                </c:pt>
                <c:pt idx="8">
                  <c:v>97.794117647058826</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Nei svarbu, nei nesvarbu (5-6 balai)</c:v>
                </c:pt>
              </c:strCache>
            </c:strRef>
          </c:tx>
          <c:spPr>
            <a:solidFill>
              <a:schemeClr val="accent2"/>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1-D9DB-4D35-8471-F6DDF0F5A37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Didmiestis</c:v>
                </c:pt>
                <c:pt idx="7">
                  <c:v>Miestas</c:v>
                </c:pt>
                <c:pt idx="8">
                  <c:v>Kaimas</c:v>
                </c:pt>
              </c:strCache>
            </c:strRef>
          </c:cat>
          <c:val>
            <c:numRef>
              <c:f>Sheet1!$C$2:$C$10</c:f>
              <c:numCache>
                <c:formatCode>0</c:formatCode>
                <c:ptCount val="9"/>
                <c:pt idx="0">
                  <c:v>3.3</c:v>
                </c:pt>
                <c:pt idx="1">
                  <c:v>4.1666666666666661</c:v>
                </c:pt>
                <c:pt idx="2">
                  <c:v>2.6022304832713754</c:v>
                </c:pt>
                <c:pt idx="3">
                  <c:v>0</c:v>
                </c:pt>
                <c:pt idx="4">
                  <c:v>1.5</c:v>
                </c:pt>
                <c:pt idx="5">
                  <c:v>3.9548022598870061</c:v>
                </c:pt>
                <c:pt idx="6">
                  <c:v>3.3519553072625698</c:v>
                </c:pt>
                <c:pt idx="7">
                  <c:v>4.1237113402061851</c:v>
                </c:pt>
                <c:pt idx="8">
                  <c:v>2.2058823529411766</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Nėra svarbu (1-4 balai)</c:v>
                </c:pt>
              </c:strCache>
            </c:strRef>
          </c:tx>
          <c:spPr>
            <a:solidFill>
              <a:schemeClr val="accent3"/>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2-D9DB-4D35-8471-F6DDF0F5A372}"/>
                </c:ext>
              </c:extLst>
            </c:dLbl>
            <c:dLbl>
              <c:idx val="2"/>
              <c:delete val="1"/>
              <c:extLst>
                <c:ext xmlns:c15="http://schemas.microsoft.com/office/drawing/2012/chart" uri="{CE6537A1-D6FC-4f65-9D91-7224C49458BB}"/>
                <c:ext xmlns:c16="http://schemas.microsoft.com/office/drawing/2014/chart" uri="{C3380CC4-5D6E-409C-BE32-E72D297353CC}">
                  <c16:uniqueId val="{00000003-D9DB-4D35-8471-F6DDF0F5A372}"/>
                </c:ext>
              </c:extLst>
            </c:dLbl>
            <c:dLbl>
              <c:idx val="4"/>
              <c:delete val="1"/>
              <c:extLst>
                <c:ext xmlns:c15="http://schemas.microsoft.com/office/drawing/2012/chart" uri="{CE6537A1-D6FC-4f65-9D91-7224C49458BB}"/>
                <c:ext xmlns:c16="http://schemas.microsoft.com/office/drawing/2014/chart" uri="{C3380CC4-5D6E-409C-BE32-E72D297353CC}">
                  <c16:uniqueId val="{00000004-D9DB-4D35-8471-F6DDF0F5A372}"/>
                </c:ext>
              </c:extLst>
            </c:dLbl>
            <c:dLbl>
              <c:idx val="5"/>
              <c:delete val="1"/>
              <c:extLst>
                <c:ext xmlns:c15="http://schemas.microsoft.com/office/drawing/2012/chart" uri="{CE6537A1-D6FC-4f65-9D91-7224C49458BB}"/>
                <c:ext xmlns:c16="http://schemas.microsoft.com/office/drawing/2014/chart" uri="{C3380CC4-5D6E-409C-BE32-E72D297353CC}">
                  <c16:uniqueId val="{00000005-D9DB-4D35-8471-F6DDF0F5A372}"/>
                </c:ext>
              </c:extLst>
            </c:dLbl>
            <c:dLbl>
              <c:idx val="8"/>
              <c:delete val="1"/>
              <c:extLst>
                <c:ext xmlns:c15="http://schemas.microsoft.com/office/drawing/2012/chart" uri="{CE6537A1-D6FC-4f65-9D91-7224C49458BB}"/>
                <c:ext xmlns:c16="http://schemas.microsoft.com/office/drawing/2014/chart" uri="{C3380CC4-5D6E-409C-BE32-E72D297353CC}">
                  <c16:uniqueId val="{00000006-D9DB-4D35-8471-F6DDF0F5A37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Didmiestis</c:v>
                </c:pt>
                <c:pt idx="7">
                  <c:v>Miestas</c:v>
                </c:pt>
                <c:pt idx="8">
                  <c:v>Kaimas</c:v>
                </c:pt>
              </c:strCache>
            </c:strRef>
          </c:cat>
          <c:val>
            <c:numRef>
              <c:f>Sheet1!$D$2:$D$10</c:f>
              <c:numCache>
                <c:formatCode>0</c:formatCode>
                <c:ptCount val="9"/>
                <c:pt idx="0">
                  <c:v>0.4</c:v>
                </c:pt>
                <c:pt idx="1">
                  <c:v>0.83333333333333337</c:v>
                </c:pt>
                <c:pt idx="2">
                  <c:v>0</c:v>
                </c:pt>
                <c:pt idx="3">
                  <c:v>1.5625</c:v>
                </c:pt>
                <c:pt idx="4">
                  <c:v>0</c:v>
                </c:pt>
                <c:pt idx="5">
                  <c:v>0</c:v>
                </c:pt>
                <c:pt idx="6">
                  <c:v>0.55865921787709494</c:v>
                </c:pt>
                <c:pt idx="7">
                  <c:v>0.51546391752577314</c:v>
                </c:pt>
                <c:pt idx="8">
                  <c:v>0</c:v>
                </c:pt>
              </c:numCache>
            </c:numRef>
          </c:val>
          <c:extLst>
            <c:ext xmlns:c16="http://schemas.microsoft.com/office/drawing/2014/chart" uri="{C3380CC4-5D6E-409C-BE32-E72D297353CC}">
              <c16:uniqueId val="{00000002-9F4F-4CB0-9576-F60C63CD5B4D}"/>
            </c:ext>
          </c:extLst>
        </c:ser>
        <c:ser>
          <c:idx val="3"/>
          <c:order val="3"/>
          <c:tx>
            <c:strRef>
              <c:f>Sheet1!$E$1</c:f>
              <c:strCache>
                <c:ptCount val="1"/>
                <c:pt idx="0">
                  <c:v>Nežino, neatsakė</c:v>
                </c:pt>
              </c:strCache>
            </c:strRef>
          </c:tx>
          <c:spPr>
            <a:solidFill>
              <a:schemeClr val="accent4"/>
            </a:solidFill>
            <a:ln>
              <a:noFill/>
            </a:ln>
            <a:effectLst/>
          </c:spPr>
          <c:invertIfNegative val="0"/>
          <c:cat>
            <c:strRef>
              <c:f>Sheet1!$A$2:$A$10</c:f>
              <c:strCache>
                <c:ptCount val="9"/>
                <c:pt idx="0">
                  <c:v>VISI APKLAUSTIEJI</c:v>
                </c:pt>
                <c:pt idx="1">
                  <c:v>Vyrai</c:v>
                </c:pt>
                <c:pt idx="2">
                  <c:v>Moterys</c:v>
                </c:pt>
                <c:pt idx="3">
                  <c:v>Iki 300 EUR</c:v>
                </c:pt>
                <c:pt idx="4">
                  <c:v>301 - 500 EUR</c:v>
                </c:pt>
                <c:pt idx="5">
                  <c:v>500 EUR ir daugiau</c:v>
                </c:pt>
                <c:pt idx="6">
                  <c:v>Didmiestis</c:v>
                </c:pt>
                <c:pt idx="7">
                  <c:v>Miestas</c:v>
                </c:pt>
                <c:pt idx="8">
                  <c:v>Kaimas</c:v>
                </c:pt>
              </c:strCache>
            </c:strRef>
          </c:cat>
          <c:val>
            <c:numRef>
              <c:f>Sheet1!$E$2:$E$10</c:f>
              <c:numCache>
                <c:formatCode>General</c:formatCode>
                <c:ptCount val="9"/>
                <c:pt idx="0">
                  <c:v>0</c:v>
                </c:pt>
                <c:pt idx="1">
                  <c:v>0</c:v>
                </c:pt>
                <c:pt idx="2">
                  <c:v>0</c:v>
                </c:pt>
                <c:pt idx="3">
                  <c:v>0</c:v>
                </c:pt>
                <c:pt idx="4">
                  <c:v>0</c:v>
                </c:pt>
                <c:pt idx="5">
                  <c:v>0</c:v>
                </c:pt>
                <c:pt idx="6">
                  <c:v>0</c:v>
                </c:pt>
                <c:pt idx="7">
                  <c:v>0</c:v>
                </c:pt>
                <c:pt idx="8">
                  <c:v>0</c:v>
                </c:pt>
              </c:numCache>
            </c:numRef>
          </c:val>
          <c:extLst>
            <c:ext xmlns:c16="http://schemas.microsoft.com/office/drawing/2014/chart" uri="{C3380CC4-5D6E-409C-BE32-E72D297353CC}">
              <c16:uniqueId val="{00000007-D9DB-4D35-8471-F6DDF0F5A372}"/>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out"/>
        <c:minorTickMark val="none"/>
        <c:tickLblPos val="nextTo"/>
        <c:crossAx val="36313919"/>
        <c:crosses val="autoZero"/>
        <c:crossBetween val="between"/>
        <c:majorUnit val="100"/>
      </c:valAx>
      <c:spPr>
        <a:noFill/>
        <a:ln>
          <a:noFill/>
        </a:ln>
        <a:effectLst/>
      </c:spPr>
    </c:plotArea>
    <c:legend>
      <c:legendPos val="b"/>
      <c:legendEntry>
        <c:idx val="3"/>
        <c:delete val="1"/>
      </c:legendEntry>
      <c:layout>
        <c:manualLayout>
          <c:xMode val="edge"/>
          <c:yMode val="edge"/>
          <c:x val="0.18370646568190502"/>
          <c:y val="5.8264479611195255E-2"/>
          <c:w val="0.72985536313086286"/>
          <c:h val="7.497125748192184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E481-440E-9E7A-BEB65967647B}"/>
              </c:ext>
            </c:extLst>
          </c:dPt>
          <c:dPt>
            <c:idx val="1"/>
            <c:bubble3D val="0"/>
            <c:spPr>
              <a:solidFill>
                <a:schemeClr val="accent2"/>
              </a:solidFill>
              <a:ln>
                <a:noFill/>
              </a:ln>
              <a:effectLst/>
            </c:spPr>
            <c:extLst>
              <c:ext xmlns:c16="http://schemas.microsoft.com/office/drawing/2014/chart" uri="{C3380CC4-5D6E-409C-BE32-E72D297353CC}">
                <c16:uniqueId val="{00000003-E481-440E-9E7A-BEB65967647B}"/>
              </c:ext>
            </c:extLst>
          </c:dPt>
          <c:dPt>
            <c:idx val="2"/>
            <c:bubble3D val="0"/>
            <c:spPr>
              <a:solidFill>
                <a:schemeClr val="accent3"/>
              </a:solidFill>
              <a:ln>
                <a:noFill/>
              </a:ln>
              <a:effectLst/>
            </c:spPr>
            <c:extLst>
              <c:ext xmlns:c16="http://schemas.microsoft.com/office/drawing/2014/chart" uri="{C3380CC4-5D6E-409C-BE32-E72D297353CC}">
                <c16:uniqueId val="{00000005-E481-440E-9E7A-BEB65967647B}"/>
              </c:ext>
            </c:extLst>
          </c:dPt>
          <c:dPt>
            <c:idx val="3"/>
            <c:bubble3D val="0"/>
            <c:spPr>
              <a:solidFill>
                <a:srgbClr val="C9F7F7"/>
              </a:solidFill>
              <a:ln>
                <a:noFill/>
              </a:ln>
              <a:effectLst/>
            </c:spPr>
            <c:extLst>
              <c:ext xmlns:c16="http://schemas.microsoft.com/office/drawing/2014/chart" uri="{C3380CC4-5D6E-409C-BE32-E72D297353CC}">
                <c16:uniqueId val="{00000000-5EB5-4011-A5F0-AD115E554DC7}"/>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1-5EB5-4011-A5F0-AD115E554DC7}"/>
              </c:ext>
            </c:extLst>
          </c:dPt>
          <c:dLbls>
            <c:dLbl>
              <c:idx val="0"/>
              <c:layout>
                <c:manualLayout>
                  <c:x val="1.9702831144280643E-2"/>
                  <c:y val="0.1428792935408606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481-440E-9E7A-BEB65967647B}"/>
                </c:ext>
              </c:extLst>
            </c:dLbl>
            <c:dLbl>
              <c:idx val="1"/>
              <c:layout>
                <c:manualLayout>
                  <c:x val="-9.8514155721403512E-2"/>
                  <c:y val="-7.532930683127088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481-440E-9E7A-BEB65967647B}"/>
                </c:ext>
              </c:extLst>
            </c:dLbl>
            <c:dLbl>
              <c:idx val="2"/>
              <c:layout>
                <c:manualLayout>
                  <c:x val="0.10836557129354388"/>
                  <c:y val="-2.902281028185514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481-440E-9E7A-BEB65967647B}"/>
                </c:ext>
              </c:extLst>
            </c:dLbl>
            <c:dLbl>
              <c:idx val="3"/>
              <c:layout>
                <c:manualLayout>
                  <c:x val="0.13627791541460821"/>
                  <c:y val="8.158072201384171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5EB5-4011-A5F0-AD115E554DC7}"/>
                </c:ext>
              </c:extLst>
            </c:dLbl>
            <c:dLbl>
              <c:idx val="4"/>
              <c:layout>
                <c:manualLayout>
                  <c:x val="0.12150079205639767"/>
                  <c:y val="0.1203626196069913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B5-4011-A5F0-AD115E554DC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4"/>
                <c:pt idx="0">
                  <c:v>Visiškai sutinku</c:v>
                </c:pt>
                <c:pt idx="1">
                  <c:v>Greičiau sutinku</c:v>
                </c:pt>
                <c:pt idx="2">
                  <c:v>Nei sutinku, nei nesutinku</c:v>
                </c:pt>
                <c:pt idx="3">
                  <c:v>Greičiau nesutinku</c:v>
                </c:pt>
              </c:strCache>
            </c:strRef>
          </c:cat>
          <c:val>
            <c:numRef>
              <c:f>Sheet1!$B$2:$B$5</c:f>
              <c:numCache>
                <c:formatCode>###0.0%</c:formatCode>
                <c:ptCount val="4"/>
                <c:pt idx="0">
                  <c:v>0.16306483300589392</c:v>
                </c:pt>
                <c:pt idx="1">
                  <c:v>0.49115913555992141</c:v>
                </c:pt>
                <c:pt idx="2">
                  <c:v>0.25147347740667975</c:v>
                </c:pt>
                <c:pt idx="3">
                  <c:v>9.4302554027504912E-2</c:v>
                </c:pt>
              </c:numCache>
            </c:numRef>
          </c:val>
          <c:extLst>
            <c:ext xmlns:c16="http://schemas.microsoft.com/office/drawing/2014/chart" uri="{C3380CC4-5D6E-409C-BE32-E72D297353CC}">
              <c16:uniqueId val="{00000006-E481-440E-9E7A-BEB65967647B}"/>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Visiškai sutinku</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16.306483300589392</c:v>
                </c:pt>
                <c:pt idx="1">
                  <c:v>15.833333333333332</c:v>
                </c:pt>
                <c:pt idx="2">
                  <c:v>16.728624535315987</c:v>
                </c:pt>
                <c:pt idx="3">
                  <c:v>15.625</c:v>
                </c:pt>
                <c:pt idx="4">
                  <c:v>13</c:v>
                </c:pt>
                <c:pt idx="5">
                  <c:v>21.468926553672315</c:v>
                </c:pt>
                <c:pt idx="6">
                  <c:v>23.463687150837988</c:v>
                </c:pt>
                <c:pt idx="7">
                  <c:v>12.886597938144329</c:v>
                </c:pt>
                <c:pt idx="8">
                  <c:v>11.76470588235294</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Greičiau sutinku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49.115913555992144</c:v>
                </c:pt>
                <c:pt idx="1">
                  <c:v>38.333333333333336</c:v>
                </c:pt>
                <c:pt idx="2">
                  <c:v>58.736059479553901</c:v>
                </c:pt>
                <c:pt idx="3">
                  <c:v>50</c:v>
                </c:pt>
                <c:pt idx="4">
                  <c:v>48.5</c:v>
                </c:pt>
                <c:pt idx="5">
                  <c:v>51.41242937853108</c:v>
                </c:pt>
                <c:pt idx="6">
                  <c:v>49.162011173184354</c:v>
                </c:pt>
                <c:pt idx="7">
                  <c:v>47.422680412371129</c:v>
                </c:pt>
                <c:pt idx="8">
                  <c:v>51.470588235294116</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Nei sutinku, nei nesutinku</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25.147347740667975</c:v>
                </c:pt>
                <c:pt idx="1">
                  <c:v>32.916666666666664</c:v>
                </c:pt>
                <c:pt idx="2">
                  <c:v>18.21561338289963</c:v>
                </c:pt>
                <c:pt idx="3">
                  <c:v>21.875</c:v>
                </c:pt>
                <c:pt idx="4">
                  <c:v>29.5</c:v>
                </c:pt>
                <c:pt idx="5">
                  <c:v>16.949152542372879</c:v>
                </c:pt>
                <c:pt idx="6">
                  <c:v>21.229050279329609</c:v>
                </c:pt>
                <c:pt idx="7">
                  <c:v>26.804123711340207</c:v>
                </c:pt>
                <c:pt idx="8">
                  <c:v>27.941176470588236</c:v>
                </c:pt>
              </c:numCache>
            </c:numRef>
          </c:val>
          <c:extLst>
            <c:ext xmlns:c16="http://schemas.microsoft.com/office/drawing/2014/chart" uri="{C3380CC4-5D6E-409C-BE32-E72D297353CC}">
              <c16:uniqueId val="{00000002-9F4F-4CB0-9576-F60C63CD5B4D}"/>
            </c:ext>
          </c:extLst>
        </c:ser>
        <c:ser>
          <c:idx val="3"/>
          <c:order val="3"/>
          <c:tx>
            <c:strRef>
              <c:f>Sheet1!$E$1</c:f>
              <c:strCache>
                <c:ptCount val="1"/>
                <c:pt idx="0">
                  <c:v>Greičiau nesutinku</c:v>
                </c:pt>
              </c:strCache>
            </c:strRef>
          </c:tx>
          <c:spPr>
            <a:solidFill>
              <a:schemeClr val="accent2">
                <a:lumMod val="20000"/>
                <a:lumOff val="80000"/>
              </a:schemeClr>
            </a:solidFill>
            <a:ln>
              <a:noFill/>
            </a:ln>
            <a:effectLst/>
          </c:spPr>
          <c:invertIfNegative val="0"/>
          <c:dPt>
            <c:idx val="0"/>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1-BAED-4788-9846-C9DC8C28C8A5}"/>
              </c:ext>
            </c:extLst>
          </c:dPt>
          <c:dPt>
            <c:idx val="1"/>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2-BAED-4788-9846-C9DC8C28C8A5}"/>
              </c:ext>
            </c:extLst>
          </c:dPt>
          <c:dPt>
            <c:idx val="2"/>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3-BAED-4788-9846-C9DC8C28C8A5}"/>
              </c:ext>
            </c:extLst>
          </c:dPt>
          <c:dPt>
            <c:idx val="3"/>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4-BAED-4788-9846-C9DC8C28C8A5}"/>
              </c:ext>
            </c:extLst>
          </c:dPt>
          <c:dPt>
            <c:idx val="4"/>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5-BAED-4788-9846-C9DC8C28C8A5}"/>
              </c:ext>
            </c:extLst>
          </c:dPt>
          <c:dPt>
            <c:idx val="5"/>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6-BAED-4788-9846-C9DC8C28C8A5}"/>
              </c:ext>
            </c:extLst>
          </c:dPt>
          <c:dPt>
            <c:idx val="6"/>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7-BAED-4788-9846-C9DC8C28C8A5}"/>
              </c:ext>
            </c:extLst>
          </c:dPt>
          <c:dPt>
            <c:idx val="7"/>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8-BAED-4788-9846-C9DC8C28C8A5}"/>
              </c:ext>
            </c:extLst>
          </c:dPt>
          <c:dPt>
            <c:idx val="8"/>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9-BAED-4788-9846-C9DC8C28C8A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Sheet1!$E$2:$E$10</c:f>
              <c:numCache>
                <c:formatCode>0</c:formatCode>
                <c:ptCount val="9"/>
                <c:pt idx="0">
                  <c:v>9.4302554027504915</c:v>
                </c:pt>
                <c:pt idx="1">
                  <c:v>12.916666666666668</c:v>
                </c:pt>
                <c:pt idx="2">
                  <c:v>6.3197026022304827</c:v>
                </c:pt>
                <c:pt idx="3">
                  <c:v>12.5</c:v>
                </c:pt>
                <c:pt idx="4">
                  <c:v>9</c:v>
                </c:pt>
                <c:pt idx="5">
                  <c:v>10.16949152542373</c:v>
                </c:pt>
                <c:pt idx="6">
                  <c:v>6.1452513966480442</c:v>
                </c:pt>
                <c:pt idx="7">
                  <c:v>12.886597938144329</c:v>
                </c:pt>
                <c:pt idx="8">
                  <c:v>8.8235294117647065</c:v>
                </c:pt>
              </c:numCache>
            </c:numRef>
          </c:val>
          <c:extLst>
            <c:ext xmlns:c16="http://schemas.microsoft.com/office/drawing/2014/chart" uri="{C3380CC4-5D6E-409C-BE32-E72D297353CC}">
              <c16:uniqueId val="{00000001-F47B-4F75-AAD0-AD75FF1EC76A}"/>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0" sourceLinked="1"/>
        <c:majorTickMark val="out"/>
        <c:minorTickMark val="none"/>
        <c:tickLblPos val="nextTo"/>
        <c:crossAx val="36313919"/>
        <c:crosses val="autoZero"/>
        <c:crossBetween val="between"/>
      </c:valAx>
      <c:spPr>
        <a:noFill/>
        <a:ln>
          <a:noFill/>
        </a:ln>
        <a:effectLst/>
      </c:spPr>
    </c:plotArea>
    <c:legend>
      <c:legendPos val="b"/>
      <c:layout>
        <c:manualLayout>
          <c:xMode val="edge"/>
          <c:yMode val="edge"/>
          <c:x val="0.17485540154313667"/>
          <c:y val="3.0669541560873079E-2"/>
          <c:w val="0.7403909806712532"/>
          <c:h val="9.17800714614079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3196997393682"/>
          <c:y val="0.14757888080224715"/>
          <c:w val="0.73195647098773298"/>
          <c:h val="0.76569931064535457"/>
        </c:manualLayout>
      </c:layout>
      <c:barChart>
        <c:barDir val="bar"/>
        <c:grouping val="stacked"/>
        <c:varyColors val="0"/>
        <c:ser>
          <c:idx val="0"/>
          <c:order val="0"/>
          <c:tx>
            <c:strRef>
              <c:f>Sheet1!$B$1</c:f>
              <c:strCache>
                <c:ptCount val="1"/>
                <c:pt idx="0">
                  <c:v>Yra svarbu (7-10 balų)</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Sheet1!$B$2:$B$10</c:f>
              <c:numCache>
                <c:formatCode>0</c:formatCode>
                <c:ptCount val="9"/>
                <c:pt idx="0">
                  <c:v>95.7</c:v>
                </c:pt>
                <c:pt idx="1">
                  <c:v>95.416666666666671</c:v>
                </c:pt>
                <c:pt idx="2">
                  <c:v>94.79553903345726</c:v>
                </c:pt>
                <c:pt idx="3">
                  <c:v>98.4375</c:v>
                </c:pt>
                <c:pt idx="4">
                  <c:v>96</c:v>
                </c:pt>
                <c:pt idx="5">
                  <c:v>96.045197740112997</c:v>
                </c:pt>
                <c:pt idx="6">
                  <c:v>94.413407821229043</c:v>
                </c:pt>
                <c:pt idx="7">
                  <c:v>94.845360824742258</c:v>
                </c:pt>
                <c:pt idx="8">
                  <c:v>96.32352941176471</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Nei svarbu, nei nesvarbu (5-6 balai)</c:v>
                </c:pt>
              </c:strCache>
            </c:strRef>
          </c:tx>
          <c:spPr>
            <a:solidFill>
              <a:schemeClr val="accent2"/>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7-F9C5-4312-BC77-BE773E17E8B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Sheet1!$C$2:$C$10</c:f>
              <c:numCache>
                <c:formatCode>0</c:formatCode>
                <c:ptCount val="9"/>
                <c:pt idx="0">
                  <c:v>3.4</c:v>
                </c:pt>
                <c:pt idx="1">
                  <c:v>4</c:v>
                </c:pt>
                <c:pt idx="2">
                  <c:v>4.0892193308550189</c:v>
                </c:pt>
                <c:pt idx="3">
                  <c:v>0</c:v>
                </c:pt>
                <c:pt idx="4">
                  <c:v>3</c:v>
                </c:pt>
                <c:pt idx="5">
                  <c:v>2.8248587570621471</c:v>
                </c:pt>
                <c:pt idx="6">
                  <c:v>3.9106145251396649</c:v>
                </c:pt>
                <c:pt idx="7">
                  <c:v>4</c:v>
                </c:pt>
                <c:pt idx="8">
                  <c:v>2.9411764705882351</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Nėra svarbu (1-4 balai)</c:v>
                </c:pt>
              </c:strCache>
            </c:strRef>
          </c:tx>
          <c:spPr>
            <a:solidFill>
              <a:schemeClr val="accent2">
                <a:lumMod val="40000"/>
                <a:lumOff val="60000"/>
              </a:schemeClr>
            </a:solidFill>
            <a:ln>
              <a:noFill/>
            </a:ln>
            <a:effectLst/>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3-F9C5-4312-BC77-BE773E17E8B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Sheet1!$D$2:$D$10</c:f>
              <c:numCache>
                <c:formatCode>0</c:formatCode>
                <c:ptCount val="9"/>
                <c:pt idx="0">
                  <c:v>1</c:v>
                </c:pt>
                <c:pt idx="1">
                  <c:v>1</c:v>
                </c:pt>
                <c:pt idx="2">
                  <c:v>0.74349442379182151</c:v>
                </c:pt>
                <c:pt idx="3">
                  <c:v>1.5625</c:v>
                </c:pt>
                <c:pt idx="4">
                  <c:v>0</c:v>
                </c:pt>
                <c:pt idx="5">
                  <c:v>0.56497175141242939</c:v>
                </c:pt>
                <c:pt idx="6">
                  <c:v>1.6759776536312849</c:v>
                </c:pt>
                <c:pt idx="7">
                  <c:v>0.51546391752577314</c:v>
                </c:pt>
                <c:pt idx="8">
                  <c:v>0.73529411764705876</c:v>
                </c:pt>
              </c:numCache>
            </c:numRef>
          </c:val>
          <c:extLst>
            <c:ext xmlns:c16="http://schemas.microsoft.com/office/drawing/2014/chart" uri="{C3380CC4-5D6E-409C-BE32-E72D297353CC}">
              <c16:uniqueId val="{00000002-9F4F-4CB0-9576-F60C63CD5B4D}"/>
            </c:ext>
          </c:extLst>
        </c:ser>
        <c:ser>
          <c:idx val="3"/>
          <c:order val="3"/>
          <c:tx>
            <c:strRef>
              <c:f>Sheet1!$E$1</c:f>
              <c:strCache>
                <c:ptCount val="1"/>
                <c:pt idx="0">
                  <c:v>Nežino, neatsakė</c:v>
                </c:pt>
              </c:strCache>
            </c:strRef>
          </c:tx>
          <c:spPr>
            <a:solidFill>
              <a:schemeClr val="accent4"/>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2-F9C5-4312-BC77-BE773E17E8B1}"/>
                </c:ext>
              </c:extLst>
            </c:dLbl>
            <c:dLbl>
              <c:idx val="5"/>
              <c:delete val="1"/>
              <c:extLst>
                <c:ext xmlns:c15="http://schemas.microsoft.com/office/drawing/2012/chart" uri="{CE6537A1-D6FC-4f65-9D91-7224C49458BB}"/>
                <c:ext xmlns:c16="http://schemas.microsoft.com/office/drawing/2014/chart" uri="{C3380CC4-5D6E-409C-BE32-E72D297353CC}">
                  <c16:uniqueId val="{00000004-F9C5-4312-BC77-BE773E17E8B1}"/>
                </c:ext>
              </c:extLst>
            </c:dLbl>
            <c:dLbl>
              <c:idx val="7"/>
              <c:delete val="1"/>
              <c:extLst>
                <c:ext xmlns:c15="http://schemas.microsoft.com/office/drawing/2012/chart" uri="{CE6537A1-D6FC-4f65-9D91-7224C49458BB}"/>
                <c:ext xmlns:c16="http://schemas.microsoft.com/office/drawing/2014/chart" uri="{C3380CC4-5D6E-409C-BE32-E72D297353CC}">
                  <c16:uniqueId val="{00000005-F9C5-4312-BC77-BE773E17E8B1}"/>
                </c:ext>
              </c:extLst>
            </c:dLbl>
            <c:dLbl>
              <c:idx val="8"/>
              <c:delete val="1"/>
              <c:extLst>
                <c:ext xmlns:c15="http://schemas.microsoft.com/office/drawing/2012/chart" uri="{CE6537A1-D6FC-4f65-9D91-7224C49458BB}"/>
                <c:ext xmlns:c16="http://schemas.microsoft.com/office/drawing/2014/chart" uri="{C3380CC4-5D6E-409C-BE32-E72D297353CC}">
                  <c16:uniqueId val="{00000006-F9C5-4312-BC77-BE773E17E8B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VISI APKLAUSTIEJI</c:v>
                </c:pt>
                <c:pt idx="1">
                  <c:v>Vyrai</c:v>
                </c:pt>
                <c:pt idx="2">
                  <c:v>Moterys</c:v>
                </c:pt>
                <c:pt idx="3">
                  <c:v>Iki 300 EUR</c:v>
                </c:pt>
                <c:pt idx="4">
                  <c:v>301 - 500 EUR</c:v>
                </c:pt>
                <c:pt idx="5">
                  <c:v>500 EUR ir daugiau</c:v>
                </c:pt>
                <c:pt idx="6">
                  <c:v>Didieji miestai</c:v>
                </c:pt>
                <c:pt idx="7">
                  <c:v>Kitas miestas, rajono centras</c:v>
                </c:pt>
                <c:pt idx="8">
                  <c:v>Kaimo vietovė</c:v>
                </c:pt>
              </c:strCache>
            </c:strRef>
          </c:cat>
          <c:val>
            <c:numRef>
              <c:f>Sheet1!$E$2:$E$10</c:f>
              <c:numCache>
                <c:formatCode>0</c:formatCode>
                <c:ptCount val="9"/>
                <c:pt idx="0">
                  <c:v>0.83333333333333337</c:v>
                </c:pt>
                <c:pt idx="1">
                  <c:v>0.37174721189591076</c:v>
                </c:pt>
                <c:pt idx="2">
                  <c:v>0</c:v>
                </c:pt>
                <c:pt idx="3">
                  <c:v>0.5</c:v>
                </c:pt>
                <c:pt idx="4">
                  <c:v>0.56497175141242939</c:v>
                </c:pt>
                <c:pt idx="5">
                  <c:v>0</c:v>
                </c:pt>
                <c:pt idx="6">
                  <c:v>1.5463917525773196</c:v>
                </c:pt>
                <c:pt idx="7">
                  <c:v>0</c:v>
                </c:pt>
                <c:pt idx="8">
                  <c:v>0</c:v>
                </c:pt>
              </c:numCache>
            </c:numRef>
          </c:val>
          <c:extLst>
            <c:ext xmlns:c16="http://schemas.microsoft.com/office/drawing/2014/chart" uri="{C3380CC4-5D6E-409C-BE32-E72D297353CC}">
              <c16:uniqueId val="{00000001-F9C5-4312-BC77-BE773E17E8B1}"/>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min val="0"/>
        </c:scaling>
        <c:delete val="1"/>
        <c:axPos val="t"/>
        <c:numFmt formatCode="0" sourceLinked="1"/>
        <c:majorTickMark val="out"/>
        <c:minorTickMark val="none"/>
        <c:tickLblPos val="nextTo"/>
        <c:crossAx val="36313919"/>
        <c:crosses val="autoZero"/>
        <c:crossBetween val="between"/>
        <c:majorUnit val="100"/>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0.11728</cdr:x>
      <cdr:y>0.38183</cdr:y>
    </cdr:from>
    <cdr:to>
      <cdr:x>0.91837</cdr:x>
      <cdr:y>0.38183</cdr:y>
    </cdr:to>
    <cdr:cxnSp macro="">
      <cdr:nvCxnSpPr>
        <cdr:cNvPr id="3" name="Straight Connector 2">
          <a:extLst xmlns:a="http://schemas.openxmlformats.org/drawingml/2006/main">
            <a:ext uri="{FF2B5EF4-FFF2-40B4-BE49-F238E27FC236}">
              <a16:creationId xmlns:a16="http://schemas.microsoft.com/office/drawing/2014/main" id="{513B04AB-5519-475F-A52B-87B7A8EEAD01}"/>
            </a:ext>
          </a:extLst>
        </cdr:cNvPr>
        <cdr:cNvCxnSpPr/>
      </cdr:nvCxnSpPr>
      <cdr:spPr>
        <a:xfrm xmlns:a="http://schemas.openxmlformats.org/drawingml/2006/main">
          <a:off x="884141" y="1765523"/>
          <a:ext cx="6039372"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0.11728</cdr:x>
      <cdr:y>0.6452</cdr:y>
    </cdr:from>
    <cdr:to>
      <cdr:x>0.91837</cdr:x>
      <cdr:y>0.6452</cdr:y>
    </cdr:to>
    <cdr:cxnSp macro="">
      <cdr:nvCxnSpPr>
        <cdr:cNvPr id="4" name="Straight Connector 3">
          <a:extLst xmlns:a="http://schemas.openxmlformats.org/drawingml/2006/main">
            <a:ext uri="{FF2B5EF4-FFF2-40B4-BE49-F238E27FC236}">
              <a16:creationId xmlns:a16="http://schemas.microsoft.com/office/drawing/2014/main" id="{FAB091D9-65B7-4753-A706-B0BBB543D08B}"/>
            </a:ext>
          </a:extLst>
        </cdr:cNvPr>
        <cdr:cNvCxnSpPr/>
      </cdr:nvCxnSpPr>
      <cdr:spPr>
        <a:xfrm xmlns:a="http://schemas.openxmlformats.org/drawingml/2006/main">
          <a:off x="884141" y="2983284"/>
          <a:ext cx="6039372"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lt-LT" dirty="0"/>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6252C2C4-F258-4EDD-ADEC-4DA4E277B833}" type="datetimeFigureOut">
              <a:rPr lang="lt-LT" smtClean="0"/>
              <a:t>2021.11.18</a:t>
            </a:fld>
            <a:endParaRPr lang="lt-LT" dirty="0"/>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lt-LT" dirty="0"/>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C1E03658-02AD-4D7E-995B-8F528EE30F96}" type="slidenum">
              <a:rPr lang="lt-LT" smtClean="0"/>
              <a:t>‹#›</a:t>
            </a:fld>
            <a:endParaRPr lang="lt-LT" dirty="0"/>
          </a:p>
        </p:txBody>
      </p:sp>
    </p:spTree>
    <p:extLst>
      <p:ext uri="{BB962C8B-B14F-4D97-AF65-F5344CB8AC3E}">
        <p14:creationId xmlns:p14="http://schemas.microsoft.com/office/powerpoint/2010/main" val="72380209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lt-LT"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1D56536-7B96-42CE-9B6D-FA15B6D85CA7}" type="datetimeFigureOut">
              <a:rPr lang="lt-LT" smtClean="0"/>
              <a:t>2021.11.18</a:t>
            </a:fld>
            <a:endParaRPr lang="lt-LT"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lt-LT"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lt-LT"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4A44A83-B917-47C9-AE06-88D76CC8E3B6}" type="slidenum">
              <a:rPr lang="lt-LT" smtClean="0"/>
              <a:t>‹#›</a:t>
            </a:fld>
            <a:endParaRPr lang="lt-LT" dirty="0"/>
          </a:p>
        </p:txBody>
      </p:sp>
    </p:spTree>
    <p:extLst>
      <p:ext uri="{BB962C8B-B14F-4D97-AF65-F5344CB8AC3E}">
        <p14:creationId xmlns:p14="http://schemas.microsoft.com/office/powerpoint/2010/main" val="421265929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477291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952142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103669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504387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465401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64621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511840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363611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969153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376558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948100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231676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367838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163089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472636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409847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589557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9130416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7300133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4467003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5195318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605989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897977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4590557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288859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8769398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2463308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773788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4220211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5055810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8509041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9751222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949023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600988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9092166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0413748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7869710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2490290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8998194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3480962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2730254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3515247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0246465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945177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7156466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9321703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009625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4690824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4011497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9981342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2972442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6962921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0062488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1980028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635930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480803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7480407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8558965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42248575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1419605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1170038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7283839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3325340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4009674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5313937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4222085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40840621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927004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438069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7010303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cid:image001.jpg@01CAE225.00E1DD30" TargetMode="External"/><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g"/><Relationship Id="rId1" Type="http://schemas.openxmlformats.org/officeDocument/2006/relationships/slideMaster" Target="../slideMasters/slideMaster2.xml"/><Relationship Id="rId5" Type="http://schemas.openxmlformats.org/officeDocument/2006/relationships/image" Target="../media/image6.png"/><Relationship Id="rId4" Type="http://schemas.microsoft.com/office/2007/relationships/hdphoto" Target="../media/hdphoto3.wdp"/></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g"/><Relationship Id="rId1" Type="http://schemas.openxmlformats.org/officeDocument/2006/relationships/slideMaster" Target="../slideMasters/slideMaster2.xml"/><Relationship Id="rId5" Type="http://schemas.openxmlformats.org/officeDocument/2006/relationships/image" Target="../media/image6.png"/><Relationship Id="rId4" Type="http://schemas.microsoft.com/office/2007/relationships/hdphoto" Target="../media/hdphoto4.wdp"/></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g"/><Relationship Id="rId1" Type="http://schemas.openxmlformats.org/officeDocument/2006/relationships/slideMaster" Target="../slideMasters/slideMaster2.xml"/><Relationship Id="rId5" Type="http://schemas.openxmlformats.org/officeDocument/2006/relationships/image" Target="../media/image6.png"/><Relationship Id="rId4" Type="http://schemas.microsoft.com/office/2007/relationships/hdphoto" Target="../media/hdphoto5.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Master" Target="../slideMasters/slideMaster2.xml"/><Relationship Id="rId5" Type="http://schemas.openxmlformats.org/officeDocument/2006/relationships/image" Target="../media/image6.png"/><Relationship Id="rId4" Type="http://schemas.microsoft.com/office/2007/relationships/hdphoto" Target="../media/hdphoto6.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g"/><Relationship Id="rId1" Type="http://schemas.openxmlformats.org/officeDocument/2006/relationships/slideMaster" Target="../slideMasters/slideMaster3.xml"/><Relationship Id="rId5" Type="http://schemas.openxmlformats.org/officeDocument/2006/relationships/image" Target="../media/image6.png"/><Relationship Id="rId4" Type="http://schemas.microsoft.com/office/2007/relationships/hdphoto" Target="../media/hdphoto3.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g"/><Relationship Id="rId1" Type="http://schemas.openxmlformats.org/officeDocument/2006/relationships/slideMaster" Target="../slideMasters/slideMaster3.xml"/><Relationship Id="rId5" Type="http://schemas.openxmlformats.org/officeDocument/2006/relationships/image" Target="../media/image6.png"/><Relationship Id="rId4" Type="http://schemas.microsoft.com/office/2007/relationships/hdphoto" Target="../media/hdphoto4.wdp"/></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g"/><Relationship Id="rId1" Type="http://schemas.openxmlformats.org/officeDocument/2006/relationships/slideMaster" Target="../slideMasters/slideMaster3.xml"/><Relationship Id="rId5" Type="http://schemas.openxmlformats.org/officeDocument/2006/relationships/image" Target="../media/image6.png"/><Relationship Id="rId4" Type="http://schemas.microsoft.com/office/2007/relationships/hdphoto" Target="../media/hdphoto5.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Master" Target="../slideMasters/slideMaster3.xml"/><Relationship Id="rId5" Type="http://schemas.openxmlformats.org/officeDocument/2006/relationships/image" Target="../media/image6.png"/><Relationship Id="rId4" Type="http://schemas.microsoft.com/office/2007/relationships/hdphoto" Target="../media/hdphoto6.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g"/><Relationship Id="rId1" Type="http://schemas.openxmlformats.org/officeDocument/2006/relationships/slideMaster" Target="../slideMasters/slideMaster4.xml"/><Relationship Id="rId5" Type="http://schemas.openxmlformats.org/officeDocument/2006/relationships/image" Target="../media/image6.png"/><Relationship Id="rId4" Type="http://schemas.microsoft.com/office/2007/relationships/hdphoto" Target="../media/hdphoto3.wdp"/></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g"/><Relationship Id="rId1" Type="http://schemas.openxmlformats.org/officeDocument/2006/relationships/slideMaster" Target="../slideMasters/slideMaster4.xml"/><Relationship Id="rId5" Type="http://schemas.openxmlformats.org/officeDocument/2006/relationships/image" Target="../media/image6.png"/><Relationship Id="rId4" Type="http://schemas.microsoft.com/office/2007/relationships/hdphoto" Target="../media/hdphoto4.wdp"/></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g"/><Relationship Id="rId1" Type="http://schemas.openxmlformats.org/officeDocument/2006/relationships/slideMaster" Target="../slideMasters/slideMaster4.xml"/><Relationship Id="rId5" Type="http://schemas.openxmlformats.org/officeDocument/2006/relationships/image" Target="../media/image6.png"/><Relationship Id="rId4" Type="http://schemas.microsoft.com/office/2007/relationships/hdphoto" Target="../media/hdphoto5.wdp"/></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Master" Target="../slideMasters/slideMaster4.xml"/><Relationship Id="rId5" Type="http://schemas.openxmlformats.org/officeDocument/2006/relationships/image" Target="../media/image6.png"/><Relationship Id="rId4" Type="http://schemas.microsoft.com/office/2007/relationships/hdphoto" Target="../media/hdphoto6.wdp"/></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g"/><Relationship Id="rId1" Type="http://schemas.openxmlformats.org/officeDocument/2006/relationships/slideMaster" Target="../slideMasters/slideMaster5.xml"/><Relationship Id="rId5" Type="http://schemas.openxmlformats.org/officeDocument/2006/relationships/image" Target="../media/image6.png"/><Relationship Id="rId4" Type="http://schemas.microsoft.com/office/2007/relationships/hdphoto" Target="../media/hdphoto3.wdp"/></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g"/><Relationship Id="rId1" Type="http://schemas.openxmlformats.org/officeDocument/2006/relationships/slideMaster" Target="../slideMasters/slideMaster5.xml"/><Relationship Id="rId5" Type="http://schemas.openxmlformats.org/officeDocument/2006/relationships/image" Target="../media/image6.png"/><Relationship Id="rId4" Type="http://schemas.microsoft.com/office/2007/relationships/hdphoto" Target="../media/hdphoto4.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g"/><Relationship Id="rId1" Type="http://schemas.openxmlformats.org/officeDocument/2006/relationships/slideMaster" Target="../slideMasters/slideMaster5.xml"/><Relationship Id="rId5" Type="http://schemas.openxmlformats.org/officeDocument/2006/relationships/image" Target="../media/image6.png"/><Relationship Id="rId4" Type="http://schemas.microsoft.com/office/2007/relationships/hdphoto" Target="../media/hdphoto5.wdp"/></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Master" Target="../slideMasters/slideMaster5.xml"/><Relationship Id="rId5" Type="http://schemas.openxmlformats.org/officeDocument/2006/relationships/image" Target="../media/image6.png"/><Relationship Id="rId4" Type="http://schemas.microsoft.com/office/2007/relationships/hdphoto" Target="../media/hdphoto6.wdp"/></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g"/><Relationship Id="rId1" Type="http://schemas.openxmlformats.org/officeDocument/2006/relationships/slideMaster" Target="../slideMasters/slideMaster6.xml"/><Relationship Id="rId5" Type="http://schemas.openxmlformats.org/officeDocument/2006/relationships/image" Target="../media/image6.png"/><Relationship Id="rId4" Type="http://schemas.microsoft.com/office/2007/relationships/hdphoto" Target="../media/hdphoto3.wdp"/></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g"/><Relationship Id="rId1" Type="http://schemas.openxmlformats.org/officeDocument/2006/relationships/slideMaster" Target="../slideMasters/slideMaster6.xml"/><Relationship Id="rId5" Type="http://schemas.openxmlformats.org/officeDocument/2006/relationships/image" Target="../media/image6.png"/><Relationship Id="rId4" Type="http://schemas.microsoft.com/office/2007/relationships/hdphoto" Target="../media/hdphoto4.wdp"/></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g"/><Relationship Id="rId1" Type="http://schemas.openxmlformats.org/officeDocument/2006/relationships/slideMaster" Target="../slideMasters/slideMaster6.xml"/><Relationship Id="rId5" Type="http://schemas.openxmlformats.org/officeDocument/2006/relationships/image" Target="../media/image6.png"/><Relationship Id="rId4" Type="http://schemas.microsoft.com/office/2007/relationships/hdphoto" Target="../media/hdphoto5.wdp"/></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Master" Target="../slideMasters/slideMaster6.xml"/><Relationship Id="rId5" Type="http://schemas.openxmlformats.org/officeDocument/2006/relationships/image" Target="../media/image6.png"/><Relationship Id="rId4" Type="http://schemas.microsoft.com/office/2007/relationships/hdphoto" Target="../media/hdphoto6.wdp"/></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cid:image001.jpg@01CAE225.00E1DD30" TargetMode="External"/><Relationship Id="rId2" Type="http://schemas.openxmlformats.org/officeDocument/2006/relationships/image" Target="../media/image18.jpeg"/><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7.wdp"/><Relationship Id="rId2" Type="http://schemas.openxmlformats.org/officeDocument/2006/relationships/image" Target="../media/image11.png"/><Relationship Id="rId1" Type="http://schemas.openxmlformats.org/officeDocument/2006/relationships/slideMaster" Target="../slideMasters/slideMaster8.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g"/><Relationship Id="rId1" Type="http://schemas.openxmlformats.org/officeDocument/2006/relationships/slideMaster" Target="../slideMasters/slideMaster8.xml"/><Relationship Id="rId6" Type="http://schemas.openxmlformats.org/officeDocument/2006/relationships/image" Target="../media/image21.png"/><Relationship Id="rId5" Type="http://schemas.openxmlformats.org/officeDocument/2006/relationships/image" Target="../media/image6.png"/><Relationship Id="rId4" Type="http://schemas.microsoft.com/office/2007/relationships/hdphoto" Target="../media/hdphoto3.wdp"/></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g"/><Relationship Id="rId1" Type="http://schemas.openxmlformats.org/officeDocument/2006/relationships/slideMaster" Target="../slideMasters/slideMaster8.xml"/><Relationship Id="rId6" Type="http://schemas.openxmlformats.org/officeDocument/2006/relationships/image" Target="../media/image19.png"/><Relationship Id="rId5" Type="http://schemas.openxmlformats.org/officeDocument/2006/relationships/image" Target="../media/image6.png"/><Relationship Id="rId4" Type="http://schemas.microsoft.com/office/2007/relationships/hdphoto" Target="../media/hdphoto4.wdp"/></Relationships>
</file>

<file path=ppt/slideLayouts/_rels/slideLayout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g"/><Relationship Id="rId1" Type="http://schemas.openxmlformats.org/officeDocument/2006/relationships/slideMaster" Target="../slideMasters/slideMaster8.xml"/><Relationship Id="rId5" Type="http://schemas.openxmlformats.org/officeDocument/2006/relationships/image" Target="../media/image6.png"/><Relationship Id="rId4" Type="http://schemas.microsoft.com/office/2007/relationships/hdphoto" Target="../media/hdphoto5.wdp"/></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Master" Target="../slideMasters/slideMaster8.xml"/><Relationship Id="rId6" Type="http://schemas.openxmlformats.org/officeDocument/2006/relationships/image" Target="../media/image22.png"/><Relationship Id="rId5" Type="http://schemas.openxmlformats.org/officeDocument/2006/relationships/image" Target="../media/image6.png"/><Relationship Id="rId4" Type="http://schemas.microsoft.com/office/2007/relationships/hdphoto" Target="../media/hdphoto6.wdp"/></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8.xml"/><Relationship Id="rId4" Type="http://schemas.openxmlformats.org/officeDocument/2006/relationships/image" Target="../media/image19.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8.xml"/><Relationship Id="rId4" Type="http://schemas.openxmlformats.org/officeDocument/2006/relationships/image" Target="../media/image23.png"/></Relationships>
</file>

<file path=ppt/slideLayouts/_rels/slideLayout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ulinis lapa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24856" y="2738933"/>
            <a:ext cx="5297919" cy="1569660"/>
          </a:xfrm>
        </p:spPr>
        <p:txBody>
          <a:bodyPr>
            <a:spAutoFit/>
          </a:bodyPr>
          <a:lstStyle>
            <a:lvl1pPr algn="ctr">
              <a:lnSpc>
                <a:spcPct val="100000"/>
              </a:lnSpc>
              <a:defRPr sz="3200">
                <a:solidFill>
                  <a:schemeClr val="tx1">
                    <a:lumMod val="50000"/>
                    <a:lumOff val="50000"/>
                  </a:schemeClr>
                </a:solidFill>
                <a:latin typeface="Microsoft YaHei UI Light" panose="020B0502040204020203" pitchFamily="34" charset="-122"/>
                <a:ea typeface="Microsoft YaHei UI Light" panose="020B0502040204020203" pitchFamily="34" charset="-122"/>
              </a:defRPr>
            </a:lvl1pPr>
          </a:lstStyle>
          <a:p>
            <a:r>
              <a:rPr lang="lt-LT" altLang="lt-LT" sz="3200" dirty="0">
                <a:solidFill>
                  <a:srgbClr val="7F7F7F"/>
                </a:solidFill>
                <a:latin typeface="Microsoft YaHei UI Light" panose="020B0502040204020203" pitchFamily="34" charset="-122"/>
                <a:ea typeface="Microsoft YaHei UI Light" panose="020B0502040204020203" pitchFamily="34" charset="-122"/>
                <a:cs typeface="+mj-cs"/>
              </a:rPr>
              <a:t>ŠALIES GYVENTOJŲ NUOMONĖS TYRIMAS DĖL ...............</a:t>
            </a:r>
            <a:endParaRPr lang="lt-LT" sz="3200" spc="300" dirty="0">
              <a:solidFill>
                <a:schemeClr val="bg1">
                  <a:lumMod val="50000"/>
                </a:schemeClr>
              </a:solidFill>
              <a:latin typeface="Microsoft YaHei UI Light" panose="020B0502040204020203" pitchFamily="34" charset="-122"/>
              <a:ea typeface="Microsoft YaHei UI Light" panose="020B0502040204020203" pitchFamily="34" charset="-122"/>
            </a:endParaRPr>
          </a:p>
        </p:txBody>
      </p:sp>
      <p:sp>
        <p:nvSpPr>
          <p:cNvPr id="7" name="TextBox 6"/>
          <p:cNvSpPr txBox="1"/>
          <p:nvPr userDrawn="1"/>
        </p:nvSpPr>
        <p:spPr>
          <a:xfrm>
            <a:off x="8072807" y="4656387"/>
            <a:ext cx="2123017" cy="307777"/>
          </a:xfrm>
          <a:prstGeom prst="rect">
            <a:avLst/>
          </a:prstGeom>
          <a:noFill/>
        </p:spPr>
        <p:txBody>
          <a:bodyPr wrap="square" rtlCol="0">
            <a:spAutoFit/>
          </a:bodyPr>
          <a:lstStyle/>
          <a:p>
            <a:r>
              <a:rPr lang="lt-LT" sz="1400" b="1" dirty="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Open Sans" panose="020B0606030504020204" pitchFamily="34" charset="0"/>
              </a:rPr>
              <a:t>vykdytojas</a:t>
            </a:r>
          </a:p>
        </p:txBody>
      </p:sp>
      <p:sp>
        <p:nvSpPr>
          <p:cNvPr id="8" name="TextBox 7"/>
          <p:cNvSpPr txBox="1"/>
          <p:nvPr userDrawn="1"/>
        </p:nvSpPr>
        <p:spPr>
          <a:xfrm>
            <a:off x="8072808" y="3384973"/>
            <a:ext cx="2123017" cy="307777"/>
          </a:xfrm>
          <a:prstGeom prst="rect">
            <a:avLst/>
          </a:prstGeom>
          <a:noFill/>
        </p:spPr>
        <p:txBody>
          <a:bodyPr wrap="square" rtlCol="0">
            <a:spAutoFit/>
          </a:bodyPr>
          <a:lstStyle/>
          <a:p>
            <a:r>
              <a:rPr lang="lt-LT" sz="1400" b="1" dirty="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Open Sans" panose="020B0606030504020204" pitchFamily="34" charset="0"/>
              </a:rPr>
              <a:t>užsakovas</a:t>
            </a:r>
          </a:p>
        </p:txBody>
      </p:sp>
      <p:pic>
        <p:nvPicPr>
          <p:cNvPr id="9" name="Picture 8" descr="ESOMAR_Member"/>
          <p:cNvPicPr>
            <a:picLocks noChangeAspect="1" noChangeArrowheads="1"/>
          </p:cNvPicPr>
          <p:nvPr userDrawn="1"/>
        </p:nvPicPr>
        <p:blipFill>
          <a:blip r:embed="rId2" r:link="rId3" cstate="print">
            <a:grayscl/>
            <a:extLst>
              <a:ext uri="{28A0092B-C50C-407E-A947-70E740481C1C}">
                <a14:useLocalDpi xmlns:a14="http://schemas.microsoft.com/office/drawing/2010/main" val="0"/>
              </a:ext>
            </a:extLst>
          </a:blip>
          <a:srcRect/>
          <a:stretch>
            <a:fillRect/>
          </a:stretch>
        </p:blipFill>
        <p:spPr bwMode="auto">
          <a:xfrm>
            <a:off x="1175657" y="5966856"/>
            <a:ext cx="5905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userDrawn="1"/>
        </p:nvPicPr>
        <p:blipFill>
          <a:blip r:embed="rId4">
            <a:grayscl/>
            <a:extLst>
              <a:ext uri="{28A0092B-C50C-407E-A947-70E740481C1C}">
                <a14:useLocalDpi xmlns:a14="http://schemas.microsoft.com/office/drawing/2010/main" val="0"/>
              </a:ext>
            </a:extLst>
          </a:blip>
          <a:srcRect/>
          <a:stretch>
            <a:fillRect/>
          </a:stretch>
        </p:blipFill>
        <p:spPr bwMode="auto">
          <a:xfrm>
            <a:off x="1938110" y="5997487"/>
            <a:ext cx="1771650" cy="5715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userDrawn="1"/>
        </p:nvCxnSpPr>
        <p:spPr>
          <a:xfrm>
            <a:off x="7579867" y="1655522"/>
            <a:ext cx="0" cy="3513282"/>
          </a:xfrm>
          <a:prstGeom prst="line">
            <a:avLst/>
          </a:prstGeom>
          <a:ln/>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79460" y="5047594"/>
            <a:ext cx="2574760" cy="387266"/>
          </a:xfrm>
          <a:prstGeom prst="rect">
            <a:avLst/>
          </a:prstGeom>
        </p:spPr>
      </p:pic>
      <p:sp>
        <p:nvSpPr>
          <p:cNvPr id="11" name="Rectangle 10">
            <a:extLst>
              <a:ext uri="{FF2B5EF4-FFF2-40B4-BE49-F238E27FC236}">
                <a16:creationId xmlns:a16="http://schemas.microsoft.com/office/drawing/2014/main" id="{5618131E-A642-484D-A30D-4769BB8AEB4B}"/>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757362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pibendrini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812" b="7812"/>
          <a:stretch/>
        </p:blipFill>
        <p:spPr>
          <a:xfrm>
            <a:off x="-3" y="0"/>
            <a:ext cx="12192003"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chemeClr val="bg1">
              <a:alpha val="95000"/>
            </a:schemeClr>
          </a:solidFill>
        </p:spPr>
        <p:txBody>
          <a:bodyPr wrap="square" rtlCol="0" anchor="ctr">
            <a:noAutofit/>
          </a:bodyPr>
          <a:lstStyle/>
          <a:p>
            <a:r>
              <a:rPr lang="lt-LT" sz="2800" b="1" dirty="0">
                <a:solidFill>
                  <a:srgbClr val="1AB1AF"/>
                </a:solidFill>
                <a:ea typeface="Microsoft YaHei UI Light" panose="020B0502040204020203" pitchFamily="34" charset="-122"/>
              </a:rPr>
              <a:t>	APIBENDRINIMAS</a:t>
            </a:r>
          </a:p>
        </p:txBody>
      </p:sp>
      <p:sp>
        <p:nvSpPr>
          <p:cNvPr id="5" name="Rectangle 4">
            <a:extLst>
              <a:ext uri="{FF2B5EF4-FFF2-40B4-BE49-F238E27FC236}">
                <a16:creationId xmlns:a16="http://schemas.microsoft.com/office/drawing/2014/main" id="{2521B803-D1EE-4F7F-9812-711E3FA44548}"/>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565425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
        <p:nvSpPr>
          <p:cNvPr id="7" name="Rectangle 6">
            <a:extLst>
              <a:ext uri="{FF2B5EF4-FFF2-40B4-BE49-F238E27FC236}">
                <a16:creationId xmlns:a16="http://schemas.microsoft.com/office/drawing/2014/main" id="{D591D15D-A037-4352-99DB-9D70582147C5}"/>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060439334"/>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todi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5268" b="10357"/>
          <a:stretch/>
        </p:blipFill>
        <p:spPr>
          <a:xfrm>
            <a:off x="1" y="0"/>
            <a:ext cx="12192000"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METODIKA</a:t>
            </a:r>
          </a:p>
        </p:txBody>
      </p:sp>
      <p:sp>
        <p:nvSpPr>
          <p:cNvPr id="5" name="Rectangle 4">
            <a:extLst>
              <a:ext uri="{FF2B5EF4-FFF2-40B4-BE49-F238E27FC236}">
                <a16:creationId xmlns:a16="http://schemas.microsoft.com/office/drawing/2014/main" id="{32A0BD30-8215-4410-8699-0ECFA2675784}"/>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222535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
        <p:nvSpPr>
          <p:cNvPr id="10" name="Rectangle 9">
            <a:extLst>
              <a:ext uri="{FF2B5EF4-FFF2-40B4-BE49-F238E27FC236}">
                <a16:creationId xmlns:a16="http://schemas.microsoft.com/office/drawing/2014/main" id="{68F04E8F-7E5A-4C8F-BE0F-92D694407FAF}"/>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22583077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zultata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5357" b="10268"/>
          <a:stretch/>
        </p:blipFill>
        <p:spPr>
          <a:xfrm>
            <a:off x="0" y="-1"/>
            <a:ext cx="12192000" cy="6858001"/>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REZULTATAI</a:t>
            </a:r>
          </a:p>
        </p:txBody>
      </p:sp>
      <p:sp>
        <p:nvSpPr>
          <p:cNvPr id="5" name="Rectangle 4">
            <a:extLst>
              <a:ext uri="{FF2B5EF4-FFF2-40B4-BE49-F238E27FC236}">
                <a16:creationId xmlns:a16="http://schemas.microsoft.com/office/drawing/2014/main" id="{AEA4D311-D2DE-44E8-AB07-A884BE532A64}"/>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59207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noFill/>
          <a:ln>
            <a:noFill/>
          </a:ln>
        </p:spPr>
        <p:txBody>
          <a:bodyPr wrap="square" rtlCol="0" anchor="ctr">
            <a:noAutofit/>
          </a:bodyPr>
          <a:lstStyle/>
          <a:p>
            <a:pPr marL="1433513" defTabSz="900113"/>
            <a:r>
              <a:rPr lang="lt-LT" sz="2800" b="1" dirty="0">
                <a:solidFill>
                  <a:prstClr val="white">
                    <a:lumMod val="50000"/>
                  </a:prstClr>
                </a:solidFill>
                <a:ea typeface="Microsoft YaHei UI Light" panose="020B0502040204020203" pitchFamily="34" charset="-122"/>
              </a:rPr>
              <a:t>AČIŪ</a:t>
            </a:r>
            <a:r>
              <a:rPr lang="lt-LT" sz="2800" b="1" dirty="0">
                <a:solidFill>
                  <a:srgbClr val="1AB1AF"/>
                </a:solidFill>
                <a:ea typeface="Microsoft YaHei UI Light" panose="020B0502040204020203" pitchFamily="34" charset="-122"/>
              </a:rPr>
              <a:t>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881549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čiū pasiūly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5" name="TextBox 4"/>
          <p:cNvSpPr txBox="1"/>
          <p:nvPr userDrawn="1"/>
        </p:nvSpPr>
        <p:spPr>
          <a:xfrm>
            <a:off x="1614754" y="3877994"/>
            <a:ext cx="4230914" cy="738664"/>
          </a:xfrm>
          <a:prstGeom prst="rect">
            <a:avLst/>
          </a:prstGeom>
          <a:noFill/>
        </p:spPr>
        <p:txBody>
          <a:bodyPr wrap="square" rtlCol="0">
            <a:spAutoFit/>
          </a:bodyPr>
          <a:lstStyle/>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UAB Spinter tyrimai </a:t>
            </a:r>
            <a:b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br>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info@spinter.lt</a:t>
            </a:r>
          </a:p>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tel. 863720595</a:t>
            </a:r>
          </a:p>
        </p:txBody>
      </p:sp>
      <p:sp>
        <p:nvSpPr>
          <p:cNvPr id="8" name="TextBox 7"/>
          <p:cNvSpPr txBox="1"/>
          <p:nvPr userDrawn="1"/>
        </p:nvSpPr>
        <p:spPr>
          <a:xfrm>
            <a:off x="1614754" y="2105561"/>
            <a:ext cx="4453466" cy="1323439"/>
          </a:xfrm>
          <a:prstGeom prst="rect">
            <a:avLst/>
          </a:prstGeom>
          <a:noFill/>
        </p:spPr>
        <p:txBody>
          <a:bodyPr wrap="square" rtlCol="0">
            <a:spAutoFit/>
          </a:bodyPr>
          <a:lstStyle/>
          <a:p>
            <a:r>
              <a:rPr lang="lt-LT" sz="4000" dirty="0">
                <a:solidFill>
                  <a:prstClr val="white"/>
                </a:solidFill>
                <a:ea typeface="Microsoft YaHei UI Light" panose="020B0502040204020203" pitchFamily="34" charset="-122"/>
                <a:cs typeface="Open Sans" panose="020B0606030504020204" pitchFamily="34" charset="0"/>
              </a:rPr>
              <a:t>Kontaktinė informacija</a:t>
            </a:r>
          </a:p>
        </p:txBody>
      </p:sp>
      <p:sp>
        <p:nvSpPr>
          <p:cNvPr id="6" name="Rectangle 5">
            <a:extLst>
              <a:ext uri="{FF2B5EF4-FFF2-40B4-BE49-F238E27FC236}">
                <a16:creationId xmlns:a16="http://schemas.microsoft.com/office/drawing/2014/main" id="{C5A0838F-EBB1-43AB-8DD0-9C4AE532F98A}"/>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849366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solidFill>
            <a:schemeClr val="bg1">
              <a:lumMod val="75000"/>
              <a:alpha val="95000"/>
            </a:schemeClr>
          </a:solidFill>
          <a:ln>
            <a:noFill/>
          </a:ln>
        </p:spPr>
        <p:txBody>
          <a:bodyPr wrap="square" rtlCol="0" anchor="ctr">
            <a:noAutofit/>
          </a:bodyPr>
          <a:lstStyle/>
          <a:p>
            <a:pPr marL="9682163" defTabSz="538163"/>
            <a:r>
              <a:rPr lang="lt-LT" sz="2800" b="1" dirty="0">
                <a:solidFill>
                  <a:srgbClr val="1AB1AF"/>
                </a:solidFill>
                <a:ea typeface="Microsoft YaHei UI Light" panose="020B0502040204020203" pitchFamily="34" charset="-122"/>
              </a:rPr>
              <a:t>AČIŪ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558197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ulinis lapa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24856" y="2738933"/>
            <a:ext cx="5297919" cy="1569660"/>
          </a:xfrm>
        </p:spPr>
        <p:txBody>
          <a:bodyPr>
            <a:spAutoFit/>
          </a:bodyPr>
          <a:lstStyle>
            <a:lvl1pPr algn="ctr">
              <a:lnSpc>
                <a:spcPct val="100000"/>
              </a:lnSpc>
              <a:defRPr sz="3200">
                <a:solidFill>
                  <a:schemeClr val="tx1">
                    <a:lumMod val="50000"/>
                    <a:lumOff val="50000"/>
                  </a:schemeClr>
                </a:solidFill>
                <a:latin typeface="Microsoft YaHei UI Light" panose="020B0502040204020203" pitchFamily="34" charset="-122"/>
                <a:ea typeface="Microsoft YaHei UI Light" panose="020B0502040204020203" pitchFamily="34" charset="-122"/>
              </a:defRPr>
            </a:lvl1pPr>
          </a:lstStyle>
          <a:p>
            <a:r>
              <a:rPr lang="lt-LT" altLang="lt-LT" sz="3200" dirty="0">
                <a:solidFill>
                  <a:srgbClr val="7F7F7F"/>
                </a:solidFill>
                <a:latin typeface="Microsoft YaHei UI Light" panose="020B0502040204020203" pitchFamily="34" charset="-122"/>
                <a:ea typeface="Microsoft YaHei UI Light" panose="020B0502040204020203" pitchFamily="34" charset="-122"/>
                <a:cs typeface="+mj-cs"/>
              </a:rPr>
              <a:t>ŠALIES GYVENTOJŲ NUOMONĖS TYRIMAS DĖL ...............</a:t>
            </a:r>
            <a:endParaRPr lang="lt-LT" sz="3200" spc="300" dirty="0">
              <a:solidFill>
                <a:schemeClr val="bg1">
                  <a:lumMod val="50000"/>
                </a:schemeClr>
              </a:solidFill>
              <a:latin typeface="Microsoft YaHei UI Light" panose="020B0502040204020203" pitchFamily="34" charset="-122"/>
              <a:ea typeface="Microsoft YaHei UI Light" panose="020B0502040204020203" pitchFamily="34" charset="-122"/>
            </a:endParaRPr>
          </a:p>
        </p:txBody>
      </p:sp>
      <p:sp>
        <p:nvSpPr>
          <p:cNvPr id="7" name="TextBox 6"/>
          <p:cNvSpPr txBox="1"/>
          <p:nvPr userDrawn="1"/>
        </p:nvSpPr>
        <p:spPr>
          <a:xfrm>
            <a:off x="8072807" y="4656387"/>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vykdytojas</a:t>
            </a:r>
          </a:p>
        </p:txBody>
      </p:sp>
      <p:sp>
        <p:nvSpPr>
          <p:cNvPr id="8" name="TextBox 7"/>
          <p:cNvSpPr txBox="1"/>
          <p:nvPr userDrawn="1"/>
        </p:nvSpPr>
        <p:spPr>
          <a:xfrm>
            <a:off x="8072808" y="3384973"/>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užsakovas</a:t>
            </a:r>
          </a:p>
        </p:txBody>
      </p:sp>
      <p:cxnSp>
        <p:nvCxnSpPr>
          <p:cNvPr id="12" name="Straight Connector 11"/>
          <p:cNvCxnSpPr/>
          <p:nvPr userDrawn="1"/>
        </p:nvCxnSpPr>
        <p:spPr>
          <a:xfrm>
            <a:off x="7579867" y="1655522"/>
            <a:ext cx="0" cy="3513282"/>
          </a:xfrm>
          <a:prstGeom prst="line">
            <a:avLst/>
          </a:prstGeom>
          <a:ln/>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579460" y="5047594"/>
            <a:ext cx="2574760" cy="387266"/>
          </a:xfrm>
          <a:prstGeom prst="rect">
            <a:avLst/>
          </a:prstGeom>
        </p:spPr>
      </p:pic>
      <p:pic>
        <p:nvPicPr>
          <p:cNvPr id="11" name="Picture 3"/>
          <p:cNvPicPr>
            <a:picLocks noChangeAspect="1" noChangeArrowheads="1"/>
          </p:cNvPicPr>
          <p:nvPr userDrawn="1"/>
        </p:nvPicPr>
        <p:blipFill>
          <a:blip r:embed="rId4">
            <a:grayscl/>
            <a:extLst>
              <a:ext uri="{28A0092B-C50C-407E-A947-70E740481C1C}">
                <a14:useLocalDpi xmlns:a14="http://schemas.microsoft.com/office/drawing/2010/main" val="0"/>
              </a:ext>
            </a:extLst>
          </a:blip>
          <a:srcRect/>
          <a:stretch>
            <a:fillRect/>
          </a:stretch>
        </p:blipFill>
        <p:spPr bwMode="auto">
          <a:xfrm>
            <a:off x="1938110" y="5997487"/>
            <a:ext cx="17716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10972" y="6121723"/>
            <a:ext cx="1344008" cy="395069"/>
          </a:xfrm>
          <a:prstGeom prst="rect">
            <a:avLst/>
          </a:prstGeom>
        </p:spPr>
      </p:pic>
    </p:spTree>
    <p:extLst>
      <p:ext uri="{BB962C8B-B14F-4D97-AF65-F5344CB8AC3E}">
        <p14:creationId xmlns:p14="http://schemas.microsoft.com/office/powerpoint/2010/main" val="1671643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pibendrini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812" b="7812"/>
          <a:stretch/>
        </p:blipFill>
        <p:spPr>
          <a:xfrm>
            <a:off x="-3" y="0"/>
            <a:ext cx="12192003"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chemeClr val="bg1">
              <a:alpha val="95000"/>
            </a:schemeClr>
          </a:solidFill>
        </p:spPr>
        <p:txBody>
          <a:bodyPr wrap="square" rtlCol="0" anchor="ctr">
            <a:noAutofit/>
          </a:bodyPr>
          <a:lstStyle/>
          <a:p>
            <a:r>
              <a:rPr lang="lt-LT" sz="2800" b="1" dirty="0">
                <a:solidFill>
                  <a:srgbClr val="1AB1AF"/>
                </a:solidFill>
                <a:ea typeface="Microsoft YaHei UI Light" panose="020B0502040204020203" pitchFamily="34" charset="-122"/>
              </a:rPr>
              <a:t>	APIBENDRINIMAS</a:t>
            </a:r>
          </a:p>
        </p:txBody>
      </p:sp>
      <p:sp>
        <p:nvSpPr>
          <p:cNvPr id="5" name="Rectangle 4">
            <a:extLst>
              <a:ext uri="{FF2B5EF4-FFF2-40B4-BE49-F238E27FC236}">
                <a16:creationId xmlns:a16="http://schemas.microsoft.com/office/drawing/2014/main" id="{C75BB81C-3209-4F10-B8D9-0CAFAB80F9CB}"/>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019788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etodi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chemeClr val="bg1">
              <a:lumMod val="75000"/>
              <a:alpha val="95000"/>
            </a:schemeClr>
          </a:solidFill>
        </p:spPr>
        <p:txBody>
          <a:bodyPr wrap="square" rtlCol="0" anchor="ctr">
            <a:noAutofit/>
          </a:bodyPr>
          <a:lstStyle/>
          <a:p>
            <a:r>
              <a:rPr lang="lt-LT" sz="2800" b="1" dirty="0">
                <a:solidFill>
                  <a:schemeClr val="accent2"/>
                </a:solidFill>
                <a:latin typeface="Microsoft YaHei UI Light" panose="020B0502040204020203" pitchFamily="34" charset="-122"/>
                <a:ea typeface="Microsoft YaHei UI Light" panose="020B0502040204020203" pitchFamily="34" charset="-122"/>
              </a:rPr>
              <a:t>	METODIKA</a:t>
            </a:r>
          </a:p>
        </p:txBody>
      </p:sp>
      <p:sp>
        <p:nvSpPr>
          <p:cNvPr id="4" name="Rectangle 3">
            <a:extLst>
              <a:ext uri="{FF2B5EF4-FFF2-40B4-BE49-F238E27FC236}">
                <a16:creationId xmlns:a16="http://schemas.microsoft.com/office/drawing/2014/main" id="{E8114FAE-ABF2-4E5A-B2CF-276A42BB4AC2}"/>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8886186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
        <p:nvSpPr>
          <p:cNvPr id="7" name="Rectangle 6">
            <a:extLst>
              <a:ext uri="{FF2B5EF4-FFF2-40B4-BE49-F238E27FC236}">
                <a16:creationId xmlns:a16="http://schemas.microsoft.com/office/drawing/2014/main" id="{7F17479E-5977-410A-879B-A146270B8BA2}"/>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984325275"/>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etodi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5268" b="10357"/>
          <a:stretch/>
        </p:blipFill>
        <p:spPr>
          <a:xfrm>
            <a:off x="1" y="0"/>
            <a:ext cx="12192000"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METODIKA</a:t>
            </a:r>
          </a:p>
        </p:txBody>
      </p:sp>
      <p:sp>
        <p:nvSpPr>
          <p:cNvPr id="8" name="Rectangle 7">
            <a:extLst>
              <a:ext uri="{FF2B5EF4-FFF2-40B4-BE49-F238E27FC236}">
                <a16:creationId xmlns:a16="http://schemas.microsoft.com/office/drawing/2014/main" id="{5A1D502A-1B13-46AE-AFEB-8A85B2C95F5B}"/>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6979173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
        <p:nvSpPr>
          <p:cNvPr id="10" name="Rectangle 9">
            <a:extLst>
              <a:ext uri="{FF2B5EF4-FFF2-40B4-BE49-F238E27FC236}">
                <a16:creationId xmlns:a16="http://schemas.microsoft.com/office/drawing/2014/main" id="{DC0751CB-C22F-492C-BC1D-16E61F97DFDE}"/>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159155550"/>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zultata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5357" b="10268"/>
          <a:stretch/>
        </p:blipFill>
        <p:spPr>
          <a:xfrm>
            <a:off x="0" y="-1"/>
            <a:ext cx="12192000" cy="6858001"/>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REZULTATAI</a:t>
            </a:r>
          </a:p>
        </p:txBody>
      </p:sp>
      <p:sp>
        <p:nvSpPr>
          <p:cNvPr id="5" name="Rectangle 4">
            <a:extLst>
              <a:ext uri="{FF2B5EF4-FFF2-40B4-BE49-F238E27FC236}">
                <a16:creationId xmlns:a16="http://schemas.microsoft.com/office/drawing/2014/main" id="{ADF33853-189B-4C9F-BA78-BDFE124D1100}"/>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912528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noFill/>
          <a:ln>
            <a:noFill/>
          </a:ln>
        </p:spPr>
        <p:txBody>
          <a:bodyPr wrap="square" rtlCol="0" anchor="ctr">
            <a:noAutofit/>
          </a:bodyPr>
          <a:lstStyle/>
          <a:p>
            <a:pPr marL="1433513" defTabSz="900113"/>
            <a:r>
              <a:rPr lang="lt-LT" sz="2800" b="1" dirty="0">
                <a:solidFill>
                  <a:prstClr val="white">
                    <a:lumMod val="50000"/>
                  </a:prstClr>
                </a:solidFill>
                <a:ea typeface="Microsoft YaHei UI Light" panose="020B0502040204020203" pitchFamily="34" charset="-122"/>
              </a:rPr>
              <a:t>AČIŪ</a:t>
            </a:r>
            <a:r>
              <a:rPr lang="lt-LT" sz="2800" b="1" dirty="0">
                <a:solidFill>
                  <a:srgbClr val="1AB1AF"/>
                </a:solidFill>
                <a:ea typeface="Microsoft YaHei UI Light" panose="020B0502040204020203" pitchFamily="34" charset="-122"/>
              </a:rPr>
              <a:t>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14019112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Ačiū pasiūly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5" name="TextBox 4"/>
          <p:cNvSpPr txBox="1"/>
          <p:nvPr userDrawn="1"/>
        </p:nvSpPr>
        <p:spPr>
          <a:xfrm>
            <a:off x="1614754" y="3877994"/>
            <a:ext cx="4230914" cy="738664"/>
          </a:xfrm>
          <a:prstGeom prst="rect">
            <a:avLst/>
          </a:prstGeom>
          <a:noFill/>
        </p:spPr>
        <p:txBody>
          <a:bodyPr wrap="square" rtlCol="0">
            <a:spAutoFit/>
          </a:bodyPr>
          <a:lstStyle/>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UAB Spinter tyrimai </a:t>
            </a:r>
            <a:b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br>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info@spinter.lt</a:t>
            </a:r>
          </a:p>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tel. 863720595</a:t>
            </a:r>
          </a:p>
        </p:txBody>
      </p:sp>
      <p:sp>
        <p:nvSpPr>
          <p:cNvPr id="8" name="TextBox 7"/>
          <p:cNvSpPr txBox="1"/>
          <p:nvPr userDrawn="1"/>
        </p:nvSpPr>
        <p:spPr>
          <a:xfrm>
            <a:off x="1614754" y="2105561"/>
            <a:ext cx="4453466" cy="1323439"/>
          </a:xfrm>
          <a:prstGeom prst="rect">
            <a:avLst/>
          </a:prstGeom>
          <a:noFill/>
        </p:spPr>
        <p:txBody>
          <a:bodyPr wrap="square" rtlCol="0">
            <a:spAutoFit/>
          </a:bodyPr>
          <a:lstStyle/>
          <a:p>
            <a:r>
              <a:rPr lang="lt-LT" sz="4000" dirty="0">
                <a:solidFill>
                  <a:prstClr val="white"/>
                </a:solidFill>
                <a:ea typeface="Microsoft YaHei UI Light" panose="020B0502040204020203" pitchFamily="34" charset="-122"/>
                <a:cs typeface="Open Sans" panose="020B0606030504020204" pitchFamily="34" charset="0"/>
              </a:rPr>
              <a:t>Kontaktinė informacija</a:t>
            </a:r>
          </a:p>
        </p:txBody>
      </p:sp>
      <p:sp>
        <p:nvSpPr>
          <p:cNvPr id="6" name="Rectangle 5">
            <a:extLst>
              <a:ext uri="{FF2B5EF4-FFF2-40B4-BE49-F238E27FC236}">
                <a16:creationId xmlns:a16="http://schemas.microsoft.com/office/drawing/2014/main" id="{DF38B30B-90CD-46EF-BE0D-A1084EE6ACDC}"/>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037146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solidFill>
            <a:schemeClr val="bg1">
              <a:lumMod val="75000"/>
              <a:alpha val="95000"/>
            </a:schemeClr>
          </a:solidFill>
          <a:ln>
            <a:noFill/>
          </a:ln>
        </p:spPr>
        <p:txBody>
          <a:bodyPr wrap="square" rtlCol="0" anchor="ctr">
            <a:noAutofit/>
          </a:bodyPr>
          <a:lstStyle/>
          <a:p>
            <a:pPr marL="9682163" defTabSz="538163"/>
            <a:r>
              <a:rPr lang="lt-LT" sz="2800" b="1" dirty="0">
                <a:solidFill>
                  <a:srgbClr val="1AB1AF"/>
                </a:solidFill>
                <a:ea typeface="Microsoft YaHei UI Light" panose="020B0502040204020203" pitchFamily="34" charset="-122"/>
              </a:rPr>
              <a:t>AČIŪ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3077001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ulinis lapa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24856" y="2738933"/>
            <a:ext cx="5297919" cy="1569660"/>
          </a:xfrm>
        </p:spPr>
        <p:txBody>
          <a:bodyPr>
            <a:spAutoFit/>
          </a:bodyPr>
          <a:lstStyle>
            <a:lvl1pPr algn="ctr">
              <a:lnSpc>
                <a:spcPct val="100000"/>
              </a:lnSpc>
              <a:defRPr sz="3200">
                <a:solidFill>
                  <a:schemeClr val="tx1">
                    <a:lumMod val="50000"/>
                    <a:lumOff val="50000"/>
                  </a:schemeClr>
                </a:solidFill>
                <a:latin typeface="Microsoft YaHei UI Light" panose="020B0502040204020203" pitchFamily="34" charset="-122"/>
                <a:ea typeface="Microsoft YaHei UI Light" panose="020B0502040204020203" pitchFamily="34" charset="-122"/>
              </a:defRPr>
            </a:lvl1pPr>
          </a:lstStyle>
          <a:p>
            <a:r>
              <a:rPr lang="lt-LT" altLang="lt-LT" sz="3200" dirty="0">
                <a:solidFill>
                  <a:srgbClr val="7F7F7F"/>
                </a:solidFill>
                <a:latin typeface="Microsoft YaHei UI Light" panose="020B0502040204020203" pitchFamily="34" charset="-122"/>
                <a:ea typeface="Microsoft YaHei UI Light" panose="020B0502040204020203" pitchFamily="34" charset="-122"/>
                <a:cs typeface="+mj-cs"/>
              </a:rPr>
              <a:t>ŠALIES GYVENTOJŲ NUOMONĖS TYRIMAS DĖL ...............</a:t>
            </a:r>
            <a:endParaRPr lang="lt-LT" sz="3200" spc="300" dirty="0">
              <a:solidFill>
                <a:schemeClr val="bg1">
                  <a:lumMod val="50000"/>
                </a:schemeClr>
              </a:solidFill>
              <a:latin typeface="Microsoft YaHei UI Light" panose="020B0502040204020203" pitchFamily="34" charset="-122"/>
              <a:ea typeface="Microsoft YaHei UI Light" panose="020B0502040204020203" pitchFamily="34" charset="-122"/>
            </a:endParaRPr>
          </a:p>
        </p:txBody>
      </p:sp>
      <p:sp>
        <p:nvSpPr>
          <p:cNvPr id="7" name="TextBox 6"/>
          <p:cNvSpPr txBox="1"/>
          <p:nvPr userDrawn="1"/>
        </p:nvSpPr>
        <p:spPr>
          <a:xfrm>
            <a:off x="8072807" y="4656387"/>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vykdytojas</a:t>
            </a:r>
          </a:p>
        </p:txBody>
      </p:sp>
      <p:sp>
        <p:nvSpPr>
          <p:cNvPr id="8" name="TextBox 7"/>
          <p:cNvSpPr txBox="1"/>
          <p:nvPr userDrawn="1"/>
        </p:nvSpPr>
        <p:spPr>
          <a:xfrm>
            <a:off x="8072808" y="3384973"/>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užsakovas</a:t>
            </a:r>
          </a:p>
        </p:txBody>
      </p:sp>
      <p:cxnSp>
        <p:nvCxnSpPr>
          <p:cNvPr id="12" name="Straight Connector 11"/>
          <p:cNvCxnSpPr/>
          <p:nvPr userDrawn="1"/>
        </p:nvCxnSpPr>
        <p:spPr>
          <a:xfrm>
            <a:off x="7579867" y="1655522"/>
            <a:ext cx="0" cy="3513282"/>
          </a:xfrm>
          <a:prstGeom prst="line">
            <a:avLst/>
          </a:prstGeom>
          <a:ln/>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579460" y="5047594"/>
            <a:ext cx="2574760" cy="387266"/>
          </a:xfrm>
          <a:prstGeom prst="rect">
            <a:avLst/>
          </a:prstGeom>
        </p:spPr>
      </p:pic>
      <p:pic>
        <p:nvPicPr>
          <p:cNvPr id="11" name="Picture 3"/>
          <p:cNvPicPr>
            <a:picLocks noChangeAspect="1" noChangeArrowheads="1"/>
          </p:cNvPicPr>
          <p:nvPr userDrawn="1"/>
        </p:nvPicPr>
        <p:blipFill>
          <a:blip r:embed="rId4">
            <a:grayscl/>
            <a:extLst>
              <a:ext uri="{28A0092B-C50C-407E-A947-70E740481C1C}">
                <a14:useLocalDpi xmlns:a14="http://schemas.microsoft.com/office/drawing/2010/main" val="0"/>
              </a:ext>
            </a:extLst>
          </a:blip>
          <a:srcRect/>
          <a:stretch>
            <a:fillRect/>
          </a:stretch>
        </p:blipFill>
        <p:spPr bwMode="auto">
          <a:xfrm>
            <a:off x="1938110" y="5997487"/>
            <a:ext cx="17716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10972" y="6121723"/>
            <a:ext cx="1344008" cy="395069"/>
          </a:xfrm>
          <a:prstGeom prst="rect">
            <a:avLst/>
          </a:prstGeom>
        </p:spPr>
      </p:pic>
    </p:spTree>
    <p:extLst>
      <p:ext uri="{BB962C8B-B14F-4D97-AF65-F5344CB8AC3E}">
        <p14:creationId xmlns:p14="http://schemas.microsoft.com/office/powerpoint/2010/main" val="21864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pibendrini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812" b="7812"/>
          <a:stretch/>
        </p:blipFill>
        <p:spPr>
          <a:xfrm>
            <a:off x="-3" y="0"/>
            <a:ext cx="12192003"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chemeClr val="bg1">
              <a:alpha val="95000"/>
            </a:schemeClr>
          </a:solidFill>
        </p:spPr>
        <p:txBody>
          <a:bodyPr wrap="square" rtlCol="0" anchor="ctr">
            <a:noAutofit/>
          </a:bodyPr>
          <a:lstStyle/>
          <a:p>
            <a:r>
              <a:rPr lang="lt-LT" sz="2800" b="1" dirty="0">
                <a:solidFill>
                  <a:srgbClr val="1AB1AF"/>
                </a:solidFill>
                <a:ea typeface="Microsoft YaHei UI Light" panose="020B0502040204020203" pitchFamily="34" charset="-122"/>
              </a:rPr>
              <a:t>	APIBENDRINIMAS</a:t>
            </a:r>
          </a:p>
        </p:txBody>
      </p:sp>
      <p:sp>
        <p:nvSpPr>
          <p:cNvPr id="5" name="Rectangle 4">
            <a:extLst>
              <a:ext uri="{FF2B5EF4-FFF2-40B4-BE49-F238E27FC236}">
                <a16:creationId xmlns:a16="http://schemas.microsoft.com/office/drawing/2014/main" id="{C900DE55-0260-44A6-B61F-08A096A06464}"/>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2298567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
        <p:nvSpPr>
          <p:cNvPr id="7" name="Rectangle 6">
            <a:extLst>
              <a:ext uri="{FF2B5EF4-FFF2-40B4-BE49-F238E27FC236}">
                <a16:creationId xmlns:a16="http://schemas.microsoft.com/office/drawing/2014/main" id="{2ADA743A-155C-4D9F-8508-598556805173}"/>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46607811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zultata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chemeClr val="bg1">
              <a:lumMod val="75000"/>
              <a:alpha val="95000"/>
            </a:schemeClr>
          </a:solidFill>
        </p:spPr>
        <p:txBody>
          <a:bodyPr wrap="square" rtlCol="0" anchor="ctr">
            <a:noAutofit/>
          </a:bodyPr>
          <a:lstStyle/>
          <a:p>
            <a:r>
              <a:rPr lang="lt-LT" sz="2800" b="1" dirty="0">
                <a:solidFill>
                  <a:schemeClr val="accent2"/>
                </a:solidFill>
                <a:latin typeface="Microsoft YaHei UI Light" panose="020B0502040204020203" pitchFamily="34" charset="-122"/>
                <a:ea typeface="Microsoft YaHei UI Light" panose="020B0502040204020203" pitchFamily="34" charset="-122"/>
              </a:rPr>
              <a:t>	REZULTATAI</a:t>
            </a:r>
          </a:p>
        </p:txBody>
      </p:sp>
      <p:sp>
        <p:nvSpPr>
          <p:cNvPr id="4" name="Rectangle 3">
            <a:extLst>
              <a:ext uri="{FF2B5EF4-FFF2-40B4-BE49-F238E27FC236}">
                <a16:creationId xmlns:a16="http://schemas.microsoft.com/office/drawing/2014/main" id="{3C540F9C-565A-4AC9-9EB0-093A5B73EBA3}"/>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6311269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etodi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5268" b="10357"/>
          <a:stretch/>
        </p:blipFill>
        <p:spPr>
          <a:xfrm>
            <a:off x="1" y="0"/>
            <a:ext cx="12192000"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METODIKA</a:t>
            </a:r>
          </a:p>
        </p:txBody>
      </p:sp>
      <p:sp>
        <p:nvSpPr>
          <p:cNvPr id="5" name="Rectangle 4">
            <a:extLst>
              <a:ext uri="{FF2B5EF4-FFF2-40B4-BE49-F238E27FC236}">
                <a16:creationId xmlns:a16="http://schemas.microsoft.com/office/drawing/2014/main" id="{6566DCDB-E40C-4BB3-9A90-665F83212F93}"/>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9502764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Tree>
    <p:extLst>
      <p:ext uri="{BB962C8B-B14F-4D97-AF65-F5344CB8AC3E}">
        <p14:creationId xmlns:p14="http://schemas.microsoft.com/office/powerpoint/2010/main" val="1620239411"/>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zultata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5357" b="10268"/>
          <a:stretch/>
        </p:blipFill>
        <p:spPr>
          <a:xfrm>
            <a:off x="0" y="-1"/>
            <a:ext cx="12192000" cy="6858001"/>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REZULTATAI</a:t>
            </a:r>
          </a:p>
        </p:txBody>
      </p:sp>
      <p:sp>
        <p:nvSpPr>
          <p:cNvPr id="5" name="Rectangle 4">
            <a:extLst>
              <a:ext uri="{FF2B5EF4-FFF2-40B4-BE49-F238E27FC236}">
                <a16:creationId xmlns:a16="http://schemas.microsoft.com/office/drawing/2014/main" id="{F6FB5645-E456-48B2-A065-F4B62DAFA884}"/>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5487658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noFill/>
          <a:ln>
            <a:noFill/>
          </a:ln>
        </p:spPr>
        <p:txBody>
          <a:bodyPr wrap="square" rtlCol="0" anchor="ctr">
            <a:noAutofit/>
          </a:bodyPr>
          <a:lstStyle/>
          <a:p>
            <a:pPr marL="1433513" defTabSz="900113"/>
            <a:r>
              <a:rPr lang="lt-LT" sz="2800" b="1" dirty="0">
                <a:solidFill>
                  <a:prstClr val="white">
                    <a:lumMod val="50000"/>
                  </a:prstClr>
                </a:solidFill>
                <a:ea typeface="Microsoft YaHei UI Light" panose="020B0502040204020203" pitchFamily="34" charset="-122"/>
              </a:rPr>
              <a:t>AČIŪ</a:t>
            </a:r>
            <a:r>
              <a:rPr lang="lt-LT" sz="2800" b="1" dirty="0">
                <a:solidFill>
                  <a:srgbClr val="1AB1AF"/>
                </a:solidFill>
                <a:ea typeface="Microsoft YaHei UI Light" panose="020B0502040204020203" pitchFamily="34" charset="-122"/>
              </a:rPr>
              <a:t>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38984092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Ačiū pasiūly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5" name="TextBox 4"/>
          <p:cNvSpPr txBox="1"/>
          <p:nvPr userDrawn="1"/>
        </p:nvSpPr>
        <p:spPr>
          <a:xfrm>
            <a:off x="1614754" y="3877994"/>
            <a:ext cx="4230914" cy="738664"/>
          </a:xfrm>
          <a:prstGeom prst="rect">
            <a:avLst/>
          </a:prstGeom>
          <a:noFill/>
        </p:spPr>
        <p:txBody>
          <a:bodyPr wrap="square" rtlCol="0">
            <a:spAutoFit/>
          </a:bodyPr>
          <a:lstStyle/>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UAB Spinter tyrimai </a:t>
            </a:r>
            <a:b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br>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info@spinter.lt</a:t>
            </a:r>
          </a:p>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tel. 863720595</a:t>
            </a:r>
          </a:p>
        </p:txBody>
      </p:sp>
      <p:sp>
        <p:nvSpPr>
          <p:cNvPr id="8" name="TextBox 7"/>
          <p:cNvSpPr txBox="1"/>
          <p:nvPr userDrawn="1"/>
        </p:nvSpPr>
        <p:spPr>
          <a:xfrm>
            <a:off x="1614754" y="2105561"/>
            <a:ext cx="4453466" cy="1323439"/>
          </a:xfrm>
          <a:prstGeom prst="rect">
            <a:avLst/>
          </a:prstGeom>
          <a:noFill/>
        </p:spPr>
        <p:txBody>
          <a:bodyPr wrap="square" rtlCol="0">
            <a:spAutoFit/>
          </a:bodyPr>
          <a:lstStyle/>
          <a:p>
            <a:r>
              <a:rPr lang="lt-LT" sz="4000" dirty="0">
                <a:solidFill>
                  <a:prstClr val="white"/>
                </a:solidFill>
                <a:ea typeface="Microsoft YaHei UI Light" panose="020B0502040204020203" pitchFamily="34" charset="-122"/>
                <a:cs typeface="Open Sans" panose="020B0606030504020204" pitchFamily="34" charset="0"/>
              </a:rPr>
              <a:t>Kontaktinė informacija</a:t>
            </a:r>
          </a:p>
        </p:txBody>
      </p:sp>
      <p:sp>
        <p:nvSpPr>
          <p:cNvPr id="6" name="Rectangle 5">
            <a:extLst>
              <a:ext uri="{FF2B5EF4-FFF2-40B4-BE49-F238E27FC236}">
                <a16:creationId xmlns:a16="http://schemas.microsoft.com/office/drawing/2014/main" id="{C260EEE5-5B0F-45DF-B2BE-F4439535310D}"/>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217952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solidFill>
            <a:schemeClr val="bg1">
              <a:lumMod val="75000"/>
              <a:alpha val="95000"/>
            </a:schemeClr>
          </a:solidFill>
          <a:ln>
            <a:noFill/>
          </a:ln>
        </p:spPr>
        <p:txBody>
          <a:bodyPr wrap="square" rtlCol="0" anchor="ctr">
            <a:noAutofit/>
          </a:bodyPr>
          <a:lstStyle/>
          <a:p>
            <a:pPr marL="9682163" defTabSz="538163"/>
            <a:r>
              <a:rPr lang="lt-LT" sz="2800" b="1" dirty="0">
                <a:solidFill>
                  <a:srgbClr val="1AB1AF"/>
                </a:solidFill>
                <a:ea typeface="Microsoft YaHei UI Light" panose="020B0502040204020203" pitchFamily="34" charset="-122"/>
              </a:rPr>
              <a:t>AČIŪ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40037994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ulinis lapa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24856" y="2738933"/>
            <a:ext cx="5297919" cy="1569660"/>
          </a:xfrm>
        </p:spPr>
        <p:txBody>
          <a:bodyPr>
            <a:spAutoFit/>
          </a:bodyPr>
          <a:lstStyle>
            <a:lvl1pPr algn="ctr">
              <a:lnSpc>
                <a:spcPct val="100000"/>
              </a:lnSpc>
              <a:defRPr sz="3200">
                <a:solidFill>
                  <a:schemeClr val="tx1">
                    <a:lumMod val="50000"/>
                    <a:lumOff val="50000"/>
                  </a:schemeClr>
                </a:solidFill>
                <a:latin typeface="Microsoft YaHei UI Light" panose="020B0502040204020203" pitchFamily="34" charset="-122"/>
                <a:ea typeface="Microsoft YaHei UI Light" panose="020B0502040204020203" pitchFamily="34" charset="-122"/>
              </a:defRPr>
            </a:lvl1pPr>
          </a:lstStyle>
          <a:p>
            <a:r>
              <a:rPr lang="lt-LT" altLang="lt-LT" sz="3200" dirty="0">
                <a:solidFill>
                  <a:srgbClr val="7F7F7F"/>
                </a:solidFill>
                <a:latin typeface="Microsoft YaHei UI Light" panose="020B0502040204020203" pitchFamily="34" charset="-122"/>
                <a:ea typeface="Microsoft YaHei UI Light" panose="020B0502040204020203" pitchFamily="34" charset="-122"/>
                <a:cs typeface="+mj-cs"/>
              </a:rPr>
              <a:t>ŠALIES GYVENTOJŲ NUOMONĖS TYRIMAS DĖL ...............</a:t>
            </a:r>
            <a:endParaRPr lang="lt-LT" sz="3200" spc="300" dirty="0">
              <a:solidFill>
                <a:schemeClr val="bg1">
                  <a:lumMod val="50000"/>
                </a:schemeClr>
              </a:solidFill>
              <a:latin typeface="Microsoft YaHei UI Light" panose="020B0502040204020203" pitchFamily="34" charset="-122"/>
              <a:ea typeface="Microsoft YaHei UI Light" panose="020B0502040204020203" pitchFamily="34" charset="-122"/>
            </a:endParaRPr>
          </a:p>
        </p:txBody>
      </p:sp>
      <p:sp>
        <p:nvSpPr>
          <p:cNvPr id="7" name="TextBox 6"/>
          <p:cNvSpPr txBox="1"/>
          <p:nvPr userDrawn="1"/>
        </p:nvSpPr>
        <p:spPr>
          <a:xfrm>
            <a:off x="8072807" y="4656387"/>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vykdytojas</a:t>
            </a:r>
          </a:p>
        </p:txBody>
      </p:sp>
      <p:sp>
        <p:nvSpPr>
          <p:cNvPr id="8" name="TextBox 7"/>
          <p:cNvSpPr txBox="1"/>
          <p:nvPr userDrawn="1"/>
        </p:nvSpPr>
        <p:spPr>
          <a:xfrm>
            <a:off x="8072808" y="3384973"/>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užsakovas</a:t>
            </a:r>
          </a:p>
        </p:txBody>
      </p:sp>
      <p:cxnSp>
        <p:nvCxnSpPr>
          <p:cNvPr id="12" name="Straight Connector 11"/>
          <p:cNvCxnSpPr/>
          <p:nvPr userDrawn="1"/>
        </p:nvCxnSpPr>
        <p:spPr>
          <a:xfrm>
            <a:off x="7579867" y="1655522"/>
            <a:ext cx="0" cy="3513282"/>
          </a:xfrm>
          <a:prstGeom prst="line">
            <a:avLst/>
          </a:prstGeom>
          <a:ln/>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579460" y="5047594"/>
            <a:ext cx="2574760" cy="387266"/>
          </a:xfrm>
          <a:prstGeom prst="rect">
            <a:avLst/>
          </a:prstGeom>
        </p:spPr>
      </p:pic>
      <p:pic>
        <p:nvPicPr>
          <p:cNvPr id="11" name="Picture 3"/>
          <p:cNvPicPr>
            <a:picLocks noChangeAspect="1" noChangeArrowheads="1"/>
          </p:cNvPicPr>
          <p:nvPr userDrawn="1"/>
        </p:nvPicPr>
        <p:blipFill>
          <a:blip r:embed="rId4">
            <a:grayscl/>
            <a:extLst>
              <a:ext uri="{28A0092B-C50C-407E-A947-70E740481C1C}">
                <a14:useLocalDpi xmlns:a14="http://schemas.microsoft.com/office/drawing/2010/main" val="0"/>
              </a:ext>
            </a:extLst>
          </a:blip>
          <a:srcRect/>
          <a:stretch>
            <a:fillRect/>
          </a:stretch>
        </p:blipFill>
        <p:spPr bwMode="auto">
          <a:xfrm>
            <a:off x="1938110" y="5997487"/>
            <a:ext cx="17716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10972" y="6121723"/>
            <a:ext cx="1344008" cy="395069"/>
          </a:xfrm>
          <a:prstGeom prst="rect">
            <a:avLst/>
          </a:prstGeom>
        </p:spPr>
      </p:pic>
    </p:spTree>
    <p:extLst>
      <p:ext uri="{BB962C8B-B14F-4D97-AF65-F5344CB8AC3E}">
        <p14:creationId xmlns:p14="http://schemas.microsoft.com/office/powerpoint/2010/main" val="23149790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pibendrini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812" b="7812"/>
          <a:stretch/>
        </p:blipFill>
        <p:spPr>
          <a:xfrm>
            <a:off x="-3" y="0"/>
            <a:ext cx="12192003"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chemeClr val="bg1">
              <a:alpha val="95000"/>
            </a:schemeClr>
          </a:solidFill>
        </p:spPr>
        <p:txBody>
          <a:bodyPr wrap="square" rtlCol="0" anchor="ctr">
            <a:noAutofit/>
          </a:bodyPr>
          <a:lstStyle/>
          <a:p>
            <a:r>
              <a:rPr lang="lt-LT" sz="2800" b="1" dirty="0">
                <a:solidFill>
                  <a:srgbClr val="1AB1AF"/>
                </a:solidFill>
                <a:ea typeface="Microsoft YaHei UI Light" panose="020B0502040204020203" pitchFamily="34" charset="-122"/>
              </a:rPr>
              <a:t>	APIBENDRINIMAS</a:t>
            </a:r>
          </a:p>
        </p:txBody>
      </p:sp>
      <p:sp>
        <p:nvSpPr>
          <p:cNvPr id="5" name="Rectangle 4">
            <a:extLst>
              <a:ext uri="{FF2B5EF4-FFF2-40B4-BE49-F238E27FC236}">
                <a16:creationId xmlns:a16="http://schemas.microsoft.com/office/drawing/2014/main" id="{5DDA3EE9-04D6-480C-940E-BE485EC1585E}"/>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5177438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
        <p:nvSpPr>
          <p:cNvPr id="7" name="Rectangle 6">
            <a:extLst>
              <a:ext uri="{FF2B5EF4-FFF2-40B4-BE49-F238E27FC236}">
                <a16:creationId xmlns:a16="http://schemas.microsoft.com/office/drawing/2014/main" id="{D1F19687-68F8-413B-9CF3-1CD149516D40}"/>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013304514"/>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etodi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5268" b="10357"/>
          <a:stretch/>
        </p:blipFill>
        <p:spPr>
          <a:xfrm>
            <a:off x="1" y="0"/>
            <a:ext cx="12192000"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METODIKA</a:t>
            </a:r>
          </a:p>
        </p:txBody>
      </p:sp>
      <p:sp>
        <p:nvSpPr>
          <p:cNvPr id="5" name="Rectangle 4">
            <a:extLst>
              <a:ext uri="{FF2B5EF4-FFF2-40B4-BE49-F238E27FC236}">
                <a16:creationId xmlns:a16="http://schemas.microsoft.com/office/drawing/2014/main" id="{324FCD73-F0FC-4696-98B1-3B22518FE384}"/>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817226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pibendrini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chemeClr val="bg1">
              <a:lumMod val="75000"/>
              <a:alpha val="95000"/>
            </a:schemeClr>
          </a:solidFill>
        </p:spPr>
        <p:txBody>
          <a:bodyPr wrap="square" rtlCol="0" anchor="ctr">
            <a:noAutofit/>
          </a:bodyPr>
          <a:lstStyle/>
          <a:p>
            <a:r>
              <a:rPr lang="lt-LT" sz="2800" b="1" dirty="0">
                <a:solidFill>
                  <a:schemeClr val="accent2"/>
                </a:solidFill>
                <a:latin typeface="Microsoft YaHei UI Light" panose="020B0502040204020203" pitchFamily="34" charset="-122"/>
                <a:ea typeface="Microsoft YaHei UI Light" panose="020B0502040204020203" pitchFamily="34" charset="-122"/>
              </a:rPr>
              <a:t>	APIBENDRINIMAS</a:t>
            </a:r>
          </a:p>
        </p:txBody>
      </p:sp>
      <p:sp>
        <p:nvSpPr>
          <p:cNvPr id="4" name="Rectangle 3">
            <a:extLst>
              <a:ext uri="{FF2B5EF4-FFF2-40B4-BE49-F238E27FC236}">
                <a16:creationId xmlns:a16="http://schemas.microsoft.com/office/drawing/2014/main" id="{C0161FF4-A866-44D9-9E1F-200FCFC90A7F}"/>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2450439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
        <p:nvSpPr>
          <p:cNvPr id="10" name="Rectangle 9">
            <a:extLst>
              <a:ext uri="{FF2B5EF4-FFF2-40B4-BE49-F238E27FC236}">
                <a16:creationId xmlns:a16="http://schemas.microsoft.com/office/drawing/2014/main" id="{41C80CCD-2089-4D36-97D5-785B726CB743}"/>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54682828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ezultata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5357" b="10268"/>
          <a:stretch/>
        </p:blipFill>
        <p:spPr>
          <a:xfrm>
            <a:off x="0" y="-1"/>
            <a:ext cx="12192000" cy="6858001"/>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REZULTATAI</a:t>
            </a:r>
          </a:p>
        </p:txBody>
      </p:sp>
      <p:sp>
        <p:nvSpPr>
          <p:cNvPr id="5" name="Rectangle 4">
            <a:extLst>
              <a:ext uri="{FF2B5EF4-FFF2-40B4-BE49-F238E27FC236}">
                <a16:creationId xmlns:a16="http://schemas.microsoft.com/office/drawing/2014/main" id="{13B30244-7C90-4912-AAEF-F51A1A3F0AB0}"/>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7232053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noFill/>
          <a:ln>
            <a:noFill/>
          </a:ln>
        </p:spPr>
        <p:txBody>
          <a:bodyPr wrap="square" rtlCol="0" anchor="ctr">
            <a:noAutofit/>
          </a:bodyPr>
          <a:lstStyle/>
          <a:p>
            <a:pPr marL="1433513" defTabSz="900113"/>
            <a:r>
              <a:rPr lang="lt-LT" sz="2800" b="1" dirty="0">
                <a:solidFill>
                  <a:prstClr val="white">
                    <a:lumMod val="50000"/>
                  </a:prstClr>
                </a:solidFill>
                <a:ea typeface="Microsoft YaHei UI Light" panose="020B0502040204020203" pitchFamily="34" charset="-122"/>
              </a:rPr>
              <a:t>AČIŪ</a:t>
            </a:r>
            <a:r>
              <a:rPr lang="lt-LT" sz="2800" b="1" dirty="0">
                <a:solidFill>
                  <a:srgbClr val="1AB1AF"/>
                </a:solidFill>
                <a:ea typeface="Microsoft YaHei UI Light" panose="020B0502040204020203" pitchFamily="34" charset="-122"/>
              </a:rPr>
              <a:t>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3488821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Ačiū pasiūly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5" name="TextBox 4"/>
          <p:cNvSpPr txBox="1"/>
          <p:nvPr userDrawn="1"/>
        </p:nvSpPr>
        <p:spPr>
          <a:xfrm>
            <a:off x="1614754" y="3877994"/>
            <a:ext cx="4230914" cy="738664"/>
          </a:xfrm>
          <a:prstGeom prst="rect">
            <a:avLst/>
          </a:prstGeom>
          <a:noFill/>
        </p:spPr>
        <p:txBody>
          <a:bodyPr wrap="square" rtlCol="0">
            <a:spAutoFit/>
          </a:bodyPr>
          <a:lstStyle/>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UAB Spinter tyrimai </a:t>
            </a:r>
            <a:b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br>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info@spinter.lt</a:t>
            </a:r>
          </a:p>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tel. 863720595</a:t>
            </a:r>
          </a:p>
        </p:txBody>
      </p:sp>
      <p:sp>
        <p:nvSpPr>
          <p:cNvPr id="8" name="TextBox 7"/>
          <p:cNvSpPr txBox="1"/>
          <p:nvPr userDrawn="1"/>
        </p:nvSpPr>
        <p:spPr>
          <a:xfrm>
            <a:off x="1614754" y="2105561"/>
            <a:ext cx="4453466" cy="1323439"/>
          </a:xfrm>
          <a:prstGeom prst="rect">
            <a:avLst/>
          </a:prstGeom>
          <a:noFill/>
        </p:spPr>
        <p:txBody>
          <a:bodyPr wrap="square" rtlCol="0">
            <a:spAutoFit/>
          </a:bodyPr>
          <a:lstStyle/>
          <a:p>
            <a:r>
              <a:rPr lang="lt-LT" sz="4000" dirty="0">
                <a:solidFill>
                  <a:prstClr val="white"/>
                </a:solidFill>
                <a:ea typeface="Microsoft YaHei UI Light" panose="020B0502040204020203" pitchFamily="34" charset="-122"/>
                <a:cs typeface="Open Sans" panose="020B0606030504020204" pitchFamily="34" charset="0"/>
              </a:rPr>
              <a:t>Kontaktinė informacija</a:t>
            </a:r>
          </a:p>
        </p:txBody>
      </p:sp>
      <p:sp>
        <p:nvSpPr>
          <p:cNvPr id="6" name="Rectangle 5">
            <a:extLst>
              <a:ext uri="{FF2B5EF4-FFF2-40B4-BE49-F238E27FC236}">
                <a16:creationId xmlns:a16="http://schemas.microsoft.com/office/drawing/2014/main" id="{CACCBFA9-AA3E-44B2-A145-B1E7927B9B73}"/>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6169643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solidFill>
            <a:schemeClr val="bg1">
              <a:lumMod val="75000"/>
              <a:alpha val="95000"/>
            </a:schemeClr>
          </a:solidFill>
          <a:ln>
            <a:noFill/>
          </a:ln>
        </p:spPr>
        <p:txBody>
          <a:bodyPr wrap="square" rtlCol="0" anchor="ctr">
            <a:noAutofit/>
          </a:bodyPr>
          <a:lstStyle/>
          <a:p>
            <a:pPr marL="9682163" defTabSz="538163"/>
            <a:r>
              <a:rPr lang="lt-LT" sz="2800" b="1" dirty="0">
                <a:solidFill>
                  <a:srgbClr val="1AB1AF"/>
                </a:solidFill>
                <a:ea typeface="Microsoft YaHei UI Light" panose="020B0502040204020203" pitchFamily="34" charset="-122"/>
              </a:rPr>
              <a:t>AČIŪ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31297992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ulinis lapa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24856" y="2738933"/>
            <a:ext cx="5297919" cy="1569660"/>
          </a:xfrm>
        </p:spPr>
        <p:txBody>
          <a:bodyPr>
            <a:spAutoFit/>
          </a:bodyPr>
          <a:lstStyle>
            <a:lvl1pPr algn="ctr">
              <a:lnSpc>
                <a:spcPct val="100000"/>
              </a:lnSpc>
              <a:defRPr sz="3200">
                <a:solidFill>
                  <a:schemeClr val="tx1">
                    <a:lumMod val="50000"/>
                    <a:lumOff val="50000"/>
                  </a:schemeClr>
                </a:solidFill>
                <a:latin typeface="Microsoft YaHei UI Light" panose="020B0502040204020203" pitchFamily="34" charset="-122"/>
                <a:ea typeface="Microsoft YaHei UI Light" panose="020B0502040204020203" pitchFamily="34" charset="-122"/>
              </a:defRPr>
            </a:lvl1pPr>
          </a:lstStyle>
          <a:p>
            <a:r>
              <a:rPr lang="lt-LT" altLang="lt-LT" sz="3200" dirty="0">
                <a:solidFill>
                  <a:srgbClr val="7F7F7F"/>
                </a:solidFill>
                <a:latin typeface="Microsoft YaHei UI Light" panose="020B0502040204020203" pitchFamily="34" charset="-122"/>
                <a:ea typeface="Microsoft YaHei UI Light" panose="020B0502040204020203" pitchFamily="34" charset="-122"/>
                <a:cs typeface="+mj-cs"/>
              </a:rPr>
              <a:t>ŠALIES GYVENTOJŲ NUOMONĖS TYRIMAS DĖL ...............</a:t>
            </a:r>
            <a:endParaRPr lang="lt-LT" sz="3200" spc="300" dirty="0">
              <a:solidFill>
                <a:schemeClr val="bg1">
                  <a:lumMod val="50000"/>
                </a:schemeClr>
              </a:solidFill>
              <a:latin typeface="Microsoft YaHei UI Light" panose="020B0502040204020203" pitchFamily="34" charset="-122"/>
              <a:ea typeface="Microsoft YaHei UI Light" panose="020B0502040204020203" pitchFamily="34" charset="-122"/>
            </a:endParaRPr>
          </a:p>
        </p:txBody>
      </p:sp>
      <p:sp>
        <p:nvSpPr>
          <p:cNvPr id="7" name="TextBox 6"/>
          <p:cNvSpPr txBox="1"/>
          <p:nvPr userDrawn="1"/>
        </p:nvSpPr>
        <p:spPr>
          <a:xfrm>
            <a:off x="8072807" y="4656387"/>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vykdytojas</a:t>
            </a:r>
          </a:p>
        </p:txBody>
      </p:sp>
      <p:sp>
        <p:nvSpPr>
          <p:cNvPr id="8" name="TextBox 7"/>
          <p:cNvSpPr txBox="1"/>
          <p:nvPr userDrawn="1"/>
        </p:nvSpPr>
        <p:spPr>
          <a:xfrm>
            <a:off x="8072808" y="3384973"/>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užsakovas</a:t>
            </a:r>
          </a:p>
        </p:txBody>
      </p:sp>
      <p:cxnSp>
        <p:nvCxnSpPr>
          <p:cNvPr id="12" name="Straight Connector 11"/>
          <p:cNvCxnSpPr/>
          <p:nvPr userDrawn="1"/>
        </p:nvCxnSpPr>
        <p:spPr>
          <a:xfrm>
            <a:off x="7579867" y="1655522"/>
            <a:ext cx="0" cy="3513282"/>
          </a:xfrm>
          <a:prstGeom prst="line">
            <a:avLst/>
          </a:prstGeom>
          <a:ln/>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579460" y="5047594"/>
            <a:ext cx="2574760" cy="387266"/>
          </a:xfrm>
          <a:prstGeom prst="rect">
            <a:avLst/>
          </a:prstGeom>
        </p:spPr>
      </p:pic>
      <p:pic>
        <p:nvPicPr>
          <p:cNvPr id="11" name="Picture 3"/>
          <p:cNvPicPr>
            <a:picLocks noChangeAspect="1" noChangeArrowheads="1"/>
          </p:cNvPicPr>
          <p:nvPr userDrawn="1"/>
        </p:nvPicPr>
        <p:blipFill>
          <a:blip r:embed="rId4">
            <a:grayscl/>
            <a:extLst>
              <a:ext uri="{28A0092B-C50C-407E-A947-70E740481C1C}">
                <a14:useLocalDpi xmlns:a14="http://schemas.microsoft.com/office/drawing/2010/main" val="0"/>
              </a:ext>
            </a:extLst>
          </a:blip>
          <a:srcRect/>
          <a:stretch>
            <a:fillRect/>
          </a:stretch>
        </p:blipFill>
        <p:spPr bwMode="auto">
          <a:xfrm>
            <a:off x="1938110" y="5997487"/>
            <a:ext cx="17716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10972" y="6121723"/>
            <a:ext cx="1344008" cy="395069"/>
          </a:xfrm>
          <a:prstGeom prst="rect">
            <a:avLst/>
          </a:prstGeom>
        </p:spPr>
      </p:pic>
    </p:spTree>
    <p:extLst>
      <p:ext uri="{BB962C8B-B14F-4D97-AF65-F5344CB8AC3E}">
        <p14:creationId xmlns:p14="http://schemas.microsoft.com/office/powerpoint/2010/main" val="5691597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pibendrini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812" b="7812"/>
          <a:stretch/>
        </p:blipFill>
        <p:spPr>
          <a:xfrm>
            <a:off x="-3" y="0"/>
            <a:ext cx="12192003"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chemeClr val="bg1">
              <a:alpha val="95000"/>
            </a:schemeClr>
          </a:solidFill>
        </p:spPr>
        <p:txBody>
          <a:bodyPr wrap="square" rtlCol="0" anchor="ctr">
            <a:noAutofit/>
          </a:bodyPr>
          <a:lstStyle/>
          <a:p>
            <a:r>
              <a:rPr lang="lt-LT" sz="2800" b="1" dirty="0">
                <a:solidFill>
                  <a:srgbClr val="1AB1AF"/>
                </a:solidFill>
                <a:ea typeface="Microsoft YaHei UI Light" panose="020B0502040204020203" pitchFamily="34" charset="-122"/>
              </a:rPr>
              <a:t>	APIBENDRINIMAS</a:t>
            </a:r>
          </a:p>
        </p:txBody>
      </p:sp>
      <p:sp>
        <p:nvSpPr>
          <p:cNvPr id="5" name="Rectangle 4">
            <a:extLst>
              <a:ext uri="{FF2B5EF4-FFF2-40B4-BE49-F238E27FC236}">
                <a16:creationId xmlns:a16="http://schemas.microsoft.com/office/drawing/2014/main" id="{7C67FEE9-3D32-4344-8420-AC9042AC6C33}"/>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943622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
        <p:nvSpPr>
          <p:cNvPr id="7" name="Rectangle 6">
            <a:extLst>
              <a:ext uri="{FF2B5EF4-FFF2-40B4-BE49-F238E27FC236}">
                <a16:creationId xmlns:a16="http://schemas.microsoft.com/office/drawing/2014/main" id="{A3A6141C-8F1B-41A8-B2A3-A4F88B0B6D13}"/>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951118466"/>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etodi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5268" b="10357"/>
          <a:stretch/>
        </p:blipFill>
        <p:spPr>
          <a:xfrm>
            <a:off x="1" y="0"/>
            <a:ext cx="12192000"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METODIKA</a:t>
            </a:r>
          </a:p>
        </p:txBody>
      </p:sp>
      <p:sp>
        <p:nvSpPr>
          <p:cNvPr id="5" name="Rectangle 4">
            <a:extLst>
              <a:ext uri="{FF2B5EF4-FFF2-40B4-BE49-F238E27FC236}">
                <a16:creationId xmlns:a16="http://schemas.microsoft.com/office/drawing/2014/main" id="{420451B4-D7D0-450D-84A3-9BFA4C4DBDC3}"/>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9174851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
        <p:nvSpPr>
          <p:cNvPr id="10" name="Rectangle 9">
            <a:extLst>
              <a:ext uri="{FF2B5EF4-FFF2-40B4-BE49-F238E27FC236}">
                <a16:creationId xmlns:a16="http://schemas.microsoft.com/office/drawing/2014/main" id="{A8F8D935-C099-4681-A289-0B6F5BF02AD2}"/>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544341"/>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švad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chemeClr val="bg1">
              <a:lumMod val="75000"/>
              <a:alpha val="95000"/>
            </a:schemeClr>
          </a:solidFill>
        </p:spPr>
        <p:txBody>
          <a:bodyPr wrap="square" rtlCol="0" anchor="ctr">
            <a:noAutofit/>
          </a:bodyPr>
          <a:lstStyle/>
          <a:p>
            <a:r>
              <a:rPr lang="lt-LT" sz="2800" b="1" dirty="0">
                <a:solidFill>
                  <a:schemeClr val="accent2"/>
                </a:solidFill>
                <a:latin typeface="Microsoft YaHei UI Light" panose="020B0502040204020203" pitchFamily="34" charset="-122"/>
                <a:ea typeface="Microsoft YaHei UI Light" panose="020B0502040204020203" pitchFamily="34" charset="-122"/>
              </a:rPr>
              <a:t>	IŠVADOS</a:t>
            </a:r>
          </a:p>
        </p:txBody>
      </p:sp>
      <p:sp>
        <p:nvSpPr>
          <p:cNvPr id="4" name="Rectangle 3">
            <a:extLst>
              <a:ext uri="{FF2B5EF4-FFF2-40B4-BE49-F238E27FC236}">
                <a16:creationId xmlns:a16="http://schemas.microsoft.com/office/drawing/2014/main" id="{05A014DA-7B53-460B-86E6-4AEA4713DDFD}"/>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393005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ezultata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5357" b="10268"/>
          <a:stretch/>
        </p:blipFill>
        <p:spPr>
          <a:xfrm>
            <a:off x="0" y="-1"/>
            <a:ext cx="12192000" cy="6858001"/>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REZULTATAI</a:t>
            </a:r>
          </a:p>
        </p:txBody>
      </p:sp>
      <p:sp>
        <p:nvSpPr>
          <p:cNvPr id="5" name="Rectangle 4">
            <a:extLst>
              <a:ext uri="{FF2B5EF4-FFF2-40B4-BE49-F238E27FC236}">
                <a16:creationId xmlns:a16="http://schemas.microsoft.com/office/drawing/2014/main" id="{954040D4-FFDF-4C9A-B3C9-AC508F29DADD}"/>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1505603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noFill/>
          <a:ln>
            <a:noFill/>
          </a:ln>
        </p:spPr>
        <p:txBody>
          <a:bodyPr wrap="square" rtlCol="0" anchor="ctr">
            <a:noAutofit/>
          </a:bodyPr>
          <a:lstStyle/>
          <a:p>
            <a:pPr marL="1433513" defTabSz="900113"/>
            <a:r>
              <a:rPr lang="lt-LT" sz="2800" b="1" dirty="0">
                <a:solidFill>
                  <a:prstClr val="white">
                    <a:lumMod val="50000"/>
                  </a:prstClr>
                </a:solidFill>
                <a:ea typeface="Microsoft YaHei UI Light" panose="020B0502040204020203" pitchFamily="34" charset="-122"/>
              </a:rPr>
              <a:t>AČIŪ</a:t>
            </a:r>
            <a:r>
              <a:rPr lang="lt-LT" sz="2800" b="1" dirty="0">
                <a:solidFill>
                  <a:srgbClr val="1AB1AF"/>
                </a:solidFill>
                <a:ea typeface="Microsoft YaHei UI Light" panose="020B0502040204020203" pitchFamily="34" charset="-122"/>
              </a:rPr>
              <a:t>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5" name="Rectangle 4">
            <a:extLst>
              <a:ext uri="{FF2B5EF4-FFF2-40B4-BE49-F238E27FC236}">
                <a16:creationId xmlns:a16="http://schemas.microsoft.com/office/drawing/2014/main" id="{901056E7-58C3-4FAD-AF4D-FD6040EBA50F}"/>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9016554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Ačiū pasiūly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5" name="TextBox 4"/>
          <p:cNvSpPr txBox="1"/>
          <p:nvPr userDrawn="1"/>
        </p:nvSpPr>
        <p:spPr>
          <a:xfrm>
            <a:off x="1614754" y="3877994"/>
            <a:ext cx="4230914" cy="738664"/>
          </a:xfrm>
          <a:prstGeom prst="rect">
            <a:avLst/>
          </a:prstGeom>
          <a:noFill/>
        </p:spPr>
        <p:txBody>
          <a:bodyPr wrap="square" rtlCol="0">
            <a:spAutoFit/>
          </a:bodyPr>
          <a:lstStyle/>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UAB Spinter tyrimai </a:t>
            </a:r>
            <a:b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br>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info@spinter.lt</a:t>
            </a:r>
          </a:p>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tel. 863720595</a:t>
            </a:r>
          </a:p>
        </p:txBody>
      </p:sp>
      <p:sp>
        <p:nvSpPr>
          <p:cNvPr id="8" name="TextBox 7"/>
          <p:cNvSpPr txBox="1"/>
          <p:nvPr userDrawn="1"/>
        </p:nvSpPr>
        <p:spPr>
          <a:xfrm>
            <a:off x="1614754" y="2105561"/>
            <a:ext cx="4453466" cy="1323439"/>
          </a:xfrm>
          <a:prstGeom prst="rect">
            <a:avLst/>
          </a:prstGeom>
          <a:noFill/>
        </p:spPr>
        <p:txBody>
          <a:bodyPr wrap="square" rtlCol="0">
            <a:spAutoFit/>
          </a:bodyPr>
          <a:lstStyle/>
          <a:p>
            <a:r>
              <a:rPr lang="lt-LT" sz="4000" dirty="0">
                <a:solidFill>
                  <a:prstClr val="white"/>
                </a:solidFill>
                <a:ea typeface="Microsoft YaHei UI Light" panose="020B0502040204020203" pitchFamily="34" charset="-122"/>
                <a:cs typeface="Open Sans" panose="020B0606030504020204" pitchFamily="34" charset="0"/>
              </a:rPr>
              <a:t>Kontaktinė informacija</a:t>
            </a:r>
          </a:p>
        </p:txBody>
      </p:sp>
      <p:sp>
        <p:nvSpPr>
          <p:cNvPr id="6" name="Rectangle 5">
            <a:extLst>
              <a:ext uri="{FF2B5EF4-FFF2-40B4-BE49-F238E27FC236}">
                <a16:creationId xmlns:a16="http://schemas.microsoft.com/office/drawing/2014/main" id="{1D67C301-37F7-4B14-A398-14246990A263}"/>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8429044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solidFill>
            <a:schemeClr val="bg1">
              <a:lumMod val="75000"/>
              <a:alpha val="95000"/>
            </a:schemeClr>
          </a:solidFill>
          <a:ln>
            <a:noFill/>
          </a:ln>
        </p:spPr>
        <p:txBody>
          <a:bodyPr wrap="square" rtlCol="0" anchor="ctr">
            <a:noAutofit/>
          </a:bodyPr>
          <a:lstStyle/>
          <a:p>
            <a:pPr marL="9682163" defTabSz="538163"/>
            <a:r>
              <a:rPr lang="lt-LT" sz="2800" b="1" dirty="0">
                <a:solidFill>
                  <a:srgbClr val="1AB1AF"/>
                </a:solidFill>
                <a:ea typeface="Microsoft YaHei UI Light" panose="020B0502040204020203" pitchFamily="34" charset="-122"/>
              </a:rPr>
              <a:t>AČIŪ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5" name="Rectangle 4">
            <a:extLst>
              <a:ext uri="{FF2B5EF4-FFF2-40B4-BE49-F238E27FC236}">
                <a16:creationId xmlns:a16="http://schemas.microsoft.com/office/drawing/2014/main" id="{337DEE26-5C98-4996-8E6C-2CF9E7A1584E}"/>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237049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ulinis lapa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24856" y="2738933"/>
            <a:ext cx="5297919" cy="1569660"/>
          </a:xfrm>
        </p:spPr>
        <p:txBody>
          <a:bodyPr>
            <a:spAutoFit/>
          </a:bodyPr>
          <a:lstStyle>
            <a:lvl1pPr algn="ctr">
              <a:lnSpc>
                <a:spcPct val="100000"/>
              </a:lnSpc>
              <a:defRPr sz="3200">
                <a:solidFill>
                  <a:schemeClr val="tx1">
                    <a:lumMod val="50000"/>
                    <a:lumOff val="50000"/>
                  </a:schemeClr>
                </a:solidFill>
                <a:latin typeface="Microsoft YaHei UI Light" panose="020B0502040204020203" pitchFamily="34" charset="-122"/>
                <a:ea typeface="Microsoft YaHei UI Light" panose="020B0502040204020203" pitchFamily="34" charset="-122"/>
              </a:defRPr>
            </a:lvl1pPr>
          </a:lstStyle>
          <a:p>
            <a:r>
              <a:rPr lang="lt-LT" altLang="lt-LT" sz="3200" dirty="0">
                <a:solidFill>
                  <a:srgbClr val="7F7F7F"/>
                </a:solidFill>
                <a:latin typeface="Microsoft YaHei UI Light" panose="020B0502040204020203" pitchFamily="34" charset="-122"/>
                <a:ea typeface="Microsoft YaHei UI Light" panose="020B0502040204020203" pitchFamily="34" charset="-122"/>
                <a:cs typeface="+mj-cs"/>
              </a:rPr>
              <a:t>ŠALIES GYVENTOJŲ NUOMONĖS TYRIMAS DĖL ...............</a:t>
            </a:r>
            <a:endParaRPr lang="lt-LT" sz="3200" spc="300" dirty="0">
              <a:solidFill>
                <a:schemeClr val="bg1">
                  <a:lumMod val="50000"/>
                </a:schemeClr>
              </a:solidFill>
              <a:latin typeface="Microsoft YaHei UI Light" panose="020B0502040204020203" pitchFamily="34" charset="-122"/>
              <a:ea typeface="Microsoft YaHei UI Light" panose="020B0502040204020203" pitchFamily="34" charset="-122"/>
            </a:endParaRPr>
          </a:p>
        </p:txBody>
      </p:sp>
      <p:sp>
        <p:nvSpPr>
          <p:cNvPr id="7" name="TextBox 6"/>
          <p:cNvSpPr txBox="1"/>
          <p:nvPr userDrawn="1"/>
        </p:nvSpPr>
        <p:spPr>
          <a:xfrm>
            <a:off x="8072807" y="4656387"/>
            <a:ext cx="2123017" cy="307777"/>
          </a:xfrm>
          <a:prstGeom prst="rect">
            <a:avLst/>
          </a:prstGeom>
          <a:noFill/>
        </p:spPr>
        <p:txBody>
          <a:bodyPr wrap="square" rtlCol="0">
            <a:spAutoFit/>
          </a:bodyPr>
          <a:lstStyle/>
          <a:p>
            <a:r>
              <a:rPr lang="lt-LT" sz="1400" b="1" dirty="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Open Sans" panose="020B0606030504020204" pitchFamily="34" charset="0"/>
              </a:rPr>
              <a:t>vykdytojas</a:t>
            </a:r>
          </a:p>
        </p:txBody>
      </p:sp>
      <p:sp>
        <p:nvSpPr>
          <p:cNvPr id="8" name="TextBox 7"/>
          <p:cNvSpPr txBox="1"/>
          <p:nvPr userDrawn="1"/>
        </p:nvSpPr>
        <p:spPr>
          <a:xfrm>
            <a:off x="8072808" y="3384973"/>
            <a:ext cx="2123017" cy="307777"/>
          </a:xfrm>
          <a:prstGeom prst="rect">
            <a:avLst/>
          </a:prstGeom>
          <a:noFill/>
        </p:spPr>
        <p:txBody>
          <a:bodyPr wrap="square" rtlCol="0">
            <a:spAutoFit/>
          </a:bodyPr>
          <a:lstStyle/>
          <a:p>
            <a:r>
              <a:rPr lang="lt-LT" sz="1400" b="1" dirty="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Open Sans" panose="020B0606030504020204" pitchFamily="34" charset="0"/>
              </a:rPr>
              <a:t>užsakovas</a:t>
            </a:r>
          </a:p>
        </p:txBody>
      </p:sp>
      <p:pic>
        <p:nvPicPr>
          <p:cNvPr id="9" name="Picture 8" descr="ESOMAR_Member"/>
          <p:cNvPicPr>
            <a:picLocks noChangeAspect="1" noChangeArrowheads="1"/>
          </p:cNvPicPr>
          <p:nvPr userDrawn="1"/>
        </p:nvPicPr>
        <p:blipFill>
          <a:blip r:embed="rId2" r:link="rId3" cstate="print">
            <a:grayscl/>
            <a:extLst>
              <a:ext uri="{28A0092B-C50C-407E-A947-70E740481C1C}">
                <a14:useLocalDpi xmlns:a14="http://schemas.microsoft.com/office/drawing/2010/main" val="0"/>
              </a:ext>
            </a:extLst>
          </a:blip>
          <a:srcRect/>
          <a:stretch>
            <a:fillRect/>
          </a:stretch>
        </p:blipFill>
        <p:spPr bwMode="auto">
          <a:xfrm>
            <a:off x="1175657" y="5966856"/>
            <a:ext cx="5905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userDrawn="1"/>
        </p:nvPicPr>
        <p:blipFill>
          <a:blip r:embed="rId4">
            <a:grayscl/>
            <a:extLst>
              <a:ext uri="{28A0092B-C50C-407E-A947-70E740481C1C}">
                <a14:useLocalDpi xmlns:a14="http://schemas.microsoft.com/office/drawing/2010/main" val="0"/>
              </a:ext>
            </a:extLst>
          </a:blip>
          <a:srcRect/>
          <a:stretch>
            <a:fillRect/>
          </a:stretch>
        </p:blipFill>
        <p:spPr bwMode="auto">
          <a:xfrm>
            <a:off x="1938110" y="5997487"/>
            <a:ext cx="1771650" cy="5715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userDrawn="1"/>
        </p:nvCxnSpPr>
        <p:spPr>
          <a:xfrm>
            <a:off x="7579867" y="1655522"/>
            <a:ext cx="0" cy="3513282"/>
          </a:xfrm>
          <a:prstGeom prst="line">
            <a:avLst/>
          </a:prstGeom>
          <a:ln/>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79460" y="5047594"/>
            <a:ext cx="2574760" cy="387266"/>
          </a:xfrm>
          <a:prstGeom prst="rect">
            <a:avLst/>
          </a:prstGeom>
        </p:spPr>
      </p:pic>
    </p:spTree>
    <p:extLst>
      <p:ext uri="{BB962C8B-B14F-4D97-AF65-F5344CB8AC3E}">
        <p14:creationId xmlns:p14="http://schemas.microsoft.com/office/powerpoint/2010/main" val="27851686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noProof="0" smtClean="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rPr>
              <a:pPr/>
              <a:t>‹#›</a:t>
            </a:fld>
            <a:endParaRPr lang="lt-LT" b="1" noProof="0" dirty="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Tree>
    <p:extLst>
      <p:ext uri="{BB962C8B-B14F-4D97-AF65-F5344CB8AC3E}">
        <p14:creationId xmlns:p14="http://schemas.microsoft.com/office/powerpoint/2010/main" val="4162297330"/>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noProof="0" smtClean="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rPr>
              <a:pPr/>
              <a:t>‹#›</a:t>
            </a:fld>
            <a:endParaRPr lang="lt-LT" b="1" noProof="0" dirty="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Tree>
    <p:extLst>
      <p:ext uri="{BB962C8B-B14F-4D97-AF65-F5344CB8AC3E}">
        <p14:creationId xmlns:p14="http://schemas.microsoft.com/office/powerpoint/2010/main" val="828404587"/>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Turinys">
    <p:bg>
      <p:bgRef idx="1001">
        <a:schemeClr val="bg1"/>
      </p:bgRef>
    </p:bg>
    <p:spTree>
      <p:nvGrpSpPr>
        <p:cNvPr id="1" name=""/>
        <p:cNvGrpSpPr/>
        <p:nvPr/>
      </p:nvGrpSpPr>
      <p:grpSpPr>
        <a:xfrm>
          <a:off x="0" y="0"/>
          <a:ext cx="0" cy="0"/>
          <a:chOff x="0" y="0"/>
          <a:chExt cx="0" cy="0"/>
        </a:xfrm>
      </p:grpSpPr>
      <p:pic>
        <p:nvPicPr>
          <p:cNvPr id="34406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4" name="Rectangle 3">
            <a:extLst>
              <a:ext uri="{FF2B5EF4-FFF2-40B4-BE49-F238E27FC236}">
                <a16:creationId xmlns:a16="http://schemas.microsoft.com/office/drawing/2014/main" id="{F6512771-E59F-4A9B-B24D-25C06E08CC71}"/>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683820872"/>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ulinis lapa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24856" y="2738933"/>
            <a:ext cx="5297919" cy="1569660"/>
          </a:xfrm>
        </p:spPr>
        <p:txBody>
          <a:bodyPr>
            <a:spAutoFit/>
          </a:bodyPr>
          <a:lstStyle>
            <a:lvl1pPr algn="ctr">
              <a:lnSpc>
                <a:spcPct val="100000"/>
              </a:lnSpc>
              <a:defRPr sz="3200">
                <a:solidFill>
                  <a:schemeClr val="tx1">
                    <a:lumMod val="50000"/>
                    <a:lumOff val="50000"/>
                  </a:schemeClr>
                </a:solidFill>
                <a:latin typeface="Microsoft YaHei UI Light" panose="020B0502040204020203" pitchFamily="34" charset="-122"/>
                <a:ea typeface="Microsoft YaHei UI Light" panose="020B0502040204020203" pitchFamily="34" charset="-122"/>
              </a:defRPr>
            </a:lvl1pPr>
          </a:lstStyle>
          <a:p>
            <a:r>
              <a:rPr lang="lt-LT" altLang="lt-LT" sz="3200" dirty="0">
                <a:solidFill>
                  <a:srgbClr val="7F7F7F"/>
                </a:solidFill>
                <a:latin typeface="Microsoft YaHei UI Light" panose="020B0502040204020203" pitchFamily="34" charset="-122"/>
                <a:ea typeface="Microsoft YaHei UI Light" panose="020B0502040204020203" pitchFamily="34" charset="-122"/>
                <a:cs typeface="+mj-cs"/>
              </a:rPr>
              <a:t>ŠALIES GYVENTOJŲ NUOMONĖS TYRIMAS DĖL ...............</a:t>
            </a:r>
            <a:endParaRPr lang="lt-LT" sz="3200" spc="300" dirty="0">
              <a:solidFill>
                <a:schemeClr val="bg1">
                  <a:lumMod val="50000"/>
                </a:schemeClr>
              </a:solidFill>
              <a:latin typeface="Microsoft YaHei UI Light" panose="020B0502040204020203" pitchFamily="34" charset="-122"/>
              <a:ea typeface="Microsoft YaHei UI Light" panose="020B0502040204020203" pitchFamily="34" charset="-122"/>
            </a:endParaRPr>
          </a:p>
        </p:txBody>
      </p:sp>
      <p:cxnSp>
        <p:nvCxnSpPr>
          <p:cNvPr id="12" name="Straight Connector 11"/>
          <p:cNvCxnSpPr/>
          <p:nvPr/>
        </p:nvCxnSpPr>
        <p:spPr>
          <a:xfrm>
            <a:off x="7579867" y="2321343"/>
            <a:ext cx="0" cy="3513282"/>
          </a:xfrm>
          <a:prstGeom prst="line">
            <a:avLst/>
          </a:prstGeom>
          <a:ln/>
        </p:spPr>
        <p:style>
          <a:lnRef idx="1">
            <a:schemeClr val="accent3"/>
          </a:lnRef>
          <a:fillRef idx="0">
            <a:schemeClr val="accent3"/>
          </a:fillRef>
          <a:effectRef idx="0">
            <a:schemeClr val="accent3"/>
          </a:effectRef>
          <a:fontRef idx="minor">
            <a:schemeClr val="tx1"/>
          </a:fontRef>
        </p:style>
      </p:cxnSp>
      <p:grpSp>
        <p:nvGrpSpPr>
          <p:cNvPr id="3" name="Group 2">
            <a:extLst>
              <a:ext uri="{FF2B5EF4-FFF2-40B4-BE49-F238E27FC236}">
                <a16:creationId xmlns:a16="http://schemas.microsoft.com/office/drawing/2014/main" id="{C5E4CF5D-BBA5-4D68-8339-120C8CA99054}"/>
              </a:ext>
            </a:extLst>
          </p:cNvPr>
          <p:cNvGrpSpPr/>
          <p:nvPr/>
        </p:nvGrpSpPr>
        <p:grpSpPr>
          <a:xfrm>
            <a:off x="8072807" y="3496012"/>
            <a:ext cx="3081413" cy="2049887"/>
            <a:chOff x="8072807" y="3384973"/>
            <a:chExt cx="3081413" cy="2049887"/>
          </a:xfrm>
        </p:grpSpPr>
        <p:sp>
          <p:nvSpPr>
            <p:cNvPr id="7" name="TextBox 6"/>
            <p:cNvSpPr txBox="1"/>
            <p:nvPr/>
          </p:nvSpPr>
          <p:spPr>
            <a:xfrm>
              <a:off x="8072807" y="4656387"/>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vykdytojas</a:t>
              </a:r>
            </a:p>
          </p:txBody>
        </p:sp>
        <p:sp>
          <p:nvSpPr>
            <p:cNvPr id="8" name="TextBox 7"/>
            <p:cNvSpPr txBox="1"/>
            <p:nvPr/>
          </p:nvSpPr>
          <p:spPr>
            <a:xfrm>
              <a:off x="8072808" y="3384973"/>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užsakovas</a:t>
              </a:r>
            </a:p>
          </p:txBody>
        </p:sp>
        <p:pic>
          <p:nvPicPr>
            <p:cNvPr id="13" name="Picture 12"/>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579460" y="5047594"/>
              <a:ext cx="2574760" cy="387266"/>
            </a:xfrm>
            <a:prstGeom prst="rect">
              <a:avLst/>
            </a:prstGeom>
          </p:spPr>
        </p:pic>
      </p:grpSp>
      <p:pic>
        <p:nvPicPr>
          <p:cNvPr id="11" name="Picture 3"/>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1938110" y="5997487"/>
            <a:ext cx="17716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10972" y="6121723"/>
            <a:ext cx="1344008" cy="395069"/>
          </a:xfrm>
          <a:prstGeom prst="rect">
            <a:avLst/>
          </a:prstGeom>
        </p:spPr>
      </p:pic>
      <p:cxnSp>
        <p:nvCxnSpPr>
          <p:cNvPr id="10" name="Straight Connector 9">
            <a:extLst>
              <a:ext uri="{FF2B5EF4-FFF2-40B4-BE49-F238E27FC236}">
                <a16:creationId xmlns:a16="http://schemas.microsoft.com/office/drawing/2014/main" id="{A1E0F08D-2835-4E41-8509-0DCA13A4B59B}"/>
              </a:ext>
            </a:extLst>
          </p:cNvPr>
          <p:cNvCxnSpPr/>
          <p:nvPr userDrawn="1"/>
        </p:nvCxnSpPr>
        <p:spPr>
          <a:xfrm>
            <a:off x="7579867" y="1655522"/>
            <a:ext cx="0" cy="3513282"/>
          </a:xfrm>
          <a:prstGeom prst="line">
            <a:avLst/>
          </a:prstGeom>
          <a:ln>
            <a:solidFill>
              <a:schemeClr val="accent2">
                <a:lumMod val="75000"/>
              </a:schemeClr>
            </a:solidFill>
          </a:ln>
        </p:spPr>
        <p:style>
          <a:lnRef idx="1">
            <a:schemeClr val="accent3"/>
          </a:lnRef>
          <a:fillRef idx="0">
            <a:schemeClr val="accent3"/>
          </a:fillRef>
          <a:effectRef idx="0">
            <a:schemeClr val="accent3"/>
          </a:effectRef>
          <a:fontRef idx="minor">
            <a:schemeClr val="tx1"/>
          </a:fontRef>
        </p:style>
      </p:cxnSp>
      <p:pic>
        <p:nvPicPr>
          <p:cNvPr id="15" name="Picture 3">
            <a:extLst>
              <a:ext uri="{FF2B5EF4-FFF2-40B4-BE49-F238E27FC236}">
                <a16:creationId xmlns:a16="http://schemas.microsoft.com/office/drawing/2014/main" id="{7DD8A442-44A4-470E-B859-9783BDCED213}"/>
              </a:ext>
            </a:extLst>
          </p:cNvPr>
          <p:cNvPicPr>
            <a:picLocks noChangeAspect="1" noChangeArrowheads="1"/>
          </p:cNvPicPr>
          <p:nvPr userDrawn="1"/>
        </p:nvPicPr>
        <p:blipFill>
          <a:blip r:embed="rId6">
            <a:duotone>
              <a:prstClr val="black"/>
              <a:schemeClr val="accent4">
                <a:tint val="45000"/>
                <a:satMod val="400000"/>
              </a:schemeClr>
            </a:duotone>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938110" y="5997487"/>
            <a:ext cx="17716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4295C50-7ABC-438D-B3E4-E1B1756414C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0972" y="6121723"/>
            <a:ext cx="1344008" cy="395069"/>
          </a:xfrm>
          <a:prstGeom prst="rect">
            <a:avLst/>
          </a:prstGeom>
        </p:spPr>
      </p:pic>
    </p:spTree>
    <p:extLst>
      <p:ext uri="{BB962C8B-B14F-4D97-AF65-F5344CB8AC3E}">
        <p14:creationId xmlns:p14="http://schemas.microsoft.com/office/powerpoint/2010/main" val="25321152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Apibendrini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812" b="7812"/>
          <a:stretch/>
        </p:blipFill>
        <p:spPr>
          <a:xfrm>
            <a:off x="-3" y="0"/>
            <a:ext cx="12192003" cy="6858000"/>
          </a:xfrm>
          <a:prstGeom prst="rect">
            <a:avLst/>
          </a:prstGeom>
        </p:spPr>
      </p:pic>
      <p:pic>
        <p:nvPicPr>
          <p:cNvPr id="6" name="Picture 5"/>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p:nvSpPr>
        <p:spPr>
          <a:xfrm>
            <a:off x="-1" y="3875308"/>
            <a:ext cx="12192001" cy="1451429"/>
          </a:xfrm>
          <a:prstGeom prst="rect">
            <a:avLst/>
          </a:prstGeom>
          <a:solidFill>
            <a:schemeClr val="bg1">
              <a:alpha val="95000"/>
            </a:schemeClr>
          </a:solidFill>
        </p:spPr>
        <p:txBody>
          <a:bodyPr wrap="square" rtlCol="0" anchor="ctr">
            <a:noAutofit/>
          </a:bodyPr>
          <a:lstStyle/>
          <a:p>
            <a:r>
              <a:rPr lang="lt-LT" sz="2800" b="1" dirty="0">
                <a:solidFill>
                  <a:srgbClr val="1AB1AF"/>
                </a:solidFill>
                <a:ea typeface="Microsoft YaHei UI Light" panose="020B0502040204020203" pitchFamily="34" charset="-122"/>
              </a:rPr>
              <a:t>	APIBENDRINIMAS</a:t>
            </a:r>
          </a:p>
        </p:txBody>
      </p:sp>
      <p:sp>
        <p:nvSpPr>
          <p:cNvPr id="5" name="TextBox 4">
            <a:extLst>
              <a:ext uri="{FF2B5EF4-FFF2-40B4-BE49-F238E27FC236}">
                <a16:creationId xmlns:a16="http://schemas.microsoft.com/office/drawing/2014/main" id="{080A973E-0043-4CF9-B864-4A43E6826F76}"/>
              </a:ext>
            </a:extLst>
          </p:cNvPr>
          <p:cNvSpPr txBox="1"/>
          <p:nvPr userDrawn="1"/>
        </p:nvSpPr>
        <p:spPr>
          <a:xfrm>
            <a:off x="-1" y="3661558"/>
            <a:ext cx="12192001" cy="1451429"/>
          </a:xfrm>
          <a:prstGeom prst="rect">
            <a:avLst/>
          </a:prstGeom>
          <a:solidFill>
            <a:schemeClr val="bg1">
              <a:alpha val="80000"/>
            </a:schemeClr>
          </a:solidFill>
        </p:spPr>
        <p:txBody>
          <a:bodyPr wrap="square" rtlCol="0" anchor="ctr">
            <a:noAutofit/>
          </a:bodyPr>
          <a:lstStyle/>
          <a:p>
            <a:r>
              <a:rPr lang="lt-LT" sz="2800" b="1" dirty="0">
                <a:solidFill>
                  <a:schemeClr val="accent2"/>
                </a:solidFill>
                <a:latin typeface="Microsoft YaHei UI Light" panose="020B0502040204020203" pitchFamily="34" charset="-122"/>
                <a:ea typeface="Microsoft YaHei UI Light" panose="020B0502040204020203" pitchFamily="34" charset="-122"/>
              </a:rPr>
              <a:t>	METODIKA</a:t>
            </a:r>
          </a:p>
        </p:txBody>
      </p:sp>
      <p:pic>
        <p:nvPicPr>
          <p:cNvPr id="8" name="Picture 7">
            <a:extLst>
              <a:ext uri="{FF2B5EF4-FFF2-40B4-BE49-F238E27FC236}">
                <a16:creationId xmlns:a16="http://schemas.microsoft.com/office/drawing/2014/main" id="{6013CA25-884E-41C0-B6B3-816FA0EA820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10480" y="6260520"/>
            <a:ext cx="1519399" cy="228531"/>
          </a:xfrm>
          <a:prstGeom prst="rect">
            <a:avLst/>
          </a:prstGeom>
        </p:spPr>
      </p:pic>
      <p:pic>
        <p:nvPicPr>
          <p:cNvPr id="9" name="Picture 2">
            <a:extLst>
              <a:ext uri="{FF2B5EF4-FFF2-40B4-BE49-F238E27FC236}">
                <a16:creationId xmlns:a16="http://schemas.microsoft.com/office/drawing/2014/main" id="{33693152-67E0-4C2D-9412-BDC2B92A28A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a:extLst>
              <a:ext uri="{FF2B5EF4-FFF2-40B4-BE49-F238E27FC236}">
                <a16:creationId xmlns:a16="http://schemas.microsoft.com/office/drawing/2014/main" id="{781D60A9-6720-4F00-84D2-D5740FEF4EDB}"/>
              </a:ext>
            </a:extLst>
          </p:cNvPr>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11" name="TextBox 10">
            <a:extLst>
              <a:ext uri="{FF2B5EF4-FFF2-40B4-BE49-F238E27FC236}">
                <a16:creationId xmlns:a16="http://schemas.microsoft.com/office/drawing/2014/main" id="{2BF603C1-3985-46FA-850D-FE4DA2031F83}"/>
              </a:ext>
            </a:extLst>
          </p:cNvPr>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METODIKA</a:t>
            </a:r>
          </a:p>
        </p:txBody>
      </p:sp>
    </p:spTree>
    <p:extLst>
      <p:ext uri="{BB962C8B-B14F-4D97-AF65-F5344CB8AC3E}">
        <p14:creationId xmlns:p14="http://schemas.microsoft.com/office/powerpoint/2010/main" val="1003068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noProof="0" smtClean="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rPr>
              <a:t>‹#›</a:t>
            </a:fld>
            <a:endParaRPr lang="lt-LT" b="1" noProof="0" dirty="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
        <p:nvSpPr>
          <p:cNvPr id="7" name="Rectangle 6">
            <a:extLst>
              <a:ext uri="{FF2B5EF4-FFF2-40B4-BE49-F238E27FC236}">
                <a16:creationId xmlns:a16="http://schemas.microsoft.com/office/drawing/2014/main" id="{8ED7C250-B34E-4BDA-A6EC-087451A77D62}"/>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958844368"/>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
        <p:nvSpPr>
          <p:cNvPr id="7" name="Rectangle 6">
            <a:extLst>
              <a:ext uri="{FF2B5EF4-FFF2-40B4-BE49-F238E27FC236}">
                <a16:creationId xmlns:a16="http://schemas.microsoft.com/office/drawing/2014/main" id="{D591D15D-A037-4352-99DB-9D70582147C5}"/>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10" name="Picture 9">
            <a:extLst>
              <a:ext uri="{FF2B5EF4-FFF2-40B4-BE49-F238E27FC236}">
                <a16:creationId xmlns:a16="http://schemas.microsoft.com/office/drawing/2014/main" id="{736FA8A3-AA4D-4AEF-8D3A-140B50FB50E3}"/>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11" name="TextBox 10">
            <a:extLst>
              <a:ext uri="{FF2B5EF4-FFF2-40B4-BE49-F238E27FC236}">
                <a16:creationId xmlns:a16="http://schemas.microsoft.com/office/drawing/2014/main" id="{E67E7D79-2584-4E55-9BEB-93DFFDABC0CD}"/>
              </a:ext>
            </a:extLst>
          </p:cNvPr>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noProof="0" smtClean="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rPr>
              <a:t>‹#›</a:t>
            </a:fld>
            <a:endParaRPr lang="lt-LT" b="1" noProof="0" dirty="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endParaRPr>
          </a:p>
        </p:txBody>
      </p:sp>
    </p:spTree>
    <p:extLst>
      <p:ext uri="{BB962C8B-B14F-4D97-AF65-F5344CB8AC3E}">
        <p14:creationId xmlns:p14="http://schemas.microsoft.com/office/powerpoint/2010/main" val="186291659"/>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Metodi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5268" b="10357"/>
          <a:stretch/>
        </p:blipFill>
        <p:spPr>
          <a:xfrm>
            <a:off x="1" y="0"/>
            <a:ext cx="12192000" cy="6858000"/>
          </a:xfrm>
          <a:prstGeom prst="rect">
            <a:avLst/>
          </a:prstGeom>
        </p:spPr>
      </p:pic>
      <p:pic>
        <p:nvPicPr>
          <p:cNvPr id="6" name="Picture 5"/>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METODIKA</a:t>
            </a:r>
          </a:p>
        </p:txBody>
      </p:sp>
      <p:pic>
        <p:nvPicPr>
          <p:cNvPr id="5" name="Picture 2">
            <a:extLst>
              <a:ext uri="{FF2B5EF4-FFF2-40B4-BE49-F238E27FC236}">
                <a16:creationId xmlns:a16="http://schemas.microsoft.com/office/drawing/2014/main" id="{1C36D4DD-710B-4B82-AA47-F6E2E4B7213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33E21D6B-C035-46C1-A25B-CDE88FD72749}"/>
              </a:ext>
            </a:extLst>
          </p:cNvPr>
          <p:cNvSpPr txBox="1"/>
          <p:nvPr userDrawn="1"/>
        </p:nvSpPr>
        <p:spPr>
          <a:xfrm>
            <a:off x="-1" y="3661558"/>
            <a:ext cx="12192001" cy="1451429"/>
          </a:xfrm>
          <a:prstGeom prst="rect">
            <a:avLst/>
          </a:prstGeom>
          <a:solidFill>
            <a:schemeClr val="bg1">
              <a:alpha val="80000"/>
            </a:schemeClr>
          </a:solidFill>
        </p:spPr>
        <p:txBody>
          <a:bodyPr wrap="square" rtlCol="0" anchor="ctr">
            <a:noAutofit/>
          </a:bodyPr>
          <a:lstStyle/>
          <a:p>
            <a:r>
              <a:rPr lang="lt-LT" sz="2800" b="1" dirty="0">
                <a:solidFill>
                  <a:schemeClr val="accent2"/>
                </a:solidFill>
                <a:latin typeface="Microsoft YaHei UI Light" panose="020B0502040204020203" pitchFamily="34" charset="-122"/>
                <a:ea typeface="Microsoft YaHei UI Light" panose="020B0502040204020203" pitchFamily="34" charset="-122"/>
              </a:rPr>
              <a:t>	APIBENDRINIMAS</a:t>
            </a:r>
          </a:p>
        </p:txBody>
      </p:sp>
      <p:pic>
        <p:nvPicPr>
          <p:cNvPr id="9" name="Picture 8">
            <a:extLst>
              <a:ext uri="{FF2B5EF4-FFF2-40B4-BE49-F238E27FC236}">
                <a16:creationId xmlns:a16="http://schemas.microsoft.com/office/drawing/2014/main" id="{0607649C-EDBA-4AC0-8325-C238DC6BDDB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10480" y="6260520"/>
            <a:ext cx="1519399" cy="228531"/>
          </a:xfrm>
          <a:prstGeom prst="rect">
            <a:avLst/>
          </a:prstGeom>
        </p:spPr>
      </p:pic>
    </p:spTree>
    <p:extLst>
      <p:ext uri="{BB962C8B-B14F-4D97-AF65-F5344CB8AC3E}">
        <p14:creationId xmlns:p14="http://schemas.microsoft.com/office/powerpoint/2010/main" val="28767534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
        <p:nvSpPr>
          <p:cNvPr id="10" name="Rectangle 9">
            <a:extLst>
              <a:ext uri="{FF2B5EF4-FFF2-40B4-BE49-F238E27FC236}">
                <a16:creationId xmlns:a16="http://schemas.microsoft.com/office/drawing/2014/main" id="{68F04E8F-7E5A-4C8F-BE0F-92D694407FAF}"/>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11" name="Picture 10">
            <a:extLst>
              <a:ext uri="{FF2B5EF4-FFF2-40B4-BE49-F238E27FC236}">
                <a16:creationId xmlns:a16="http://schemas.microsoft.com/office/drawing/2014/main" id="{22321F19-5591-44A1-A765-5846B3818425}"/>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12" name="TextBox 11">
            <a:extLst>
              <a:ext uri="{FF2B5EF4-FFF2-40B4-BE49-F238E27FC236}">
                <a16:creationId xmlns:a16="http://schemas.microsoft.com/office/drawing/2014/main" id="{118AC31A-AC7E-4A51-A16F-7F1EB7F3D6C3}"/>
              </a:ext>
            </a:extLst>
          </p:cNvPr>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noProof="0" smtClean="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rPr>
              <a:t>‹#›</a:t>
            </a:fld>
            <a:endParaRPr lang="lt-LT" b="1" noProof="0" dirty="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endParaRPr>
          </a:p>
        </p:txBody>
      </p:sp>
    </p:spTree>
    <p:extLst>
      <p:ext uri="{BB962C8B-B14F-4D97-AF65-F5344CB8AC3E}">
        <p14:creationId xmlns:p14="http://schemas.microsoft.com/office/powerpoint/2010/main" val="269778530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Rezultata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5357" b="10268"/>
          <a:stretch/>
        </p:blipFill>
        <p:spPr>
          <a:xfrm>
            <a:off x="0" y="-1"/>
            <a:ext cx="12192000" cy="68580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REZULTATAI</a:t>
            </a:r>
          </a:p>
        </p:txBody>
      </p:sp>
    </p:spTree>
    <p:extLst>
      <p:ext uri="{BB962C8B-B14F-4D97-AF65-F5344CB8AC3E}">
        <p14:creationId xmlns:p14="http://schemas.microsoft.com/office/powerpoint/2010/main" val="3676618535"/>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 y="3875308"/>
            <a:ext cx="12192001" cy="1451429"/>
          </a:xfrm>
          <a:prstGeom prst="rect">
            <a:avLst/>
          </a:prstGeom>
          <a:noFill/>
          <a:ln>
            <a:noFill/>
          </a:ln>
        </p:spPr>
        <p:txBody>
          <a:bodyPr wrap="square" rtlCol="0" anchor="ctr">
            <a:noAutofit/>
          </a:bodyPr>
          <a:lstStyle/>
          <a:p>
            <a:pPr marL="1433513" defTabSz="900113"/>
            <a:r>
              <a:rPr lang="lt-LT" sz="2800" b="1" dirty="0">
                <a:solidFill>
                  <a:prstClr val="white">
                    <a:lumMod val="50000"/>
                  </a:prstClr>
                </a:solidFill>
                <a:ea typeface="Microsoft YaHei UI Light" panose="020B0502040204020203" pitchFamily="34" charset="-122"/>
              </a:rPr>
              <a:t>AČIŪ</a:t>
            </a:r>
            <a:r>
              <a:rPr lang="lt-LT" sz="2800" b="1" dirty="0">
                <a:solidFill>
                  <a:srgbClr val="1AB1AF"/>
                </a:solidFill>
                <a:ea typeface="Microsoft YaHei UI Light" panose="020B0502040204020203" pitchFamily="34" charset="-122"/>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2157233686"/>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Ačiū pasiūly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5" name="TextBox 4"/>
          <p:cNvSpPr txBox="1"/>
          <p:nvPr/>
        </p:nvSpPr>
        <p:spPr>
          <a:xfrm>
            <a:off x="1614754" y="3877994"/>
            <a:ext cx="4230914" cy="738664"/>
          </a:xfrm>
          <a:prstGeom prst="rect">
            <a:avLst/>
          </a:prstGeom>
          <a:noFill/>
        </p:spPr>
        <p:txBody>
          <a:bodyPr wrap="square" rtlCol="0">
            <a:spAutoFit/>
          </a:bodyPr>
          <a:lstStyle/>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UAB Spinter tyrimai </a:t>
            </a:r>
            <a:b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br>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info@spinter.lt</a:t>
            </a:r>
          </a:p>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tel. 863720595</a:t>
            </a:r>
          </a:p>
        </p:txBody>
      </p:sp>
      <p:sp>
        <p:nvSpPr>
          <p:cNvPr id="8" name="TextBox 7"/>
          <p:cNvSpPr txBox="1"/>
          <p:nvPr/>
        </p:nvSpPr>
        <p:spPr>
          <a:xfrm>
            <a:off x="1614754" y="2105561"/>
            <a:ext cx="4453466" cy="1323439"/>
          </a:xfrm>
          <a:prstGeom prst="rect">
            <a:avLst/>
          </a:prstGeom>
          <a:noFill/>
        </p:spPr>
        <p:txBody>
          <a:bodyPr wrap="square" rtlCol="0">
            <a:spAutoFit/>
          </a:bodyPr>
          <a:lstStyle/>
          <a:p>
            <a:r>
              <a:rPr lang="lt-LT" sz="4000" dirty="0">
                <a:solidFill>
                  <a:prstClr val="white"/>
                </a:solidFill>
                <a:ea typeface="Microsoft YaHei UI Light" panose="020B0502040204020203" pitchFamily="34" charset="-122"/>
                <a:cs typeface="Open Sans" panose="020B0606030504020204" pitchFamily="34" charset="0"/>
              </a:rPr>
              <a:t>Kontaktinė informacija</a:t>
            </a:r>
          </a:p>
        </p:txBody>
      </p:sp>
      <p:pic>
        <p:nvPicPr>
          <p:cNvPr id="6" name="Picture 2">
            <a:extLst>
              <a:ext uri="{FF2B5EF4-FFF2-40B4-BE49-F238E27FC236}">
                <a16:creationId xmlns:a16="http://schemas.microsoft.com/office/drawing/2014/main" id="{8489647E-07BE-4944-A709-00A07593265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73C7D825-8B0C-40DF-BFEF-CDCF75E06855}"/>
              </a:ext>
            </a:extLst>
          </p:cNvPr>
          <p:cNvSpPr txBox="1"/>
          <p:nvPr userDrawn="1"/>
        </p:nvSpPr>
        <p:spPr>
          <a:xfrm>
            <a:off x="486629" y="3877994"/>
            <a:ext cx="4230914" cy="738664"/>
          </a:xfrm>
          <a:prstGeom prst="rect">
            <a:avLst/>
          </a:prstGeom>
          <a:noFill/>
        </p:spPr>
        <p:txBody>
          <a:bodyPr wrap="square" rtlCol="0">
            <a:spAutoFit/>
          </a:bodyPr>
          <a:lstStyle/>
          <a:p>
            <a:r>
              <a:rPr lang="lt-LT" sz="1400" dirty="0">
                <a:solidFill>
                  <a:schemeClr val="bg1">
                    <a:lumMod val="85000"/>
                  </a:schemeClr>
                </a:solidFill>
                <a:latin typeface="Yu Gothic UI Semilight" panose="020B0400000000000000" pitchFamily="34" charset="-128"/>
                <a:ea typeface="Yu Gothic UI Semilight" panose="020B0400000000000000" pitchFamily="34" charset="-128"/>
                <a:cs typeface="Open Sans" panose="020B0606030504020204" pitchFamily="34" charset="0"/>
              </a:rPr>
              <a:t>UAB Spinter tyrimai </a:t>
            </a:r>
            <a:br>
              <a:rPr lang="lt-LT" sz="1400" dirty="0">
                <a:solidFill>
                  <a:schemeClr val="bg1">
                    <a:lumMod val="85000"/>
                  </a:schemeClr>
                </a:solidFill>
                <a:latin typeface="Yu Gothic UI Semilight" panose="020B0400000000000000" pitchFamily="34" charset="-128"/>
                <a:ea typeface="Yu Gothic UI Semilight" panose="020B0400000000000000" pitchFamily="34" charset="-128"/>
                <a:cs typeface="Open Sans" panose="020B0606030504020204" pitchFamily="34" charset="0"/>
              </a:rPr>
            </a:br>
            <a:r>
              <a:rPr lang="lt-LT" sz="1400" dirty="0">
                <a:solidFill>
                  <a:schemeClr val="bg1">
                    <a:lumMod val="85000"/>
                  </a:schemeClr>
                </a:solidFill>
                <a:latin typeface="Yu Gothic UI Semilight" panose="020B0400000000000000" pitchFamily="34" charset="-128"/>
                <a:ea typeface="Yu Gothic UI Semilight" panose="020B0400000000000000" pitchFamily="34" charset="-128"/>
                <a:cs typeface="Open Sans" panose="020B0606030504020204" pitchFamily="34" charset="0"/>
              </a:rPr>
              <a:t>info@spinter.lt</a:t>
            </a:r>
          </a:p>
          <a:p>
            <a:r>
              <a:rPr lang="lt-LT" sz="1400" dirty="0">
                <a:solidFill>
                  <a:schemeClr val="bg1">
                    <a:lumMod val="85000"/>
                  </a:schemeClr>
                </a:solidFill>
                <a:latin typeface="Yu Gothic UI Semilight" panose="020B0400000000000000" pitchFamily="34" charset="-128"/>
                <a:ea typeface="Yu Gothic UI Semilight" panose="020B0400000000000000" pitchFamily="34" charset="-128"/>
                <a:cs typeface="Open Sans" panose="020B0606030504020204" pitchFamily="34" charset="0"/>
              </a:rPr>
              <a:t>tel. 863720595</a:t>
            </a:r>
          </a:p>
        </p:txBody>
      </p:sp>
      <p:sp>
        <p:nvSpPr>
          <p:cNvPr id="9" name="TextBox 8">
            <a:extLst>
              <a:ext uri="{FF2B5EF4-FFF2-40B4-BE49-F238E27FC236}">
                <a16:creationId xmlns:a16="http://schemas.microsoft.com/office/drawing/2014/main" id="{F27E27CD-80F1-4745-8694-25689160FC3D}"/>
              </a:ext>
            </a:extLst>
          </p:cNvPr>
          <p:cNvSpPr txBox="1"/>
          <p:nvPr userDrawn="1"/>
        </p:nvSpPr>
        <p:spPr>
          <a:xfrm>
            <a:off x="486629" y="2105561"/>
            <a:ext cx="4453466" cy="1323439"/>
          </a:xfrm>
          <a:prstGeom prst="rect">
            <a:avLst/>
          </a:prstGeom>
          <a:noFill/>
        </p:spPr>
        <p:txBody>
          <a:bodyPr wrap="square" rtlCol="0">
            <a:spAutoFit/>
          </a:bodyPr>
          <a:lstStyle/>
          <a:p>
            <a:r>
              <a:rPr lang="lt-LT" sz="4000" dirty="0">
                <a:solidFill>
                  <a:schemeClr val="bg1">
                    <a:lumMod val="85000"/>
                  </a:schemeClr>
                </a:solidFill>
                <a:ea typeface="Microsoft YaHei UI Light" panose="020B0502040204020203" pitchFamily="34" charset="-122"/>
                <a:cs typeface="Open Sans" panose="020B0606030504020204" pitchFamily="34" charset="0"/>
              </a:rPr>
              <a:t>Kontaktinė informacija</a:t>
            </a:r>
          </a:p>
        </p:txBody>
      </p:sp>
      <p:pic>
        <p:nvPicPr>
          <p:cNvPr id="10" name="Picture 9">
            <a:extLst>
              <a:ext uri="{FF2B5EF4-FFF2-40B4-BE49-F238E27FC236}">
                <a16:creationId xmlns:a16="http://schemas.microsoft.com/office/drawing/2014/main" id="{EEE8E7FB-2E19-471A-8F45-26FE6F996CF5}"/>
              </a:ext>
            </a:extLst>
          </p:cNvPr>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15120408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 y="3875308"/>
            <a:ext cx="12192001" cy="1451429"/>
          </a:xfrm>
          <a:prstGeom prst="rect">
            <a:avLst/>
          </a:prstGeom>
          <a:solidFill>
            <a:schemeClr val="bg1">
              <a:lumMod val="75000"/>
              <a:alpha val="95000"/>
            </a:schemeClr>
          </a:solidFill>
          <a:ln>
            <a:noFill/>
          </a:ln>
        </p:spPr>
        <p:txBody>
          <a:bodyPr wrap="square" rtlCol="0" anchor="ctr">
            <a:noAutofit/>
          </a:bodyPr>
          <a:lstStyle/>
          <a:p>
            <a:pPr marL="9682163" defTabSz="538163"/>
            <a:r>
              <a:rPr lang="lt-LT" sz="2800" b="1" dirty="0">
                <a:solidFill>
                  <a:srgbClr val="1AB1AF"/>
                </a:solidFill>
                <a:ea typeface="Microsoft YaHei UI Light" panose="020B0502040204020203" pitchFamily="34" charset="-122"/>
              </a:rPr>
              <a:t>AČIŪ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3151093272"/>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Metodi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p:nvSpPr>
        <p:spPr>
          <a:xfrm>
            <a:off x="-1" y="3875308"/>
            <a:ext cx="12192001" cy="1451429"/>
          </a:xfrm>
          <a:prstGeom prst="rect">
            <a:avLst/>
          </a:prstGeom>
          <a:solidFill>
            <a:schemeClr val="bg1">
              <a:lumMod val="75000"/>
              <a:alpha val="95000"/>
            </a:schemeClr>
          </a:solidFill>
        </p:spPr>
        <p:txBody>
          <a:bodyPr wrap="square" rtlCol="0" anchor="ctr">
            <a:noAutofit/>
          </a:bodyPr>
          <a:lstStyle/>
          <a:p>
            <a:r>
              <a:rPr lang="lt-LT" sz="2800" b="1" dirty="0">
                <a:solidFill>
                  <a:schemeClr val="accent2"/>
                </a:solidFill>
                <a:latin typeface="Microsoft YaHei UI Light" panose="020B0502040204020203" pitchFamily="34" charset="-122"/>
                <a:ea typeface="Microsoft YaHei UI Light" panose="020B0502040204020203" pitchFamily="34" charset="-122"/>
              </a:rPr>
              <a:t>	METODIKA</a:t>
            </a:r>
          </a:p>
        </p:txBody>
      </p:sp>
    </p:spTree>
    <p:extLst>
      <p:ext uri="{BB962C8B-B14F-4D97-AF65-F5344CB8AC3E}">
        <p14:creationId xmlns:p14="http://schemas.microsoft.com/office/powerpoint/2010/main" val="2316018920"/>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Rezultata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p:nvSpPr>
        <p:spPr>
          <a:xfrm>
            <a:off x="-1" y="3875308"/>
            <a:ext cx="12192001" cy="1451429"/>
          </a:xfrm>
          <a:prstGeom prst="rect">
            <a:avLst/>
          </a:prstGeom>
          <a:solidFill>
            <a:schemeClr val="bg1">
              <a:lumMod val="75000"/>
              <a:alpha val="95000"/>
            </a:schemeClr>
          </a:solidFill>
        </p:spPr>
        <p:txBody>
          <a:bodyPr wrap="square" rtlCol="0" anchor="ctr">
            <a:noAutofit/>
          </a:bodyPr>
          <a:lstStyle/>
          <a:p>
            <a:r>
              <a:rPr lang="lt-LT" sz="2800" b="1" dirty="0">
                <a:solidFill>
                  <a:schemeClr val="accent2"/>
                </a:solidFill>
                <a:latin typeface="Microsoft YaHei UI Light" panose="020B0502040204020203" pitchFamily="34" charset="-122"/>
                <a:ea typeface="Microsoft YaHei UI Light" panose="020B0502040204020203" pitchFamily="34" charset="-122"/>
              </a:rPr>
              <a:t>	REZULTATAI</a:t>
            </a:r>
          </a:p>
        </p:txBody>
      </p:sp>
      <p:pic>
        <p:nvPicPr>
          <p:cNvPr id="4" name="Picture 2">
            <a:extLst>
              <a:ext uri="{FF2B5EF4-FFF2-40B4-BE49-F238E27FC236}">
                <a16:creationId xmlns:a16="http://schemas.microsoft.com/office/drawing/2014/main" id="{5D10AB13-01C8-40C9-8C48-DE76DF104F1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D3682995-9F66-46EB-A93D-6FE8CABB9E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8" name="TextBox 7">
            <a:extLst>
              <a:ext uri="{FF2B5EF4-FFF2-40B4-BE49-F238E27FC236}">
                <a16:creationId xmlns:a16="http://schemas.microsoft.com/office/drawing/2014/main" id="{E12F2B33-7FB0-4A69-A373-C8BEF6535E14}"/>
              </a:ext>
            </a:extLst>
          </p:cNvPr>
          <p:cNvSpPr txBox="1"/>
          <p:nvPr userDrawn="1"/>
        </p:nvSpPr>
        <p:spPr>
          <a:xfrm>
            <a:off x="-1" y="3661558"/>
            <a:ext cx="12192001" cy="1451429"/>
          </a:xfrm>
          <a:prstGeom prst="rect">
            <a:avLst/>
          </a:prstGeom>
          <a:solidFill>
            <a:schemeClr val="bg1">
              <a:alpha val="80000"/>
            </a:schemeClr>
          </a:solidFill>
        </p:spPr>
        <p:txBody>
          <a:bodyPr wrap="square" rtlCol="0" anchor="ctr">
            <a:noAutofit/>
          </a:bodyPr>
          <a:lstStyle/>
          <a:p>
            <a:r>
              <a:rPr lang="lt-LT" sz="2800" b="1" dirty="0">
                <a:solidFill>
                  <a:schemeClr val="accent2"/>
                </a:solidFill>
                <a:latin typeface="Microsoft YaHei UI Light" panose="020B0502040204020203" pitchFamily="34" charset="-122"/>
                <a:ea typeface="Microsoft YaHei UI Light" panose="020B0502040204020203" pitchFamily="34" charset="-122"/>
              </a:rPr>
              <a:t>	REZULTATAI</a:t>
            </a:r>
          </a:p>
        </p:txBody>
      </p:sp>
    </p:spTree>
    <p:extLst>
      <p:ext uri="{BB962C8B-B14F-4D97-AF65-F5344CB8AC3E}">
        <p14:creationId xmlns:p14="http://schemas.microsoft.com/office/powerpoint/2010/main" val="38615317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Apibendrini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p:nvSpPr>
        <p:spPr>
          <a:xfrm>
            <a:off x="-1" y="3875308"/>
            <a:ext cx="12192001" cy="1451429"/>
          </a:xfrm>
          <a:prstGeom prst="rect">
            <a:avLst/>
          </a:prstGeom>
          <a:solidFill>
            <a:schemeClr val="bg1">
              <a:lumMod val="75000"/>
              <a:alpha val="95000"/>
            </a:schemeClr>
          </a:solidFill>
        </p:spPr>
        <p:txBody>
          <a:bodyPr wrap="square" rtlCol="0" anchor="ctr">
            <a:noAutofit/>
          </a:bodyPr>
          <a:lstStyle/>
          <a:p>
            <a:r>
              <a:rPr lang="lt-LT" sz="2800" b="1" dirty="0">
                <a:solidFill>
                  <a:schemeClr val="accent2"/>
                </a:solidFill>
                <a:latin typeface="Microsoft YaHei UI Light" panose="020B0502040204020203" pitchFamily="34" charset="-122"/>
                <a:ea typeface="Microsoft YaHei UI Light" panose="020B0502040204020203" pitchFamily="34" charset="-122"/>
              </a:rPr>
              <a:t>	APIBENDRINIMAS</a:t>
            </a:r>
          </a:p>
        </p:txBody>
      </p:sp>
    </p:spTree>
    <p:extLst>
      <p:ext uri="{BB962C8B-B14F-4D97-AF65-F5344CB8AC3E}">
        <p14:creationId xmlns:p14="http://schemas.microsoft.com/office/powerpoint/2010/main" val="338831683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noProof="0" smtClean="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rPr>
              <a:t>‹#›</a:t>
            </a:fld>
            <a:endParaRPr lang="lt-LT" b="1" noProof="0" dirty="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
        <p:nvSpPr>
          <p:cNvPr id="10" name="Rectangle 9">
            <a:extLst>
              <a:ext uri="{FF2B5EF4-FFF2-40B4-BE49-F238E27FC236}">
                <a16:creationId xmlns:a16="http://schemas.microsoft.com/office/drawing/2014/main" id="{D98C16B0-1229-4D98-A205-67C9B5FD736A}"/>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092685090"/>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Išvad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p:nvSpPr>
        <p:spPr>
          <a:xfrm>
            <a:off x="-1" y="3875308"/>
            <a:ext cx="12192001" cy="1451429"/>
          </a:xfrm>
          <a:prstGeom prst="rect">
            <a:avLst/>
          </a:prstGeom>
          <a:solidFill>
            <a:schemeClr val="bg1">
              <a:lumMod val="75000"/>
              <a:alpha val="95000"/>
            </a:schemeClr>
          </a:solidFill>
        </p:spPr>
        <p:txBody>
          <a:bodyPr wrap="square" rtlCol="0" anchor="ctr">
            <a:noAutofit/>
          </a:bodyPr>
          <a:lstStyle/>
          <a:p>
            <a:r>
              <a:rPr lang="lt-LT" sz="2800" b="1" dirty="0">
                <a:solidFill>
                  <a:schemeClr val="accent2"/>
                </a:solidFill>
                <a:latin typeface="Microsoft YaHei UI Light" panose="020B0502040204020203" pitchFamily="34" charset="-122"/>
                <a:ea typeface="Microsoft YaHei UI Light" panose="020B0502040204020203" pitchFamily="34" charset="-122"/>
              </a:rPr>
              <a:t>	IŠVADOS</a:t>
            </a:r>
          </a:p>
        </p:txBody>
      </p:sp>
      <p:pic>
        <p:nvPicPr>
          <p:cNvPr id="4" name="Picture 2">
            <a:extLst>
              <a:ext uri="{FF2B5EF4-FFF2-40B4-BE49-F238E27FC236}">
                <a16:creationId xmlns:a16="http://schemas.microsoft.com/office/drawing/2014/main" id="{0820FA74-5194-46AF-B5FF-E3E2AC1AC59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8D5462E7-D342-439E-B9CF-C89543E698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0" y="6260520"/>
            <a:ext cx="1519399" cy="228531"/>
          </a:xfrm>
          <a:prstGeom prst="rect">
            <a:avLst/>
          </a:prstGeom>
        </p:spPr>
      </p:pic>
      <p:sp>
        <p:nvSpPr>
          <p:cNvPr id="8" name="TextBox 7">
            <a:extLst>
              <a:ext uri="{FF2B5EF4-FFF2-40B4-BE49-F238E27FC236}">
                <a16:creationId xmlns:a16="http://schemas.microsoft.com/office/drawing/2014/main" id="{72746A69-F3D6-4038-8E0D-86D105C1E597}"/>
              </a:ext>
            </a:extLst>
          </p:cNvPr>
          <p:cNvSpPr txBox="1"/>
          <p:nvPr userDrawn="1"/>
        </p:nvSpPr>
        <p:spPr>
          <a:xfrm>
            <a:off x="-1" y="3661558"/>
            <a:ext cx="12192001" cy="1451429"/>
          </a:xfrm>
          <a:prstGeom prst="rect">
            <a:avLst/>
          </a:prstGeom>
          <a:solidFill>
            <a:schemeClr val="bg1">
              <a:alpha val="80000"/>
            </a:schemeClr>
          </a:solidFill>
        </p:spPr>
        <p:txBody>
          <a:bodyPr wrap="square" rtlCol="0" anchor="ctr">
            <a:noAutofit/>
          </a:bodyPr>
          <a:lstStyle/>
          <a:p>
            <a:r>
              <a:rPr lang="lt-LT" sz="2800" b="1" dirty="0">
                <a:solidFill>
                  <a:schemeClr val="accent2"/>
                </a:solidFill>
                <a:latin typeface="Microsoft YaHei UI Light" panose="020B0502040204020203" pitchFamily="34" charset="-122"/>
                <a:ea typeface="Microsoft YaHei UI Light" panose="020B0502040204020203" pitchFamily="34" charset="-122"/>
              </a:rPr>
              <a:t>	IŠVADOS</a:t>
            </a:r>
          </a:p>
        </p:txBody>
      </p:sp>
    </p:spTree>
    <p:extLst>
      <p:ext uri="{BB962C8B-B14F-4D97-AF65-F5344CB8AC3E}">
        <p14:creationId xmlns:p14="http://schemas.microsoft.com/office/powerpoint/2010/main" val="16172479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1_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p:nvSpPr>
        <p:spPr>
          <a:xfrm>
            <a:off x="9671130" y="6140127"/>
            <a:ext cx="588442" cy="369332"/>
          </a:xfrm>
          <a:prstGeom prst="rect">
            <a:avLst/>
          </a:prstGeom>
          <a:noFill/>
        </p:spPr>
        <p:txBody>
          <a:bodyPr wrap="square" rtlCol="0">
            <a:spAutoFit/>
          </a:bodyPr>
          <a:lstStyle/>
          <a:p>
            <a:fld id="{EA3F95AD-BCAB-4452-93F0-3B043E474EF5}" type="slidenum">
              <a:rPr lang="lt-LT" b="1" noProof="0" smtClean="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rPr>
              <a:t>‹#›</a:t>
            </a:fld>
            <a:endParaRPr lang="lt-LT" b="1" noProof="0" dirty="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
        <p:nvSpPr>
          <p:cNvPr id="7" name="Rectangle 6">
            <a:extLst>
              <a:ext uri="{FF2B5EF4-FFF2-40B4-BE49-F238E27FC236}">
                <a16:creationId xmlns:a16="http://schemas.microsoft.com/office/drawing/2014/main" id="{8ED7C250-B34E-4BDA-A6EC-087451A77D62}"/>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144288051"/>
      </p:ext>
    </p:extLst>
  </p:cSld>
  <p:clrMapOvr>
    <a:overrideClrMapping bg1="lt1" tx1="dk1" bg2="lt2" tx2="dk2" accent1="accent1" accent2="accent2" accent3="accent3" accent4="accent4" accent5="accent5" accent6="accent6" hlink="hlink" folHlink="folHlink"/>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1_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p:nvSpPr>
        <p:spPr>
          <a:xfrm>
            <a:off x="9671130" y="6140127"/>
            <a:ext cx="588442" cy="369332"/>
          </a:xfrm>
          <a:prstGeom prst="rect">
            <a:avLst/>
          </a:prstGeom>
          <a:noFill/>
        </p:spPr>
        <p:txBody>
          <a:bodyPr wrap="square" rtlCol="0">
            <a:spAutoFit/>
          </a:bodyPr>
          <a:lstStyle/>
          <a:p>
            <a:fld id="{EA3F95AD-BCAB-4452-93F0-3B043E474EF5}" type="slidenum">
              <a:rPr lang="lt-LT" b="1" noProof="0" smtClean="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rPr>
              <a:t>‹#›</a:t>
            </a:fld>
            <a:endParaRPr lang="lt-LT" b="1" noProof="0" dirty="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
        <p:nvSpPr>
          <p:cNvPr id="10" name="Rectangle 9">
            <a:extLst>
              <a:ext uri="{FF2B5EF4-FFF2-40B4-BE49-F238E27FC236}">
                <a16:creationId xmlns:a16="http://schemas.microsoft.com/office/drawing/2014/main" id="{D98C16B0-1229-4D98-A205-67C9B5FD736A}"/>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159244835"/>
      </p:ext>
    </p:extLst>
  </p:cSld>
  <p:clrMapOvr>
    <a:overrideClrMapping bg1="lt1" tx1="dk1" bg2="lt2" tx2="dk2" accent1="accent1" accent2="accent2" accent3="accent3" accent4="accent4" accent5="accent5" accent6="accent6" hlink="hlink" folHlink="folHlink"/>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2_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 y="3875308"/>
            <a:ext cx="12192001" cy="1451429"/>
          </a:xfrm>
          <a:prstGeom prst="rect">
            <a:avLst/>
          </a:prstGeom>
          <a:solidFill>
            <a:schemeClr val="bg1">
              <a:lumMod val="75000"/>
              <a:alpha val="95000"/>
            </a:schemeClr>
          </a:solidFill>
          <a:ln>
            <a:noFill/>
          </a:ln>
        </p:spPr>
        <p:txBody>
          <a:bodyPr wrap="square" rtlCol="0" anchor="ctr">
            <a:noAutofit/>
          </a:bodyPr>
          <a:lstStyle/>
          <a:p>
            <a:pPr marL="9682163" indent="0" algn="l" defTabSz="538163">
              <a:tabLst/>
            </a:pPr>
            <a:r>
              <a:rPr lang="lt-LT" sz="2800" b="1" dirty="0">
                <a:solidFill>
                  <a:schemeClr val="accent2"/>
                </a:solidFill>
                <a:latin typeface="Microsoft YaHei UI Light" panose="020B0502040204020203" pitchFamily="34" charset="-122"/>
                <a:ea typeface="Microsoft YaHei UI Light" panose="020B0502040204020203" pitchFamily="34" charset="-122"/>
              </a:rPr>
              <a:t>AČIŪ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351682158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solidFill>
            <a:schemeClr val="bg1">
              <a:lumMod val="75000"/>
              <a:alpha val="95000"/>
            </a:schemeClr>
          </a:solidFill>
          <a:ln>
            <a:noFill/>
          </a:ln>
        </p:spPr>
        <p:txBody>
          <a:bodyPr wrap="square" rtlCol="0" anchor="ctr">
            <a:noAutofit/>
          </a:bodyPr>
          <a:lstStyle/>
          <a:p>
            <a:pPr marL="9682163" indent="0" algn="l" defTabSz="538163">
              <a:tabLst/>
            </a:pPr>
            <a:r>
              <a:rPr lang="lt-LT" sz="2800" b="1" dirty="0">
                <a:solidFill>
                  <a:schemeClr val="accent2"/>
                </a:solidFill>
                <a:latin typeface="Microsoft YaHei UI Light" panose="020B0502040204020203" pitchFamily="34" charset="-122"/>
                <a:ea typeface="Microsoft YaHei UI Light" panose="020B0502040204020203" pitchFamily="34" charset="-122"/>
              </a:rPr>
              <a:t>AČIŪ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5" name="Rectangle 4">
            <a:extLst>
              <a:ext uri="{FF2B5EF4-FFF2-40B4-BE49-F238E27FC236}">
                <a16:creationId xmlns:a16="http://schemas.microsoft.com/office/drawing/2014/main" id="{6AF22B12-14F9-4F17-BE0F-B6328F58F9F0}"/>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842572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ulinis lapa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24856" y="2738933"/>
            <a:ext cx="5297919" cy="1569660"/>
          </a:xfrm>
        </p:spPr>
        <p:txBody>
          <a:bodyPr>
            <a:spAutoFit/>
          </a:bodyPr>
          <a:lstStyle>
            <a:lvl1pPr algn="ctr">
              <a:lnSpc>
                <a:spcPct val="100000"/>
              </a:lnSpc>
              <a:defRPr sz="3200">
                <a:solidFill>
                  <a:schemeClr val="tx1">
                    <a:lumMod val="50000"/>
                    <a:lumOff val="50000"/>
                  </a:schemeClr>
                </a:solidFill>
                <a:latin typeface="Microsoft YaHei UI Light" panose="020B0502040204020203" pitchFamily="34" charset="-122"/>
                <a:ea typeface="Microsoft YaHei UI Light" panose="020B0502040204020203" pitchFamily="34" charset="-122"/>
              </a:defRPr>
            </a:lvl1pPr>
          </a:lstStyle>
          <a:p>
            <a:r>
              <a:rPr lang="lt-LT" altLang="lt-LT" sz="3200" dirty="0">
                <a:solidFill>
                  <a:srgbClr val="7F7F7F"/>
                </a:solidFill>
                <a:latin typeface="Microsoft YaHei UI Light" panose="020B0502040204020203" pitchFamily="34" charset="-122"/>
                <a:ea typeface="Microsoft YaHei UI Light" panose="020B0502040204020203" pitchFamily="34" charset="-122"/>
                <a:cs typeface="+mj-cs"/>
              </a:rPr>
              <a:t>ŠALIES GYVENTOJŲ NUOMONĖS TYRIMAS DĖL ...............</a:t>
            </a:r>
            <a:endParaRPr lang="lt-LT" sz="3200" spc="300" dirty="0">
              <a:solidFill>
                <a:schemeClr val="bg1">
                  <a:lumMod val="50000"/>
                </a:schemeClr>
              </a:solidFill>
              <a:latin typeface="Microsoft YaHei UI Light" panose="020B0502040204020203" pitchFamily="34" charset="-122"/>
              <a:ea typeface="Microsoft YaHei UI Light" panose="020B0502040204020203" pitchFamily="34" charset="-122"/>
            </a:endParaRPr>
          </a:p>
        </p:txBody>
      </p:sp>
      <p:cxnSp>
        <p:nvCxnSpPr>
          <p:cNvPr id="12" name="Straight Connector 11"/>
          <p:cNvCxnSpPr/>
          <p:nvPr userDrawn="1"/>
        </p:nvCxnSpPr>
        <p:spPr>
          <a:xfrm>
            <a:off x="7579867" y="2321343"/>
            <a:ext cx="0" cy="3513282"/>
          </a:xfrm>
          <a:prstGeom prst="line">
            <a:avLst/>
          </a:prstGeom>
          <a:ln/>
        </p:spPr>
        <p:style>
          <a:lnRef idx="1">
            <a:schemeClr val="accent3"/>
          </a:lnRef>
          <a:fillRef idx="0">
            <a:schemeClr val="accent3"/>
          </a:fillRef>
          <a:effectRef idx="0">
            <a:schemeClr val="accent3"/>
          </a:effectRef>
          <a:fontRef idx="minor">
            <a:schemeClr val="tx1"/>
          </a:fontRef>
        </p:style>
      </p:cxnSp>
      <p:grpSp>
        <p:nvGrpSpPr>
          <p:cNvPr id="3" name="Group 2">
            <a:extLst>
              <a:ext uri="{FF2B5EF4-FFF2-40B4-BE49-F238E27FC236}">
                <a16:creationId xmlns:a16="http://schemas.microsoft.com/office/drawing/2014/main" id="{C5E4CF5D-BBA5-4D68-8339-120C8CA99054}"/>
              </a:ext>
            </a:extLst>
          </p:cNvPr>
          <p:cNvGrpSpPr/>
          <p:nvPr userDrawn="1"/>
        </p:nvGrpSpPr>
        <p:grpSpPr>
          <a:xfrm>
            <a:off x="8072807" y="3496012"/>
            <a:ext cx="3081413" cy="2049887"/>
            <a:chOff x="8072807" y="3384973"/>
            <a:chExt cx="3081413" cy="2049887"/>
          </a:xfrm>
        </p:grpSpPr>
        <p:sp>
          <p:nvSpPr>
            <p:cNvPr id="7" name="TextBox 6"/>
            <p:cNvSpPr txBox="1"/>
            <p:nvPr userDrawn="1"/>
          </p:nvSpPr>
          <p:spPr>
            <a:xfrm>
              <a:off x="8072807" y="4656387"/>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vykdytojas</a:t>
              </a:r>
            </a:p>
          </p:txBody>
        </p:sp>
        <p:sp>
          <p:nvSpPr>
            <p:cNvPr id="8" name="TextBox 7"/>
            <p:cNvSpPr txBox="1"/>
            <p:nvPr userDrawn="1"/>
          </p:nvSpPr>
          <p:spPr>
            <a:xfrm>
              <a:off x="8072808" y="3384973"/>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užsakovas</a:t>
              </a:r>
            </a:p>
          </p:txBody>
        </p:sp>
        <p:pic>
          <p:nvPicPr>
            <p:cNvPr id="13" name="Picture 1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579460" y="5047594"/>
              <a:ext cx="2574760" cy="387266"/>
            </a:xfrm>
            <a:prstGeom prst="rect">
              <a:avLst/>
            </a:prstGeom>
          </p:spPr>
        </p:pic>
      </p:grpSp>
      <p:pic>
        <p:nvPicPr>
          <p:cNvPr id="11" name="Picture 3"/>
          <p:cNvPicPr>
            <a:picLocks noChangeAspect="1" noChangeArrowheads="1"/>
          </p:cNvPicPr>
          <p:nvPr userDrawn="1"/>
        </p:nvPicPr>
        <p:blipFill>
          <a:blip r:embed="rId4">
            <a:grayscl/>
            <a:extLst>
              <a:ext uri="{28A0092B-C50C-407E-A947-70E740481C1C}">
                <a14:useLocalDpi xmlns:a14="http://schemas.microsoft.com/office/drawing/2010/main" val="0"/>
              </a:ext>
            </a:extLst>
          </a:blip>
          <a:srcRect/>
          <a:stretch>
            <a:fillRect/>
          </a:stretch>
        </p:blipFill>
        <p:spPr bwMode="auto">
          <a:xfrm>
            <a:off x="1938110" y="5997487"/>
            <a:ext cx="17716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10972" y="6121723"/>
            <a:ext cx="1344008" cy="395069"/>
          </a:xfrm>
          <a:prstGeom prst="rect">
            <a:avLst/>
          </a:prstGeom>
        </p:spPr>
      </p:pic>
    </p:spTree>
    <p:extLst>
      <p:ext uri="{BB962C8B-B14F-4D97-AF65-F5344CB8AC3E}">
        <p14:creationId xmlns:p14="http://schemas.microsoft.com/office/powerpoint/2010/main" val="3280145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1.png"/><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1.png"/><Relationship Id="rId5" Type="http://schemas.openxmlformats.org/officeDocument/2006/relationships/slideLayout" Target="../slideLayouts/slideLayout31.xml"/><Relationship Id="rId10" Type="http://schemas.openxmlformats.org/officeDocument/2006/relationships/theme" Target="../theme/theme4.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1.png"/><Relationship Id="rId5" Type="http://schemas.openxmlformats.org/officeDocument/2006/relationships/slideLayout" Target="../slideLayouts/slideLayout40.xml"/><Relationship Id="rId10" Type="http://schemas.openxmlformats.org/officeDocument/2006/relationships/theme" Target="../theme/theme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image" Target="../media/image1.png"/><Relationship Id="rId5" Type="http://schemas.openxmlformats.org/officeDocument/2006/relationships/slideLayout" Target="../slideLayouts/slideLayout49.xml"/><Relationship Id="rId10" Type="http://schemas.openxmlformats.org/officeDocument/2006/relationships/theme" Target="../theme/theme6.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1.png"/><Relationship Id="rId5" Type="http://schemas.openxmlformats.org/officeDocument/2006/relationships/theme" Target="../theme/theme7.xml"/><Relationship Id="rId4"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image" Target="../media/image1.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theme" Target="../theme/theme8.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t>‹#›</a:t>
            </a:fld>
            <a:endParaRPr lang="lt-LT" dirty="0"/>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t>2021.11.18</a:t>
            </a:fld>
            <a:endParaRPr lang="lt-LT" dirty="0"/>
          </a:p>
        </p:txBody>
      </p:sp>
      <p:sp>
        <p:nvSpPr>
          <p:cNvPr id="8" name="Rectangle 7">
            <a:extLst>
              <a:ext uri="{FF2B5EF4-FFF2-40B4-BE49-F238E27FC236}">
                <a16:creationId xmlns:a16="http://schemas.microsoft.com/office/drawing/2014/main" id="{E1DD0ED7-08AD-472A-A4FB-F03E756F4458}"/>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046798331"/>
      </p:ext>
    </p:extLst>
  </p:cSld>
  <p:clrMap bg1="lt1" tx1="dk1" bg2="lt2" tx2="dk2" accent1="accent1" accent2="accent2" accent3="accent3" accent4="accent4" accent5="accent5" accent6="accent6" hlink="hlink" folHlink="folHlink"/>
  <p:sldLayoutIdLst>
    <p:sldLayoutId id="2147483654" r:id="rId1"/>
    <p:sldLayoutId id="2147483696" r:id="rId2"/>
    <p:sldLayoutId id="2147483697" r:id="rId3"/>
    <p:sldLayoutId id="2147483698" r:id="rId4"/>
    <p:sldLayoutId id="2147483699" r:id="rId5"/>
    <p:sldLayoutId id="2147483652" r:id="rId6"/>
    <p:sldLayoutId id="2147483701" r:id="rId7"/>
    <p:sldLayoutId id="2147483700"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2021.11.18</a:t>
            </a:fld>
            <a:endParaRPr lang="lt-LT" dirty="0">
              <a:solidFill>
                <a:prstClr val="black">
                  <a:tint val="75000"/>
                </a:prstClr>
              </a:solidFill>
            </a:endParaRPr>
          </a:p>
        </p:txBody>
      </p:sp>
      <p:sp>
        <p:nvSpPr>
          <p:cNvPr id="8" name="Rectangle 7">
            <a:extLst>
              <a:ext uri="{FF2B5EF4-FFF2-40B4-BE49-F238E27FC236}">
                <a16:creationId xmlns:a16="http://schemas.microsoft.com/office/drawing/2014/main" id="{79A058D9-559C-48BE-8805-8508AE2AA24F}"/>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2939138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2021.11.18</a:t>
            </a:fld>
            <a:endParaRPr lang="lt-LT" dirty="0">
              <a:solidFill>
                <a:prstClr val="black">
                  <a:tint val="75000"/>
                </a:prstClr>
              </a:solidFill>
            </a:endParaRPr>
          </a:p>
        </p:txBody>
      </p:sp>
      <p:sp>
        <p:nvSpPr>
          <p:cNvPr id="8" name="Rectangle 7">
            <a:extLst>
              <a:ext uri="{FF2B5EF4-FFF2-40B4-BE49-F238E27FC236}">
                <a16:creationId xmlns:a16="http://schemas.microsoft.com/office/drawing/2014/main" id="{360B1B9A-5B0D-4CBD-AE6C-C37908042BF7}"/>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20934524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2021.11.18</a:t>
            </a:fld>
            <a:endParaRPr lang="lt-LT" dirty="0">
              <a:solidFill>
                <a:prstClr val="black">
                  <a:tint val="75000"/>
                </a:prstClr>
              </a:solidFill>
            </a:endParaRPr>
          </a:p>
        </p:txBody>
      </p:sp>
      <p:sp>
        <p:nvSpPr>
          <p:cNvPr id="8" name="Rectangle 7">
            <a:extLst>
              <a:ext uri="{FF2B5EF4-FFF2-40B4-BE49-F238E27FC236}">
                <a16:creationId xmlns:a16="http://schemas.microsoft.com/office/drawing/2014/main" id="{885D1AA5-58E4-4E65-AF3A-8041399DB6A3}"/>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83845591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2021.11.18</a:t>
            </a:fld>
            <a:endParaRPr lang="lt-LT" dirty="0">
              <a:solidFill>
                <a:prstClr val="black">
                  <a:tint val="75000"/>
                </a:prstClr>
              </a:solidFill>
            </a:endParaRPr>
          </a:p>
        </p:txBody>
      </p:sp>
      <p:sp>
        <p:nvSpPr>
          <p:cNvPr id="8" name="Rectangle 7">
            <a:extLst>
              <a:ext uri="{FF2B5EF4-FFF2-40B4-BE49-F238E27FC236}">
                <a16:creationId xmlns:a16="http://schemas.microsoft.com/office/drawing/2014/main" id="{2D224DD0-323C-4EDD-97E5-A71E633EEB1E}"/>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09706990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2021.11.18</a:t>
            </a:fld>
            <a:endParaRPr lang="lt-LT" dirty="0">
              <a:solidFill>
                <a:prstClr val="black">
                  <a:tint val="75000"/>
                </a:prstClr>
              </a:solidFill>
            </a:endParaRPr>
          </a:p>
        </p:txBody>
      </p:sp>
    </p:spTree>
    <p:extLst>
      <p:ext uri="{BB962C8B-B14F-4D97-AF65-F5344CB8AC3E}">
        <p14:creationId xmlns:p14="http://schemas.microsoft.com/office/powerpoint/2010/main" val="260891700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pPr/>
              <a:t>‹#›</a:t>
            </a:fld>
            <a:endParaRPr lang="lt-LT" dirty="0"/>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pPr/>
              <a:t>2021.11.18</a:t>
            </a:fld>
            <a:endParaRPr lang="lt-LT" dirty="0"/>
          </a:p>
        </p:txBody>
      </p:sp>
    </p:spTree>
    <p:extLst>
      <p:ext uri="{BB962C8B-B14F-4D97-AF65-F5344CB8AC3E}">
        <p14:creationId xmlns:p14="http://schemas.microsoft.com/office/powerpoint/2010/main" val="331516997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t>‹#›</a:t>
            </a:fld>
            <a:endParaRPr lang="lt-LT" dirty="0"/>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t>2021.11.18</a:t>
            </a:fld>
            <a:endParaRPr lang="lt-LT" dirty="0"/>
          </a:p>
        </p:txBody>
      </p:sp>
      <p:sp>
        <p:nvSpPr>
          <p:cNvPr id="8" name="Rectangle 7">
            <a:extLst>
              <a:ext uri="{FF2B5EF4-FFF2-40B4-BE49-F238E27FC236}">
                <a16:creationId xmlns:a16="http://schemas.microsoft.com/office/drawing/2014/main" id="{79A058D9-559C-48BE-8805-8508AE2AA24F}"/>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Rectangle 8">
            <a:extLst>
              <a:ext uri="{FF2B5EF4-FFF2-40B4-BE49-F238E27FC236}">
                <a16:creationId xmlns:a16="http://schemas.microsoft.com/office/drawing/2014/main" id="{16920A1F-A2B9-41CE-BB35-1E751EBA4662}"/>
              </a:ext>
            </a:extLst>
          </p:cNvPr>
          <p:cNvSpPr/>
          <p:nvPr userDrawn="1"/>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5164133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18" Type="http://schemas.openxmlformats.org/officeDocument/2006/relationships/image" Target="../media/image4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40.png"/><Relationship Id="rId2" Type="http://schemas.openxmlformats.org/officeDocument/2006/relationships/notesSlide" Target="../notesSlides/notesSlide1.xml"/><Relationship Id="rId16" Type="http://schemas.openxmlformats.org/officeDocument/2006/relationships/image" Target="../media/image39.svg"/><Relationship Id="rId1" Type="http://schemas.openxmlformats.org/officeDocument/2006/relationships/slideLayout" Target="../slideLayouts/slideLayout6.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s>
</file>

<file path=ppt/slides/_rels/slide30.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5.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chart" Target="../charts/chart5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2" Type="http://schemas.openxmlformats.org/officeDocument/2006/relationships/chart" Target="../charts/chart6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chart" Target="../charts/chart6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chart" Target="../charts/chart6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chart" Target="../charts/chart6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chart" Target="../charts/chart6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0.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chart" Target="../charts/chart7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chart" Target="../charts/chart81.xml"/><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F5375-C834-4E28-9187-2B566C6F2B74}"/>
              </a:ext>
            </a:extLst>
          </p:cNvPr>
          <p:cNvSpPr>
            <a:spLocks noGrp="1"/>
          </p:cNvSpPr>
          <p:nvPr>
            <p:ph type="title"/>
          </p:nvPr>
        </p:nvSpPr>
        <p:spPr>
          <a:xfrm>
            <a:off x="2124856" y="2738933"/>
            <a:ext cx="5297919" cy="1569660"/>
          </a:xfrm>
        </p:spPr>
        <p:txBody>
          <a:bodyPr/>
          <a:lstStyle/>
          <a:p>
            <a:r>
              <a:rPr lang="lt-LT" dirty="0"/>
              <a:t>LIETUVOS GYVENTOJŲ APKLAUSA APIE SVEIKĄ GYVENSENĄ</a:t>
            </a:r>
          </a:p>
        </p:txBody>
      </p:sp>
      <p:sp>
        <p:nvSpPr>
          <p:cNvPr id="3" name="TextBox 2">
            <a:extLst>
              <a:ext uri="{FF2B5EF4-FFF2-40B4-BE49-F238E27FC236}">
                <a16:creationId xmlns:a16="http://schemas.microsoft.com/office/drawing/2014/main" id="{A66D2E08-48C2-4A87-8C9C-0648CC812A63}"/>
              </a:ext>
            </a:extLst>
          </p:cNvPr>
          <p:cNvSpPr txBox="1"/>
          <p:nvPr/>
        </p:nvSpPr>
        <p:spPr>
          <a:xfrm>
            <a:off x="5082604" y="6157185"/>
            <a:ext cx="2026792"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 2021 rugpjūtis</a:t>
            </a:r>
          </a:p>
        </p:txBody>
      </p:sp>
      <p:pic>
        <p:nvPicPr>
          <p:cNvPr id="8" name="Picture 7">
            <a:extLst>
              <a:ext uri="{FF2B5EF4-FFF2-40B4-BE49-F238E27FC236}">
                <a16:creationId xmlns:a16="http://schemas.microsoft.com/office/drawing/2014/main" id="{585C4BF1-246A-428E-90EA-0666B1CC2DDF}"/>
              </a:ext>
            </a:extLst>
          </p:cNvPr>
          <p:cNvPicPr>
            <a:picLocks noChangeAspect="1"/>
          </p:cNvPicPr>
          <p:nvPr/>
        </p:nvPicPr>
        <p:blipFill>
          <a:blip r:embed="rId2"/>
          <a:stretch>
            <a:fillRect/>
          </a:stretch>
        </p:blipFill>
        <p:spPr>
          <a:xfrm>
            <a:off x="8551393" y="3931773"/>
            <a:ext cx="2591025" cy="506012"/>
          </a:xfrm>
          <a:prstGeom prst="rect">
            <a:avLst/>
          </a:prstGeom>
        </p:spPr>
      </p:pic>
      <p:pic>
        <p:nvPicPr>
          <p:cNvPr id="7" name="Picture 6">
            <a:extLst>
              <a:ext uri="{FF2B5EF4-FFF2-40B4-BE49-F238E27FC236}">
                <a16:creationId xmlns:a16="http://schemas.microsoft.com/office/drawing/2014/main" id="{BA3A901C-17B6-4D7B-8D23-1471CFAFC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3836" y="217217"/>
            <a:ext cx="2235265" cy="1414147"/>
          </a:xfrm>
          <a:prstGeom prst="rect">
            <a:avLst/>
          </a:prstGeom>
        </p:spPr>
      </p:pic>
    </p:spTree>
    <p:extLst>
      <p:ext uri="{BB962C8B-B14F-4D97-AF65-F5344CB8AC3E}">
        <p14:creationId xmlns:p14="http://schemas.microsoft.com/office/powerpoint/2010/main" val="3857903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1532050918"/>
              </p:ext>
            </p:extLst>
          </p:nvPr>
        </p:nvGraphicFramePr>
        <p:xfrm>
          <a:off x="1362524" y="1831598"/>
          <a:ext cx="7538880" cy="4623812"/>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3">
            <a:extLst>
              <a:ext uri="{FF2B5EF4-FFF2-40B4-BE49-F238E27FC236}">
                <a16:creationId xmlns:a16="http://schemas.microsoft.com/office/drawing/2014/main" id="{C8952B1D-DEE6-484C-8043-3803C963C794}"/>
              </a:ext>
            </a:extLst>
          </p:cNvPr>
          <p:cNvSpPr txBox="1">
            <a:spLocks/>
          </p:cNvSpPr>
          <p:nvPr/>
        </p:nvSpPr>
        <p:spPr>
          <a:xfrm>
            <a:off x="8709862" y="1605670"/>
            <a:ext cx="2819709" cy="4354066"/>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r>
              <a:rPr kumimoji="0" lang="lt-LT"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Vyrai ir kaimo vietovių gyventojai dažniau teigia nežinantys, ką reiškia gyventi sveikai.</a:t>
            </a: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lang="lt-LT" dirty="0">
              <a:solidFill>
                <a:prstClr val="black">
                  <a:lumMod val="65000"/>
                  <a:lumOff val="35000"/>
                </a:prstClr>
              </a:solidFill>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r>
              <a:rPr kumimoji="0" lang="lt-LT"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 </a:t>
            </a:r>
            <a:endParaRPr kumimoji="0" lang="en-US"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7710" y="1208127"/>
            <a:ext cx="9736580" cy="293639"/>
          </a:xfrm>
        </p:spPr>
        <p:txBody>
          <a:bodyPr/>
          <a:lstStyle/>
          <a:p>
            <a:r>
              <a:rPr lang="lt-LT" dirty="0"/>
              <a:t>Dabar pakalbėkime apie sveiką gyvenseną. Ar jūs žinote, ką reiškia gyventi sveikai? </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9730107" cy="854497"/>
          </a:xfrm>
        </p:spPr>
        <p:txBody>
          <a:bodyPr>
            <a:normAutofit/>
          </a:bodyPr>
          <a:lstStyle/>
          <a:p>
            <a:r>
              <a:rPr lang="lt-LT" sz="3200" dirty="0">
                <a:solidFill>
                  <a:schemeClr val="accent2">
                    <a:lumMod val="75000"/>
                  </a:schemeClr>
                </a:solidFill>
              </a:rPr>
              <a:t>SVEIKOS GYVENSENOS SUVOKIMAS (PROC.)</a:t>
            </a: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652650"/>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cxnSp>
        <p:nvCxnSpPr>
          <p:cNvPr id="16" name="Straight Connector 15">
            <a:extLst>
              <a:ext uri="{FF2B5EF4-FFF2-40B4-BE49-F238E27FC236}">
                <a16:creationId xmlns:a16="http://schemas.microsoft.com/office/drawing/2014/main" id="{3B77BD78-86A6-4CD9-B67F-9E281F8D74C9}"/>
              </a:ext>
            </a:extLst>
          </p:cNvPr>
          <p:cNvCxnSpPr>
            <a:cxnSpLocks/>
          </p:cNvCxnSpPr>
          <p:nvPr/>
        </p:nvCxnSpPr>
        <p:spPr>
          <a:xfrm>
            <a:off x="2438400" y="2904931"/>
            <a:ext cx="57921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01D969B-4F00-485F-B6BA-7C60C1E3C0D5}"/>
              </a:ext>
            </a:extLst>
          </p:cNvPr>
          <p:cNvCxnSpPr>
            <a:cxnSpLocks/>
          </p:cNvCxnSpPr>
          <p:nvPr/>
        </p:nvCxnSpPr>
        <p:spPr>
          <a:xfrm>
            <a:off x="2438400" y="3685981"/>
            <a:ext cx="57921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716611A-F44D-4099-BB02-0BD14E22A8FA}"/>
              </a:ext>
            </a:extLst>
          </p:cNvPr>
          <p:cNvCxnSpPr>
            <a:cxnSpLocks/>
          </p:cNvCxnSpPr>
          <p:nvPr/>
        </p:nvCxnSpPr>
        <p:spPr>
          <a:xfrm>
            <a:off x="2438400" y="4867081"/>
            <a:ext cx="579217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473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3">
            <a:extLst>
              <a:ext uri="{FF2B5EF4-FFF2-40B4-BE49-F238E27FC236}">
                <a16:creationId xmlns:a16="http://schemas.microsoft.com/office/drawing/2014/main" id="{5CCF475F-54AA-4ECB-931F-89D22EC51E45}"/>
              </a:ext>
            </a:extLst>
          </p:cNvPr>
          <p:cNvGraphicFramePr>
            <a:graphicFrameLocks/>
          </p:cNvGraphicFramePr>
          <p:nvPr>
            <p:extLst>
              <p:ext uri="{D42A27DB-BD31-4B8C-83A1-F6EECF244321}">
                <p14:modId xmlns:p14="http://schemas.microsoft.com/office/powerpoint/2010/main" val="4014288266"/>
              </p:ext>
            </p:extLst>
          </p:nvPr>
        </p:nvGraphicFramePr>
        <p:xfrm>
          <a:off x="1231569" y="2024011"/>
          <a:ext cx="7583848" cy="4130936"/>
        </p:xfrm>
        <a:graphic>
          <a:graphicData uri="http://schemas.openxmlformats.org/drawingml/2006/chart">
            <c:chart xmlns:c="http://schemas.openxmlformats.org/drawingml/2006/chart" xmlns:r="http://schemas.openxmlformats.org/officeDocument/2006/relationships" r:id="rId2"/>
          </a:graphicData>
        </a:graphic>
      </p:graphicFrame>
      <p:sp>
        <p:nvSpPr>
          <p:cNvPr id="9" name="Content Placeholder 3">
            <a:extLst>
              <a:ext uri="{FF2B5EF4-FFF2-40B4-BE49-F238E27FC236}">
                <a16:creationId xmlns:a16="http://schemas.microsoft.com/office/drawing/2014/main" id="{30169FAE-B5DA-41A9-87EA-EABFDBCB717A}"/>
              </a:ext>
            </a:extLst>
          </p:cNvPr>
          <p:cNvSpPr txBox="1">
            <a:spLocks/>
          </p:cNvSpPr>
          <p:nvPr/>
        </p:nvSpPr>
        <p:spPr>
          <a:xfrm>
            <a:off x="8259745" y="2414009"/>
            <a:ext cx="3164318" cy="101499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l">
              <a:buFont typeface="Arial" panose="020B0604020202020204" pitchFamily="34" charset="0"/>
              <a:buChar char="•"/>
            </a:pPr>
            <a:endParaRPr lang="lt-LT" sz="1200" dirty="0"/>
          </a:p>
        </p:txBody>
      </p:sp>
      <p:sp>
        <p:nvSpPr>
          <p:cNvPr id="13" name="Content Placeholder 3">
            <a:extLst>
              <a:ext uri="{FF2B5EF4-FFF2-40B4-BE49-F238E27FC236}">
                <a16:creationId xmlns:a16="http://schemas.microsoft.com/office/drawing/2014/main" id="{4A3736A0-8392-47F4-89EA-4E8E46D9052F}"/>
              </a:ext>
            </a:extLst>
          </p:cNvPr>
          <p:cNvSpPr txBox="1">
            <a:spLocks/>
          </p:cNvSpPr>
          <p:nvPr/>
        </p:nvSpPr>
        <p:spPr>
          <a:xfrm>
            <a:off x="8709862" y="4548707"/>
            <a:ext cx="3002743" cy="1653743"/>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algn="l"/>
            <a:endParaRPr lang="lt-LT" sz="1200" dirty="0"/>
          </a:p>
          <a:p>
            <a:pPr algn="l"/>
            <a:endParaRPr lang="lt-LT" sz="1200" dirty="0"/>
          </a:p>
        </p:txBody>
      </p:sp>
      <p:sp>
        <p:nvSpPr>
          <p:cNvPr id="14" name="Content Placeholder 3">
            <a:extLst>
              <a:ext uri="{FF2B5EF4-FFF2-40B4-BE49-F238E27FC236}">
                <a16:creationId xmlns:a16="http://schemas.microsoft.com/office/drawing/2014/main" id="{D5471F76-C52B-4793-93A1-394D72F82852}"/>
              </a:ext>
            </a:extLst>
          </p:cNvPr>
          <p:cNvSpPr txBox="1">
            <a:spLocks/>
          </p:cNvSpPr>
          <p:nvPr/>
        </p:nvSpPr>
        <p:spPr>
          <a:xfrm>
            <a:off x="8661507" y="4501204"/>
            <a:ext cx="3002743" cy="1653743"/>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algn="l"/>
            <a:endParaRPr lang="lt-LT" sz="1200" dirty="0"/>
          </a:p>
          <a:p>
            <a:pPr algn="l"/>
            <a:endParaRPr lang="lt-LT" sz="1200" dirty="0"/>
          </a:p>
        </p:txBody>
      </p:sp>
      <p:sp>
        <p:nvSpPr>
          <p:cNvPr id="4" name="Content Placeholder 3">
            <a:extLst>
              <a:ext uri="{FF2B5EF4-FFF2-40B4-BE49-F238E27FC236}">
                <a16:creationId xmlns:a16="http://schemas.microsoft.com/office/drawing/2014/main" id="{3E807922-CB9E-476E-9119-60199EADA8E4}"/>
              </a:ext>
            </a:extLst>
          </p:cNvPr>
          <p:cNvSpPr>
            <a:spLocks noGrp="1"/>
          </p:cNvSpPr>
          <p:nvPr>
            <p:ph sz="half" idx="10"/>
          </p:nvPr>
        </p:nvSpPr>
        <p:spPr/>
        <p:txBody>
          <a:bodyPr/>
          <a:lstStyle/>
          <a:p>
            <a:r>
              <a:rPr lang="lt-LT" dirty="0"/>
              <a:t>Moterys dažniau nurodė sveiką gyvenseną suprantančios kaip tinkamą mitybą, streso vengimą, tinkamo dienos rėžimo laikymąsi, o vyrai – kaip aktyvią gyvenseną.</a:t>
            </a:r>
          </a:p>
          <a:p>
            <a:endParaRPr lang="lt-LT" dirty="0"/>
          </a:p>
          <a:p>
            <a:endParaRPr lang="en-US" dirty="0"/>
          </a:p>
        </p:txBody>
      </p:sp>
      <p:sp>
        <p:nvSpPr>
          <p:cNvPr id="15" name="Content Placeholder 1">
            <a:extLst>
              <a:ext uri="{FF2B5EF4-FFF2-40B4-BE49-F238E27FC236}">
                <a16:creationId xmlns:a16="http://schemas.microsoft.com/office/drawing/2014/main" id="{712A5697-1DB2-437F-9CE1-EF1A8B370586}"/>
              </a:ext>
            </a:extLst>
          </p:cNvPr>
          <p:cNvSpPr>
            <a:spLocks noGrp="1"/>
          </p:cNvSpPr>
          <p:nvPr>
            <p:ph sz="half" idx="1"/>
          </p:nvPr>
        </p:nvSpPr>
        <p:spPr>
          <a:xfrm>
            <a:off x="1225462" y="1262439"/>
            <a:ext cx="9736580" cy="293639"/>
          </a:xfrm>
        </p:spPr>
        <p:txBody>
          <a:bodyPr/>
          <a:lstStyle/>
          <a:p>
            <a:r>
              <a:rPr lang="lt-LT" dirty="0"/>
              <a:t>Pasakykite savo žodžiais, kaip jūs suprantate apibūdinimą „sveika gyvensena“ – ką turi daryti arba ko neturi daryti žmogus, kad apie jį galima būtų pasakyti „gyvena sveikai“?  </a:t>
            </a:r>
          </a:p>
        </p:txBody>
      </p:sp>
      <p:sp>
        <p:nvSpPr>
          <p:cNvPr id="16" name="Title 2">
            <a:extLst>
              <a:ext uri="{FF2B5EF4-FFF2-40B4-BE49-F238E27FC236}">
                <a16:creationId xmlns:a16="http://schemas.microsoft.com/office/drawing/2014/main" id="{B778AC25-6C72-4E24-B371-7E8C5846DD5E}"/>
              </a:ext>
            </a:extLst>
          </p:cNvPr>
          <p:cNvSpPr>
            <a:spLocks noGrp="1"/>
          </p:cNvSpPr>
          <p:nvPr>
            <p:ph type="title"/>
          </p:nvPr>
        </p:nvSpPr>
        <p:spPr>
          <a:xfrm>
            <a:off x="1221178" y="475653"/>
            <a:ext cx="9730107" cy="854497"/>
          </a:xfrm>
        </p:spPr>
        <p:txBody>
          <a:bodyPr>
            <a:normAutofit fontScale="90000"/>
          </a:bodyPr>
          <a:lstStyle/>
          <a:p>
            <a:r>
              <a:rPr lang="lt-LT" sz="3200" dirty="0">
                <a:solidFill>
                  <a:schemeClr val="accent2">
                    <a:lumMod val="75000"/>
                  </a:schemeClr>
                </a:solidFill>
              </a:rPr>
              <a:t>SVEIKOS GYVENSENOS SAMPRATA (PROC.)</a:t>
            </a:r>
            <a:br>
              <a:rPr lang="lt-LT" sz="3200" dirty="0">
                <a:solidFill>
                  <a:schemeClr val="accent2">
                    <a:lumMod val="75000"/>
                  </a:schemeClr>
                </a:solidFill>
              </a:rPr>
            </a:br>
            <a:r>
              <a:rPr lang="lt-LT" sz="3200" i="1" dirty="0">
                <a:solidFill>
                  <a:schemeClr val="accent2">
                    <a:lumMod val="75000"/>
                  </a:schemeClr>
                </a:solidFill>
              </a:rPr>
              <a:t>Spontaniniai paminėjimai</a:t>
            </a:r>
          </a:p>
        </p:txBody>
      </p:sp>
      <p:sp>
        <p:nvSpPr>
          <p:cNvPr id="17" name="TextBox 16">
            <a:extLst>
              <a:ext uri="{FF2B5EF4-FFF2-40B4-BE49-F238E27FC236}">
                <a16:creationId xmlns:a16="http://schemas.microsoft.com/office/drawing/2014/main" id="{B8C7145D-DCED-4609-B16E-9C591915092C}"/>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N=509</a:t>
            </a:r>
          </a:p>
        </p:txBody>
      </p:sp>
      <p:sp>
        <p:nvSpPr>
          <p:cNvPr id="2" name="TextBox 1">
            <a:extLst>
              <a:ext uri="{FF2B5EF4-FFF2-40B4-BE49-F238E27FC236}">
                <a16:creationId xmlns:a16="http://schemas.microsoft.com/office/drawing/2014/main" id="{42F75C85-1136-454C-AB8B-D464890892E7}"/>
              </a:ext>
            </a:extLst>
          </p:cNvPr>
          <p:cNvSpPr txBox="1"/>
          <p:nvPr/>
        </p:nvSpPr>
        <p:spPr>
          <a:xfrm>
            <a:off x="1744824" y="6154947"/>
            <a:ext cx="3296095" cy="261610"/>
          </a:xfrm>
          <a:prstGeom prst="rect">
            <a:avLst/>
          </a:prstGeom>
          <a:noFill/>
        </p:spPr>
        <p:txBody>
          <a:bodyPr wrap="none" rtlCol="0">
            <a:spAutoFit/>
          </a:bodyPr>
          <a:lstStyle/>
          <a:p>
            <a:r>
              <a:rPr lang="lt-LT" sz="1100" i="1" dirty="0"/>
              <a:t>*Galimi keli atsakymo variantai, suma viršija 100%</a:t>
            </a:r>
          </a:p>
        </p:txBody>
      </p:sp>
    </p:spTree>
    <p:extLst>
      <p:ext uri="{BB962C8B-B14F-4D97-AF65-F5344CB8AC3E}">
        <p14:creationId xmlns:p14="http://schemas.microsoft.com/office/powerpoint/2010/main" val="3774202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2123323363"/>
              </p:ext>
            </p:extLst>
          </p:nvPr>
        </p:nvGraphicFramePr>
        <p:xfrm>
          <a:off x="632782" y="1788149"/>
          <a:ext cx="9128124" cy="4638052"/>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7710" y="1401878"/>
            <a:ext cx="9736580" cy="293639"/>
          </a:xfrm>
        </p:spPr>
        <p:txBody>
          <a:bodyPr/>
          <a:lstStyle/>
          <a:p>
            <a:r>
              <a:rPr lang="lt-LT" dirty="0"/>
              <a:t>Kaip jūs manote, kiek kiekvienas iš šių dalykų yra svarbus, apibūdinant sveiką gyvenseną? </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547381"/>
            <a:ext cx="9730107" cy="854497"/>
          </a:xfrm>
        </p:spPr>
        <p:txBody>
          <a:bodyPr>
            <a:normAutofit fontScale="90000"/>
          </a:bodyPr>
          <a:lstStyle/>
          <a:p>
            <a:r>
              <a:rPr lang="lt-LT" sz="3200" dirty="0">
                <a:solidFill>
                  <a:schemeClr val="accent2">
                    <a:lumMod val="75000"/>
                  </a:schemeClr>
                </a:solidFill>
              </a:rPr>
              <a:t>NUOMONĖ APIE SVEIKOS GYVENSENOS ASPEKTŲ SVARBĄ (PROC.). Bendras </a:t>
            </a:r>
            <a:r>
              <a:rPr lang="lt-LT" sz="3200" dirty="0" err="1">
                <a:solidFill>
                  <a:schemeClr val="accent2">
                    <a:lumMod val="75000"/>
                  </a:schemeClr>
                </a:solidFill>
              </a:rPr>
              <a:t>resultatas</a:t>
            </a:r>
            <a:endParaRPr lang="lt-LT" sz="22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21178" y="1929237"/>
            <a:ext cx="897146"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graphicFrame>
        <p:nvGraphicFramePr>
          <p:cNvPr id="17" name="Content Placeholder 10">
            <a:extLst>
              <a:ext uri="{FF2B5EF4-FFF2-40B4-BE49-F238E27FC236}">
                <a16:creationId xmlns:a16="http://schemas.microsoft.com/office/drawing/2014/main" id="{9589A5A2-DC00-487E-8557-14BB79F6C383}"/>
              </a:ext>
            </a:extLst>
          </p:cNvPr>
          <p:cNvGraphicFramePr>
            <a:graphicFrameLocks/>
          </p:cNvGraphicFramePr>
          <p:nvPr>
            <p:extLst>
              <p:ext uri="{D42A27DB-BD31-4B8C-83A1-F6EECF244321}">
                <p14:modId xmlns:p14="http://schemas.microsoft.com/office/powerpoint/2010/main" val="1330075688"/>
              </p:ext>
            </p:extLst>
          </p:nvPr>
        </p:nvGraphicFramePr>
        <p:xfrm>
          <a:off x="9760906" y="2304661"/>
          <a:ext cx="1675574" cy="3760238"/>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0C8D770D-76B4-4F3D-815F-4CCA01D5C683}"/>
              </a:ext>
            </a:extLst>
          </p:cNvPr>
          <p:cNvSpPr txBox="1"/>
          <p:nvPr/>
        </p:nvSpPr>
        <p:spPr>
          <a:xfrm>
            <a:off x="9732911" y="2213663"/>
            <a:ext cx="1471750" cy="261610"/>
          </a:xfrm>
          <a:prstGeom prst="rect">
            <a:avLst/>
          </a:prstGeom>
          <a:noFill/>
        </p:spPr>
        <p:txBody>
          <a:bodyPr wrap="square" rtlCol="0">
            <a:spAutoFit/>
          </a:bodyPr>
          <a:lstStyle/>
          <a:p>
            <a:pPr algn="ctr"/>
            <a:r>
              <a:rPr lang="lt-LT" sz="1100" b="1" dirty="0">
                <a:solidFill>
                  <a:schemeClr val="tx1">
                    <a:lumMod val="65000"/>
                    <a:lumOff val="35000"/>
                  </a:schemeClr>
                </a:solidFill>
              </a:rPr>
              <a:t>VIDURKIAI</a:t>
            </a:r>
            <a:endParaRPr lang="en-US" sz="1100" b="1" dirty="0">
              <a:solidFill>
                <a:schemeClr val="tx1">
                  <a:lumMod val="65000"/>
                  <a:lumOff val="35000"/>
                </a:schemeClr>
              </a:solidFill>
            </a:endParaRPr>
          </a:p>
        </p:txBody>
      </p:sp>
    </p:spTree>
    <p:extLst>
      <p:ext uri="{BB962C8B-B14F-4D97-AF65-F5344CB8AC3E}">
        <p14:creationId xmlns:p14="http://schemas.microsoft.com/office/powerpoint/2010/main" val="1095081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2070185083"/>
              </p:ext>
            </p:extLst>
          </p:nvPr>
        </p:nvGraphicFramePr>
        <p:xfrm>
          <a:off x="1362524" y="1841123"/>
          <a:ext cx="7538880" cy="4623812"/>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3">
            <a:extLst>
              <a:ext uri="{FF2B5EF4-FFF2-40B4-BE49-F238E27FC236}">
                <a16:creationId xmlns:a16="http://schemas.microsoft.com/office/drawing/2014/main" id="{C8952B1D-DEE6-484C-8043-3803C963C794}"/>
              </a:ext>
            </a:extLst>
          </p:cNvPr>
          <p:cNvSpPr txBox="1">
            <a:spLocks/>
          </p:cNvSpPr>
          <p:nvPr/>
        </p:nvSpPr>
        <p:spPr>
          <a:xfrm>
            <a:off x="8662237" y="1929237"/>
            <a:ext cx="2748713" cy="53850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en-US"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34242" y="1430624"/>
            <a:ext cx="9736580" cy="293639"/>
          </a:xfrm>
        </p:spPr>
        <p:txBody>
          <a:bodyPr/>
          <a:lstStyle/>
          <a:p>
            <a:r>
              <a:rPr lang="lt-LT" dirty="0"/>
              <a:t>Kaip jūs manote, kiek kiekvienas iš šių dalykų yra svarbus, apibūdinant sveiką gyvenseną? </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547381"/>
            <a:ext cx="9730107" cy="854497"/>
          </a:xfrm>
        </p:spPr>
        <p:txBody>
          <a:bodyPr>
            <a:normAutofit fontScale="90000"/>
          </a:bodyPr>
          <a:lstStyle/>
          <a:p>
            <a:r>
              <a:rPr lang="lt-LT" sz="3200" dirty="0">
                <a:solidFill>
                  <a:schemeClr val="accent2">
                    <a:lumMod val="75000"/>
                  </a:schemeClr>
                </a:solidFill>
              </a:rPr>
              <a:t>NUOMONĖ APIE SVEIKOS GYVENSENOS ASPEKTŲ SVARBĄ</a:t>
            </a:r>
            <a:r>
              <a:rPr lang="en-US" sz="3200" dirty="0">
                <a:solidFill>
                  <a:schemeClr val="accent2">
                    <a:lumMod val="75000"/>
                  </a:schemeClr>
                </a:solidFill>
              </a:rPr>
              <a:t> </a:t>
            </a:r>
            <a:r>
              <a:rPr lang="lt-LT" sz="3200" dirty="0">
                <a:solidFill>
                  <a:schemeClr val="accent2">
                    <a:lumMod val="75000"/>
                  </a:schemeClr>
                </a:solidFill>
              </a:rPr>
              <a:t>(PROC.)  Sveika mityba</a:t>
            </a:r>
          </a:p>
        </p:txBody>
      </p:sp>
      <p:sp>
        <p:nvSpPr>
          <p:cNvPr id="14" name="TextBox 13">
            <a:extLst>
              <a:ext uri="{FF2B5EF4-FFF2-40B4-BE49-F238E27FC236}">
                <a16:creationId xmlns:a16="http://schemas.microsoft.com/office/drawing/2014/main" id="{A788E621-57C2-4557-9C89-6959572DCC08}"/>
              </a:ext>
            </a:extLst>
          </p:cNvPr>
          <p:cNvSpPr txBox="1"/>
          <p:nvPr/>
        </p:nvSpPr>
        <p:spPr>
          <a:xfrm>
            <a:off x="1214705" y="1841960"/>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a:t>
            </a:r>
            <a:r>
              <a:rPr lang="lt-LT" sz="1050" b="1" dirty="0">
                <a:solidFill>
                  <a:prstClr val="black">
                    <a:lumMod val="65000"/>
                    <a:lumOff val="35000"/>
                  </a:prstClr>
                </a:solidFill>
                <a:latin typeface="Microsoft YaHei UI Light" panose="020B0502040204020203" pitchFamily="34" charset="-122"/>
                <a:ea typeface="Microsoft YaHei UI Light" panose="020B0502040204020203" pitchFamily="34" charset="-122"/>
              </a:rPr>
              <a:t>509</a:t>
            </a:r>
            <a:endPar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cxnSp>
        <p:nvCxnSpPr>
          <p:cNvPr id="16" name="Straight Connector 15">
            <a:extLst>
              <a:ext uri="{FF2B5EF4-FFF2-40B4-BE49-F238E27FC236}">
                <a16:creationId xmlns:a16="http://schemas.microsoft.com/office/drawing/2014/main" id="{3B77BD78-86A6-4CD9-B67F-9E281F8D74C9}"/>
              </a:ext>
            </a:extLst>
          </p:cNvPr>
          <p:cNvCxnSpPr>
            <a:cxnSpLocks/>
          </p:cNvCxnSpPr>
          <p:nvPr/>
        </p:nvCxnSpPr>
        <p:spPr>
          <a:xfrm>
            <a:off x="2190750" y="2876356"/>
            <a:ext cx="60575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78BE268-F891-4435-8153-51D1A8BFC8B6}"/>
              </a:ext>
            </a:extLst>
          </p:cNvPr>
          <p:cNvCxnSpPr>
            <a:cxnSpLocks/>
          </p:cNvCxnSpPr>
          <p:nvPr/>
        </p:nvCxnSpPr>
        <p:spPr>
          <a:xfrm>
            <a:off x="2190750" y="3676456"/>
            <a:ext cx="60575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6382752-BC74-460C-89B4-BAC851752D05}"/>
              </a:ext>
            </a:extLst>
          </p:cNvPr>
          <p:cNvCxnSpPr>
            <a:cxnSpLocks/>
          </p:cNvCxnSpPr>
          <p:nvPr/>
        </p:nvCxnSpPr>
        <p:spPr>
          <a:xfrm>
            <a:off x="2190750" y="4895656"/>
            <a:ext cx="605751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7228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280777970"/>
              </p:ext>
            </p:extLst>
          </p:nvPr>
        </p:nvGraphicFramePr>
        <p:xfrm>
          <a:off x="1362522" y="1965650"/>
          <a:ext cx="7867203" cy="4425621"/>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1178" y="1390124"/>
            <a:ext cx="9736580" cy="293639"/>
          </a:xfrm>
        </p:spPr>
        <p:txBody>
          <a:bodyPr/>
          <a:lstStyle/>
          <a:p>
            <a:r>
              <a:rPr lang="lt-LT" dirty="0"/>
              <a:t>Kaip jūs manote, kiek kiekvienas iš šių dalykų yra svarbus, apibūdinant sveiką gyvenseną? </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547381"/>
            <a:ext cx="9730107" cy="854497"/>
          </a:xfrm>
        </p:spPr>
        <p:txBody>
          <a:bodyPr>
            <a:normAutofit fontScale="90000"/>
          </a:bodyPr>
          <a:lstStyle/>
          <a:p>
            <a:r>
              <a:rPr lang="lt-LT" sz="3200" dirty="0">
                <a:solidFill>
                  <a:schemeClr val="accent2">
                    <a:lumMod val="75000"/>
                  </a:schemeClr>
                </a:solidFill>
              </a:rPr>
              <a:t>NUOMONĖ APIE SVEIKOS GYVENSENOS ASPEKTŲ SVARBĄ</a:t>
            </a:r>
            <a:r>
              <a:rPr lang="en-US" sz="3200" dirty="0">
                <a:solidFill>
                  <a:schemeClr val="accent2">
                    <a:lumMod val="75000"/>
                  </a:schemeClr>
                </a:solidFill>
              </a:rPr>
              <a:t> </a:t>
            </a:r>
            <a:r>
              <a:rPr lang="lt-LT" sz="3200" dirty="0">
                <a:solidFill>
                  <a:schemeClr val="accent2">
                    <a:lumMod val="75000"/>
                  </a:schemeClr>
                </a:solidFill>
              </a:rPr>
              <a:t>(PROC.) Fizinis aktyvumas</a:t>
            </a:r>
          </a:p>
        </p:txBody>
      </p:sp>
      <p:sp>
        <p:nvSpPr>
          <p:cNvPr id="14" name="TextBox 13">
            <a:extLst>
              <a:ext uri="{FF2B5EF4-FFF2-40B4-BE49-F238E27FC236}">
                <a16:creationId xmlns:a16="http://schemas.microsoft.com/office/drawing/2014/main" id="{A788E621-57C2-4557-9C89-6959572DCC08}"/>
              </a:ext>
            </a:extLst>
          </p:cNvPr>
          <p:cNvSpPr txBox="1"/>
          <p:nvPr/>
        </p:nvSpPr>
        <p:spPr>
          <a:xfrm>
            <a:off x="1221178" y="1929237"/>
            <a:ext cx="897146"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 509</a:t>
            </a:r>
          </a:p>
        </p:txBody>
      </p:sp>
      <p:cxnSp>
        <p:nvCxnSpPr>
          <p:cNvPr id="3" name="Straight Connector 2">
            <a:extLst>
              <a:ext uri="{FF2B5EF4-FFF2-40B4-BE49-F238E27FC236}">
                <a16:creationId xmlns:a16="http://schemas.microsoft.com/office/drawing/2014/main" id="{9DCA151E-B5CA-4B32-B917-97D15E2EB9DC}"/>
              </a:ext>
            </a:extLst>
          </p:cNvPr>
          <p:cNvCxnSpPr>
            <a:cxnSpLocks/>
          </p:cNvCxnSpPr>
          <p:nvPr/>
        </p:nvCxnSpPr>
        <p:spPr>
          <a:xfrm>
            <a:off x="2228850" y="3723886"/>
            <a:ext cx="63065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7447C9-1258-409B-9786-14129C95D41C}"/>
              </a:ext>
            </a:extLst>
          </p:cNvPr>
          <p:cNvCxnSpPr>
            <a:cxnSpLocks/>
          </p:cNvCxnSpPr>
          <p:nvPr/>
        </p:nvCxnSpPr>
        <p:spPr>
          <a:xfrm>
            <a:off x="2295525" y="4854250"/>
            <a:ext cx="62398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B77BD78-86A6-4CD9-B67F-9E281F8D74C9}"/>
              </a:ext>
            </a:extLst>
          </p:cNvPr>
          <p:cNvCxnSpPr>
            <a:cxnSpLocks/>
          </p:cNvCxnSpPr>
          <p:nvPr/>
        </p:nvCxnSpPr>
        <p:spPr>
          <a:xfrm>
            <a:off x="2118324" y="3000181"/>
            <a:ext cx="641704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147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347961827"/>
              </p:ext>
            </p:extLst>
          </p:nvPr>
        </p:nvGraphicFramePr>
        <p:xfrm>
          <a:off x="1362524" y="1831598"/>
          <a:ext cx="7538880" cy="4623812"/>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14705" y="1401878"/>
            <a:ext cx="9736580" cy="293639"/>
          </a:xfrm>
        </p:spPr>
        <p:txBody>
          <a:bodyPr/>
          <a:lstStyle/>
          <a:p>
            <a:r>
              <a:rPr lang="lt-LT" dirty="0"/>
              <a:t>Kaip jūs manote, kiek kiekvienas iš šių dalykų yra svarbus, apibūdinant sveiką gyvenseną?</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547381"/>
            <a:ext cx="9730107" cy="854497"/>
          </a:xfrm>
        </p:spPr>
        <p:txBody>
          <a:bodyPr>
            <a:normAutofit fontScale="90000"/>
          </a:bodyPr>
          <a:lstStyle/>
          <a:p>
            <a:r>
              <a:rPr lang="lt-LT" sz="3200" dirty="0">
                <a:solidFill>
                  <a:schemeClr val="accent2">
                    <a:lumMod val="75000"/>
                  </a:schemeClr>
                </a:solidFill>
              </a:rPr>
              <a:t>NUOMONĖ APIE SVEIKOS GYVENSENOS ASPEKTŲ SVARBĄ</a:t>
            </a:r>
            <a:r>
              <a:rPr lang="en-US" sz="3200" dirty="0">
                <a:solidFill>
                  <a:schemeClr val="accent2">
                    <a:lumMod val="75000"/>
                  </a:schemeClr>
                </a:solidFill>
              </a:rPr>
              <a:t> </a:t>
            </a:r>
            <a:r>
              <a:rPr lang="lt-LT" sz="3200" dirty="0">
                <a:solidFill>
                  <a:schemeClr val="accent2">
                    <a:lumMod val="75000"/>
                  </a:schemeClr>
                </a:solidFill>
              </a:rPr>
              <a:t>(PROC.) Nerūkymas</a:t>
            </a:r>
          </a:p>
        </p:txBody>
      </p:sp>
      <p:sp>
        <p:nvSpPr>
          <p:cNvPr id="14" name="TextBox 13">
            <a:extLst>
              <a:ext uri="{FF2B5EF4-FFF2-40B4-BE49-F238E27FC236}">
                <a16:creationId xmlns:a16="http://schemas.microsoft.com/office/drawing/2014/main" id="{A788E621-57C2-4557-9C89-6959572DCC08}"/>
              </a:ext>
            </a:extLst>
          </p:cNvPr>
          <p:cNvSpPr txBox="1"/>
          <p:nvPr/>
        </p:nvSpPr>
        <p:spPr>
          <a:xfrm>
            <a:off x="1221178" y="1929237"/>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cxnSp>
        <p:nvCxnSpPr>
          <p:cNvPr id="3" name="Straight Connector 2">
            <a:extLst>
              <a:ext uri="{FF2B5EF4-FFF2-40B4-BE49-F238E27FC236}">
                <a16:creationId xmlns:a16="http://schemas.microsoft.com/office/drawing/2014/main" id="{9DCA151E-B5CA-4B32-B917-97D15E2EB9DC}"/>
              </a:ext>
            </a:extLst>
          </p:cNvPr>
          <p:cNvCxnSpPr>
            <a:cxnSpLocks/>
          </p:cNvCxnSpPr>
          <p:nvPr/>
        </p:nvCxnSpPr>
        <p:spPr>
          <a:xfrm>
            <a:off x="2118324" y="3676261"/>
            <a:ext cx="61017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7447C9-1258-409B-9786-14129C95D41C}"/>
              </a:ext>
            </a:extLst>
          </p:cNvPr>
          <p:cNvCxnSpPr>
            <a:cxnSpLocks/>
          </p:cNvCxnSpPr>
          <p:nvPr/>
        </p:nvCxnSpPr>
        <p:spPr>
          <a:xfrm>
            <a:off x="2295525" y="4863775"/>
            <a:ext cx="59245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B77BD78-86A6-4CD9-B67F-9E281F8D74C9}"/>
              </a:ext>
            </a:extLst>
          </p:cNvPr>
          <p:cNvCxnSpPr>
            <a:cxnSpLocks/>
          </p:cNvCxnSpPr>
          <p:nvPr/>
        </p:nvCxnSpPr>
        <p:spPr>
          <a:xfrm>
            <a:off x="2118324" y="2904931"/>
            <a:ext cx="610175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3228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3636377688"/>
              </p:ext>
            </p:extLst>
          </p:nvPr>
        </p:nvGraphicFramePr>
        <p:xfrm>
          <a:off x="1362524" y="1831598"/>
          <a:ext cx="7538880" cy="4623812"/>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14705" y="1381272"/>
            <a:ext cx="9736580" cy="293639"/>
          </a:xfrm>
        </p:spPr>
        <p:txBody>
          <a:bodyPr/>
          <a:lstStyle/>
          <a:p>
            <a:r>
              <a:rPr lang="lt-LT" dirty="0"/>
              <a:t>Kaip jūs manote, kiek kiekvienas iš šių dalykų yra svarbus, apibūdinant sveiką gyvenseną?</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547381"/>
            <a:ext cx="9730107" cy="854497"/>
          </a:xfrm>
        </p:spPr>
        <p:txBody>
          <a:bodyPr>
            <a:normAutofit fontScale="90000"/>
          </a:bodyPr>
          <a:lstStyle/>
          <a:p>
            <a:r>
              <a:rPr lang="lt-LT" sz="3200" dirty="0">
                <a:solidFill>
                  <a:schemeClr val="accent2">
                    <a:lumMod val="75000"/>
                  </a:schemeClr>
                </a:solidFill>
              </a:rPr>
              <a:t>NUOMONĖ APIE SVEIKOS GYVENSENOS ASPEKTŲ SVARBĄ</a:t>
            </a:r>
            <a:r>
              <a:rPr lang="en-US" sz="3200" dirty="0">
                <a:solidFill>
                  <a:schemeClr val="accent2">
                    <a:lumMod val="75000"/>
                  </a:schemeClr>
                </a:solidFill>
              </a:rPr>
              <a:t> </a:t>
            </a:r>
            <a:r>
              <a:rPr lang="lt-LT" sz="3200" dirty="0">
                <a:solidFill>
                  <a:schemeClr val="accent2">
                    <a:lumMod val="75000"/>
                  </a:schemeClr>
                </a:solidFill>
              </a:rPr>
              <a:t>(PROC.) Alkoholio vengimas</a:t>
            </a:r>
          </a:p>
        </p:txBody>
      </p:sp>
      <p:sp>
        <p:nvSpPr>
          <p:cNvPr id="14" name="TextBox 13">
            <a:extLst>
              <a:ext uri="{FF2B5EF4-FFF2-40B4-BE49-F238E27FC236}">
                <a16:creationId xmlns:a16="http://schemas.microsoft.com/office/drawing/2014/main" id="{A788E621-57C2-4557-9C89-6959572DCC08}"/>
              </a:ext>
            </a:extLst>
          </p:cNvPr>
          <p:cNvSpPr txBox="1"/>
          <p:nvPr/>
        </p:nvSpPr>
        <p:spPr>
          <a:xfrm>
            <a:off x="1268803" y="1957812"/>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cxnSp>
        <p:nvCxnSpPr>
          <p:cNvPr id="3" name="Straight Connector 2">
            <a:extLst>
              <a:ext uri="{FF2B5EF4-FFF2-40B4-BE49-F238E27FC236}">
                <a16:creationId xmlns:a16="http://schemas.microsoft.com/office/drawing/2014/main" id="{9DCA151E-B5CA-4B32-B917-97D15E2EB9DC}"/>
              </a:ext>
            </a:extLst>
          </p:cNvPr>
          <p:cNvCxnSpPr>
            <a:cxnSpLocks/>
          </p:cNvCxnSpPr>
          <p:nvPr/>
        </p:nvCxnSpPr>
        <p:spPr>
          <a:xfrm>
            <a:off x="1961541" y="3685786"/>
            <a:ext cx="62595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7447C9-1258-409B-9786-14129C95D41C}"/>
              </a:ext>
            </a:extLst>
          </p:cNvPr>
          <p:cNvCxnSpPr>
            <a:cxnSpLocks/>
          </p:cNvCxnSpPr>
          <p:nvPr/>
        </p:nvCxnSpPr>
        <p:spPr>
          <a:xfrm>
            <a:off x="1961541" y="4854250"/>
            <a:ext cx="62595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B77BD78-86A6-4CD9-B67F-9E281F8D74C9}"/>
              </a:ext>
            </a:extLst>
          </p:cNvPr>
          <p:cNvCxnSpPr>
            <a:cxnSpLocks/>
          </p:cNvCxnSpPr>
          <p:nvPr/>
        </p:nvCxnSpPr>
        <p:spPr>
          <a:xfrm>
            <a:off x="1961541" y="2923981"/>
            <a:ext cx="625950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031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1972921520"/>
              </p:ext>
            </p:extLst>
          </p:nvPr>
        </p:nvGraphicFramePr>
        <p:xfrm>
          <a:off x="1362524" y="1831598"/>
          <a:ext cx="7538880" cy="4623812"/>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40715" y="1401516"/>
            <a:ext cx="9736580" cy="293639"/>
          </a:xfrm>
        </p:spPr>
        <p:txBody>
          <a:bodyPr/>
          <a:lstStyle/>
          <a:p>
            <a:r>
              <a:rPr lang="lt-LT" dirty="0"/>
              <a:t>Kaip jūs manote, kiek kiekvienas iš šių dalykų yra svarbus, apibūdinant sveiką gyvenseną?</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547381"/>
            <a:ext cx="9730107" cy="854497"/>
          </a:xfrm>
        </p:spPr>
        <p:txBody>
          <a:bodyPr>
            <a:normAutofit fontScale="90000"/>
          </a:bodyPr>
          <a:lstStyle/>
          <a:p>
            <a:r>
              <a:rPr lang="lt-LT" sz="3200" dirty="0">
                <a:solidFill>
                  <a:schemeClr val="accent2">
                    <a:lumMod val="75000"/>
                  </a:schemeClr>
                </a:solidFill>
              </a:rPr>
              <a:t>NUOMONĖ APIE SVEIKOS GYVENSENOS ASPEKTŲ SVARBĄ</a:t>
            </a:r>
            <a:r>
              <a:rPr lang="en-US" sz="3200" dirty="0">
                <a:solidFill>
                  <a:schemeClr val="accent2">
                    <a:lumMod val="75000"/>
                  </a:schemeClr>
                </a:solidFill>
              </a:rPr>
              <a:t> </a:t>
            </a:r>
            <a:r>
              <a:rPr lang="lt-LT" sz="3200" dirty="0">
                <a:solidFill>
                  <a:schemeClr val="accent2">
                    <a:lumMod val="75000"/>
                  </a:schemeClr>
                </a:solidFill>
              </a:rPr>
              <a:t>(PROC.) Psichoaktyvių medžiagų vengimas</a:t>
            </a:r>
          </a:p>
        </p:txBody>
      </p:sp>
      <p:sp>
        <p:nvSpPr>
          <p:cNvPr id="14" name="TextBox 13">
            <a:extLst>
              <a:ext uri="{FF2B5EF4-FFF2-40B4-BE49-F238E27FC236}">
                <a16:creationId xmlns:a16="http://schemas.microsoft.com/office/drawing/2014/main" id="{A788E621-57C2-4557-9C89-6959572DCC08}"/>
              </a:ext>
            </a:extLst>
          </p:cNvPr>
          <p:cNvSpPr txBox="1"/>
          <p:nvPr/>
        </p:nvSpPr>
        <p:spPr>
          <a:xfrm>
            <a:off x="1221178" y="1929237"/>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cxnSp>
        <p:nvCxnSpPr>
          <p:cNvPr id="3" name="Straight Connector 2">
            <a:extLst>
              <a:ext uri="{FF2B5EF4-FFF2-40B4-BE49-F238E27FC236}">
                <a16:creationId xmlns:a16="http://schemas.microsoft.com/office/drawing/2014/main" id="{9DCA151E-B5CA-4B32-B917-97D15E2EB9DC}"/>
              </a:ext>
            </a:extLst>
          </p:cNvPr>
          <p:cNvCxnSpPr>
            <a:cxnSpLocks/>
          </p:cNvCxnSpPr>
          <p:nvPr/>
        </p:nvCxnSpPr>
        <p:spPr>
          <a:xfrm>
            <a:off x="1971066" y="3685786"/>
            <a:ext cx="62595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7447C9-1258-409B-9786-14129C95D41C}"/>
              </a:ext>
            </a:extLst>
          </p:cNvPr>
          <p:cNvCxnSpPr>
            <a:cxnSpLocks/>
          </p:cNvCxnSpPr>
          <p:nvPr/>
        </p:nvCxnSpPr>
        <p:spPr>
          <a:xfrm>
            <a:off x="1971066" y="4863775"/>
            <a:ext cx="62595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B77BD78-86A6-4CD9-B67F-9E281F8D74C9}"/>
              </a:ext>
            </a:extLst>
          </p:cNvPr>
          <p:cNvCxnSpPr>
            <a:cxnSpLocks/>
          </p:cNvCxnSpPr>
          <p:nvPr/>
        </p:nvCxnSpPr>
        <p:spPr>
          <a:xfrm>
            <a:off x="1971066" y="2923981"/>
            <a:ext cx="625950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638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411266318"/>
              </p:ext>
            </p:extLst>
          </p:nvPr>
        </p:nvGraphicFramePr>
        <p:xfrm>
          <a:off x="1362524" y="1831598"/>
          <a:ext cx="7538880" cy="4623812"/>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14705" y="1342320"/>
            <a:ext cx="9736580" cy="293639"/>
          </a:xfrm>
        </p:spPr>
        <p:txBody>
          <a:bodyPr/>
          <a:lstStyle/>
          <a:p>
            <a:r>
              <a:rPr lang="lt-LT" dirty="0"/>
              <a:t>Kaip jūs manote, kiek kiekvienas iš šių dalykų yra svarbus, apibūdinant sveiką gyvenseną?</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547381"/>
            <a:ext cx="9730107" cy="854497"/>
          </a:xfrm>
        </p:spPr>
        <p:txBody>
          <a:bodyPr>
            <a:normAutofit fontScale="90000"/>
          </a:bodyPr>
          <a:lstStyle/>
          <a:p>
            <a:r>
              <a:rPr lang="lt-LT" sz="3200" dirty="0">
                <a:solidFill>
                  <a:schemeClr val="accent2">
                    <a:lumMod val="75000"/>
                  </a:schemeClr>
                </a:solidFill>
              </a:rPr>
              <a:t>NUOMONĖ APIE SVEIKOS GYVENSENOS ASPEKTŲ SVARBĄ</a:t>
            </a:r>
            <a:r>
              <a:rPr lang="en-US" sz="3200" dirty="0">
                <a:solidFill>
                  <a:schemeClr val="accent2">
                    <a:lumMod val="75000"/>
                  </a:schemeClr>
                </a:solidFill>
              </a:rPr>
              <a:t> </a:t>
            </a:r>
            <a:r>
              <a:rPr lang="lt-LT" sz="3200" dirty="0">
                <a:solidFill>
                  <a:schemeClr val="accent2">
                    <a:lumMod val="75000"/>
                  </a:schemeClr>
                </a:solidFill>
              </a:rPr>
              <a:t>(PROC.) Miego rėžimo laikymasis</a:t>
            </a:r>
          </a:p>
        </p:txBody>
      </p:sp>
      <p:sp>
        <p:nvSpPr>
          <p:cNvPr id="14" name="TextBox 13">
            <a:extLst>
              <a:ext uri="{FF2B5EF4-FFF2-40B4-BE49-F238E27FC236}">
                <a16:creationId xmlns:a16="http://schemas.microsoft.com/office/drawing/2014/main" id="{A788E621-57C2-4557-9C89-6959572DCC08}"/>
              </a:ext>
            </a:extLst>
          </p:cNvPr>
          <p:cNvSpPr txBox="1"/>
          <p:nvPr/>
        </p:nvSpPr>
        <p:spPr>
          <a:xfrm>
            <a:off x="1221178" y="1929237"/>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cxnSp>
        <p:nvCxnSpPr>
          <p:cNvPr id="3" name="Straight Connector 2">
            <a:extLst>
              <a:ext uri="{FF2B5EF4-FFF2-40B4-BE49-F238E27FC236}">
                <a16:creationId xmlns:a16="http://schemas.microsoft.com/office/drawing/2014/main" id="{9DCA151E-B5CA-4B32-B917-97D15E2EB9DC}"/>
              </a:ext>
            </a:extLst>
          </p:cNvPr>
          <p:cNvCxnSpPr>
            <a:cxnSpLocks/>
          </p:cNvCxnSpPr>
          <p:nvPr/>
        </p:nvCxnSpPr>
        <p:spPr>
          <a:xfrm>
            <a:off x="1961541" y="3676261"/>
            <a:ext cx="62595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7447C9-1258-409B-9786-14129C95D41C}"/>
              </a:ext>
            </a:extLst>
          </p:cNvPr>
          <p:cNvCxnSpPr>
            <a:cxnSpLocks/>
          </p:cNvCxnSpPr>
          <p:nvPr/>
        </p:nvCxnSpPr>
        <p:spPr>
          <a:xfrm>
            <a:off x="1961541" y="4844725"/>
            <a:ext cx="62595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B77BD78-86A6-4CD9-B67F-9E281F8D74C9}"/>
              </a:ext>
            </a:extLst>
          </p:cNvPr>
          <p:cNvCxnSpPr>
            <a:cxnSpLocks/>
          </p:cNvCxnSpPr>
          <p:nvPr/>
        </p:nvCxnSpPr>
        <p:spPr>
          <a:xfrm>
            <a:off x="1961541" y="2904931"/>
            <a:ext cx="625950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3970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1702939234"/>
              </p:ext>
            </p:extLst>
          </p:nvPr>
        </p:nvGraphicFramePr>
        <p:xfrm>
          <a:off x="1362524" y="1831598"/>
          <a:ext cx="7538880" cy="4623812"/>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14705" y="1323098"/>
            <a:ext cx="9736580" cy="293639"/>
          </a:xfrm>
        </p:spPr>
        <p:txBody>
          <a:bodyPr/>
          <a:lstStyle/>
          <a:p>
            <a:r>
              <a:rPr lang="lt-LT" dirty="0"/>
              <a:t>Kaip jūs manote, kiek kiekvienas iš šių dalykų yra svarbus, apibūdinant sveiką gyvenseną?</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547381"/>
            <a:ext cx="9730107" cy="854497"/>
          </a:xfrm>
        </p:spPr>
        <p:txBody>
          <a:bodyPr>
            <a:normAutofit fontScale="90000"/>
          </a:bodyPr>
          <a:lstStyle/>
          <a:p>
            <a:r>
              <a:rPr lang="lt-LT" sz="3200" dirty="0">
                <a:solidFill>
                  <a:schemeClr val="accent2">
                    <a:lumMod val="75000"/>
                  </a:schemeClr>
                </a:solidFill>
              </a:rPr>
              <a:t>NUOMONĖ APIE SVEIKOS GYVENSENOS ASPEKTŲ SVARBĄ</a:t>
            </a:r>
            <a:r>
              <a:rPr lang="en-US" sz="3200" dirty="0">
                <a:solidFill>
                  <a:schemeClr val="accent2">
                    <a:lumMod val="75000"/>
                  </a:schemeClr>
                </a:solidFill>
              </a:rPr>
              <a:t> </a:t>
            </a:r>
            <a:r>
              <a:rPr lang="lt-LT" sz="3200" dirty="0">
                <a:solidFill>
                  <a:schemeClr val="accent2">
                    <a:lumMod val="75000"/>
                  </a:schemeClr>
                </a:solidFill>
              </a:rPr>
              <a:t>(PROC.) Streso vengimas</a:t>
            </a:r>
          </a:p>
        </p:txBody>
      </p:sp>
      <p:sp>
        <p:nvSpPr>
          <p:cNvPr id="14" name="TextBox 13">
            <a:extLst>
              <a:ext uri="{FF2B5EF4-FFF2-40B4-BE49-F238E27FC236}">
                <a16:creationId xmlns:a16="http://schemas.microsoft.com/office/drawing/2014/main" id="{A788E621-57C2-4557-9C89-6959572DCC08}"/>
              </a:ext>
            </a:extLst>
          </p:cNvPr>
          <p:cNvSpPr txBox="1"/>
          <p:nvPr/>
        </p:nvSpPr>
        <p:spPr>
          <a:xfrm>
            <a:off x="1221178" y="1929237"/>
            <a:ext cx="897146"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cxnSp>
        <p:nvCxnSpPr>
          <p:cNvPr id="3" name="Straight Connector 2">
            <a:extLst>
              <a:ext uri="{FF2B5EF4-FFF2-40B4-BE49-F238E27FC236}">
                <a16:creationId xmlns:a16="http://schemas.microsoft.com/office/drawing/2014/main" id="{9DCA151E-B5CA-4B32-B917-97D15E2EB9DC}"/>
              </a:ext>
            </a:extLst>
          </p:cNvPr>
          <p:cNvCxnSpPr>
            <a:cxnSpLocks/>
          </p:cNvCxnSpPr>
          <p:nvPr/>
        </p:nvCxnSpPr>
        <p:spPr>
          <a:xfrm>
            <a:off x="1980591" y="3685786"/>
            <a:ext cx="62595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7447C9-1258-409B-9786-14129C95D41C}"/>
              </a:ext>
            </a:extLst>
          </p:cNvPr>
          <p:cNvCxnSpPr>
            <a:cxnSpLocks/>
          </p:cNvCxnSpPr>
          <p:nvPr/>
        </p:nvCxnSpPr>
        <p:spPr>
          <a:xfrm>
            <a:off x="1980591" y="4873300"/>
            <a:ext cx="62595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B77BD78-86A6-4CD9-B67F-9E281F8D74C9}"/>
              </a:ext>
            </a:extLst>
          </p:cNvPr>
          <p:cNvCxnSpPr>
            <a:cxnSpLocks/>
          </p:cNvCxnSpPr>
          <p:nvPr/>
        </p:nvCxnSpPr>
        <p:spPr>
          <a:xfrm>
            <a:off x="1980591" y="2895406"/>
            <a:ext cx="6259506"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F8037810-6E8D-4A6F-9899-2C77592BF2A0}"/>
              </a:ext>
            </a:extLst>
          </p:cNvPr>
          <p:cNvSpPr txBox="1">
            <a:spLocks/>
          </p:cNvSpPr>
          <p:nvPr/>
        </p:nvSpPr>
        <p:spPr>
          <a:xfrm>
            <a:off x="8578114" y="1929237"/>
            <a:ext cx="2748713" cy="53850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r>
              <a:rPr lang="lt-LT" dirty="0">
                <a:solidFill>
                  <a:prstClr val="black">
                    <a:lumMod val="65000"/>
                    <a:lumOff val="35000"/>
                  </a:prstClr>
                </a:solidFill>
              </a:rPr>
              <a:t>Kaimo vietovių gyventojai dažniau teigė, kad streso vengimas ir įveika yra svarbūs apibūdinant sveiką gyvenseną.</a:t>
            </a:r>
            <a:endParaRPr kumimoji="0" lang="en-US"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Tree>
    <p:extLst>
      <p:ext uri="{BB962C8B-B14F-4D97-AF65-F5344CB8AC3E}">
        <p14:creationId xmlns:p14="http://schemas.microsoft.com/office/powerpoint/2010/main" val="2449518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572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13165735"/>
              </p:ext>
            </p:extLst>
          </p:nvPr>
        </p:nvGraphicFramePr>
        <p:xfrm>
          <a:off x="1362524" y="1831598"/>
          <a:ext cx="7538880" cy="4623812"/>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14705" y="1313297"/>
            <a:ext cx="9736580" cy="293639"/>
          </a:xfrm>
        </p:spPr>
        <p:txBody>
          <a:bodyPr/>
          <a:lstStyle/>
          <a:p>
            <a:r>
              <a:rPr lang="lt-LT" dirty="0"/>
              <a:t>Kaip jūs manote, kiek kiekvienas iš šių dalykų yra svarbus, apibūdinant sveiką gyvenseną? </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547381"/>
            <a:ext cx="9730107" cy="854497"/>
          </a:xfrm>
        </p:spPr>
        <p:txBody>
          <a:bodyPr>
            <a:normAutofit fontScale="90000"/>
          </a:bodyPr>
          <a:lstStyle/>
          <a:p>
            <a:r>
              <a:rPr lang="lt-LT" sz="3200" dirty="0">
                <a:solidFill>
                  <a:schemeClr val="accent2">
                    <a:lumMod val="75000"/>
                  </a:schemeClr>
                </a:solidFill>
              </a:rPr>
              <a:t>NUOMONĖ APIE SVEIKOS GYVENSENOS ASPEKTŲ SVARBĄ</a:t>
            </a:r>
            <a:r>
              <a:rPr lang="en-US" sz="3200" dirty="0">
                <a:solidFill>
                  <a:schemeClr val="accent2">
                    <a:lumMod val="75000"/>
                  </a:schemeClr>
                </a:solidFill>
              </a:rPr>
              <a:t> </a:t>
            </a:r>
            <a:r>
              <a:rPr lang="lt-LT" sz="3200" dirty="0">
                <a:solidFill>
                  <a:schemeClr val="accent2">
                    <a:lumMod val="75000"/>
                  </a:schemeClr>
                </a:solidFill>
              </a:rPr>
              <a:t>(PROC.) Racionalus vaistų vartojimas</a:t>
            </a:r>
          </a:p>
        </p:txBody>
      </p:sp>
      <p:sp>
        <p:nvSpPr>
          <p:cNvPr id="14" name="TextBox 13">
            <a:extLst>
              <a:ext uri="{FF2B5EF4-FFF2-40B4-BE49-F238E27FC236}">
                <a16:creationId xmlns:a16="http://schemas.microsoft.com/office/drawing/2014/main" id="{A788E621-57C2-4557-9C89-6959572DCC08}"/>
              </a:ext>
            </a:extLst>
          </p:cNvPr>
          <p:cNvSpPr txBox="1"/>
          <p:nvPr/>
        </p:nvSpPr>
        <p:spPr>
          <a:xfrm>
            <a:off x="1221178" y="1929237"/>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cxnSp>
        <p:nvCxnSpPr>
          <p:cNvPr id="3" name="Straight Connector 2">
            <a:extLst>
              <a:ext uri="{FF2B5EF4-FFF2-40B4-BE49-F238E27FC236}">
                <a16:creationId xmlns:a16="http://schemas.microsoft.com/office/drawing/2014/main" id="{9DCA151E-B5CA-4B32-B917-97D15E2EB9DC}"/>
              </a:ext>
            </a:extLst>
          </p:cNvPr>
          <p:cNvCxnSpPr>
            <a:cxnSpLocks/>
          </p:cNvCxnSpPr>
          <p:nvPr/>
        </p:nvCxnSpPr>
        <p:spPr>
          <a:xfrm>
            <a:off x="1971066" y="3695311"/>
            <a:ext cx="62595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7447C9-1258-409B-9786-14129C95D41C}"/>
              </a:ext>
            </a:extLst>
          </p:cNvPr>
          <p:cNvCxnSpPr>
            <a:cxnSpLocks/>
          </p:cNvCxnSpPr>
          <p:nvPr/>
        </p:nvCxnSpPr>
        <p:spPr>
          <a:xfrm>
            <a:off x="1971066" y="4844725"/>
            <a:ext cx="62595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B77BD78-86A6-4CD9-B67F-9E281F8D74C9}"/>
              </a:ext>
            </a:extLst>
          </p:cNvPr>
          <p:cNvCxnSpPr>
            <a:cxnSpLocks/>
          </p:cNvCxnSpPr>
          <p:nvPr/>
        </p:nvCxnSpPr>
        <p:spPr>
          <a:xfrm>
            <a:off x="1971066" y="2923981"/>
            <a:ext cx="6259506"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Content Placeholder 3">
            <a:extLst>
              <a:ext uri="{FF2B5EF4-FFF2-40B4-BE49-F238E27FC236}">
                <a16:creationId xmlns:a16="http://schemas.microsoft.com/office/drawing/2014/main" id="{BDA61C93-538C-4A34-938B-EA0F2C99CB6C}"/>
              </a:ext>
            </a:extLst>
          </p:cNvPr>
          <p:cNvSpPr txBox="1">
            <a:spLocks/>
          </p:cNvSpPr>
          <p:nvPr/>
        </p:nvSpPr>
        <p:spPr>
          <a:xfrm>
            <a:off x="8456193" y="1929237"/>
            <a:ext cx="2748713" cy="53850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r>
              <a:rPr lang="lt-LT" dirty="0">
                <a:solidFill>
                  <a:prstClr val="black">
                    <a:lumMod val="65000"/>
                    <a:lumOff val="35000"/>
                  </a:prstClr>
                </a:solidFill>
              </a:rPr>
              <a:t>Kaimo vietovių gyventojai dažniau teigė, kad racionalus vaistų vartojimas yra svarbūs apibūdinant sveiką gyvenseną.</a:t>
            </a:r>
            <a:endParaRPr kumimoji="0" lang="en-US"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Tree>
    <p:extLst>
      <p:ext uri="{BB962C8B-B14F-4D97-AF65-F5344CB8AC3E}">
        <p14:creationId xmlns:p14="http://schemas.microsoft.com/office/powerpoint/2010/main" val="910174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814053308"/>
              </p:ext>
            </p:extLst>
          </p:nvPr>
        </p:nvGraphicFramePr>
        <p:xfrm>
          <a:off x="1362524" y="1831598"/>
          <a:ext cx="7538880" cy="4623812"/>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14705" y="1371918"/>
            <a:ext cx="9736580" cy="293639"/>
          </a:xfrm>
        </p:spPr>
        <p:txBody>
          <a:bodyPr/>
          <a:lstStyle/>
          <a:p>
            <a:r>
              <a:rPr lang="lt-LT" dirty="0"/>
              <a:t>Kaip jūs manote, kiek kiekvienas iš šių dalykų yra svarbus, apibūdinant sveiką gyvenseną?</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547381"/>
            <a:ext cx="9730107" cy="854497"/>
          </a:xfrm>
        </p:spPr>
        <p:txBody>
          <a:bodyPr>
            <a:normAutofit fontScale="90000"/>
          </a:bodyPr>
          <a:lstStyle/>
          <a:p>
            <a:r>
              <a:rPr lang="lt-LT" sz="3200" dirty="0">
                <a:solidFill>
                  <a:schemeClr val="accent2">
                    <a:lumMod val="75000"/>
                  </a:schemeClr>
                </a:solidFill>
              </a:rPr>
              <a:t>NUOMONĖ APIE SVEIKOS GYVENSENOS ASPEKTŲ SVARBĄ</a:t>
            </a:r>
            <a:r>
              <a:rPr lang="en-US" sz="3200" dirty="0">
                <a:solidFill>
                  <a:schemeClr val="accent2">
                    <a:lumMod val="75000"/>
                  </a:schemeClr>
                </a:solidFill>
              </a:rPr>
              <a:t> </a:t>
            </a:r>
            <a:r>
              <a:rPr lang="lt-LT" sz="3200" dirty="0">
                <a:solidFill>
                  <a:schemeClr val="accent2">
                    <a:lumMod val="75000"/>
                  </a:schemeClr>
                </a:solidFill>
              </a:rPr>
              <a:t>(PROC.) Profilaktinis sveikatos tikrinimas </a:t>
            </a:r>
          </a:p>
        </p:txBody>
      </p:sp>
      <p:sp>
        <p:nvSpPr>
          <p:cNvPr id="14" name="TextBox 13">
            <a:extLst>
              <a:ext uri="{FF2B5EF4-FFF2-40B4-BE49-F238E27FC236}">
                <a16:creationId xmlns:a16="http://schemas.microsoft.com/office/drawing/2014/main" id="{A788E621-57C2-4557-9C89-6959572DCC08}"/>
              </a:ext>
            </a:extLst>
          </p:cNvPr>
          <p:cNvSpPr txBox="1"/>
          <p:nvPr/>
        </p:nvSpPr>
        <p:spPr>
          <a:xfrm>
            <a:off x="1221178" y="1929237"/>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cxnSp>
        <p:nvCxnSpPr>
          <p:cNvPr id="3" name="Straight Connector 2">
            <a:extLst>
              <a:ext uri="{FF2B5EF4-FFF2-40B4-BE49-F238E27FC236}">
                <a16:creationId xmlns:a16="http://schemas.microsoft.com/office/drawing/2014/main" id="{9DCA151E-B5CA-4B32-B917-97D15E2EB9DC}"/>
              </a:ext>
            </a:extLst>
          </p:cNvPr>
          <p:cNvCxnSpPr>
            <a:cxnSpLocks/>
          </p:cNvCxnSpPr>
          <p:nvPr/>
        </p:nvCxnSpPr>
        <p:spPr>
          <a:xfrm>
            <a:off x="1990116" y="3694496"/>
            <a:ext cx="62595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7447C9-1258-409B-9786-14129C95D41C}"/>
              </a:ext>
            </a:extLst>
          </p:cNvPr>
          <p:cNvCxnSpPr>
            <a:cxnSpLocks/>
          </p:cNvCxnSpPr>
          <p:nvPr/>
        </p:nvCxnSpPr>
        <p:spPr>
          <a:xfrm>
            <a:off x="1990116" y="4863775"/>
            <a:ext cx="62595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B77BD78-86A6-4CD9-B67F-9E281F8D74C9}"/>
              </a:ext>
            </a:extLst>
          </p:cNvPr>
          <p:cNvCxnSpPr>
            <a:cxnSpLocks/>
          </p:cNvCxnSpPr>
          <p:nvPr/>
        </p:nvCxnSpPr>
        <p:spPr>
          <a:xfrm>
            <a:off x="1990116" y="2901122"/>
            <a:ext cx="625950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03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1671453788"/>
              </p:ext>
            </p:extLst>
          </p:nvPr>
        </p:nvGraphicFramePr>
        <p:xfrm>
          <a:off x="1362524" y="1831598"/>
          <a:ext cx="7538880" cy="4623812"/>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14705" y="1401516"/>
            <a:ext cx="9736580" cy="293639"/>
          </a:xfrm>
        </p:spPr>
        <p:txBody>
          <a:bodyPr/>
          <a:lstStyle/>
          <a:p>
            <a:r>
              <a:rPr lang="lt-LT" dirty="0"/>
              <a:t>Kaip jūs manote, kiek kiekvienas iš šių dalykų yra svarbus, apibūdinant sveiką gyvenseną?</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547381"/>
            <a:ext cx="9730107" cy="854497"/>
          </a:xfrm>
        </p:spPr>
        <p:txBody>
          <a:bodyPr>
            <a:normAutofit fontScale="90000"/>
          </a:bodyPr>
          <a:lstStyle/>
          <a:p>
            <a:r>
              <a:rPr lang="lt-LT" sz="3200" dirty="0">
                <a:solidFill>
                  <a:schemeClr val="accent2">
                    <a:lumMod val="75000"/>
                  </a:schemeClr>
                </a:solidFill>
              </a:rPr>
              <a:t>NUOMONĖ APIE SVEIKOS GYVENSENOS ASPEKTŲ SVARBĄ</a:t>
            </a:r>
            <a:r>
              <a:rPr lang="en-US" sz="3200" dirty="0">
                <a:solidFill>
                  <a:schemeClr val="accent2">
                    <a:lumMod val="75000"/>
                  </a:schemeClr>
                </a:solidFill>
              </a:rPr>
              <a:t> </a:t>
            </a:r>
            <a:r>
              <a:rPr lang="lt-LT" sz="3200" dirty="0">
                <a:solidFill>
                  <a:schemeClr val="accent2">
                    <a:lumMod val="75000"/>
                  </a:schemeClr>
                </a:solidFill>
              </a:rPr>
              <a:t>(PROC.) Būtinos higienos laikymasis</a:t>
            </a:r>
          </a:p>
        </p:txBody>
      </p:sp>
      <p:sp>
        <p:nvSpPr>
          <p:cNvPr id="14" name="TextBox 13">
            <a:extLst>
              <a:ext uri="{FF2B5EF4-FFF2-40B4-BE49-F238E27FC236}">
                <a16:creationId xmlns:a16="http://schemas.microsoft.com/office/drawing/2014/main" id="{A788E621-57C2-4557-9C89-6959572DCC08}"/>
              </a:ext>
            </a:extLst>
          </p:cNvPr>
          <p:cNvSpPr txBox="1"/>
          <p:nvPr/>
        </p:nvSpPr>
        <p:spPr>
          <a:xfrm>
            <a:off x="1221178" y="1929237"/>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cxnSp>
        <p:nvCxnSpPr>
          <p:cNvPr id="3" name="Straight Connector 2">
            <a:extLst>
              <a:ext uri="{FF2B5EF4-FFF2-40B4-BE49-F238E27FC236}">
                <a16:creationId xmlns:a16="http://schemas.microsoft.com/office/drawing/2014/main" id="{9DCA151E-B5CA-4B32-B917-97D15E2EB9DC}"/>
              </a:ext>
            </a:extLst>
          </p:cNvPr>
          <p:cNvCxnSpPr>
            <a:cxnSpLocks/>
          </p:cNvCxnSpPr>
          <p:nvPr/>
        </p:nvCxnSpPr>
        <p:spPr>
          <a:xfrm>
            <a:off x="1999641" y="3685786"/>
            <a:ext cx="62595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7447C9-1258-409B-9786-14129C95D41C}"/>
              </a:ext>
            </a:extLst>
          </p:cNvPr>
          <p:cNvCxnSpPr>
            <a:cxnSpLocks/>
          </p:cNvCxnSpPr>
          <p:nvPr/>
        </p:nvCxnSpPr>
        <p:spPr>
          <a:xfrm>
            <a:off x="1999641" y="4863775"/>
            <a:ext cx="62595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B77BD78-86A6-4CD9-B67F-9E281F8D74C9}"/>
              </a:ext>
            </a:extLst>
          </p:cNvPr>
          <p:cNvCxnSpPr>
            <a:cxnSpLocks/>
          </p:cNvCxnSpPr>
          <p:nvPr/>
        </p:nvCxnSpPr>
        <p:spPr>
          <a:xfrm>
            <a:off x="1999641" y="2923981"/>
            <a:ext cx="625950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29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697986475"/>
              </p:ext>
            </p:extLst>
          </p:nvPr>
        </p:nvGraphicFramePr>
        <p:xfrm>
          <a:off x="1362524" y="1831598"/>
          <a:ext cx="7538880" cy="4623812"/>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7710" y="1396753"/>
            <a:ext cx="9736580" cy="293639"/>
          </a:xfrm>
        </p:spPr>
        <p:txBody>
          <a:bodyPr/>
          <a:lstStyle/>
          <a:p>
            <a:r>
              <a:rPr lang="lt-LT" dirty="0"/>
              <a:t>Kaip jūs manote, kiek kiekvienas iš šių dalykų yra svarbus, apibūdinant sveiką gyvenseną? </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547381"/>
            <a:ext cx="9730107" cy="854497"/>
          </a:xfrm>
        </p:spPr>
        <p:txBody>
          <a:bodyPr>
            <a:normAutofit fontScale="90000"/>
          </a:bodyPr>
          <a:lstStyle/>
          <a:p>
            <a:r>
              <a:rPr lang="lt-LT" sz="3200" dirty="0">
                <a:solidFill>
                  <a:schemeClr val="accent2">
                    <a:lumMod val="75000"/>
                  </a:schemeClr>
                </a:solidFill>
              </a:rPr>
              <a:t>NUOMONĖ APIE SVEIKOS GYVENSENOS ASPEKTŲ SVARBĄ</a:t>
            </a:r>
            <a:r>
              <a:rPr lang="en-US" sz="3200" dirty="0">
                <a:solidFill>
                  <a:schemeClr val="accent2">
                    <a:lumMod val="75000"/>
                  </a:schemeClr>
                </a:solidFill>
              </a:rPr>
              <a:t> </a:t>
            </a:r>
            <a:r>
              <a:rPr lang="lt-LT" sz="3200" dirty="0">
                <a:solidFill>
                  <a:schemeClr val="accent2">
                    <a:lumMod val="75000"/>
                  </a:schemeClr>
                </a:solidFill>
              </a:rPr>
              <a:t>(PROC.) Saugos taisyklių laikymasis</a:t>
            </a:r>
          </a:p>
        </p:txBody>
      </p:sp>
      <p:sp>
        <p:nvSpPr>
          <p:cNvPr id="14" name="TextBox 13">
            <a:extLst>
              <a:ext uri="{FF2B5EF4-FFF2-40B4-BE49-F238E27FC236}">
                <a16:creationId xmlns:a16="http://schemas.microsoft.com/office/drawing/2014/main" id="{A788E621-57C2-4557-9C89-6959572DCC08}"/>
              </a:ext>
            </a:extLst>
          </p:cNvPr>
          <p:cNvSpPr txBox="1"/>
          <p:nvPr/>
        </p:nvSpPr>
        <p:spPr>
          <a:xfrm>
            <a:off x="1221178" y="1929237"/>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cxnSp>
        <p:nvCxnSpPr>
          <p:cNvPr id="3" name="Straight Connector 2">
            <a:extLst>
              <a:ext uri="{FF2B5EF4-FFF2-40B4-BE49-F238E27FC236}">
                <a16:creationId xmlns:a16="http://schemas.microsoft.com/office/drawing/2014/main" id="{9DCA151E-B5CA-4B32-B917-97D15E2EB9DC}"/>
              </a:ext>
            </a:extLst>
          </p:cNvPr>
          <p:cNvCxnSpPr>
            <a:cxnSpLocks/>
          </p:cNvCxnSpPr>
          <p:nvPr/>
        </p:nvCxnSpPr>
        <p:spPr>
          <a:xfrm>
            <a:off x="1980591" y="3676261"/>
            <a:ext cx="62595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7447C9-1258-409B-9786-14129C95D41C}"/>
              </a:ext>
            </a:extLst>
          </p:cNvPr>
          <p:cNvCxnSpPr>
            <a:cxnSpLocks/>
          </p:cNvCxnSpPr>
          <p:nvPr/>
        </p:nvCxnSpPr>
        <p:spPr>
          <a:xfrm>
            <a:off x="1980591" y="4844725"/>
            <a:ext cx="62595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B77BD78-86A6-4CD9-B67F-9E281F8D74C9}"/>
              </a:ext>
            </a:extLst>
          </p:cNvPr>
          <p:cNvCxnSpPr>
            <a:cxnSpLocks/>
          </p:cNvCxnSpPr>
          <p:nvPr/>
        </p:nvCxnSpPr>
        <p:spPr>
          <a:xfrm>
            <a:off x="1980591" y="2904931"/>
            <a:ext cx="625950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369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3102878575"/>
              </p:ext>
            </p:extLst>
          </p:nvPr>
        </p:nvGraphicFramePr>
        <p:xfrm>
          <a:off x="1362524" y="1831598"/>
          <a:ext cx="7538880" cy="4623812"/>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3">
            <a:extLst>
              <a:ext uri="{FF2B5EF4-FFF2-40B4-BE49-F238E27FC236}">
                <a16:creationId xmlns:a16="http://schemas.microsoft.com/office/drawing/2014/main" id="{C8952B1D-DEE6-484C-8043-3803C963C794}"/>
              </a:ext>
            </a:extLst>
          </p:cNvPr>
          <p:cNvSpPr txBox="1">
            <a:spLocks/>
          </p:cNvSpPr>
          <p:nvPr/>
        </p:nvSpPr>
        <p:spPr>
          <a:xfrm>
            <a:off x="8624137" y="2572611"/>
            <a:ext cx="2748713" cy="53850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r>
              <a:rPr kumimoji="0" lang="lt-LT"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Moterys dažniau pritarė, kad neabejingumas kitų žmonių žalingiems </a:t>
            </a:r>
            <a:r>
              <a:rPr lang="lt-LT" dirty="0">
                <a:solidFill>
                  <a:prstClr val="black">
                    <a:lumMod val="65000"/>
                    <a:lumOff val="35000"/>
                  </a:prstClr>
                </a:solidFill>
              </a:rPr>
              <a:t>į</a:t>
            </a:r>
            <a:r>
              <a:rPr kumimoji="0" lang="lt-LT" sz="1100" b="0" i="0" u="none" strike="noStrike" kern="1200" cap="none" spc="0" normalizeH="0" baseline="0" noProof="0" dirty="0" err="1">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pročiams</a:t>
            </a:r>
            <a:r>
              <a:rPr kumimoji="0" lang="lt-LT"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 yra svarbus apibūdinant sveiką gyvenseną.</a:t>
            </a:r>
            <a:endParaRPr kumimoji="0" lang="en-US"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34242" y="1385098"/>
            <a:ext cx="9736580" cy="293639"/>
          </a:xfrm>
        </p:spPr>
        <p:txBody>
          <a:bodyPr/>
          <a:lstStyle/>
          <a:p>
            <a:r>
              <a:rPr lang="lt-LT" dirty="0"/>
              <a:t>Kaip jūs manote, kiek kiekvienas iš šių dalykų yra svarbus, apibūdinant sveiką gyvenseną?</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547381"/>
            <a:ext cx="9730107" cy="854497"/>
          </a:xfrm>
        </p:spPr>
        <p:txBody>
          <a:bodyPr>
            <a:normAutofit fontScale="90000"/>
          </a:bodyPr>
          <a:lstStyle/>
          <a:p>
            <a:r>
              <a:rPr lang="lt-LT" sz="3200" dirty="0">
                <a:solidFill>
                  <a:schemeClr val="accent2">
                    <a:lumMod val="75000"/>
                  </a:schemeClr>
                </a:solidFill>
              </a:rPr>
              <a:t>NUOMONĖ APIE SVEIKOS GYVENSENOS ASPEKTŲ SVARBĄ</a:t>
            </a:r>
            <a:r>
              <a:rPr lang="en-US" sz="3200" dirty="0">
                <a:solidFill>
                  <a:schemeClr val="accent2">
                    <a:lumMod val="75000"/>
                  </a:schemeClr>
                </a:solidFill>
              </a:rPr>
              <a:t> </a:t>
            </a:r>
            <a:r>
              <a:rPr lang="lt-LT" sz="3200" dirty="0">
                <a:solidFill>
                  <a:schemeClr val="accent2">
                    <a:lumMod val="75000"/>
                  </a:schemeClr>
                </a:solidFill>
              </a:rPr>
              <a:t>(PROC.) </a:t>
            </a:r>
            <a:r>
              <a:rPr lang="lt-LT" sz="2700" dirty="0">
                <a:solidFill>
                  <a:schemeClr val="accent2">
                    <a:lumMod val="75000"/>
                  </a:schemeClr>
                </a:solidFill>
              </a:rPr>
              <a:t>Neabejingumas kitų žalingiems įpročiams</a:t>
            </a:r>
          </a:p>
        </p:txBody>
      </p:sp>
      <p:sp>
        <p:nvSpPr>
          <p:cNvPr id="14" name="TextBox 13">
            <a:extLst>
              <a:ext uri="{FF2B5EF4-FFF2-40B4-BE49-F238E27FC236}">
                <a16:creationId xmlns:a16="http://schemas.microsoft.com/office/drawing/2014/main" id="{A788E621-57C2-4557-9C89-6959572DCC08}"/>
              </a:ext>
            </a:extLst>
          </p:cNvPr>
          <p:cNvSpPr txBox="1"/>
          <p:nvPr/>
        </p:nvSpPr>
        <p:spPr>
          <a:xfrm>
            <a:off x="1221178" y="1929237"/>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cxnSp>
        <p:nvCxnSpPr>
          <p:cNvPr id="3" name="Straight Connector 2">
            <a:extLst>
              <a:ext uri="{FF2B5EF4-FFF2-40B4-BE49-F238E27FC236}">
                <a16:creationId xmlns:a16="http://schemas.microsoft.com/office/drawing/2014/main" id="{9DCA151E-B5CA-4B32-B917-97D15E2EB9DC}"/>
              </a:ext>
            </a:extLst>
          </p:cNvPr>
          <p:cNvCxnSpPr>
            <a:cxnSpLocks/>
          </p:cNvCxnSpPr>
          <p:nvPr/>
        </p:nvCxnSpPr>
        <p:spPr>
          <a:xfrm>
            <a:off x="1961541" y="3676261"/>
            <a:ext cx="62595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7447C9-1258-409B-9786-14129C95D41C}"/>
              </a:ext>
            </a:extLst>
          </p:cNvPr>
          <p:cNvCxnSpPr>
            <a:cxnSpLocks/>
          </p:cNvCxnSpPr>
          <p:nvPr/>
        </p:nvCxnSpPr>
        <p:spPr>
          <a:xfrm>
            <a:off x="1961541" y="4863775"/>
            <a:ext cx="62595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B77BD78-86A6-4CD9-B67F-9E281F8D74C9}"/>
              </a:ext>
            </a:extLst>
          </p:cNvPr>
          <p:cNvCxnSpPr>
            <a:cxnSpLocks/>
          </p:cNvCxnSpPr>
          <p:nvPr/>
        </p:nvCxnSpPr>
        <p:spPr>
          <a:xfrm>
            <a:off x="1961541" y="2914456"/>
            <a:ext cx="625950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5885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3">
            <a:extLst>
              <a:ext uri="{FF2B5EF4-FFF2-40B4-BE49-F238E27FC236}">
                <a16:creationId xmlns:a16="http://schemas.microsoft.com/office/drawing/2014/main" id="{5CCF475F-54AA-4ECB-931F-89D22EC51E45}"/>
              </a:ext>
            </a:extLst>
          </p:cNvPr>
          <p:cNvGraphicFramePr>
            <a:graphicFrameLocks/>
          </p:cNvGraphicFramePr>
          <p:nvPr>
            <p:extLst>
              <p:ext uri="{D42A27DB-BD31-4B8C-83A1-F6EECF244321}">
                <p14:modId xmlns:p14="http://schemas.microsoft.com/office/powerpoint/2010/main" val="3514960876"/>
              </p:ext>
            </p:extLst>
          </p:nvPr>
        </p:nvGraphicFramePr>
        <p:xfrm>
          <a:off x="1221178" y="2197450"/>
          <a:ext cx="8929594" cy="3793435"/>
        </p:xfrm>
        <a:graphic>
          <a:graphicData uri="http://schemas.openxmlformats.org/drawingml/2006/chart">
            <c:chart xmlns:c="http://schemas.openxmlformats.org/drawingml/2006/chart" xmlns:r="http://schemas.openxmlformats.org/officeDocument/2006/relationships" r:id="rId2"/>
          </a:graphicData>
        </a:graphic>
      </p:graphicFrame>
      <p:sp>
        <p:nvSpPr>
          <p:cNvPr id="9" name="Content Placeholder 3">
            <a:extLst>
              <a:ext uri="{FF2B5EF4-FFF2-40B4-BE49-F238E27FC236}">
                <a16:creationId xmlns:a16="http://schemas.microsoft.com/office/drawing/2014/main" id="{30169FAE-B5DA-41A9-87EA-EABFDBCB717A}"/>
              </a:ext>
            </a:extLst>
          </p:cNvPr>
          <p:cNvSpPr txBox="1">
            <a:spLocks/>
          </p:cNvSpPr>
          <p:nvPr/>
        </p:nvSpPr>
        <p:spPr>
          <a:xfrm>
            <a:off x="8259745" y="2414009"/>
            <a:ext cx="3164318" cy="101499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3" name="Content Placeholder 3">
            <a:extLst>
              <a:ext uri="{FF2B5EF4-FFF2-40B4-BE49-F238E27FC236}">
                <a16:creationId xmlns:a16="http://schemas.microsoft.com/office/drawing/2014/main" id="{4A3736A0-8392-47F4-89EA-4E8E46D9052F}"/>
              </a:ext>
            </a:extLst>
          </p:cNvPr>
          <p:cNvSpPr txBox="1">
            <a:spLocks/>
          </p:cNvSpPr>
          <p:nvPr/>
        </p:nvSpPr>
        <p:spPr>
          <a:xfrm>
            <a:off x="8709862" y="4548707"/>
            <a:ext cx="3002743" cy="1653743"/>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4" name="Content Placeholder 3">
            <a:extLst>
              <a:ext uri="{FF2B5EF4-FFF2-40B4-BE49-F238E27FC236}">
                <a16:creationId xmlns:a16="http://schemas.microsoft.com/office/drawing/2014/main" id="{D5471F76-C52B-4793-93A1-394D72F82852}"/>
              </a:ext>
            </a:extLst>
          </p:cNvPr>
          <p:cNvSpPr txBox="1">
            <a:spLocks/>
          </p:cNvSpPr>
          <p:nvPr/>
        </p:nvSpPr>
        <p:spPr>
          <a:xfrm>
            <a:off x="8661507" y="4501204"/>
            <a:ext cx="3002743" cy="1653743"/>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4" name="Content Placeholder 3">
            <a:extLst>
              <a:ext uri="{FF2B5EF4-FFF2-40B4-BE49-F238E27FC236}">
                <a16:creationId xmlns:a16="http://schemas.microsoft.com/office/drawing/2014/main" id="{3E807922-CB9E-476E-9119-60199EADA8E4}"/>
              </a:ext>
            </a:extLst>
          </p:cNvPr>
          <p:cNvSpPr>
            <a:spLocks noGrp="1"/>
          </p:cNvSpPr>
          <p:nvPr>
            <p:ph sz="half" idx="10"/>
          </p:nvPr>
        </p:nvSpPr>
        <p:spPr>
          <a:xfrm>
            <a:off x="8099610" y="1802126"/>
            <a:ext cx="2834438" cy="3793435"/>
          </a:xfrm>
        </p:spPr>
        <p:txBody>
          <a:bodyPr/>
          <a:lstStyle/>
          <a:p>
            <a:r>
              <a:rPr lang="lt-LT" dirty="0"/>
              <a:t>Moterys dažniau teigė, kad daugiau dėmesio reikėtų skirti mitybai, vyrai – fiziniam aktyvumui.</a:t>
            </a:r>
            <a:endParaRPr lang="en-US" dirty="0"/>
          </a:p>
        </p:txBody>
      </p:sp>
      <p:sp>
        <p:nvSpPr>
          <p:cNvPr id="15" name="Content Placeholder 1">
            <a:extLst>
              <a:ext uri="{FF2B5EF4-FFF2-40B4-BE49-F238E27FC236}">
                <a16:creationId xmlns:a16="http://schemas.microsoft.com/office/drawing/2014/main" id="{712A5697-1DB2-437F-9CE1-EF1A8B370586}"/>
              </a:ext>
            </a:extLst>
          </p:cNvPr>
          <p:cNvSpPr>
            <a:spLocks noGrp="1"/>
          </p:cNvSpPr>
          <p:nvPr>
            <p:ph sz="half" idx="1"/>
          </p:nvPr>
        </p:nvSpPr>
        <p:spPr>
          <a:xfrm>
            <a:off x="952500" y="1125246"/>
            <a:ext cx="9736580" cy="293639"/>
          </a:xfrm>
        </p:spPr>
        <p:txBody>
          <a:bodyPr/>
          <a:lstStyle/>
          <a:p>
            <a:r>
              <a:rPr lang="lt-LT" dirty="0"/>
              <a:t>O kuriam iš šių dalykų reikėtų skirti didesnį dėmesį bei daugiau jį propaguoti, norint, kad kuo daugiau žmonių Lietuvoje  pradėtų  gyventi sveikai? </a:t>
            </a:r>
          </a:p>
        </p:txBody>
      </p:sp>
      <p:sp>
        <p:nvSpPr>
          <p:cNvPr id="16" name="Title 2">
            <a:extLst>
              <a:ext uri="{FF2B5EF4-FFF2-40B4-BE49-F238E27FC236}">
                <a16:creationId xmlns:a16="http://schemas.microsoft.com/office/drawing/2014/main" id="{B778AC25-6C72-4E24-B371-7E8C5846DD5E}"/>
              </a:ext>
            </a:extLst>
          </p:cNvPr>
          <p:cNvSpPr>
            <a:spLocks noGrp="1"/>
          </p:cNvSpPr>
          <p:nvPr>
            <p:ph type="title"/>
          </p:nvPr>
        </p:nvSpPr>
        <p:spPr>
          <a:xfrm>
            <a:off x="952500" y="475653"/>
            <a:ext cx="10887075" cy="854497"/>
          </a:xfrm>
        </p:spPr>
        <p:txBody>
          <a:bodyPr>
            <a:normAutofit fontScale="90000"/>
          </a:bodyPr>
          <a:lstStyle/>
          <a:p>
            <a:r>
              <a:rPr lang="lt-LT" sz="3200" dirty="0">
                <a:solidFill>
                  <a:schemeClr val="accent2">
                    <a:lumMod val="75000"/>
                  </a:schemeClr>
                </a:solidFill>
              </a:rPr>
              <a:t>LABIAUSIAI SU SVEIKA GYVENSENA SIEJAMAS ELGESYS (PROC.)</a:t>
            </a:r>
          </a:p>
        </p:txBody>
      </p:sp>
      <p:sp>
        <p:nvSpPr>
          <p:cNvPr id="17" name="TextBox 16">
            <a:extLst>
              <a:ext uri="{FF2B5EF4-FFF2-40B4-BE49-F238E27FC236}">
                <a16:creationId xmlns:a16="http://schemas.microsoft.com/office/drawing/2014/main" id="{B8C7145D-DCED-4609-B16E-9C591915092C}"/>
              </a:ext>
            </a:extLst>
          </p:cNvPr>
          <p:cNvSpPr txBox="1"/>
          <p:nvPr/>
        </p:nvSpPr>
        <p:spPr>
          <a:xfrm>
            <a:off x="1231569" y="1745959"/>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spTree>
    <p:extLst>
      <p:ext uri="{BB962C8B-B14F-4D97-AF65-F5344CB8AC3E}">
        <p14:creationId xmlns:p14="http://schemas.microsoft.com/office/powerpoint/2010/main" val="177706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CE6269A-06BC-487E-829B-90E0367B1E1B}"/>
              </a:ext>
            </a:extLst>
          </p:cNvPr>
          <p:cNvSpPr txBox="1">
            <a:spLocks/>
          </p:cNvSpPr>
          <p:nvPr/>
        </p:nvSpPr>
        <p:spPr>
          <a:xfrm>
            <a:off x="8679826" y="4118631"/>
            <a:ext cx="3002743" cy="6364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40715" y="1132944"/>
            <a:ext cx="9736580" cy="293639"/>
          </a:xfrm>
        </p:spPr>
        <p:txBody>
          <a:bodyPr/>
          <a:lstStyle/>
          <a:p>
            <a:r>
              <a:rPr lang="lt-LT" dirty="0"/>
              <a:t>Ar Jūs galite apie save pasakyti – aš gyvenu sveikai?</a:t>
            </a:r>
          </a:p>
          <a:p>
            <a:endParaRPr lang="lt-LT" dirty="0"/>
          </a:p>
          <a:p>
            <a:endParaRPr lang="lt-LT" dirty="0"/>
          </a:p>
          <a:p>
            <a:endParaRPr lang="lt-LT" dirty="0"/>
          </a:p>
          <a:p>
            <a:endParaRPr lang="lt-LT" dirty="0"/>
          </a:p>
          <a:p>
            <a:endParaRPr lang="lt-LT" dirty="0"/>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9994218" cy="854497"/>
          </a:xfrm>
        </p:spPr>
        <p:txBody>
          <a:bodyPr>
            <a:normAutofit fontScale="90000"/>
          </a:bodyPr>
          <a:lstStyle/>
          <a:p>
            <a:r>
              <a:rPr lang="lt-LT" sz="3200" dirty="0">
                <a:solidFill>
                  <a:schemeClr val="accent2">
                    <a:lumMod val="75000"/>
                  </a:schemeClr>
                </a:solidFill>
              </a:rPr>
              <a:t>ASMENINĖS SVEIKOS GYVENSENOS VERTINIMAS (PROC.)</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21178" y="1697995"/>
            <a:ext cx="897146"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graphicFrame>
        <p:nvGraphicFramePr>
          <p:cNvPr id="8" name="Content Placeholder 13">
            <a:extLst>
              <a:ext uri="{FF2B5EF4-FFF2-40B4-BE49-F238E27FC236}">
                <a16:creationId xmlns:a16="http://schemas.microsoft.com/office/drawing/2014/main" id="{D6DF4359-F7CE-40E0-B550-47618F214BBF}"/>
              </a:ext>
            </a:extLst>
          </p:cNvPr>
          <p:cNvGraphicFramePr>
            <a:graphicFrameLocks/>
          </p:cNvGraphicFramePr>
          <p:nvPr>
            <p:extLst>
              <p:ext uri="{D42A27DB-BD31-4B8C-83A1-F6EECF244321}">
                <p14:modId xmlns:p14="http://schemas.microsoft.com/office/powerpoint/2010/main" val="2379112329"/>
              </p:ext>
            </p:extLst>
          </p:nvPr>
        </p:nvGraphicFramePr>
        <p:xfrm>
          <a:off x="1155300" y="2166613"/>
          <a:ext cx="7734929" cy="39040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03688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1979630914"/>
              </p:ext>
            </p:extLst>
          </p:nvPr>
        </p:nvGraphicFramePr>
        <p:xfrm>
          <a:off x="1068174" y="1738238"/>
          <a:ext cx="7538880" cy="4623812"/>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3">
            <a:extLst>
              <a:ext uri="{FF2B5EF4-FFF2-40B4-BE49-F238E27FC236}">
                <a16:creationId xmlns:a16="http://schemas.microsoft.com/office/drawing/2014/main" id="{C8952B1D-DEE6-484C-8043-3803C963C794}"/>
              </a:ext>
            </a:extLst>
          </p:cNvPr>
          <p:cNvSpPr txBox="1">
            <a:spLocks/>
          </p:cNvSpPr>
          <p:nvPr/>
        </p:nvSpPr>
        <p:spPr>
          <a:xfrm>
            <a:off x="8760058" y="1596180"/>
            <a:ext cx="2748713" cy="53850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1AB1AF"/>
              </a:buClr>
              <a:defRPr/>
            </a:pPr>
            <a:r>
              <a:rPr lang="lt-LT" dirty="0"/>
              <a:t>Moterys dažniau teigė gyvenančios sveikai. </a:t>
            </a:r>
          </a:p>
        </p:txBody>
      </p:sp>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08232" y="1085732"/>
            <a:ext cx="9736580" cy="293639"/>
          </a:xfrm>
        </p:spPr>
        <p:txBody>
          <a:bodyPr/>
          <a:lstStyle/>
          <a:p>
            <a:r>
              <a:rPr lang="lt-LT" dirty="0"/>
              <a:t>Ar Jūs galite apie save pasakyti – aš gyvenu sveikai?</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14705" y="495950"/>
            <a:ext cx="10205770" cy="854497"/>
          </a:xfrm>
        </p:spPr>
        <p:txBody>
          <a:bodyPr>
            <a:normAutofit fontScale="90000"/>
          </a:bodyPr>
          <a:lstStyle/>
          <a:p>
            <a:r>
              <a:rPr lang="lt-LT" sz="3200" dirty="0">
                <a:solidFill>
                  <a:schemeClr val="accent2">
                    <a:lumMod val="75000"/>
                  </a:schemeClr>
                </a:solidFill>
              </a:rPr>
              <a:t>ASMENINĖS SVEIKOS GYVENSENOS VERTINIMAS (PROC.)</a:t>
            </a:r>
          </a:p>
        </p:txBody>
      </p:sp>
      <p:sp>
        <p:nvSpPr>
          <p:cNvPr id="14" name="TextBox 13">
            <a:extLst>
              <a:ext uri="{FF2B5EF4-FFF2-40B4-BE49-F238E27FC236}">
                <a16:creationId xmlns:a16="http://schemas.microsoft.com/office/drawing/2014/main" id="{A788E621-57C2-4557-9C89-6959572DCC08}"/>
              </a:ext>
            </a:extLst>
          </p:cNvPr>
          <p:cNvSpPr txBox="1"/>
          <p:nvPr/>
        </p:nvSpPr>
        <p:spPr>
          <a:xfrm>
            <a:off x="1214705" y="1639187"/>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cxnSp>
        <p:nvCxnSpPr>
          <p:cNvPr id="3" name="Straight Connector 2">
            <a:extLst>
              <a:ext uri="{FF2B5EF4-FFF2-40B4-BE49-F238E27FC236}">
                <a16:creationId xmlns:a16="http://schemas.microsoft.com/office/drawing/2014/main" id="{9DCA151E-B5CA-4B32-B917-97D15E2EB9DC}"/>
              </a:ext>
            </a:extLst>
          </p:cNvPr>
          <p:cNvCxnSpPr>
            <a:cxnSpLocks/>
          </p:cNvCxnSpPr>
          <p:nvPr/>
        </p:nvCxnSpPr>
        <p:spPr>
          <a:xfrm>
            <a:off x="1993392" y="3596259"/>
            <a:ext cx="59465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7447C9-1258-409B-9786-14129C95D41C}"/>
              </a:ext>
            </a:extLst>
          </p:cNvPr>
          <p:cNvCxnSpPr>
            <a:cxnSpLocks/>
          </p:cNvCxnSpPr>
          <p:nvPr/>
        </p:nvCxnSpPr>
        <p:spPr>
          <a:xfrm>
            <a:off x="2111851" y="4774240"/>
            <a:ext cx="58280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B77BD78-86A6-4CD9-B67F-9E281F8D74C9}"/>
              </a:ext>
            </a:extLst>
          </p:cNvPr>
          <p:cNvCxnSpPr>
            <a:cxnSpLocks/>
          </p:cNvCxnSpPr>
          <p:nvPr/>
        </p:nvCxnSpPr>
        <p:spPr>
          <a:xfrm>
            <a:off x="1993392" y="2805871"/>
            <a:ext cx="594654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67087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2401735627"/>
              </p:ext>
            </p:extLst>
          </p:nvPr>
        </p:nvGraphicFramePr>
        <p:xfrm>
          <a:off x="981075" y="1862165"/>
          <a:ext cx="7943850" cy="4347738"/>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08232" y="1241921"/>
            <a:ext cx="9736580" cy="293639"/>
          </a:xfrm>
        </p:spPr>
        <p:txBody>
          <a:bodyPr/>
          <a:lstStyle/>
          <a:p>
            <a:r>
              <a:rPr lang="lt-LT" dirty="0"/>
              <a:t>Ar per paskutinius 6 mėnesius jūs ...? </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14705" y="648097"/>
            <a:ext cx="9730107" cy="854497"/>
          </a:xfrm>
        </p:spPr>
        <p:txBody>
          <a:bodyPr>
            <a:normAutofit fontScale="90000"/>
          </a:bodyPr>
          <a:lstStyle/>
          <a:p>
            <a:r>
              <a:rPr lang="lt-LT" sz="3200" dirty="0">
                <a:solidFill>
                  <a:schemeClr val="accent2">
                    <a:lumMod val="75000"/>
                  </a:schemeClr>
                </a:solidFill>
              </a:rPr>
              <a:t>SVEIKATAI PALANKIŲ ĮPROČIŲ PRAKTIKAVIMAS (PROC.)</a:t>
            </a:r>
          </a:p>
        </p:txBody>
      </p:sp>
      <p:sp>
        <p:nvSpPr>
          <p:cNvPr id="14" name="TextBox 13">
            <a:extLst>
              <a:ext uri="{FF2B5EF4-FFF2-40B4-BE49-F238E27FC236}">
                <a16:creationId xmlns:a16="http://schemas.microsoft.com/office/drawing/2014/main" id="{A788E621-57C2-4557-9C89-6959572DCC08}"/>
              </a:ext>
            </a:extLst>
          </p:cNvPr>
          <p:cNvSpPr txBox="1"/>
          <p:nvPr/>
        </p:nvSpPr>
        <p:spPr>
          <a:xfrm>
            <a:off x="1221178" y="1929237"/>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spTree>
    <p:extLst>
      <p:ext uri="{BB962C8B-B14F-4D97-AF65-F5344CB8AC3E}">
        <p14:creationId xmlns:p14="http://schemas.microsoft.com/office/powerpoint/2010/main" val="1783811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CE6269A-06BC-487E-829B-90E0367B1E1B}"/>
              </a:ext>
            </a:extLst>
          </p:cNvPr>
          <p:cNvSpPr txBox="1">
            <a:spLocks/>
          </p:cNvSpPr>
          <p:nvPr/>
        </p:nvSpPr>
        <p:spPr>
          <a:xfrm>
            <a:off x="8660776" y="2586894"/>
            <a:ext cx="3002743" cy="6364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14705" y="1330150"/>
            <a:ext cx="9736580" cy="293639"/>
          </a:xfrm>
        </p:spPr>
        <p:txBody>
          <a:bodyPr/>
          <a:lstStyle/>
          <a:p>
            <a:r>
              <a:rPr lang="lt-LT" dirty="0"/>
              <a:t>Ar per paskutinius 6 mėnesius jūs sveikai maitinotės – vartojote sveikatai palankius produktus, daugiau valgėte daržovių ir vaisių, stengėtės mažiau valgyti riebaus maisto? </a:t>
            </a:r>
          </a:p>
          <a:p>
            <a:endParaRPr lang="lt-LT" dirty="0"/>
          </a:p>
          <a:p>
            <a:endParaRPr lang="lt-LT" dirty="0"/>
          </a:p>
          <a:p>
            <a:endParaRPr lang="lt-LT" dirty="0"/>
          </a:p>
          <a:p>
            <a:endParaRPr lang="lt-LT" dirty="0"/>
          </a:p>
          <a:p>
            <a:endParaRPr lang="lt-LT" dirty="0"/>
          </a:p>
          <a:p>
            <a:endParaRPr lang="lt-LT" dirty="0"/>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9730107" cy="854497"/>
          </a:xfrm>
        </p:spPr>
        <p:txBody>
          <a:bodyPr>
            <a:normAutofit fontScale="90000"/>
          </a:bodyPr>
          <a:lstStyle/>
          <a:p>
            <a:r>
              <a:rPr lang="lt-LT" sz="3200" dirty="0">
                <a:solidFill>
                  <a:schemeClr val="accent2">
                    <a:lumMod val="75000"/>
                  </a:schemeClr>
                </a:solidFill>
              </a:rPr>
              <a:t>SVEIKATAI PALANKIŲ ĮPROČIŲ PRAKTIKAVIMAS (PROC.) Sveika mityba</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65471" y="1832188"/>
            <a:ext cx="897146"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graphicFrame>
        <p:nvGraphicFramePr>
          <p:cNvPr id="7" name="Content Placeholder 9">
            <a:extLst>
              <a:ext uri="{FF2B5EF4-FFF2-40B4-BE49-F238E27FC236}">
                <a16:creationId xmlns:a16="http://schemas.microsoft.com/office/drawing/2014/main" id="{0AF5DF05-54DA-4207-8D9D-D8B5DAA65A17}"/>
              </a:ext>
            </a:extLst>
          </p:cNvPr>
          <p:cNvGraphicFramePr>
            <a:graphicFrameLocks noGrp="1"/>
          </p:cNvGraphicFramePr>
          <p:nvPr>
            <p:ph sz="half" idx="10"/>
            <p:extLst>
              <p:ext uri="{D42A27DB-BD31-4B8C-83A1-F6EECF244321}">
                <p14:modId xmlns:p14="http://schemas.microsoft.com/office/powerpoint/2010/main" val="39091847"/>
              </p:ext>
            </p:extLst>
          </p:nvPr>
        </p:nvGraphicFramePr>
        <p:xfrm>
          <a:off x="1362524" y="1831598"/>
          <a:ext cx="7538880" cy="4623812"/>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7F760D81-7CF0-48EB-A3DB-E601412FC575}"/>
              </a:ext>
            </a:extLst>
          </p:cNvPr>
          <p:cNvCxnSpPr>
            <a:cxnSpLocks/>
          </p:cNvCxnSpPr>
          <p:nvPr/>
        </p:nvCxnSpPr>
        <p:spPr>
          <a:xfrm>
            <a:off x="2286000" y="2905125"/>
            <a:ext cx="5934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6A8EB71-3F6E-4863-9E5C-1ACDB955E4CA}"/>
              </a:ext>
            </a:extLst>
          </p:cNvPr>
          <p:cNvCxnSpPr>
            <a:cxnSpLocks/>
          </p:cNvCxnSpPr>
          <p:nvPr/>
        </p:nvCxnSpPr>
        <p:spPr>
          <a:xfrm>
            <a:off x="2305050" y="3695700"/>
            <a:ext cx="5934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760EAF7-1A08-47F4-AABA-93558232FAE7}"/>
              </a:ext>
            </a:extLst>
          </p:cNvPr>
          <p:cNvCxnSpPr>
            <a:cxnSpLocks/>
          </p:cNvCxnSpPr>
          <p:nvPr/>
        </p:nvCxnSpPr>
        <p:spPr>
          <a:xfrm>
            <a:off x="2305050" y="4857750"/>
            <a:ext cx="5934075"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5A07A698-CE17-49F1-A252-8AF583D77DA4}"/>
              </a:ext>
            </a:extLst>
          </p:cNvPr>
          <p:cNvSpPr txBox="1">
            <a:spLocks/>
          </p:cNvSpPr>
          <p:nvPr/>
        </p:nvSpPr>
        <p:spPr>
          <a:xfrm>
            <a:off x="8484800" y="1936857"/>
            <a:ext cx="2748713" cy="53850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r>
              <a:rPr kumimoji="0" lang="lt-LT"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Moterys dažniau teigė, kad pastarųjų 6 mėnesių laikotarpiu sveikai maitinosi.</a:t>
            </a:r>
            <a:endParaRPr kumimoji="0" lang="en-US"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Tree>
    <p:extLst>
      <p:ext uri="{BB962C8B-B14F-4D97-AF65-F5344CB8AC3E}">
        <p14:creationId xmlns:p14="http://schemas.microsoft.com/office/powerpoint/2010/main" val="2867731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ABF7241-77FB-4F72-81AC-E60C72F4DAD4}"/>
              </a:ext>
            </a:extLst>
          </p:cNvPr>
          <p:cNvSpPr>
            <a:spLocks noGrp="1"/>
          </p:cNvSpPr>
          <p:nvPr>
            <p:ph type="title"/>
          </p:nvPr>
        </p:nvSpPr>
        <p:spPr>
          <a:xfrm>
            <a:off x="1230947" y="140860"/>
            <a:ext cx="9730107" cy="1151703"/>
          </a:xfrm>
        </p:spPr>
        <p:txBody>
          <a:bodyPr>
            <a:normAutofit/>
          </a:bodyPr>
          <a:lstStyle/>
          <a:p>
            <a:pPr algn="ctr"/>
            <a:r>
              <a:rPr lang="lt-LT" sz="3600" dirty="0">
                <a:solidFill>
                  <a:schemeClr val="accent2">
                    <a:lumMod val="75000"/>
                  </a:schemeClr>
                </a:solidFill>
              </a:rPr>
              <a:t>TYRIMO METODIKA</a:t>
            </a:r>
          </a:p>
        </p:txBody>
      </p:sp>
      <p:sp>
        <p:nvSpPr>
          <p:cNvPr id="7" name="Rectangle 6">
            <a:extLst>
              <a:ext uri="{FF2B5EF4-FFF2-40B4-BE49-F238E27FC236}">
                <a16:creationId xmlns:a16="http://schemas.microsoft.com/office/drawing/2014/main" id="{07F0BC18-17FC-414C-846A-B8F579890216}"/>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nvGrpSpPr>
          <p:cNvPr id="14" name="Group 13">
            <a:extLst>
              <a:ext uri="{FF2B5EF4-FFF2-40B4-BE49-F238E27FC236}">
                <a16:creationId xmlns:a16="http://schemas.microsoft.com/office/drawing/2014/main" id="{BD3035DC-E60F-446B-9CBA-29348F039A7C}"/>
              </a:ext>
            </a:extLst>
          </p:cNvPr>
          <p:cNvGrpSpPr/>
          <p:nvPr/>
        </p:nvGrpSpPr>
        <p:grpSpPr>
          <a:xfrm>
            <a:off x="565677" y="1396863"/>
            <a:ext cx="11060645" cy="4510009"/>
            <a:chOff x="565677" y="1376045"/>
            <a:chExt cx="11060645" cy="4510009"/>
          </a:xfrm>
        </p:grpSpPr>
        <p:grpSp>
          <p:nvGrpSpPr>
            <p:cNvPr id="2" name="Group 1">
              <a:extLst>
                <a:ext uri="{FF2B5EF4-FFF2-40B4-BE49-F238E27FC236}">
                  <a16:creationId xmlns:a16="http://schemas.microsoft.com/office/drawing/2014/main" id="{D9DE2CF1-C3F5-46F2-8F57-46D9E4D66616}"/>
                </a:ext>
              </a:extLst>
            </p:cNvPr>
            <p:cNvGrpSpPr/>
            <p:nvPr/>
          </p:nvGrpSpPr>
          <p:grpSpPr>
            <a:xfrm>
              <a:off x="565679" y="1376045"/>
              <a:ext cx="11060643" cy="2136437"/>
              <a:chOff x="496948" y="1461106"/>
              <a:chExt cx="11060643" cy="2136437"/>
            </a:xfrm>
          </p:grpSpPr>
          <p:sp>
            <p:nvSpPr>
              <p:cNvPr id="32" name="Rectangle: Rounded Corners 31">
                <a:extLst>
                  <a:ext uri="{FF2B5EF4-FFF2-40B4-BE49-F238E27FC236}">
                    <a16:creationId xmlns:a16="http://schemas.microsoft.com/office/drawing/2014/main" id="{9BF1CEF7-4B4F-4E58-A769-93FB13BC99C7}"/>
                  </a:ext>
                </a:extLst>
              </p:cNvPr>
              <p:cNvSpPr/>
              <p:nvPr/>
            </p:nvSpPr>
            <p:spPr>
              <a:xfrm>
                <a:off x="496948" y="1461106"/>
                <a:ext cx="2671554" cy="2136437"/>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2" name="Rectangle: Rounded Corners 41">
                <a:extLst>
                  <a:ext uri="{FF2B5EF4-FFF2-40B4-BE49-F238E27FC236}">
                    <a16:creationId xmlns:a16="http://schemas.microsoft.com/office/drawing/2014/main" id="{8F8E52E9-8BC6-4ED2-9961-31DA67F32847}"/>
                  </a:ext>
                </a:extLst>
              </p:cNvPr>
              <p:cNvSpPr/>
              <p:nvPr/>
            </p:nvSpPr>
            <p:spPr>
              <a:xfrm>
                <a:off x="3293311" y="1461106"/>
                <a:ext cx="2671554" cy="2136437"/>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9" name="Rectangle: Rounded Corners 48">
                <a:extLst>
                  <a:ext uri="{FF2B5EF4-FFF2-40B4-BE49-F238E27FC236}">
                    <a16:creationId xmlns:a16="http://schemas.microsoft.com/office/drawing/2014/main" id="{9465D109-EFB6-42F2-BB47-B078D378F11F}"/>
                  </a:ext>
                </a:extLst>
              </p:cNvPr>
              <p:cNvSpPr/>
              <p:nvPr/>
            </p:nvSpPr>
            <p:spPr>
              <a:xfrm>
                <a:off x="6089674" y="1461106"/>
                <a:ext cx="2671554" cy="2136437"/>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0" name="Rectangle: Rounded Corners 49">
                <a:extLst>
                  <a:ext uri="{FF2B5EF4-FFF2-40B4-BE49-F238E27FC236}">
                    <a16:creationId xmlns:a16="http://schemas.microsoft.com/office/drawing/2014/main" id="{D1C03969-32D5-4325-AEAF-9EA53E0336DB}"/>
                  </a:ext>
                </a:extLst>
              </p:cNvPr>
              <p:cNvSpPr/>
              <p:nvPr/>
            </p:nvSpPr>
            <p:spPr>
              <a:xfrm>
                <a:off x="8886037" y="1461106"/>
                <a:ext cx="2671554" cy="2136437"/>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52" name="Group 51">
              <a:extLst>
                <a:ext uri="{FF2B5EF4-FFF2-40B4-BE49-F238E27FC236}">
                  <a16:creationId xmlns:a16="http://schemas.microsoft.com/office/drawing/2014/main" id="{BFE3F4EF-6621-46F9-A734-2E778A8EE54E}"/>
                </a:ext>
              </a:extLst>
            </p:cNvPr>
            <p:cNvGrpSpPr/>
            <p:nvPr/>
          </p:nvGrpSpPr>
          <p:grpSpPr>
            <a:xfrm>
              <a:off x="565677" y="3640779"/>
              <a:ext cx="11060643" cy="2245275"/>
              <a:chOff x="496948" y="1461106"/>
              <a:chExt cx="11060643" cy="2245275"/>
            </a:xfrm>
          </p:grpSpPr>
          <p:sp>
            <p:nvSpPr>
              <p:cNvPr id="55" name="Rectangle: Rounded Corners 54">
                <a:extLst>
                  <a:ext uri="{FF2B5EF4-FFF2-40B4-BE49-F238E27FC236}">
                    <a16:creationId xmlns:a16="http://schemas.microsoft.com/office/drawing/2014/main" id="{F4F38E79-2002-4375-94B9-BF34C3A9DC51}"/>
                  </a:ext>
                </a:extLst>
              </p:cNvPr>
              <p:cNvSpPr/>
              <p:nvPr/>
            </p:nvSpPr>
            <p:spPr>
              <a:xfrm>
                <a:off x="496948" y="1461106"/>
                <a:ext cx="2671554" cy="2245275"/>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0" name="Rectangle: Rounded Corners 59">
                <a:extLst>
                  <a:ext uri="{FF2B5EF4-FFF2-40B4-BE49-F238E27FC236}">
                    <a16:creationId xmlns:a16="http://schemas.microsoft.com/office/drawing/2014/main" id="{527EEF7B-F712-47B6-909D-4F78C6E79D5B}"/>
                  </a:ext>
                </a:extLst>
              </p:cNvPr>
              <p:cNvSpPr/>
              <p:nvPr/>
            </p:nvSpPr>
            <p:spPr>
              <a:xfrm>
                <a:off x="3293311" y="1461106"/>
                <a:ext cx="2671554" cy="2245275"/>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2" name="Rectangle: Rounded Corners 61">
                <a:extLst>
                  <a:ext uri="{FF2B5EF4-FFF2-40B4-BE49-F238E27FC236}">
                    <a16:creationId xmlns:a16="http://schemas.microsoft.com/office/drawing/2014/main" id="{83B27076-FA3D-4342-811E-C0793A0C0CB2}"/>
                  </a:ext>
                </a:extLst>
              </p:cNvPr>
              <p:cNvSpPr/>
              <p:nvPr/>
            </p:nvSpPr>
            <p:spPr>
              <a:xfrm>
                <a:off x="6089674" y="1461106"/>
                <a:ext cx="2671554" cy="2245275"/>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4" name="Rectangle: Rounded Corners 63">
                <a:extLst>
                  <a:ext uri="{FF2B5EF4-FFF2-40B4-BE49-F238E27FC236}">
                    <a16:creationId xmlns:a16="http://schemas.microsoft.com/office/drawing/2014/main" id="{E35CAB93-3239-481F-9925-6B22E6EE7C16}"/>
                  </a:ext>
                </a:extLst>
              </p:cNvPr>
              <p:cNvSpPr/>
              <p:nvPr/>
            </p:nvSpPr>
            <p:spPr>
              <a:xfrm>
                <a:off x="8886037" y="1461106"/>
                <a:ext cx="2671554" cy="2245275"/>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70" name="Group 69">
              <a:extLst>
                <a:ext uri="{FF2B5EF4-FFF2-40B4-BE49-F238E27FC236}">
                  <a16:creationId xmlns:a16="http://schemas.microsoft.com/office/drawing/2014/main" id="{08A801D5-CC84-4862-A41D-E01D2E0A2E6D}"/>
                </a:ext>
              </a:extLst>
            </p:cNvPr>
            <p:cNvGrpSpPr/>
            <p:nvPr/>
          </p:nvGrpSpPr>
          <p:grpSpPr>
            <a:xfrm>
              <a:off x="1686721" y="1532386"/>
              <a:ext cx="460247" cy="460247"/>
              <a:chOff x="2107988" y="1326018"/>
              <a:chExt cx="714016" cy="714016"/>
            </a:xfrm>
          </p:grpSpPr>
          <p:pic>
            <p:nvPicPr>
              <p:cNvPr id="76" name="Graphic 75">
                <a:extLst>
                  <a:ext uri="{FF2B5EF4-FFF2-40B4-BE49-F238E27FC236}">
                    <a16:creationId xmlns:a16="http://schemas.microsoft.com/office/drawing/2014/main" id="{654183AE-03C9-4EB2-BA91-5013BA12D31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7404" y="1514665"/>
                <a:ext cx="353235" cy="353235"/>
              </a:xfrm>
              <a:prstGeom prst="rect">
                <a:avLst/>
              </a:prstGeom>
            </p:spPr>
          </p:pic>
          <p:sp>
            <p:nvSpPr>
              <p:cNvPr id="77" name="Oval 76">
                <a:extLst>
                  <a:ext uri="{FF2B5EF4-FFF2-40B4-BE49-F238E27FC236}">
                    <a16:creationId xmlns:a16="http://schemas.microsoft.com/office/drawing/2014/main" id="{D499E94E-41A9-49E4-8A71-F88B26945BEB}"/>
                  </a:ext>
                </a:extLst>
              </p:cNvPr>
              <p:cNvSpPr/>
              <p:nvPr/>
            </p:nvSpPr>
            <p:spPr>
              <a:xfrm>
                <a:off x="2107988" y="1326018"/>
                <a:ext cx="714016" cy="714016"/>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grpSp>
        <p:sp>
          <p:nvSpPr>
            <p:cNvPr id="78" name="TextBox 77">
              <a:extLst>
                <a:ext uri="{FF2B5EF4-FFF2-40B4-BE49-F238E27FC236}">
                  <a16:creationId xmlns:a16="http://schemas.microsoft.com/office/drawing/2014/main" id="{DCD6360B-88F3-4BA6-BA6F-0F74D7A831A4}"/>
                </a:ext>
              </a:extLst>
            </p:cNvPr>
            <p:cNvSpPr txBox="1"/>
            <p:nvPr/>
          </p:nvSpPr>
          <p:spPr>
            <a:xfrm>
              <a:off x="744277" y="2054622"/>
              <a:ext cx="2349795" cy="276999"/>
            </a:xfrm>
            <a:prstGeom prst="rect">
              <a:avLst/>
            </a:prstGeom>
            <a:noFill/>
          </p:spPr>
          <p:txBody>
            <a:bodyPr wrap="square">
              <a:spAutoFit/>
            </a:bodyPr>
            <a:lstStyle/>
            <a:p>
              <a:pPr algn="ctr"/>
              <a:r>
                <a:rPr lang="lt-LT" sz="1200" dirty="0">
                  <a:solidFill>
                    <a:srgbClr val="004B50"/>
                  </a:solidFill>
                </a:rPr>
                <a:t>LAIKAS</a:t>
              </a:r>
            </a:p>
          </p:txBody>
        </p:sp>
        <p:sp>
          <p:nvSpPr>
            <p:cNvPr id="79" name="TextBox 78">
              <a:extLst>
                <a:ext uri="{FF2B5EF4-FFF2-40B4-BE49-F238E27FC236}">
                  <a16:creationId xmlns:a16="http://schemas.microsoft.com/office/drawing/2014/main" id="{63A68C0B-3EA4-4BB9-A5EC-186C653D283A}"/>
                </a:ext>
              </a:extLst>
            </p:cNvPr>
            <p:cNvSpPr txBox="1"/>
            <p:nvPr/>
          </p:nvSpPr>
          <p:spPr>
            <a:xfrm>
              <a:off x="744278" y="2321531"/>
              <a:ext cx="2349795" cy="276999"/>
            </a:xfrm>
            <a:prstGeom prst="rect">
              <a:avLst/>
            </a:prstGeom>
            <a:noFill/>
          </p:spPr>
          <p:txBody>
            <a:bodyPr wrap="square">
              <a:spAutoFit/>
            </a:bodyPr>
            <a:lstStyle/>
            <a:p>
              <a:pPr algn="ctr"/>
              <a:r>
                <a:rPr lang="lt-LT" sz="1200" dirty="0">
                  <a:solidFill>
                    <a:schemeClr val="tx1">
                      <a:lumMod val="65000"/>
                      <a:lumOff val="35000"/>
                    </a:schemeClr>
                  </a:solidFill>
                </a:rPr>
                <a:t>2021 07 10 – 08 23</a:t>
              </a:r>
            </a:p>
          </p:txBody>
        </p:sp>
        <p:sp>
          <p:nvSpPr>
            <p:cNvPr id="82" name="Oval 81">
              <a:extLst>
                <a:ext uri="{FF2B5EF4-FFF2-40B4-BE49-F238E27FC236}">
                  <a16:creationId xmlns:a16="http://schemas.microsoft.com/office/drawing/2014/main" id="{89CCE8D7-A3BF-40ED-96BF-0DCA8A497490}"/>
                </a:ext>
              </a:extLst>
            </p:cNvPr>
            <p:cNvSpPr/>
            <p:nvPr/>
          </p:nvSpPr>
          <p:spPr>
            <a:xfrm>
              <a:off x="4467693" y="1526361"/>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pic>
          <p:nvPicPr>
            <p:cNvPr id="83" name="Graphic 82">
              <a:extLst>
                <a:ext uri="{FF2B5EF4-FFF2-40B4-BE49-F238E27FC236}">
                  <a16:creationId xmlns:a16="http://schemas.microsoft.com/office/drawing/2014/main" id="{660EFB3D-6D33-4040-B45A-C9989C94FE0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75648" y="1629526"/>
              <a:ext cx="244336" cy="244336"/>
            </a:xfrm>
            <a:prstGeom prst="rect">
              <a:avLst/>
            </a:prstGeom>
          </p:spPr>
        </p:pic>
        <p:sp>
          <p:nvSpPr>
            <p:cNvPr id="84" name="TextBox 83">
              <a:extLst>
                <a:ext uri="{FF2B5EF4-FFF2-40B4-BE49-F238E27FC236}">
                  <a16:creationId xmlns:a16="http://schemas.microsoft.com/office/drawing/2014/main" id="{FB7192C7-6E95-4825-953E-83EA8F55323F}"/>
                </a:ext>
              </a:extLst>
            </p:cNvPr>
            <p:cNvSpPr txBox="1"/>
            <p:nvPr/>
          </p:nvSpPr>
          <p:spPr>
            <a:xfrm>
              <a:off x="3560132" y="2054621"/>
              <a:ext cx="2275368" cy="276999"/>
            </a:xfrm>
            <a:prstGeom prst="rect">
              <a:avLst/>
            </a:prstGeom>
            <a:noFill/>
          </p:spPr>
          <p:txBody>
            <a:bodyPr wrap="square">
              <a:spAutoFit/>
            </a:bodyPr>
            <a:lstStyle/>
            <a:p>
              <a:pPr algn="ctr"/>
              <a:r>
                <a:rPr lang="lt-LT" sz="1200" dirty="0">
                  <a:solidFill>
                    <a:srgbClr val="004B50"/>
                  </a:solidFill>
                </a:rPr>
                <a:t>TIKSLAS</a:t>
              </a:r>
            </a:p>
          </p:txBody>
        </p:sp>
        <p:sp>
          <p:nvSpPr>
            <p:cNvPr id="85" name="TextBox 84">
              <a:extLst>
                <a:ext uri="{FF2B5EF4-FFF2-40B4-BE49-F238E27FC236}">
                  <a16:creationId xmlns:a16="http://schemas.microsoft.com/office/drawing/2014/main" id="{822ABD5F-7092-48D8-B7DF-E840D8B62A9D}"/>
                </a:ext>
              </a:extLst>
            </p:cNvPr>
            <p:cNvSpPr txBox="1"/>
            <p:nvPr/>
          </p:nvSpPr>
          <p:spPr>
            <a:xfrm>
              <a:off x="3433618" y="2320356"/>
              <a:ext cx="2528396" cy="461665"/>
            </a:xfrm>
            <a:prstGeom prst="rect">
              <a:avLst/>
            </a:prstGeom>
            <a:noFill/>
          </p:spPr>
          <p:txBody>
            <a:bodyPr wrap="square">
              <a:spAutoFit/>
            </a:bodyPr>
            <a:lstStyle>
              <a:defPPr>
                <a:defRPr lang="lt-LT"/>
              </a:defPPr>
              <a:lvl1pPr algn="ctr">
                <a:defRPr sz="1400"/>
              </a:lvl1pPr>
            </a:lstStyle>
            <a:p>
              <a:r>
                <a:rPr lang="lt-LT" sz="1200" dirty="0">
                  <a:solidFill>
                    <a:srgbClr val="727272"/>
                  </a:solidFill>
                </a:rPr>
                <a:t>Išsiaiškinti šalies gyventojų nuostatas apie sveiką gyvenseną</a:t>
              </a:r>
            </a:p>
          </p:txBody>
        </p:sp>
        <p:sp>
          <p:nvSpPr>
            <p:cNvPr id="86" name="Oval 85">
              <a:extLst>
                <a:ext uri="{FF2B5EF4-FFF2-40B4-BE49-F238E27FC236}">
                  <a16:creationId xmlns:a16="http://schemas.microsoft.com/office/drawing/2014/main" id="{9B0DD0EE-E695-45F1-B923-9F4A6FBA7E3A}"/>
                </a:ext>
              </a:extLst>
            </p:cNvPr>
            <p:cNvSpPr/>
            <p:nvPr/>
          </p:nvSpPr>
          <p:spPr>
            <a:xfrm>
              <a:off x="7264056" y="1523615"/>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87" name="Oval 86">
              <a:extLst>
                <a:ext uri="{FF2B5EF4-FFF2-40B4-BE49-F238E27FC236}">
                  <a16:creationId xmlns:a16="http://schemas.microsoft.com/office/drawing/2014/main" id="{C46EA566-C965-452C-9614-70402D2AFECF}"/>
                </a:ext>
              </a:extLst>
            </p:cNvPr>
            <p:cNvSpPr/>
            <p:nvPr/>
          </p:nvSpPr>
          <p:spPr>
            <a:xfrm>
              <a:off x="10060419" y="1522539"/>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88" name="Oval 87">
              <a:extLst>
                <a:ext uri="{FF2B5EF4-FFF2-40B4-BE49-F238E27FC236}">
                  <a16:creationId xmlns:a16="http://schemas.microsoft.com/office/drawing/2014/main" id="{F6401D51-3FFB-43E7-A1FD-059A2E09E1D5}"/>
                </a:ext>
              </a:extLst>
            </p:cNvPr>
            <p:cNvSpPr/>
            <p:nvPr/>
          </p:nvSpPr>
          <p:spPr>
            <a:xfrm>
              <a:off x="7264056" y="3740271"/>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89" name="Oval 88">
              <a:extLst>
                <a:ext uri="{FF2B5EF4-FFF2-40B4-BE49-F238E27FC236}">
                  <a16:creationId xmlns:a16="http://schemas.microsoft.com/office/drawing/2014/main" id="{AB696D6B-6F71-4CEB-8F59-B8925CDF5937}"/>
                </a:ext>
              </a:extLst>
            </p:cNvPr>
            <p:cNvSpPr/>
            <p:nvPr/>
          </p:nvSpPr>
          <p:spPr>
            <a:xfrm>
              <a:off x="10060419" y="3740247"/>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90" name="Oval 89">
              <a:extLst>
                <a:ext uri="{FF2B5EF4-FFF2-40B4-BE49-F238E27FC236}">
                  <a16:creationId xmlns:a16="http://schemas.microsoft.com/office/drawing/2014/main" id="{92369592-AC75-42A3-9977-28C260595BC6}"/>
                </a:ext>
              </a:extLst>
            </p:cNvPr>
            <p:cNvSpPr/>
            <p:nvPr/>
          </p:nvSpPr>
          <p:spPr>
            <a:xfrm>
              <a:off x="1671330" y="3739872"/>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91" name="Oval 90">
              <a:extLst>
                <a:ext uri="{FF2B5EF4-FFF2-40B4-BE49-F238E27FC236}">
                  <a16:creationId xmlns:a16="http://schemas.microsoft.com/office/drawing/2014/main" id="{F6DFD68D-8256-47AA-9227-DF27325C4D38}"/>
                </a:ext>
              </a:extLst>
            </p:cNvPr>
            <p:cNvSpPr/>
            <p:nvPr/>
          </p:nvSpPr>
          <p:spPr>
            <a:xfrm>
              <a:off x="4467693" y="3738796"/>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92" name="TextBox 91">
              <a:extLst>
                <a:ext uri="{FF2B5EF4-FFF2-40B4-BE49-F238E27FC236}">
                  <a16:creationId xmlns:a16="http://schemas.microsoft.com/office/drawing/2014/main" id="{E25D576B-5DB0-45DF-8DF6-B44275BC45B9}"/>
                </a:ext>
              </a:extLst>
            </p:cNvPr>
            <p:cNvSpPr txBox="1"/>
            <p:nvPr/>
          </p:nvSpPr>
          <p:spPr>
            <a:xfrm>
              <a:off x="6377760" y="2054621"/>
              <a:ext cx="2232837" cy="276999"/>
            </a:xfrm>
            <a:prstGeom prst="rect">
              <a:avLst/>
            </a:prstGeom>
            <a:noFill/>
          </p:spPr>
          <p:txBody>
            <a:bodyPr wrap="square">
              <a:spAutoFit/>
            </a:bodyPr>
            <a:lstStyle/>
            <a:p>
              <a:pPr algn="ctr"/>
              <a:r>
                <a:rPr lang="lt-LT" sz="1200" dirty="0">
                  <a:solidFill>
                    <a:srgbClr val="004B50"/>
                  </a:solidFill>
                </a:rPr>
                <a:t>TIKSLINĖ GRUPĖ</a:t>
              </a:r>
            </a:p>
          </p:txBody>
        </p:sp>
        <p:pic>
          <p:nvPicPr>
            <p:cNvPr id="93" name="Graphic 92">
              <a:extLst>
                <a:ext uri="{FF2B5EF4-FFF2-40B4-BE49-F238E27FC236}">
                  <a16:creationId xmlns:a16="http://schemas.microsoft.com/office/drawing/2014/main" id="{BF1F5C8E-D5DF-4299-A73F-5AAB62D4B0D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75251" y="1645663"/>
              <a:ext cx="236014" cy="236014"/>
            </a:xfrm>
            <a:prstGeom prst="rect">
              <a:avLst/>
            </a:prstGeom>
          </p:spPr>
        </p:pic>
        <p:sp>
          <p:nvSpPr>
            <p:cNvPr id="94" name="TextBox 93">
              <a:extLst>
                <a:ext uri="{FF2B5EF4-FFF2-40B4-BE49-F238E27FC236}">
                  <a16:creationId xmlns:a16="http://schemas.microsoft.com/office/drawing/2014/main" id="{D139BCD5-D2C9-4208-B547-053180E345B5}"/>
                </a:ext>
              </a:extLst>
            </p:cNvPr>
            <p:cNvSpPr txBox="1"/>
            <p:nvPr/>
          </p:nvSpPr>
          <p:spPr>
            <a:xfrm>
              <a:off x="6377760" y="2331620"/>
              <a:ext cx="2309040" cy="461665"/>
            </a:xfrm>
            <a:prstGeom prst="rect">
              <a:avLst/>
            </a:prstGeom>
            <a:noFill/>
          </p:spPr>
          <p:txBody>
            <a:bodyPr wrap="square">
              <a:spAutoFit/>
            </a:bodyPr>
            <a:lstStyle/>
            <a:p>
              <a:pPr algn="ctr"/>
              <a:r>
                <a:rPr lang="lt-LT" sz="1200" dirty="0">
                  <a:solidFill>
                    <a:srgbClr val="727272"/>
                  </a:solidFill>
                </a:rPr>
                <a:t>Šalies gyventojai nuo 30 iki 45 metų</a:t>
              </a:r>
            </a:p>
          </p:txBody>
        </p:sp>
        <p:sp>
          <p:nvSpPr>
            <p:cNvPr id="95" name="TextBox 94">
              <a:extLst>
                <a:ext uri="{FF2B5EF4-FFF2-40B4-BE49-F238E27FC236}">
                  <a16:creationId xmlns:a16="http://schemas.microsoft.com/office/drawing/2014/main" id="{E91B7E4B-9975-49A1-8CDE-DB473C8E3EE5}"/>
                </a:ext>
              </a:extLst>
            </p:cNvPr>
            <p:cNvSpPr txBox="1"/>
            <p:nvPr/>
          </p:nvSpPr>
          <p:spPr>
            <a:xfrm>
              <a:off x="9149191" y="2066268"/>
              <a:ext cx="2282702" cy="276999"/>
            </a:xfrm>
            <a:prstGeom prst="rect">
              <a:avLst/>
            </a:prstGeom>
            <a:noFill/>
          </p:spPr>
          <p:txBody>
            <a:bodyPr wrap="square">
              <a:spAutoFit/>
            </a:bodyPr>
            <a:lstStyle/>
            <a:p>
              <a:pPr algn="ctr"/>
              <a:r>
                <a:rPr lang="lt-LT" sz="1200" dirty="0">
                  <a:solidFill>
                    <a:srgbClr val="004B50"/>
                  </a:solidFill>
                </a:rPr>
                <a:t>APKLAUSOS METODAS</a:t>
              </a:r>
            </a:p>
          </p:txBody>
        </p:sp>
        <p:pic>
          <p:nvPicPr>
            <p:cNvPr id="96" name="Graphic 95">
              <a:extLst>
                <a:ext uri="{FF2B5EF4-FFF2-40B4-BE49-F238E27FC236}">
                  <a16:creationId xmlns:a16="http://schemas.microsoft.com/office/drawing/2014/main" id="{0F64D867-F8A9-4849-96AA-228B972C22A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37233" y="1601151"/>
              <a:ext cx="313874" cy="313874"/>
            </a:xfrm>
            <a:prstGeom prst="rect">
              <a:avLst/>
            </a:prstGeom>
          </p:spPr>
        </p:pic>
        <p:sp>
          <p:nvSpPr>
            <p:cNvPr id="97" name="TextBox 96">
              <a:extLst>
                <a:ext uri="{FF2B5EF4-FFF2-40B4-BE49-F238E27FC236}">
                  <a16:creationId xmlns:a16="http://schemas.microsoft.com/office/drawing/2014/main" id="{13B3E82D-DD4F-44F0-9274-A82425D53086}"/>
                </a:ext>
              </a:extLst>
            </p:cNvPr>
            <p:cNvSpPr txBox="1"/>
            <p:nvPr/>
          </p:nvSpPr>
          <p:spPr>
            <a:xfrm>
              <a:off x="1354761" y="4299841"/>
              <a:ext cx="1093384" cy="276999"/>
            </a:xfrm>
            <a:prstGeom prst="rect">
              <a:avLst/>
            </a:prstGeom>
            <a:noFill/>
          </p:spPr>
          <p:txBody>
            <a:bodyPr wrap="square">
              <a:spAutoFit/>
            </a:bodyPr>
            <a:lstStyle/>
            <a:p>
              <a:pPr algn="ctr"/>
              <a:r>
                <a:rPr lang="lt-LT" sz="1200" dirty="0">
                  <a:solidFill>
                    <a:srgbClr val="004B50"/>
                  </a:solidFill>
                </a:rPr>
                <a:t>IMTIS</a:t>
              </a:r>
            </a:p>
          </p:txBody>
        </p:sp>
        <p:sp>
          <p:nvSpPr>
            <p:cNvPr id="98" name="TextBox 97">
              <a:extLst>
                <a:ext uri="{FF2B5EF4-FFF2-40B4-BE49-F238E27FC236}">
                  <a16:creationId xmlns:a16="http://schemas.microsoft.com/office/drawing/2014/main" id="{2FBD97AD-30E3-4EE0-A0CF-02386BCBC782}"/>
                </a:ext>
              </a:extLst>
            </p:cNvPr>
            <p:cNvSpPr txBox="1"/>
            <p:nvPr/>
          </p:nvSpPr>
          <p:spPr>
            <a:xfrm>
              <a:off x="3777516" y="4297060"/>
              <a:ext cx="1840599" cy="276999"/>
            </a:xfrm>
            <a:prstGeom prst="rect">
              <a:avLst/>
            </a:prstGeom>
            <a:noFill/>
          </p:spPr>
          <p:txBody>
            <a:bodyPr wrap="square">
              <a:spAutoFit/>
            </a:bodyPr>
            <a:lstStyle/>
            <a:p>
              <a:pPr algn="ctr"/>
              <a:r>
                <a:rPr lang="lt-LT" sz="1200" dirty="0">
                  <a:solidFill>
                    <a:srgbClr val="004B50"/>
                  </a:solidFill>
                </a:rPr>
                <a:t>ATRANKA</a:t>
              </a:r>
            </a:p>
          </p:txBody>
        </p:sp>
        <p:sp>
          <p:nvSpPr>
            <p:cNvPr id="99" name="TextBox 98">
              <a:extLst>
                <a:ext uri="{FF2B5EF4-FFF2-40B4-BE49-F238E27FC236}">
                  <a16:creationId xmlns:a16="http://schemas.microsoft.com/office/drawing/2014/main" id="{E061B49E-37B5-4298-93BA-7F85B85C0B83}"/>
                </a:ext>
              </a:extLst>
            </p:cNvPr>
            <p:cNvSpPr txBox="1"/>
            <p:nvPr/>
          </p:nvSpPr>
          <p:spPr>
            <a:xfrm>
              <a:off x="6248399" y="4309725"/>
              <a:ext cx="2519153" cy="276999"/>
            </a:xfrm>
            <a:prstGeom prst="rect">
              <a:avLst/>
            </a:prstGeom>
            <a:noFill/>
          </p:spPr>
          <p:txBody>
            <a:bodyPr wrap="square">
              <a:spAutoFit/>
            </a:bodyPr>
            <a:lstStyle/>
            <a:p>
              <a:pPr algn="ctr"/>
              <a:r>
                <a:rPr lang="lt-LT" sz="1200" dirty="0">
                  <a:solidFill>
                    <a:srgbClr val="004B50"/>
                  </a:solidFill>
                </a:rPr>
                <a:t>LOKACIJA</a:t>
              </a:r>
            </a:p>
          </p:txBody>
        </p:sp>
        <p:pic>
          <p:nvPicPr>
            <p:cNvPr id="12" name="Graphic 11">
              <a:extLst>
                <a:ext uri="{FF2B5EF4-FFF2-40B4-BE49-F238E27FC236}">
                  <a16:creationId xmlns:a16="http://schemas.microsoft.com/office/drawing/2014/main" id="{42A2DCDA-670E-48AA-9798-CA12327AD52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575648" y="3821821"/>
              <a:ext cx="294198" cy="294198"/>
            </a:xfrm>
            <a:prstGeom prst="rect">
              <a:avLst/>
            </a:prstGeom>
          </p:spPr>
        </p:pic>
      </p:grpSp>
      <p:pic>
        <p:nvPicPr>
          <p:cNvPr id="16" name="Graphic 15">
            <a:extLst>
              <a:ext uri="{FF2B5EF4-FFF2-40B4-BE49-F238E27FC236}">
                <a16:creationId xmlns:a16="http://schemas.microsoft.com/office/drawing/2014/main" id="{B87C6AF8-CED8-4115-AF55-ECD9F20D6E4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778895" y="3882395"/>
            <a:ext cx="256940" cy="256940"/>
          </a:xfrm>
          <a:prstGeom prst="rect">
            <a:avLst/>
          </a:prstGeom>
        </p:spPr>
      </p:pic>
      <p:pic>
        <p:nvPicPr>
          <p:cNvPr id="18" name="Graphic 17">
            <a:extLst>
              <a:ext uri="{FF2B5EF4-FFF2-40B4-BE49-F238E27FC236}">
                <a16:creationId xmlns:a16="http://schemas.microsoft.com/office/drawing/2014/main" id="{A1CE720C-48CA-45CC-9555-485662FADA3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361197" y="3848001"/>
            <a:ext cx="279885" cy="279885"/>
          </a:xfrm>
          <a:prstGeom prst="rect">
            <a:avLst/>
          </a:prstGeom>
        </p:spPr>
      </p:pic>
      <p:sp>
        <p:nvSpPr>
          <p:cNvPr id="100" name="TextBox 99">
            <a:extLst>
              <a:ext uri="{FF2B5EF4-FFF2-40B4-BE49-F238E27FC236}">
                <a16:creationId xmlns:a16="http://schemas.microsoft.com/office/drawing/2014/main" id="{428F88D8-F9DA-4039-BF5F-EC28EB602AB5}"/>
              </a:ext>
            </a:extLst>
          </p:cNvPr>
          <p:cNvSpPr txBox="1"/>
          <p:nvPr/>
        </p:nvSpPr>
        <p:spPr>
          <a:xfrm>
            <a:off x="9149191" y="4317878"/>
            <a:ext cx="2282702" cy="276999"/>
          </a:xfrm>
          <a:prstGeom prst="rect">
            <a:avLst/>
          </a:prstGeom>
          <a:noFill/>
        </p:spPr>
        <p:txBody>
          <a:bodyPr wrap="square">
            <a:spAutoFit/>
          </a:bodyPr>
          <a:lstStyle/>
          <a:p>
            <a:pPr algn="ctr"/>
            <a:r>
              <a:rPr lang="lt-LT" sz="1200" dirty="0">
                <a:solidFill>
                  <a:srgbClr val="004B50"/>
                </a:solidFill>
              </a:rPr>
              <a:t>DUOMENŲ ANALIZĖ</a:t>
            </a:r>
          </a:p>
        </p:txBody>
      </p:sp>
      <p:sp>
        <p:nvSpPr>
          <p:cNvPr id="101" name="TextBox 100">
            <a:extLst>
              <a:ext uri="{FF2B5EF4-FFF2-40B4-BE49-F238E27FC236}">
                <a16:creationId xmlns:a16="http://schemas.microsoft.com/office/drawing/2014/main" id="{A3EB05B2-D2BE-4614-AD10-65E50C7FD13C}"/>
              </a:ext>
            </a:extLst>
          </p:cNvPr>
          <p:cNvSpPr txBox="1"/>
          <p:nvPr/>
        </p:nvSpPr>
        <p:spPr>
          <a:xfrm>
            <a:off x="726555" y="4610389"/>
            <a:ext cx="2349796" cy="461665"/>
          </a:xfrm>
          <a:prstGeom prst="rect">
            <a:avLst/>
          </a:prstGeom>
          <a:noFill/>
        </p:spPr>
        <p:txBody>
          <a:bodyPr wrap="square">
            <a:spAutoFit/>
          </a:bodyPr>
          <a:lstStyle>
            <a:defPPr>
              <a:defRPr lang="lt-LT"/>
            </a:defPPr>
            <a:lvl1pPr algn="ctr">
              <a:defRPr sz="1400"/>
            </a:lvl1pPr>
          </a:lstStyle>
          <a:p>
            <a:r>
              <a:rPr lang="lt-LT" sz="1200" dirty="0">
                <a:solidFill>
                  <a:srgbClr val="727272"/>
                </a:solidFill>
              </a:rPr>
              <a:t>Tyrimo metu buvo apklausta 509 respondentų.</a:t>
            </a:r>
          </a:p>
        </p:txBody>
      </p:sp>
      <p:sp>
        <p:nvSpPr>
          <p:cNvPr id="102" name="TextBox 101">
            <a:extLst>
              <a:ext uri="{FF2B5EF4-FFF2-40B4-BE49-F238E27FC236}">
                <a16:creationId xmlns:a16="http://schemas.microsoft.com/office/drawing/2014/main" id="{48D747F4-8606-40E8-8C79-A8C2976BAE5F}"/>
              </a:ext>
            </a:extLst>
          </p:cNvPr>
          <p:cNvSpPr txBox="1"/>
          <p:nvPr/>
        </p:nvSpPr>
        <p:spPr>
          <a:xfrm>
            <a:off x="9098867" y="2334507"/>
            <a:ext cx="2378920" cy="461665"/>
          </a:xfrm>
          <a:prstGeom prst="rect">
            <a:avLst/>
          </a:prstGeom>
          <a:noFill/>
        </p:spPr>
        <p:txBody>
          <a:bodyPr wrap="square">
            <a:spAutoFit/>
          </a:bodyPr>
          <a:lstStyle/>
          <a:p>
            <a:pPr algn="ctr"/>
            <a:r>
              <a:rPr lang="lt-LT" sz="1200" dirty="0">
                <a:solidFill>
                  <a:schemeClr val="tx1">
                    <a:lumMod val="65000"/>
                    <a:lumOff val="35000"/>
                  </a:schemeClr>
                </a:solidFill>
              </a:rPr>
              <a:t>CAPI </a:t>
            </a:r>
            <a:r>
              <a:rPr lang="lt-LT" sz="1200" i="1" dirty="0">
                <a:solidFill>
                  <a:schemeClr val="tx1">
                    <a:lumMod val="65000"/>
                    <a:lumOff val="35000"/>
                  </a:schemeClr>
                </a:solidFill>
              </a:rPr>
              <a:t>(Computer Assisted </a:t>
            </a:r>
            <a:r>
              <a:rPr lang="lt-LT" sz="1200" i="1" dirty="0" err="1">
                <a:solidFill>
                  <a:schemeClr val="tx1">
                    <a:lumMod val="65000"/>
                    <a:lumOff val="35000"/>
                  </a:schemeClr>
                </a:solidFill>
              </a:rPr>
              <a:t>Personal</a:t>
            </a:r>
            <a:r>
              <a:rPr lang="lt-LT" sz="1200" i="1" dirty="0">
                <a:solidFill>
                  <a:schemeClr val="tx1">
                    <a:lumMod val="65000"/>
                    <a:lumOff val="35000"/>
                  </a:schemeClr>
                </a:solidFill>
              </a:rPr>
              <a:t> Interview).</a:t>
            </a:r>
          </a:p>
        </p:txBody>
      </p:sp>
      <p:sp>
        <p:nvSpPr>
          <p:cNvPr id="103" name="TextBox 102">
            <a:extLst>
              <a:ext uri="{FF2B5EF4-FFF2-40B4-BE49-F238E27FC236}">
                <a16:creationId xmlns:a16="http://schemas.microsoft.com/office/drawing/2014/main" id="{03BC3E1C-F7D3-455B-AC55-3047387A7145}"/>
              </a:ext>
            </a:extLst>
          </p:cNvPr>
          <p:cNvSpPr txBox="1"/>
          <p:nvPr/>
        </p:nvSpPr>
        <p:spPr>
          <a:xfrm>
            <a:off x="3431656" y="4599628"/>
            <a:ext cx="2489161" cy="461665"/>
          </a:xfrm>
          <a:prstGeom prst="rect">
            <a:avLst/>
          </a:prstGeom>
          <a:noFill/>
        </p:spPr>
        <p:txBody>
          <a:bodyPr wrap="square">
            <a:spAutoFit/>
          </a:bodyPr>
          <a:lstStyle/>
          <a:p>
            <a:pPr algn="ctr"/>
            <a:r>
              <a:rPr lang="lt-LT" sz="1200" dirty="0">
                <a:solidFill>
                  <a:srgbClr val="727272"/>
                </a:solidFill>
              </a:rPr>
              <a:t>Tyrime naudotas kvotinės atrankos metodas.</a:t>
            </a:r>
          </a:p>
        </p:txBody>
      </p:sp>
      <p:pic>
        <p:nvPicPr>
          <p:cNvPr id="23" name="Graphic 22">
            <a:extLst>
              <a:ext uri="{FF2B5EF4-FFF2-40B4-BE49-F238E27FC236}">
                <a16:creationId xmlns:a16="http://schemas.microsoft.com/office/drawing/2014/main" id="{F1A8B9D3-95DE-425E-AD11-EECFBF5398C4}"/>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142283" y="3848608"/>
            <a:ext cx="292088" cy="292088"/>
          </a:xfrm>
          <a:prstGeom prst="rect">
            <a:avLst/>
          </a:prstGeom>
        </p:spPr>
      </p:pic>
      <p:sp>
        <p:nvSpPr>
          <p:cNvPr id="104" name="TextBox 103">
            <a:extLst>
              <a:ext uri="{FF2B5EF4-FFF2-40B4-BE49-F238E27FC236}">
                <a16:creationId xmlns:a16="http://schemas.microsoft.com/office/drawing/2014/main" id="{7C45B785-C1FE-4B10-A872-4F665109F593}"/>
              </a:ext>
            </a:extLst>
          </p:cNvPr>
          <p:cNvSpPr txBox="1"/>
          <p:nvPr/>
        </p:nvSpPr>
        <p:spPr>
          <a:xfrm>
            <a:off x="6377761" y="4594231"/>
            <a:ext cx="2232836" cy="276999"/>
          </a:xfrm>
          <a:prstGeom prst="rect">
            <a:avLst/>
          </a:prstGeom>
          <a:noFill/>
        </p:spPr>
        <p:txBody>
          <a:bodyPr wrap="square">
            <a:spAutoFit/>
          </a:bodyPr>
          <a:lstStyle/>
          <a:p>
            <a:pPr algn="ctr"/>
            <a:r>
              <a:rPr lang="lt-LT" sz="1200" dirty="0">
                <a:solidFill>
                  <a:srgbClr val="727272"/>
                </a:solidFill>
              </a:rPr>
              <a:t>Visa šalies teritorija. </a:t>
            </a:r>
          </a:p>
        </p:txBody>
      </p:sp>
      <p:sp>
        <p:nvSpPr>
          <p:cNvPr id="105" name="TextBox 104">
            <a:extLst>
              <a:ext uri="{FF2B5EF4-FFF2-40B4-BE49-F238E27FC236}">
                <a16:creationId xmlns:a16="http://schemas.microsoft.com/office/drawing/2014/main" id="{DF1ABB0A-515D-481D-8016-209EED765A90}"/>
              </a:ext>
            </a:extLst>
          </p:cNvPr>
          <p:cNvSpPr txBox="1"/>
          <p:nvPr/>
        </p:nvSpPr>
        <p:spPr>
          <a:xfrm>
            <a:off x="8896914" y="4609189"/>
            <a:ext cx="2796365" cy="1200329"/>
          </a:xfrm>
          <a:prstGeom prst="rect">
            <a:avLst/>
          </a:prstGeom>
          <a:noFill/>
        </p:spPr>
        <p:txBody>
          <a:bodyPr wrap="square">
            <a:spAutoFit/>
          </a:bodyPr>
          <a:lstStyle/>
          <a:p>
            <a:pPr algn="ctr"/>
            <a:r>
              <a:rPr lang="lt-LT" sz="1200" dirty="0">
                <a:solidFill>
                  <a:srgbClr val="727272"/>
                </a:solidFill>
              </a:rPr>
              <a:t>Analizė atlikta SPSS/PC programine įranga. Ataskaitoje pateikiami bendrieji atsakymų pasiskirstymai (procentai), ir pasiskirstymai pagal socialines-demografines charakteristikas (Žr. Priedus).</a:t>
            </a:r>
          </a:p>
        </p:txBody>
      </p:sp>
    </p:spTree>
    <p:extLst>
      <p:ext uri="{BB962C8B-B14F-4D97-AF65-F5344CB8AC3E}">
        <p14:creationId xmlns:p14="http://schemas.microsoft.com/office/powerpoint/2010/main" val="234430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CE6269A-06BC-487E-829B-90E0367B1E1B}"/>
              </a:ext>
            </a:extLst>
          </p:cNvPr>
          <p:cNvSpPr txBox="1">
            <a:spLocks/>
          </p:cNvSpPr>
          <p:nvPr/>
        </p:nvSpPr>
        <p:spPr>
          <a:xfrm>
            <a:off x="8660776" y="2586894"/>
            <a:ext cx="3002743" cy="6364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7710" y="1295973"/>
            <a:ext cx="9736580" cy="293639"/>
          </a:xfrm>
        </p:spPr>
        <p:txBody>
          <a:bodyPr/>
          <a:lstStyle/>
          <a:p>
            <a:r>
              <a:rPr lang="lt-LT" dirty="0"/>
              <a:t>Ar per paskutinius 6 mėnesius jūs stengėtės palaikyti pakankamą fizinį aktyvumą (sportavote arba išnaudojote turimas galimybes daugiau judėti – lipti laiptais, eiti pėsčiomis, pasivaikščioti gamtoje)? </a:t>
            </a:r>
          </a:p>
          <a:p>
            <a:endParaRPr lang="lt-LT" dirty="0"/>
          </a:p>
          <a:p>
            <a:endParaRPr lang="lt-LT" dirty="0"/>
          </a:p>
          <a:p>
            <a:endParaRPr lang="lt-LT" dirty="0"/>
          </a:p>
          <a:p>
            <a:endParaRPr lang="lt-LT" dirty="0"/>
          </a:p>
          <a:p>
            <a:endParaRPr lang="lt-LT" dirty="0"/>
          </a:p>
          <a:p>
            <a:endParaRPr lang="lt-LT" dirty="0"/>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189772" cy="854497"/>
          </a:xfrm>
        </p:spPr>
        <p:txBody>
          <a:bodyPr>
            <a:normAutofit fontScale="90000"/>
          </a:bodyPr>
          <a:lstStyle/>
          <a:p>
            <a:r>
              <a:rPr lang="lt-LT" sz="3200" dirty="0">
                <a:solidFill>
                  <a:schemeClr val="accent2">
                    <a:lumMod val="75000"/>
                  </a:schemeClr>
                </a:solidFill>
              </a:rPr>
              <a:t>SVEIKATAI PALANKIŲ ĮPROČIŲ PRAKTIKAVIMAS (PROC.)</a:t>
            </a:r>
            <a:br>
              <a:rPr lang="lt-LT" sz="3200" dirty="0">
                <a:solidFill>
                  <a:schemeClr val="accent2">
                    <a:lumMod val="75000"/>
                  </a:schemeClr>
                </a:solidFill>
              </a:rPr>
            </a:br>
            <a:r>
              <a:rPr lang="lt-LT" sz="3200" dirty="0">
                <a:solidFill>
                  <a:schemeClr val="accent2">
                    <a:lumMod val="75000"/>
                  </a:schemeClr>
                </a:solidFill>
              </a:rPr>
              <a:t>Fizinis aktyvumas</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21178" y="1771404"/>
            <a:ext cx="897146"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graphicFrame>
        <p:nvGraphicFramePr>
          <p:cNvPr id="7" name="Content Placeholder 9">
            <a:extLst>
              <a:ext uri="{FF2B5EF4-FFF2-40B4-BE49-F238E27FC236}">
                <a16:creationId xmlns:a16="http://schemas.microsoft.com/office/drawing/2014/main" id="{0AF5DF05-54DA-4207-8D9D-D8B5DAA65A17}"/>
              </a:ext>
            </a:extLst>
          </p:cNvPr>
          <p:cNvGraphicFramePr>
            <a:graphicFrameLocks noGrp="1"/>
          </p:cNvGraphicFramePr>
          <p:nvPr>
            <p:ph sz="half" idx="10"/>
            <p:extLst>
              <p:ext uri="{D42A27DB-BD31-4B8C-83A1-F6EECF244321}">
                <p14:modId xmlns:p14="http://schemas.microsoft.com/office/powerpoint/2010/main" val="2363068735"/>
              </p:ext>
            </p:extLst>
          </p:nvPr>
        </p:nvGraphicFramePr>
        <p:xfrm>
          <a:off x="1362524" y="1831598"/>
          <a:ext cx="7538880" cy="4623812"/>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7F760D81-7CF0-48EB-A3DB-E601412FC575}"/>
              </a:ext>
            </a:extLst>
          </p:cNvPr>
          <p:cNvCxnSpPr>
            <a:cxnSpLocks/>
          </p:cNvCxnSpPr>
          <p:nvPr/>
        </p:nvCxnSpPr>
        <p:spPr>
          <a:xfrm>
            <a:off x="2286000" y="2905125"/>
            <a:ext cx="5934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6A8EB71-3F6E-4863-9E5C-1ACDB955E4CA}"/>
              </a:ext>
            </a:extLst>
          </p:cNvPr>
          <p:cNvCxnSpPr>
            <a:cxnSpLocks/>
          </p:cNvCxnSpPr>
          <p:nvPr/>
        </p:nvCxnSpPr>
        <p:spPr>
          <a:xfrm>
            <a:off x="2305050" y="3695700"/>
            <a:ext cx="5934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760EAF7-1A08-47F4-AABA-93558232FAE7}"/>
              </a:ext>
            </a:extLst>
          </p:cNvPr>
          <p:cNvCxnSpPr>
            <a:cxnSpLocks/>
          </p:cNvCxnSpPr>
          <p:nvPr/>
        </p:nvCxnSpPr>
        <p:spPr>
          <a:xfrm>
            <a:off x="2305050" y="4857750"/>
            <a:ext cx="593407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219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CE6269A-06BC-487E-829B-90E0367B1E1B}"/>
              </a:ext>
            </a:extLst>
          </p:cNvPr>
          <p:cNvSpPr txBox="1">
            <a:spLocks/>
          </p:cNvSpPr>
          <p:nvPr/>
        </p:nvSpPr>
        <p:spPr>
          <a:xfrm>
            <a:off x="8660776" y="2586894"/>
            <a:ext cx="3002743" cy="6364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1178" y="1330150"/>
            <a:ext cx="9736580" cy="293639"/>
          </a:xfrm>
        </p:spPr>
        <p:txBody>
          <a:bodyPr/>
          <a:lstStyle/>
          <a:p>
            <a:r>
              <a:rPr lang="lt-LT" dirty="0"/>
              <a:t>Ar per paskutinius 6 mėnesius jūs laikėtės tinkamo darbo ir poilsio (miego) režimo?</a:t>
            </a:r>
          </a:p>
          <a:p>
            <a:endParaRPr lang="lt-LT" dirty="0"/>
          </a:p>
          <a:p>
            <a:endParaRPr lang="lt-LT" dirty="0"/>
          </a:p>
          <a:p>
            <a:endParaRPr lang="lt-LT" dirty="0"/>
          </a:p>
          <a:p>
            <a:endParaRPr lang="lt-LT" dirty="0"/>
          </a:p>
          <a:p>
            <a:endParaRPr lang="lt-LT" dirty="0"/>
          </a:p>
          <a:p>
            <a:endParaRPr lang="lt-LT" dirty="0"/>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065947" cy="854497"/>
          </a:xfrm>
        </p:spPr>
        <p:txBody>
          <a:bodyPr>
            <a:normAutofit fontScale="90000"/>
          </a:bodyPr>
          <a:lstStyle/>
          <a:p>
            <a:r>
              <a:rPr lang="lt-LT" sz="3200" dirty="0">
                <a:solidFill>
                  <a:schemeClr val="accent2">
                    <a:lumMod val="75000"/>
                  </a:schemeClr>
                </a:solidFill>
              </a:rPr>
              <a:t>SVEIKATAI PALANKIŲ ĮPROČIŲ PRAKTIKAVIMAS (PROC.)</a:t>
            </a:r>
            <a:br>
              <a:rPr lang="lt-LT" sz="3200" dirty="0">
                <a:solidFill>
                  <a:schemeClr val="accent2">
                    <a:lumMod val="75000"/>
                  </a:schemeClr>
                </a:solidFill>
              </a:rPr>
            </a:br>
            <a:r>
              <a:rPr lang="lt-LT" sz="3200" dirty="0">
                <a:solidFill>
                  <a:schemeClr val="accent2">
                    <a:lumMod val="75000"/>
                  </a:schemeClr>
                </a:solidFill>
              </a:rPr>
              <a:t>Miego rėžimas</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21178" y="1771404"/>
            <a:ext cx="897146"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graphicFrame>
        <p:nvGraphicFramePr>
          <p:cNvPr id="7" name="Content Placeholder 9">
            <a:extLst>
              <a:ext uri="{FF2B5EF4-FFF2-40B4-BE49-F238E27FC236}">
                <a16:creationId xmlns:a16="http://schemas.microsoft.com/office/drawing/2014/main" id="{0AF5DF05-54DA-4207-8D9D-D8B5DAA65A17}"/>
              </a:ext>
            </a:extLst>
          </p:cNvPr>
          <p:cNvGraphicFramePr>
            <a:graphicFrameLocks noGrp="1"/>
          </p:cNvGraphicFramePr>
          <p:nvPr>
            <p:ph sz="half" idx="10"/>
            <p:extLst>
              <p:ext uri="{D42A27DB-BD31-4B8C-83A1-F6EECF244321}">
                <p14:modId xmlns:p14="http://schemas.microsoft.com/office/powerpoint/2010/main" val="43656151"/>
              </p:ext>
            </p:extLst>
          </p:nvPr>
        </p:nvGraphicFramePr>
        <p:xfrm>
          <a:off x="1362524" y="1831598"/>
          <a:ext cx="7538880" cy="4623812"/>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7F760D81-7CF0-48EB-A3DB-E601412FC575}"/>
              </a:ext>
            </a:extLst>
          </p:cNvPr>
          <p:cNvCxnSpPr>
            <a:cxnSpLocks/>
          </p:cNvCxnSpPr>
          <p:nvPr/>
        </p:nvCxnSpPr>
        <p:spPr>
          <a:xfrm>
            <a:off x="2286000" y="2905125"/>
            <a:ext cx="5934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6A8EB71-3F6E-4863-9E5C-1ACDB955E4CA}"/>
              </a:ext>
            </a:extLst>
          </p:cNvPr>
          <p:cNvCxnSpPr>
            <a:cxnSpLocks/>
          </p:cNvCxnSpPr>
          <p:nvPr/>
        </p:nvCxnSpPr>
        <p:spPr>
          <a:xfrm>
            <a:off x="2305050" y="3695700"/>
            <a:ext cx="5934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760EAF7-1A08-47F4-AABA-93558232FAE7}"/>
              </a:ext>
            </a:extLst>
          </p:cNvPr>
          <p:cNvCxnSpPr>
            <a:cxnSpLocks/>
          </p:cNvCxnSpPr>
          <p:nvPr/>
        </p:nvCxnSpPr>
        <p:spPr>
          <a:xfrm>
            <a:off x="2305050" y="4857750"/>
            <a:ext cx="593407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6781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7710" y="1336473"/>
            <a:ext cx="9736580" cy="293639"/>
          </a:xfrm>
        </p:spPr>
        <p:txBody>
          <a:bodyPr/>
          <a:lstStyle/>
          <a:p>
            <a:r>
              <a:rPr lang="lt-LT" dirty="0"/>
              <a:t>Ar per paskutinius 6 mėnesius jūs stengėtės vengti streso situacijų, mokėjote sumažinti neigiamą stresinių situacijų poveikį?</a:t>
            </a:r>
          </a:p>
          <a:p>
            <a:endParaRPr lang="lt-LT" dirty="0"/>
          </a:p>
          <a:p>
            <a:endParaRPr lang="lt-LT" dirty="0"/>
          </a:p>
          <a:p>
            <a:endParaRPr lang="lt-LT" dirty="0"/>
          </a:p>
          <a:p>
            <a:endParaRPr lang="lt-LT" dirty="0"/>
          </a:p>
          <a:p>
            <a:endParaRPr lang="lt-LT" dirty="0"/>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9942122" cy="854497"/>
          </a:xfrm>
        </p:spPr>
        <p:txBody>
          <a:bodyPr>
            <a:normAutofit fontScale="90000"/>
          </a:bodyPr>
          <a:lstStyle/>
          <a:p>
            <a:r>
              <a:rPr lang="lt-LT" sz="3200" dirty="0">
                <a:solidFill>
                  <a:schemeClr val="accent2">
                    <a:lumMod val="75000"/>
                  </a:schemeClr>
                </a:solidFill>
              </a:rPr>
              <a:t>SVEIKATAI PALANKIŲ ĮPROČIŲ PRAKTIKAVIMAS (PROC.)</a:t>
            </a:r>
            <a:br>
              <a:rPr lang="lt-LT" sz="3200" dirty="0">
                <a:solidFill>
                  <a:schemeClr val="accent2">
                    <a:lumMod val="75000"/>
                  </a:schemeClr>
                </a:solidFill>
              </a:rPr>
            </a:br>
            <a:r>
              <a:rPr lang="lt-LT" sz="3200" dirty="0">
                <a:solidFill>
                  <a:schemeClr val="accent2">
                    <a:lumMod val="75000"/>
                  </a:schemeClr>
                </a:solidFill>
              </a:rPr>
              <a:t>Streso įveika</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21178" y="1771404"/>
            <a:ext cx="897146"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graphicFrame>
        <p:nvGraphicFramePr>
          <p:cNvPr id="7" name="Content Placeholder 9">
            <a:extLst>
              <a:ext uri="{FF2B5EF4-FFF2-40B4-BE49-F238E27FC236}">
                <a16:creationId xmlns:a16="http://schemas.microsoft.com/office/drawing/2014/main" id="{0AF5DF05-54DA-4207-8D9D-D8B5DAA65A17}"/>
              </a:ext>
            </a:extLst>
          </p:cNvPr>
          <p:cNvGraphicFramePr>
            <a:graphicFrameLocks noGrp="1"/>
          </p:cNvGraphicFramePr>
          <p:nvPr>
            <p:ph sz="half" idx="10"/>
            <p:extLst>
              <p:ext uri="{D42A27DB-BD31-4B8C-83A1-F6EECF244321}">
                <p14:modId xmlns:p14="http://schemas.microsoft.com/office/powerpoint/2010/main" val="3715304640"/>
              </p:ext>
            </p:extLst>
          </p:nvPr>
        </p:nvGraphicFramePr>
        <p:xfrm>
          <a:off x="1362524" y="1831598"/>
          <a:ext cx="7538880" cy="4623812"/>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7F760D81-7CF0-48EB-A3DB-E601412FC575}"/>
              </a:ext>
            </a:extLst>
          </p:cNvPr>
          <p:cNvCxnSpPr>
            <a:cxnSpLocks/>
          </p:cNvCxnSpPr>
          <p:nvPr/>
        </p:nvCxnSpPr>
        <p:spPr>
          <a:xfrm>
            <a:off x="2286000" y="2905125"/>
            <a:ext cx="5934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6A8EB71-3F6E-4863-9E5C-1ACDB955E4CA}"/>
              </a:ext>
            </a:extLst>
          </p:cNvPr>
          <p:cNvCxnSpPr>
            <a:cxnSpLocks/>
          </p:cNvCxnSpPr>
          <p:nvPr/>
        </p:nvCxnSpPr>
        <p:spPr>
          <a:xfrm>
            <a:off x="2305050" y="3695700"/>
            <a:ext cx="5934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760EAF7-1A08-47F4-AABA-93558232FAE7}"/>
              </a:ext>
            </a:extLst>
          </p:cNvPr>
          <p:cNvCxnSpPr>
            <a:cxnSpLocks/>
          </p:cNvCxnSpPr>
          <p:nvPr/>
        </p:nvCxnSpPr>
        <p:spPr>
          <a:xfrm>
            <a:off x="2305050" y="4857750"/>
            <a:ext cx="5934075"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E2BC1EFD-780F-4105-ACEC-14A0B52C6693}"/>
              </a:ext>
            </a:extLst>
          </p:cNvPr>
          <p:cNvSpPr txBox="1">
            <a:spLocks/>
          </p:cNvSpPr>
          <p:nvPr/>
        </p:nvSpPr>
        <p:spPr>
          <a:xfrm>
            <a:off x="8554468" y="1831598"/>
            <a:ext cx="2748713" cy="53850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r>
              <a:rPr kumimoji="0" lang="lt-LT"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Moterys dažniau teigė, kad pastarųjų 6 mėnesių laikotarpiu stengėsi vengti stresinių situacijų, mokėjo sumažinti neigiamą jų poveikį.</a:t>
            </a:r>
            <a:endParaRPr kumimoji="0" lang="en-US"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Tree>
    <p:extLst>
      <p:ext uri="{BB962C8B-B14F-4D97-AF65-F5344CB8AC3E}">
        <p14:creationId xmlns:p14="http://schemas.microsoft.com/office/powerpoint/2010/main" val="2513402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7710" y="1330150"/>
            <a:ext cx="9736580" cy="293639"/>
          </a:xfrm>
        </p:spPr>
        <p:txBody>
          <a:bodyPr/>
          <a:lstStyle/>
          <a:p>
            <a:r>
              <a:rPr lang="lt-LT" dirty="0"/>
              <a:t>Ar per paskutinius 6 mėnesius jūs nevartojote vaistų be gydytojų žinios?</a:t>
            </a:r>
          </a:p>
          <a:p>
            <a:endParaRPr lang="lt-LT" dirty="0"/>
          </a:p>
          <a:p>
            <a:endParaRPr lang="lt-LT" dirty="0"/>
          </a:p>
          <a:p>
            <a:endParaRPr lang="lt-LT" dirty="0"/>
          </a:p>
          <a:p>
            <a:endParaRPr lang="lt-LT" dirty="0"/>
          </a:p>
          <a:p>
            <a:endParaRPr lang="lt-LT" dirty="0"/>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047169" cy="854497"/>
          </a:xfrm>
        </p:spPr>
        <p:txBody>
          <a:bodyPr>
            <a:normAutofit fontScale="90000"/>
          </a:bodyPr>
          <a:lstStyle/>
          <a:p>
            <a:r>
              <a:rPr lang="lt-LT" sz="3200" dirty="0">
                <a:solidFill>
                  <a:schemeClr val="accent2">
                    <a:lumMod val="75000"/>
                  </a:schemeClr>
                </a:solidFill>
              </a:rPr>
              <a:t>SVEIKATAI PALANKIŲ ĮPROČIŲ PRAKTIKAVIMAS (PROC.)</a:t>
            </a:r>
            <a:br>
              <a:rPr lang="lt-LT" sz="3200" dirty="0">
                <a:solidFill>
                  <a:schemeClr val="accent2">
                    <a:lumMod val="75000"/>
                  </a:schemeClr>
                </a:solidFill>
              </a:rPr>
            </a:br>
            <a:r>
              <a:rPr lang="lt-LT" sz="3200" dirty="0">
                <a:solidFill>
                  <a:schemeClr val="accent2">
                    <a:lumMod val="75000"/>
                  </a:schemeClr>
                </a:solidFill>
              </a:rPr>
              <a:t>Racionalus vaistų vartojimas</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21178" y="1771404"/>
            <a:ext cx="897146"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graphicFrame>
        <p:nvGraphicFramePr>
          <p:cNvPr id="7" name="Content Placeholder 9">
            <a:extLst>
              <a:ext uri="{FF2B5EF4-FFF2-40B4-BE49-F238E27FC236}">
                <a16:creationId xmlns:a16="http://schemas.microsoft.com/office/drawing/2014/main" id="{0AF5DF05-54DA-4207-8D9D-D8B5DAA65A17}"/>
              </a:ext>
            </a:extLst>
          </p:cNvPr>
          <p:cNvGraphicFramePr>
            <a:graphicFrameLocks noGrp="1"/>
          </p:cNvGraphicFramePr>
          <p:nvPr>
            <p:ph sz="half" idx="10"/>
            <p:extLst>
              <p:ext uri="{D42A27DB-BD31-4B8C-83A1-F6EECF244321}">
                <p14:modId xmlns:p14="http://schemas.microsoft.com/office/powerpoint/2010/main" val="2855088500"/>
              </p:ext>
            </p:extLst>
          </p:nvPr>
        </p:nvGraphicFramePr>
        <p:xfrm>
          <a:off x="1362524" y="1831598"/>
          <a:ext cx="7538880" cy="4623812"/>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7F760D81-7CF0-48EB-A3DB-E601412FC575}"/>
              </a:ext>
            </a:extLst>
          </p:cNvPr>
          <p:cNvCxnSpPr>
            <a:cxnSpLocks/>
          </p:cNvCxnSpPr>
          <p:nvPr/>
        </p:nvCxnSpPr>
        <p:spPr>
          <a:xfrm>
            <a:off x="2286000" y="2905125"/>
            <a:ext cx="5934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6A8EB71-3F6E-4863-9E5C-1ACDB955E4CA}"/>
              </a:ext>
            </a:extLst>
          </p:cNvPr>
          <p:cNvCxnSpPr>
            <a:cxnSpLocks/>
          </p:cNvCxnSpPr>
          <p:nvPr/>
        </p:nvCxnSpPr>
        <p:spPr>
          <a:xfrm>
            <a:off x="2305050" y="3695700"/>
            <a:ext cx="5934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760EAF7-1A08-47F4-AABA-93558232FAE7}"/>
              </a:ext>
            </a:extLst>
          </p:cNvPr>
          <p:cNvCxnSpPr>
            <a:cxnSpLocks/>
          </p:cNvCxnSpPr>
          <p:nvPr/>
        </p:nvCxnSpPr>
        <p:spPr>
          <a:xfrm>
            <a:off x="2305050" y="4857750"/>
            <a:ext cx="5934075"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E2BC1EFD-780F-4105-ACEC-14A0B52C6693}"/>
              </a:ext>
            </a:extLst>
          </p:cNvPr>
          <p:cNvSpPr txBox="1">
            <a:spLocks/>
          </p:cNvSpPr>
          <p:nvPr/>
        </p:nvSpPr>
        <p:spPr>
          <a:xfrm>
            <a:off x="8519634" y="1828770"/>
            <a:ext cx="2748713" cy="53850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r>
              <a:rPr kumimoji="0" lang="lt-LT"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Aukštesnių pajamų respondentai dažniau teigė paskutinius 6 mėnesius nevartoję vaistų be gydytojo žinios.</a:t>
            </a:r>
            <a:endParaRPr kumimoji="0" lang="en-US"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Tree>
    <p:extLst>
      <p:ext uri="{BB962C8B-B14F-4D97-AF65-F5344CB8AC3E}">
        <p14:creationId xmlns:p14="http://schemas.microsoft.com/office/powerpoint/2010/main" val="3573142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1178" y="1330150"/>
            <a:ext cx="9736580" cy="293639"/>
          </a:xfrm>
        </p:spPr>
        <p:txBody>
          <a:bodyPr/>
          <a:lstStyle/>
          <a:p>
            <a:r>
              <a:rPr lang="lt-LT" dirty="0"/>
              <a:t>Ar per paskutinius 6 mėnesius jūs vengėte žalingų įpročių (nerūkėte, nevartojote alkoholinių gėrimų ir pan.)?</a:t>
            </a:r>
          </a:p>
          <a:p>
            <a:endParaRPr lang="lt-LT" dirty="0"/>
          </a:p>
          <a:p>
            <a:endParaRPr lang="lt-LT" dirty="0"/>
          </a:p>
          <a:p>
            <a:endParaRPr lang="lt-LT" dirty="0"/>
          </a:p>
          <a:p>
            <a:endParaRPr lang="lt-LT" dirty="0"/>
          </a:p>
          <a:p>
            <a:endParaRPr lang="lt-LT" dirty="0"/>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134255" cy="854497"/>
          </a:xfrm>
        </p:spPr>
        <p:txBody>
          <a:bodyPr>
            <a:normAutofit fontScale="90000"/>
          </a:bodyPr>
          <a:lstStyle/>
          <a:p>
            <a:r>
              <a:rPr lang="lt-LT" sz="3200" dirty="0">
                <a:solidFill>
                  <a:schemeClr val="accent2">
                    <a:lumMod val="75000"/>
                  </a:schemeClr>
                </a:solidFill>
              </a:rPr>
              <a:t>SVEIKATAI PALANKIŲ ĮPROČIŲ PRAKTIKAVIMAS (PROC.)</a:t>
            </a:r>
            <a:br>
              <a:rPr lang="lt-LT" sz="3200" dirty="0">
                <a:solidFill>
                  <a:schemeClr val="accent2">
                    <a:lumMod val="75000"/>
                  </a:schemeClr>
                </a:solidFill>
              </a:rPr>
            </a:br>
            <a:r>
              <a:rPr lang="lt-LT" sz="3200" dirty="0">
                <a:solidFill>
                  <a:schemeClr val="accent2">
                    <a:lumMod val="75000"/>
                  </a:schemeClr>
                </a:solidFill>
              </a:rPr>
              <a:t>Žalingų įpročių vengimas</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21178" y="1666876"/>
            <a:ext cx="897146"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graphicFrame>
        <p:nvGraphicFramePr>
          <p:cNvPr id="7" name="Content Placeholder 9">
            <a:extLst>
              <a:ext uri="{FF2B5EF4-FFF2-40B4-BE49-F238E27FC236}">
                <a16:creationId xmlns:a16="http://schemas.microsoft.com/office/drawing/2014/main" id="{0AF5DF05-54DA-4207-8D9D-D8B5DAA65A17}"/>
              </a:ext>
            </a:extLst>
          </p:cNvPr>
          <p:cNvGraphicFramePr>
            <a:graphicFrameLocks noGrp="1"/>
          </p:cNvGraphicFramePr>
          <p:nvPr>
            <p:ph sz="half" idx="10"/>
            <p:extLst>
              <p:ext uri="{D42A27DB-BD31-4B8C-83A1-F6EECF244321}">
                <p14:modId xmlns:p14="http://schemas.microsoft.com/office/powerpoint/2010/main" val="3521647140"/>
              </p:ext>
            </p:extLst>
          </p:nvPr>
        </p:nvGraphicFramePr>
        <p:xfrm>
          <a:off x="1362524" y="1831598"/>
          <a:ext cx="7538880" cy="4623812"/>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7F760D81-7CF0-48EB-A3DB-E601412FC575}"/>
              </a:ext>
            </a:extLst>
          </p:cNvPr>
          <p:cNvCxnSpPr>
            <a:cxnSpLocks/>
          </p:cNvCxnSpPr>
          <p:nvPr/>
        </p:nvCxnSpPr>
        <p:spPr>
          <a:xfrm>
            <a:off x="2286000" y="2905125"/>
            <a:ext cx="5934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6A8EB71-3F6E-4863-9E5C-1ACDB955E4CA}"/>
              </a:ext>
            </a:extLst>
          </p:cNvPr>
          <p:cNvCxnSpPr>
            <a:cxnSpLocks/>
          </p:cNvCxnSpPr>
          <p:nvPr/>
        </p:nvCxnSpPr>
        <p:spPr>
          <a:xfrm>
            <a:off x="2305050" y="3695700"/>
            <a:ext cx="5934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760EAF7-1A08-47F4-AABA-93558232FAE7}"/>
              </a:ext>
            </a:extLst>
          </p:cNvPr>
          <p:cNvCxnSpPr>
            <a:cxnSpLocks/>
          </p:cNvCxnSpPr>
          <p:nvPr/>
        </p:nvCxnSpPr>
        <p:spPr>
          <a:xfrm>
            <a:off x="2305050" y="4857750"/>
            <a:ext cx="5934075"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E2BC1EFD-780F-4105-ACEC-14A0B52C6693}"/>
              </a:ext>
            </a:extLst>
          </p:cNvPr>
          <p:cNvSpPr txBox="1">
            <a:spLocks/>
          </p:cNvSpPr>
          <p:nvPr/>
        </p:nvSpPr>
        <p:spPr>
          <a:xfrm>
            <a:off x="8606720" y="1666876"/>
            <a:ext cx="2748713" cy="53850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r>
              <a:rPr kumimoji="0" lang="lt-LT"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Moterys dažniau teigė paskutinių 6 mėnesių laikotarpiu visada vengusios žalingų įpročių.</a:t>
            </a:r>
            <a:endParaRPr kumimoji="0" lang="en-US"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Tree>
    <p:extLst>
      <p:ext uri="{BB962C8B-B14F-4D97-AF65-F5344CB8AC3E}">
        <p14:creationId xmlns:p14="http://schemas.microsoft.com/office/powerpoint/2010/main" val="17278731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7710" y="1310326"/>
            <a:ext cx="9736580" cy="293639"/>
          </a:xfrm>
        </p:spPr>
        <p:txBody>
          <a:bodyPr/>
          <a:lstStyle/>
          <a:p>
            <a:r>
              <a:rPr lang="lt-LT" dirty="0"/>
              <a:t>Ar per paskutinius 6 mėnesius jūs tamsiuoju paros metu kelyje buvote su atšvaitais?</a:t>
            </a:r>
          </a:p>
          <a:p>
            <a:endParaRPr lang="lt-LT" dirty="0"/>
          </a:p>
          <a:p>
            <a:endParaRPr lang="lt-LT" dirty="0"/>
          </a:p>
          <a:p>
            <a:endParaRPr lang="lt-LT" dirty="0"/>
          </a:p>
          <a:p>
            <a:endParaRPr lang="lt-LT" dirty="0"/>
          </a:p>
          <a:p>
            <a:endParaRPr lang="lt-LT" dirty="0"/>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073294" cy="854497"/>
          </a:xfrm>
        </p:spPr>
        <p:txBody>
          <a:bodyPr>
            <a:normAutofit fontScale="90000"/>
          </a:bodyPr>
          <a:lstStyle/>
          <a:p>
            <a:r>
              <a:rPr lang="lt-LT" sz="3200" dirty="0">
                <a:solidFill>
                  <a:schemeClr val="accent2">
                    <a:lumMod val="75000"/>
                  </a:schemeClr>
                </a:solidFill>
              </a:rPr>
              <a:t>SVEIKATAI PALANKIŲ ĮPROČIŲ PRAKTIKAVIMAS (PROC.)</a:t>
            </a:r>
            <a:br>
              <a:rPr lang="lt-LT" sz="3200" dirty="0">
                <a:solidFill>
                  <a:schemeClr val="accent2">
                    <a:lumMod val="75000"/>
                  </a:schemeClr>
                </a:solidFill>
              </a:rPr>
            </a:br>
            <a:r>
              <a:rPr lang="lt-LT" sz="3200" dirty="0">
                <a:solidFill>
                  <a:schemeClr val="accent2">
                    <a:lumMod val="75000"/>
                  </a:schemeClr>
                </a:solidFill>
              </a:rPr>
              <a:t>Atšvaitų nešiojimas</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27710" y="1618300"/>
            <a:ext cx="897146"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graphicFrame>
        <p:nvGraphicFramePr>
          <p:cNvPr id="7" name="Content Placeholder 9">
            <a:extLst>
              <a:ext uri="{FF2B5EF4-FFF2-40B4-BE49-F238E27FC236}">
                <a16:creationId xmlns:a16="http://schemas.microsoft.com/office/drawing/2014/main" id="{0AF5DF05-54DA-4207-8D9D-D8B5DAA65A17}"/>
              </a:ext>
            </a:extLst>
          </p:cNvPr>
          <p:cNvGraphicFramePr>
            <a:graphicFrameLocks noGrp="1"/>
          </p:cNvGraphicFramePr>
          <p:nvPr>
            <p:ph sz="half" idx="10"/>
            <p:extLst>
              <p:ext uri="{D42A27DB-BD31-4B8C-83A1-F6EECF244321}">
                <p14:modId xmlns:p14="http://schemas.microsoft.com/office/powerpoint/2010/main" val="965442727"/>
              </p:ext>
            </p:extLst>
          </p:nvPr>
        </p:nvGraphicFramePr>
        <p:xfrm>
          <a:off x="1362524" y="1831598"/>
          <a:ext cx="7538880" cy="4623812"/>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7F760D81-7CF0-48EB-A3DB-E601412FC575}"/>
              </a:ext>
            </a:extLst>
          </p:cNvPr>
          <p:cNvCxnSpPr>
            <a:cxnSpLocks/>
          </p:cNvCxnSpPr>
          <p:nvPr/>
        </p:nvCxnSpPr>
        <p:spPr>
          <a:xfrm>
            <a:off x="2286000" y="2905125"/>
            <a:ext cx="5934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6A8EB71-3F6E-4863-9E5C-1ACDB955E4CA}"/>
              </a:ext>
            </a:extLst>
          </p:cNvPr>
          <p:cNvCxnSpPr>
            <a:cxnSpLocks/>
          </p:cNvCxnSpPr>
          <p:nvPr/>
        </p:nvCxnSpPr>
        <p:spPr>
          <a:xfrm>
            <a:off x="2305050" y="3695700"/>
            <a:ext cx="5934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760EAF7-1A08-47F4-AABA-93558232FAE7}"/>
              </a:ext>
            </a:extLst>
          </p:cNvPr>
          <p:cNvCxnSpPr>
            <a:cxnSpLocks/>
          </p:cNvCxnSpPr>
          <p:nvPr/>
        </p:nvCxnSpPr>
        <p:spPr>
          <a:xfrm>
            <a:off x="2305050" y="4857750"/>
            <a:ext cx="5934075"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E2BC1EFD-780F-4105-ACEC-14A0B52C6693}"/>
              </a:ext>
            </a:extLst>
          </p:cNvPr>
          <p:cNvSpPr txBox="1">
            <a:spLocks/>
          </p:cNvSpPr>
          <p:nvPr/>
        </p:nvSpPr>
        <p:spPr>
          <a:xfrm>
            <a:off x="8545759" y="1281527"/>
            <a:ext cx="2748713" cy="53850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r>
              <a:rPr kumimoji="0" lang="lt-LT"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Moterys dažniau teigė 6 mėnesių laikotarpiu visada vengusios žalingų įpročių.</a:t>
            </a:r>
            <a:endParaRPr kumimoji="0" lang="en-US"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Tree>
    <p:extLst>
      <p:ext uri="{BB962C8B-B14F-4D97-AF65-F5344CB8AC3E}">
        <p14:creationId xmlns:p14="http://schemas.microsoft.com/office/powerpoint/2010/main" val="26683080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7710" y="1330150"/>
            <a:ext cx="9736580" cy="293639"/>
          </a:xfrm>
        </p:spPr>
        <p:txBody>
          <a:bodyPr/>
          <a:lstStyle/>
          <a:p>
            <a:r>
              <a:rPr lang="lt-LT" dirty="0"/>
              <a:t>Ar per paskutinius 6 mėnesius jūs buvote nepakantus kitų žmonių žalingiems įpročiams bei elgesiui, kai jie keldavo pavojų savo ir aplinkinių gyvybei bei sveikatai (įspėjote juos, pranešėte atitinkamoms tarnyboms ir pan.)?</a:t>
            </a:r>
          </a:p>
          <a:p>
            <a:endParaRPr lang="lt-LT" dirty="0"/>
          </a:p>
          <a:p>
            <a:endParaRPr lang="lt-LT" dirty="0"/>
          </a:p>
          <a:p>
            <a:endParaRPr lang="lt-LT" dirty="0"/>
          </a:p>
          <a:p>
            <a:endParaRPr lang="lt-LT" dirty="0"/>
          </a:p>
          <a:p>
            <a:endParaRPr lang="lt-LT" dirty="0"/>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199297" cy="854497"/>
          </a:xfrm>
        </p:spPr>
        <p:txBody>
          <a:bodyPr>
            <a:normAutofit fontScale="90000"/>
          </a:bodyPr>
          <a:lstStyle/>
          <a:p>
            <a:r>
              <a:rPr lang="lt-LT" sz="3200" dirty="0">
                <a:solidFill>
                  <a:schemeClr val="accent2">
                    <a:lumMod val="75000"/>
                  </a:schemeClr>
                </a:solidFill>
              </a:rPr>
              <a:t>SVEIKATAI PALANKIŲ ĮPROČIŲ PRAKTIKAVIMAS (PROC.)</a:t>
            </a:r>
            <a:br>
              <a:rPr lang="lt-LT" sz="3200" dirty="0">
                <a:solidFill>
                  <a:schemeClr val="accent2">
                    <a:lumMod val="75000"/>
                  </a:schemeClr>
                </a:solidFill>
              </a:rPr>
            </a:br>
            <a:r>
              <a:rPr lang="lt-LT" sz="3200" dirty="0">
                <a:solidFill>
                  <a:schemeClr val="accent2">
                    <a:lumMod val="75000"/>
                  </a:schemeClr>
                </a:solidFill>
              </a:rPr>
              <a:t>Nepakantumas kitų žalingiems įpročiams</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21178" y="1771404"/>
            <a:ext cx="897146"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graphicFrame>
        <p:nvGraphicFramePr>
          <p:cNvPr id="7" name="Content Placeholder 9">
            <a:extLst>
              <a:ext uri="{FF2B5EF4-FFF2-40B4-BE49-F238E27FC236}">
                <a16:creationId xmlns:a16="http://schemas.microsoft.com/office/drawing/2014/main" id="{0AF5DF05-54DA-4207-8D9D-D8B5DAA65A17}"/>
              </a:ext>
            </a:extLst>
          </p:cNvPr>
          <p:cNvGraphicFramePr>
            <a:graphicFrameLocks noGrp="1"/>
          </p:cNvGraphicFramePr>
          <p:nvPr>
            <p:ph sz="half" idx="10"/>
            <p:extLst>
              <p:ext uri="{D42A27DB-BD31-4B8C-83A1-F6EECF244321}">
                <p14:modId xmlns:p14="http://schemas.microsoft.com/office/powerpoint/2010/main" val="2382784886"/>
              </p:ext>
            </p:extLst>
          </p:nvPr>
        </p:nvGraphicFramePr>
        <p:xfrm>
          <a:off x="1362524" y="1831598"/>
          <a:ext cx="7538880" cy="4623812"/>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7F760D81-7CF0-48EB-A3DB-E601412FC575}"/>
              </a:ext>
            </a:extLst>
          </p:cNvPr>
          <p:cNvCxnSpPr>
            <a:cxnSpLocks/>
          </p:cNvCxnSpPr>
          <p:nvPr/>
        </p:nvCxnSpPr>
        <p:spPr>
          <a:xfrm>
            <a:off x="2286000" y="2905125"/>
            <a:ext cx="5934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6A8EB71-3F6E-4863-9E5C-1ACDB955E4CA}"/>
              </a:ext>
            </a:extLst>
          </p:cNvPr>
          <p:cNvCxnSpPr>
            <a:cxnSpLocks/>
          </p:cNvCxnSpPr>
          <p:nvPr/>
        </p:nvCxnSpPr>
        <p:spPr>
          <a:xfrm>
            <a:off x="2305050" y="3695700"/>
            <a:ext cx="5934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760EAF7-1A08-47F4-AABA-93558232FAE7}"/>
              </a:ext>
            </a:extLst>
          </p:cNvPr>
          <p:cNvCxnSpPr>
            <a:cxnSpLocks/>
          </p:cNvCxnSpPr>
          <p:nvPr/>
        </p:nvCxnSpPr>
        <p:spPr>
          <a:xfrm>
            <a:off x="2305050" y="4857750"/>
            <a:ext cx="5934075"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E2BC1EFD-780F-4105-ACEC-14A0B52C6693}"/>
              </a:ext>
            </a:extLst>
          </p:cNvPr>
          <p:cNvSpPr txBox="1">
            <a:spLocks/>
          </p:cNvSpPr>
          <p:nvPr/>
        </p:nvSpPr>
        <p:spPr>
          <a:xfrm>
            <a:off x="8519634" y="1831598"/>
            <a:ext cx="2748713" cy="53850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r>
              <a:rPr lang="lt-LT" dirty="0">
                <a:solidFill>
                  <a:prstClr val="black">
                    <a:lumMod val="65000"/>
                    <a:lumOff val="35000"/>
                  </a:prstClr>
                </a:solidFill>
              </a:rPr>
              <a:t>Aukštesnių pajamų respondentai dažniau teigė buvę nepakantūs kitų žmonių žalingiems įpročiams, pavojingam elgesiui.</a:t>
            </a:r>
            <a:endParaRPr kumimoji="0" lang="en-US"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Tree>
    <p:extLst>
      <p:ext uri="{BB962C8B-B14F-4D97-AF65-F5344CB8AC3E}">
        <p14:creationId xmlns:p14="http://schemas.microsoft.com/office/powerpoint/2010/main" val="1963760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CE6269A-06BC-487E-829B-90E0367B1E1B}"/>
              </a:ext>
            </a:extLst>
          </p:cNvPr>
          <p:cNvSpPr txBox="1">
            <a:spLocks/>
          </p:cNvSpPr>
          <p:nvPr/>
        </p:nvSpPr>
        <p:spPr>
          <a:xfrm>
            <a:off x="8679826" y="4118631"/>
            <a:ext cx="3002743" cy="6364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14705" y="1097596"/>
            <a:ext cx="9736580" cy="293639"/>
          </a:xfrm>
        </p:spPr>
        <p:txBody>
          <a:bodyPr/>
          <a:lstStyle/>
          <a:p>
            <a:r>
              <a:rPr lang="lt-LT" dirty="0"/>
              <a:t>Ar per paskutinius 12 mėnesių dėl alkoholinių gėrimų vartojimo jums buvo pablogėjusi sveikata – skaudėjo galva, vėmėte, purtė drebulys ir pan.? </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597160" y="475653"/>
            <a:ext cx="11411338" cy="854497"/>
          </a:xfrm>
        </p:spPr>
        <p:txBody>
          <a:bodyPr>
            <a:normAutofit fontScale="90000"/>
          </a:bodyPr>
          <a:lstStyle/>
          <a:p>
            <a:r>
              <a:rPr lang="lt-LT" sz="3200" dirty="0">
                <a:solidFill>
                  <a:schemeClr val="accent2">
                    <a:lumMod val="75000"/>
                  </a:schemeClr>
                </a:solidFill>
              </a:rPr>
              <a:t>SVEIKATOS PABLOGĖJIMAS DĖL ALKOHOLIO VARTOJIMO (PROC.)</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graphicFrame>
        <p:nvGraphicFramePr>
          <p:cNvPr id="8" name="Content Placeholder 13">
            <a:extLst>
              <a:ext uri="{FF2B5EF4-FFF2-40B4-BE49-F238E27FC236}">
                <a16:creationId xmlns:a16="http://schemas.microsoft.com/office/drawing/2014/main" id="{D6DF4359-F7CE-40E0-B550-47618F214BBF}"/>
              </a:ext>
            </a:extLst>
          </p:cNvPr>
          <p:cNvGraphicFramePr>
            <a:graphicFrameLocks/>
          </p:cNvGraphicFramePr>
          <p:nvPr>
            <p:extLst>
              <p:ext uri="{D42A27DB-BD31-4B8C-83A1-F6EECF244321}">
                <p14:modId xmlns:p14="http://schemas.microsoft.com/office/powerpoint/2010/main" val="1975606116"/>
              </p:ext>
            </p:extLst>
          </p:nvPr>
        </p:nvGraphicFramePr>
        <p:xfrm>
          <a:off x="1439417" y="1663337"/>
          <a:ext cx="7791669" cy="40970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81081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672247" y="1091516"/>
            <a:ext cx="9736580" cy="293639"/>
          </a:xfrm>
        </p:spPr>
        <p:txBody>
          <a:bodyPr/>
          <a:lstStyle/>
          <a:p>
            <a:r>
              <a:rPr lang="lt-LT" dirty="0"/>
              <a:t>Ar per paskutinius 12 mėnesių dėl alkoholinių gėrimų vartojimo jums buvo pablogėjusi sveikata – skaudėjo galva, vėmėte, purtė drebulys ir pan.? </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557480" y="350821"/>
            <a:ext cx="10902424" cy="1151773"/>
          </a:xfrm>
        </p:spPr>
        <p:txBody>
          <a:bodyPr>
            <a:normAutofit/>
          </a:bodyPr>
          <a:lstStyle/>
          <a:p>
            <a:r>
              <a:rPr lang="lt-LT" sz="2800" dirty="0">
                <a:solidFill>
                  <a:schemeClr val="accent2">
                    <a:lumMod val="75000"/>
                  </a:schemeClr>
                </a:solidFill>
              </a:rPr>
              <a:t>SVEIKATOS PABLOGĖJIMAS DĖL ALKOHOLIO VARTOJIMO (PROC.)</a:t>
            </a:r>
          </a:p>
        </p:txBody>
      </p:sp>
      <p:sp>
        <p:nvSpPr>
          <p:cNvPr id="14" name="TextBox 13">
            <a:extLst>
              <a:ext uri="{FF2B5EF4-FFF2-40B4-BE49-F238E27FC236}">
                <a16:creationId xmlns:a16="http://schemas.microsoft.com/office/drawing/2014/main" id="{A788E621-57C2-4557-9C89-6959572DCC08}"/>
              </a:ext>
            </a:extLst>
          </p:cNvPr>
          <p:cNvSpPr txBox="1"/>
          <p:nvPr/>
        </p:nvSpPr>
        <p:spPr>
          <a:xfrm>
            <a:off x="672247" y="1671037"/>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sp>
        <p:nvSpPr>
          <p:cNvPr id="4" name="Content Placeholder 3">
            <a:extLst>
              <a:ext uri="{FF2B5EF4-FFF2-40B4-BE49-F238E27FC236}">
                <a16:creationId xmlns:a16="http://schemas.microsoft.com/office/drawing/2014/main" id="{DCE96CC4-A5B6-48C1-9FC8-DE3057E36990}"/>
              </a:ext>
            </a:extLst>
          </p:cNvPr>
          <p:cNvSpPr>
            <a:spLocks noGrp="1"/>
          </p:cNvSpPr>
          <p:nvPr>
            <p:ph sz="half" idx="10"/>
          </p:nvPr>
        </p:nvSpPr>
        <p:spPr>
          <a:xfrm>
            <a:off x="8559983" y="1671037"/>
            <a:ext cx="2899921" cy="3687017"/>
          </a:xfrm>
        </p:spPr>
        <p:txBody>
          <a:bodyPr/>
          <a:lstStyle/>
          <a:p>
            <a:r>
              <a:rPr lang="lt-LT" dirty="0"/>
              <a:t>Vyrai dažniau nurodė, kad per pastaruosius 12 mėnesių dėl alkoholio vartojimo jiems buvo pablogėjusi sveikata.</a:t>
            </a:r>
          </a:p>
        </p:txBody>
      </p:sp>
      <p:graphicFrame>
        <p:nvGraphicFramePr>
          <p:cNvPr id="15" name="Content Placeholder 9">
            <a:extLst>
              <a:ext uri="{FF2B5EF4-FFF2-40B4-BE49-F238E27FC236}">
                <a16:creationId xmlns:a16="http://schemas.microsoft.com/office/drawing/2014/main" id="{948B4238-4801-42CA-A18D-C760B1794DED}"/>
              </a:ext>
            </a:extLst>
          </p:cNvPr>
          <p:cNvGraphicFramePr>
            <a:graphicFrameLocks/>
          </p:cNvGraphicFramePr>
          <p:nvPr>
            <p:extLst>
              <p:ext uri="{D42A27DB-BD31-4B8C-83A1-F6EECF244321}">
                <p14:modId xmlns:p14="http://schemas.microsoft.com/office/powerpoint/2010/main" val="2676891056"/>
              </p:ext>
            </p:extLst>
          </p:nvPr>
        </p:nvGraphicFramePr>
        <p:xfrm>
          <a:off x="672247" y="1686152"/>
          <a:ext cx="7538880" cy="448585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60455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CE6269A-06BC-487E-829B-90E0367B1E1B}"/>
              </a:ext>
            </a:extLst>
          </p:cNvPr>
          <p:cNvSpPr txBox="1">
            <a:spLocks/>
          </p:cNvSpPr>
          <p:nvPr/>
        </p:nvSpPr>
        <p:spPr>
          <a:xfrm>
            <a:off x="8679826" y="4118631"/>
            <a:ext cx="3002743" cy="6364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40715" y="1097596"/>
            <a:ext cx="9736580" cy="293639"/>
          </a:xfrm>
        </p:spPr>
        <p:txBody>
          <a:bodyPr/>
          <a:lstStyle/>
          <a:p>
            <a:r>
              <a:rPr lang="lt-LT" dirty="0"/>
              <a:t>Ar jūsų namų ūkyje yra koks nors kitas šeimos narys, kuris, jūsų nuomone, piktnaudžiauja alkoholiu?</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255475" cy="854497"/>
          </a:xfrm>
        </p:spPr>
        <p:txBody>
          <a:bodyPr>
            <a:normAutofit fontScale="90000"/>
          </a:bodyPr>
          <a:lstStyle/>
          <a:p>
            <a:r>
              <a:rPr lang="lt-LT" sz="3200" dirty="0">
                <a:solidFill>
                  <a:schemeClr val="accent2">
                    <a:lumMod val="75000"/>
                  </a:schemeClr>
                </a:solidFill>
              </a:rPr>
              <a:t>ŠEIMOS NARIŲ PIKTNAUDŽIAVIMAS ALKOHOLIU (PROC.)</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40715" y="1503194"/>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graphicFrame>
        <p:nvGraphicFramePr>
          <p:cNvPr id="8" name="Content Placeholder 13">
            <a:extLst>
              <a:ext uri="{FF2B5EF4-FFF2-40B4-BE49-F238E27FC236}">
                <a16:creationId xmlns:a16="http://schemas.microsoft.com/office/drawing/2014/main" id="{D6DF4359-F7CE-40E0-B550-47618F214BBF}"/>
              </a:ext>
            </a:extLst>
          </p:cNvPr>
          <p:cNvGraphicFramePr>
            <a:graphicFrameLocks/>
          </p:cNvGraphicFramePr>
          <p:nvPr>
            <p:extLst>
              <p:ext uri="{D42A27DB-BD31-4B8C-83A1-F6EECF244321}">
                <p14:modId xmlns:p14="http://schemas.microsoft.com/office/powerpoint/2010/main" val="2984639715"/>
              </p:ext>
            </p:extLst>
          </p:nvPr>
        </p:nvGraphicFramePr>
        <p:xfrm>
          <a:off x="1240715" y="1633998"/>
          <a:ext cx="8474785" cy="42524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29626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sz="half" idx="1"/>
          </p:nvPr>
        </p:nvSpPr>
        <p:spPr>
          <a:xfrm>
            <a:off x="599042" y="1276703"/>
            <a:ext cx="11135759" cy="1393992"/>
          </a:xfrm>
        </p:spPr>
        <p:txBody>
          <a:bodyPr/>
          <a:lstStyle/>
          <a:p>
            <a:pPr marL="0" indent="0">
              <a:buNone/>
            </a:pPr>
            <a:r>
              <a:rPr lang="lt-LT" dirty="0"/>
              <a:t>Atrankiniuose kiekybiniuose tyrimuose visada išlieka statistinės paklaidos tikimybė, į kurią būtina atsižvelgti interpretuojant duomenis.</a:t>
            </a:r>
            <a:r>
              <a:rPr lang="en-US" dirty="0"/>
              <a:t> </a:t>
            </a:r>
            <a:r>
              <a:rPr lang="lt-LT" dirty="0"/>
              <a:t>Pvz.: jeigu apklausus 509 respondentus gavome, jog 93 proc. apklaustųjų mano žinantys, kas yra sveika gyvensena, tai yra 95 proc. tikimybė, kad tikroji reikšmė yra tarp 91,1 proc. ir 94,9 proc.</a:t>
            </a:r>
          </a:p>
          <a:p>
            <a:pPr marL="0" indent="0">
              <a:buNone/>
            </a:pPr>
            <a:r>
              <a:rPr lang="lt-LT" dirty="0"/>
              <a:t>Įverčio tikslumas mažėja, mažėjant analizuojamų atsakymų skaičiui. Toliau pateikiama lentelė padedanti įvertinti statistinę paklaidą.</a:t>
            </a:r>
          </a:p>
        </p:txBody>
      </p:sp>
      <p:sp>
        <p:nvSpPr>
          <p:cNvPr id="14" name="Title 13"/>
          <p:cNvSpPr>
            <a:spLocks noGrp="1"/>
          </p:cNvSpPr>
          <p:nvPr>
            <p:ph type="title"/>
          </p:nvPr>
        </p:nvSpPr>
        <p:spPr>
          <a:xfrm>
            <a:off x="1221178" y="182245"/>
            <a:ext cx="9730107" cy="1151703"/>
          </a:xfrm>
        </p:spPr>
        <p:txBody>
          <a:bodyPr>
            <a:normAutofit/>
          </a:bodyPr>
          <a:lstStyle/>
          <a:p>
            <a:pPr algn="ctr"/>
            <a:r>
              <a:rPr lang="lt-LT" sz="3600" dirty="0">
                <a:solidFill>
                  <a:schemeClr val="accent2">
                    <a:lumMod val="75000"/>
                  </a:schemeClr>
                </a:solidFill>
              </a:rPr>
              <a:t>STATISTINĖ PAKLAIDA</a:t>
            </a:r>
          </a:p>
        </p:txBody>
      </p:sp>
      <p:graphicFrame>
        <p:nvGraphicFramePr>
          <p:cNvPr id="3" name="Table 2"/>
          <p:cNvGraphicFramePr>
            <a:graphicFrameLocks noGrp="1"/>
          </p:cNvGraphicFramePr>
          <p:nvPr>
            <p:extLst>
              <p:ext uri="{D42A27DB-BD31-4B8C-83A1-F6EECF244321}">
                <p14:modId xmlns:p14="http://schemas.microsoft.com/office/powerpoint/2010/main" val="3620309218"/>
              </p:ext>
            </p:extLst>
          </p:nvPr>
        </p:nvGraphicFramePr>
        <p:xfrm>
          <a:off x="599042" y="2978245"/>
          <a:ext cx="11183260" cy="2926080"/>
        </p:xfrm>
        <a:graphic>
          <a:graphicData uri="http://schemas.openxmlformats.org/drawingml/2006/table">
            <a:tbl>
              <a:tblPr firstRow="1" bandRow="1">
                <a:tableStyleId>{D27102A9-8310-4765-A935-A1911B00CA55}</a:tableStyleId>
              </a:tblPr>
              <a:tblGrid>
                <a:gridCol w="1118326">
                  <a:extLst>
                    <a:ext uri="{9D8B030D-6E8A-4147-A177-3AD203B41FA5}">
                      <a16:colId xmlns:a16="http://schemas.microsoft.com/office/drawing/2014/main" val="20000"/>
                    </a:ext>
                  </a:extLst>
                </a:gridCol>
                <a:gridCol w="1118326">
                  <a:extLst>
                    <a:ext uri="{9D8B030D-6E8A-4147-A177-3AD203B41FA5}">
                      <a16:colId xmlns:a16="http://schemas.microsoft.com/office/drawing/2014/main" val="20001"/>
                    </a:ext>
                  </a:extLst>
                </a:gridCol>
                <a:gridCol w="1118326">
                  <a:extLst>
                    <a:ext uri="{9D8B030D-6E8A-4147-A177-3AD203B41FA5}">
                      <a16:colId xmlns:a16="http://schemas.microsoft.com/office/drawing/2014/main" val="20002"/>
                    </a:ext>
                  </a:extLst>
                </a:gridCol>
                <a:gridCol w="1118326">
                  <a:extLst>
                    <a:ext uri="{9D8B030D-6E8A-4147-A177-3AD203B41FA5}">
                      <a16:colId xmlns:a16="http://schemas.microsoft.com/office/drawing/2014/main" val="20003"/>
                    </a:ext>
                  </a:extLst>
                </a:gridCol>
                <a:gridCol w="1118326">
                  <a:extLst>
                    <a:ext uri="{9D8B030D-6E8A-4147-A177-3AD203B41FA5}">
                      <a16:colId xmlns:a16="http://schemas.microsoft.com/office/drawing/2014/main" val="20004"/>
                    </a:ext>
                  </a:extLst>
                </a:gridCol>
                <a:gridCol w="1118326">
                  <a:extLst>
                    <a:ext uri="{9D8B030D-6E8A-4147-A177-3AD203B41FA5}">
                      <a16:colId xmlns:a16="http://schemas.microsoft.com/office/drawing/2014/main" val="20005"/>
                    </a:ext>
                  </a:extLst>
                </a:gridCol>
                <a:gridCol w="1118326">
                  <a:extLst>
                    <a:ext uri="{9D8B030D-6E8A-4147-A177-3AD203B41FA5}">
                      <a16:colId xmlns:a16="http://schemas.microsoft.com/office/drawing/2014/main" val="20006"/>
                    </a:ext>
                  </a:extLst>
                </a:gridCol>
                <a:gridCol w="1118326">
                  <a:extLst>
                    <a:ext uri="{9D8B030D-6E8A-4147-A177-3AD203B41FA5}">
                      <a16:colId xmlns:a16="http://schemas.microsoft.com/office/drawing/2014/main" val="20007"/>
                    </a:ext>
                  </a:extLst>
                </a:gridCol>
                <a:gridCol w="1118326">
                  <a:extLst>
                    <a:ext uri="{9D8B030D-6E8A-4147-A177-3AD203B41FA5}">
                      <a16:colId xmlns:a16="http://schemas.microsoft.com/office/drawing/2014/main" val="20008"/>
                    </a:ext>
                  </a:extLst>
                </a:gridCol>
                <a:gridCol w="1118326">
                  <a:extLst>
                    <a:ext uri="{9D8B030D-6E8A-4147-A177-3AD203B41FA5}">
                      <a16:colId xmlns:a16="http://schemas.microsoft.com/office/drawing/2014/main" val="20009"/>
                    </a:ext>
                  </a:extLst>
                </a:gridCol>
              </a:tblGrid>
              <a:tr h="102911">
                <a:tc>
                  <a:txBody>
                    <a:bodyPr/>
                    <a:lstStyle/>
                    <a:p>
                      <a:pPr algn="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3/97</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5/95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10/90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15/85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20/80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25/75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30/70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40/60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50/50</a:t>
                      </a:r>
                    </a:p>
                  </a:txBody>
                  <a:tcPr marL="0" marR="0" marT="0" marB="0" anchor="ctr"/>
                </a:tc>
                <a:extLst>
                  <a:ext uri="{0D108BD9-81ED-4DB2-BD59-A6C34878D82A}">
                    <a16:rowId xmlns:a16="http://schemas.microsoft.com/office/drawing/2014/main" val="10000"/>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extLst>
                  <a:ext uri="{0D108BD9-81ED-4DB2-BD59-A6C34878D82A}">
                    <a16:rowId xmlns:a16="http://schemas.microsoft.com/office/drawing/2014/main" val="10001"/>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10,6</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13,5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18,6</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22,1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24,8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26,8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28,4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31,0</a:t>
                      </a:r>
                    </a:p>
                  </a:txBody>
                  <a:tcPr marL="0" marR="0" marT="0" marB="0" anchor="ctr"/>
                </a:tc>
                <a:extLst>
                  <a:ext uri="{0D108BD9-81ED-4DB2-BD59-A6C34878D82A}">
                    <a16:rowId xmlns:a16="http://schemas.microsoft.com/office/drawing/2014/main" val="10002"/>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7,8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10,7</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14,3</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15,5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16,4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17,5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17,9</a:t>
                      </a:r>
                    </a:p>
                  </a:txBody>
                  <a:tcPr marL="0" marR="0" marT="0" marB="0" anchor="ctr"/>
                </a:tc>
                <a:extLst>
                  <a:ext uri="{0D108BD9-81ED-4DB2-BD59-A6C34878D82A}">
                    <a16:rowId xmlns:a16="http://schemas.microsoft.com/office/drawing/2014/main" val="10003"/>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4,7</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8,3</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9,9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11,1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12,7</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13,6</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13,9</a:t>
                      </a:r>
                    </a:p>
                  </a:txBody>
                  <a:tcPr marL="0" marR="0" marT="0" marB="0" anchor="ctr"/>
                </a:tc>
                <a:extLst>
                  <a:ext uri="{0D108BD9-81ED-4DB2-BD59-A6C34878D82A}">
                    <a16:rowId xmlns:a16="http://schemas.microsoft.com/office/drawing/2014/main" val="10004"/>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75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8,1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9,1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9,8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10,4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11,1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11,3</a:t>
                      </a:r>
                    </a:p>
                  </a:txBody>
                  <a:tcPr marL="0" marR="0" marT="0" marB="0" anchor="ctr"/>
                </a:tc>
                <a:extLst>
                  <a:ext uri="{0D108BD9-81ED-4DB2-BD59-A6C34878D82A}">
                    <a16:rowId xmlns:a16="http://schemas.microsoft.com/office/drawing/2014/main" val="10005"/>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100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3,3</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4,3</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7,0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7,8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8,5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9,0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9,6</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9,8</a:t>
                      </a:r>
                    </a:p>
                  </a:txBody>
                  <a:tcPr marL="0" marR="0" marT="0" marB="0" anchor="ctr"/>
                </a:tc>
                <a:extLst>
                  <a:ext uri="{0D108BD9-81ED-4DB2-BD59-A6C34878D82A}">
                    <a16:rowId xmlns:a16="http://schemas.microsoft.com/office/drawing/2014/main" val="10006"/>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150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2,7</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5,7</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7,3</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7,8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8,0</a:t>
                      </a:r>
                    </a:p>
                  </a:txBody>
                  <a:tcPr marL="0" marR="0" marT="0" marB="0" anchor="ctr"/>
                </a:tc>
                <a:extLst>
                  <a:ext uri="{0D108BD9-81ED-4DB2-BD59-A6C34878D82A}">
                    <a16:rowId xmlns:a16="http://schemas.microsoft.com/office/drawing/2014/main" val="10007"/>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200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4,2</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6,9</a:t>
                      </a:r>
                    </a:p>
                  </a:txBody>
                  <a:tcPr marL="0" marR="0" marT="0" marB="0" anchor="ctr"/>
                </a:tc>
                <a:extLst>
                  <a:ext uri="{0D108BD9-81ED-4DB2-BD59-A6C34878D82A}">
                    <a16:rowId xmlns:a16="http://schemas.microsoft.com/office/drawing/2014/main" val="10008"/>
                  </a:ext>
                </a:extLst>
              </a:tr>
              <a:tr h="124544">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300</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1,9</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2,5</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3,4</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4,0</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4,5</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4,9</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5,2</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5,5</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5,7</a:t>
                      </a:r>
                    </a:p>
                  </a:txBody>
                  <a:tcPr marL="0" marR="0" marT="0" marB="0" anchor="ctr"/>
                </a:tc>
                <a:extLst>
                  <a:ext uri="{0D108BD9-81ED-4DB2-BD59-A6C34878D82A}">
                    <a16:rowId xmlns:a16="http://schemas.microsoft.com/office/drawing/2014/main" val="10009"/>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400</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1,7</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2,1</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2,9</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3,9</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4,2</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4,5</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4,8</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4,9</a:t>
                      </a:r>
                    </a:p>
                  </a:txBody>
                  <a:tcPr marL="0" marR="0" marT="0" marB="0" anchor="ctr"/>
                </a:tc>
                <a:extLst>
                  <a:ext uri="{0D108BD9-81ED-4DB2-BD59-A6C34878D82A}">
                    <a16:rowId xmlns:a16="http://schemas.microsoft.com/office/drawing/2014/main" val="10010"/>
                  </a:ext>
                </a:extLst>
              </a:tr>
              <a:tr h="160437">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500</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1,5</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1,9</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2,6</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3,1</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3,8</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4,0</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4,3</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4,4</a:t>
                      </a:r>
                    </a:p>
                  </a:txBody>
                  <a:tcPr marL="0" marR="0" marT="0" marB="0" anchor="ctr"/>
                </a:tc>
                <a:extLst>
                  <a:ext uri="{0D108BD9-81ED-4DB2-BD59-A6C34878D82A}">
                    <a16:rowId xmlns:a16="http://schemas.microsoft.com/office/drawing/2014/main" val="10011"/>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600</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1,4</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1,7</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2,4</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2,9</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3,2</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3,7</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3,9</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4,0</a:t>
                      </a:r>
                    </a:p>
                  </a:txBody>
                  <a:tcPr marL="0" marR="0" marT="0" marB="0" anchor="ctr"/>
                </a:tc>
                <a:extLst>
                  <a:ext uri="{0D108BD9-81ED-4DB2-BD59-A6C34878D82A}">
                    <a16:rowId xmlns:a16="http://schemas.microsoft.com/office/drawing/2014/main" val="10012"/>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700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1,3</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1,6</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2,2</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2,6</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3,2</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3,6</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3,7</a:t>
                      </a:r>
                    </a:p>
                  </a:txBody>
                  <a:tcPr marL="0" marR="0" marT="0" marB="0" anchor="ctr"/>
                </a:tc>
                <a:extLst>
                  <a:ext uri="{0D108BD9-81ED-4DB2-BD59-A6C34878D82A}">
                    <a16:rowId xmlns:a16="http://schemas.microsoft.com/office/drawing/2014/main" val="10013"/>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800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3,2</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extLst>
                  <a:ext uri="{0D108BD9-81ED-4DB2-BD59-A6C34878D82A}">
                    <a16:rowId xmlns:a16="http://schemas.microsoft.com/office/drawing/2014/main" val="10014"/>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1000</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1,1</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1,4</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1,9</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2,2</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2,5</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2,7</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2,8</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3,1</a:t>
                      </a:r>
                    </a:p>
                  </a:txBody>
                  <a:tcPr marL="0" marR="0" marT="0" marB="0" anchor="ct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5342910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3704838240"/>
              </p:ext>
            </p:extLst>
          </p:nvPr>
        </p:nvGraphicFramePr>
        <p:xfrm>
          <a:off x="1362524" y="1831598"/>
          <a:ext cx="7538880" cy="4623812"/>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08232" y="1392583"/>
            <a:ext cx="9736580" cy="293639"/>
          </a:xfrm>
        </p:spPr>
        <p:txBody>
          <a:bodyPr/>
          <a:lstStyle/>
          <a:p>
            <a:r>
              <a:rPr lang="lt-LT" dirty="0"/>
              <a:t>Ar jūsų namų ūkyje yra koks nors kitas šeimos narys, kuris, jūsų nuomone, piktnaudžiauja alkoholiu?</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14705" y="648097"/>
            <a:ext cx="10072420" cy="854497"/>
          </a:xfrm>
        </p:spPr>
        <p:txBody>
          <a:bodyPr>
            <a:normAutofit fontScale="90000"/>
          </a:bodyPr>
          <a:lstStyle/>
          <a:p>
            <a:r>
              <a:rPr lang="lt-LT" sz="3200" dirty="0">
                <a:solidFill>
                  <a:schemeClr val="accent2">
                    <a:lumMod val="75000"/>
                  </a:schemeClr>
                </a:solidFill>
              </a:rPr>
              <a:t>ŠEIMOS NARIŲ PIKTNAUDŽIAVIMAS ALKOHOLIU (PROC.)</a:t>
            </a:r>
          </a:p>
        </p:txBody>
      </p:sp>
      <p:sp>
        <p:nvSpPr>
          <p:cNvPr id="14" name="TextBox 13">
            <a:extLst>
              <a:ext uri="{FF2B5EF4-FFF2-40B4-BE49-F238E27FC236}">
                <a16:creationId xmlns:a16="http://schemas.microsoft.com/office/drawing/2014/main" id="{A788E621-57C2-4557-9C89-6959572DCC08}"/>
              </a:ext>
            </a:extLst>
          </p:cNvPr>
          <p:cNvSpPr txBox="1"/>
          <p:nvPr/>
        </p:nvSpPr>
        <p:spPr>
          <a:xfrm>
            <a:off x="1214705" y="1904472"/>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cxnSp>
        <p:nvCxnSpPr>
          <p:cNvPr id="3" name="Straight Connector 2">
            <a:extLst>
              <a:ext uri="{FF2B5EF4-FFF2-40B4-BE49-F238E27FC236}">
                <a16:creationId xmlns:a16="http://schemas.microsoft.com/office/drawing/2014/main" id="{9DCA151E-B5CA-4B32-B917-97D15E2EB9DC}"/>
              </a:ext>
            </a:extLst>
          </p:cNvPr>
          <p:cNvCxnSpPr>
            <a:cxnSpLocks/>
          </p:cNvCxnSpPr>
          <p:nvPr/>
        </p:nvCxnSpPr>
        <p:spPr>
          <a:xfrm>
            <a:off x="2002211" y="3693677"/>
            <a:ext cx="62595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7447C9-1258-409B-9786-14129C95D41C}"/>
              </a:ext>
            </a:extLst>
          </p:cNvPr>
          <p:cNvCxnSpPr>
            <a:cxnSpLocks/>
          </p:cNvCxnSpPr>
          <p:nvPr/>
        </p:nvCxnSpPr>
        <p:spPr>
          <a:xfrm>
            <a:off x="2002211" y="4866224"/>
            <a:ext cx="62595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B77BD78-86A6-4CD9-B67F-9E281F8D74C9}"/>
              </a:ext>
            </a:extLst>
          </p:cNvPr>
          <p:cNvCxnSpPr>
            <a:cxnSpLocks/>
          </p:cNvCxnSpPr>
          <p:nvPr/>
        </p:nvCxnSpPr>
        <p:spPr>
          <a:xfrm>
            <a:off x="2002211" y="2896222"/>
            <a:ext cx="625950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0483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216735" y="1009593"/>
            <a:ext cx="9736580" cy="293639"/>
          </a:xfrm>
        </p:spPr>
        <p:txBody>
          <a:bodyPr/>
          <a:lstStyle/>
          <a:p>
            <a:r>
              <a:rPr lang="lt-LT" dirty="0"/>
              <a:t>Ar  jūs domitės informacija apie sveiką gyvenseną? </a:t>
            </a:r>
          </a:p>
        </p:txBody>
      </p:sp>
      <p:sp>
        <p:nvSpPr>
          <p:cNvPr id="2" name="Title 1"/>
          <p:cNvSpPr>
            <a:spLocks noGrp="1"/>
          </p:cNvSpPr>
          <p:nvPr>
            <p:ph type="title"/>
          </p:nvPr>
        </p:nvSpPr>
        <p:spPr>
          <a:xfrm>
            <a:off x="1221178" y="365125"/>
            <a:ext cx="10096855" cy="942175"/>
          </a:xfrm>
        </p:spPr>
        <p:txBody>
          <a:bodyPr/>
          <a:lstStyle/>
          <a:p>
            <a:r>
              <a:rPr lang="lt-LT" dirty="0">
                <a:solidFill>
                  <a:schemeClr val="accent2">
                    <a:lumMod val="75000"/>
                  </a:schemeClr>
                </a:solidFill>
              </a:rPr>
              <a:t>DOMĖJIMASIS SVEIKA GYVENSENA (VIDURKIS IR PROC.)</a:t>
            </a:r>
            <a:endParaRPr lang="lt-LT" i="1" dirty="0">
              <a:solidFill>
                <a:schemeClr val="accent2">
                  <a:lumMod val="75000"/>
                </a:schemeClr>
              </a:solidFill>
            </a:endParaRPr>
          </a:p>
        </p:txBody>
      </p:sp>
      <p:sp>
        <p:nvSpPr>
          <p:cNvPr id="11" name="TextBox 10"/>
          <p:cNvSpPr txBox="1"/>
          <p:nvPr/>
        </p:nvSpPr>
        <p:spPr>
          <a:xfrm>
            <a:off x="2546175" y="2027882"/>
            <a:ext cx="2604893" cy="276999"/>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200" b="1" i="0" u="none" strike="noStrike" kern="1200" cap="none" spc="0" normalizeH="0" baseline="0" noProof="0" dirty="0">
                <a:ln>
                  <a:noFill/>
                </a:ln>
                <a:solidFill>
                  <a:srgbClr val="1AB1AF">
                    <a:lumMod val="75000"/>
                  </a:srgbClr>
                </a:solidFill>
                <a:effectLst/>
                <a:uLnTx/>
                <a:uFillTx/>
                <a:latin typeface="Microsoft YaHei UI Light"/>
                <a:ea typeface="+mn-ea"/>
                <a:cs typeface="+mn-cs"/>
              </a:rPr>
              <a:t>Vidurkis</a:t>
            </a:r>
            <a:r>
              <a:rPr kumimoji="0" lang="en-US" sz="1200" b="1" i="0" u="none" strike="noStrike" kern="1200" cap="none" spc="0" normalizeH="0" baseline="0" noProof="0" dirty="0">
                <a:ln>
                  <a:noFill/>
                </a:ln>
                <a:solidFill>
                  <a:srgbClr val="1AB1AF">
                    <a:lumMod val="75000"/>
                  </a:srgbClr>
                </a:solidFill>
                <a:effectLst/>
                <a:uLnTx/>
                <a:uFillTx/>
                <a:latin typeface="Microsoft YaHei UI Light"/>
                <a:ea typeface="+mn-ea"/>
                <a:cs typeface="+mn-cs"/>
              </a:rPr>
              <a:t> </a:t>
            </a:r>
            <a:r>
              <a:rPr kumimoji="0" lang="lt-LT" sz="1200" b="1" i="0" u="none" strike="noStrike" kern="1200" cap="none" spc="0" normalizeH="0" baseline="0" noProof="0" dirty="0">
                <a:ln>
                  <a:noFill/>
                </a:ln>
                <a:solidFill>
                  <a:srgbClr val="1AB1AF">
                    <a:lumMod val="75000"/>
                  </a:srgbClr>
                </a:solidFill>
                <a:effectLst/>
                <a:uLnTx/>
                <a:uFillTx/>
                <a:latin typeface="Microsoft YaHei UI Light"/>
                <a:ea typeface="+mn-ea"/>
                <a:cs typeface="+mn-cs"/>
              </a:rPr>
              <a:t>= 7,03</a:t>
            </a:r>
            <a:endParaRPr kumimoji="0" lang="en-GB" sz="1200" b="1" i="0" u="none" strike="noStrike" kern="1200" cap="none" spc="0" normalizeH="0" baseline="0" noProof="0" dirty="0">
              <a:ln>
                <a:noFill/>
              </a:ln>
              <a:solidFill>
                <a:srgbClr val="1AB1AF">
                  <a:lumMod val="75000"/>
                </a:srgbClr>
              </a:solidFill>
              <a:effectLst/>
              <a:uLnTx/>
              <a:uFillTx/>
              <a:latin typeface="Microsoft YaHei UI Light"/>
              <a:ea typeface="+mn-ea"/>
              <a:cs typeface="+mn-cs"/>
            </a:endParaRPr>
          </a:p>
        </p:txBody>
      </p:sp>
      <p:sp>
        <p:nvSpPr>
          <p:cNvPr id="9" name="Content Placeholder 4">
            <a:extLst>
              <a:ext uri="{FF2B5EF4-FFF2-40B4-BE49-F238E27FC236}">
                <a16:creationId xmlns:a16="http://schemas.microsoft.com/office/drawing/2014/main" id="{C7283942-0EF4-4104-BA46-535029925906}"/>
              </a:ext>
            </a:extLst>
          </p:cNvPr>
          <p:cNvSpPr txBox="1">
            <a:spLocks/>
          </p:cNvSpPr>
          <p:nvPr/>
        </p:nvSpPr>
        <p:spPr>
          <a:xfrm>
            <a:off x="1216735" y="1654061"/>
            <a:ext cx="1171902" cy="293639"/>
          </a:xfrm>
          <a:prstGeom prst="rect">
            <a:avLst/>
          </a:prstGeom>
        </p:spPr>
        <p:txBody>
          <a:bodyPr vert="horz" wrap="square"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r>
              <a:rPr kumimoji="0" lang="lt-LT" sz="100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graphicFrame>
        <p:nvGraphicFramePr>
          <p:cNvPr id="10" name="Content Placeholder 13">
            <a:extLst>
              <a:ext uri="{FF2B5EF4-FFF2-40B4-BE49-F238E27FC236}">
                <a16:creationId xmlns:a16="http://schemas.microsoft.com/office/drawing/2014/main" id="{2CE14870-4193-4C2C-B610-27BA87B575DF}"/>
              </a:ext>
            </a:extLst>
          </p:cNvPr>
          <p:cNvGraphicFramePr>
            <a:graphicFrameLocks/>
          </p:cNvGraphicFramePr>
          <p:nvPr>
            <p:extLst>
              <p:ext uri="{D42A27DB-BD31-4B8C-83A1-F6EECF244321}">
                <p14:modId xmlns:p14="http://schemas.microsoft.com/office/powerpoint/2010/main" val="2306537499"/>
              </p:ext>
            </p:extLst>
          </p:nvPr>
        </p:nvGraphicFramePr>
        <p:xfrm>
          <a:off x="1802686" y="2027882"/>
          <a:ext cx="7734929" cy="39040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737115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1192588407"/>
              </p:ext>
            </p:extLst>
          </p:nvPr>
        </p:nvGraphicFramePr>
        <p:xfrm>
          <a:off x="1227400" y="1831598"/>
          <a:ext cx="7538880" cy="4623812"/>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3">
            <a:extLst>
              <a:ext uri="{FF2B5EF4-FFF2-40B4-BE49-F238E27FC236}">
                <a16:creationId xmlns:a16="http://schemas.microsoft.com/office/drawing/2014/main" id="{C8952B1D-DEE6-484C-8043-3803C963C794}"/>
              </a:ext>
            </a:extLst>
          </p:cNvPr>
          <p:cNvSpPr txBox="1">
            <a:spLocks/>
          </p:cNvSpPr>
          <p:nvPr/>
        </p:nvSpPr>
        <p:spPr>
          <a:xfrm>
            <a:off x="8586822" y="1831598"/>
            <a:ext cx="2748713" cy="53850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r>
              <a:rPr kumimoji="0" lang="lt-LT"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Moterys ir didžiųjų miestų gyventojai dažniau teigia besidomintys informacija apie sveiką gyvenseną.</a:t>
            </a:r>
            <a:endParaRPr kumimoji="0" lang="en-US"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095375" y="1286051"/>
            <a:ext cx="9736580" cy="293639"/>
          </a:xfrm>
        </p:spPr>
        <p:txBody>
          <a:bodyPr/>
          <a:lstStyle/>
          <a:p>
            <a:r>
              <a:rPr lang="lt-LT" dirty="0"/>
              <a:t>Ar  jūs domitės informacija apie sveiką gyvenseną?</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095375" y="648097"/>
            <a:ext cx="10563225" cy="854497"/>
          </a:xfrm>
        </p:spPr>
        <p:txBody>
          <a:bodyPr>
            <a:normAutofit/>
          </a:bodyPr>
          <a:lstStyle/>
          <a:p>
            <a:r>
              <a:rPr lang="lt-LT" sz="3200" dirty="0">
                <a:solidFill>
                  <a:schemeClr val="accent2">
                    <a:lumMod val="75000"/>
                  </a:schemeClr>
                </a:solidFill>
              </a:rPr>
              <a:t>DOMĖJIMASIS SVEIKA GYVENSENA (PROC.)</a:t>
            </a:r>
          </a:p>
        </p:txBody>
      </p:sp>
      <p:sp>
        <p:nvSpPr>
          <p:cNvPr id="14" name="TextBox 13">
            <a:extLst>
              <a:ext uri="{FF2B5EF4-FFF2-40B4-BE49-F238E27FC236}">
                <a16:creationId xmlns:a16="http://schemas.microsoft.com/office/drawing/2014/main" id="{A788E621-57C2-4557-9C89-6959572DCC08}"/>
              </a:ext>
            </a:extLst>
          </p:cNvPr>
          <p:cNvSpPr txBox="1"/>
          <p:nvPr/>
        </p:nvSpPr>
        <p:spPr>
          <a:xfrm>
            <a:off x="1227400" y="1770517"/>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cxnSp>
        <p:nvCxnSpPr>
          <p:cNvPr id="3" name="Straight Connector 2">
            <a:extLst>
              <a:ext uri="{FF2B5EF4-FFF2-40B4-BE49-F238E27FC236}">
                <a16:creationId xmlns:a16="http://schemas.microsoft.com/office/drawing/2014/main" id="{9DCA151E-B5CA-4B32-B917-97D15E2EB9DC}"/>
              </a:ext>
            </a:extLst>
          </p:cNvPr>
          <p:cNvCxnSpPr>
            <a:cxnSpLocks/>
          </p:cNvCxnSpPr>
          <p:nvPr/>
        </p:nvCxnSpPr>
        <p:spPr>
          <a:xfrm>
            <a:off x="1851250" y="3684534"/>
            <a:ext cx="62595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7447C9-1258-409B-9786-14129C95D41C}"/>
              </a:ext>
            </a:extLst>
          </p:cNvPr>
          <p:cNvCxnSpPr>
            <a:cxnSpLocks/>
          </p:cNvCxnSpPr>
          <p:nvPr/>
        </p:nvCxnSpPr>
        <p:spPr>
          <a:xfrm>
            <a:off x="1851250" y="4875368"/>
            <a:ext cx="62595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B77BD78-86A6-4CD9-B67F-9E281F8D74C9}"/>
              </a:ext>
            </a:extLst>
          </p:cNvPr>
          <p:cNvCxnSpPr>
            <a:cxnSpLocks/>
          </p:cNvCxnSpPr>
          <p:nvPr/>
        </p:nvCxnSpPr>
        <p:spPr>
          <a:xfrm>
            <a:off x="1851250" y="2896221"/>
            <a:ext cx="625950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0999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CE6269A-06BC-487E-829B-90E0367B1E1B}"/>
              </a:ext>
            </a:extLst>
          </p:cNvPr>
          <p:cNvSpPr txBox="1">
            <a:spLocks/>
          </p:cNvSpPr>
          <p:nvPr/>
        </p:nvSpPr>
        <p:spPr>
          <a:xfrm>
            <a:off x="8679826" y="4118631"/>
            <a:ext cx="3002743" cy="6364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14705" y="1244415"/>
            <a:ext cx="9736580" cy="293639"/>
          </a:xfrm>
        </p:spPr>
        <p:txBody>
          <a:bodyPr/>
          <a:lstStyle/>
          <a:p>
            <a:r>
              <a:rPr lang="lt-LT" dirty="0"/>
              <a:t>Ar jums pakanka informacijos  apie sveiką gyvenseną? </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9730107" cy="854497"/>
          </a:xfrm>
        </p:spPr>
        <p:txBody>
          <a:bodyPr>
            <a:normAutofit fontScale="90000"/>
          </a:bodyPr>
          <a:lstStyle/>
          <a:p>
            <a:r>
              <a:rPr lang="lt-LT" sz="3200" dirty="0">
                <a:solidFill>
                  <a:schemeClr val="accent2">
                    <a:lumMod val="75000"/>
                  </a:schemeClr>
                </a:solidFill>
              </a:rPr>
              <a:t>INFORMACIJOS APIE SVEIKĄ GYVENSENĄ PAKANKAMUMAS  (PROC.)</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543749"/>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graphicFrame>
        <p:nvGraphicFramePr>
          <p:cNvPr id="8" name="Content Placeholder 13">
            <a:extLst>
              <a:ext uri="{FF2B5EF4-FFF2-40B4-BE49-F238E27FC236}">
                <a16:creationId xmlns:a16="http://schemas.microsoft.com/office/drawing/2014/main" id="{D6DF4359-F7CE-40E0-B550-47618F214BBF}"/>
              </a:ext>
            </a:extLst>
          </p:cNvPr>
          <p:cNvGraphicFramePr>
            <a:graphicFrameLocks/>
          </p:cNvGraphicFramePr>
          <p:nvPr>
            <p:extLst>
              <p:ext uri="{D42A27DB-BD31-4B8C-83A1-F6EECF244321}">
                <p14:modId xmlns:p14="http://schemas.microsoft.com/office/powerpoint/2010/main" val="470415444"/>
              </p:ext>
            </p:extLst>
          </p:nvPr>
        </p:nvGraphicFramePr>
        <p:xfrm>
          <a:off x="1231569" y="1882458"/>
          <a:ext cx="7734929" cy="39040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709749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1178" y="1401133"/>
            <a:ext cx="9736580" cy="293639"/>
          </a:xfrm>
        </p:spPr>
        <p:txBody>
          <a:bodyPr/>
          <a:lstStyle/>
          <a:p>
            <a:r>
              <a:rPr lang="lt-LT" dirty="0"/>
              <a:t>Ar jums pakanka informacijos apie sveiką gyvenseną? </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14705" y="648097"/>
            <a:ext cx="9730107" cy="854497"/>
          </a:xfrm>
        </p:spPr>
        <p:txBody>
          <a:bodyPr>
            <a:normAutofit fontScale="90000"/>
          </a:bodyPr>
          <a:lstStyle/>
          <a:p>
            <a:r>
              <a:rPr lang="lt-LT" sz="3200" dirty="0">
                <a:solidFill>
                  <a:schemeClr val="accent2">
                    <a:lumMod val="75000"/>
                  </a:schemeClr>
                </a:solidFill>
              </a:rPr>
              <a:t>INFORMACIJOS APIE SVEIKĄ GYVENSENĄ PAKANKAMUMAS (PROC.)</a:t>
            </a:r>
          </a:p>
        </p:txBody>
      </p:sp>
      <p:sp>
        <p:nvSpPr>
          <p:cNvPr id="14" name="TextBox 13">
            <a:extLst>
              <a:ext uri="{FF2B5EF4-FFF2-40B4-BE49-F238E27FC236}">
                <a16:creationId xmlns:a16="http://schemas.microsoft.com/office/drawing/2014/main" id="{A788E621-57C2-4557-9C89-6959572DCC08}"/>
              </a:ext>
            </a:extLst>
          </p:cNvPr>
          <p:cNvSpPr txBox="1"/>
          <p:nvPr/>
        </p:nvSpPr>
        <p:spPr>
          <a:xfrm>
            <a:off x="1221178" y="1769205"/>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sp>
        <p:nvSpPr>
          <p:cNvPr id="4" name="Content Placeholder 3">
            <a:extLst>
              <a:ext uri="{FF2B5EF4-FFF2-40B4-BE49-F238E27FC236}">
                <a16:creationId xmlns:a16="http://schemas.microsoft.com/office/drawing/2014/main" id="{9B77A09C-C9F4-4A6E-9E79-FC9134A20FBA}"/>
              </a:ext>
            </a:extLst>
          </p:cNvPr>
          <p:cNvSpPr>
            <a:spLocks noGrp="1"/>
          </p:cNvSpPr>
          <p:nvPr>
            <p:ph sz="half" idx="10"/>
          </p:nvPr>
        </p:nvSpPr>
        <p:spPr>
          <a:xfrm>
            <a:off x="8680016" y="1858185"/>
            <a:ext cx="2887649" cy="4350162"/>
          </a:xfrm>
        </p:spPr>
        <p:txBody>
          <a:bodyPr/>
          <a:lstStyle/>
          <a:p>
            <a:r>
              <a:rPr lang="lt-LT" dirty="0"/>
              <a:t>Mažiausių pajamų respondentai dažniau visiškai sutinka, kad jiems pakanka informacijos apie sveiką gyvenseną.</a:t>
            </a:r>
          </a:p>
          <a:p>
            <a:endParaRPr lang="lt-LT" dirty="0"/>
          </a:p>
          <a:p>
            <a:r>
              <a:rPr lang="lt-LT" dirty="0"/>
              <a:t>Vyrai dažniau nežino, ar jiems pakanka informacijos apie sveiką gyvenseną.</a:t>
            </a:r>
          </a:p>
        </p:txBody>
      </p:sp>
      <p:graphicFrame>
        <p:nvGraphicFramePr>
          <p:cNvPr id="15" name="Content Placeholder 9">
            <a:extLst>
              <a:ext uri="{FF2B5EF4-FFF2-40B4-BE49-F238E27FC236}">
                <a16:creationId xmlns:a16="http://schemas.microsoft.com/office/drawing/2014/main" id="{899F9AC5-EDAF-4E45-93A0-4B5374CBFA3E}"/>
              </a:ext>
            </a:extLst>
          </p:cNvPr>
          <p:cNvGraphicFramePr>
            <a:graphicFrameLocks/>
          </p:cNvGraphicFramePr>
          <p:nvPr>
            <p:extLst>
              <p:ext uri="{D42A27DB-BD31-4B8C-83A1-F6EECF244321}">
                <p14:modId xmlns:p14="http://schemas.microsoft.com/office/powerpoint/2010/main" val="31648450"/>
              </p:ext>
            </p:extLst>
          </p:nvPr>
        </p:nvGraphicFramePr>
        <p:xfrm>
          <a:off x="1362524" y="1831598"/>
          <a:ext cx="7538880" cy="4623812"/>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a:extLst>
              <a:ext uri="{FF2B5EF4-FFF2-40B4-BE49-F238E27FC236}">
                <a16:creationId xmlns:a16="http://schemas.microsoft.com/office/drawing/2014/main" id="{08EB7D90-752B-436B-A3CE-6B15AACBB6B6}"/>
              </a:ext>
            </a:extLst>
          </p:cNvPr>
          <p:cNvCxnSpPr/>
          <p:nvPr/>
        </p:nvCxnSpPr>
        <p:spPr>
          <a:xfrm>
            <a:off x="2445487" y="2901200"/>
            <a:ext cx="57841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3E77DE2-7F13-4C8C-86BD-987FF757883E}"/>
              </a:ext>
            </a:extLst>
          </p:cNvPr>
          <p:cNvCxnSpPr/>
          <p:nvPr/>
        </p:nvCxnSpPr>
        <p:spPr>
          <a:xfrm>
            <a:off x="2459660" y="3683898"/>
            <a:ext cx="57841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C102950-36CE-495C-8FC1-4043BDD3E086}"/>
              </a:ext>
            </a:extLst>
          </p:cNvPr>
          <p:cNvCxnSpPr/>
          <p:nvPr/>
        </p:nvCxnSpPr>
        <p:spPr>
          <a:xfrm>
            <a:off x="2459660" y="4873256"/>
            <a:ext cx="578411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57046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CE6269A-06BC-487E-829B-90E0367B1E1B}"/>
              </a:ext>
            </a:extLst>
          </p:cNvPr>
          <p:cNvSpPr txBox="1">
            <a:spLocks/>
          </p:cNvSpPr>
          <p:nvPr/>
        </p:nvSpPr>
        <p:spPr>
          <a:xfrm>
            <a:off x="8679826" y="4118631"/>
            <a:ext cx="3002743" cy="6364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7710" y="1290082"/>
            <a:ext cx="9736580" cy="293639"/>
          </a:xfrm>
        </p:spPr>
        <p:txBody>
          <a:bodyPr/>
          <a:lstStyle/>
          <a:p>
            <a:r>
              <a:rPr lang="lt-LT" dirty="0"/>
              <a:t>Pasakykite, ar jums tinka toks apibūdinimas - „aš esu atsakingas (-a) už savo sveikatą, t. y. rūpinuosi savo sveikata, stengdamasis (-) palaikyti kuo geresnę jos būklę“? </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9730107" cy="854497"/>
          </a:xfrm>
        </p:spPr>
        <p:txBody>
          <a:bodyPr>
            <a:normAutofit fontScale="90000"/>
          </a:bodyPr>
          <a:lstStyle/>
          <a:p>
            <a:r>
              <a:rPr lang="lt-LT" sz="3200" dirty="0">
                <a:solidFill>
                  <a:schemeClr val="accent2">
                    <a:lumMod val="75000"/>
                  </a:schemeClr>
                </a:solidFill>
              </a:rPr>
              <a:t>ATSAKOMYBĖS UŽ SAVO SVEIKATĄ VERTINIMAS (VIDURKIS IR PROC.)</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N=506</a:t>
            </a:r>
          </a:p>
        </p:txBody>
      </p:sp>
      <p:graphicFrame>
        <p:nvGraphicFramePr>
          <p:cNvPr id="8" name="Content Placeholder 13">
            <a:extLst>
              <a:ext uri="{FF2B5EF4-FFF2-40B4-BE49-F238E27FC236}">
                <a16:creationId xmlns:a16="http://schemas.microsoft.com/office/drawing/2014/main" id="{D6DF4359-F7CE-40E0-B550-47618F214BBF}"/>
              </a:ext>
            </a:extLst>
          </p:cNvPr>
          <p:cNvGraphicFramePr>
            <a:graphicFrameLocks/>
          </p:cNvGraphicFramePr>
          <p:nvPr>
            <p:extLst>
              <p:ext uri="{D42A27DB-BD31-4B8C-83A1-F6EECF244321}">
                <p14:modId xmlns:p14="http://schemas.microsoft.com/office/powerpoint/2010/main" val="2861001771"/>
              </p:ext>
            </p:extLst>
          </p:nvPr>
        </p:nvGraphicFramePr>
        <p:xfrm>
          <a:off x="1231569" y="219745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4BB213E1-2F67-48F2-A128-C791637F008A}"/>
              </a:ext>
            </a:extLst>
          </p:cNvPr>
          <p:cNvSpPr txBox="1"/>
          <p:nvPr/>
        </p:nvSpPr>
        <p:spPr>
          <a:xfrm>
            <a:off x="1876324" y="2166613"/>
            <a:ext cx="2604893" cy="276999"/>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200" b="1" i="0" u="none" strike="noStrike" kern="1200" cap="none" spc="0" normalizeH="0" baseline="0" noProof="0" dirty="0">
                <a:ln>
                  <a:noFill/>
                </a:ln>
                <a:solidFill>
                  <a:srgbClr val="1AB1AF">
                    <a:lumMod val="75000"/>
                  </a:srgbClr>
                </a:solidFill>
                <a:effectLst/>
                <a:uLnTx/>
                <a:uFillTx/>
                <a:latin typeface="Microsoft YaHei UI Light"/>
                <a:ea typeface="+mn-ea"/>
                <a:cs typeface="+mn-cs"/>
              </a:rPr>
              <a:t>Vidurkis</a:t>
            </a:r>
            <a:r>
              <a:rPr kumimoji="0" lang="en-US" sz="1200" b="1" i="0" u="none" strike="noStrike" kern="1200" cap="none" spc="0" normalizeH="0" baseline="0" noProof="0" dirty="0">
                <a:ln>
                  <a:noFill/>
                </a:ln>
                <a:solidFill>
                  <a:srgbClr val="1AB1AF">
                    <a:lumMod val="75000"/>
                  </a:srgbClr>
                </a:solidFill>
                <a:effectLst/>
                <a:uLnTx/>
                <a:uFillTx/>
                <a:latin typeface="Microsoft YaHei UI Light"/>
                <a:ea typeface="+mn-ea"/>
                <a:cs typeface="+mn-cs"/>
              </a:rPr>
              <a:t> </a:t>
            </a:r>
            <a:r>
              <a:rPr kumimoji="0" lang="lt-LT" sz="1200" b="1" i="0" u="none" strike="noStrike" kern="1200" cap="none" spc="0" normalizeH="0" baseline="0" noProof="0" dirty="0">
                <a:ln>
                  <a:noFill/>
                </a:ln>
                <a:solidFill>
                  <a:srgbClr val="1AB1AF">
                    <a:lumMod val="75000"/>
                  </a:srgbClr>
                </a:solidFill>
                <a:effectLst/>
                <a:uLnTx/>
                <a:uFillTx/>
                <a:latin typeface="Microsoft YaHei UI Light"/>
                <a:ea typeface="+mn-ea"/>
                <a:cs typeface="+mn-cs"/>
              </a:rPr>
              <a:t>= 7,71</a:t>
            </a:r>
            <a:endParaRPr kumimoji="0" lang="en-GB" sz="1200" b="1" i="0" u="none" strike="noStrike" kern="1200" cap="none" spc="0" normalizeH="0" baseline="0" noProof="0" dirty="0">
              <a:ln>
                <a:noFill/>
              </a:ln>
              <a:solidFill>
                <a:srgbClr val="1AB1AF">
                  <a:lumMod val="75000"/>
                </a:srgbClr>
              </a:solidFill>
              <a:effectLst/>
              <a:uLnTx/>
              <a:uFillTx/>
              <a:latin typeface="Microsoft YaHei UI Light"/>
              <a:ea typeface="+mn-ea"/>
              <a:cs typeface="+mn-cs"/>
            </a:endParaRPr>
          </a:p>
        </p:txBody>
      </p:sp>
    </p:spTree>
    <p:extLst>
      <p:ext uri="{BB962C8B-B14F-4D97-AF65-F5344CB8AC3E}">
        <p14:creationId xmlns:p14="http://schemas.microsoft.com/office/powerpoint/2010/main" val="39924201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2634907101"/>
              </p:ext>
            </p:extLst>
          </p:nvPr>
        </p:nvGraphicFramePr>
        <p:xfrm>
          <a:off x="1161457" y="1929237"/>
          <a:ext cx="7538880" cy="4623812"/>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08232" y="1387228"/>
            <a:ext cx="9736580" cy="293639"/>
          </a:xfrm>
        </p:spPr>
        <p:txBody>
          <a:bodyPr/>
          <a:lstStyle/>
          <a:p>
            <a:r>
              <a:rPr lang="lt-LT" dirty="0"/>
              <a:t>Pasakykite, ar jums tinka toks apibūdinimas - „aš esu atsakingas (-a) už savo sveikatą, t.y. rūpinuosi savo sveikata, stengdamasis (-) palaikyti kuo geresnę jos būklę“? </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14705" y="648097"/>
            <a:ext cx="9730107" cy="854497"/>
          </a:xfrm>
        </p:spPr>
        <p:txBody>
          <a:bodyPr>
            <a:normAutofit fontScale="90000"/>
          </a:bodyPr>
          <a:lstStyle/>
          <a:p>
            <a:r>
              <a:rPr lang="lt-LT" sz="3200" dirty="0">
                <a:solidFill>
                  <a:schemeClr val="accent2">
                    <a:lumMod val="75000"/>
                  </a:schemeClr>
                </a:solidFill>
              </a:rPr>
              <a:t>ATSAKOMYBĖS UŽ SAVO SVEIKATĄ VERTINIMAS (PROC.)</a:t>
            </a:r>
          </a:p>
        </p:txBody>
      </p:sp>
      <p:sp>
        <p:nvSpPr>
          <p:cNvPr id="14" name="TextBox 13">
            <a:extLst>
              <a:ext uri="{FF2B5EF4-FFF2-40B4-BE49-F238E27FC236}">
                <a16:creationId xmlns:a16="http://schemas.microsoft.com/office/drawing/2014/main" id="{A788E621-57C2-4557-9C89-6959572DCC08}"/>
              </a:ext>
            </a:extLst>
          </p:cNvPr>
          <p:cNvSpPr txBox="1"/>
          <p:nvPr/>
        </p:nvSpPr>
        <p:spPr>
          <a:xfrm>
            <a:off x="1214705" y="1878099"/>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cxnSp>
        <p:nvCxnSpPr>
          <p:cNvPr id="3" name="Straight Connector 2">
            <a:extLst>
              <a:ext uri="{FF2B5EF4-FFF2-40B4-BE49-F238E27FC236}">
                <a16:creationId xmlns:a16="http://schemas.microsoft.com/office/drawing/2014/main" id="{9DCA151E-B5CA-4B32-B917-97D15E2EB9DC}"/>
              </a:ext>
            </a:extLst>
          </p:cNvPr>
          <p:cNvCxnSpPr>
            <a:cxnSpLocks/>
          </p:cNvCxnSpPr>
          <p:nvPr/>
        </p:nvCxnSpPr>
        <p:spPr>
          <a:xfrm>
            <a:off x="1791619" y="3790561"/>
            <a:ext cx="62595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7447C9-1258-409B-9786-14129C95D41C}"/>
              </a:ext>
            </a:extLst>
          </p:cNvPr>
          <p:cNvCxnSpPr>
            <a:cxnSpLocks/>
          </p:cNvCxnSpPr>
          <p:nvPr/>
        </p:nvCxnSpPr>
        <p:spPr>
          <a:xfrm>
            <a:off x="1791619" y="4959025"/>
            <a:ext cx="62595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B77BD78-86A6-4CD9-B67F-9E281F8D74C9}"/>
              </a:ext>
            </a:extLst>
          </p:cNvPr>
          <p:cNvCxnSpPr>
            <a:cxnSpLocks/>
          </p:cNvCxnSpPr>
          <p:nvPr/>
        </p:nvCxnSpPr>
        <p:spPr>
          <a:xfrm>
            <a:off x="1782094" y="3000181"/>
            <a:ext cx="6259506"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Content Placeholder 3">
            <a:extLst>
              <a:ext uri="{FF2B5EF4-FFF2-40B4-BE49-F238E27FC236}">
                <a16:creationId xmlns:a16="http://schemas.microsoft.com/office/drawing/2014/main" id="{3D61FCB2-DE1B-472C-9443-878FBA30FE89}"/>
              </a:ext>
            </a:extLst>
          </p:cNvPr>
          <p:cNvSpPr txBox="1">
            <a:spLocks/>
          </p:cNvSpPr>
          <p:nvPr/>
        </p:nvSpPr>
        <p:spPr>
          <a:xfrm>
            <a:off x="8671762" y="1878099"/>
            <a:ext cx="2887649" cy="43501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a:t>Aukštesnių pajamų respondentai ir didžiųjų miestų gyventojai dažniau visiškai pritaria, kad yra atsakingi už savo sveikatą.</a:t>
            </a:r>
          </a:p>
        </p:txBody>
      </p:sp>
    </p:spTree>
    <p:extLst>
      <p:ext uri="{BB962C8B-B14F-4D97-AF65-F5344CB8AC3E}">
        <p14:creationId xmlns:p14="http://schemas.microsoft.com/office/powerpoint/2010/main" val="28451663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CE6269A-06BC-487E-829B-90E0367B1E1B}"/>
              </a:ext>
            </a:extLst>
          </p:cNvPr>
          <p:cNvSpPr txBox="1">
            <a:spLocks/>
          </p:cNvSpPr>
          <p:nvPr/>
        </p:nvSpPr>
        <p:spPr>
          <a:xfrm>
            <a:off x="8679826" y="4118631"/>
            <a:ext cx="3002743" cy="6364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3966" y="1315450"/>
            <a:ext cx="9736580" cy="293639"/>
          </a:xfrm>
        </p:spPr>
        <p:txBody>
          <a:bodyPr/>
          <a:lstStyle/>
          <a:p>
            <a:r>
              <a:rPr lang="lt-LT" dirty="0"/>
              <a:t>Kaip jūs manote, ar dauguma žmonių Lietuvoje yra atsakingi už savo sveikatą? </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9730107" cy="854497"/>
          </a:xfrm>
        </p:spPr>
        <p:txBody>
          <a:bodyPr>
            <a:normAutofit fontScale="90000"/>
          </a:bodyPr>
          <a:lstStyle/>
          <a:p>
            <a:r>
              <a:rPr lang="en-US" sz="3200" dirty="0">
                <a:solidFill>
                  <a:schemeClr val="accent2">
                    <a:lumMod val="75000"/>
                  </a:schemeClr>
                </a:solidFill>
              </a:rPr>
              <a:t>NUOMON</a:t>
            </a:r>
            <a:r>
              <a:rPr lang="lt-LT" sz="3200" dirty="0">
                <a:solidFill>
                  <a:schemeClr val="accent2">
                    <a:lumMod val="75000"/>
                  </a:schemeClr>
                </a:solidFill>
              </a:rPr>
              <a:t>Ė APIE </a:t>
            </a:r>
            <a:r>
              <a:rPr lang="en-US" sz="3200" dirty="0">
                <a:solidFill>
                  <a:schemeClr val="accent2">
                    <a:lumMod val="75000"/>
                  </a:schemeClr>
                </a:solidFill>
              </a:rPr>
              <a:t>LIETUV</a:t>
            </a:r>
            <a:r>
              <a:rPr lang="lt-LT" sz="3200" dirty="0">
                <a:solidFill>
                  <a:schemeClr val="accent2">
                    <a:lumMod val="75000"/>
                  </a:schemeClr>
                </a:solidFill>
              </a:rPr>
              <a:t>OS GYVENTOJŲ ATSAKOMYBĘ UŽ SAVO SVEIKATĄ (VIDURKIS IR PROC.)</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graphicFrame>
        <p:nvGraphicFramePr>
          <p:cNvPr id="8" name="Content Placeholder 13">
            <a:extLst>
              <a:ext uri="{FF2B5EF4-FFF2-40B4-BE49-F238E27FC236}">
                <a16:creationId xmlns:a16="http://schemas.microsoft.com/office/drawing/2014/main" id="{D6DF4359-F7CE-40E0-B550-47618F214BBF}"/>
              </a:ext>
            </a:extLst>
          </p:cNvPr>
          <p:cNvGraphicFramePr>
            <a:graphicFrameLocks/>
          </p:cNvGraphicFramePr>
          <p:nvPr>
            <p:extLst>
              <p:ext uri="{D42A27DB-BD31-4B8C-83A1-F6EECF244321}">
                <p14:modId xmlns:p14="http://schemas.microsoft.com/office/powerpoint/2010/main" val="899944771"/>
              </p:ext>
            </p:extLst>
          </p:nvPr>
        </p:nvGraphicFramePr>
        <p:xfrm>
          <a:off x="1153347" y="2116936"/>
          <a:ext cx="8231296" cy="397701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4068EDF4-14A5-49CE-80BB-58FE9A9FB874}"/>
              </a:ext>
            </a:extLst>
          </p:cNvPr>
          <p:cNvSpPr txBox="1"/>
          <p:nvPr/>
        </p:nvSpPr>
        <p:spPr>
          <a:xfrm>
            <a:off x="2434990" y="2002482"/>
            <a:ext cx="2604893" cy="276999"/>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200" b="1" i="0" u="none" strike="noStrike" kern="1200" cap="none" spc="0" normalizeH="0" baseline="0" noProof="0" dirty="0">
                <a:ln>
                  <a:noFill/>
                </a:ln>
                <a:solidFill>
                  <a:srgbClr val="1AB1AF">
                    <a:lumMod val="75000"/>
                  </a:srgbClr>
                </a:solidFill>
                <a:effectLst/>
                <a:uLnTx/>
                <a:uFillTx/>
                <a:latin typeface="Microsoft YaHei UI Light"/>
                <a:ea typeface="+mn-ea"/>
                <a:cs typeface="+mn-cs"/>
              </a:rPr>
              <a:t>Vidurkis</a:t>
            </a:r>
            <a:r>
              <a:rPr kumimoji="0" lang="en-US" sz="1200" b="1" i="0" u="none" strike="noStrike" kern="1200" cap="none" spc="0" normalizeH="0" baseline="0" noProof="0" dirty="0">
                <a:ln>
                  <a:noFill/>
                </a:ln>
                <a:solidFill>
                  <a:srgbClr val="1AB1AF">
                    <a:lumMod val="75000"/>
                  </a:srgbClr>
                </a:solidFill>
                <a:effectLst/>
                <a:uLnTx/>
                <a:uFillTx/>
                <a:latin typeface="Microsoft YaHei UI Light"/>
                <a:ea typeface="+mn-ea"/>
                <a:cs typeface="+mn-cs"/>
              </a:rPr>
              <a:t> </a:t>
            </a:r>
            <a:r>
              <a:rPr kumimoji="0" lang="lt-LT" sz="1200" b="1" i="0" u="none" strike="noStrike" kern="1200" cap="none" spc="0" normalizeH="0" baseline="0" noProof="0" dirty="0">
                <a:ln>
                  <a:noFill/>
                </a:ln>
                <a:solidFill>
                  <a:srgbClr val="1AB1AF">
                    <a:lumMod val="75000"/>
                  </a:srgbClr>
                </a:solidFill>
                <a:effectLst/>
                <a:uLnTx/>
                <a:uFillTx/>
                <a:latin typeface="Microsoft YaHei UI Light"/>
                <a:ea typeface="+mn-ea"/>
                <a:cs typeface="+mn-cs"/>
              </a:rPr>
              <a:t>= 6,76</a:t>
            </a:r>
          </a:p>
        </p:txBody>
      </p:sp>
    </p:spTree>
    <p:extLst>
      <p:ext uri="{BB962C8B-B14F-4D97-AF65-F5344CB8AC3E}">
        <p14:creationId xmlns:p14="http://schemas.microsoft.com/office/powerpoint/2010/main" val="4149480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1308665390"/>
              </p:ext>
            </p:extLst>
          </p:nvPr>
        </p:nvGraphicFramePr>
        <p:xfrm>
          <a:off x="1362524" y="1831598"/>
          <a:ext cx="7538880" cy="4623812"/>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14705" y="1373456"/>
            <a:ext cx="9736580" cy="293639"/>
          </a:xfrm>
        </p:spPr>
        <p:txBody>
          <a:bodyPr/>
          <a:lstStyle/>
          <a:p>
            <a:r>
              <a:rPr lang="lt-LT" dirty="0"/>
              <a:t>Kaip jūs manote, ar dauguma žmonių Lietuvoje yra atsakingi už savo sveikatą? </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14705" y="648097"/>
            <a:ext cx="9730107" cy="854497"/>
          </a:xfrm>
        </p:spPr>
        <p:txBody>
          <a:bodyPr>
            <a:normAutofit fontScale="90000"/>
          </a:bodyPr>
          <a:lstStyle/>
          <a:p>
            <a:r>
              <a:rPr lang="lt-LT" sz="3200" dirty="0">
                <a:solidFill>
                  <a:schemeClr val="accent2">
                    <a:lumMod val="75000"/>
                  </a:schemeClr>
                </a:solidFill>
              </a:rPr>
              <a:t>NUOMONĖ APIE LIETUVOS GYVENTOJŲ ATSAKOMYBĘ UŽ SAVO SVEIKATĄ (PROC.)</a:t>
            </a:r>
          </a:p>
        </p:txBody>
      </p:sp>
      <p:sp>
        <p:nvSpPr>
          <p:cNvPr id="14" name="TextBox 13">
            <a:extLst>
              <a:ext uri="{FF2B5EF4-FFF2-40B4-BE49-F238E27FC236}">
                <a16:creationId xmlns:a16="http://schemas.microsoft.com/office/drawing/2014/main" id="{A788E621-57C2-4557-9C89-6959572DCC08}"/>
              </a:ext>
            </a:extLst>
          </p:cNvPr>
          <p:cNvSpPr txBox="1"/>
          <p:nvPr/>
        </p:nvSpPr>
        <p:spPr>
          <a:xfrm>
            <a:off x="1221178" y="1929237"/>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cxnSp>
        <p:nvCxnSpPr>
          <p:cNvPr id="3" name="Straight Connector 2">
            <a:extLst>
              <a:ext uri="{FF2B5EF4-FFF2-40B4-BE49-F238E27FC236}">
                <a16:creationId xmlns:a16="http://schemas.microsoft.com/office/drawing/2014/main" id="{9DCA151E-B5CA-4B32-B917-97D15E2EB9DC}"/>
              </a:ext>
            </a:extLst>
          </p:cNvPr>
          <p:cNvCxnSpPr>
            <a:cxnSpLocks/>
          </p:cNvCxnSpPr>
          <p:nvPr/>
        </p:nvCxnSpPr>
        <p:spPr>
          <a:xfrm>
            <a:off x="1971066" y="3685786"/>
            <a:ext cx="62595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7447C9-1258-409B-9786-14129C95D41C}"/>
              </a:ext>
            </a:extLst>
          </p:cNvPr>
          <p:cNvCxnSpPr>
            <a:cxnSpLocks/>
          </p:cNvCxnSpPr>
          <p:nvPr/>
        </p:nvCxnSpPr>
        <p:spPr>
          <a:xfrm>
            <a:off x="1971066" y="4863775"/>
            <a:ext cx="62595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B77BD78-86A6-4CD9-B67F-9E281F8D74C9}"/>
              </a:ext>
            </a:extLst>
          </p:cNvPr>
          <p:cNvCxnSpPr>
            <a:cxnSpLocks/>
          </p:cNvCxnSpPr>
          <p:nvPr/>
        </p:nvCxnSpPr>
        <p:spPr>
          <a:xfrm>
            <a:off x="1971066" y="2904931"/>
            <a:ext cx="625950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69524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CE6269A-06BC-487E-829B-90E0367B1E1B}"/>
              </a:ext>
            </a:extLst>
          </p:cNvPr>
          <p:cNvSpPr txBox="1">
            <a:spLocks/>
          </p:cNvSpPr>
          <p:nvPr/>
        </p:nvSpPr>
        <p:spPr>
          <a:xfrm>
            <a:off x="8679826" y="4118631"/>
            <a:ext cx="3002743" cy="6364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34242" y="1182800"/>
            <a:ext cx="9736580" cy="293639"/>
          </a:xfrm>
        </p:spPr>
        <p:txBody>
          <a:bodyPr/>
          <a:lstStyle/>
          <a:p>
            <a:r>
              <a:rPr lang="lt-LT" dirty="0"/>
              <a:t>Ar per paskutinius 12 mėnesių jūs lankėtės pas šeimos gydytoją profilaktiškai pasitikrinti sveikatą?</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30946" y="512639"/>
            <a:ext cx="9730107" cy="606758"/>
          </a:xfrm>
        </p:spPr>
        <p:txBody>
          <a:bodyPr>
            <a:normAutofit fontScale="90000"/>
          </a:bodyPr>
          <a:lstStyle/>
          <a:p>
            <a:r>
              <a:rPr lang="lt-LT" sz="3200" dirty="0">
                <a:solidFill>
                  <a:schemeClr val="accent2">
                    <a:lumMod val="75000"/>
                  </a:schemeClr>
                </a:solidFill>
              </a:rPr>
              <a:t>PROFILAKTINIS APSILANKYMAS PAS ŠEIMOS GYDYTOJĄ (PROC.)</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4242" y="1568597"/>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graphicFrame>
        <p:nvGraphicFramePr>
          <p:cNvPr id="8" name="Content Placeholder 13">
            <a:extLst>
              <a:ext uri="{FF2B5EF4-FFF2-40B4-BE49-F238E27FC236}">
                <a16:creationId xmlns:a16="http://schemas.microsoft.com/office/drawing/2014/main" id="{D6DF4359-F7CE-40E0-B550-47618F214BBF}"/>
              </a:ext>
            </a:extLst>
          </p:cNvPr>
          <p:cNvGraphicFramePr>
            <a:graphicFrameLocks/>
          </p:cNvGraphicFramePr>
          <p:nvPr>
            <p:extLst>
              <p:ext uri="{D42A27DB-BD31-4B8C-83A1-F6EECF244321}">
                <p14:modId xmlns:p14="http://schemas.microsoft.com/office/powerpoint/2010/main" val="563628183"/>
              </p:ext>
            </p:extLst>
          </p:nvPr>
        </p:nvGraphicFramePr>
        <p:xfrm>
          <a:off x="1680142" y="1715589"/>
          <a:ext cx="7960247" cy="41960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02620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ABF7241-77FB-4F72-81AC-E60C72F4DAD4}"/>
              </a:ext>
            </a:extLst>
          </p:cNvPr>
          <p:cNvSpPr>
            <a:spLocks noGrp="1"/>
          </p:cNvSpPr>
          <p:nvPr>
            <p:ph type="title"/>
          </p:nvPr>
        </p:nvSpPr>
        <p:spPr>
          <a:xfrm>
            <a:off x="1230947" y="140860"/>
            <a:ext cx="9730107" cy="1151703"/>
          </a:xfrm>
        </p:spPr>
        <p:txBody>
          <a:bodyPr>
            <a:normAutofit/>
          </a:bodyPr>
          <a:lstStyle/>
          <a:p>
            <a:pPr algn="ctr"/>
            <a:r>
              <a:rPr lang="lt-LT" sz="3600" dirty="0">
                <a:solidFill>
                  <a:schemeClr val="accent2">
                    <a:lumMod val="75000"/>
                  </a:schemeClr>
                </a:solidFill>
              </a:rPr>
              <a:t>RESPONDENTŲ SOCIALINĖS-DEMOGRAFINĖS CHARAKTERISTIKOS (PROC.)</a:t>
            </a:r>
          </a:p>
        </p:txBody>
      </p:sp>
      <p:sp>
        <p:nvSpPr>
          <p:cNvPr id="7" name="Rectangle 6">
            <a:extLst>
              <a:ext uri="{FF2B5EF4-FFF2-40B4-BE49-F238E27FC236}">
                <a16:creationId xmlns:a16="http://schemas.microsoft.com/office/drawing/2014/main" id="{07F0BC18-17FC-414C-846A-B8F579890216}"/>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white"/>
              </a:solidFill>
              <a:effectLst/>
              <a:uLnTx/>
              <a:uFillTx/>
              <a:latin typeface="Microsoft YaHei UI Light"/>
              <a:ea typeface="+mn-ea"/>
              <a:cs typeface="+mn-cs"/>
            </a:endParaRPr>
          </a:p>
        </p:txBody>
      </p:sp>
      <p:sp>
        <p:nvSpPr>
          <p:cNvPr id="48" name="Rectangle: Rounded Corners 47">
            <a:extLst>
              <a:ext uri="{FF2B5EF4-FFF2-40B4-BE49-F238E27FC236}">
                <a16:creationId xmlns:a16="http://schemas.microsoft.com/office/drawing/2014/main" id="{F86D0E5B-1E48-4D78-A5F1-D1D424B8BDD6}"/>
              </a:ext>
            </a:extLst>
          </p:cNvPr>
          <p:cNvSpPr/>
          <p:nvPr/>
        </p:nvSpPr>
        <p:spPr>
          <a:xfrm>
            <a:off x="565675" y="1396862"/>
            <a:ext cx="5399187" cy="4625419"/>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1" name="Rectangle: Rounded Corners 50">
            <a:extLst>
              <a:ext uri="{FF2B5EF4-FFF2-40B4-BE49-F238E27FC236}">
                <a16:creationId xmlns:a16="http://schemas.microsoft.com/office/drawing/2014/main" id="{31EFEF0F-EDCB-43F5-9C8E-4F864947473F}"/>
              </a:ext>
            </a:extLst>
          </p:cNvPr>
          <p:cNvSpPr/>
          <p:nvPr/>
        </p:nvSpPr>
        <p:spPr>
          <a:xfrm>
            <a:off x="6096001" y="1396863"/>
            <a:ext cx="5530324" cy="4625418"/>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itle 4">
            <a:extLst>
              <a:ext uri="{FF2B5EF4-FFF2-40B4-BE49-F238E27FC236}">
                <a16:creationId xmlns:a16="http://schemas.microsoft.com/office/drawing/2014/main" id="{8AB8FFEC-0EFC-42CE-B9A9-5307B6E12A00}"/>
              </a:ext>
            </a:extLst>
          </p:cNvPr>
          <p:cNvSpPr txBox="1">
            <a:spLocks/>
          </p:cNvSpPr>
          <p:nvPr/>
        </p:nvSpPr>
        <p:spPr>
          <a:xfrm>
            <a:off x="2461893" y="1969758"/>
            <a:ext cx="9730107" cy="11517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accent2"/>
                </a:solidFill>
                <a:latin typeface="Microsoft YaHei UI Light" panose="020B0502040204020203" pitchFamily="34" charset="-122"/>
                <a:ea typeface="Microsoft YaHei UI Light" panose="020B0502040204020203"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lt-LT" sz="3200" b="0" i="0" u="none" strike="noStrike" kern="1200" cap="none" spc="0" normalizeH="0" baseline="0" noProof="0" dirty="0">
              <a:ln>
                <a:noFill/>
              </a:ln>
              <a:solidFill>
                <a:srgbClr val="1AB1AF">
                  <a:lumMod val="75000"/>
                </a:srgbClr>
              </a:solidFill>
              <a:effectLst/>
              <a:uLnTx/>
              <a:uFillTx/>
              <a:latin typeface="Microsoft YaHei UI Light" panose="020B0502040204020203" pitchFamily="34" charset="-122"/>
              <a:ea typeface="Microsoft YaHei UI Light" panose="020B0502040204020203" pitchFamily="34" charset="-122"/>
              <a:cs typeface="+mj-cs"/>
            </a:endParaRPr>
          </a:p>
        </p:txBody>
      </p:sp>
      <p:graphicFrame>
        <p:nvGraphicFramePr>
          <p:cNvPr id="12" name="Chart 11">
            <a:extLst>
              <a:ext uri="{FF2B5EF4-FFF2-40B4-BE49-F238E27FC236}">
                <a16:creationId xmlns:a16="http://schemas.microsoft.com/office/drawing/2014/main" id="{A0DB3CBF-1F03-4301-B80B-FB7816A094E2}"/>
              </a:ext>
            </a:extLst>
          </p:cNvPr>
          <p:cNvGraphicFramePr/>
          <p:nvPr>
            <p:extLst>
              <p:ext uri="{D42A27DB-BD31-4B8C-83A1-F6EECF244321}">
                <p14:modId xmlns:p14="http://schemas.microsoft.com/office/powerpoint/2010/main" val="400733506"/>
              </p:ext>
            </p:extLst>
          </p:nvPr>
        </p:nvGraphicFramePr>
        <p:xfrm>
          <a:off x="565675" y="1467893"/>
          <a:ext cx="5321942" cy="45543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BD93D0A6-EDBA-4648-B05B-CE96FA02EEB3}"/>
              </a:ext>
            </a:extLst>
          </p:cNvPr>
          <p:cNvGraphicFramePr/>
          <p:nvPr>
            <p:extLst>
              <p:ext uri="{D42A27DB-BD31-4B8C-83A1-F6EECF244321}">
                <p14:modId xmlns:p14="http://schemas.microsoft.com/office/powerpoint/2010/main" val="2143016213"/>
              </p:ext>
            </p:extLst>
          </p:nvPr>
        </p:nvGraphicFramePr>
        <p:xfrm>
          <a:off x="6096001" y="1467893"/>
          <a:ext cx="5530324" cy="455438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79710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2131673591"/>
              </p:ext>
            </p:extLst>
          </p:nvPr>
        </p:nvGraphicFramePr>
        <p:xfrm>
          <a:off x="805130" y="1769785"/>
          <a:ext cx="7238551" cy="4674231"/>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3">
            <a:extLst>
              <a:ext uri="{FF2B5EF4-FFF2-40B4-BE49-F238E27FC236}">
                <a16:creationId xmlns:a16="http://schemas.microsoft.com/office/drawing/2014/main" id="{C8952B1D-DEE6-484C-8043-3803C963C794}"/>
              </a:ext>
            </a:extLst>
          </p:cNvPr>
          <p:cNvSpPr txBox="1">
            <a:spLocks/>
          </p:cNvSpPr>
          <p:nvPr/>
        </p:nvSpPr>
        <p:spPr>
          <a:xfrm>
            <a:off x="8293294" y="1769785"/>
            <a:ext cx="2748713" cy="53850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r>
              <a:rPr kumimoji="0" lang="lt-LT"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Moterys dažniau teigė šiais metais profilaktiškai apsilankiusios pas gydytoją.</a:t>
            </a:r>
            <a:endParaRPr kumimoji="0" lang="en-US"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676275" y="1251359"/>
            <a:ext cx="9736580" cy="293639"/>
          </a:xfrm>
        </p:spPr>
        <p:txBody>
          <a:bodyPr/>
          <a:lstStyle/>
          <a:p>
            <a:r>
              <a:rPr lang="lt-LT" dirty="0"/>
              <a:t>Ar per paskutinius 12 mėnesių jūs lankėtės pas šeimos gydytoją profilaktiškai pasitikrinti sveikatą?</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676275" y="648097"/>
            <a:ext cx="11125200" cy="854497"/>
          </a:xfrm>
        </p:spPr>
        <p:txBody>
          <a:bodyPr>
            <a:normAutofit fontScale="90000"/>
          </a:bodyPr>
          <a:lstStyle/>
          <a:p>
            <a:r>
              <a:rPr lang="lt-LT" sz="3200" dirty="0">
                <a:solidFill>
                  <a:schemeClr val="accent2">
                    <a:lumMod val="75000"/>
                  </a:schemeClr>
                </a:solidFill>
              </a:rPr>
              <a:t>PROFILAKTINIS APSILANKYMAS PAS ŠEIMOS GYDYTOJĄ (PROC.)</a:t>
            </a:r>
          </a:p>
        </p:txBody>
      </p:sp>
      <p:sp>
        <p:nvSpPr>
          <p:cNvPr id="14" name="TextBox 13">
            <a:extLst>
              <a:ext uri="{FF2B5EF4-FFF2-40B4-BE49-F238E27FC236}">
                <a16:creationId xmlns:a16="http://schemas.microsoft.com/office/drawing/2014/main" id="{A788E621-57C2-4557-9C89-6959572DCC08}"/>
              </a:ext>
            </a:extLst>
          </p:cNvPr>
          <p:cNvSpPr txBox="1"/>
          <p:nvPr/>
        </p:nvSpPr>
        <p:spPr>
          <a:xfrm>
            <a:off x="805130" y="1785005"/>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cxnSp>
        <p:nvCxnSpPr>
          <p:cNvPr id="16" name="Straight Connector 15">
            <a:extLst>
              <a:ext uri="{FF2B5EF4-FFF2-40B4-BE49-F238E27FC236}">
                <a16:creationId xmlns:a16="http://schemas.microsoft.com/office/drawing/2014/main" id="{3B77BD78-86A6-4CD9-B67F-9E281F8D74C9}"/>
              </a:ext>
            </a:extLst>
          </p:cNvPr>
          <p:cNvCxnSpPr>
            <a:cxnSpLocks/>
          </p:cNvCxnSpPr>
          <p:nvPr/>
        </p:nvCxnSpPr>
        <p:spPr>
          <a:xfrm>
            <a:off x="1702276" y="2848253"/>
            <a:ext cx="57407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0C0E44-06AC-4E0D-B4D3-FD051B2FA88C}"/>
              </a:ext>
            </a:extLst>
          </p:cNvPr>
          <p:cNvCxnSpPr>
            <a:cxnSpLocks/>
          </p:cNvCxnSpPr>
          <p:nvPr/>
        </p:nvCxnSpPr>
        <p:spPr>
          <a:xfrm>
            <a:off x="1702276" y="3648352"/>
            <a:ext cx="57407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C5F3636-2A83-4C94-ADFB-412DFDAEA28B}"/>
              </a:ext>
            </a:extLst>
          </p:cNvPr>
          <p:cNvCxnSpPr>
            <a:cxnSpLocks/>
          </p:cNvCxnSpPr>
          <p:nvPr/>
        </p:nvCxnSpPr>
        <p:spPr>
          <a:xfrm>
            <a:off x="1702276" y="4839448"/>
            <a:ext cx="574077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35481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CE6269A-06BC-487E-829B-90E0367B1E1B}"/>
              </a:ext>
            </a:extLst>
          </p:cNvPr>
          <p:cNvSpPr txBox="1">
            <a:spLocks/>
          </p:cNvSpPr>
          <p:nvPr/>
        </p:nvSpPr>
        <p:spPr>
          <a:xfrm>
            <a:off x="8679826" y="4118631"/>
            <a:ext cx="3002743" cy="6364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40715" y="1097596"/>
            <a:ext cx="9736580" cy="293639"/>
          </a:xfrm>
        </p:spPr>
        <p:txBody>
          <a:bodyPr/>
          <a:lstStyle/>
          <a:p>
            <a:r>
              <a:rPr lang="lt-LT" dirty="0"/>
              <a:t>Ar jūs turite vaikų iki 15 metų (arba esate tokio amžiaus vaikų globėjas)? Jei taip, tai kokio amžiaus? </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9730107" cy="854497"/>
          </a:xfrm>
        </p:spPr>
        <p:txBody>
          <a:bodyPr>
            <a:normAutofit/>
          </a:bodyPr>
          <a:lstStyle/>
          <a:p>
            <a:r>
              <a:rPr lang="lt-LT" sz="3200" dirty="0">
                <a:solidFill>
                  <a:schemeClr val="accent2">
                    <a:lumMod val="75000"/>
                  </a:schemeClr>
                </a:solidFill>
              </a:rPr>
              <a:t>VAIKŲ IKI 15 METŲ TĖVAI / GLOBĖJAI (PROC.)</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47305" y="1491360"/>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graphicFrame>
        <p:nvGraphicFramePr>
          <p:cNvPr id="8" name="Content Placeholder 13">
            <a:extLst>
              <a:ext uri="{FF2B5EF4-FFF2-40B4-BE49-F238E27FC236}">
                <a16:creationId xmlns:a16="http://schemas.microsoft.com/office/drawing/2014/main" id="{D6DF4359-F7CE-40E0-B550-47618F214BBF}"/>
              </a:ext>
            </a:extLst>
          </p:cNvPr>
          <p:cNvGraphicFramePr>
            <a:graphicFrameLocks/>
          </p:cNvGraphicFramePr>
          <p:nvPr>
            <p:extLst>
              <p:ext uri="{D42A27DB-BD31-4B8C-83A1-F6EECF244321}">
                <p14:modId xmlns:p14="http://schemas.microsoft.com/office/powerpoint/2010/main" val="980385815"/>
              </p:ext>
            </p:extLst>
          </p:nvPr>
        </p:nvGraphicFramePr>
        <p:xfrm>
          <a:off x="1369904" y="2013178"/>
          <a:ext cx="7791513" cy="40574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481759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5462" y="1262439"/>
            <a:ext cx="9736580" cy="293639"/>
          </a:xfrm>
        </p:spPr>
        <p:txBody>
          <a:bodyPr/>
          <a:lstStyle/>
          <a:p>
            <a:r>
              <a:rPr lang="lt-LT" dirty="0"/>
              <a:t>Ar jūs sutinkate su teiginiu, kad, jei tėvai patys laikosi sveiko gyvenimo principų bei vertybių, tai kartu formuoja savo vaikų sveikos gyvensenos įgūdžius ir taip pat tai yra  investicija į vaikų sveikatą? </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9730107" cy="854497"/>
          </a:xfrm>
        </p:spPr>
        <p:txBody>
          <a:bodyPr>
            <a:normAutofit fontScale="90000"/>
          </a:bodyPr>
          <a:lstStyle/>
          <a:p>
            <a:r>
              <a:rPr lang="lt-LT" sz="3200" dirty="0">
                <a:solidFill>
                  <a:schemeClr val="accent2">
                    <a:lumMod val="75000"/>
                  </a:schemeClr>
                </a:solidFill>
              </a:rPr>
              <a:t>NUOMONĖ APIE TĖVŲ / GLOBĖJŲ ĮTAKĄ SVEIKAI VAIKŲ GYVENSENAI (PROC.)</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8" y="1745959"/>
            <a:ext cx="2590624"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N=289</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050" b="1" dirty="0">
                <a:solidFill>
                  <a:prstClr val="black">
                    <a:lumMod val="65000"/>
                    <a:lumOff val="35000"/>
                  </a:prstClr>
                </a:solidFill>
                <a:latin typeface="Microsoft YaHei UI Light" panose="020B0502040204020203" pitchFamily="34" charset="-122"/>
                <a:ea typeface="Microsoft YaHei UI Light" panose="020B0502040204020203" pitchFamily="34" charset="-122"/>
              </a:rPr>
              <a:t>*Vaikų iki 15 m. tėvai/globėjai</a:t>
            </a:r>
            <a:endPar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graphicFrame>
        <p:nvGraphicFramePr>
          <p:cNvPr id="10" name="Content Placeholder 13">
            <a:extLst>
              <a:ext uri="{FF2B5EF4-FFF2-40B4-BE49-F238E27FC236}">
                <a16:creationId xmlns:a16="http://schemas.microsoft.com/office/drawing/2014/main" id="{454FCC39-A470-4ACF-BBA1-B05A4F019804}"/>
              </a:ext>
            </a:extLst>
          </p:cNvPr>
          <p:cNvGraphicFramePr>
            <a:graphicFrameLocks/>
          </p:cNvGraphicFramePr>
          <p:nvPr>
            <p:extLst>
              <p:ext uri="{D42A27DB-BD31-4B8C-83A1-F6EECF244321}">
                <p14:modId xmlns:p14="http://schemas.microsoft.com/office/powerpoint/2010/main" val="2316264071"/>
              </p:ext>
            </p:extLst>
          </p:nvPr>
        </p:nvGraphicFramePr>
        <p:xfrm>
          <a:off x="1231568" y="1754256"/>
          <a:ext cx="7843092" cy="40132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655312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1116635880"/>
              </p:ext>
            </p:extLst>
          </p:nvPr>
        </p:nvGraphicFramePr>
        <p:xfrm>
          <a:off x="853389" y="1953708"/>
          <a:ext cx="10983769" cy="4489760"/>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7710" y="1502594"/>
            <a:ext cx="9736580" cy="293639"/>
          </a:xfrm>
        </p:spPr>
        <p:txBody>
          <a:bodyPr/>
          <a:lstStyle/>
          <a:p>
            <a:r>
              <a:rPr lang="lt-LT" dirty="0"/>
              <a:t>Ar jūs sutinkate su teiginiu, kad, jei tėvai patys laikosi sveiko gyvenimo principų bei vertybių, tai kartu formuoja savo vaikų sveikos gyvensenos įgūdžius ir taip pat tai yra investicija į vaikų sveikatą? </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14705" y="648097"/>
            <a:ext cx="9730107" cy="854497"/>
          </a:xfrm>
        </p:spPr>
        <p:txBody>
          <a:bodyPr>
            <a:normAutofit fontScale="90000"/>
          </a:bodyPr>
          <a:lstStyle/>
          <a:p>
            <a:r>
              <a:rPr lang="lt-LT" sz="3200" dirty="0">
                <a:solidFill>
                  <a:schemeClr val="accent2">
                    <a:lumMod val="75000"/>
                  </a:schemeClr>
                </a:solidFill>
              </a:rPr>
              <a:t>NUOMONĖ APIE TĖVŲ / GLOBĖJŲ ĮTAKĄ SVEIKAI VAIKŲ GYVENSENAI (PROC.)</a:t>
            </a:r>
          </a:p>
        </p:txBody>
      </p:sp>
      <p:cxnSp>
        <p:nvCxnSpPr>
          <p:cNvPr id="16" name="Straight Connector 15">
            <a:extLst>
              <a:ext uri="{FF2B5EF4-FFF2-40B4-BE49-F238E27FC236}">
                <a16:creationId xmlns:a16="http://schemas.microsoft.com/office/drawing/2014/main" id="{3B77BD78-86A6-4CD9-B67F-9E281F8D74C9}"/>
              </a:ext>
            </a:extLst>
          </p:cNvPr>
          <p:cNvCxnSpPr>
            <a:cxnSpLocks/>
          </p:cNvCxnSpPr>
          <p:nvPr/>
        </p:nvCxnSpPr>
        <p:spPr>
          <a:xfrm>
            <a:off x="2320118" y="3756547"/>
            <a:ext cx="85428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BF1D2DB-DA0D-488D-BD80-94626AB146BD}"/>
              </a:ext>
            </a:extLst>
          </p:cNvPr>
          <p:cNvCxnSpPr>
            <a:cxnSpLocks/>
          </p:cNvCxnSpPr>
          <p:nvPr/>
        </p:nvCxnSpPr>
        <p:spPr>
          <a:xfrm>
            <a:off x="2311018" y="4907514"/>
            <a:ext cx="8542806"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3BCA47F-75B2-4F1B-834A-9D6A6FB5C6EE}"/>
              </a:ext>
            </a:extLst>
          </p:cNvPr>
          <p:cNvSpPr txBox="1"/>
          <p:nvPr/>
        </p:nvSpPr>
        <p:spPr>
          <a:xfrm>
            <a:off x="1227710" y="1910189"/>
            <a:ext cx="2508328"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N=289</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050" b="1" dirty="0">
                <a:solidFill>
                  <a:prstClr val="black">
                    <a:lumMod val="65000"/>
                    <a:lumOff val="35000"/>
                  </a:prstClr>
                </a:solidFill>
                <a:latin typeface="Microsoft YaHei UI Light" panose="020B0502040204020203" pitchFamily="34" charset="-122"/>
                <a:ea typeface="Microsoft YaHei UI Light" panose="020B0502040204020203" pitchFamily="34" charset="-122"/>
              </a:rPr>
              <a:t>*Vaikų iki 15 m. tėvai/globėjai</a:t>
            </a:r>
            <a:endPar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Tree>
    <p:extLst>
      <p:ext uri="{BB962C8B-B14F-4D97-AF65-F5344CB8AC3E}">
        <p14:creationId xmlns:p14="http://schemas.microsoft.com/office/powerpoint/2010/main" val="11840205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CE6269A-06BC-487E-829B-90E0367B1E1B}"/>
              </a:ext>
            </a:extLst>
          </p:cNvPr>
          <p:cNvSpPr txBox="1">
            <a:spLocks/>
          </p:cNvSpPr>
          <p:nvPr/>
        </p:nvSpPr>
        <p:spPr>
          <a:xfrm>
            <a:off x="8679826" y="4118631"/>
            <a:ext cx="3002743" cy="6364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17941" y="1086626"/>
            <a:ext cx="9736580" cy="293639"/>
          </a:xfrm>
        </p:spPr>
        <p:txBody>
          <a:bodyPr/>
          <a:lstStyle/>
          <a:p>
            <a:r>
              <a:rPr lang="lt-LT" dirty="0"/>
              <a:t>Ar per paskutinius 12 mėnesių jūs skatinote savo vaikus gyventi sveikai, pvz. sveikai maitintis, būti fiziškai aktyviems, laikytis tinkamo mokymosi ir poilsio režimo, ugdyti būtinus asmens higienos įgūdžius, aiškinote apie sveiko gyvenimo būdo privalumus?</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9730107" cy="854497"/>
          </a:xfrm>
        </p:spPr>
        <p:txBody>
          <a:bodyPr>
            <a:normAutofit/>
          </a:bodyPr>
          <a:lstStyle/>
          <a:p>
            <a:r>
              <a:rPr lang="lt-LT" sz="3200" dirty="0">
                <a:solidFill>
                  <a:schemeClr val="accent2">
                    <a:lumMod val="75000"/>
                  </a:schemeClr>
                </a:solidFill>
              </a:rPr>
              <a:t>VAIKŲ SKATINIMAS GYVENTI SVEIKAI (PROC.)</a:t>
            </a:r>
          </a:p>
        </p:txBody>
      </p:sp>
      <p:graphicFrame>
        <p:nvGraphicFramePr>
          <p:cNvPr id="8" name="Content Placeholder 13">
            <a:extLst>
              <a:ext uri="{FF2B5EF4-FFF2-40B4-BE49-F238E27FC236}">
                <a16:creationId xmlns:a16="http://schemas.microsoft.com/office/drawing/2014/main" id="{D6DF4359-F7CE-40E0-B550-47618F214BBF}"/>
              </a:ext>
            </a:extLst>
          </p:cNvPr>
          <p:cNvGraphicFramePr>
            <a:graphicFrameLocks/>
          </p:cNvGraphicFramePr>
          <p:nvPr>
            <p:extLst>
              <p:ext uri="{D42A27DB-BD31-4B8C-83A1-F6EECF244321}">
                <p14:modId xmlns:p14="http://schemas.microsoft.com/office/powerpoint/2010/main" val="2615420200"/>
              </p:ext>
            </p:extLst>
          </p:nvPr>
        </p:nvGraphicFramePr>
        <p:xfrm>
          <a:off x="1349830" y="1991238"/>
          <a:ext cx="7755004" cy="4079411"/>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60710CCB-DECA-4D8F-8451-DEE31BF2A61C}"/>
              </a:ext>
            </a:extLst>
          </p:cNvPr>
          <p:cNvSpPr txBox="1"/>
          <p:nvPr/>
        </p:nvSpPr>
        <p:spPr>
          <a:xfrm>
            <a:off x="1231568" y="1745959"/>
            <a:ext cx="2508328"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N=289</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050" b="1" dirty="0">
                <a:solidFill>
                  <a:prstClr val="black">
                    <a:lumMod val="65000"/>
                    <a:lumOff val="35000"/>
                  </a:prstClr>
                </a:solidFill>
                <a:latin typeface="Microsoft YaHei UI Light" panose="020B0502040204020203" pitchFamily="34" charset="-122"/>
                <a:ea typeface="Microsoft YaHei UI Light" panose="020B0502040204020203" pitchFamily="34" charset="-122"/>
              </a:rPr>
              <a:t>*Vaikų iki 15 m. tėvai/globėjai</a:t>
            </a:r>
            <a:endPar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Tree>
    <p:extLst>
      <p:ext uri="{BB962C8B-B14F-4D97-AF65-F5344CB8AC3E}">
        <p14:creationId xmlns:p14="http://schemas.microsoft.com/office/powerpoint/2010/main" val="10801837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3281109597"/>
              </p:ext>
            </p:extLst>
          </p:nvPr>
        </p:nvGraphicFramePr>
        <p:xfrm>
          <a:off x="1362524" y="1831598"/>
          <a:ext cx="7538880" cy="4623812"/>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3">
            <a:extLst>
              <a:ext uri="{FF2B5EF4-FFF2-40B4-BE49-F238E27FC236}">
                <a16:creationId xmlns:a16="http://schemas.microsoft.com/office/drawing/2014/main" id="{C8952B1D-DEE6-484C-8043-3803C963C794}"/>
              </a:ext>
            </a:extLst>
          </p:cNvPr>
          <p:cNvSpPr txBox="1">
            <a:spLocks/>
          </p:cNvSpPr>
          <p:nvPr/>
        </p:nvSpPr>
        <p:spPr>
          <a:xfrm>
            <a:off x="8578961" y="1813314"/>
            <a:ext cx="2748713" cy="53850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r>
              <a:rPr lang="lt-LT" dirty="0">
                <a:solidFill>
                  <a:prstClr val="black">
                    <a:lumMod val="65000"/>
                    <a:lumOff val="35000"/>
                  </a:prstClr>
                </a:solidFill>
              </a:rPr>
              <a:t>Moterys ir kaimo vietovių gyventojai dažniau teigė skatinusios savo vaikus gyventi sveikai per pastaruosius 12 mėnesių.</a:t>
            </a:r>
            <a:endParaRPr kumimoji="0" lang="en-US"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08232" y="1344323"/>
            <a:ext cx="9736580" cy="293639"/>
          </a:xfrm>
        </p:spPr>
        <p:txBody>
          <a:bodyPr/>
          <a:lstStyle/>
          <a:p>
            <a:r>
              <a:rPr lang="lt-LT" dirty="0"/>
              <a:t>Ar per paskutinius 12 mėnesių jūs skatinote savo vaikus gyventi sveikai, pvz. Sveikai maitintis, būti fiziškai aktyviems, laikytis tinkamo mokymosi ir poilsio režimo, ugdyti būtinus asmens higienos įgūdžius, aiškinote apie sveiko gyvenimo būdo privalumus?</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14705" y="648097"/>
            <a:ext cx="9730107" cy="854497"/>
          </a:xfrm>
        </p:spPr>
        <p:txBody>
          <a:bodyPr>
            <a:normAutofit/>
          </a:bodyPr>
          <a:lstStyle/>
          <a:p>
            <a:r>
              <a:rPr lang="lt-LT" sz="3200" dirty="0">
                <a:solidFill>
                  <a:schemeClr val="accent2">
                    <a:lumMod val="75000"/>
                  </a:schemeClr>
                </a:solidFill>
              </a:rPr>
              <a:t>VAIKŲ SKATINIMAS GYVENTI SVEIKAI (PROC.)</a:t>
            </a:r>
          </a:p>
        </p:txBody>
      </p:sp>
      <p:cxnSp>
        <p:nvCxnSpPr>
          <p:cNvPr id="3" name="Straight Connector 2">
            <a:extLst>
              <a:ext uri="{FF2B5EF4-FFF2-40B4-BE49-F238E27FC236}">
                <a16:creationId xmlns:a16="http://schemas.microsoft.com/office/drawing/2014/main" id="{9DCA151E-B5CA-4B32-B917-97D15E2EB9DC}"/>
              </a:ext>
            </a:extLst>
          </p:cNvPr>
          <p:cNvCxnSpPr>
            <a:cxnSpLocks/>
          </p:cNvCxnSpPr>
          <p:nvPr/>
        </p:nvCxnSpPr>
        <p:spPr>
          <a:xfrm>
            <a:off x="1955338" y="3676261"/>
            <a:ext cx="62595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7447C9-1258-409B-9786-14129C95D41C}"/>
              </a:ext>
            </a:extLst>
          </p:cNvPr>
          <p:cNvCxnSpPr>
            <a:cxnSpLocks/>
          </p:cNvCxnSpPr>
          <p:nvPr/>
        </p:nvCxnSpPr>
        <p:spPr>
          <a:xfrm>
            <a:off x="1955338" y="4884399"/>
            <a:ext cx="62595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B77BD78-86A6-4CD9-B67F-9E281F8D74C9}"/>
              </a:ext>
            </a:extLst>
          </p:cNvPr>
          <p:cNvCxnSpPr>
            <a:cxnSpLocks/>
          </p:cNvCxnSpPr>
          <p:nvPr/>
        </p:nvCxnSpPr>
        <p:spPr>
          <a:xfrm>
            <a:off x="1955338" y="2904931"/>
            <a:ext cx="6259506"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5EE567E-D01F-4100-B8D2-140A886E9400}"/>
              </a:ext>
            </a:extLst>
          </p:cNvPr>
          <p:cNvSpPr txBox="1"/>
          <p:nvPr/>
        </p:nvSpPr>
        <p:spPr>
          <a:xfrm>
            <a:off x="1214705" y="1751388"/>
            <a:ext cx="2398335"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N=289</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050" b="1" dirty="0">
                <a:solidFill>
                  <a:prstClr val="black">
                    <a:lumMod val="65000"/>
                    <a:lumOff val="35000"/>
                  </a:prstClr>
                </a:solidFill>
                <a:latin typeface="Microsoft YaHei UI Light" panose="020B0502040204020203" pitchFamily="34" charset="-122"/>
                <a:ea typeface="Microsoft YaHei UI Light" panose="020B0502040204020203" pitchFamily="34" charset="-122"/>
              </a:rPr>
              <a:t>*Vaikų iki 15 m. tėvai/globėjai</a:t>
            </a:r>
            <a:endPar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Tree>
    <p:extLst>
      <p:ext uri="{BB962C8B-B14F-4D97-AF65-F5344CB8AC3E}">
        <p14:creationId xmlns:p14="http://schemas.microsoft.com/office/powerpoint/2010/main" val="19940920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CE6269A-06BC-487E-829B-90E0367B1E1B}"/>
              </a:ext>
            </a:extLst>
          </p:cNvPr>
          <p:cNvSpPr txBox="1">
            <a:spLocks/>
          </p:cNvSpPr>
          <p:nvPr/>
        </p:nvSpPr>
        <p:spPr>
          <a:xfrm>
            <a:off x="8679826" y="4118631"/>
            <a:ext cx="3002743" cy="6364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942392" y="1183331"/>
            <a:ext cx="9736580" cy="293639"/>
          </a:xfrm>
        </p:spPr>
        <p:txBody>
          <a:bodyPr/>
          <a:lstStyle/>
          <a:p>
            <a:r>
              <a:rPr lang="lt-LT" dirty="0"/>
              <a:t>Ar per paskutinius 12 mėnesių jūsų vaikai (bent vienas iš vaikų) sveikos gyvensenos įgūdžius taikė praktiškai – buvo fiziškai aktyvūs, sveikai maitinosi, laikėsi tinkamo mokymosi ir poilsio režimo ir pan.?</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942392" y="475653"/>
            <a:ext cx="10008893" cy="854497"/>
          </a:xfrm>
        </p:spPr>
        <p:txBody>
          <a:bodyPr>
            <a:normAutofit fontScale="90000"/>
          </a:bodyPr>
          <a:lstStyle/>
          <a:p>
            <a:r>
              <a:rPr lang="lt-LT" sz="3200" dirty="0">
                <a:solidFill>
                  <a:schemeClr val="accent2">
                    <a:lumMod val="75000"/>
                  </a:schemeClr>
                </a:solidFill>
              </a:rPr>
              <a:t>VAIKŲ SVEIKOS GYVENSENOS ĮGŪDŽIŲ TAIKYMAS (PROC.)</a:t>
            </a:r>
          </a:p>
        </p:txBody>
      </p:sp>
      <p:graphicFrame>
        <p:nvGraphicFramePr>
          <p:cNvPr id="8" name="Content Placeholder 13">
            <a:extLst>
              <a:ext uri="{FF2B5EF4-FFF2-40B4-BE49-F238E27FC236}">
                <a16:creationId xmlns:a16="http://schemas.microsoft.com/office/drawing/2014/main" id="{D6DF4359-F7CE-40E0-B550-47618F214BBF}"/>
              </a:ext>
            </a:extLst>
          </p:cNvPr>
          <p:cNvGraphicFramePr>
            <a:graphicFrameLocks/>
          </p:cNvGraphicFramePr>
          <p:nvPr>
            <p:extLst>
              <p:ext uri="{D42A27DB-BD31-4B8C-83A1-F6EECF244321}">
                <p14:modId xmlns:p14="http://schemas.microsoft.com/office/powerpoint/2010/main" val="3867900433"/>
              </p:ext>
            </p:extLst>
          </p:nvPr>
        </p:nvGraphicFramePr>
        <p:xfrm>
          <a:off x="1388954" y="1745960"/>
          <a:ext cx="8025012" cy="432469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DF9E9927-F19F-41D7-96B1-A80D4BED0A60}"/>
              </a:ext>
            </a:extLst>
          </p:cNvPr>
          <p:cNvSpPr txBox="1"/>
          <p:nvPr/>
        </p:nvSpPr>
        <p:spPr>
          <a:xfrm>
            <a:off x="1231568" y="1745959"/>
            <a:ext cx="2581480"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N=289</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050" b="1" dirty="0">
                <a:solidFill>
                  <a:prstClr val="black">
                    <a:lumMod val="65000"/>
                    <a:lumOff val="35000"/>
                  </a:prstClr>
                </a:solidFill>
                <a:latin typeface="Microsoft YaHei UI Light" panose="020B0502040204020203" pitchFamily="34" charset="-122"/>
                <a:ea typeface="Microsoft YaHei UI Light" panose="020B0502040204020203" pitchFamily="34" charset="-122"/>
              </a:rPr>
              <a:t>*Vaikų iki 15 m. tėvai/globėjai</a:t>
            </a:r>
            <a:endPar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Tree>
    <p:extLst>
      <p:ext uri="{BB962C8B-B14F-4D97-AF65-F5344CB8AC3E}">
        <p14:creationId xmlns:p14="http://schemas.microsoft.com/office/powerpoint/2010/main" val="34859315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1896006565"/>
              </p:ext>
            </p:extLst>
          </p:nvPr>
        </p:nvGraphicFramePr>
        <p:xfrm>
          <a:off x="1362524" y="1831598"/>
          <a:ext cx="7538880" cy="4623812"/>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40715" y="1225364"/>
            <a:ext cx="9736580" cy="293639"/>
          </a:xfrm>
        </p:spPr>
        <p:txBody>
          <a:body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r>
              <a:rPr kumimoji="0" lang="lt-LT" sz="1200" b="0" i="1"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Ar  per paskutinius 12 mėnesių jūsų vaikai (bent vienas iš vaikų) sveikos gyvensenos įgūdžius taikė praktiškai – buvo fiziškai aktyvūs, sveikai maitinosi, laikėsi tinkamo mokymosi ir poilsio režimo ir pan.?</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14705" y="648097"/>
            <a:ext cx="9730107" cy="854497"/>
          </a:xfrm>
        </p:spPr>
        <p:txBody>
          <a:bodyPr>
            <a:normAutofit/>
          </a:bodyPr>
          <a:lstStyle/>
          <a:p>
            <a:r>
              <a:rPr lang="lt-LT" sz="2800" dirty="0">
                <a:solidFill>
                  <a:schemeClr val="accent2">
                    <a:lumMod val="75000"/>
                  </a:schemeClr>
                </a:solidFill>
              </a:rPr>
              <a:t>VAIKŲ SVEIKOS GYVENSENOS ĮGŪDŽIŲ TAIKYMAS (PROC.)</a:t>
            </a:r>
          </a:p>
        </p:txBody>
      </p:sp>
      <p:cxnSp>
        <p:nvCxnSpPr>
          <p:cNvPr id="3" name="Straight Connector 2">
            <a:extLst>
              <a:ext uri="{FF2B5EF4-FFF2-40B4-BE49-F238E27FC236}">
                <a16:creationId xmlns:a16="http://schemas.microsoft.com/office/drawing/2014/main" id="{9DCA151E-B5CA-4B32-B917-97D15E2EB9DC}"/>
              </a:ext>
            </a:extLst>
          </p:cNvPr>
          <p:cNvCxnSpPr>
            <a:cxnSpLocks/>
          </p:cNvCxnSpPr>
          <p:nvPr/>
        </p:nvCxnSpPr>
        <p:spPr>
          <a:xfrm>
            <a:off x="1961541" y="3685786"/>
            <a:ext cx="62595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7447C9-1258-409B-9786-14129C95D41C}"/>
              </a:ext>
            </a:extLst>
          </p:cNvPr>
          <p:cNvCxnSpPr>
            <a:cxnSpLocks/>
          </p:cNvCxnSpPr>
          <p:nvPr/>
        </p:nvCxnSpPr>
        <p:spPr>
          <a:xfrm>
            <a:off x="1961541" y="4863775"/>
            <a:ext cx="62595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B77BD78-86A6-4CD9-B67F-9E281F8D74C9}"/>
              </a:ext>
            </a:extLst>
          </p:cNvPr>
          <p:cNvCxnSpPr>
            <a:cxnSpLocks/>
          </p:cNvCxnSpPr>
          <p:nvPr/>
        </p:nvCxnSpPr>
        <p:spPr>
          <a:xfrm>
            <a:off x="1961541" y="2914456"/>
            <a:ext cx="6259506"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19946CB-A3DA-4858-AACE-C9F97753653D}"/>
              </a:ext>
            </a:extLst>
          </p:cNvPr>
          <p:cNvSpPr txBox="1"/>
          <p:nvPr/>
        </p:nvSpPr>
        <p:spPr>
          <a:xfrm>
            <a:off x="1231568" y="1745959"/>
            <a:ext cx="2325448" cy="5770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N=289</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050" b="1" dirty="0">
                <a:solidFill>
                  <a:prstClr val="black">
                    <a:lumMod val="65000"/>
                    <a:lumOff val="35000"/>
                  </a:prstClr>
                </a:solidFill>
                <a:latin typeface="Microsoft YaHei UI Light" panose="020B0502040204020203" pitchFamily="34" charset="-122"/>
                <a:ea typeface="Microsoft YaHei UI Light" panose="020B0502040204020203" pitchFamily="34" charset="-122"/>
              </a:rPr>
              <a:t>*Vaikų iki 15 m. tėvai/globėjai</a:t>
            </a:r>
            <a:endPar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2" name="TextBox 1">
            <a:extLst>
              <a:ext uri="{FF2B5EF4-FFF2-40B4-BE49-F238E27FC236}">
                <a16:creationId xmlns:a16="http://schemas.microsoft.com/office/drawing/2014/main" id="{86D58D15-458A-490B-A1F4-08822C054961}"/>
              </a:ext>
            </a:extLst>
          </p:cNvPr>
          <p:cNvSpPr txBox="1"/>
          <p:nvPr/>
        </p:nvSpPr>
        <p:spPr>
          <a:xfrm>
            <a:off x="8816319" y="1737249"/>
            <a:ext cx="2828280" cy="769441"/>
          </a:xfrm>
          <a:prstGeom prst="rect">
            <a:avLst/>
          </a:prstGeom>
          <a:noFill/>
        </p:spPr>
        <p:txBody>
          <a:bodyPr wrap="square" rtlCol="0">
            <a:spAutoFit/>
          </a:bodyPr>
          <a:lstStyle/>
          <a:p>
            <a:pPr algn="just"/>
            <a:r>
              <a:rPr lang="lt-LT" sz="1100" dirty="0">
                <a:solidFill>
                  <a:schemeClr val="tx1">
                    <a:lumMod val="50000"/>
                    <a:lumOff val="50000"/>
                  </a:schemeClr>
                </a:solidFill>
              </a:rPr>
              <a:t>Moterys ir kaimo vietovių gyventojai dažniau teigė, kad per paskutinius 12 mėnesių jų vaikai sveikos gyvensenos įgūdžius taikė praktiškai.</a:t>
            </a:r>
          </a:p>
        </p:txBody>
      </p:sp>
    </p:spTree>
    <p:extLst>
      <p:ext uri="{BB962C8B-B14F-4D97-AF65-F5344CB8AC3E}">
        <p14:creationId xmlns:p14="http://schemas.microsoft.com/office/powerpoint/2010/main" val="27142910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CE6269A-06BC-487E-829B-90E0367B1E1B}"/>
              </a:ext>
            </a:extLst>
          </p:cNvPr>
          <p:cNvSpPr txBox="1">
            <a:spLocks/>
          </p:cNvSpPr>
          <p:nvPr/>
        </p:nvSpPr>
        <p:spPr>
          <a:xfrm>
            <a:off x="8679826" y="4118631"/>
            <a:ext cx="3002743" cy="6364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7710" y="1229445"/>
            <a:ext cx="9736580" cy="293639"/>
          </a:xfrm>
        </p:spPr>
        <p:txBody>
          <a:bodyPr/>
          <a:lstStyle/>
          <a:p>
            <a:r>
              <a:rPr lang="lt-LT" dirty="0"/>
              <a:t>Kaip jums atrodo, ar jūsų vaikai mano, kad sveikai gyventi yra įdomu ir šaunu?</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9730107" cy="854497"/>
          </a:xfrm>
        </p:spPr>
        <p:txBody>
          <a:bodyPr>
            <a:normAutofit fontScale="90000"/>
          </a:bodyPr>
          <a:lstStyle/>
          <a:p>
            <a:r>
              <a:rPr lang="lt-LT" sz="3200" dirty="0">
                <a:solidFill>
                  <a:schemeClr val="accent2">
                    <a:lumMod val="75000"/>
                  </a:schemeClr>
                </a:solidFill>
              </a:rPr>
              <a:t>NUOMONĖ APIE SAVO VAIKŲ POŽIŪRĮ Į SVEIKĄ GYVENSENĄ (PROC.)</a:t>
            </a:r>
          </a:p>
        </p:txBody>
      </p:sp>
      <p:graphicFrame>
        <p:nvGraphicFramePr>
          <p:cNvPr id="8" name="Content Placeholder 13">
            <a:extLst>
              <a:ext uri="{FF2B5EF4-FFF2-40B4-BE49-F238E27FC236}">
                <a16:creationId xmlns:a16="http://schemas.microsoft.com/office/drawing/2014/main" id="{D6DF4359-F7CE-40E0-B550-47618F214BBF}"/>
              </a:ext>
            </a:extLst>
          </p:cNvPr>
          <p:cNvGraphicFramePr>
            <a:graphicFrameLocks/>
          </p:cNvGraphicFramePr>
          <p:nvPr>
            <p:extLst>
              <p:ext uri="{D42A27DB-BD31-4B8C-83A1-F6EECF244321}">
                <p14:modId xmlns:p14="http://schemas.microsoft.com/office/powerpoint/2010/main" val="3385639583"/>
              </p:ext>
            </p:extLst>
          </p:nvPr>
        </p:nvGraphicFramePr>
        <p:xfrm>
          <a:off x="1817579" y="2166613"/>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A03EAB39-FAF3-449D-B3EE-438EDFEB6D5E}"/>
              </a:ext>
            </a:extLst>
          </p:cNvPr>
          <p:cNvSpPr txBox="1"/>
          <p:nvPr/>
        </p:nvSpPr>
        <p:spPr>
          <a:xfrm>
            <a:off x="1231568" y="1667578"/>
            <a:ext cx="2298016" cy="5770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N=289</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050" b="1" dirty="0">
                <a:solidFill>
                  <a:prstClr val="black">
                    <a:lumMod val="65000"/>
                    <a:lumOff val="35000"/>
                  </a:prstClr>
                </a:solidFill>
                <a:latin typeface="Microsoft YaHei UI Light" panose="020B0502040204020203" pitchFamily="34" charset="-122"/>
                <a:ea typeface="Microsoft YaHei UI Light" panose="020B0502040204020203" pitchFamily="34" charset="-122"/>
              </a:rPr>
              <a:t>*Vaikų iki 15 m. tėvai/globėjai</a:t>
            </a:r>
            <a:endPar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Tree>
    <p:extLst>
      <p:ext uri="{BB962C8B-B14F-4D97-AF65-F5344CB8AC3E}">
        <p14:creationId xmlns:p14="http://schemas.microsoft.com/office/powerpoint/2010/main" val="21221774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846101113"/>
              </p:ext>
            </p:extLst>
          </p:nvPr>
        </p:nvGraphicFramePr>
        <p:xfrm>
          <a:off x="1362524" y="1831598"/>
          <a:ext cx="7538880" cy="4623812"/>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3">
            <a:extLst>
              <a:ext uri="{FF2B5EF4-FFF2-40B4-BE49-F238E27FC236}">
                <a16:creationId xmlns:a16="http://schemas.microsoft.com/office/drawing/2014/main" id="{C8952B1D-DEE6-484C-8043-3803C963C794}"/>
              </a:ext>
            </a:extLst>
          </p:cNvPr>
          <p:cNvSpPr txBox="1">
            <a:spLocks/>
          </p:cNvSpPr>
          <p:nvPr/>
        </p:nvSpPr>
        <p:spPr>
          <a:xfrm>
            <a:off x="8757487" y="1829649"/>
            <a:ext cx="2748713" cy="53850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r>
              <a:rPr kumimoji="0" lang="lt-LT"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Moterys ir kaimo vietovių gyventojai dažniau manė, kad jų vaikams sveika gyvensena atrodo patraukli</a:t>
            </a:r>
            <a:endParaRPr kumimoji="0" lang="en-US"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08232" y="1388216"/>
            <a:ext cx="9736580" cy="293639"/>
          </a:xfrm>
        </p:spPr>
        <p:txBody>
          <a:body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r>
              <a:rPr kumimoji="0" lang="lt-LT" sz="1200" b="0" i="1"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Kaip jums atrodo, ar  jūsų vaikai mano, kad sveikai gyventi yra įdomu ir šaunu?</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14705" y="648097"/>
            <a:ext cx="9730107" cy="854497"/>
          </a:xfrm>
        </p:spPr>
        <p:txBody>
          <a:bodyPr>
            <a:normAutofit fontScale="90000"/>
          </a:bodyPr>
          <a:lstStyle/>
          <a:p>
            <a:r>
              <a:rPr lang="lt-LT" sz="3200" dirty="0">
                <a:solidFill>
                  <a:schemeClr val="accent2">
                    <a:lumMod val="75000"/>
                  </a:schemeClr>
                </a:solidFill>
              </a:rPr>
              <a:t>NUOMONĖ APIE SAVO VAIKŲ POŽIŪRĮ Į SVEIKĄ GYVENSENĄ (PROC.)</a:t>
            </a:r>
          </a:p>
        </p:txBody>
      </p:sp>
      <p:cxnSp>
        <p:nvCxnSpPr>
          <p:cNvPr id="3" name="Straight Connector 2">
            <a:extLst>
              <a:ext uri="{FF2B5EF4-FFF2-40B4-BE49-F238E27FC236}">
                <a16:creationId xmlns:a16="http://schemas.microsoft.com/office/drawing/2014/main" id="{9DCA151E-B5CA-4B32-B917-97D15E2EB9DC}"/>
              </a:ext>
            </a:extLst>
          </p:cNvPr>
          <p:cNvCxnSpPr>
            <a:cxnSpLocks/>
          </p:cNvCxnSpPr>
          <p:nvPr/>
        </p:nvCxnSpPr>
        <p:spPr>
          <a:xfrm>
            <a:off x="1990116" y="3685786"/>
            <a:ext cx="62595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7447C9-1258-409B-9786-14129C95D41C}"/>
              </a:ext>
            </a:extLst>
          </p:cNvPr>
          <p:cNvCxnSpPr>
            <a:cxnSpLocks/>
          </p:cNvCxnSpPr>
          <p:nvPr/>
        </p:nvCxnSpPr>
        <p:spPr>
          <a:xfrm>
            <a:off x="1990116" y="4863775"/>
            <a:ext cx="62595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B77BD78-86A6-4CD9-B67F-9E281F8D74C9}"/>
              </a:ext>
            </a:extLst>
          </p:cNvPr>
          <p:cNvCxnSpPr>
            <a:cxnSpLocks/>
          </p:cNvCxnSpPr>
          <p:nvPr/>
        </p:nvCxnSpPr>
        <p:spPr>
          <a:xfrm>
            <a:off x="1990116" y="2904931"/>
            <a:ext cx="6259506"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58CCE51-D42E-4B77-A8E1-AADE00C35099}"/>
              </a:ext>
            </a:extLst>
          </p:cNvPr>
          <p:cNvSpPr txBox="1"/>
          <p:nvPr/>
        </p:nvSpPr>
        <p:spPr>
          <a:xfrm>
            <a:off x="1231568" y="1745959"/>
            <a:ext cx="2444320" cy="5770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N=289</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050" b="1" dirty="0">
                <a:solidFill>
                  <a:prstClr val="black">
                    <a:lumMod val="65000"/>
                    <a:lumOff val="35000"/>
                  </a:prstClr>
                </a:solidFill>
                <a:latin typeface="Microsoft YaHei UI Light" panose="020B0502040204020203" pitchFamily="34" charset="-122"/>
                <a:ea typeface="Microsoft YaHei UI Light" panose="020B0502040204020203" pitchFamily="34" charset="-122"/>
              </a:rPr>
              <a:t>*Vaikų iki 15 m. tėvai/globėjai</a:t>
            </a:r>
            <a:endPar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Tree>
    <p:extLst>
      <p:ext uri="{BB962C8B-B14F-4D97-AF65-F5344CB8AC3E}">
        <p14:creationId xmlns:p14="http://schemas.microsoft.com/office/powerpoint/2010/main" val="2975523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9996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5010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80E021-E688-4712-A6E8-A6D013FCC013}"/>
              </a:ext>
            </a:extLst>
          </p:cNvPr>
          <p:cNvSpPr>
            <a:spLocks noGrp="1"/>
          </p:cNvSpPr>
          <p:nvPr>
            <p:ph sz="half" idx="1"/>
          </p:nvPr>
        </p:nvSpPr>
        <p:spPr>
          <a:xfrm>
            <a:off x="450912" y="1397956"/>
            <a:ext cx="11188826" cy="4443984"/>
          </a:xfrm>
        </p:spPr>
        <p:txBody>
          <a:bodyPr/>
          <a:lstStyle/>
          <a:p>
            <a:pPr marL="0" indent="0" algn="l">
              <a:buNone/>
            </a:pPr>
            <a:r>
              <a:rPr lang="lt-LT" b="1" dirty="0">
                <a:solidFill>
                  <a:schemeClr val="accent2">
                    <a:lumMod val="75000"/>
                  </a:schemeClr>
                </a:solidFill>
              </a:rPr>
              <a:t>FIZINĖ SVEIKATA</a:t>
            </a:r>
            <a:endParaRPr lang="en-US" b="1" dirty="0">
              <a:solidFill>
                <a:schemeClr val="accent2">
                  <a:lumMod val="75000"/>
                </a:schemeClr>
              </a:solidFill>
            </a:endParaRPr>
          </a:p>
          <a:p>
            <a:pPr marL="0" indent="0">
              <a:buNone/>
            </a:pPr>
            <a:endParaRPr lang="lt-LT" sz="1100" dirty="0"/>
          </a:p>
          <a:p>
            <a:pPr marL="0" indent="0">
              <a:buNone/>
            </a:pPr>
            <a:r>
              <a:rPr lang="lt-LT" i="1" dirty="0"/>
              <a:t>Sveika gyvensena</a:t>
            </a:r>
          </a:p>
          <a:p>
            <a:pPr marL="0" indent="0">
              <a:buNone/>
            </a:pPr>
            <a:endParaRPr lang="en-US" dirty="0"/>
          </a:p>
          <a:p>
            <a:r>
              <a:rPr lang="lt-LT" dirty="0"/>
              <a:t>Didžioji dalis respondentų (</a:t>
            </a:r>
            <a:r>
              <a:rPr lang="en-US" dirty="0"/>
              <a:t>93</a:t>
            </a:r>
            <a:r>
              <a:rPr lang="lt-LT" dirty="0"/>
              <a:t>%) teigia suvokiantys, ką reiškia gyventi sveikai.</a:t>
            </a:r>
          </a:p>
          <a:p>
            <a:pPr marL="0" indent="0">
              <a:buNone/>
            </a:pPr>
            <a:endParaRPr lang="lt-LT" dirty="0"/>
          </a:p>
          <a:p>
            <a:r>
              <a:rPr lang="lt-LT" dirty="0"/>
              <a:t>Sveika gyvensena dažniausiai apibūdinama kaip tinkama mityba (31%) arba sportas, aktyvi gyvensena (24%).</a:t>
            </a:r>
          </a:p>
          <a:p>
            <a:pPr marL="0" indent="0">
              <a:buNone/>
            </a:pPr>
            <a:endParaRPr lang="lt-LT" dirty="0"/>
          </a:p>
          <a:p>
            <a:r>
              <a:rPr lang="lt-LT" dirty="0"/>
              <a:t>Sveika mityba (96%), pakankamas fizinis aktyvumas (96%) ir nerūkymas (95%) dažniausiai išskiriami kaip svarbūs sveikos gyvensenos aspektai.</a:t>
            </a:r>
          </a:p>
          <a:p>
            <a:pPr marL="0" indent="0">
              <a:buNone/>
            </a:pPr>
            <a:endParaRPr lang="lt-LT" dirty="0"/>
          </a:p>
          <a:p>
            <a:r>
              <a:rPr lang="lt-LT" dirty="0"/>
              <a:t>Trečdalis (32%) respondentų mano, kad skyrus daugiau dėmesio sveikai mitybai, daugiau žmonių pradėtų gyventi sveikai, ketvirtis (23%) – kad sveiką gyvenseną praktikuoti paskatintų dėmesys fiziniam aktyvumui.</a:t>
            </a:r>
          </a:p>
          <a:p>
            <a:pPr marL="0" indent="0">
              <a:buNone/>
            </a:pPr>
            <a:endParaRPr lang="lt-LT" dirty="0"/>
          </a:p>
          <a:p>
            <a:r>
              <a:rPr lang="lt-LT" dirty="0"/>
              <a:t>Mažiau nei pusė (38%) respondentų apie save gali pasakyti, kad gyvena sveikai.</a:t>
            </a:r>
          </a:p>
          <a:p>
            <a:endParaRPr lang="lt-LT" dirty="0"/>
          </a:p>
          <a:p>
            <a:r>
              <a:rPr lang="lt-LT" dirty="0"/>
              <a:t>Per paskutinius 6 mėnesius respondentai dažniausiai teigė visada praktikavę šiuos sveikos gyvensenos įgūdžius: vengė žalingų įpročių (29%), tamsoje dėvėjo atšvaitus (24%) ir nevartojo vaistų be gydytojo žinios (22%).</a:t>
            </a:r>
          </a:p>
          <a:p>
            <a:pPr marL="0" indent="0">
              <a:buNone/>
            </a:pPr>
            <a:endParaRPr lang="lt-LT" dirty="0"/>
          </a:p>
        </p:txBody>
      </p:sp>
      <p:sp>
        <p:nvSpPr>
          <p:cNvPr id="3" name="Title 2">
            <a:extLst>
              <a:ext uri="{FF2B5EF4-FFF2-40B4-BE49-F238E27FC236}">
                <a16:creationId xmlns:a16="http://schemas.microsoft.com/office/drawing/2014/main" id="{45466C87-C03A-4328-9A75-46926DBAA72E}"/>
              </a:ext>
            </a:extLst>
          </p:cNvPr>
          <p:cNvSpPr>
            <a:spLocks noGrp="1"/>
          </p:cNvSpPr>
          <p:nvPr>
            <p:ph type="title"/>
          </p:nvPr>
        </p:nvSpPr>
        <p:spPr>
          <a:xfrm>
            <a:off x="552262" y="246253"/>
            <a:ext cx="10399024" cy="1151703"/>
          </a:xfrm>
        </p:spPr>
        <p:txBody>
          <a:bodyPr/>
          <a:lstStyle/>
          <a:p>
            <a:r>
              <a:rPr lang="lt-LT" dirty="0">
                <a:solidFill>
                  <a:schemeClr val="accent2">
                    <a:lumMod val="75000"/>
                  </a:schemeClr>
                </a:solidFill>
              </a:rPr>
              <a:t>APIBENDRINIMAS (I)</a:t>
            </a:r>
          </a:p>
        </p:txBody>
      </p:sp>
    </p:spTree>
    <p:extLst>
      <p:ext uri="{BB962C8B-B14F-4D97-AF65-F5344CB8AC3E}">
        <p14:creationId xmlns:p14="http://schemas.microsoft.com/office/powerpoint/2010/main" val="25282534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466C87-C03A-4328-9A75-46926DBAA72E}"/>
              </a:ext>
            </a:extLst>
          </p:cNvPr>
          <p:cNvSpPr>
            <a:spLocks noGrp="1"/>
          </p:cNvSpPr>
          <p:nvPr>
            <p:ph type="title"/>
          </p:nvPr>
        </p:nvSpPr>
        <p:spPr>
          <a:xfrm>
            <a:off x="552262" y="365125"/>
            <a:ext cx="10399024" cy="1151703"/>
          </a:xfrm>
        </p:spPr>
        <p:txBody>
          <a:bodyPr/>
          <a:lstStyle/>
          <a:p>
            <a:r>
              <a:rPr lang="lt-LT" dirty="0">
                <a:solidFill>
                  <a:schemeClr val="accent2">
                    <a:lumMod val="75000"/>
                  </a:schemeClr>
                </a:solidFill>
              </a:rPr>
              <a:t>APIBENDRINIMAS (II)</a:t>
            </a:r>
          </a:p>
        </p:txBody>
      </p:sp>
      <p:sp>
        <p:nvSpPr>
          <p:cNvPr id="4" name="Content Placeholder 3">
            <a:extLst>
              <a:ext uri="{FF2B5EF4-FFF2-40B4-BE49-F238E27FC236}">
                <a16:creationId xmlns:a16="http://schemas.microsoft.com/office/drawing/2014/main" id="{30C562C0-C589-4B6F-937C-3A066B6448F1}"/>
              </a:ext>
            </a:extLst>
          </p:cNvPr>
          <p:cNvSpPr>
            <a:spLocks noGrp="1"/>
          </p:cNvSpPr>
          <p:nvPr>
            <p:ph sz="half" idx="10"/>
          </p:nvPr>
        </p:nvSpPr>
        <p:spPr>
          <a:xfrm>
            <a:off x="552262" y="1289304"/>
            <a:ext cx="11219440" cy="4325112"/>
          </a:xfrm>
        </p:spPr>
        <p:txBody>
          <a:bodyPr/>
          <a:lstStyle/>
          <a:p>
            <a:pPr marL="0" indent="0">
              <a:buNone/>
            </a:pPr>
            <a:r>
              <a:rPr lang="lt-LT" i="1" dirty="0"/>
              <a:t>Piktnaudžiavimas alkoholiu</a:t>
            </a:r>
          </a:p>
          <a:p>
            <a:pPr marL="0" indent="0">
              <a:buNone/>
            </a:pPr>
            <a:endParaRPr lang="lt-LT" dirty="0"/>
          </a:p>
          <a:p>
            <a:r>
              <a:rPr lang="lt-LT" dirty="0"/>
              <a:t>Per paskutinius 12 mėnesių 15% respondentų sveikata buvo pablogėjusi dėl alkoholio vartojimo.</a:t>
            </a:r>
          </a:p>
          <a:p>
            <a:endParaRPr lang="lt-LT" dirty="0"/>
          </a:p>
          <a:p>
            <a:r>
              <a:rPr lang="lt-LT" dirty="0"/>
              <a:t>16% respondentų teigė, kad jų namų ūkyje yra šeimos narys, piktnaudžiaujantis alkoholiu.</a:t>
            </a:r>
          </a:p>
          <a:p>
            <a:pPr marL="0" indent="0">
              <a:buNone/>
            </a:pPr>
            <a:endParaRPr lang="lt-LT" i="1" dirty="0"/>
          </a:p>
          <a:p>
            <a:pPr marL="0" indent="0">
              <a:buNone/>
            </a:pPr>
            <a:r>
              <a:rPr lang="lt-LT" i="1" dirty="0"/>
              <a:t>Domėjimasis sveika gyvensena</a:t>
            </a:r>
          </a:p>
          <a:p>
            <a:pPr marL="0" indent="0">
              <a:buNone/>
            </a:pPr>
            <a:endParaRPr lang="lt-LT" i="1" dirty="0"/>
          </a:p>
          <a:p>
            <a:r>
              <a:rPr lang="lt-LT" dirty="0"/>
              <a:t>Didesnė dalis (64%) respondentų domisi sveika gyvensena.</a:t>
            </a:r>
          </a:p>
          <a:p>
            <a:pPr marL="0" indent="0">
              <a:buNone/>
            </a:pPr>
            <a:endParaRPr lang="lt-LT" dirty="0"/>
          </a:p>
          <a:p>
            <a:r>
              <a:rPr lang="lt-LT" dirty="0"/>
              <a:t>Trečdaliui (36%) informacijos apie sveiką gyvenseną pakanka.</a:t>
            </a:r>
          </a:p>
          <a:p>
            <a:endParaRPr lang="lt-LT" dirty="0"/>
          </a:p>
          <a:p>
            <a:pPr marL="0" indent="0">
              <a:buNone/>
            </a:pPr>
            <a:r>
              <a:rPr lang="lt-LT" i="1" dirty="0"/>
              <a:t>Atsakomybė už sveikatą</a:t>
            </a:r>
          </a:p>
          <a:p>
            <a:pPr marL="0" indent="0">
              <a:buNone/>
            </a:pPr>
            <a:endParaRPr lang="lt-LT" i="1" dirty="0"/>
          </a:p>
          <a:p>
            <a:r>
              <a:rPr lang="lt-LT" dirty="0"/>
              <a:t>Trys ketvirtadaliai (75%) sutinka, kad yra atsakingi už savo sveikatą.</a:t>
            </a:r>
          </a:p>
          <a:p>
            <a:endParaRPr lang="lt-LT" dirty="0"/>
          </a:p>
          <a:p>
            <a:r>
              <a:rPr lang="lt-LT" dirty="0"/>
              <a:t>Pusė (50%) respondentų mano, kad dauguma žmonių Lietuvoje yra atsakingi už savo sveikatą.</a:t>
            </a:r>
          </a:p>
          <a:p>
            <a:endParaRPr lang="lt-LT" dirty="0"/>
          </a:p>
          <a:p>
            <a:r>
              <a:rPr lang="lt-LT" dirty="0"/>
              <a:t>Mažiau nei pusė (42%) respondentų per paskutinius 12 mėnesių profilaktiškai lankėsi pas šeimos gydytoją.</a:t>
            </a:r>
          </a:p>
          <a:p>
            <a:endParaRPr lang="lt-LT" dirty="0"/>
          </a:p>
        </p:txBody>
      </p:sp>
    </p:spTree>
    <p:extLst>
      <p:ext uri="{BB962C8B-B14F-4D97-AF65-F5344CB8AC3E}">
        <p14:creationId xmlns:p14="http://schemas.microsoft.com/office/powerpoint/2010/main" val="32830636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466C87-C03A-4328-9A75-46926DBAA72E}"/>
              </a:ext>
            </a:extLst>
          </p:cNvPr>
          <p:cNvSpPr>
            <a:spLocks noGrp="1"/>
          </p:cNvSpPr>
          <p:nvPr>
            <p:ph type="title"/>
          </p:nvPr>
        </p:nvSpPr>
        <p:spPr>
          <a:xfrm>
            <a:off x="552262" y="365125"/>
            <a:ext cx="10399024" cy="1151703"/>
          </a:xfrm>
        </p:spPr>
        <p:txBody>
          <a:bodyPr/>
          <a:lstStyle/>
          <a:p>
            <a:r>
              <a:rPr lang="lt-LT" dirty="0">
                <a:solidFill>
                  <a:schemeClr val="accent2">
                    <a:lumMod val="75000"/>
                  </a:schemeClr>
                </a:solidFill>
              </a:rPr>
              <a:t>APIBENDRINIMAS (III)</a:t>
            </a:r>
          </a:p>
        </p:txBody>
      </p:sp>
      <p:sp>
        <p:nvSpPr>
          <p:cNvPr id="4" name="Content Placeholder 3">
            <a:extLst>
              <a:ext uri="{FF2B5EF4-FFF2-40B4-BE49-F238E27FC236}">
                <a16:creationId xmlns:a16="http://schemas.microsoft.com/office/drawing/2014/main" id="{30C562C0-C589-4B6F-937C-3A066B6448F1}"/>
              </a:ext>
            </a:extLst>
          </p:cNvPr>
          <p:cNvSpPr>
            <a:spLocks noGrp="1"/>
          </p:cNvSpPr>
          <p:nvPr>
            <p:ph sz="half" idx="10"/>
          </p:nvPr>
        </p:nvSpPr>
        <p:spPr>
          <a:xfrm>
            <a:off x="552262" y="1516828"/>
            <a:ext cx="11219440" cy="4187952"/>
          </a:xfrm>
        </p:spPr>
        <p:txBody>
          <a:bodyPr/>
          <a:lstStyle/>
          <a:p>
            <a:pPr marL="0" indent="0">
              <a:buNone/>
            </a:pPr>
            <a:r>
              <a:rPr lang="lt-LT" i="1" dirty="0"/>
              <a:t>Tėvų ir vaikų sveika gyvensena</a:t>
            </a:r>
          </a:p>
          <a:p>
            <a:pPr marL="0" indent="0">
              <a:buNone/>
            </a:pPr>
            <a:endParaRPr lang="lt-LT" i="1" dirty="0"/>
          </a:p>
          <a:p>
            <a:r>
              <a:rPr lang="lt-LT" dirty="0"/>
              <a:t>Pusė (50%) respondentų turi vaikų iki 15 metų.</a:t>
            </a:r>
          </a:p>
          <a:p>
            <a:endParaRPr lang="lt-LT" dirty="0"/>
          </a:p>
          <a:p>
            <a:r>
              <a:rPr lang="lt-LT" dirty="0"/>
              <a:t>Pusė respondentų (49%) visiškai sutinka, kad tėvų praktikuojama sveika gyvensena formuoja vaikų sveikos gyvensenos įgūdžius.</a:t>
            </a:r>
          </a:p>
          <a:p>
            <a:endParaRPr lang="lt-LT" dirty="0"/>
          </a:p>
          <a:p>
            <a:r>
              <a:rPr lang="lt-LT" dirty="0"/>
              <a:t>Trys ketvirtadaliai (75%) tėvų teigia pastaraisiais 12 mėnesių skatinę savo vaikus gyventi sveikai.</a:t>
            </a:r>
          </a:p>
          <a:p>
            <a:endParaRPr lang="lt-LT" dirty="0"/>
          </a:p>
          <a:p>
            <a:r>
              <a:rPr lang="lt-LT" dirty="0"/>
              <a:t>Du trečdaliai (68%) tėvų teigia, kad jų vaikai praktikavo sveikos gyvensenos įgūdžius per pastaruosius 12 mėnesių.</a:t>
            </a:r>
          </a:p>
          <a:p>
            <a:endParaRPr lang="lt-LT" dirty="0"/>
          </a:p>
          <a:p>
            <a:r>
              <a:rPr lang="lt-LT" dirty="0"/>
              <a:t>Daugiau nei pusei (58%) tėvų atrodo, kad sveikai gyventi jų vaikams atrodo įdomu ir šaunu.</a:t>
            </a:r>
          </a:p>
          <a:p>
            <a:endParaRPr lang="lt-LT" sz="1100" dirty="0"/>
          </a:p>
        </p:txBody>
      </p:sp>
    </p:spTree>
    <p:extLst>
      <p:ext uri="{BB962C8B-B14F-4D97-AF65-F5344CB8AC3E}">
        <p14:creationId xmlns:p14="http://schemas.microsoft.com/office/powerpoint/2010/main" val="32499315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3875307"/>
            <a:ext cx="12192001" cy="1451429"/>
          </a:xfrm>
          <a:prstGeom prst="rect">
            <a:avLst/>
          </a:prstGeom>
          <a:solidFill>
            <a:srgbClr val="FFFFFF">
              <a:alpha val="89804"/>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2400" b="1" i="0" u="none" strike="noStrike" kern="1200" cap="none" spc="0" normalizeH="0" baseline="0" noProof="0" dirty="0">
                <a:ln>
                  <a:noFill/>
                </a:ln>
                <a:solidFill>
                  <a:schemeClr val="bg1">
                    <a:lumMod val="75000"/>
                  </a:schemeClr>
                </a:solidFill>
                <a:effectLst/>
                <a:uLnTx/>
                <a:uFillTx/>
                <a:latin typeface="Microsoft YaHei UI Light" panose="020B0502040204020203" pitchFamily="34" charset="-122"/>
                <a:ea typeface="Microsoft YaHei UI Light" panose="020B0502040204020203" pitchFamily="34" charset="-122"/>
                <a:cs typeface="+mn-cs"/>
              </a:rPr>
              <a:t>fizinė sveikata</a:t>
            </a:r>
            <a:r>
              <a:rPr kumimoji="0" lang="lt-LT" sz="2400" b="1" i="0" u="none" strike="noStrike" kern="1200" cap="none" spc="0" normalizeH="0" baseline="0" noProof="0" dirty="0">
                <a:ln>
                  <a:noFill/>
                </a:ln>
                <a:solidFill>
                  <a:prstClr val="white">
                    <a:lumMod val="75000"/>
                  </a:prstClr>
                </a:solidFill>
                <a:effectLst/>
                <a:uLnTx/>
                <a:uFillTx/>
                <a:latin typeface="Microsoft YaHei UI Light" panose="020B0502040204020203" pitchFamily="34" charset="-122"/>
                <a:ea typeface="Microsoft YaHei UI Light" panose="020B0502040204020203" pitchFamily="34" charset="-122"/>
                <a:cs typeface="+mn-cs"/>
              </a:rPr>
              <a:t>. </a:t>
            </a:r>
            <a:r>
              <a:rPr kumimoji="0" lang="lt-LT" sz="2400" b="1" i="0" u="none" strike="noStrike" kern="1200" cap="none" spc="0" normalizeH="0" baseline="0" noProof="0" dirty="0">
                <a:ln>
                  <a:noFill/>
                </a:ln>
                <a:solidFill>
                  <a:srgbClr val="1AB1AF"/>
                </a:solidFill>
                <a:effectLst/>
                <a:uLnTx/>
                <a:uFillTx/>
                <a:latin typeface="Microsoft YaHei UI Light" panose="020B0502040204020203" pitchFamily="34" charset="-122"/>
                <a:ea typeface="Microsoft YaHei UI Light" panose="020B0502040204020203" pitchFamily="34" charset="-122"/>
                <a:cs typeface="+mn-cs"/>
              </a:rPr>
              <a:t>psichikos sveikata.</a:t>
            </a:r>
            <a:endParaRPr kumimoji="0" lang="en-GB" sz="2400" b="1" i="0" u="none" strike="noStrike" kern="1200" cap="none" spc="0" normalizeH="0" baseline="0" noProof="0" dirty="0">
              <a:ln>
                <a:noFill/>
              </a:ln>
              <a:solidFill>
                <a:srgbClr val="1AB1AF"/>
              </a:solidFill>
              <a:effectLst/>
              <a:uLnTx/>
              <a:uFillTx/>
              <a:latin typeface="Microsoft YaHei UI Light" panose="020B0502040204020203" pitchFamily="34" charset="-122"/>
              <a:ea typeface="Microsoft YaHei UI Light" panose="020B0502040204020203" pitchFamily="34" charset="-122"/>
              <a:cs typeface="+mn-cs"/>
            </a:endParaRPr>
          </a:p>
        </p:txBody>
      </p:sp>
    </p:spTree>
    <p:extLst>
      <p:ext uri="{BB962C8B-B14F-4D97-AF65-F5344CB8AC3E}">
        <p14:creationId xmlns:p14="http://schemas.microsoft.com/office/powerpoint/2010/main" val="9768237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CE6269A-06BC-487E-829B-90E0367B1E1B}"/>
              </a:ext>
            </a:extLst>
          </p:cNvPr>
          <p:cNvSpPr txBox="1">
            <a:spLocks/>
          </p:cNvSpPr>
          <p:nvPr/>
        </p:nvSpPr>
        <p:spPr>
          <a:xfrm>
            <a:off x="8679826" y="4118631"/>
            <a:ext cx="3002743" cy="6364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5462" y="1262439"/>
            <a:ext cx="9736580" cy="293639"/>
          </a:xfrm>
        </p:spPr>
        <p:txBody>
          <a:bodyPr/>
          <a:lstStyle/>
          <a:p>
            <a:r>
              <a:rPr lang="lt-LT" dirty="0"/>
              <a:t>Kiek sutinkate su teiginiu „Psichikos sveikata yra neatsiejama žmogaus sveikatos dalis“?</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9730107" cy="854497"/>
          </a:xfrm>
        </p:spPr>
        <p:txBody>
          <a:bodyPr>
            <a:normAutofit fontScale="90000"/>
          </a:bodyPr>
          <a:lstStyle/>
          <a:p>
            <a:r>
              <a:rPr lang="lt-LT" sz="3200" dirty="0">
                <a:solidFill>
                  <a:schemeClr val="accent2">
                    <a:lumMod val="75000"/>
                  </a:schemeClr>
                </a:solidFill>
              </a:rPr>
              <a:t>NUOMONĖ APIE PSICHIKOS SVEIKATOS SĄSAJĄ SU BENDRA SVEIKATA (PROC.)</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graphicFrame>
        <p:nvGraphicFramePr>
          <p:cNvPr id="8" name="Content Placeholder 13">
            <a:extLst>
              <a:ext uri="{FF2B5EF4-FFF2-40B4-BE49-F238E27FC236}">
                <a16:creationId xmlns:a16="http://schemas.microsoft.com/office/drawing/2014/main" id="{D6DF4359-F7CE-40E0-B550-47618F214BBF}"/>
              </a:ext>
            </a:extLst>
          </p:cNvPr>
          <p:cNvGraphicFramePr>
            <a:graphicFrameLocks/>
          </p:cNvGraphicFramePr>
          <p:nvPr>
            <p:extLst>
              <p:ext uri="{D42A27DB-BD31-4B8C-83A1-F6EECF244321}">
                <p14:modId xmlns:p14="http://schemas.microsoft.com/office/powerpoint/2010/main" val="1936369563"/>
              </p:ext>
            </p:extLst>
          </p:nvPr>
        </p:nvGraphicFramePr>
        <p:xfrm>
          <a:off x="1369904" y="2166613"/>
          <a:ext cx="7734929" cy="39040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864065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3577391877"/>
              </p:ext>
            </p:extLst>
          </p:nvPr>
        </p:nvGraphicFramePr>
        <p:xfrm>
          <a:off x="1362523" y="1848168"/>
          <a:ext cx="7396465" cy="4607242"/>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08232" y="1462138"/>
            <a:ext cx="9736580" cy="293639"/>
          </a:xfrm>
        </p:spPr>
        <p:txBody>
          <a:bodyPr/>
          <a:lstStyle/>
          <a:p>
            <a:r>
              <a:rPr lang="lt-LT" dirty="0"/>
              <a:t>Kiek sutinkate su teiginiu „Psichikos sveikata yra neatsiejama žmogaus sveikatos dalis“?</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14705" y="648097"/>
            <a:ext cx="9730107" cy="854497"/>
          </a:xfrm>
        </p:spPr>
        <p:txBody>
          <a:bodyPr>
            <a:normAutofit fontScale="90000"/>
          </a:bodyPr>
          <a:lstStyle/>
          <a:p>
            <a:r>
              <a:rPr lang="lt-LT" sz="3200" dirty="0">
                <a:solidFill>
                  <a:schemeClr val="accent2">
                    <a:lumMod val="75000"/>
                  </a:schemeClr>
                </a:solidFill>
              </a:rPr>
              <a:t>NUOMONĖ APIE PSICHIKOS SVEIKATOS SĄSAJĄ SU BENDRA SVEIKATA (PROC.)</a:t>
            </a:r>
          </a:p>
        </p:txBody>
      </p:sp>
      <p:sp>
        <p:nvSpPr>
          <p:cNvPr id="14" name="TextBox 13">
            <a:extLst>
              <a:ext uri="{FF2B5EF4-FFF2-40B4-BE49-F238E27FC236}">
                <a16:creationId xmlns:a16="http://schemas.microsoft.com/office/drawing/2014/main" id="{A788E621-57C2-4557-9C89-6959572DCC08}"/>
              </a:ext>
            </a:extLst>
          </p:cNvPr>
          <p:cNvSpPr txBox="1"/>
          <p:nvPr/>
        </p:nvSpPr>
        <p:spPr>
          <a:xfrm>
            <a:off x="1362523" y="1941042"/>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cxnSp>
        <p:nvCxnSpPr>
          <p:cNvPr id="3" name="Straight Connector 2">
            <a:extLst>
              <a:ext uri="{FF2B5EF4-FFF2-40B4-BE49-F238E27FC236}">
                <a16:creationId xmlns:a16="http://schemas.microsoft.com/office/drawing/2014/main" id="{9DCA151E-B5CA-4B32-B917-97D15E2EB9DC}"/>
              </a:ext>
            </a:extLst>
          </p:cNvPr>
          <p:cNvCxnSpPr>
            <a:cxnSpLocks/>
          </p:cNvCxnSpPr>
          <p:nvPr/>
        </p:nvCxnSpPr>
        <p:spPr>
          <a:xfrm>
            <a:off x="2433092" y="3695311"/>
            <a:ext cx="56766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7447C9-1258-409B-9786-14129C95D41C}"/>
              </a:ext>
            </a:extLst>
          </p:cNvPr>
          <p:cNvCxnSpPr>
            <a:cxnSpLocks/>
          </p:cNvCxnSpPr>
          <p:nvPr/>
        </p:nvCxnSpPr>
        <p:spPr>
          <a:xfrm>
            <a:off x="2515105" y="4873300"/>
            <a:ext cx="55826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B77BD78-86A6-4CD9-B67F-9E281F8D74C9}"/>
              </a:ext>
            </a:extLst>
          </p:cNvPr>
          <p:cNvCxnSpPr>
            <a:cxnSpLocks/>
          </p:cNvCxnSpPr>
          <p:nvPr/>
        </p:nvCxnSpPr>
        <p:spPr>
          <a:xfrm>
            <a:off x="2433092" y="2914456"/>
            <a:ext cx="567666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61007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3">
            <a:extLst>
              <a:ext uri="{FF2B5EF4-FFF2-40B4-BE49-F238E27FC236}">
                <a16:creationId xmlns:a16="http://schemas.microsoft.com/office/drawing/2014/main" id="{5CCF475F-54AA-4ECB-931F-89D22EC51E45}"/>
              </a:ext>
            </a:extLst>
          </p:cNvPr>
          <p:cNvGraphicFramePr>
            <a:graphicFrameLocks/>
          </p:cNvGraphicFramePr>
          <p:nvPr>
            <p:extLst>
              <p:ext uri="{D42A27DB-BD31-4B8C-83A1-F6EECF244321}">
                <p14:modId xmlns:p14="http://schemas.microsoft.com/office/powerpoint/2010/main" val="3675136890"/>
              </p:ext>
            </p:extLst>
          </p:nvPr>
        </p:nvGraphicFramePr>
        <p:xfrm>
          <a:off x="1233581" y="1960066"/>
          <a:ext cx="7476281" cy="3978156"/>
        </p:xfrm>
        <a:graphic>
          <a:graphicData uri="http://schemas.openxmlformats.org/drawingml/2006/chart">
            <c:chart xmlns:c="http://schemas.openxmlformats.org/drawingml/2006/chart" xmlns:r="http://schemas.openxmlformats.org/officeDocument/2006/relationships" r:id="rId2"/>
          </a:graphicData>
        </a:graphic>
      </p:graphicFrame>
      <p:sp>
        <p:nvSpPr>
          <p:cNvPr id="9" name="Content Placeholder 3">
            <a:extLst>
              <a:ext uri="{FF2B5EF4-FFF2-40B4-BE49-F238E27FC236}">
                <a16:creationId xmlns:a16="http://schemas.microsoft.com/office/drawing/2014/main" id="{30169FAE-B5DA-41A9-87EA-EABFDBCB717A}"/>
              </a:ext>
            </a:extLst>
          </p:cNvPr>
          <p:cNvSpPr txBox="1">
            <a:spLocks/>
          </p:cNvSpPr>
          <p:nvPr/>
        </p:nvSpPr>
        <p:spPr>
          <a:xfrm>
            <a:off x="8259745" y="2414009"/>
            <a:ext cx="3164318" cy="101499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3" name="Content Placeholder 3">
            <a:extLst>
              <a:ext uri="{FF2B5EF4-FFF2-40B4-BE49-F238E27FC236}">
                <a16:creationId xmlns:a16="http://schemas.microsoft.com/office/drawing/2014/main" id="{4A3736A0-8392-47F4-89EA-4E8E46D9052F}"/>
              </a:ext>
            </a:extLst>
          </p:cNvPr>
          <p:cNvSpPr txBox="1">
            <a:spLocks/>
          </p:cNvSpPr>
          <p:nvPr/>
        </p:nvSpPr>
        <p:spPr>
          <a:xfrm>
            <a:off x="8709862" y="4548707"/>
            <a:ext cx="3002743" cy="1653743"/>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4" name="Content Placeholder 3">
            <a:extLst>
              <a:ext uri="{FF2B5EF4-FFF2-40B4-BE49-F238E27FC236}">
                <a16:creationId xmlns:a16="http://schemas.microsoft.com/office/drawing/2014/main" id="{D5471F76-C52B-4793-93A1-394D72F82852}"/>
              </a:ext>
            </a:extLst>
          </p:cNvPr>
          <p:cNvSpPr txBox="1">
            <a:spLocks/>
          </p:cNvSpPr>
          <p:nvPr/>
        </p:nvSpPr>
        <p:spPr>
          <a:xfrm>
            <a:off x="8661507" y="4501204"/>
            <a:ext cx="3002743" cy="1653743"/>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4" name="Content Placeholder 3">
            <a:extLst>
              <a:ext uri="{FF2B5EF4-FFF2-40B4-BE49-F238E27FC236}">
                <a16:creationId xmlns:a16="http://schemas.microsoft.com/office/drawing/2014/main" id="{3E807922-CB9E-476E-9119-60199EADA8E4}"/>
              </a:ext>
            </a:extLst>
          </p:cNvPr>
          <p:cNvSpPr>
            <a:spLocks noGrp="1"/>
          </p:cNvSpPr>
          <p:nvPr>
            <p:ph sz="half" idx="10"/>
          </p:nvPr>
        </p:nvSpPr>
        <p:spPr>
          <a:xfrm>
            <a:off x="8709862" y="2007568"/>
            <a:ext cx="2819709" cy="3952167"/>
          </a:xfrm>
        </p:spPr>
        <p:txBody>
          <a:bodyPr/>
          <a:lstStyle/>
          <a:p>
            <a:r>
              <a:rPr lang="lt-LT" dirty="0"/>
              <a:t>Vyrai dažniau psichikos sveikatą supranta kaip gebėjimą valdyti emocijas.</a:t>
            </a:r>
          </a:p>
          <a:p>
            <a:endParaRPr lang="lt-LT" dirty="0"/>
          </a:p>
          <a:p>
            <a:r>
              <a:rPr lang="lt-LT" dirty="0"/>
              <a:t>Aukštesnių pajamų gyventojai (virš 500 eurų namų ūkio nariui) dažniau psichikos sveikatą supranta kaip stabilią psichiką.</a:t>
            </a:r>
            <a:endParaRPr lang="en-US" dirty="0"/>
          </a:p>
        </p:txBody>
      </p:sp>
      <p:sp>
        <p:nvSpPr>
          <p:cNvPr id="15" name="Content Placeholder 1">
            <a:extLst>
              <a:ext uri="{FF2B5EF4-FFF2-40B4-BE49-F238E27FC236}">
                <a16:creationId xmlns:a16="http://schemas.microsoft.com/office/drawing/2014/main" id="{712A5697-1DB2-437F-9CE1-EF1A8B370586}"/>
              </a:ext>
            </a:extLst>
          </p:cNvPr>
          <p:cNvSpPr>
            <a:spLocks noGrp="1"/>
          </p:cNvSpPr>
          <p:nvPr>
            <p:ph sz="half" idx="1"/>
          </p:nvPr>
        </p:nvSpPr>
        <p:spPr>
          <a:xfrm>
            <a:off x="1225462" y="1262439"/>
            <a:ext cx="9736580" cy="293639"/>
          </a:xfrm>
        </p:spPr>
        <p:txBody>
          <a:bodyPr/>
          <a:lstStyle/>
          <a:p>
            <a:r>
              <a:rPr lang="lt-LT" dirty="0"/>
              <a:t>Pasakykite savais žodžiais, kaip Jūs suprantate, kas yra „Psichikos sveikata“?</a:t>
            </a:r>
          </a:p>
        </p:txBody>
      </p:sp>
      <p:sp>
        <p:nvSpPr>
          <p:cNvPr id="16" name="Title 2">
            <a:extLst>
              <a:ext uri="{FF2B5EF4-FFF2-40B4-BE49-F238E27FC236}">
                <a16:creationId xmlns:a16="http://schemas.microsoft.com/office/drawing/2014/main" id="{B778AC25-6C72-4E24-B371-7E8C5846DD5E}"/>
              </a:ext>
            </a:extLst>
          </p:cNvPr>
          <p:cNvSpPr>
            <a:spLocks noGrp="1"/>
          </p:cNvSpPr>
          <p:nvPr>
            <p:ph type="title"/>
          </p:nvPr>
        </p:nvSpPr>
        <p:spPr>
          <a:xfrm>
            <a:off x="1221178" y="475653"/>
            <a:ext cx="9730107" cy="854497"/>
          </a:xfrm>
        </p:spPr>
        <p:txBody>
          <a:bodyPr>
            <a:normAutofit fontScale="90000"/>
          </a:bodyPr>
          <a:lstStyle/>
          <a:p>
            <a:r>
              <a:rPr lang="lt-LT" sz="3200" dirty="0">
                <a:solidFill>
                  <a:schemeClr val="accent2">
                    <a:lumMod val="75000"/>
                  </a:schemeClr>
                </a:solidFill>
              </a:rPr>
              <a:t>PSICHIKOS SVEIKATOS SAMPRATA (PROC.)</a:t>
            </a:r>
            <a:br>
              <a:rPr lang="lt-LT" sz="3200" dirty="0">
                <a:solidFill>
                  <a:schemeClr val="accent2">
                    <a:lumMod val="75000"/>
                  </a:schemeClr>
                </a:solidFill>
              </a:rPr>
            </a:br>
            <a:r>
              <a:rPr lang="lt-LT" sz="3200" i="1" dirty="0">
                <a:solidFill>
                  <a:schemeClr val="accent2">
                    <a:lumMod val="75000"/>
                  </a:schemeClr>
                </a:solidFill>
              </a:rPr>
              <a:t>Spontaniniai paminėjimai</a:t>
            </a:r>
          </a:p>
        </p:txBody>
      </p:sp>
      <p:sp>
        <p:nvSpPr>
          <p:cNvPr id="17" name="TextBox 16">
            <a:extLst>
              <a:ext uri="{FF2B5EF4-FFF2-40B4-BE49-F238E27FC236}">
                <a16:creationId xmlns:a16="http://schemas.microsoft.com/office/drawing/2014/main" id="{B8C7145D-DCED-4609-B16E-9C591915092C}"/>
              </a:ext>
            </a:extLst>
          </p:cNvPr>
          <p:cNvSpPr txBox="1"/>
          <p:nvPr/>
        </p:nvSpPr>
        <p:spPr>
          <a:xfrm>
            <a:off x="1233581" y="1590094"/>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sp>
        <p:nvSpPr>
          <p:cNvPr id="10" name="TextBox 9">
            <a:extLst>
              <a:ext uri="{FF2B5EF4-FFF2-40B4-BE49-F238E27FC236}">
                <a16:creationId xmlns:a16="http://schemas.microsoft.com/office/drawing/2014/main" id="{AF7220DF-4F02-45D2-AF21-3401173B7B45}"/>
              </a:ext>
            </a:extLst>
          </p:cNvPr>
          <p:cNvSpPr txBox="1"/>
          <p:nvPr/>
        </p:nvSpPr>
        <p:spPr>
          <a:xfrm>
            <a:off x="1744824" y="6154947"/>
            <a:ext cx="3296095" cy="261610"/>
          </a:xfrm>
          <a:prstGeom prst="rect">
            <a:avLst/>
          </a:prstGeom>
          <a:noFill/>
        </p:spPr>
        <p:txBody>
          <a:bodyPr wrap="none" rtlCol="0">
            <a:spAutoFit/>
          </a:bodyPr>
          <a:lstStyle/>
          <a:p>
            <a:r>
              <a:rPr lang="lt-LT" sz="1100" i="1" dirty="0"/>
              <a:t>*Galimi keli atsakymo variantai, suma viršija 100%</a:t>
            </a:r>
          </a:p>
        </p:txBody>
      </p:sp>
    </p:spTree>
    <p:extLst>
      <p:ext uri="{BB962C8B-B14F-4D97-AF65-F5344CB8AC3E}">
        <p14:creationId xmlns:p14="http://schemas.microsoft.com/office/powerpoint/2010/main" val="25346901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CE6269A-06BC-487E-829B-90E0367B1E1B}"/>
              </a:ext>
            </a:extLst>
          </p:cNvPr>
          <p:cNvSpPr txBox="1">
            <a:spLocks/>
          </p:cNvSpPr>
          <p:nvPr/>
        </p:nvSpPr>
        <p:spPr>
          <a:xfrm>
            <a:off x="8679826" y="4118631"/>
            <a:ext cx="3002743" cy="6364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7710" y="1109420"/>
            <a:ext cx="9736580" cy="293639"/>
          </a:xfrm>
        </p:spPr>
        <p:txBody>
          <a:bodyPr/>
          <a:lstStyle/>
          <a:p>
            <a:r>
              <a:rPr lang="lt-LT" dirty="0"/>
              <a:t>Kiek sutinkate su teiginiu „Aš skiriu pakankamai dėmesio savo psichikos sveikatai“?</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9730107" cy="854497"/>
          </a:xfrm>
        </p:spPr>
        <p:txBody>
          <a:bodyPr>
            <a:normAutofit/>
          </a:bodyPr>
          <a:lstStyle/>
          <a:p>
            <a:r>
              <a:rPr lang="lt-LT" sz="3200" dirty="0">
                <a:solidFill>
                  <a:schemeClr val="accent2">
                    <a:lumMod val="75000"/>
                  </a:schemeClr>
                </a:solidFill>
              </a:rPr>
              <a:t>DĖMESYS SAVO PSICHIKOS SVEIKATAI (PROC.)</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graphicFrame>
        <p:nvGraphicFramePr>
          <p:cNvPr id="8" name="Content Placeholder 13">
            <a:extLst>
              <a:ext uri="{FF2B5EF4-FFF2-40B4-BE49-F238E27FC236}">
                <a16:creationId xmlns:a16="http://schemas.microsoft.com/office/drawing/2014/main" id="{D6DF4359-F7CE-40E0-B550-47618F214BBF}"/>
              </a:ext>
            </a:extLst>
          </p:cNvPr>
          <p:cNvGraphicFramePr>
            <a:graphicFrameLocks/>
          </p:cNvGraphicFramePr>
          <p:nvPr>
            <p:extLst>
              <p:ext uri="{D42A27DB-BD31-4B8C-83A1-F6EECF244321}">
                <p14:modId xmlns:p14="http://schemas.microsoft.com/office/powerpoint/2010/main" val="2197275055"/>
              </p:ext>
            </p:extLst>
          </p:nvPr>
        </p:nvGraphicFramePr>
        <p:xfrm>
          <a:off x="1369904" y="1843679"/>
          <a:ext cx="7734929" cy="42269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698087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2237561047"/>
              </p:ext>
            </p:extLst>
          </p:nvPr>
        </p:nvGraphicFramePr>
        <p:xfrm>
          <a:off x="768709" y="1852352"/>
          <a:ext cx="8510423" cy="4607242"/>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3">
            <a:extLst>
              <a:ext uri="{FF2B5EF4-FFF2-40B4-BE49-F238E27FC236}">
                <a16:creationId xmlns:a16="http://schemas.microsoft.com/office/drawing/2014/main" id="{C8952B1D-DEE6-484C-8043-3803C963C794}"/>
              </a:ext>
            </a:extLst>
          </p:cNvPr>
          <p:cNvSpPr txBox="1">
            <a:spLocks/>
          </p:cNvSpPr>
          <p:nvPr/>
        </p:nvSpPr>
        <p:spPr>
          <a:xfrm>
            <a:off x="9084088" y="1654019"/>
            <a:ext cx="2561386" cy="53850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r>
              <a:rPr kumimoji="0" lang="lt-LT"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Didžiųjų miestų gyventojai dažniau visiškai sutinka skiriantys pakankamai dėmesio savo psichikos sveikatai.</a:t>
            </a:r>
            <a:endParaRPr kumimoji="0" lang="en-US"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094389" y="1237415"/>
            <a:ext cx="9736580" cy="293639"/>
          </a:xfrm>
        </p:spPr>
        <p:txBody>
          <a:bodyPr/>
          <a:lstStyle/>
          <a:p>
            <a:r>
              <a:rPr lang="lt-LT" dirty="0"/>
              <a:t>Kiek sutinkate su teiginiu „Aš skiriu pakankamai dėmesio savo psichikos sveikatai“?</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094389" y="648899"/>
            <a:ext cx="9730107" cy="854497"/>
          </a:xfrm>
        </p:spPr>
        <p:txBody>
          <a:bodyPr>
            <a:normAutofit/>
          </a:bodyPr>
          <a:lstStyle/>
          <a:p>
            <a:r>
              <a:rPr lang="lt-LT" sz="3200" dirty="0">
                <a:solidFill>
                  <a:schemeClr val="accent2">
                    <a:lumMod val="75000"/>
                  </a:schemeClr>
                </a:solidFill>
              </a:rPr>
              <a:t>DĖMESYS SAVO PSICHIKOS SVEIKATAI (PROC.)</a:t>
            </a:r>
          </a:p>
        </p:txBody>
      </p:sp>
      <p:sp>
        <p:nvSpPr>
          <p:cNvPr id="14" name="TextBox 13">
            <a:extLst>
              <a:ext uri="{FF2B5EF4-FFF2-40B4-BE49-F238E27FC236}">
                <a16:creationId xmlns:a16="http://schemas.microsoft.com/office/drawing/2014/main" id="{A788E621-57C2-4557-9C89-6959572DCC08}"/>
              </a:ext>
            </a:extLst>
          </p:cNvPr>
          <p:cNvSpPr txBox="1"/>
          <p:nvPr/>
        </p:nvSpPr>
        <p:spPr>
          <a:xfrm>
            <a:off x="1087916" y="1661660"/>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cxnSp>
        <p:nvCxnSpPr>
          <p:cNvPr id="11" name="Straight Connector 10">
            <a:extLst>
              <a:ext uri="{FF2B5EF4-FFF2-40B4-BE49-F238E27FC236}">
                <a16:creationId xmlns:a16="http://schemas.microsoft.com/office/drawing/2014/main" id="{7B7447C9-1258-409B-9786-14129C95D41C}"/>
              </a:ext>
            </a:extLst>
          </p:cNvPr>
          <p:cNvCxnSpPr>
            <a:cxnSpLocks/>
          </p:cNvCxnSpPr>
          <p:nvPr/>
        </p:nvCxnSpPr>
        <p:spPr>
          <a:xfrm>
            <a:off x="2005263" y="3701223"/>
            <a:ext cx="69837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DCF653C-BB5D-4D58-83CF-873B0A41350D}"/>
              </a:ext>
            </a:extLst>
          </p:cNvPr>
          <p:cNvCxnSpPr>
            <a:cxnSpLocks/>
          </p:cNvCxnSpPr>
          <p:nvPr/>
        </p:nvCxnSpPr>
        <p:spPr>
          <a:xfrm>
            <a:off x="1985062" y="4888339"/>
            <a:ext cx="700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8788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10" name="Table 10">
                <a:extLst>
                  <a:ext uri="{FF2B5EF4-FFF2-40B4-BE49-F238E27FC236}">
                    <a16:creationId xmlns:a16="http://schemas.microsoft.com/office/drawing/2014/main" id="{ADD277B3-110E-4E3F-88C5-3676F581C578}"/>
                  </a:ext>
                </a:extLst>
              </p:cNvPr>
              <p:cNvGraphicFramePr>
                <a:graphicFrameLocks noGrp="1"/>
              </p:cNvGraphicFramePr>
              <p:nvPr>
                <p:ph sz="half" idx="1"/>
                <p:extLst>
                  <p:ext uri="{D42A27DB-BD31-4B8C-83A1-F6EECF244321}">
                    <p14:modId xmlns:p14="http://schemas.microsoft.com/office/powerpoint/2010/main" val="1132380290"/>
                  </p:ext>
                </p:extLst>
              </p:nvPr>
            </p:nvGraphicFramePr>
            <p:xfrm>
              <a:off x="606582" y="1310412"/>
              <a:ext cx="8917665" cy="4069535"/>
            </p:xfrm>
            <a:graphic>
              <a:graphicData uri="http://schemas.openxmlformats.org/drawingml/2006/table">
                <a:tbl>
                  <a:tblPr firstRow="1" bandRow="1">
                    <a:tableStyleId>{5C22544A-7EE6-4342-B048-85BDC9FD1C3A}</a:tableStyleId>
                  </a:tblPr>
                  <a:tblGrid>
                    <a:gridCol w="1656734">
                      <a:extLst>
                        <a:ext uri="{9D8B030D-6E8A-4147-A177-3AD203B41FA5}">
                          <a16:colId xmlns:a16="http://schemas.microsoft.com/office/drawing/2014/main" val="699109476"/>
                        </a:ext>
                      </a:extLst>
                    </a:gridCol>
                    <a:gridCol w="208280">
                      <a:extLst>
                        <a:ext uri="{9D8B030D-6E8A-4147-A177-3AD203B41FA5}">
                          <a16:colId xmlns:a16="http://schemas.microsoft.com/office/drawing/2014/main" val="2171822795"/>
                        </a:ext>
                      </a:extLst>
                    </a:gridCol>
                    <a:gridCol w="787652">
                      <a:extLst>
                        <a:ext uri="{9D8B030D-6E8A-4147-A177-3AD203B41FA5}">
                          <a16:colId xmlns:a16="http://schemas.microsoft.com/office/drawing/2014/main" val="2424648240"/>
                        </a:ext>
                      </a:extLst>
                    </a:gridCol>
                    <a:gridCol w="353085">
                      <a:extLst>
                        <a:ext uri="{9D8B030D-6E8A-4147-A177-3AD203B41FA5}">
                          <a16:colId xmlns:a16="http://schemas.microsoft.com/office/drawing/2014/main" val="2289051965"/>
                        </a:ext>
                      </a:extLst>
                    </a:gridCol>
                    <a:gridCol w="760491">
                      <a:extLst>
                        <a:ext uri="{9D8B030D-6E8A-4147-A177-3AD203B41FA5}">
                          <a16:colId xmlns:a16="http://schemas.microsoft.com/office/drawing/2014/main" val="3568837664"/>
                        </a:ext>
                      </a:extLst>
                    </a:gridCol>
                    <a:gridCol w="697117">
                      <a:extLst>
                        <a:ext uri="{9D8B030D-6E8A-4147-A177-3AD203B41FA5}">
                          <a16:colId xmlns:a16="http://schemas.microsoft.com/office/drawing/2014/main" val="2679806235"/>
                        </a:ext>
                      </a:extLst>
                    </a:gridCol>
                    <a:gridCol w="742333">
                      <a:extLst>
                        <a:ext uri="{9D8B030D-6E8A-4147-A177-3AD203B41FA5}">
                          <a16:colId xmlns:a16="http://schemas.microsoft.com/office/drawing/2014/main" val="1754864005"/>
                        </a:ext>
                      </a:extLst>
                    </a:gridCol>
                    <a:gridCol w="213622">
                      <a:extLst>
                        <a:ext uri="{9D8B030D-6E8A-4147-A177-3AD203B41FA5}">
                          <a16:colId xmlns:a16="http://schemas.microsoft.com/office/drawing/2014/main" val="126090593"/>
                        </a:ext>
                      </a:extLst>
                    </a:gridCol>
                    <a:gridCol w="722376">
                      <a:extLst>
                        <a:ext uri="{9D8B030D-6E8A-4147-A177-3AD203B41FA5}">
                          <a16:colId xmlns:a16="http://schemas.microsoft.com/office/drawing/2014/main" val="2628075908"/>
                        </a:ext>
                      </a:extLst>
                    </a:gridCol>
                    <a:gridCol w="2775975">
                      <a:extLst>
                        <a:ext uri="{9D8B030D-6E8A-4147-A177-3AD203B41FA5}">
                          <a16:colId xmlns:a16="http://schemas.microsoft.com/office/drawing/2014/main" val="3446501952"/>
                        </a:ext>
                      </a:extLst>
                    </a:gridCol>
                  </a:tblGrid>
                  <a:tr h="263908">
                    <a:tc>
                      <a:txBody>
                        <a:bodyPr/>
                        <a:lstStyle/>
                        <a:p>
                          <a:r>
                            <a:rPr lang="lt-LT" sz="1100" dirty="0"/>
                            <a:t>Rodiklis</a:t>
                          </a:r>
                        </a:p>
                      </a:txBody>
                      <a:tcPr/>
                    </a:tc>
                    <a:tc>
                      <a:txBody>
                        <a:bodyPr/>
                        <a:lstStyle/>
                        <a:p>
                          <a:endParaRPr lang="lt-LT" sz="1100" dirty="0"/>
                        </a:p>
                      </a:txBody>
                      <a:tcPr>
                        <a:noFill/>
                      </a:tcPr>
                    </a:tc>
                    <a:tc>
                      <a:txBody>
                        <a:bodyPr/>
                        <a:lstStyle/>
                        <a:p>
                          <a:pPr algn="ctr"/>
                          <a:r>
                            <a:rPr lang="lt-LT" sz="1100" dirty="0"/>
                            <a:t>2021 m.</a:t>
                          </a:r>
                        </a:p>
                      </a:txBody>
                      <a:tcPr/>
                    </a:tc>
                    <a:tc>
                      <a:txBody>
                        <a:bodyPr/>
                        <a:lstStyle/>
                        <a:p>
                          <a:pPr algn="ctr"/>
                          <a:endParaRPr lang="lt-LT" sz="1100" dirty="0"/>
                        </a:p>
                      </a:txBody>
                      <a:tcPr>
                        <a:solidFill>
                          <a:schemeClr val="bg1"/>
                        </a:solidFill>
                      </a:tcPr>
                    </a:tc>
                    <a:tc>
                      <a:txBody>
                        <a:bodyPr/>
                        <a:lstStyle/>
                        <a:p>
                          <a:pPr algn="ctr"/>
                          <a:r>
                            <a:rPr lang="lt-LT" sz="1100" dirty="0"/>
                            <a:t>2019 m.</a:t>
                          </a:r>
                        </a:p>
                      </a:txBody>
                      <a:tcPr/>
                    </a:tc>
                    <a:tc>
                      <a:txBody>
                        <a:bodyPr/>
                        <a:lstStyle/>
                        <a:p>
                          <a:pPr algn="ctr"/>
                          <a:r>
                            <a:rPr lang="lt-LT" sz="1100" dirty="0"/>
                            <a:t>2017 m.</a:t>
                          </a:r>
                        </a:p>
                      </a:txBody>
                      <a:tcPr/>
                    </a:tc>
                    <a:tc>
                      <a:txBody>
                        <a:bodyPr/>
                        <a:lstStyle/>
                        <a:p>
                          <a:pPr algn="ctr"/>
                          <a:r>
                            <a:rPr lang="lt-LT" sz="1100" dirty="0"/>
                            <a:t>2015 m.</a:t>
                          </a:r>
                        </a:p>
                      </a:txBody>
                      <a:tcPr/>
                    </a:tc>
                    <a:tc>
                      <a:txBody>
                        <a:bodyPr/>
                        <a:lstStyle/>
                        <a:p>
                          <a:endParaRPr lang="lt-LT" sz="1100" dirty="0"/>
                        </a:p>
                      </a:txBody>
                      <a:tcPr>
                        <a:noFill/>
                      </a:tcPr>
                    </a:tc>
                    <a:tc>
                      <a:txBody>
                        <a:bodyPr/>
                        <a:lstStyle/>
                        <a:p>
                          <a:r>
                            <a:rPr lang="lt-LT" sz="1100" dirty="0"/>
                            <a:t>Siekiamas rodiklis</a:t>
                          </a:r>
                        </a:p>
                      </a:txBody>
                      <a:tcPr>
                        <a:solidFill>
                          <a:srgbClr val="616F6A">
                            <a:alpha val="50196"/>
                          </a:srgbClr>
                        </a:solidFill>
                      </a:tcPr>
                    </a:tc>
                    <a:tc>
                      <a:txBody>
                        <a:bodyPr/>
                        <a:lstStyle/>
                        <a:p>
                          <a:r>
                            <a:rPr lang="lt-LT" sz="1100" dirty="0"/>
                            <a:t>Rodiklio sudėtis</a:t>
                          </a:r>
                        </a:p>
                      </a:txBody>
                      <a:tcPr>
                        <a:solidFill>
                          <a:srgbClr val="0D5957">
                            <a:alpha val="20000"/>
                          </a:srgbClr>
                        </a:solidFill>
                      </a:tcPr>
                    </a:tc>
                    <a:extLst>
                      <a:ext uri="{0D108BD9-81ED-4DB2-BD59-A6C34878D82A}">
                        <a16:rowId xmlns:a16="http://schemas.microsoft.com/office/drawing/2014/main" val="3408991007"/>
                      </a:ext>
                    </a:extLst>
                  </a:tr>
                  <a:tr h="624580">
                    <a:tc>
                      <a:txBody>
                        <a:bodyPr/>
                        <a:lstStyle/>
                        <a:p>
                          <a:pPr algn="l"/>
                          <a:r>
                            <a:rPr lang="lt-LT" sz="1100" dirty="0"/>
                            <a:t>Visuomenės dalis, kuri žino, ką reiškia gyventi sveikai</a:t>
                          </a:r>
                        </a:p>
                      </a:txBody>
                      <a:tcPr anchor="ctr">
                        <a:solidFill>
                          <a:schemeClr val="accent2">
                            <a:lumMod val="75000"/>
                          </a:schemeClr>
                        </a:solidFill>
                      </a:tcPr>
                    </a:tc>
                    <a:tc>
                      <a:txBody>
                        <a:bodyPr/>
                        <a:lstStyle/>
                        <a:p>
                          <a:endParaRPr lang="lt-LT" sz="1100" dirty="0"/>
                        </a:p>
                      </a:txBody>
                      <a:tcPr>
                        <a:noFill/>
                      </a:tcPr>
                    </a:tc>
                    <a:tc>
                      <a:txBody>
                        <a:bodyPr/>
                        <a:lstStyle/>
                        <a:p>
                          <a:pPr algn="ctr"/>
                          <a:r>
                            <a:rPr lang="pl-PL" sz="1100" dirty="0"/>
                            <a:t>93 proc.</a:t>
                          </a:r>
                        </a:p>
                      </a:txBody>
                      <a:tcPr anchor="ctr">
                        <a:solidFill>
                          <a:srgbClr val="138583">
                            <a:alpha val="89804"/>
                          </a:srgbClr>
                        </a:solidFill>
                      </a:tcPr>
                    </a:tc>
                    <a:tc>
                      <a:txBody>
                        <a:bodyPr/>
                        <a:lstStyle/>
                        <a:p>
                          <a:pPr algn="ctr"/>
                          <a:endParaRPr lang="pl-PL" sz="1100" dirty="0"/>
                        </a:p>
                      </a:txBody>
                      <a:tcPr anchor="ctr">
                        <a:solidFill>
                          <a:schemeClr val="bg1"/>
                        </a:solidFill>
                      </a:tcPr>
                    </a:tc>
                    <a:tc>
                      <a:txBody>
                        <a:bodyPr/>
                        <a:lstStyle/>
                        <a:p>
                          <a:pPr algn="ctr" fontAlgn="t"/>
                          <a:r>
                            <a:rPr lang="lt-LT" sz="1100" b="0" i="0" u="none" strike="noStrike" dirty="0">
                              <a:solidFill>
                                <a:srgbClr val="000000"/>
                              </a:solidFill>
                              <a:effectLst/>
                              <a:latin typeface="+mn-lt"/>
                            </a:rPr>
                            <a:t>94 proc. </a:t>
                          </a:r>
                        </a:p>
                      </a:txBody>
                      <a:tcPr marL="9525" marR="9525" marT="9525" marB="0" anchor="ctr">
                        <a:solidFill>
                          <a:srgbClr val="009592">
                            <a:alpha val="80000"/>
                          </a:srgbClr>
                        </a:solidFill>
                      </a:tcPr>
                    </a:tc>
                    <a:tc>
                      <a:txBody>
                        <a:bodyPr/>
                        <a:lstStyle/>
                        <a:p>
                          <a:pPr algn="ctr" fontAlgn="t"/>
                          <a:r>
                            <a:rPr lang="lt-LT" sz="1100" b="0" i="0" u="none" strike="noStrike" dirty="0">
                              <a:solidFill>
                                <a:srgbClr val="000000"/>
                              </a:solidFill>
                              <a:effectLst/>
                              <a:latin typeface="+mj-lt"/>
                            </a:rPr>
                            <a:t>91 proc. </a:t>
                          </a:r>
                        </a:p>
                      </a:txBody>
                      <a:tcPr marL="9525" marR="9525" marT="9525" marB="0" anchor="ctr">
                        <a:solidFill>
                          <a:srgbClr val="00B8B4">
                            <a:alpha val="69804"/>
                          </a:srgbClr>
                        </a:solidFill>
                      </a:tcPr>
                    </a:tc>
                    <a:tc>
                      <a:txBody>
                        <a:bodyPr/>
                        <a:lstStyle/>
                        <a:p>
                          <a:pPr algn="ctr"/>
                          <a:r>
                            <a:rPr lang="lt-LT" sz="1100" dirty="0"/>
                            <a:t>86 proc.</a:t>
                          </a:r>
                        </a:p>
                      </a:txBody>
                      <a:tcPr anchor="ctr">
                        <a:solidFill>
                          <a:srgbClr val="00C8C3">
                            <a:alpha val="60000"/>
                          </a:srgbClr>
                        </a:solidFill>
                      </a:tcPr>
                    </a:tc>
                    <a:tc>
                      <a:txBody>
                        <a:bodyPr/>
                        <a:lstStyle/>
                        <a:p>
                          <a:pPr algn="ctr"/>
                          <a:endParaRPr lang="lt-LT" sz="1100" dirty="0"/>
                        </a:p>
                      </a:txBody>
                      <a:tcPr anchor="ctr">
                        <a:noFill/>
                      </a:tcPr>
                    </a:tc>
                    <a:tc>
                      <a:txBody>
                        <a:bodyPr/>
                        <a:lstStyle/>
                        <a:p>
                          <a:pPr algn="ctr"/>
                          <a:r>
                            <a:rPr lang="lt-LT" sz="1000" dirty="0">
                              <a:solidFill>
                                <a:schemeClr val="bg1"/>
                              </a:solidFill>
                            </a:rPr>
                            <a:t>98 proc.</a:t>
                          </a:r>
                        </a:p>
                      </a:txBody>
                      <a:tcPr anchor="ctr">
                        <a:solidFill>
                          <a:srgbClr val="616F6A">
                            <a:alpha val="50196"/>
                          </a:srgbClr>
                        </a:solidFill>
                      </a:tcPr>
                    </a:tc>
                    <a:tc>
                      <a:txBody>
                        <a:bodyPr/>
                        <a:lstStyle/>
                        <a:p>
                          <a:pPr algn="just"/>
                          <a:r>
                            <a:rPr lang="lt-LT" sz="1000" dirty="0"/>
                            <a:t>Dalis atsakiusių „taip“ į klausimą, ar žino, ką reiškia gyventi sveikai</a:t>
                          </a:r>
                        </a:p>
                      </a:txBody>
                      <a:tcPr anchor="ctr">
                        <a:solidFill>
                          <a:srgbClr val="0D5957">
                            <a:alpha val="10196"/>
                          </a:srgbClr>
                        </a:solidFill>
                      </a:tcPr>
                    </a:tc>
                    <a:extLst>
                      <a:ext uri="{0D108BD9-81ED-4DB2-BD59-A6C34878D82A}">
                        <a16:rowId xmlns:a16="http://schemas.microsoft.com/office/drawing/2014/main" val="323636036"/>
                      </a:ext>
                    </a:extLst>
                  </a:tr>
                  <a:tr h="1288492">
                    <a:tc>
                      <a:txBody>
                        <a:bodyPr/>
                        <a:lstStyle/>
                        <a:p>
                          <a:pPr algn="l"/>
                          <a:r>
                            <a:rPr lang="lt-LT" sz="1100" dirty="0"/>
                            <a:t>Visuomenės dalis, kuri mano, kad yra atsakingi už savo sveikatą</a:t>
                          </a:r>
                        </a:p>
                      </a:txBody>
                      <a:tcPr anchor="ctr">
                        <a:solidFill>
                          <a:schemeClr val="accent2">
                            <a:lumMod val="75000"/>
                          </a:schemeClr>
                        </a:solidFill>
                      </a:tcPr>
                    </a:tc>
                    <a:tc>
                      <a:txBody>
                        <a:bodyPr/>
                        <a:lstStyle/>
                        <a:p>
                          <a:endParaRPr lang="lt-LT" sz="110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100" dirty="0"/>
                            <a:t>75 proc.</a:t>
                          </a:r>
                        </a:p>
                      </a:txBody>
                      <a:tcPr anchor="ctr">
                        <a:solidFill>
                          <a:srgbClr val="138583">
                            <a:alpha val="8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pl-PL" sz="1100" dirty="0"/>
                        </a:p>
                      </a:txBody>
                      <a:tcPr anchor="ctr">
                        <a:solidFill>
                          <a:schemeClr val="bg1"/>
                        </a:solidFill>
                      </a:tcPr>
                    </a:tc>
                    <a:tc>
                      <a:txBody>
                        <a:bodyPr/>
                        <a:lstStyle/>
                        <a:p>
                          <a:pPr algn="ctr" fontAlgn="t"/>
                          <a:r>
                            <a:rPr lang="lt-LT" sz="1100" b="0" i="0" u="none" strike="noStrike" dirty="0">
                              <a:solidFill>
                                <a:srgbClr val="000000"/>
                              </a:solidFill>
                              <a:effectLst/>
                              <a:latin typeface="+mn-lt"/>
                            </a:rPr>
                            <a:t>75 proc.</a:t>
                          </a:r>
                        </a:p>
                      </a:txBody>
                      <a:tcPr marL="9525" marR="9525" marT="9525" marB="0" anchor="ctr">
                        <a:solidFill>
                          <a:srgbClr val="009592">
                            <a:alpha val="80000"/>
                          </a:srgbClr>
                        </a:solidFill>
                      </a:tcPr>
                    </a:tc>
                    <a:tc>
                      <a:txBody>
                        <a:bodyPr/>
                        <a:lstStyle/>
                        <a:p>
                          <a:pPr algn="ctr" fontAlgn="t"/>
                          <a:r>
                            <a:rPr lang="lt-LT" sz="1100" b="0" i="0" u="none" strike="noStrike" dirty="0">
                              <a:solidFill>
                                <a:srgbClr val="000000"/>
                              </a:solidFill>
                              <a:effectLst/>
                              <a:latin typeface="+mj-lt"/>
                            </a:rPr>
                            <a:t>72 proc. </a:t>
                          </a:r>
                        </a:p>
                      </a:txBody>
                      <a:tcPr marL="9525" marR="9525" marT="9525" marB="0" anchor="ctr">
                        <a:solidFill>
                          <a:srgbClr val="00B8B4">
                            <a:alpha val="69804"/>
                          </a:srgbClr>
                        </a:solidFill>
                      </a:tcPr>
                    </a:tc>
                    <a:tc>
                      <a:txBody>
                        <a:bodyPr/>
                        <a:lstStyle/>
                        <a:p>
                          <a:pPr algn="ctr"/>
                          <a:r>
                            <a:rPr lang="lt-LT" sz="1100" dirty="0"/>
                            <a:t>10 proc.</a:t>
                          </a:r>
                        </a:p>
                      </a:txBody>
                      <a:tcPr anchor="ctr">
                        <a:solidFill>
                          <a:srgbClr val="00C8C3">
                            <a:alpha val="60000"/>
                          </a:srgbClr>
                        </a:solidFill>
                      </a:tcPr>
                    </a:tc>
                    <a:tc>
                      <a:txBody>
                        <a:bodyPr/>
                        <a:lstStyle/>
                        <a:p>
                          <a:pPr algn="ctr"/>
                          <a:endParaRPr lang="lt-LT" sz="1100" dirty="0"/>
                        </a:p>
                      </a:txBody>
                      <a:tcPr anchor="ctr">
                        <a:noFill/>
                      </a:tcPr>
                    </a:tc>
                    <a:tc>
                      <a:txBody>
                        <a:bodyPr/>
                        <a:lstStyle/>
                        <a:p>
                          <a:pPr algn="ctr"/>
                          <a:r>
                            <a:rPr lang="lt-LT" sz="1000" dirty="0">
                              <a:solidFill>
                                <a:schemeClr val="bg1"/>
                              </a:solidFill>
                            </a:rPr>
                            <a:t>79 proc.</a:t>
                          </a:r>
                        </a:p>
                      </a:txBody>
                      <a:tcPr anchor="ctr">
                        <a:solidFill>
                          <a:srgbClr val="616F6A">
                            <a:alpha val="50196"/>
                          </a:srgbClr>
                        </a:solidFill>
                      </a:tcPr>
                    </a:tc>
                    <a:tc>
                      <a:txBody>
                        <a:bodyPr/>
                        <a:lstStyle/>
                        <a:p>
                          <a:pPr algn="just"/>
                          <a:r>
                            <a:rPr lang="lt-LT" sz="1000" dirty="0"/>
                            <a:t>Dalis teiginį „aš esu atsakingas (-a) už savo sveikatą, t. y. rūpinuosi savo sveikata, stengdamasis (-) palaikyti kuo geresnę jos būklę“ įvertinusių nuo 7 iki 10 balų.</a:t>
                          </a:r>
                        </a:p>
                      </a:txBody>
                      <a:tcPr anchor="ctr">
                        <a:solidFill>
                          <a:srgbClr val="0D5957">
                            <a:alpha val="10196"/>
                          </a:srgbClr>
                        </a:solidFill>
                      </a:tcPr>
                    </a:tc>
                    <a:extLst>
                      <a:ext uri="{0D108BD9-81ED-4DB2-BD59-A6C34878D82A}">
                        <a16:rowId xmlns:a16="http://schemas.microsoft.com/office/drawing/2014/main" val="811075955"/>
                      </a:ext>
                    </a:extLst>
                  </a:tr>
                  <a:tr h="776200">
                    <a:tc>
                      <a:txBody>
                        <a:bodyPr/>
                        <a:lstStyle/>
                        <a:p>
                          <a:pPr algn="l"/>
                          <a:r>
                            <a:rPr lang="lt-LT" sz="1100" dirty="0"/>
                            <a:t>Dalis vaikų, mananti, kad sveikai gyventi yra įdomu ir šaunu</a:t>
                          </a:r>
                        </a:p>
                      </a:txBody>
                      <a:tcPr anchor="ctr">
                        <a:solidFill>
                          <a:schemeClr val="accent2">
                            <a:lumMod val="75000"/>
                          </a:schemeClr>
                        </a:solidFill>
                      </a:tcPr>
                    </a:tc>
                    <a:tc>
                      <a:txBody>
                        <a:bodyPr/>
                        <a:lstStyle/>
                        <a:p>
                          <a:endParaRPr lang="lt-LT" sz="110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100" dirty="0"/>
                            <a:t>83 proc.</a:t>
                          </a:r>
                        </a:p>
                      </a:txBody>
                      <a:tcPr anchor="ctr">
                        <a:solidFill>
                          <a:srgbClr val="138583">
                            <a:alpha val="8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pl-PL" sz="1100" dirty="0"/>
                        </a:p>
                      </a:txBody>
                      <a:tcPr anchor="ctr">
                        <a:solidFill>
                          <a:schemeClr val="bg1"/>
                        </a:solidFill>
                      </a:tcPr>
                    </a:tc>
                    <a:tc>
                      <a:txBody>
                        <a:bodyPr/>
                        <a:lstStyle/>
                        <a:p>
                          <a:pPr algn="ctr" fontAlgn="t"/>
                          <a:r>
                            <a:rPr lang="lt-LT" sz="1100" b="0" i="0" u="none" strike="noStrike" dirty="0">
                              <a:solidFill>
                                <a:srgbClr val="000000"/>
                              </a:solidFill>
                              <a:effectLst/>
                              <a:latin typeface="+mn-lt"/>
                            </a:rPr>
                            <a:t>62 proc.</a:t>
                          </a:r>
                        </a:p>
                      </a:txBody>
                      <a:tcPr marL="9525" marR="9525" marT="9525" marB="0" anchor="ctr">
                        <a:solidFill>
                          <a:srgbClr val="009592">
                            <a:alpha val="80000"/>
                          </a:srgbClr>
                        </a:solidFill>
                      </a:tcPr>
                    </a:tc>
                    <a:tc>
                      <a:txBody>
                        <a:bodyPr/>
                        <a:lstStyle/>
                        <a:p>
                          <a:pPr algn="ctr" fontAlgn="ctr"/>
                          <a:r>
                            <a:rPr lang="lt-LT" sz="1100" b="1" i="1" u="none" strike="noStrike" dirty="0">
                              <a:solidFill>
                                <a:srgbClr val="000000"/>
                              </a:solidFill>
                              <a:effectLst/>
                              <a:latin typeface="+mj-lt"/>
                            </a:rPr>
                            <a:t>-</a:t>
                          </a:r>
                        </a:p>
                      </a:txBody>
                      <a:tcPr marL="9525" marR="9525" marT="9525" marB="0" anchor="ctr">
                        <a:solidFill>
                          <a:srgbClr val="00B8B4">
                            <a:alpha val="69804"/>
                          </a:srgbClr>
                        </a:solidFill>
                      </a:tcPr>
                    </a:tc>
                    <a:tc>
                      <a:txBody>
                        <a:bodyPr/>
                        <a:lstStyle/>
                        <a:p>
                          <a:pPr algn="ctr"/>
                          <a:r>
                            <a:rPr lang="lt-LT" sz="1100" dirty="0"/>
                            <a:t>55 proc.</a:t>
                          </a:r>
                        </a:p>
                      </a:txBody>
                      <a:tcPr anchor="ctr">
                        <a:solidFill>
                          <a:srgbClr val="00C8C3">
                            <a:alpha val="60000"/>
                          </a:srgbClr>
                        </a:solidFill>
                      </a:tcPr>
                    </a:tc>
                    <a:tc>
                      <a:txBody>
                        <a:bodyPr/>
                        <a:lstStyle/>
                        <a:p>
                          <a:pPr algn="ctr"/>
                          <a:endParaRPr lang="lt-LT" sz="110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000" dirty="0">
                              <a:solidFill>
                                <a:schemeClr val="bg1"/>
                              </a:solidFill>
                            </a:rPr>
                            <a:t>70 proc.</a:t>
                          </a:r>
                        </a:p>
                      </a:txBody>
                      <a:tcPr anchor="ctr">
                        <a:solidFill>
                          <a:srgbClr val="616F6A">
                            <a:alpha val="50196"/>
                          </a:srgb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lt-LT" sz="1000" dirty="0"/>
                            <a:t>Dalis vaikų, atsakiusių „taip“ į klausimą „Kaip manai, ar sveikai gyventi yra įdomu ir šaunu?“</a:t>
                          </a:r>
                        </a:p>
                      </a:txBody>
                      <a:tcPr anchor="ctr">
                        <a:solidFill>
                          <a:srgbClr val="0D5957">
                            <a:alpha val="10196"/>
                          </a:srgbClr>
                        </a:solidFill>
                      </a:tcPr>
                    </a:tc>
                    <a:extLst>
                      <a:ext uri="{0D108BD9-81ED-4DB2-BD59-A6C34878D82A}">
                        <a16:rowId xmlns:a16="http://schemas.microsoft.com/office/drawing/2014/main" val="1639698101"/>
                      </a:ext>
                    </a:extLst>
                  </a:tr>
                  <a:tr h="785903">
                    <a:tc>
                      <a:txBody>
                        <a:bodyPr/>
                        <a:lstStyle/>
                        <a:p>
                          <a:pPr algn="l"/>
                          <a:r>
                            <a:rPr lang="lt-LT" sz="1100" dirty="0"/>
                            <a:t>Visuomenės dalis, kuri sveikos gyvensenos įgūdžius išlaiko ilgiau nei  6 mėn.</a:t>
                          </a:r>
                        </a:p>
                      </a:txBody>
                      <a:tcPr anchor="ctr">
                        <a:solidFill>
                          <a:schemeClr val="accent2">
                            <a:lumMod val="75000"/>
                          </a:schemeClr>
                        </a:solidFill>
                      </a:tcPr>
                    </a:tc>
                    <a:tc>
                      <a:txBody>
                        <a:bodyPr/>
                        <a:lstStyle/>
                        <a:p>
                          <a:endParaRPr lang="lt-LT" sz="110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100" dirty="0"/>
                            <a:t>67 proc.</a:t>
                          </a:r>
                        </a:p>
                      </a:txBody>
                      <a:tcPr anchor="ctr">
                        <a:solidFill>
                          <a:srgbClr val="138583">
                            <a:alpha val="8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pl-PL" sz="1100" dirty="0"/>
                        </a:p>
                      </a:txBody>
                      <a:tcPr anchor="ctr">
                        <a:solidFill>
                          <a:schemeClr val="bg1"/>
                        </a:solidFill>
                      </a:tcPr>
                    </a:tc>
                    <a:tc>
                      <a:txBody>
                        <a:bodyPr/>
                        <a:lstStyle/>
                        <a:p>
                          <a:pPr algn="ctr" fontAlgn="t"/>
                          <a:r>
                            <a:rPr lang="lt-LT" sz="1100" b="0" i="0" u="none" strike="noStrike" dirty="0">
                              <a:solidFill>
                                <a:srgbClr val="000000"/>
                              </a:solidFill>
                              <a:effectLst/>
                              <a:latin typeface="+mn-lt"/>
                            </a:rPr>
                            <a:t>74 proc. </a:t>
                          </a:r>
                        </a:p>
                      </a:txBody>
                      <a:tcPr marL="9525" marR="9525" marT="9525" marB="0" anchor="ctr">
                        <a:solidFill>
                          <a:srgbClr val="009592">
                            <a:alpha val="80000"/>
                          </a:srgbClr>
                        </a:solidFill>
                      </a:tcPr>
                    </a:tc>
                    <a:tc>
                      <a:txBody>
                        <a:bodyPr/>
                        <a:lstStyle/>
                        <a:p>
                          <a:pPr algn="ctr" fontAlgn="t"/>
                          <a:r>
                            <a:rPr lang="lt-LT" sz="1100" b="0" i="0" u="none" strike="noStrike" dirty="0">
                              <a:solidFill>
                                <a:srgbClr val="000000"/>
                              </a:solidFill>
                              <a:effectLst/>
                              <a:latin typeface="+mj-lt"/>
                            </a:rPr>
                            <a:t>77 proc.</a:t>
                          </a:r>
                        </a:p>
                      </a:txBody>
                      <a:tcPr marL="9525" marR="9525" marT="9525" marB="0" anchor="ctr">
                        <a:solidFill>
                          <a:srgbClr val="00B8B4">
                            <a:alpha val="69804"/>
                          </a:srgbClr>
                        </a:solidFill>
                      </a:tcPr>
                    </a:tc>
                    <a:tc>
                      <a:txBody>
                        <a:bodyPr/>
                        <a:lstStyle/>
                        <a:p>
                          <a:pPr algn="ctr"/>
                          <a:r>
                            <a:rPr lang="lt-LT" sz="1100" dirty="0"/>
                            <a:t>65 proc.</a:t>
                          </a:r>
                        </a:p>
                      </a:txBody>
                      <a:tcPr anchor="ctr">
                        <a:solidFill>
                          <a:srgbClr val="00C8C3">
                            <a:alpha val="60000"/>
                          </a:srgbClr>
                        </a:solidFill>
                      </a:tcPr>
                    </a:tc>
                    <a:tc>
                      <a:txBody>
                        <a:bodyPr/>
                        <a:lstStyle/>
                        <a:p>
                          <a:pPr algn="ctr"/>
                          <a:endParaRPr lang="lt-LT" sz="1100" dirty="0"/>
                        </a:p>
                      </a:txBody>
                      <a:tcPr anchor="ctr">
                        <a:noFill/>
                      </a:tcPr>
                    </a:tc>
                    <a:tc>
                      <a:txBody>
                        <a:bodyPr/>
                        <a:lstStyle/>
                        <a:p>
                          <a:pPr algn="ctr"/>
                          <a:r>
                            <a:rPr lang="lt-LT" sz="1000" dirty="0">
                              <a:solidFill>
                                <a:schemeClr val="bg1"/>
                              </a:solidFill>
                            </a:rPr>
                            <a:t>77 proc.</a:t>
                          </a:r>
                        </a:p>
                      </a:txBody>
                      <a:tcPr anchor="ctr">
                        <a:solidFill>
                          <a:srgbClr val="616F6A">
                            <a:alpha val="50196"/>
                          </a:srgbClr>
                        </a:solidFill>
                      </a:tcPr>
                    </a:tc>
                    <a:tc>
                      <a:txBody>
                        <a:bodyPr/>
                        <a:lstStyle/>
                        <a:p>
                          <a:pPr algn="just"/>
                          <a:r>
                            <a:rPr lang="lt-LT" sz="1000" dirty="0"/>
                            <a:t>Rodiklis apskaičiuotas pagal formulę*: </a:t>
                          </a:r>
                        </a:p>
                        <a:p>
                          <a:pPr algn="just"/>
                          <a14:m>
                            <m:oMathPara xmlns:m="http://schemas.openxmlformats.org/officeDocument/2006/math">
                              <m:oMathParaPr>
                                <m:jc m:val="centerGroup"/>
                              </m:oMathParaPr>
                              <m:oMath xmlns:m="http://schemas.openxmlformats.org/officeDocument/2006/math">
                                <m:r>
                                  <a:rPr lang="lt-LT" sz="1000" b="0" i="1" smtClean="0">
                                    <a:latin typeface="Cambria Math" panose="02040503050406030204" pitchFamily="18" charset="0"/>
                                  </a:rPr>
                                  <m:t>=</m:t>
                                </m:r>
                                <m:f>
                                  <m:fPr>
                                    <m:ctrlPr>
                                      <a:rPr lang="lt-LT" sz="1000" b="0" i="1" smtClean="0">
                                        <a:latin typeface="Cambria Math" panose="02040503050406030204" pitchFamily="18" charset="0"/>
                                      </a:rPr>
                                    </m:ctrlPr>
                                  </m:fPr>
                                  <m:num>
                                    <m:d>
                                      <m:dPr>
                                        <m:ctrlPr>
                                          <a:rPr lang="lt-LT" sz="1000" b="0" i="1" smtClean="0">
                                            <a:latin typeface="Cambria Math" panose="02040503050406030204" pitchFamily="18" charset="0"/>
                                          </a:rPr>
                                        </m:ctrlPr>
                                      </m:dPr>
                                      <m:e>
                                        <m:r>
                                          <a:rPr lang="lt-LT" sz="1000" b="0" i="1" smtClean="0">
                                            <a:latin typeface="Cambria Math" panose="02040503050406030204" pitchFamily="18" charset="0"/>
                                          </a:rPr>
                                          <m:t>𝑉</m:t>
                                        </m:r>
                                        <m:r>
                                          <a:rPr lang="lt-LT" sz="1000" b="0" i="1" smtClean="0">
                                            <a:latin typeface="Cambria Math" panose="02040503050406030204" pitchFamily="18" charset="0"/>
                                          </a:rPr>
                                          <m:t>+</m:t>
                                        </m:r>
                                        <m:r>
                                          <a:rPr lang="lt-LT" sz="1000" b="0" i="1" smtClean="0">
                                            <a:latin typeface="Cambria Math" panose="02040503050406030204" pitchFamily="18" charset="0"/>
                                          </a:rPr>
                                          <m:t>𝐷</m:t>
                                        </m:r>
                                      </m:e>
                                    </m:d>
                                    <m:r>
                                      <a:rPr lang="lt-LT" sz="1000" b="0" i="1" smtClean="0">
                                        <a:latin typeface="Cambria Math" panose="02040503050406030204" pitchFamily="18" charset="0"/>
                                      </a:rPr>
                                      <m:t>/2+</m:t>
                                    </m:r>
                                    <m:r>
                                      <a:rPr lang="lt-LT" sz="1000" b="0" i="1" smtClean="0">
                                        <a:latin typeface="Cambria Math" panose="02040503050406030204" pitchFamily="18" charset="0"/>
                                      </a:rPr>
                                      <m:t>𝐾</m:t>
                                    </m:r>
                                  </m:num>
                                  <m:den>
                                    <m:r>
                                      <a:rPr lang="lt-LT" sz="1000" b="0" i="1" smtClean="0">
                                        <a:latin typeface="Cambria Math" panose="02040503050406030204" pitchFamily="18" charset="0"/>
                                      </a:rPr>
                                      <m:t>2</m:t>
                                    </m:r>
                                  </m:den>
                                </m:f>
                              </m:oMath>
                            </m:oMathPara>
                          </a14:m>
                          <a:endParaRPr lang="lt-LT" sz="1000" dirty="0"/>
                        </a:p>
                      </a:txBody>
                      <a:tcPr anchor="ctr">
                        <a:solidFill>
                          <a:srgbClr val="0D5957">
                            <a:alpha val="10196"/>
                          </a:srgbClr>
                        </a:solidFill>
                      </a:tcPr>
                    </a:tc>
                    <a:extLst>
                      <a:ext uri="{0D108BD9-81ED-4DB2-BD59-A6C34878D82A}">
                        <a16:rowId xmlns:a16="http://schemas.microsoft.com/office/drawing/2014/main" val="1509481915"/>
                      </a:ext>
                    </a:extLst>
                  </a:tr>
                </a:tbl>
              </a:graphicData>
            </a:graphic>
          </p:graphicFrame>
        </mc:Choice>
        <mc:Fallback xmlns="">
          <p:graphicFrame>
            <p:nvGraphicFramePr>
              <p:cNvPr id="10" name="Table 10">
                <a:extLst>
                  <a:ext uri="{FF2B5EF4-FFF2-40B4-BE49-F238E27FC236}">
                    <a16:creationId xmlns:a16="http://schemas.microsoft.com/office/drawing/2014/main" id="{ADD277B3-110E-4E3F-88C5-3676F581C578}"/>
                  </a:ext>
                </a:extLst>
              </p:cNvPr>
              <p:cNvGraphicFramePr>
                <a:graphicFrameLocks noGrp="1"/>
              </p:cNvGraphicFramePr>
              <p:nvPr>
                <p:ph sz="half" idx="1"/>
                <p:extLst>
                  <p:ext uri="{D42A27DB-BD31-4B8C-83A1-F6EECF244321}">
                    <p14:modId xmlns:p14="http://schemas.microsoft.com/office/powerpoint/2010/main" val="1132380290"/>
                  </p:ext>
                </p:extLst>
              </p:nvPr>
            </p:nvGraphicFramePr>
            <p:xfrm>
              <a:off x="606582" y="1310412"/>
              <a:ext cx="8917665" cy="4069535"/>
            </p:xfrm>
            <a:graphic>
              <a:graphicData uri="http://schemas.openxmlformats.org/drawingml/2006/table">
                <a:tbl>
                  <a:tblPr firstRow="1" bandRow="1">
                    <a:tableStyleId>{5C22544A-7EE6-4342-B048-85BDC9FD1C3A}</a:tableStyleId>
                  </a:tblPr>
                  <a:tblGrid>
                    <a:gridCol w="1656734">
                      <a:extLst>
                        <a:ext uri="{9D8B030D-6E8A-4147-A177-3AD203B41FA5}">
                          <a16:colId xmlns:a16="http://schemas.microsoft.com/office/drawing/2014/main" val="699109476"/>
                        </a:ext>
                      </a:extLst>
                    </a:gridCol>
                    <a:gridCol w="208280">
                      <a:extLst>
                        <a:ext uri="{9D8B030D-6E8A-4147-A177-3AD203B41FA5}">
                          <a16:colId xmlns:a16="http://schemas.microsoft.com/office/drawing/2014/main" val="2171822795"/>
                        </a:ext>
                      </a:extLst>
                    </a:gridCol>
                    <a:gridCol w="787652">
                      <a:extLst>
                        <a:ext uri="{9D8B030D-6E8A-4147-A177-3AD203B41FA5}">
                          <a16:colId xmlns:a16="http://schemas.microsoft.com/office/drawing/2014/main" val="2424648240"/>
                        </a:ext>
                      </a:extLst>
                    </a:gridCol>
                    <a:gridCol w="353085">
                      <a:extLst>
                        <a:ext uri="{9D8B030D-6E8A-4147-A177-3AD203B41FA5}">
                          <a16:colId xmlns:a16="http://schemas.microsoft.com/office/drawing/2014/main" val="2289051965"/>
                        </a:ext>
                      </a:extLst>
                    </a:gridCol>
                    <a:gridCol w="760491">
                      <a:extLst>
                        <a:ext uri="{9D8B030D-6E8A-4147-A177-3AD203B41FA5}">
                          <a16:colId xmlns:a16="http://schemas.microsoft.com/office/drawing/2014/main" val="3568837664"/>
                        </a:ext>
                      </a:extLst>
                    </a:gridCol>
                    <a:gridCol w="697117">
                      <a:extLst>
                        <a:ext uri="{9D8B030D-6E8A-4147-A177-3AD203B41FA5}">
                          <a16:colId xmlns:a16="http://schemas.microsoft.com/office/drawing/2014/main" val="2679806235"/>
                        </a:ext>
                      </a:extLst>
                    </a:gridCol>
                    <a:gridCol w="742333">
                      <a:extLst>
                        <a:ext uri="{9D8B030D-6E8A-4147-A177-3AD203B41FA5}">
                          <a16:colId xmlns:a16="http://schemas.microsoft.com/office/drawing/2014/main" val="1754864005"/>
                        </a:ext>
                      </a:extLst>
                    </a:gridCol>
                    <a:gridCol w="213622">
                      <a:extLst>
                        <a:ext uri="{9D8B030D-6E8A-4147-A177-3AD203B41FA5}">
                          <a16:colId xmlns:a16="http://schemas.microsoft.com/office/drawing/2014/main" val="126090593"/>
                        </a:ext>
                      </a:extLst>
                    </a:gridCol>
                    <a:gridCol w="722376">
                      <a:extLst>
                        <a:ext uri="{9D8B030D-6E8A-4147-A177-3AD203B41FA5}">
                          <a16:colId xmlns:a16="http://schemas.microsoft.com/office/drawing/2014/main" val="2628075908"/>
                        </a:ext>
                      </a:extLst>
                    </a:gridCol>
                    <a:gridCol w="2775975">
                      <a:extLst>
                        <a:ext uri="{9D8B030D-6E8A-4147-A177-3AD203B41FA5}">
                          <a16:colId xmlns:a16="http://schemas.microsoft.com/office/drawing/2014/main" val="3446501952"/>
                        </a:ext>
                      </a:extLst>
                    </a:gridCol>
                  </a:tblGrid>
                  <a:tr h="594360">
                    <a:tc>
                      <a:txBody>
                        <a:bodyPr/>
                        <a:lstStyle/>
                        <a:p>
                          <a:r>
                            <a:rPr lang="lt-LT" sz="1100" dirty="0"/>
                            <a:t>Rodiklis</a:t>
                          </a:r>
                        </a:p>
                      </a:txBody>
                      <a:tcPr/>
                    </a:tc>
                    <a:tc>
                      <a:txBody>
                        <a:bodyPr/>
                        <a:lstStyle/>
                        <a:p>
                          <a:endParaRPr lang="lt-LT" sz="1100" dirty="0"/>
                        </a:p>
                      </a:txBody>
                      <a:tcPr>
                        <a:noFill/>
                      </a:tcPr>
                    </a:tc>
                    <a:tc>
                      <a:txBody>
                        <a:bodyPr/>
                        <a:lstStyle/>
                        <a:p>
                          <a:pPr algn="ctr"/>
                          <a:r>
                            <a:rPr lang="lt-LT" sz="1100" dirty="0"/>
                            <a:t>2021 m.</a:t>
                          </a:r>
                        </a:p>
                      </a:txBody>
                      <a:tcPr/>
                    </a:tc>
                    <a:tc>
                      <a:txBody>
                        <a:bodyPr/>
                        <a:lstStyle/>
                        <a:p>
                          <a:pPr algn="ctr"/>
                          <a:endParaRPr lang="lt-LT" sz="1100" dirty="0"/>
                        </a:p>
                      </a:txBody>
                      <a:tcPr>
                        <a:solidFill>
                          <a:schemeClr val="bg1"/>
                        </a:solidFill>
                      </a:tcPr>
                    </a:tc>
                    <a:tc>
                      <a:txBody>
                        <a:bodyPr/>
                        <a:lstStyle/>
                        <a:p>
                          <a:pPr algn="ctr"/>
                          <a:r>
                            <a:rPr lang="lt-LT" sz="1100" dirty="0"/>
                            <a:t>2019 m.</a:t>
                          </a:r>
                        </a:p>
                      </a:txBody>
                      <a:tcPr/>
                    </a:tc>
                    <a:tc>
                      <a:txBody>
                        <a:bodyPr/>
                        <a:lstStyle/>
                        <a:p>
                          <a:pPr algn="ctr"/>
                          <a:r>
                            <a:rPr lang="lt-LT" sz="1100" dirty="0"/>
                            <a:t>2017 m.</a:t>
                          </a:r>
                        </a:p>
                      </a:txBody>
                      <a:tcPr/>
                    </a:tc>
                    <a:tc>
                      <a:txBody>
                        <a:bodyPr/>
                        <a:lstStyle/>
                        <a:p>
                          <a:pPr algn="ctr"/>
                          <a:r>
                            <a:rPr lang="lt-LT" sz="1100" dirty="0"/>
                            <a:t>2015 m.</a:t>
                          </a:r>
                        </a:p>
                      </a:txBody>
                      <a:tcPr/>
                    </a:tc>
                    <a:tc>
                      <a:txBody>
                        <a:bodyPr/>
                        <a:lstStyle/>
                        <a:p>
                          <a:endParaRPr lang="lt-LT" sz="1100" dirty="0"/>
                        </a:p>
                      </a:txBody>
                      <a:tcPr>
                        <a:noFill/>
                      </a:tcPr>
                    </a:tc>
                    <a:tc>
                      <a:txBody>
                        <a:bodyPr/>
                        <a:lstStyle/>
                        <a:p>
                          <a:r>
                            <a:rPr lang="lt-LT" sz="1100" dirty="0"/>
                            <a:t>Siekiamas rodiklis</a:t>
                          </a:r>
                        </a:p>
                      </a:txBody>
                      <a:tcPr>
                        <a:solidFill>
                          <a:srgbClr val="616F6A">
                            <a:alpha val="50196"/>
                          </a:srgbClr>
                        </a:solidFill>
                      </a:tcPr>
                    </a:tc>
                    <a:tc>
                      <a:txBody>
                        <a:bodyPr/>
                        <a:lstStyle/>
                        <a:p>
                          <a:r>
                            <a:rPr lang="lt-LT" sz="1100" dirty="0"/>
                            <a:t>Rodiklio sudėtis</a:t>
                          </a:r>
                        </a:p>
                      </a:txBody>
                      <a:tcPr>
                        <a:solidFill>
                          <a:srgbClr val="0D5957">
                            <a:alpha val="20000"/>
                          </a:srgbClr>
                        </a:solidFill>
                      </a:tcPr>
                    </a:tc>
                    <a:extLst>
                      <a:ext uri="{0D108BD9-81ED-4DB2-BD59-A6C34878D82A}">
                        <a16:rowId xmlns:a16="http://schemas.microsoft.com/office/drawing/2014/main" val="3408991007"/>
                      </a:ext>
                    </a:extLst>
                  </a:tr>
                  <a:tr h="624580">
                    <a:tc>
                      <a:txBody>
                        <a:bodyPr/>
                        <a:lstStyle/>
                        <a:p>
                          <a:pPr algn="l"/>
                          <a:r>
                            <a:rPr lang="lt-LT" sz="1100" dirty="0"/>
                            <a:t>Visuomenės dalis, kuri žino, ką reiškia gyventi sveikai</a:t>
                          </a:r>
                        </a:p>
                      </a:txBody>
                      <a:tcPr anchor="ctr">
                        <a:solidFill>
                          <a:schemeClr val="accent2">
                            <a:lumMod val="75000"/>
                          </a:schemeClr>
                        </a:solidFill>
                      </a:tcPr>
                    </a:tc>
                    <a:tc>
                      <a:txBody>
                        <a:bodyPr/>
                        <a:lstStyle/>
                        <a:p>
                          <a:endParaRPr lang="lt-LT" sz="1100" dirty="0"/>
                        </a:p>
                      </a:txBody>
                      <a:tcPr>
                        <a:noFill/>
                      </a:tcPr>
                    </a:tc>
                    <a:tc>
                      <a:txBody>
                        <a:bodyPr/>
                        <a:lstStyle/>
                        <a:p>
                          <a:pPr algn="ctr"/>
                          <a:r>
                            <a:rPr lang="pl-PL" sz="1100" dirty="0"/>
                            <a:t>93 proc.</a:t>
                          </a:r>
                        </a:p>
                      </a:txBody>
                      <a:tcPr anchor="ctr">
                        <a:solidFill>
                          <a:srgbClr val="138583">
                            <a:alpha val="89804"/>
                          </a:srgbClr>
                        </a:solidFill>
                      </a:tcPr>
                    </a:tc>
                    <a:tc>
                      <a:txBody>
                        <a:bodyPr/>
                        <a:lstStyle/>
                        <a:p>
                          <a:pPr algn="ctr"/>
                          <a:endParaRPr lang="pl-PL" sz="1100" dirty="0"/>
                        </a:p>
                      </a:txBody>
                      <a:tcPr anchor="ctr">
                        <a:solidFill>
                          <a:schemeClr val="bg1"/>
                        </a:solidFill>
                      </a:tcPr>
                    </a:tc>
                    <a:tc>
                      <a:txBody>
                        <a:bodyPr/>
                        <a:lstStyle/>
                        <a:p>
                          <a:pPr algn="ctr" fontAlgn="t"/>
                          <a:r>
                            <a:rPr lang="lt-LT" sz="1100" b="0" i="0" u="none" strike="noStrike" dirty="0">
                              <a:solidFill>
                                <a:srgbClr val="000000"/>
                              </a:solidFill>
                              <a:effectLst/>
                              <a:latin typeface="+mn-lt"/>
                            </a:rPr>
                            <a:t>94 proc. </a:t>
                          </a:r>
                        </a:p>
                      </a:txBody>
                      <a:tcPr marL="9525" marR="9525" marT="9525" marB="0" anchor="ctr">
                        <a:solidFill>
                          <a:srgbClr val="009592">
                            <a:alpha val="80000"/>
                          </a:srgbClr>
                        </a:solidFill>
                      </a:tcPr>
                    </a:tc>
                    <a:tc>
                      <a:txBody>
                        <a:bodyPr/>
                        <a:lstStyle/>
                        <a:p>
                          <a:pPr algn="ctr" fontAlgn="t"/>
                          <a:r>
                            <a:rPr lang="lt-LT" sz="1100" b="0" i="0" u="none" strike="noStrike" dirty="0">
                              <a:solidFill>
                                <a:srgbClr val="000000"/>
                              </a:solidFill>
                              <a:effectLst/>
                              <a:latin typeface="+mj-lt"/>
                            </a:rPr>
                            <a:t>91 proc. </a:t>
                          </a:r>
                        </a:p>
                      </a:txBody>
                      <a:tcPr marL="9525" marR="9525" marT="9525" marB="0" anchor="ctr">
                        <a:solidFill>
                          <a:srgbClr val="00B8B4">
                            <a:alpha val="69804"/>
                          </a:srgbClr>
                        </a:solidFill>
                      </a:tcPr>
                    </a:tc>
                    <a:tc>
                      <a:txBody>
                        <a:bodyPr/>
                        <a:lstStyle/>
                        <a:p>
                          <a:pPr algn="ctr"/>
                          <a:r>
                            <a:rPr lang="lt-LT" sz="1100" dirty="0"/>
                            <a:t>86 proc.</a:t>
                          </a:r>
                        </a:p>
                      </a:txBody>
                      <a:tcPr anchor="ctr">
                        <a:solidFill>
                          <a:srgbClr val="00C8C3">
                            <a:alpha val="60000"/>
                          </a:srgbClr>
                        </a:solidFill>
                      </a:tcPr>
                    </a:tc>
                    <a:tc>
                      <a:txBody>
                        <a:bodyPr/>
                        <a:lstStyle/>
                        <a:p>
                          <a:pPr algn="ctr"/>
                          <a:endParaRPr lang="lt-LT" sz="1100" dirty="0"/>
                        </a:p>
                      </a:txBody>
                      <a:tcPr anchor="ctr">
                        <a:noFill/>
                      </a:tcPr>
                    </a:tc>
                    <a:tc>
                      <a:txBody>
                        <a:bodyPr/>
                        <a:lstStyle/>
                        <a:p>
                          <a:pPr algn="ctr"/>
                          <a:r>
                            <a:rPr lang="lt-LT" sz="1000" dirty="0">
                              <a:solidFill>
                                <a:schemeClr val="bg1"/>
                              </a:solidFill>
                            </a:rPr>
                            <a:t>98 proc.</a:t>
                          </a:r>
                        </a:p>
                      </a:txBody>
                      <a:tcPr anchor="ctr">
                        <a:solidFill>
                          <a:srgbClr val="616F6A">
                            <a:alpha val="50196"/>
                          </a:srgbClr>
                        </a:solidFill>
                      </a:tcPr>
                    </a:tc>
                    <a:tc>
                      <a:txBody>
                        <a:bodyPr/>
                        <a:lstStyle/>
                        <a:p>
                          <a:pPr algn="just"/>
                          <a:r>
                            <a:rPr lang="lt-LT" sz="1000" dirty="0"/>
                            <a:t>Dalis atsakiusių „taip“ į klausimą, ar žino, ką reiškia gyventi sveikai</a:t>
                          </a:r>
                        </a:p>
                      </a:txBody>
                      <a:tcPr anchor="ctr">
                        <a:solidFill>
                          <a:srgbClr val="0D5957">
                            <a:alpha val="10196"/>
                          </a:srgbClr>
                        </a:solidFill>
                      </a:tcPr>
                    </a:tc>
                    <a:extLst>
                      <a:ext uri="{0D108BD9-81ED-4DB2-BD59-A6C34878D82A}">
                        <a16:rowId xmlns:a16="http://schemas.microsoft.com/office/drawing/2014/main" val="323636036"/>
                      </a:ext>
                    </a:extLst>
                  </a:tr>
                  <a:tr h="1288492">
                    <a:tc>
                      <a:txBody>
                        <a:bodyPr/>
                        <a:lstStyle/>
                        <a:p>
                          <a:pPr algn="l"/>
                          <a:r>
                            <a:rPr lang="lt-LT" sz="1100" dirty="0"/>
                            <a:t>Visuomenės dalis, kuri mano, kad yra atsakingi už savo sveikatą</a:t>
                          </a:r>
                        </a:p>
                      </a:txBody>
                      <a:tcPr anchor="ctr">
                        <a:solidFill>
                          <a:schemeClr val="accent2">
                            <a:lumMod val="75000"/>
                          </a:schemeClr>
                        </a:solidFill>
                      </a:tcPr>
                    </a:tc>
                    <a:tc>
                      <a:txBody>
                        <a:bodyPr/>
                        <a:lstStyle/>
                        <a:p>
                          <a:endParaRPr lang="lt-LT" sz="110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100" dirty="0"/>
                            <a:t>75 proc.</a:t>
                          </a:r>
                        </a:p>
                      </a:txBody>
                      <a:tcPr anchor="ctr">
                        <a:solidFill>
                          <a:srgbClr val="138583">
                            <a:alpha val="8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pl-PL" sz="1100" dirty="0"/>
                        </a:p>
                      </a:txBody>
                      <a:tcPr anchor="ctr">
                        <a:solidFill>
                          <a:schemeClr val="bg1"/>
                        </a:solidFill>
                      </a:tcPr>
                    </a:tc>
                    <a:tc>
                      <a:txBody>
                        <a:bodyPr/>
                        <a:lstStyle/>
                        <a:p>
                          <a:pPr algn="ctr" fontAlgn="t"/>
                          <a:r>
                            <a:rPr lang="lt-LT" sz="1100" b="0" i="0" u="none" strike="noStrike" dirty="0">
                              <a:solidFill>
                                <a:srgbClr val="000000"/>
                              </a:solidFill>
                              <a:effectLst/>
                              <a:latin typeface="+mn-lt"/>
                            </a:rPr>
                            <a:t>75 proc.</a:t>
                          </a:r>
                        </a:p>
                      </a:txBody>
                      <a:tcPr marL="9525" marR="9525" marT="9525" marB="0" anchor="ctr">
                        <a:solidFill>
                          <a:srgbClr val="009592">
                            <a:alpha val="80000"/>
                          </a:srgbClr>
                        </a:solidFill>
                      </a:tcPr>
                    </a:tc>
                    <a:tc>
                      <a:txBody>
                        <a:bodyPr/>
                        <a:lstStyle/>
                        <a:p>
                          <a:pPr algn="ctr" fontAlgn="t"/>
                          <a:r>
                            <a:rPr lang="lt-LT" sz="1100" b="0" i="0" u="none" strike="noStrike" dirty="0">
                              <a:solidFill>
                                <a:srgbClr val="000000"/>
                              </a:solidFill>
                              <a:effectLst/>
                              <a:latin typeface="+mj-lt"/>
                            </a:rPr>
                            <a:t>72 proc. </a:t>
                          </a:r>
                        </a:p>
                      </a:txBody>
                      <a:tcPr marL="9525" marR="9525" marT="9525" marB="0" anchor="ctr">
                        <a:solidFill>
                          <a:srgbClr val="00B8B4">
                            <a:alpha val="69804"/>
                          </a:srgbClr>
                        </a:solidFill>
                      </a:tcPr>
                    </a:tc>
                    <a:tc>
                      <a:txBody>
                        <a:bodyPr/>
                        <a:lstStyle/>
                        <a:p>
                          <a:pPr algn="ctr"/>
                          <a:r>
                            <a:rPr lang="lt-LT" sz="1100" dirty="0"/>
                            <a:t>10 proc.</a:t>
                          </a:r>
                        </a:p>
                      </a:txBody>
                      <a:tcPr anchor="ctr">
                        <a:solidFill>
                          <a:srgbClr val="00C8C3">
                            <a:alpha val="60000"/>
                          </a:srgbClr>
                        </a:solidFill>
                      </a:tcPr>
                    </a:tc>
                    <a:tc>
                      <a:txBody>
                        <a:bodyPr/>
                        <a:lstStyle/>
                        <a:p>
                          <a:pPr algn="ctr"/>
                          <a:endParaRPr lang="lt-LT" sz="1100" dirty="0"/>
                        </a:p>
                      </a:txBody>
                      <a:tcPr anchor="ctr">
                        <a:noFill/>
                      </a:tcPr>
                    </a:tc>
                    <a:tc>
                      <a:txBody>
                        <a:bodyPr/>
                        <a:lstStyle/>
                        <a:p>
                          <a:pPr algn="ctr"/>
                          <a:r>
                            <a:rPr lang="lt-LT" sz="1000" dirty="0">
                              <a:solidFill>
                                <a:schemeClr val="bg1"/>
                              </a:solidFill>
                            </a:rPr>
                            <a:t>79 proc.</a:t>
                          </a:r>
                        </a:p>
                      </a:txBody>
                      <a:tcPr anchor="ctr">
                        <a:solidFill>
                          <a:srgbClr val="616F6A">
                            <a:alpha val="50196"/>
                          </a:srgbClr>
                        </a:solidFill>
                      </a:tcPr>
                    </a:tc>
                    <a:tc>
                      <a:txBody>
                        <a:bodyPr/>
                        <a:lstStyle/>
                        <a:p>
                          <a:pPr algn="just"/>
                          <a:r>
                            <a:rPr lang="lt-LT" sz="1000" dirty="0"/>
                            <a:t>Dalis teiginį „aš esu atsakingas (-a) už savo sveikatą, t. y. rūpinuosi savo sveikata, stengdamasis (-) palaikyti kuo geresnę jos būklę“ įvertinusių nuo 7 iki 10 balų.</a:t>
                          </a:r>
                        </a:p>
                      </a:txBody>
                      <a:tcPr anchor="ctr">
                        <a:solidFill>
                          <a:srgbClr val="0D5957">
                            <a:alpha val="10196"/>
                          </a:srgbClr>
                        </a:solidFill>
                      </a:tcPr>
                    </a:tc>
                    <a:extLst>
                      <a:ext uri="{0D108BD9-81ED-4DB2-BD59-A6C34878D82A}">
                        <a16:rowId xmlns:a16="http://schemas.microsoft.com/office/drawing/2014/main" val="811075955"/>
                      </a:ext>
                    </a:extLst>
                  </a:tr>
                  <a:tr h="776200">
                    <a:tc>
                      <a:txBody>
                        <a:bodyPr/>
                        <a:lstStyle/>
                        <a:p>
                          <a:pPr algn="l"/>
                          <a:r>
                            <a:rPr lang="lt-LT" sz="1100" dirty="0"/>
                            <a:t>Dalis vaikų, mananti, kad sveikai gyventi yra įdomu ir šaunu</a:t>
                          </a:r>
                        </a:p>
                      </a:txBody>
                      <a:tcPr anchor="ctr">
                        <a:solidFill>
                          <a:schemeClr val="accent2">
                            <a:lumMod val="75000"/>
                          </a:schemeClr>
                        </a:solidFill>
                      </a:tcPr>
                    </a:tc>
                    <a:tc>
                      <a:txBody>
                        <a:bodyPr/>
                        <a:lstStyle/>
                        <a:p>
                          <a:endParaRPr lang="lt-LT" sz="110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100" dirty="0"/>
                            <a:t>83 proc.</a:t>
                          </a:r>
                        </a:p>
                      </a:txBody>
                      <a:tcPr anchor="ctr">
                        <a:solidFill>
                          <a:srgbClr val="138583">
                            <a:alpha val="8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pl-PL" sz="1100" dirty="0"/>
                        </a:p>
                      </a:txBody>
                      <a:tcPr anchor="ctr">
                        <a:solidFill>
                          <a:schemeClr val="bg1"/>
                        </a:solidFill>
                      </a:tcPr>
                    </a:tc>
                    <a:tc>
                      <a:txBody>
                        <a:bodyPr/>
                        <a:lstStyle/>
                        <a:p>
                          <a:pPr algn="ctr" fontAlgn="t"/>
                          <a:r>
                            <a:rPr lang="lt-LT" sz="1100" b="0" i="0" u="none" strike="noStrike" dirty="0">
                              <a:solidFill>
                                <a:srgbClr val="000000"/>
                              </a:solidFill>
                              <a:effectLst/>
                              <a:latin typeface="+mn-lt"/>
                            </a:rPr>
                            <a:t>62 proc.</a:t>
                          </a:r>
                        </a:p>
                      </a:txBody>
                      <a:tcPr marL="9525" marR="9525" marT="9525" marB="0" anchor="ctr">
                        <a:solidFill>
                          <a:srgbClr val="009592">
                            <a:alpha val="80000"/>
                          </a:srgbClr>
                        </a:solidFill>
                      </a:tcPr>
                    </a:tc>
                    <a:tc>
                      <a:txBody>
                        <a:bodyPr/>
                        <a:lstStyle/>
                        <a:p>
                          <a:pPr algn="ctr" fontAlgn="ctr"/>
                          <a:r>
                            <a:rPr lang="lt-LT" sz="1100" b="1" i="1" u="none" strike="noStrike" dirty="0">
                              <a:solidFill>
                                <a:srgbClr val="000000"/>
                              </a:solidFill>
                              <a:effectLst/>
                              <a:latin typeface="+mj-lt"/>
                            </a:rPr>
                            <a:t>-</a:t>
                          </a:r>
                        </a:p>
                      </a:txBody>
                      <a:tcPr marL="9525" marR="9525" marT="9525" marB="0" anchor="ctr">
                        <a:solidFill>
                          <a:srgbClr val="00B8B4">
                            <a:alpha val="69804"/>
                          </a:srgbClr>
                        </a:solidFill>
                      </a:tcPr>
                    </a:tc>
                    <a:tc>
                      <a:txBody>
                        <a:bodyPr/>
                        <a:lstStyle/>
                        <a:p>
                          <a:pPr algn="ctr"/>
                          <a:r>
                            <a:rPr lang="lt-LT" sz="1100" dirty="0"/>
                            <a:t>55 proc.</a:t>
                          </a:r>
                        </a:p>
                      </a:txBody>
                      <a:tcPr anchor="ctr">
                        <a:solidFill>
                          <a:srgbClr val="00C8C3">
                            <a:alpha val="60000"/>
                          </a:srgbClr>
                        </a:solidFill>
                      </a:tcPr>
                    </a:tc>
                    <a:tc>
                      <a:txBody>
                        <a:bodyPr/>
                        <a:lstStyle/>
                        <a:p>
                          <a:pPr algn="ctr"/>
                          <a:endParaRPr lang="lt-LT" sz="110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000" dirty="0">
                              <a:solidFill>
                                <a:schemeClr val="bg1"/>
                              </a:solidFill>
                            </a:rPr>
                            <a:t>70 proc.</a:t>
                          </a:r>
                        </a:p>
                      </a:txBody>
                      <a:tcPr anchor="ctr">
                        <a:solidFill>
                          <a:srgbClr val="616F6A">
                            <a:alpha val="50196"/>
                          </a:srgb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lt-LT" sz="1000" dirty="0"/>
                            <a:t>Dalis vaikų, atsakiusių „taip“ į klausimą „Kaip manai, ar sveikai gyventi yra įdomu ir šaunu?“</a:t>
                          </a:r>
                        </a:p>
                      </a:txBody>
                      <a:tcPr anchor="ctr">
                        <a:solidFill>
                          <a:srgbClr val="0D5957">
                            <a:alpha val="10196"/>
                          </a:srgbClr>
                        </a:solidFill>
                      </a:tcPr>
                    </a:tc>
                    <a:extLst>
                      <a:ext uri="{0D108BD9-81ED-4DB2-BD59-A6C34878D82A}">
                        <a16:rowId xmlns:a16="http://schemas.microsoft.com/office/drawing/2014/main" val="1639698101"/>
                      </a:ext>
                    </a:extLst>
                  </a:tr>
                  <a:tr h="785903">
                    <a:tc>
                      <a:txBody>
                        <a:bodyPr/>
                        <a:lstStyle/>
                        <a:p>
                          <a:pPr algn="l"/>
                          <a:r>
                            <a:rPr lang="lt-LT" sz="1100" dirty="0"/>
                            <a:t>Visuomenės dalis, kuri sveikos gyvensenos įgūdžius išlaiko ilgiau nei  6 mėn.</a:t>
                          </a:r>
                        </a:p>
                      </a:txBody>
                      <a:tcPr anchor="ctr">
                        <a:solidFill>
                          <a:schemeClr val="accent2">
                            <a:lumMod val="75000"/>
                          </a:schemeClr>
                        </a:solidFill>
                      </a:tcPr>
                    </a:tc>
                    <a:tc>
                      <a:txBody>
                        <a:bodyPr/>
                        <a:lstStyle/>
                        <a:p>
                          <a:endParaRPr lang="lt-LT" sz="110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100" dirty="0"/>
                            <a:t>67 proc.</a:t>
                          </a:r>
                        </a:p>
                      </a:txBody>
                      <a:tcPr anchor="ctr">
                        <a:solidFill>
                          <a:srgbClr val="138583">
                            <a:alpha val="8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pl-PL" sz="1100" dirty="0"/>
                        </a:p>
                      </a:txBody>
                      <a:tcPr anchor="ctr">
                        <a:solidFill>
                          <a:schemeClr val="bg1"/>
                        </a:solidFill>
                      </a:tcPr>
                    </a:tc>
                    <a:tc>
                      <a:txBody>
                        <a:bodyPr/>
                        <a:lstStyle/>
                        <a:p>
                          <a:pPr algn="ctr" fontAlgn="t"/>
                          <a:r>
                            <a:rPr lang="lt-LT" sz="1100" b="0" i="0" u="none" strike="noStrike" dirty="0">
                              <a:solidFill>
                                <a:srgbClr val="000000"/>
                              </a:solidFill>
                              <a:effectLst/>
                              <a:latin typeface="+mn-lt"/>
                            </a:rPr>
                            <a:t>74 proc. </a:t>
                          </a:r>
                        </a:p>
                      </a:txBody>
                      <a:tcPr marL="9525" marR="9525" marT="9525" marB="0" anchor="ctr">
                        <a:solidFill>
                          <a:srgbClr val="009592">
                            <a:alpha val="80000"/>
                          </a:srgbClr>
                        </a:solidFill>
                      </a:tcPr>
                    </a:tc>
                    <a:tc>
                      <a:txBody>
                        <a:bodyPr/>
                        <a:lstStyle/>
                        <a:p>
                          <a:pPr algn="ctr" fontAlgn="t"/>
                          <a:r>
                            <a:rPr lang="lt-LT" sz="1100" b="0" i="0" u="none" strike="noStrike" dirty="0">
                              <a:solidFill>
                                <a:srgbClr val="000000"/>
                              </a:solidFill>
                              <a:effectLst/>
                              <a:latin typeface="+mj-lt"/>
                            </a:rPr>
                            <a:t>77 proc.</a:t>
                          </a:r>
                        </a:p>
                      </a:txBody>
                      <a:tcPr marL="9525" marR="9525" marT="9525" marB="0" anchor="ctr">
                        <a:solidFill>
                          <a:srgbClr val="00B8B4">
                            <a:alpha val="69804"/>
                          </a:srgbClr>
                        </a:solidFill>
                      </a:tcPr>
                    </a:tc>
                    <a:tc>
                      <a:txBody>
                        <a:bodyPr/>
                        <a:lstStyle/>
                        <a:p>
                          <a:pPr algn="ctr"/>
                          <a:r>
                            <a:rPr lang="lt-LT" sz="1100" dirty="0"/>
                            <a:t>65 proc.</a:t>
                          </a:r>
                        </a:p>
                      </a:txBody>
                      <a:tcPr anchor="ctr">
                        <a:solidFill>
                          <a:srgbClr val="00C8C3">
                            <a:alpha val="60000"/>
                          </a:srgbClr>
                        </a:solidFill>
                      </a:tcPr>
                    </a:tc>
                    <a:tc>
                      <a:txBody>
                        <a:bodyPr/>
                        <a:lstStyle/>
                        <a:p>
                          <a:pPr algn="ctr"/>
                          <a:endParaRPr lang="lt-LT" sz="1100" dirty="0"/>
                        </a:p>
                      </a:txBody>
                      <a:tcPr anchor="ctr">
                        <a:noFill/>
                      </a:tcPr>
                    </a:tc>
                    <a:tc>
                      <a:txBody>
                        <a:bodyPr/>
                        <a:lstStyle/>
                        <a:p>
                          <a:pPr algn="ctr"/>
                          <a:r>
                            <a:rPr lang="lt-LT" sz="1000" dirty="0">
                              <a:solidFill>
                                <a:schemeClr val="bg1"/>
                              </a:solidFill>
                            </a:rPr>
                            <a:t>77 proc.</a:t>
                          </a:r>
                        </a:p>
                      </a:txBody>
                      <a:tcPr anchor="ctr">
                        <a:solidFill>
                          <a:srgbClr val="616F6A">
                            <a:alpha val="50196"/>
                          </a:srgbClr>
                        </a:solidFill>
                      </a:tcPr>
                    </a:tc>
                    <a:tc>
                      <a:txBody>
                        <a:bodyPr/>
                        <a:lstStyle/>
                        <a:p>
                          <a:endParaRPr lang="lt-LT"/>
                        </a:p>
                      </a:txBody>
                      <a:tcPr anchor="ctr">
                        <a:blipFill>
                          <a:blip r:embed="rId2"/>
                          <a:stretch>
                            <a:fillRect l="-221272" t="-419380" r="-877" b="-4651"/>
                          </a:stretch>
                        </a:blipFill>
                      </a:tcPr>
                    </a:tc>
                    <a:extLst>
                      <a:ext uri="{0D108BD9-81ED-4DB2-BD59-A6C34878D82A}">
                        <a16:rowId xmlns:a16="http://schemas.microsoft.com/office/drawing/2014/main" val="1509481915"/>
                      </a:ext>
                    </a:extLst>
                  </a:tr>
                </a:tbl>
              </a:graphicData>
            </a:graphic>
          </p:graphicFrame>
        </mc:Fallback>
      </mc:AlternateContent>
      <p:sp>
        <p:nvSpPr>
          <p:cNvPr id="3" name="Title 2">
            <a:extLst>
              <a:ext uri="{FF2B5EF4-FFF2-40B4-BE49-F238E27FC236}">
                <a16:creationId xmlns:a16="http://schemas.microsoft.com/office/drawing/2014/main" id="{54C9130A-3543-4B3B-B2E7-4E58D6D00BE5}"/>
              </a:ext>
            </a:extLst>
          </p:cNvPr>
          <p:cNvSpPr>
            <a:spLocks noGrp="1"/>
          </p:cNvSpPr>
          <p:nvPr>
            <p:ph type="title"/>
          </p:nvPr>
        </p:nvSpPr>
        <p:spPr>
          <a:xfrm>
            <a:off x="606582" y="320345"/>
            <a:ext cx="9153057" cy="1110101"/>
          </a:xfrm>
        </p:spPr>
        <p:txBody>
          <a:bodyPr/>
          <a:lstStyle/>
          <a:p>
            <a:r>
              <a:rPr lang="lt-LT" dirty="0">
                <a:solidFill>
                  <a:schemeClr val="accent2">
                    <a:lumMod val="75000"/>
                  </a:schemeClr>
                </a:solidFill>
              </a:rPr>
              <a:t>KOMUNIKACIJOS RODIKLIAI</a:t>
            </a:r>
          </a:p>
        </p:txBody>
      </p:sp>
      <p:sp>
        <p:nvSpPr>
          <p:cNvPr id="11" name="TextBox 10">
            <a:extLst>
              <a:ext uri="{FF2B5EF4-FFF2-40B4-BE49-F238E27FC236}">
                <a16:creationId xmlns:a16="http://schemas.microsoft.com/office/drawing/2014/main" id="{8C3B0A8A-9587-4DC5-A4CC-7403CDD84B28}"/>
              </a:ext>
            </a:extLst>
          </p:cNvPr>
          <p:cNvSpPr txBox="1"/>
          <p:nvPr/>
        </p:nvSpPr>
        <p:spPr>
          <a:xfrm>
            <a:off x="514225" y="5629069"/>
            <a:ext cx="9245414" cy="600164"/>
          </a:xfrm>
          <a:prstGeom prst="rect">
            <a:avLst/>
          </a:prstGeom>
          <a:noFill/>
        </p:spPr>
        <p:txBody>
          <a:bodyPr wrap="square" rtlCol="0">
            <a:spAutoFit/>
          </a:bodyPr>
          <a:lstStyle/>
          <a:p>
            <a:pPr algn="just"/>
            <a:r>
              <a:rPr lang="lt-LT" sz="1100" dirty="0"/>
              <a:t>*V – suma procento nurodžiusių, kad paskutinius 6 mėn. </a:t>
            </a:r>
            <a:r>
              <a:rPr lang="lt-LT" sz="1100" i="1" dirty="0"/>
              <a:t>visada</a:t>
            </a:r>
            <a:r>
              <a:rPr lang="lt-LT" sz="1100" dirty="0"/>
              <a:t> praktikavo sveikatai palankius įpročius, padalinta iš 8 (pateiktų įpročių skaičius)</a:t>
            </a:r>
          </a:p>
          <a:p>
            <a:pPr algn="just"/>
            <a:r>
              <a:rPr lang="lt-LT" sz="1100" dirty="0"/>
              <a:t> D – suma procento nurodžiusių, kad paskutinius 6 mėn. </a:t>
            </a:r>
            <a:r>
              <a:rPr lang="lt-LT" sz="1100" i="1" dirty="0"/>
              <a:t>dažnai</a:t>
            </a:r>
            <a:r>
              <a:rPr lang="lt-LT" sz="1100" dirty="0"/>
              <a:t> praktikavo sveikatai palankius įpročius, padalinta iš 8 (pateiktų įpročių skaičius)</a:t>
            </a:r>
          </a:p>
          <a:p>
            <a:pPr algn="just"/>
            <a:r>
              <a:rPr lang="lt-LT" sz="1100" dirty="0"/>
              <a:t> K – suma procento nurodžiusių, kad paskutinius 6 mėn. </a:t>
            </a:r>
            <a:r>
              <a:rPr lang="lt-LT" sz="1100" i="1" dirty="0"/>
              <a:t>kartais</a:t>
            </a:r>
            <a:r>
              <a:rPr lang="lt-LT" sz="1100" dirty="0"/>
              <a:t> praktikavo sveikatai palankius įpročius, padalinta iš 8 (pateiktų įpročių skaičius)</a:t>
            </a:r>
          </a:p>
        </p:txBody>
      </p:sp>
    </p:spTree>
    <p:extLst>
      <p:ext uri="{BB962C8B-B14F-4D97-AF65-F5344CB8AC3E}">
        <p14:creationId xmlns:p14="http://schemas.microsoft.com/office/powerpoint/2010/main" val="36536117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3">
            <a:extLst>
              <a:ext uri="{FF2B5EF4-FFF2-40B4-BE49-F238E27FC236}">
                <a16:creationId xmlns:a16="http://schemas.microsoft.com/office/drawing/2014/main" id="{5CCF475F-54AA-4ECB-931F-89D22EC51E45}"/>
              </a:ext>
            </a:extLst>
          </p:cNvPr>
          <p:cNvGraphicFramePr>
            <a:graphicFrameLocks/>
          </p:cNvGraphicFramePr>
          <p:nvPr>
            <p:extLst>
              <p:ext uri="{D42A27DB-BD31-4B8C-83A1-F6EECF244321}">
                <p14:modId xmlns:p14="http://schemas.microsoft.com/office/powerpoint/2010/main" val="4149329065"/>
              </p:ext>
            </p:extLst>
          </p:nvPr>
        </p:nvGraphicFramePr>
        <p:xfrm>
          <a:off x="1233581" y="1556078"/>
          <a:ext cx="7476281" cy="4646371"/>
        </p:xfrm>
        <a:graphic>
          <a:graphicData uri="http://schemas.openxmlformats.org/drawingml/2006/chart">
            <c:chart xmlns:c="http://schemas.openxmlformats.org/drawingml/2006/chart" xmlns:r="http://schemas.openxmlformats.org/officeDocument/2006/relationships" r:id="rId2"/>
          </a:graphicData>
        </a:graphic>
      </p:graphicFrame>
      <p:sp>
        <p:nvSpPr>
          <p:cNvPr id="9" name="Content Placeholder 3">
            <a:extLst>
              <a:ext uri="{FF2B5EF4-FFF2-40B4-BE49-F238E27FC236}">
                <a16:creationId xmlns:a16="http://schemas.microsoft.com/office/drawing/2014/main" id="{30169FAE-B5DA-41A9-87EA-EABFDBCB717A}"/>
              </a:ext>
            </a:extLst>
          </p:cNvPr>
          <p:cNvSpPr txBox="1">
            <a:spLocks/>
          </p:cNvSpPr>
          <p:nvPr/>
        </p:nvSpPr>
        <p:spPr>
          <a:xfrm>
            <a:off x="8259745" y="2414009"/>
            <a:ext cx="3164318" cy="101499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3" name="Content Placeholder 3">
            <a:extLst>
              <a:ext uri="{FF2B5EF4-FFF2-40B4-BE49-F238E27FC236}">
                <a16:creationId xmlns:a16="http://schemas.microsoft.com/office/drawing/2014/main" id="{4A3736A0-8392-47F4-89EA-4E8E46D9052F}"/>
              </a:ext>
            </a:extLst>
          </p:cNvPr>
          <p:cNvSpPr txBox="1">
            <a:spLocks/>
          </p:cNvSpPr>
          <p:nvPr/>
        </p:nvSpPr>
        <p:spPr>
          <a:xfrm>
            <a:off x="8709862" y="4548707"/>
            <a:ext cx="3002743" cy="1653743"/>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4" name="Content Placeholder 3">
            <a:extLst>
              <a:ext uri="{FF2B5EF4-FFF2-40B4-BE49-F238E27FC236}">
                <a16:creationId xmlns:a16="http://schemas.microsoft.com/office/drawing/2014/main" id="{D5471F76-C52B-4793-93A1-394D72F82852}"/>
              </a:ext>
            </a:extLst>
          </p:cNvPr>
          <p:cNvSpPr txBox="1">
            <a:spLocks/>
          </p:cNvSpPr>
          <p:nvPr/>
        </p:nvSpPr>
        <p:spPr>
          <a:xfrm>
            <a:off x="8661507" y="4501204"/>
            <a:ext cx="3002743" cy="1653743"/>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4" name="Content Placeholder 3">
            <a:extLst>
              <a:ext uri="{FF2B5EF4-FFF2-40B4-BE49-F238E27FC236}">
                <a16:creationId xmlns:a16="http://schemas.microsoft.com/office/drawing/2014/main" id="{3E807922-CB9E-476E-9119-60199EADA8E4}"/>
              </a:ext>
            </a:extLst>
          </p:cNvPr>
          <p:cNvSpPr>
            <a:spLocks noGrp="1"/>
          </p:cNvSpPr>
          <p:nvPr>
            <p:ph sz="half" idx="10"/>
          </p:nvPr>
        </p:nvSpPr>
        <p:spPr>
          <a:xfrm>
            <a:off x="8709862" y="1735260"/>
            <a:ext cx="2819709" cy="4130936"/>
          </a:xfrm>
        </p:spPr>
        <p:txBody>
          <a:bodyPr/>
          <a:lstStyle/>
          <a:p>
            <a:r>
              <a:rPr lang="lt-LT" dirty="0"/>
              <a:t>Moterys dažniau mano, kad rūpinimąsi savo psichikos sveikata rodo streso vengimas ir meilė sau. </a:t>
            </a:r>
          </a:p>
          <a:p>
            <a:endParaRPr lang="lt-LT" dirty="0"/>
          </a:p>
          <a:p>
            <a:r>
              <a:rPr lang="lt-LT" dirty="0"/>
              <a:t>Gyvenantiems santuokoje dažniau atrodo, kad rūpinimosi savo psichikos sveikata požymis yra poilsis ir miego rėžimo laikymasis.</a:t>
            </a:r>
            <a:endParaRPr lang="en-US" dirty="0"/>
          </a:p>
        </p:txBody>
      </p:sp>
      <p:sp>
        <p:nvSpPr>
          <p:cNvPr id="15" name="Content Placeholder 1">
            <a:extLst>
              <a:ext uri="{FF2B5EF4-FFF2-40B4-BE49-F238E27FC236}">
                <a16:creationId xmlns:a16="http://schemas.microsoft.com/office/drawing/2014/main" id="{712A5697-1DB2-437F-9CE1-EF1A8B370586}"/>
              </a:ext>
            </a:extLst>
          </p:cNvPr>
          <p:cNvSpPr>
            <a:spLocks noGrp="1"/>
          </p:cNvSpPr>
          <p:nvPr>
            <p:ph sz="half" idx="1"/>
          </p:nvPr>
        </p:nvSpPr>
        <p:spPr>
          <a:xfrm>
            <a:off x="1240715" y="1073845"/>
            <a:ext cx="9736580" cy="293639"/>
          </a:xfrm>
        </p:spPr>
        <p:txBody>
          <a:bodyPr/>
          <a:lstStyle/>
          <a:p>
            <a:r>
              <a:rPr lang="lt-LT" dirty="0"/>
              <a:t>Kaip jūs manote, ką žmogus turi arba ko neturi daryti, kad būtų galima jį apibūdinti kaip besirūpinantį savo psichikos sveikata?</a:t>
            </a:r>
          </a:p>
        </p:txBody>
      </p:sp>
      <p:sp>
        <p:nvSpPr>
          <p:cNvPr id="16" name="Title 2">
            <a:extLst>
              <a:ext uri="{FF2B5EF4-FFF2-40B4-BE49-F238E27FC236}">
                <a16:creationId xmlns:a16="http://schemas.microsoft.com/office/drawing/2014/main" id="{B778AC25-6C72-4E24-B371-7E8C5846DD5E}"/>
              </a:ext>
            </a:extLst>
          </p:cNvPr>
          <p:cNvSpPr>
            <a:spLocks noGrp="1"/>
          </p:cNvSpPr>
          <p:nvPr>
            <p:ph type="title"/>
          </p:nvPr>
        </p:nvSpPr>
        <p:spPr>
          <a:xfrm>
            <a:off x="1221178" y="475653"/>
            <a:ext cx="10202885" cy="854497"/>
          </a:xfrm>
        </p:spPr>
        <p:txBody>
          <a:bodyPr>
            <a:normAutofit fontScale="90000"/>
          </a:bodyPr>
          <a:lstStyle/>
          <a:p>
            <a:r>
              <a:rPr lang="lt-LT" sz="3200" dirty="0">
                <a:solidFill>
                  <a:schemeClr val="accent2">
                    <a:lumMod val="75000"/>
                  </a:schemeClr>
                </a:solidFill>
              </a:rPr>
              <a:t>ŽINOMI RŪPINIMOSI PSICHIKOS SVEIKATA  BŪDAI (PROC.)</a:t>
            </a:r>
          </a:p>
        </p:txBody>
      </p:sp>
      <p:sp>
        <p:nvSpPr>
          <p:cNvPr id="17" name="TextBox 16">
            <a:extLst>
              <a:ext uri="{FF2B5EF4-FFF2-40B4-BE49-F238E27FC236}">
                <a16:creationId xmlns:a16="http://schemas.microsoft.com/office/drawing/2014/main" id="{B8C7145D-DCED-4609-B16E-9C591915092C}"/>
              </a:ext>
            </a:extLst>
          </p:cNvPr>
          <p:cNvSpPr txBox="1"/>
          <p:nvPr/>
        </p:nvSpPr>
        <p:spPr>
          <a:xfrm>
            <a:off x="1229958" y="1528228"/>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sp>
        <p:nvSpPr>
          <p:cNvPr id="10" name="TextBox 9">
            <a:extLst>
              <a:ext uri="{FF2B5EF4-FFF2-40B4-BE49-F238E27FC236}">
                <a16:creationId xmlns:a16="http://schemas.microsoft.com/office/drawing/2014/main" id="{EEF93BA9-B6B8-42B6-8B63-162030B62136}"/>
              </a:ext>
            </a:extLst>
          </p:cNvPr>
          <p:cNvSpPr txBox="1"/>
          <p:nvPr/>
        </p:nvSpPr>
        <p:spPr>
          <a:xfrm>
            <a:off x="1744824" y="6154947"/>
            <a:ext cx="3296095" cy="261610"/>
          </a:xfrm>
          <a:prstGeom prst="rect">
            <a:avLst/>
          </a:prstGeom>
          <a:noFill/>
        </p:spPr>
        <p:txBody>
          <a:bodyPr wrap="none" rtlCol="0">
            <a:spAutoFit/>
          </a:bodyPr>
          <a:lstStyle/>
          <a:p>
            <a:r>
              <a:rPr lang="lt-LT" sz="1100" i="1" dirty="0"/>
              <a:t>*Galimi keli atsakymo variantai, suma viršija 100%</a:t>
            </a:r>
          </a:p>
        </p:txBody>
      </p:sp>
    </p:spTree>
    <p:extLst>
      <p:ext uri="{BB962C8B-B14F-4D97-AF65-F5344CB8AC3E}">
        <p14:creationId xmlns:p14="http://schemas.microsoft.com/office/powerpoint/2010/main" val="24013141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3">
            <a:extLst>
              <a:ext uri="{FF2B5EF4-FFF2-40B4-BE49-F238E27FC236}">
                <a16:creationId xmlns:a16="http://schemas.microsoft.com/office/drawing/2014/main" id="{5CCF475F-54AA-4ECB-931F-89D22EC51E45}"/>
              </a:ext>
            </a:extLst>
          </p:cNvPr>
          <p:cNvGraphicFramePr>
            <a:graphicFrameLocks/>
          </p:cNvGraphicFramePr>
          <p:nvPr>
            <p:extLst>
              <p:ext uri="{D42A27DB-BD31-4B8C-83A1-F6EECF244321}">
                <p14:modId xmlns:p14="http://schemas.microsoft.com/office/powerpoint/2010/main" val="2358497838"/>
              </p:ext>
            </p:extLst>
          </p:nvPr>
        </p:nvGraphicFramePr>
        <p:xfrm>
          <a:off x="1233581" y="2116936"/>
          <a:ext cx="8434294" cy="4130936"/>
        </p:xfrm>
        <a:graphic>
          <a:graphicData uri="http://schemas.openxmlformats.org/drawingml/2006/chart">
            <c:chart xmlns:c="http://schemas.openxmlformats.org/drawingml/2006/chart" xmlns:r="http://schemas.openxmlformats.org/officeDocument/2006/relationships" r:id="rId2"/>
          </a:graphicData>
        </a:graphic>
      </p:graphicFrame>
      <p:sp>
        <p:nvSpPr>
          <p:cNvPr id="9" name="Content Placeholder 3">
            <a:extLst>
              <a:ext uri="{FF2B5EF4-FFF2-40B4-BE49-F238E27FC236}">
                <a16:creationId xmlns:a16="http://schemas.microsoft.com/office/drawing/2014/main" id="{30169FAE-B5DA-41A9-87EA-EABFDBCB717A}"/>
              </a:ext>
            </a:extLst>
          </p:cNvPr>
          <p:cNvSpPr txBox="1">
            <a:spLocks/>
          </p:cNvSpPr>
          <p:nvPr/>
        </p:nvSpPr>
        <p:spPr>
          <a:xfrm>
            <a:off x="8259745" y="2414009"/>
            <a:ext cx="3164318" cy="101499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3" name="Content Placeholder 3">
            <a:extLst>
              <a:ext uri="{FF2B5EF4-FFF2-40B4-BE49-F238E27FC236}">
                <a16:creationId xmlns:a16="http://schemas.microsoft.com/office/drawing/2014/main" id="{4A3736A0-8392-47F4-89EA-4E8E46D9052F}"/>
              </a:ext>
            </a:extLst>
          </p:cNvPr>
          <p:cNvSpPr txBox="1">
            <a:spLocks/>
          </p:cNvSpPr>
          <p:nvPr/>
        </p:nvSpPr>
        <p:spPr>
          <a:xfrm>
            <a:off x="8709862" y="4548707"/>
            <a:ext cx="3002743" cy="1653743"/>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4" name="Content Placeholder 3">
            <a:extLst>
              <a:ext uri="{FF2B5EF4-FFF2-40B4-BE49-F238E27FC236}">
                <a16:creationId xmlns:a16="http://schemas.microsoft.com/office/drawing/2014/main" id="{D5471F76-C52B-4793-93A1-394D72F82852}"/>
              </a:ext>
            </a:extLst>
          </p:cNvPr>
          <p:cNvSpPr txBox="1">
            <a:spLocks/>
          </p:cNvSpPr>
          <p:nvPr/>
        </p:nvSpPr>
        <p:spPr>
          <a:xfrm>
            <a:off x="8661507" y="4501204"/>
            <a:ext cx="3002743" cy="1653743"/>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4" name="Content Placeholder 3">
            <a:extLst>
              <a:ext uri="{FF2B5EF4-FFF2-40B4-BE49-F238E27FC236}">
                <a16:creationId xmlns:a16="http://schemas.microsoft.com/office/drawing/2014/main" id="{3E807922-CB9E-476E-9119-60199EADA8E4}"/>
              </a:ext>
            </a:extLst>
          </p:cNvPr>
          <p:cNvSpPr>
            <a:spLocks noGrp="1"/>
          </p:cNvSpPr>
          <p:nvPr>
            <p:ph sz="half" idx="10"/>
          </p:nvPr>
        </p:nvSpPr>
        <p:spPr>
          <a:xfrm>
            <a:off x="8709862" y="1615614"/>
            <a:ext cx="2819709" cy="4130936"/>
          </a:xfrm>
        </p:spPr>
        <p:txBody>
          <a:bodyPr/>
          <a:lstStyle/>
          <a:p>
            <a:r>
              <a:rPr lang="lt-LT" dirty="0"/>
              <a:t>Moterys dažniau stengiasi išlaikyti reguliarų kasdienio gyvenimo ritmą ir vengia žalingų įpročių, vyrai – užsiima aktyvia fizine veikla.</a:t>
            </a:r>
          </a:p>
          <a:p>
            <a:endParaRPr lang="lt-LT" dirty="0"/>
          </a:p>
          <a:p>
            <a:r>
              <a:rPr lang="lt-LT" dirty="0"/>
              <a:t>Aukštesnių pajamų respondentai dažniau teigia besistengiantys sveikai maitintis ir riboti savo laiką internete.</a:t>
            </a:r>
          </a:p>
          <a:p>
            <a:endParaRPr lang="lt-LT" dirty="0"/>
          </a:p>
          <a:p>
            <a:endParaRPr lang="en-US" dirty="0"/>
          </a:p>
        </p:txBody>
      </p:sp>
      <p:sp>
        <p:nvSpPr>
          <p:cNvPr id="15" name="Content Placeholder 1">
            <a:extLst>
              <a:ext uri="{FF2B5EF4-FFF2-40B4-BE49-F238E27FC236}">
                <a16:creationId xmlns:a16="http://schemas.microsoft.com/office/drawing/2014/main" id="{712A5697-1DB2-437F-9CE1-EF1A8B370586}"/>
              </a:ext>
            </a:extLst>
          </p:cNvPr>
          <p:cNvSpPr>
            <a:spLocks noGrp="1"/>
          </p:cNvSpPr>
          <p:nvPr>
            <p:ph sz="half" idx="1"/>
          </p:nvPr>
        </p:nvSpPr>
        <p:spPr>
          <a:xfrm>
            <a:off x="1240715" y="1111450"/>
            <a:ext cx="9736580" cy="293639"/>
          </a:xfrm>
        </p:spPr>
        <p:txBody>
          <a:bodyPr/>
          <a:lstStyle/>
          <a:p>
            <a:r>
              <a:rPr lang="lt-LT" dirty="0"/>
              <a:t>Kaip rūpinatės savo psichikos sveikata? </a:t>
            </a:r>
          </a:p>
        </p:txBody>
      </p:sp>
      <p:sp>
        <p:nvSpPr>
          <p:cNvPr id="16" name="Title 2">
            <a:extLst>
              <a:ext uri="{FF2B5EF4-FFF2-40B4-BE49-F238E27FC236}">
                <a16:creationId xmlns:a16="http://schemas.microsoft.com/office/drawing/2014/main" id="{B778AC25-6C72-4E24-B371-7E8C5846DD5E}"/>
              </a:ext>
            </a:extLst>
          </p:cNvPr>
          <p:cNvSpPr>
            <a:spLocks noGrp="1"/>
          </p:cNvSpPr>
          <p:nvPr>
            <p:ph type="title"/>
          </p:nvPr>
        </p:nvSpPr>
        <p:spPr>
          <a:xfrm>
            <a:off x="1247188" y="460969"/>
            <a:ext cx="9730107" cy="854497"/>
          </a:xfrm>
        </p:spPr>
        <p:txBody>
          <a:bodyPr>
            <a:normAutofit/>
          </a:bodyPr>
          <a:lstStyle/>
          <a:p>
            <a:r>
              <a:rPr lang="lt-LT" sz="3200" dirty="0">
                <a:solidFill>
                  <a:schemeClr val="accent2">
                    <a:lumMod val="75000"/>
                  </a:schemeClr>
                </a:solidFill>
              </a:rPr>
              <a:t>RŪPINIMASIS SAVO PSICHIKOS SVEIKATA (PROC.)</a:t>
            </a:r>
          </a:p>
        </p:txBody>
      </p:sp>
      <p:sp>
        <p:nvSpPr>
          <p:cNvPr id="17" name="TextBox 16">
            <a:extLst>
              <a:ext uri="{FF2B5EF4-FFF2-40B4-BE49-F238E27FC236}">
                <a16:creationId xmlns:a16="http://schemas.microsoft.com/office/drawing/2014/main" id="{B8C7145D-DCED-4609-B16E-9C591915092C}"/>
              </a:ext>
            </a:extLst>
          </p:cNvPr>
          <p:cNvSpPr txBox="1"/>
          <p:nvPr/>
        </p:nvSpPr>
        <p:spPr>
          <a:xfrm>
            <a:off x="1233581" y="1615614"/>
            <a:ext cx="5802974"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N=305</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050" b="1" dirty="0">
                <a:solidFill>
                  <a:prstClr val="black">
                    <a:lumMod val="65000"/>
                    <a:lumOff val="35000"/>
                  </a:prstClr>
                </a:solidFill>
                <a:latin typeface="Microsoft YaHei UI Light" panose="020B0502040204020203" pitchFamily="34" charset="-122"/>
                <a:ea typeface="Microsoft YaHei UI Light" panose="020B0502040204020203" pitchFamily="34" charset="-122"/>
              </a:rPr>
              <a:t>*Visiškai/greičiau sutinkantys, kad rūpinasi savo psichikos sveikata</a:t>
            </a:r>
            <a:endPar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2" name="TextBox 11">
            <a:extLst>
              <a:ext uri="{FF2B5EF4-FFF2-40B4-BE49-F238E27FC236}">
                <a16:creationId xmlns:a16="http://schemas.microsoft.com/office/drawing/2014/main" id="{A9AABB54-F273-4CBC-9EC2-5B50BC460E1D}"/>
              </a:ext>
            </a:extLst>
          </p:cNvPr>
          <p:cNvSpPr txBox="1"/>
          <p:nvPr/>
        </p:nvSpPr>
        <p:spPr>
          <a:xfrm>
            <a:off x="1744824" y="6154947"/>
            <a:ext cx="3296095" cy="261610"/>
          </a:xfrm>
          <a:prstGeom prst="rect">
            <a:avLst/>
          </a:prstGeom>
          <a:noFill/>
        </p:spPr>
        <p:txBody>
          <a:bodyPr wrap="none" rtlCol="0">
            <a:spAutoFit/>
          </a:bodyPr>
          <a:lstStyle/>
          <a:p>
            <a:r>
              <a:rPr lang="lt-LT" sz="1100" i="1" dirty="0"/>
              <a:t>*Galimi keli atsakymo variantai, suma viršija 100%</a:t>
            </a:r>
          </a:p>
        </p:txBody>
      </p:sp>
    </p:spTree>
    <p:extLst>
      <p:ext uri="{BB962C8B-B14F-4D97-AF65-F5344CB8AC3E}">
        <p14:creationId xmlns:p14="http://schemas.microsoft.com/office/powerpoint/2010/main" val="20168828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3">
            <a:extLst>
              <a:ext uri="{FF2B5EF4-FFF2-40B4-BE49-F238E27FC236}">
                <a16:creationId xmlns:a16="http://schemas.microsoft.com/office/drawing/2014/main" id="{5CCF475F-54AA-4ECB-931F-89D22EC51E45}"/>
              </a:ext>
            </a:extLst>
          </p:cNvPr>
          <p:cNvGraphicFramePr>
            <a:graphicFrameLocks/>
          </p:cNvGraphicFramePr>
          <p:nvPr>
            <p:extLst>
              <p:ext uri="{D42A27DB-BD31-4B8C-83A1-F6EECF244321}">
                <p14:modId xmlns:p14="http://schemas.microsoft.com/office/powerpoint/2010/main" val="3849814132"/>
              </p:ext>
            </p:extLst>
          </p:nvPr>
        </p:nvGraphicFramePr>
        <p:xfrm>
          <a:off x="1233582" y="1868944"/>
          <a:ext cx="7370772" cy="4069277"/>
        </p:xfrm>
        <a:graphic>
          <a:graphicData uri="http://schemas.openxmlformats.org/drawingml/2006/chart">
            <c:chart xmlns:c="http://schemas.openxmlformats.org/drawingml/2006/chart" xmlns:r="http://schemas.openxmlformats.org/officeDocument/2006/relationships" r:id="rId2"/>
          </a:graphicData>
        </a:graphic>
      </p:graphicFrame>
      <p:sp>
        <p:nvSpPr>
          <p:cNvPr id="9" name="Content Placeholder 3">
            <a:extLst>
              <a:ext uri="{FF2B5EF4-FFF2-40B4-BE49-F238E27FC236}">
                <a16:creationId xmlns:a16="http://schemas.microsoft.com/office/drawing/2014/main" id="{30169FAE-B5DA-41A9-87EA-EABFDBCB717A}"/>
              </a:ext>
            </a:extLst>
          </p:cNvPr>
          <p:cNvSpPr txBox="1">
            <a:spLocks/>
          </p:cNvSpPr>
          <p:nvPr/>
        </p:nvSpPr>
        <p:spPr>
          <a:xfrm>
            <a:off x="8259745" y="2414009"/>
            <a:ext cx="3164318" cy="101499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3" name="Content Placeholder 3">
            <a:extLst>
              <a:ext uri="{FF2B5EF4-FFF2-40B4-BE49-F238E27FC236}">
                <a16:creationId xmlns:a16="http://schemas.microsoft.com/office/drawing/2014/main" id="{4A3736A0-8392-47F4-89EA-4E8E46D9052F}"/>
              </a:ext>
            </a:extLst>
          </p:cNvPr>
          <p:cNvSpPr txBox="1">
            <a:spLocks/>
          </p:cNvSpPr>
          <p:nvPr/>
        </p:nvSpPr>
        <p:spPr>
          <a:xfrm>
            <a:off x="8709862" y="4548707"/>
            <a:ext cx="3002743" cy="1653743"/>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4" name="Content Placeholder 3">
            <a:extLst>
              <a:ext uri="{FF2B5EF4-FFF2-40B4-BE49-F238E27FC236}">
                <a16:creationId xmlns:a16="http://schemas.microsoft.com/office/drawing/2014/main" id="{D5471F76-C52B-4793-93A1-394D72F82852}"/>
              </a:ext>
            </a:extLst>
          </p:cNvPr>
          <p:cNvSpPr txBox="1">
            <a:spLocks/>
          </p:cNvSpPr>
          <p:nvPr/>
        </p:nvSpPr>
        <p:spPr>
          <a:xfrm>
            <a:off x="8661507" y="4501204"/>
            <a:ext cx="3002743" cy="1653743"/>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4" name="Content Placeholder 3">
            <a:extLst>
              <a:ext uri="{FF2B5EF4-FFF2-40B4-BE49-F238E27FC236}">
                <a16:creationId xmlns:a16="http://schemas.microsoft.com/office/drawing/2014/main" id="{3E807922-CB9E-476E-9119-60199EADA8E4}"/>
              </a:ext>
            </a:extLst>
          </p:cNvPr>
          <p:cNvSpPr>
            <a:spLocks noGrp="1"/>
          </p:cNvSpPr>
          <p:nvPr>
            <p:ph sz="half" idx="10"/>
          </p:nvPr>
        </p:nvSpPr>
        <p:spPr>
          <a:xfrm>
            <a:off x="8604354" y="1434518"/>
            <a:ext cx="2819709" cy="3748509"/>
          </a:xfrm>
        </p:spPr>
        <p:txBody>
          <a:bodyPr/>
          <a:lstStyle/>
          <a:p>
            <a:r>
              <a:rPr lang="lt-LT" dirty="0"/>
              <a:t>Reguliaraus ritmo laikymosi įgūdžius stiprinti dažniau norėtų santuokoje gyvenantys.</a:t>
            </a:r>
          </a:p>
          <a:p>
            <a:endParaRPr lang="lt-LT" dirty="0"/>
          </a:p>
          <a:p>
            <a:r>
              <a:rPr lang="lt-LT" dirty="0"/>
              <a:t>Sveikos mitybos įgūdžius stiprinti dažniau norėtų vyrai.</a:t>
            </a:r>
          </a:p>
          <a:p>
            <a:endParaRPr lang="lt-LT" dirty="0"/>
          </a:p>
          <a:p>
            <a:r>
              <a:rPr lang="lt-LT" dirty="0"/>
              <a:t>Užsiėmimo mėgstama veikla laisvalaikiu įgūdžius dažniau norėtų stiprinti didžiųjų miestų gyventojai.</a:t>
            </a:r>
          </a:p>
          <a:p>
            <a:endParaRPr lang="lt-LT" dirty="0"/>
          </a:p>
          <a:p>
            <a:r>
              <a:rPr lang="lt-LT" dirty="0"/>
              <a:t>Savo laiką praleidžiamą internete riboti dažniau norėtų vyrai ir didžiųjų miestų gyventojai.</a:t>
            </a:r>
          </a:p>
        </p:txBody>
      </p:sp>
      <p:sp>
        <p:nvSpPr>
          <p:cNvPr id="15" name="Content Placeholder 1">
            <a:extLst>
              <a:ext uri="{FF2B5EF4-FFF2-40B4-BE49-F238E27FC236}">
                <a16:creationId xmlns:a16="http://schemas.microsoft.com/office/drawing/2014/main" id="{712A5697-1DB2-437F-9CE1-EF1A8B370586}"/>
              </a:ext>
            </a:extLst>
          </p:cNvPr>
          <p:cNvSpPr>
            <a:spLocks noGrp="1"/>
          </p:cNvSpPr>
          <p:nvPr>
            <p:ph sz="half" idx="1"/>
          </p:nvPr>
        </p:nvSpPr>
        <p:spPr>
          <a:xfrm>
            <a:off x="1227710" y="1039983"/>
            <a:ext cx="9736580" cy="293639"/>
          </a:xfrm>
        </p:spPr>
        <p:txBody>
          <a:bodyPr/>
          <a:lstStyle/>
          <a:p>
            <a:r>
              <a:rPr lang="lt-LT" dirty="0"/>
              <a:t>Kokius rūpinimosi savo psichikos sveikata įgūdžius norėtumėte stiprinti?</a:t>
            </a:r>
          </a:p>
        </p:txBody>
      </p:sp>
      <p:sp>
        <p:nvSpPr>
          <p:cNvPr id="16" name="Title 2">
            <a:extLst>
              <a:ext uri="{FF2B5EF4-FFF2-40B4-BE49-F238E27FC236}">
                <a16:creationId xmlns:a16="http://schemas.microsoft.com/office/drawing/2014/main" id="{B778AC25-6C72-4E24-B371-7E8C5846DD5E}"/>
              </a:ext>
            </a:extLst>
          </p:cNvPr>
          <p:cNvSpPr>
            <a:spLocks noGrp="1"/>
          </p:cNvSpPr>
          <p:nvPr>
            <p:ph type="title"/>
          </p:nvPr>
        </p:nvSpPr>
        <p:spPr>
          <a:xfrm>
            <a:off x="709127" y="475653"/>
            <a:ext cx="10955123" cy="854497"/>
          </a:xfrm>
        </p:spPr>
        <p:txBody>
          <a:bodyPr>
            <a:normAutofit fontScale="90000"/>
          </a:bodyPr>
          <a:lstStyle/>
          <a:p>
            <a:r>
              <a:rPr lang="lt-LT" sz="3200" dirty="0">
                <a:solidFill>
                  <a:schemeClr val="accent2">
                    <a:lumMod val="75000"/>
                  </a:schemeClr>
                </a:solidFill>
              </a:rPr>
              <a:t>STIPRINTINI RŪPINIMOSI PSICHIKOS SVEIKATA ĮGŪDŽIAI (PROC.)</a:t>
            </a:r>
          </a:p>
        </p:txBody>
      </p:sp>
      <p:sp>
        <p:nvSpPr>
          <p:cNvPr id="17" name="TextBox 16">
            <a:extLst>
              <a:ext uri="{FF2B5EF4-FFF2-40B4-BE49-F238E27FC236}">
                <a16:creationId xmlns:a16="http://schemas.microsoft.com/office/drawing/2014/main" id="{B8C7145D-DCED-4609-B16E-9C591915092C}"/>
              </a:ext>
            </a:extLst>
          </p:cNvPr>
          <p:cNvSpPr txBox="1"/>
          <p:nvPr/>
        </p:nvSpPr>
        <p:spPr>
          <a:xfrm>
            <a:off x="1231568" y="1393534"/>
            <a:ext cx="4997781"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N=305</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050" b="1" dirty="0">
                <a:solidFill>
                  <a:prstClr val="black">
                    <a:lumMod val="65000"/>
                    <a:lumOff val="35000"/>
                  </a:prstClr>
                </a:solidFill>
                <a:latin typeface="Microsoft YaHei UI Light" panose="020B0502040204020203" pitchFamily="34" charset="-122"/>
                <a:ea typeface="Microsoft YaHei UI Light" panose="020B0502040204020203" pitchFamily="34" charset="-122"/>
              </a:rPr>
              <a:t>*Visiškai/greičiau sutinkantys, kad rūpinasi savo psichikos sveikata</a:t>
            </a:r>
            <a:endPar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1" name="TextBox 10">
            <a:extLst>
              <a:ext uri="{FF2B5EF4-FFF2-40B4-BE49-F238E27FC236}">
                <a16:creationId xmlns:a16="http://schemas.microsoft.com/office/drawing/2014/main" id="{456A1BB5-61CB-472C-8847-DD9ACD9BE2CB}"/>
              </a:ext>
            </a:extLst>
          </p:cNvPr>
          <p:cNvSpPr txBox="1"/>
          <p:nvPr/>
        </p:nvSpPr>
        <p:spPr>
          <a:xfrm>
            <a:off x="1744824" y="6154947"/>
            <a:ext cx="3296095" cy="261610"/>
          </a:xfrm>
          <a:prstGeom prst="rect">
            <a:avLst/>
          </a:prstGeom>
          <a:noFill/>
        </p:spPr>
        <p:txBody>
          <a:bodyPr wrap="none" rtlCol="0">
            <a:spAutoFit/>
          </a:bodyPr>
          <a:lstStyle/>
          <a:p>
            <a:r>
              <a:rPr lang="lt-LT" sz="1100" i="1" dirty="0"/>
              <a:t>*Galimi keli atsakymo variantai, suma viršija 100%</a:t>
            </a:r>
          </a:p>
        </p:txBody>
      </p:sp>
    </p:spTree>
    <p:extLst>
      <p:ext uri="{BB962C8B-B14F-4D97-AF65-F5344CB8AC3E}">
        <p14:creationId xmlns:p14="http://schemas.microsoft.com/office/powerpoint/2010/main" val="21236565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CE6269A-06BC-487E-829B-90E0367B1E1B}"/>
              </a:ext>
            </a:extLst>
          </p:cNvPr>
          <p:cNvSpPr txBox="1">
            <a:spLocks/>
          </p:cNvSpPr>
          <p:nvPr/>
        </p:nvSpPr>
        <p:spPr>
          <a:xfrm>
            <a:off x="8679826" y="4118631"/>
            <a:ext cx="3002743" cy="6364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34242" y="1097596"/>
            <a:ext cx="9736580" cy="293639"/>
          </a:xfrm>
        </p:spPr>
        <p:txBody>
          <a:bodyPr/>
          <a:lstStyle/>
          <a:p>
            <a:r>
              <a:rPr lang="lt-LT" dirty="0"/>
              <a:t>Kiek sutinkate su teiginiu „Man pakanka žinių, kaip rūpintis savo psichikos sveikata“? </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811764" y="475653"/>
            <a:ext cx="10139522" cy="854497"/>
          </a:xfrm>
        </p:spPr>
        <p:txBody>
          <a:bodyPr>
            <a:normAutofit fontScale="90000"/>
          </a:bodyPr>
          <a:lstStyle/>
          <a:p>
            <a:r>
              <a:rPr lang="lt-LT" sz="3200" dirty="0">
                <a:solidFill>
                  <a:schemeClr val="accent2">
                    <a:lumMod val="75000"/>
                  </a:schemeClr>
                </a:solidFill>
              </a:rPr>
              <a:t>ŽINIOS, KAIP RŪPINTIS SAVO PSICHIKOS SVEIKATA (PROC.)</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graphicFrame>
        <p:nvGraphicFramePr>
          <p:cNvPr id="8" name="Content Placeholder 13">
            <a:extLst>
              <a:ext uri="{FF2B5EF4-FFF2-40B4-BE49-F238E27FC236}">
                <a16:creationId xmlns:a16="http://schemas.microsoft.com/office/drawing/2014/main" id="{D6DF4359-F7CE-40E0-B550-47618F214BBF}"/>
              </a:ext>
            </a:extLst>
          </p:cNvPr>
          <p:cNvGraphicFramePr>
            <a:graphicFrameLocks/>
          </p:cNvGraphicFramePr>
          <p:nvPr>
            <p:extLst>
              <p:ext uri="{D42A27DB-BD31-4B8C-83A1-F6EECF244321}">
                <p14:modId xmlns:p14="http://schemas.microsoft.com/office/powerpoint/2010/main" val="4045400647"/>
              </p:ext>
            </p:extLst>
          </p:nvPr>
        </p:nvGraphicFramePr>
        <p:xfrm>
          <a:off x="1550879" y="1745959"/>
          <a:ext cx="7926496" cy="43246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196286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4168417286"/>
              </p:ext>
            </p:extLst>
          </p:nvPr>
        </p:nvGraphicFramePr>
        <p:xfrm>
          <a:off x="1362524" y="1848168"/>
          <a:ext cx="7081680" cy="4607242"/>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3">
            <a:extLst>
              <a:ext uri="{FF2B5EF4-FFF2-40B4-BE49-F238E27FC236}">
                <a16:creationId xmlns:a16="http://schemas.microsoft.com/office/drawing/2014/main" id="{C8952B1D-DEE6-484C-8043-3803C963C794}"/>
              </a:ext>
            </a:extLst>
          </p:cNvPr>
          <p:cNvSpPr txBox="1">
            <a:spLocks/>
          </p:cNvSpPr>
          <p:nvPr/>
        </p:nvSpPr>
        <p:spPr>
          <a:xfrm>
            <a:off x="8577363" y="1657539"/>
            <a:ext cx="2748713" cy="317271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r>
              <a:rPr kumimoji="0" lang="lt-LT"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Moterys ir aukštesnių pajamų respondentai dažniau visiškai pritaria, kad jiems pakanka žinių, kaip rūpintis savo psichikos sveikata.</a:t>
            </a: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lang="lt-LT" dirty="0">
              <a:solidFill>
                <a:prstClr val="black">
                  <a:lumMod val="65000"/>
                  <a:lumOff val="35000"/>
                </a:prstClr>
              </a:solidFill>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lang="lt-LT" dirty="0">
              <a:solidFill>
                <a:prstClr val="black">
                  <a:lumMod val="65000"/>
                  <a:lumOff val="35000"/>
                </a:prstClr>
              </a:solidFill>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en-US"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08232" y="1249729"/>
            <a:ext cx="9736580" cy="293639"/>
          </a:xfrm>
        </p:spPr>
        <p:txBody>
          <a:bodyPr/>
          <a:lstStyle/>
          <a:p>
            <a:r>
              <a:rPr lang="lt-LT" dirty="0"/>
              <a:t>Kiek sutinkate su teiginiu „Man pakanka žinių, kaip rūpintis savo psichikos sveikata“? </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14705" y="648097"/>
            <a:ext cx="10111371" cy="854497"/>
          </a:xfrm>
        </p:spPr>
        <p:txBody>
          <a:bodyPr>
            <a:normAutofit fontScale="90000"/>
          </a:bodyPr>
          <a:lstStyle/>
          <a:p>
            <a:r>
              <a:rPr lang="lt-LT" sz="3200" dirty="0">
                <a:solidFill>
                  <a:schemeClr val="accent2">
                    <a:lumMod val="75000"/>
                  </a:schemeClr>
                </a:solidFill>
              </a:rPr>
              <a:t>ŽINIOS, KAIP RŪPINTIS SAVO PSICHIKOS SVEIKATA (PROC.)</a:t>
            </a:r>
          </a:p>
        </p:txBody>
      </p:sp>
      <p:sp>
        <p:nvSpPr>
          <p:cNvPr id="14" name="TextBox 13">
            <a:extLst>
              <a:ext uri="{FF2B5EF4-FFF2-40B4-BE49-F238E27FC236}">
                <a16:creationId xmlns:a16="http://schemas.microsoft.com/office/drawing/2014/main" id="{A788E621-57C2-4557-9C89-6959572DCC08}"/>
              </a:ext>
            </a:extLst>
          </p:cNvPr>
          <p:cNvSpPr txBox="1"/>
          <p:nvPr/>
        </p:nvSpPr>
        <p:spPr>
          <a:xfrm>
            <a:off x="1229365" y="1657539"/>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cxnSp>
        <p:nvCxnSpPr>
          <p:cNvPr id="16" name="Straight Connector 15">
            <a:extLst>
              <a:ext uri="{FF2B5EF4-FFF2-40B4-BE49-F238E27FC236}">
                <a16:creationId xmlns:a16="http://schemas.microsoft.com/office/drawing/2014/main" id="{3B77BD78-86A6-4CD9-B67F-9E281F8D74C9}"/>
              </a:ext>
            </a:extLst>
          </p:cNvPr>
          <p:cNvCxnSpPr>
            <a:cxnSpLocks/>
          </p:cNvCxnSpPr>
          <p:nvPr/>
        </p:nvCxnSpPr>
        <p:spPr>
          <a:xfrm>
            <a:off x="2240280" y="2921268"/>
            <a:ext cx="55677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642691F-CC61-465E-AED1-703347E99616}"/>
              </a:ext>
            </a:extLst>
          </p:cNvPr>
          <p:cNvCxnSpPr>
            <a:cxnSpLocks/>
          </p:cNvCxnSpPr>
          <p:nvPr/>
        </p:nvCxnSpPr>
        <p:spPr>
          <a:xfrm>
            <a:off x="2240279" y="3704604"/>
            <a:ext cx="55677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FF09C3-3088-4800-B467-9D1E632F2B1B}"/>
              </a:ext>
            </a:extLst>
          </p:cNvPr>
          <p:cNvCxnSpPr>
            <a:cxnSpLocks/>
          </p:cNvCxnSpPr>
          <p:nvPr/>
        </p:nvCxnSpPr>
        <p:spPr>
          <a:xfrm>
            <a:off x="2240278" y="4871988"/>
            <a:ext cx="556776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06266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CE6269A-06BC-487E-829B-90E0367B1E1B}"/>
              </a:ext>
            </a:extLst>
          </p:cNvPr>
          <p:cNvSpPr txBox="1">
            <a:spLocks/>
          </p:cNvSpPr>
          <p:nvPr/>
        </p:nvSpPr>
        <p:spPr>
          <a:xfrm>
            <a:off x="8679826" y="4118631"/>
            <a:ext cx="3002743" cy="6364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5462" y="1262439"/>
            <a:ext cx="9736580" cy="293639"/>
          </a:xfrm>
        </p:spPr>
        <p:txBody>
          <a:bodyPr/>
          <a:lstStyle/>
          <a:p>
            <a:r>
              <a:rPr lang="lt-LT" dirty="0"/>
              <a:t>Kiek sutinkate su teiginiu „Žinau, kur ieškoti patikimos, moksliškai pagrįstos informacijos apie psichikos sveikatą“?</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9730107" cy="854497"/>
          </a:xfrm>
        </p:spPr>
        <p:txBody>
          <a:bodyPr>
            <a:normAutofit fontScale="90000"/>
          </a:bodyPr>
          <a:lstStyle/>
          <a:p>
            <a:r>
              <a:rPr lang="lt-LT" sz="3200" dirty="0">
                <a:solidFill>
                  <a:schemeClr val="accent2">
                    <a:lumMod val="75000"/>
                  </a:schemeClr>
                </a:solidFill>
              </a:rPr>
              <a:t>INFORMUOTUMAS APIE PATIKIMUS ŠALTINIUS PSICHIKOS SVEIKATOS TEMA (PROC.)</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graphicFrame>
        <p:nvGraphicFramePr>
          <p:cNvPr id="8" name="Content Placeholder 13">
            <a:extLst>
              <a:ext uri="{FF2B5EF4-FFF2-40B4-BE49-F238E27FC236}">
                <a16:creationId xmlns:a16="http://schemas.microsoft.com/office/drawing/2014/main" id="{D6DF4359-F7CE-40E0-B550-47618F214BBF}"/>
              </a:ext>
            </a:extLst>
          </p:cNvPr>
          <p:cNvGraphicFramePr>
            <a:graphicFrameLocks/>
          </p:cNvGraphicFramePr>
          <p:nvPr>
            <p:extLst>
              <p:ext uri="{D42A27DB-BD31-4B8C-83A1-F6EECF244321}">
                <p14:modId xmlns:p14="http://schemas.microsoft.com/office/powerpoint/2010/main" val="4015219592"/>
              </p:ext>
            </p:extLst>
          </p:nvPr>
        </p:nvGraphicFramePr>
        <p:xfrm>
          <a:off x="1369904" y="2007569"/>
          <a:ext cx="7734929" cy="40630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611448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1399312185"/>
              </p:ext>
            </p:extLst>
          </p:nvPr>
        </p:nvGraphicFramePr>
        <p:xfrm>
          <a:off x="1362524" y="1848168"/>
          <a:ext cx="7081680" cy="4607242"/>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3">
            <a:extLst>
              <a:ext uri="{FF2B5EF4-FFF2-40B4-BE49-F238E27FC236}">
                <a16:creationId xmlns:a16="http://schemas.microsoft.com/office/drawing/2014/main" id="{C8952B1D-DEE6-484C-8043-3803C963C794}"/>
              </a:ext>
            </a:extLst>
          </p:cNvPr>
          <p:cNvSpPr txBox="1">
            <a:spLocks/>
          </p:cNvSpPr>
          <p:nvPr/>
        </p:nvSpPr>
        <p:spPr>
          <a:xfrm>
            <a:off x="8685795" y="1929237"/>
            <a:ext cx="2748713" cy="317271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r>
              <a:rPr kumimoji="0" lang="lt-LT"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Aukštesnių pajamų respondentai, aukštąjį išsilavinimą turintieji ir moterys dažniau visiškai sutinka, kad žino, kur ieškoti patikimos informacijos apie psichikos sveikatą.</a:t>
            </a: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en-US"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08232" y="1421179"/>
            <a:ext cx="9736580" cy="293639"/>
          </a:xfrm>
        </p:spPr>
        <p:txBody>
          <a:bodyPr/>
          <a:lstStyle/>
          <a:p>
            <a:r>
              <a:rPr lang="lt-LT" dirty="0"/>
              <a:t>Kiek sutinkate su teiginiu „Žinau, kur ieškoti patikimos, moksliškai pagrįstos informacijos apie psichikos sveikatą“?</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14705" y="648097"/>
            <a:ext cx="9730107" cy="854497"/>
          </a:xfrm>
        </p:spPr>
        <p:txBody>
          <a:bodyPr>
            <a:normAutofit fontScale="90000"/>
          </a:bodyPr>
          <a:lstStyle/>
          <a:p>
            <a:r>
              <a:rPr lang="lt-LT" sz="3200" dirty="0">
                <a:solidFill>
                  <a:schemeClr val="accent2">
                    <a:lumMod val="75000"/>
                  </a:schemeClr>
                </a:solidFill>
              </a:rPr>
              <a:t>INFORMUOTUMAS APIE PATIKIMUS ŠALTINIUS PSICHIKOS SVEIKATOS TEMA (PROC.)</a:t>
            </a:r>
          </a:p>
        </p:txBody>
      </p:sp>
      <p:sp>
        <p:nvSpPr>
          <p:cNvPr id="14" name="TextBox 13">
            <a:extLst>
              <a:ext uri="{FF2B5EF4-FFF2-40B4-BE49-F238E27FC236}">
                <a16:creationId xmlns:a16="http://schemas.microsoft.com/office/drawing/2014/main" id="{A788E621-57C2-4557-9C89-6959572DCC08}"/>
              </a:ext>
            </a:extLst>
          </p:cNvPr>
          <p:cNvSpPr txBox="1"/>
          <p:nvPr/>
        </p:nvSpPr>
        <p:spPr>
          <a:xfrm>
            <a:off x="1221178" y="1929237"/>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cxnSp>
        <p:nvCxnSpPr>
          <p:cNvPr id="16" name="Straight Connector 15">
            <a:extLst>
              <a:ext uri="{FF2B5EF4-FFF2-40B4-BE49-F238E27FC236}">
                <a16:creationId xmlns:a16="http://schemas.microsoft.com/office/drawing/2014/main" id="{3B77BD78-86A6-4CD9-B67F-9E281F8D74C9}"/>
              </a:ext>
            </a:extLst>
          </p:cNvPr>
          <p:cNvCxnSpPr>
            <a:cxnSpLocks/>
          </p:cNvCxnSpPr>
          <p:nvPr/>
        </p:nvCxnSpPr>
        <p:spPr>
          <a:xfrm>
            <a:off x="2240280" y="2921268"/>
            <a:ext cx="55677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642691F-CC61-465E-AED1-703347E99616}"/>
              </a:ext>
            </a:extLst>
          </p:cNvPr>
          <p:cNvCxnSpPr>
            <a:cxnSpLocks/>
          </p:cNvCxnSpPr>
          <p:nvPr/>
        </p:nvCxnSpPr>
        <p:spPr>
          <a:xfrm>
            <a:off x="2240279" y="3704604"/>
            <a:ext cx="55677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FF09C3-3088-4800-B467-9D1E632F2B1B}"/>
              </a:ext>
            </a:extLst>
          </p:cNvPr>
          <p:cNvCxnSpPr>
            <a:cxnSpLocks/>
          </p:cNvCxnSpPr>
          <p:nvPr/>
        </p:nvCxnSpPr>
        <p:spPr>
          <a:xfrm>
            <a:off x="2240278" y="4871988"/>
            <a:ext cx="556776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6170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3">
            <a:extLst>
              <a:ext uri="{FF2B5EF4-FFF2-40B4-BE49-F238E27FC236}">
                <a16:creationId xmlns:a16="http://schemas.microsoft.com/office/drawing/2014/main" id="{5CCF475F-54AA-4ECB-931F-89D22EC51E45}"/>
              </a:ext>
            </a:extLst>
          </p:cNvPr>
          <p:cNvGraphicFramePr>
            <a:graphicFrameLocks/>
          </p:cNvGraphicFramePr>
          <p:nvPr>
            <p:extLst>
              <p:ext uri="{D42A27DB-BD31-4B8C-83A1-F6EECF244321}">
                <p14:modId xmlns:p14="http://schemas.microsoft.com/office/powerpoint/2010/main" val="2105809080"/>
              </p:ext>
            </p:extLst>
          </p:nvPr>
        </p:nvGraphicFramePr>
        <p:xfrm>
          <a:off x="1233582" y="1827716"/>
          <a:ext cx="7370772" cy="4110506"/>
        </p:xfrm>
        <a:graphic>
          <a:graphicData uri="http://schemas.openxmlformats.org/drawingml/2006/chart">
            <c:chart xmlns:c="http://schemas.openxmlformats.org/drawingml/2006/chart" xmlns:r="http://schemas.openxmlformats.org/officeDocument/2006/relationships" r:id="rId2"/>
          </a:graphicData>
        </a:graphic>
      </p:graphicFrame>
      <p:sp>
        <p:nvSpPr>
          <p:cNvPr id="9" name="Content Placeholder 3">
            <a:extLst>
              <a:ext uri="{FF2B5EF4-FFF2-40B4-BE49-F238E27FC236}">
                <a16:creationId xmlns:a16="http://schemas.microsoft.com/office/drawing/2014/main" id="{30169FAE-B5DA-41A9-87EA-EABFDBCB717A}"/>
              </a:ext>
            </a:extLst>
          </p:cNvPr>
          <p:cNvSpPr txBox="1">
            <a:spLocks/>
          </p:cNvSpPr>
          <p:nvPr/>
        </p:nvSpPr>
        <p:spPr>
          <a:xfrm>
            <a:off x="8259745" y="2414009"/>
            <a:ext cx="3164318" cy="101499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3" name="Content Placeholder 3">
            <a:extLst>
              <a:ext uri="{FF2B5EF4-FFF2-40B4-BE49-F238E27FC236}">
                <a16:creationId xmlns:a16="http://schemas.microsoft.com/office/drawing/2014/main" id="{4A3736A0-8392-47F4-89EA-4E8E46D9052F}"/>
              </a:ext>
            </a:extLst>
          </p:cNvPr>
          <p:cNvSpPr txBox="1">
            <a:spLocks/>
          </p:cNvSpPr>
          <p:nvPr/>
        </p:nvSpPr>
        <p:spPr>
          <a:xfrm>
            <a:off x="8709862" y="4548707"/>
            <a:ext cx="3002743" cy="1653743"/>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4" name="Content Placeholder 3">
            <a:extLst>
              <a:ext uri="{FF2B5EF4-FFF2-40B4-BE49-F238E27FC236}">
                <a16:creationId xmlns:a16="http://schemas.microsoft.com/office/drawing/2014/main" id="{D5471F76-C52B-4793-93A1-394D72F82852}"/>
              </a:ext>
            </a:extLst>
          </p:cNvPr>
          <p:cNvSpPr txBox="1">
            <a:spLocks/>
          </p:cNvSpPr>
          <p:nvPr/>
        </p:nvSpPr>
        <p:spPr>
          <a:xfrm>
            <a:off x="8661507" y="4501204"/>
            <a:ext cx="3002743" cy="1653743"/>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4" name="Content Placeholder 3">
            <a:extLst>
              <a:ext uri="{FF2B5EF4-FFF2-40B4-BE49-F238E27FC236}">
                <a16:creationId xmlns:a16="http://schemas.microsoft.com/office/drawing/2014/main" id="{3E807922-CB9E-476E-9119-60199EADA8E4}"/>
              </a:ext>
            </a:extLst>
          </p:cNvPr>
          <p:cNvSpPr>
            <a:spLocks noGrp="1"/>
          </p:cNvSpPr>
          <p:nvPr>
            <p:ph sz="half" idx="10"/>
          </p:nvPr>
        </p:nvSpPr>
        <p:spPr>
          <a:xfrm>
            <a:off x="8564797" y="1581150"/>
            <a:ext cx="2859266" cy="4176855"/>
          </a:xfrm>
        </p:spPr>
        <p:txBody>
          <a:bodyPr/>
          <a:lstStyle/>
          <a:p>
            <a:r>
              <a:rPr lang="lt-LT" dirty="0"/>
              <a:t>Informaciją apie rūpinimąsi psichikos sveikata gaunančios iš naujienų portalų ir socialinių tinklų kiek dažniau nurodė moterys.</a:t>
            </a:r>
          </a:p>
          <a:p>
            <a:endParaRPr lang="lt-LT" dirty="0"/>
          </a:p>
          <a:p>
            <a:r>
              <a:rPr lang="lt-LT" dirty="0"/>
              <a:t>Artimuosius, draugus, dažniau nurodė aukštesnių pajamų bei aukštąjį išsilavinimą turintys respondentai.</a:t>
            </a:r>
          </a:p>
          <a:p>
            <a:endParaRPr lang="lt-LT" dirty="0"/>
          </a:p>
          <a:p>
            <a:r>
              <a:rPr lang="lt-LT" dirty="0"/>
              <a:t>Sveikatos priežiūros specialistus dažniau nurodė didžiųjų miestų gyventojai.</a:t>
            </a:r>
          </a:p>
          <a:p>
            <a:endParaRPr lang="lt-LT" dirty="0"/>
          </a:p>
          <a:p>
            <a:r>
              <a:rPr lang="lt-LT" dirty="0"/>
              <a:t>Specializuotą/mokslinę literatūrą ir tinklalaides dažniau nurodė didžiųjų miestų gyventojai bei aukštąjį išsilavinimą turintys respondentai.</a:t>
            </a:r>
          </a:p>
          <a:p>
            <a:endParaRPr lang="lt-LT" dirty="0"/>
          </a:p>
          <a:p>
            <a:r>
              <a:rPr lang="lt-LT" dirty="0"/>
              <a:t>Nesidomintys šia tema kiek dažniau teigia vyrai.</a:t>
            </a:r>
          </a:p>
        </p:txBody>
      </p:sp>
      <p:sp>
        <p:nvSpPr>
          <p:cNvPr id="15" name="Content Placeholder 1">
            <a:extLst>
              <a:ext uri="{FF2B5EF4-FFF2-40B4-BE49-F238E27FC236}">
                <a16:creationId xmlns:a16="http://schemas.microsoft.com/office/drawing/2014/main" id="{712A5697-1DB2-437F-9CE1-EF1A8B370586}"/>
              </a:ext>
            </a:extLst>
          </p:cNvPr>
          <p:cNvSpPr>
            <a:spLocks noGrp="1"/>
          </p:cNvSpPr>
          <p:nvPr>
            <p:ph sz="half" idx="1"/>
          </p:nvPr>
        </p:nvSpPr>
        <p:spPr>
          <a:xfrm>
            <a:off x="1227710" y="1240008"/>
            <a:ext cx="9736580" cy="293639"/>
          </a:xfrm>
        </p:spPr>
        <p:txBody>
          <a:bodyPr/>
          <a:lstStyle/>
          <a:p>
            <a:r>
              <a:rPr lang="lt-LT" dirty="0"/>
              <a:t>Iš kur gaunate informacijos, žinių, kaip rūpintis savo psichikos sveikata?</a:t>
            </a:r>
          </a:p>
        </p:txBody>
      </p:sp>
      <p:sp>
        <p:nvSpPr>
          <p:cNvPr id="16" name="Title 2">
            <a:extLst>
              <a:ext uri="{FF2B5EF4-FFF2-40B4-BE49-F238E27FC236}">
                <a16:creationId xmlns:a16="http://schemas.microsoft.com/office/drawing/2014/main" id="{B778AC25-6C72-4E24-B371-7E8C5846DD5E}"/>
              </a:ext>
            </a:extLst>
          </p:cNvPr>
          <p:cNvSpPr>
            <a:spLocks noGrp="1"/>
          </p:cNvSpPr>
          <p:nvPr>
            <p:ph type="title"/>
          </p:nvPr>
        </p:nvSpPr>
        <p:spPr>
          <a:xfrm>
            <a:off x="1221178" y="475653"/>
            <a:ext cx="9730107" cy="854497"/>
          </a:xfrm>
        </p:spPr>
        <p:txBody>
          <a:bodyPr>
            <a:normAutofit fontScale="90000"/>
          </a:bodyPr>
          <a:lstStyle/>
          <a:p>
            <a:r>
              <a:rPr lang="lt-LT" sz="3200" dirty="0">
                <a:solidFill>
                  <a:schemeClr val="accent2">
                    <a:lumMod val="75000"/>
                  </a:schemeClr>
                </a:solidFill>
              </a:rPr>
              <a:t>PAGRINDINIAI INFORMACIJOS APIE PSICHIKOS SVEIKATĄ ŠALTINIAI (PROC.)</a:t>
            </a:r>
          </a:p>
        </p:txBody>
      </p:sp>
      <p:sp>
        <p:nvSpPr>
          <p:cNvPr id="17" name="TextBox 16">
            <a:extLst>
              <a:ext uri="{FF2B5EF4-FFF2-40B4-BE49-F238E27FC236}">
                <a16:creationId xmlns:a16="http://schemas.microsoft.com/office/drawing/2014/main" id="{B8C7145D-DCED-4609-B16E-9C591915092C}"/>
              </a:ext>
            </a:extLst>
          </p:cNvPr>
          <p:cNvSpPr txBox="1"/>
          <p:nvPr/>
        </p:nvSpPr>
        <p:spPr>
          <a:xfrm>
            <a:off x="1227710" y="1553723"/>
            <a:ext cx="4997781"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sp>
        <p:nvSpPr>
          <p:cNvPr id="11" name="TextBox 10">
            <a:extLst>
              <a:ext uri="{FF2B5EF4-FFF2-40B4-BE49-F238E27FC236}">
                <a16:creationId xmlns:a16="http://schemas.microsoft.com/office/drawing/2014/main" id="{456A1BB5-61CB-472C-8847-DD9ACD9BE2CB}"/>
              </a:ext>
            </a:extLst>
          </p:cNvPr>
          <p:cNvSpPr txBox="1"/>
          <p:nvPr/>
        </p:nvSpPr>
        <p:spPr>
          <a:xfrm>
            <a:off x="1744824" y="6154947"/>
            <a:ext cx="329609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100" b="0" i="1" u="none" strike="noStrike" kern="1200" cap="none" spc="0" normalizeH="0" baseline="0" noProof="0" dirty="0">
                <a:ln>
                  <a:noFill/>
                </a:ln>
                <a:solidFill>
                  <a:prstClr val="black"/>
                </a:solidFill>
                <a:effectLst/>
                <a:uLnTx/>
                <a:uFillTx/>
                <a:latin typeface="Microsoft YaHei UI Light"/>
                <a:ea typeface="+mn-ea"/>
                <a:cs typeface="+mn-cs"/>
              </a:rPr>
              <a:t>*Galimi keli atsakymo variantai, suma viršija 100%</a:t>
            </a:r>
          </a:p>
        </p:txBody>
      </p:sp>
    </p:spTree>
    <p:extLst>
      <p:ext uri="{BB962C8B-B14F-4D97-AF65-F5344CB8AC3E}">
        <p14:creationId xmlns:p14="http://schemas.microsoft.com/office/powerpoint/2010/main" val="19764347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3">
            <a:extLst>
              <a:ext uri="{FF2B5EF4-FFF2-40B4-BE49-F238E27FC236}">
                <a16:creationId xmlns:a16="http://schemas.microsoft.com/office/drawing/2014/main" id="{5CCF475F-54AA-4ECB-931F-89D22EC51E45}"/>
              </a:ext>
            </a:extLst>
          </p:cNvPr>
          <p:cNvGraphicFramePr>
            <a:graphicFrameLocks/>
          </p:cNvGraphicFramePr>
          <p:nvPr>
            <p:extLst>
              <p:ext uri="{D42A27DB-BD31-4B8C-83A1-F6EECF244321}">
                <p14:modId xmlns:p14="http://schemas.microsoft.com/office/powerpoint/2010/main" val="3926379081"/>
              </p:ext>
            </p:extLst>
          </p:nvPr>
        </p:nvGraphicFramePr>
        <p:xfrm>
          <a:off x="1233582" y="2031212"/>
          <a:ext cx="7370772" cy="3907009"/>
        </p:xfrm>
        <a:graphic>
          <a:graphicData uri="http://schemas.openxmlformats.org/drawingml/2006/chart">
            <c:chart xmlns:c="http://schemas.openxmlformats.org/drawingml/2006/chart" xmlns:r="http://schemas.openxmlformats.org/officeDocument/2006/relationships" r:id="rId2"/>
          </a:graphicData>
        </a:graphic>
      </p:graphicFrame>
      <p:sp>
        <p:nvSpPr>
          <p:cNvPr id="9" name="Content Placeholder 3">
            <a:extLst>
              <a:ext uri="{FF2B5EF4-FFF2-40B4-BE49-F238E27FC236}">
                <a16:creationId xmlns:a16="http://schemas.microsoft.com/office/drawing/2014/main" id="{30169FAE-B5DA-41A9-87EA-EABFDBCB717A}"/>
              </a:ext>
            </a:extLst>
          </p:cNvPr>
          <p:cNvSpPr txBox="1">
            <a:spLocks/>
          </p:cNvSpPr>
          <p:nvPr/>
        </p:nvSpPr>
        <p:spPr>
          <a:xfrm>
            <a:off x="8259745" y="2414009"/>
            <a:ext cx="3164318" cy="101499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3" name="Content Placeholder 3">
            <a:extLst>
              <a:ext uri="{FF2B5EF4-FFF2-40B4-BE49-F238E27FC236}">
                <a16:creationId xmlns:a16="http://schemas.microsoft.com/office/drawing/2014/main" id="{4A3736A0-8392-47F4-89EA-4E8E46D9052F}"/>
              </a:ext>
            </a:extLst>
          </p:cNvPr>
          <p:cNvSpPr txBox="1">
            <a:spLocks/>
          </p:cNvSpPr>
          <p:nvPr/>
        </p:nvSpPr>
        <p:spPr>
          <a:xfrm>
            <a:off x="8709862" y="4548707"/>
            <a:ext cx="3002743" cy="1653743"/>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4" name="Content Placeholder 3">
            <a:extLst>
              <a:ext uri="{FF2B5EF4-FFF2-40B4-BE49-F238E27FC236}">
                <a16:creationId xmlns:a16="http://schemas.microsoft.com/office/drawing/2014/main" id="{D5471F76-C52B-4793-93A1-394D72F82852}"/>
              </a:ext>
            </a:extLst>
          </p:cNvPr>
          <p:cNvSpPr txBox="1">
            <a:spLocks/>
          </p:cNvSpPr>
          <p:nvPr/>
        </p:nvSpPr>
        <p:spPr>
          <a:xfrm>
            <a:off x="8661507" y="4501204"/>
            <a:ext cx="3002743" cy="1653743"/>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4" name="Content Placeholder 3">
            <a:extLst>
              <a:ext uri="{FF2B5EF4-FFF2-40B4-BE49-F238E27FC236}">
                <a16:creationId xmlns:a16="http://schemas.microsoft.com/office/drawing/2014/main" id="{3E807922-CB9E-476E-9119-60199EADA8E4}"/>
              </a:ext>
            </a:extLst>
          </p:cNvPr>
          <p:cNvSpPr>
            <a:spLocks noGrp="1"/>
          </p:cNvSpPr>
          <p:nvPr>
            <p:ph sz="half" idx="10"/>
          </p:nvPr>
        </p:nvSpPr>
        <p:spPr>
          <a:xfrm>
            <a:off x="8584576" y="1494984"/>
            <a:ext cx="2859266" cy="3586883"/>
          </a:xfrm>
        </p:spPr>
        <p:txBody>
          <a:bodyPr/>
          <a:lstStyle/>
          <a:p>
            <a:r>
              <a:rPr lang="lt-LT" dirty="0"/>
              <a:t>Mėgstamą, atpalaiduojančią veiklą dažniau nurodė moterys. Moterys taip pat dažniau teigė atliekančios kvėpavimo pratimus, leidžiančios laiką gamtoje, besistengiančios sveikai maitintis.</a:t>
            </a:r>
          </a:p>
          <a:p>
            <a:endParaRPr lang="lt-LT" dirty="0"/>
          </a:p>
          <a:p>
            <a:r>
              <a:rPr lang="lt-LT" dirty="0"/>
              <a:t>Vyrai dažniau nurodė, kad vartoja alkoholį, rūko arba teigė niekaip nesusidorojantys su stresu.</a:t>
            </a:r>
          </a:p>
          <a:p>
            <a:endParaRPr lang="lt-LT" dirty="0"/>
          </a:p>
          <a:p>
            <a:r>
              <a:rPr lang="lt-LT" dirty="0"/>
              <a:t>Aukštesnių pajamų respondentai dažniau nurodė sportuojantys, atliekantys kvėpavimo pratimus, besistengiantys sveikai maitintis.</a:t>
            </a:r>
          </a:p>
          <a:p>
            <a:endParaRPr lang="lt-LT" dirty="0"/>
          </a:p>
          <a:p>
            <a:r>
              <a:rPr lang="lt-LT" dirty="0"/>
              <a:t>Didžiųjų miestų gyventojai dažniau nurodė besistengiantys sveikai maitintis, rūkantys.</a:t>
            </a:r>
          </a:p>
          <a:p>
            <a:endParaRPr lang="lt-LT" dirty="0"/>
          </a:p>
          <a:p>
            <a:endParaRPr lang="lt-LT" dirty="0"/>
          </a:p>
        </p:txBody>
      </p:sp>
      <p:sp>
        <p:nvSpPr>
          <p:cNvPr id="15" name="Content Placeholder 1">
            <a:extLst>
              <a:ext uri="{FF2B5EF4-FFF2-40B4-BE49-F238E27FC236}">
                <a16:creationId xmlns:a16="http://schemas.microsoft.com/office/drawing/2014/main" id="{712A5697-1DB2-437F-9CE1-EF1A8B370586}"/>
              </a:ext>
            </a:extLst>
          </p:cNvPr>
          <p:cNvSpPr>
            <a:spLocks noGrp="1"/>
          </p:cNvSpPr>
          <p:nvPr>
            <p:ph sz="half" idx="1"/>
          </p:nvPr>
        </p:nvSpPr>
        <p:spPr>
          <a:xfrm>
            <a:off x="1227710" y="1105196"/>
            <a:ext cx="9736580" cy="293639"/>
          </a:xfrm>
        </p:spPr>
        <p:txBody>
          <a:bodyPr/>
          <a:lstStyle/>
          <a:p>
            <a:r>
              <a:rPr lang="lt-LT" dirty="0"/>
              <a:t>Kaip susidorojate su patiriamu ilgalaikiu stresu? </a:t>
            </a:r>
          </a:p>
        </p:txBody>
      </p:sp>
      <p:sp>
        <p:nvSpPr>
          <p:cNvPr id="16" name="Title 2">
            <a:extLst>
              <a:ext uri="{FF2B5EF4-FFF2-40B4-BE49-F238E27FC236}">
                <a16:creationId xmlns:a16="http://schemas.microsoft.com/office/drawing/2014/main" id="{B778AC25-6C72-4E24-B371-7E8C5846DD5E}"/>
              </a:ext>
            </a:extLst>
          </p:cNvPr>
          <p:cNvSpPr>
            <a:spLocks noGrp="1"/>
          </p:cNvSpPr>
          <p:nvPr>
            <p:ph type="title"/>
          </p:nvPr>
        </p:nvSpPr>
        <p:spPr>
          <a:xfrm>
            <a:off x="1221178" y="475653"/>
            <a:ext cx="9730107" cy="854497"/>
          </a:xfrm>
        </p:spPr>
        <p:txBody>
          <a:bodyPr>
            <a:normAutofit/>
          </a:bodyPr>
          <a:lstStyle/>
          <a:p>
            <a:r>
              <a:rPr lang="lt-LT" sz="3200" dirty="0">
                <a:solidFill>
                  <a:schemeClr val="accent2">
                    <a:lumMod val="75000"/>
                  </a:schemeClr>
                </a:solidFill>
              </a:rPr>
              <a:t>STRESO ĮVEIKOS BŪDAI (PROC.)</a:t>
            </a:r>
          </a:p>
        </p:txBody>
      </p:sp>
      <p:sp>
        <p:nvSpPr>
          <p:cNvPr id="17" name="TextBox 16">
            <a:extLst>
              <a:ext uri="{FF2B5EF4-FFF2-40B4-BE49-F238E27FC236}">
                <a16:creationId xmlns:a16="http://schemas.microsoft.com/office/drawing/2014/main" id="{B8C7145D-DCED-4609-B16E-9C591915092C}"/>
              </a:ext>
            </a:extLst>
          </p:cNvPr>
          <p:cNvSpPr txBox="1"/>
          <p:nvPr/>
        </p:nvSpPr>
        <p:spPr>
          <a:xfrm>
            <a:off x="1221178" y="1494984"/>
            <a:ext cx="4997781"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sp>
        <p:nvSpPr>
          <p:cNvPr id="11" name="TextBox 10">
            <a:extLst>
              <a:ext uri="{FF2B5EF4-FFF2-40B4-BE49-F238E27FC236}">
                <a16:creationId xmlns:a16="http://schemas.microsoft.com/office/drawing/2014/main" id="{456A1BB5-61CB-472C-8847-DD9ACD9BE2CB}"/>
              </a:ext>
            </a:extLst>
          </p:cNvPr>
          <p:cNvSpPr txBox="1"/>
          <p:nvPr/>
        </p:nvSpPr>
        <p:spPr>
          <a:xfrm>
            <a:off x="1744824" y="6154947"/>
            <a:ext cx="329609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100" b="0" i="1" u="none" strike="noStrike" kern="1200" cap="none" spc="0" normalizeH="0" baseline="0" noProof="0" dirty="0">
                <a:ln>
                  <a:noFill/>
                </a:ln>
                <a:solidFill>
                  <a:prstClr val="black"/>
                </a:solidFill>
                <a:effectLst/>
                <a:uLnTx/>
                <a:uFillTx/>
                <a:latin typeface="Microsoft YaHei UI Light"/>
                <a:ea typeface="+mn-ea"/>
                <a:cs typeface="+mn-cs"/>
              </a:rPr>
              <a:t>*Galimi keli atsakymo variantai, suma viršija 100%</a:t>
            </a:r>
          </a:p>
        </p:txBody>
      </p:sp>
    </p:spTree>
    <p:extLst>
      <p:ext uri="{BB962C8B-B14F-4D97-AF65-F5344CB8AC3E}">
        <p14:creationId xmlns:p14="http://schemas.microsoft.com/office/powerpoint/2010/main" val="35032593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CE6269A-06BC-487E-829B-90E0367B1E1B}"/>
              </a:ext>
            </a:extLst>
          </p:cNvPr>
          <p:cNvSpPr txBox="1">
            <a:spLocks/>
          </p:cNvSpPr>
          <p:nvPr/>
        </p:nvSpPr>
        <p:spPr>
          <a:xfrm>
            <a:off x="8679826" y="4118631"/>
            <a:ext cx="3002743" cy="6364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5462" y="1262439"/>
            <a:ext cx="9736580" cy="293639"/>
          </a:xfrm>
        </p:spPr>
        <p:txBody>
          <a:bodyPr/>
          <a:lstStyle/>
          <a:p>
            <a:r>
              <a:rPr lang="lt-LT" dirty="0"/>
              <a:t>Kiek sutinkate su teiginiu „Jei susidurčiau su emociniais ar psichologiniais sunkumais, kurių negalėčiau išspręsti vienas pats, kreipčiausi pagalbos į psichikos sveikatos specialistą ar emocinės paramos liniją“?</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9730107" cy="854497"/>
          </a:xfrm>
        </p:spPr>
        <p:txBody>
          <a:bodyPr>
            <a:normAutofit fontScale="90000"/>
          </a:bodyPr>
          <a:lstStyle/>
          <a:p>
            <a:r>
              <a:rPr lang="lt-LT" sz="3200" dirty="0">
                <a:solidFill>
                  <a:schemeClr val="accent2">
                    <a:lumMod val="75000"/>
                  </a:schemeClr>
                </a:solidFill>
              </a:rPr>
              <a:t>KREIPIMASIS Į SPECIALISTUS IŠKILUS PSICHOLOGINIAMS SUNKUMAMS (PROC.)</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graphicFrame>
        <p:nvGraphicFramePr>
          <p:cNvPr id="8" name="Content Placeholder 13">
            <a:extLst>
              <a:ext uri="{FF2B5EF4-FFF2-40B4-BE49-F238E27FC236}">
                <a16:creationId xmlns:a16="http://schemas.microsoft.com/office/drawing/2014/main" id="{D6DF4359-F7CE-40E0-B550-47618F214BBF}"/>
              </a:ext>
            </a:extLst>
          </p:cNvPr>
          <p:cNvGraphicFramePr>
            <a:graphicFrameLocks/>
          </p:cNvGraphicFramePr>
          <p:nvPr>
            <p:extLst>
              <p:ext uri="{D42A27DB-BD31-4B8C-83A1-F6EECF244321}">
                <p14:modId xmlns:p14="http://schemas.microsoft.com/office/powerpoint/2010/main" val="2342934578"/>
              </p:ext>
            </p:extLst>
          </p:nvPr>
        </p:nvGraphicFramePr>
        <p:xfrm>
          <a:off x="1369904" y="1885950"/>
          <a:ext cx="7945546" cy="41846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95584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3875307"/>
            <a:ext cx="12192001" cy="1451429"/>
          </a:xfrm>
          <a:prstGeom prst="rect">
            <a:avLst/>
          </a:prstGeom>
          <a:solidFill>
            <a:srgbClr val="FFFFFF">
              <a:alpha val="89804"/>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2400" b="1" i="0" u="none" strike="noStrike" kern="1200" cap="none" spc="0" normalizeH="0" baseline="0" noProof="0" dirty="0">
                <a:ln>
                  <a:noFill/>
                </a:ln>
                <a:solidFill>
                  <a:srgbClr val="1AB1AF"/>
                </a:solidFill>
                <a:effectLst/>
                <a:uLnTx/>
                <a:uFillTx/>
                <a:latin typeface="Microsoft YaHei UI Light" panose="020B0502040204020203" pitchFamily="34" charset="-122"/>
                <a:ea typeface="Microsoft YaHei UI Light" panose="020B0502040204020203" pitchFamily="34" charset="-122"/>
                <a:cs typeface="+mn-cs"/>
              </a:rPr>
              <a:t>fizinė sveikata</a:t>
            </a: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 psichikos sveikata.</a:t>
            </a:r>
            <a:endParaRPr kumimoji="0" lang="en-GB" sz="2400" b="1" i="0" u="none" strike="noStrike" kern="1200" cap="none" spc="0" normalizeH="0" baseline="0" noProof="0" dirty="0">
              <a:ln>
                <a:noFill/>
              </a:ln>
              <a:solidFill>
                <a:srgbClr val="1AB1AF"/>
              </a:solidFill>
              <a:effectLst/>
              <a:uLnTx/>
              <a:uFillTx/>
              <a:latin typeface="Microsoft YaHei UI Light" panose="020B0502040204020203" pitchFamily="34" charset="-122"/>
              <a:ea typeface="Microsoft YaHei UI Light" panose="020B0502040204020203" pitchFamily="34" charset="-122"/>
              <a:cs typeface="+mn-cs"/>
            </a:endParaRPr>
          </a:p>
        </p:txBody>
      </p:sp>
    </p:spTree>
    <p:extLst>
      <p:ext uri="{BB962C8B-B14F-4D97-AF65-F5344CB8AC3E}">
        <p14:creationId xmlns:p14="http://schemas.microsoft.com/office/powerpoint/2010/main" val="32018431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3425554754"/>
              </p:ext>
            </p:extLst>
          </p:nvPr>
        </p:nvGraphicFramePr>
        <p:xfrm>
          <a:off x="1362524" y="1848168"/>
          <a:ext cx="7081680" cy="4607242"/>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3">
            <a:extLst>
              <a:ext uri="{FF2B5EF4-FFF2-40B4-BE49-F238E27FC236}">
                <a16:creationId xmlns:a16="http://schemas.microsoft.com/office/drawing/2014/main" id="{C8952B1D-DEE6-484C-8043-3803C963C794}"/>
              </a:ext>
            </a:extLst>
          </p:cNvPr>
          <p:cNvSpPr txBox="1">
            <a:spLocks/>
          </p:cNvSpPr>
          <p:nvPr/>
        </p:nvSpPr>
        <p:spPr>
          <a:xfrm>
            <a:off x="8685799" y="2095526"/>
            <a:ext cx="2748713" cy="363388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r>
              <a:rPr kumimoji="0" lang="lt-LT"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Moterys ir aukštąjį išsilavinimą turintys respondentai dažniau visiškai sutinka, kad kreiptųsi į specialistą negalėdamos psichologinių sunkumų įveikti savarankiškai.</a:t>
            </a: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lang="lt-LT" dirty="0">
              <a:solidFill>
                <a:prstClr val="black">
                  <a:lumMod val="65000"/>
                  <a:lumOff val="35000"/>
                </a:prstClr>
              </a:solidFill>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en-US"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08232" y="1419283"/>
            <a:ext cx="9736580" cy="293639"/>
          </a:xfrm>
        </p:spPr>
        <p:txBody>
          <a:bodyPr/>
          <a:lstStyle/>
          <a:p>
            <a:r>
              <a:rPr lang="lt-LT" dirty="0"/>
              <a:t>Kiek sutinkate su teiginiu „Jei susidurčiau su emociniais ar psichologiniais sunkumais, kurių negalėčiau išspręsti vienas pats, kreipčiausi pagalbos į psichikos sveikatos specialistą ar emocinės paramos liniją“?</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14705" y="648097"/>
            <a:ext cx="9730107" cy="854497"/>
          </a:xfrm>
        </p:spPr>
        <p:txBody>
          <a:bodyPr>
            <a:normAutofit fontScale="90000"/>
          </a:bodyPr>
          <a:lstStyle/>
          <a:p>
            <a:r>
              <a:rPr lang="lt-LT" sz="3200" dirty="0">
                <a:solidFill>
                  <a:schemeClr val="accent2">
                    <a:lumMod val="75000"/>
                  </a:schemeClr>
                </a:solidFill>
              </a:rPr>
              <a:t>KREIPIMASIS Į SPECIALISTUS IŠKILUS PSICHOLOGINIAMS SUNKUMAMS (PROC.)</a:t>
            </a:r>
          </a:p>
        </p:txBody>
      </p:sp>
      <p:sp>
        <p:nvSpPr>
          <p:cNvPr id="14" name="TextBox 13">
            <a:extLst>
              <a:ext uri="{FF2B5EF4-FFF2-40B4-BE49-F238E27FC236}">
                <a16:creationId xmlns:a16="http://schemas.microsoft.com/office/drawing/2014/main" id="{A788E621-57C2-4557-9C89-6959572DCC08}"/>
              </a:ext>
            </a:extLst>
          </p:cNvPr>
          <p:cNvSpPr txBox="1"/>
          <p:nvPr/>
        </p:nvSpPr>
        <p:spPr>
          <a:xfrm>
            <a:off x="1343132" y="2095526"/>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cxnSp>
        <p:nvCxnSpPr>
          <p:cNvPr id="16" name="Straight Connector 15">
            <a:extLst>
              <a:ext uri="{FF2B5EF4-FFF2-40B4-BE49-F238E27FC236}">
                <a16:creationId xmlns:a16="http://schemas.microsoft.com/office/drawing/2014/main" id="{3B77BD78-86A6-4CD9-B67F-9E281F8D74C9}"/>
              </a:ext>
            </a:extLst>
          </p:cNvPr>
          <p:cNvCxnSpPr>
            <a:cxnSpLocks/>
          </p:cNvCxnSpPr>
          <p:nvPr/>
        </p:nvCxnSpPr>
        <p:spPr>
          <a:xfrm>
            <a:off x="2240280" y="2921268"/>
            <a:ext cx="61373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642691F-CC61-465E-AED1-703347E99616}"/>
              </a:ext>
            </a:extLst>
          </p:cNvPr>
          <p:cNvCxnSpPr>
            <a:cxnSpLocks/>
          </p:cNvCxnSpPr>
          <p:nvPr/>
        </p:nvCxnSpPr>
        <p:spPr>
          <a:xfrm>
            <a:off x="2240279" y="3704604"/>
            <a:ext cx="61373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FF09C3-3088-4800-B467-9D1E632F2B1B}"/>
              </a:ext>
            </a:extLst>
          </p:cNvPr>
          <p:cNvCxnSpPr>
            <a:cxnSpLocks/>
          </p:cNvCxnSpPr>
          <p:nvPr/>
        </p:nvCxnSpPr>
        <p:spPr>
          <a:xfrm>
            <a:off x="2240278" y="4871988"/>
            <a:ext cx="613736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044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3">
            <a:extLst>
              <a:ext uri="{FF2B5EF4-FFF2-40B4-BE49-F238E27FC236}">
                <a16:creationId xmlns:a16="http://schemas.microsoft.com/office/drawing/2014/main" id="{5CCF475F-54AA-4ECB-931F-89D22EC51E45}"/>
              </a:ext>
            </a:extLst>
          </p:cNvPr>
          <p:cNvGraphicFramePr>
            <a:graphicFrameLocks/>
          </p:cNvGraphicFramePr>
          <p:nvPr>
            <p:extLst>
              <p:ext uri="{D42A27DB-BD31-4B8C-83A1-F6EECF244321}">
                <p14:modId xmlns:p14="http://schemas.microsoft.com/office/powerpoint/2010/main" val="1834273306"/>
              </p:ext>
            </p:extLst>
          </p:nvPr>
        </p:nvGraphicFramePr>
        <p:xfrm>
          <a:off x="1210344" y="2189278"/>
          <a:ext cx="7096900" cy="3664122"/>
        </p:xfrm>
        <a:graphic>
          <a:graphicData uri="http://schemas.openxmlformats.org/drawingml/2006/chart">
            <c:chart xmlns:c="http://schemas.openxmlformats.org/drawingml/2006/chart" xmlns:r="http://schemas.openxmlformats.org/officeDocument/2006/relationships" r:id="rId2"/>
          </a:graphicData>
        </a:graphic>
      </p:graphicFrame>
      <p:sp>
        <p:nvSpPr>
          <p:cNvPr id="9" name="Content Placeholder 3">
            <a:extLst>
              <a:ext uri="{FF2B5EF4-FFF2-40B4-BE49-F238E27FC236}">
                <a16:creationId xmlns:a16="http://schemas.microsoft.com/office/drawing/2014/main" id="{30169FAE-B5DA-41A9-87EA-EABFDBCB717A}"/>
              </a:ext>
            </a:extLst>
          </p:cNvPr>
          <p:cNvSpPr txBox="1">
            <a:spLocks/>
          </p:cNvSpPr>
          <p:nvPr/>
        </p:nvSpPr>
        <p:spPr>
          <a:xfrm>
            <a:off x="8259745" y="2414009"/>
            <a:ext cx="3164318" cy="101499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3" name="Content Placeholder 3">
            <a:extLst>
              <a:ext uri="{FF2B5EF4-FFF2-40B4-BE49-F238E27FC236}">
                <a16:creationId xmlns:a16="http://schemas.microsoft.com/office/drawing/2014/main" id="{4A3736A0-8392-47F4-89EA-4E8E46D9052F}"/>
              </a:ext>
            </a:extLst>
          </p:cNvPr>
          <p:cNvSpPr txBox="1">
            <a:spLocks/>
          </p:cNvSpPr>
          <p:nvPr/>
        </p:nvSpPr>
        <p:spPr>
          <a:xfrm>
            <a:off x="8709862" y="4548707"/>
            <a:ext cx="3002743" cy="1653743"/>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4" name="Content Placeholder 3">
            <a:extLst>
              <a:ext uri="{FF2B5EF4-FFF2-40B4-BE49-F238E27FC236}">
                <a16:creationId xmlns:a16="http://schemas.microsoft.com/office/drawing/2014/main" id="{D5471F76-C52B-4793-93A1-394D72F82852}"/>
              </a:ext>
            </a:extLst>
          </p:cNvPr>
          <p:cNvSpPr txBox="1">
            <a:spLocks/>
          </p:cNvSpPr>
          <p:nvPr/>
        </p:nvSpPr>
        <p:spPr>
          <a:xfrm>
            <a:off x="8661507" y="4501204"/>
            <a:ext cx="3002743" cy="1653743"/>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4" name="Content Placeholder 3">
            <a:extLst>
              <a:ext uri="{FF2B5EF4-FFF2-40B4-BE49-F238E27FC236}">
                <a16:creationId xmlns:a16="http://schemas.microsoft.com/office/drawing/2014/main" id="{3E807922-CB9E-476E-9119-60199EADA8E4}"/>
              </a:ext>
            </a:extLst>
          </p:cNvPr>
          <p:cNvSpPr>
            <a:spLocks noGrp="1"/>
          </p:cNvSpPr>
          <p:nvPr>
            <p:ph sz="half" idx="10"/>
          </p:nvPr>
        </p:nvSpPr>
        <p:spPr>
          <a:xfrm>
            <a:off x="8092019" y="1583391"/>
            <a:ext cx="2859266" cy="3728468"/>
          </a:xfrm>
        </p:spPr>
        <p:txBody>
          <a:bodyPr/>
          <a:lstStyle/>
          <a:p>
            <a:r>
              <a:rPr lang="lt-LT" dirty="0"/>
              <a:t>Vyrai dažniau teigia, kad patys yra pajėgūs susidoroti su kylančiais sunkumais.</a:t>
            </a:r>
          </a:p>
          <a:p>
            <a:endParaRPr lang="lt-LT" dirty="0"/>
          </a:p>
        </p:txBody>
      </p:sp>
      <p:sp>
        <p:nvSpPr>
          <p:cNvPr id="15" name="Content Placeholder 1">
            <a:extLst>
              <a:ext uri="{FF2B5EF4-FFF2-40B4-BE49-F238E27FC236}">
                <a16:creationId xmlns:a16="http://schemas.microsoft.com/office/drawing/2014/main" id="{712A5697-1DB2-437F-9CE1-EF1A8B370586}"/>
              </a:ext>
            </a:extLst>
          </p:cNvPr>
          <p:cNvSpPr>
            <a:spLocks noGrp="1"/>
          </p:cNvSpPr>
          <p:nvPr>
            <p:ph sz="half" idx="1"/>
          </p:nvPr>
        </p:nvSpPr>
        <p:spPr>
          <a:xfrm>
            <a:off x="1240715" y="1077104"/>
            <a:ext cx="9736580" cy="293639"/>
          </a:xfrm>
        </p:spPr>
        <p:txBody>
          <a:bodyPr/>
          <a:lstStyle/>
          <a:p>
            <a:r>
              <a:rPr lang="lt-LT" dirty="0"/>
              <a:t>Dėl kokių priežasčių nesikreiptumėte pagalbos į psichikos sveikatos specialistą?</a:t>
            </a:r>
          </a:p>
        </p:txBody>
      </p:sp>
      <p:sp>
        <p:nvSpPr>
          <p:cNvPr id="16" name="Title 2">
            <a:extLst>
              <a:ext uri="{FF2B5EF4-FFF2-40B4-BE49-F238E27FC236}">
                <a16:creationId xmlns:a16="http://schemas.microsoft.com/office/drawing/2014/main" id="{B778AC25-6C72-4E24-B371-7E8C5846DD5E}"/>
              </a:ext>
            </a:extLst>
          </p:cNvPr>
          <p:cNvSpPr>
            <a:spLocks noGrp="1"/>
          </p:cNvSpPr>
          <p:nvPr>
            <p:ph type="title"/>
          </p:nvPr>
        </p:nvSpPr>
        <p:spPr>
          <a:xfrm>
            <a:off x="1221178" y="475653"/>
            <a:ext cx="9730107" cy="854497"/>
          </a:xfrm>
        </p:spPr>
        <p:txBody>
          <a:bodyPr>
            <a:normAutofit/>
          </a:bodyPr>
          <a:lstStyle/>
          <a:p>
            <a:r>
              <a:rPr lang="lt-LT" sz="3200" dirty="0">
                <a:solidFill>
                  <a:schemeClr val="accent2">
                    <a:lumMod val="75000"/>
                  </a:schemeClr>
                </a:solidFill>
              </a:rPr>
              <a:t>NESIKREIPIMO Į SPECIALISTUS PRIEŽASTYS (PROC.)</a:t>
            </a:r>
          </a:p>
        </p:txBody>
      </p:sp>
      <p:sp>
        <p:nvSpPr>
          <p:cNvPr id="17" name="TextBox 16">
            <a:extLst>
              <a:ext uri="{FF2B5EF4-FFF2-40B4-BE49-F238E27FC236}">
                <a16:creationId xmlns:a16="http://schemas.microsoft.com/office/drawing/2014/main" id="{B8C7145D-DCED-4609-B16E-9C591915092C}"/>
              </a:ext>
            </a:extLst>
          </p:cNvPr>
          <p:cNvSpPr txBox="1"/>
          <p:nvPr/>
        </p:nvSpPr>
        <p:spPr>
          <a:xfrm>
            <a:off x="1227710" y="1399549"/>
            <a:ext cx="5561118" cy="5770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N=137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*Visiškai/greičiau nesutinkantys, kad kreiptųsi į specialistą susidūrę su savarankiškai neįveikiamais psichologiniais sunkumais</a:t>
            </a:r>
          </a:p>
        </p:txBody>
      </p:sp>
      <p:sp>
        <p:nvSpPr>
          <p:cNvPr id="11" name="TextBox 10">
            <a:extLst>
              <a:ext uri="{FF2B5EF4-FFF2-40B4-BE49-F238E27FC236}">
                <a16:creationId xmlns:a16="http://schemas.microsoft.com/office/drawing/2014/main" id="{456A1BB5-61CB-472C-8847-DD9ACD9BE2CB}"/>
              </a:ext>
            </a:extLst>
          </p:cNvPr>
          <p:cNvSpPr txBox="1"/>
          <p:nvPr/>
        </p:nvSpPr>
        <p:spPr>
          <a:xfrm>
            <a:off x="1744824" y="6154947"/>
            <a:ext cx="329609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100" b="0" i="1" u="none" strike="noStrike" kern="1200" cap="none" spc="0" normalizeH="0" baseline="0" noProof="0" dirty="0">
                <a:ln>
                  <a:noFill/>
                </a:ln>
                <a:solidFill>
                  <a:prstClr val="black"/>
                </a:solidFill>
                <a:effectLst/>
                <a:uLnTx/>
                <a:uFillTx/>
                <a:latin typeface="Microsoft YaHei UI Light"/>
                <a:ea typeface="+mn-ea"/>
                <a:cs typeface="+mn-cs"/>
              </a:rPr>
              <a:t>*Galimi keli atsakymo variantai, suma viršija 100%</a:t>
            </a:r>
          </a:p>
        </p:txBody>
      </p:sp>
    </p:spTree>
    <p:extLst>
      <p:ext uri="{BB962C8B-B14F-4D97-AF65-F5344CB8AC3E}">
        <p14:creationId xmlns:p14="http://schemas.microsoft.com/office/powerpoint/2010/main" val="8390402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CE6269A-06BC-487E-829B-90E0367B1E1B}"/>
              </a:ext>
            </a:extLst>
          </p:cNvPr>
          <p:cNvSpPr txBox="1">
            <a:spLocks/>
          </p:cNvSpPr>
          <p:nvPr/>
        </p:nvSpPr>
        <p:spPr>
          <a:xfrm>
            <a:off x="8679826" y="4118631"/>
            <a:ext cx="3002743" cy="6364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34242" y="1036511"/>
            <a:ext cx="9736580" cy="293639"/>
          </a:xfrm>
        </p:spPr>
        <p:txBody>
          <a:bodyPr/>
          <a:lstStyle/>
          <a:p>
            <a:r>
              <a:rPr lang="lt-LT" dirty="0"/>
              <a:t>Kiek sutinkate su teiginiu „Atpažįstu savo emocijas (pyktį, džiaugsmą, liūdesį, pavydą, nerimą, baimę ir kt.), gebu į jas tinkamai reaguoti“?</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461391" cy="854497"/>
          </a:xfrm>
        </p:spPr>
        <p:txBody>
          <a:bodyPr>
            <a:normAutofit fontScale="90000"/>
          </a:bodyPr>
          <a:lstStyle/>
          <a:p>
            <a:r>
              <a:rPr lang="lt-LT" sz="3200" dirty="0">
                <a:solidFill>
                  <a:schemeClr val="accent2">
                    <a:lumMod val="75000"/>
                  </a:schemeClr>
                </a:solidFill>
              </a:rPr>
              <a:t>GEBĖJIMO ATPAŽINTI SAVO EMOCIJAS VERTINIMAS (PROC.)</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21178" y="1538054"/>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graphicFrame>
        <p:nvGraphicFramePr>
          <p:cNvPr id="8" name="Content Placeholder 13">
            <a:extLst>
              <a:ext uri="{FF2B5EF4-FFF2-40B4-BE49-F238E27FC236}">
                <a16:creationId xmlns:a16="http://schemas.microsoft.com/office/drawing/2014/main" id="{D6DF4359-F7CE-40E0-B550-47618F214BBF}"/>
              </a:ext>
            </a:extLst>
          </p:cNvPr>
          <p:cNvGraphicFramePr>
            <a:graphicFrameLocks/>
          </p:cNvGraphicFramePr>
          <p:nvPr>
            <p:extLst>
              <p:ext uri="{D42A27DB-BD31-4B8C-83A1-F6EECF244321}">
                <p14:modId xmlns:p14="http://schemas.microsoft.com/office/powerpoint/2010/main" val="2519996447"/>
              </p:ext>
            </p:extLst>
          </p:nvPr>
        </p:nvGraphicFramePr>
        <p:xfrm>
          <a:off x="1369904" y="1538054"/>
          <a:ext cx="8250346" cy="45325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0002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1527878053"/>
              </p:ext>
            </p:extLst>
          </p:nvPr>
        </p:nvGraphicFramePr>
        <p:xfrm>
          <a:off x="1362524" y="1848168"/>
          <a:ext cx="7081680" cy="4607242"/>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3">
            <a:extLst>
              <a:ext uri="{FF2B5EF4-FFF2-40B4-BE49-F238E27FC236}">
                <a16:creationId xmlns:a16="http://schemas.microsoft.com/office/drawing/2014/main" id="{C8952B1D-DEE6-484C-8043-3803C963C794}"/>
              </a:ext>
            </a:extLst>
          </p:cNvPr>
          <p:cNvSpPr txBox="1">
            <a:spLocks/>
          </p:cNvSpPr>
          <p:nvPr/>
        </p:nvSpPr>
        <p:spPr>
          <a:xfrm>
            <a:off x="8577363" y="1794584"/>
            <a:ext cx="2748713" cy="317271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r>
              <a:rPr lang="lt-LT" dirty="0">
                <a:solidFill>
                  <a:prstClr val="black">
                    <a:lumMod val="65000"/>
                    <a:lumOff val="35000"/>
                  </a:prstClr>
                </a:solidFill>
              </a:rPr>
              <a:t>Aukštąjį išsilavinimą turintys, aukštesnių pajamų respondentai bei didžiųjų miestų gyventojai dažniau visiškai sutinka, kad yra pajėgūs atpažinti savo emocijas ir į jas reaguoti.</a:t>
            </a:r>
            <a:endParaRPr kumimoji="0" lang="lt-LT"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en-US"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876301" y="1262539"/>
            <a:ext cx="9736580" cy="293639"/>
          </a:xfrm>
        </p:spPr>
        <p:txBody>
          <a:bodyPr/>
          <a:lstStyle/>
          <a:p>
            <a:r>
              <a:rPr lang="lt-LT" dirty="0"/>
              <a:t>Kiek sutinkate su teiginiu „Atpažįstu savo emocijas (pyktį, džiaugsmą, liūdesį, pavydą, nerimą, baimę ir kt.), gebu į jas tinkamai reaguoti“?</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876301" y="648097"/>
            <a:ext cx="10449776" cy="854497"/>
          </a:xfrm>
        </p:spPr>
        <p:txBody>
          <a:bodyPr>
            <a:normAutofit fontScale="90000"/>
          </a:bodyPr>
          <a:lstStyle/>
          <a:p>
            <a:r>
              <a:rPr lang="pt-BR" sz="3200" dirty="0">
                <a:solidFill>
                  <a:schemeClr val="accent2">
                    <a:lumMod val="75000"/>
                  </a:schemeClr>
                </a:solidFill>
              </a:rPr>
              <a:t>GEBĖJIMO ATPAŽINTI SAV</a:t>
            </a:r>
            <a:r>
              <a:rPr lang="lt-LT" sz="3200" dirty="0">
                <a:solidFill>
                  <a:schemeClr val="accent2">
                    <a:lumMod val="75000"/>
                  </a:schemeClr>
                </a:solidFill>
              </a:rPr>
              <a:t>O</a:t>
            </a:r>
            <a:r>
              <a:rPr lang="pt-BR" sz="3200" dirty="0">
                <a:solidFill>
                  <a:schemeClr val="accent2">
                    <a:lumMod val="75000"/>
                  </a:schemeClr>
                </a:solidFill>
              </a:rPr>
              <a:t> EMOCIJAS VERTINIMAS</a:t>
            </a:r>
            <a:r>
              <a:rPr lang="lt-LT" sz="3200" dirty="0">
                <a:solidFill>
                  <a:schemeClr val="accent2">
                    <a:lumMod val="75000"/>
                  </a:schemeClr>
                </a:solidFill>
              </a:rPr>
              <a:t> (PROC.)</a:t>
            </a:r>
          </a:p>
        </p:txBody>
      </p:sp>
      <p:sp>
        <p:nvSpPr>
          <p:cNvPr id="14" name="TextBox 13">
            <a:extLst>
              <a:ext uri="{FF2B5EF4-FFF2-40B4-BE49-F238E27FC236}">
                <a16:creationId xmlns:a16="http://schemas.microsoft.com/office/drawing/2014/main" id="{A788E621-57C2-4557-9C89-6959572DCC08}"/>
              </a:ext>
            </a:extLst>
          </p:cNvPr>
          <p:cNvSpPr txBox="1"/>
          <p:nvPr/>
        </p:nvSpPr>
        <p:spPr>
          <a:xfrm>
            <a:off x="913951" y="1859310"/>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cxnSp>
        <p:nvCxnSpPr>
          <p:cNvPr id="16" name="Straight Connector 15">
            <a:extLst>
              <a:ext uri="{FF2B5EF4-FFF2-40B4-BE49-F238E27FC236}">
                <a16:creationId xmlns:a16="http://schemas.microsoft.com/office/drawing/2014/main" id="{3B77BD78-86A6-4CD9-B67F-9E281F8D74C9}"/>
              </a:ext>
            </a:extLst>
          </p:cNvPr>
          <p:cNvCxnSpPr>
            <a:cxnSpLocks/>
          </p:cNvCxnSpPr>
          <p:nvPr/>
        </p:nvCxnSpPr>
        <p:spPr>
          <a:xfrm>
            <a:off x="2240280" y="2921268"/>
            <a:ext cx="55677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642691F-CC61-465E-AED1-703347E99616}"/>
              </a:ext>
            </a:extLst>
          </p:cNvPr>
          <p:cNvCxnSpPr>
            <a:cxnSpLocks/>
          </p:cNvCxnSpPr>
          <p:nvPr/>
        </p:nvCxnSpPr>
        <p:spPr>
          <a:xfrm>
            <a:off x="2240279" y="3704604"/>
            <a:ext cx="55677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FF09C3-3088-4800-B467-9D1E632F2B1B}"/>
              </a:ext>
            </a:extLst>
          </p:cNvPr>
          <p:cNvCxnSpPr>
            <a:cxnSpLocks/>
          </p:cNvCxnSpPr>
          <p:nvPr/>
        </p:nvCxnSpPr>
        <p:spPr>
          <a:xfrm>
            <a:off x="2240278" y="4871988"/>
            <a:ext cx="556776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68433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CE6269A-06BC-487E-829B-90E0367B1E1B}"/>
              </a:ext>
            </a:extLst>
          </p:cNvPr>
          <p:cNvSpPr txBox="1">
            <a:spLocks/>
          </p:cNvSpPr>
          <p:nvPr/>
        </p:nvSpPr>
        <p:spPr>
          <a:xfrm>
            <a:off x="8679826" y="4118631"/>
            <a:ext cx="3002743" cy="6364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662474" y="1113610"/>
            <a:ext cx="9736580" cy="293639"/>
          </a:xfrm>
        </p:spPr>
        <p:txBody>
          <a:bodyPr/>
          <a:lstStyle/>
          <a:p>
            <a:r>
              <a:rPr lang="lt-LT" dirty="0"/>
              <a:t>Kiek sutinkate su teiginiu „Atpažįstu kitų žmonių kylančias emocijas (pyktį, džiaugsmą, liūdesį, pavydą, nerimą, baimę ir kt.), gebu į jas tinkamai reaguoti“?</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662474" y="475653"/>
            <a:ext cx="10288812" cy="854497"/>
          </a:xfrm>
        </p:spPr>
        <p:txBody>
          <a:bodyPr>
            <a:normAutofit fontScale="90000"/>
          </a:bodyPr>
          <a:lstStyle/>
          <a:p>
            <a:r>
              <a:rPr lang="lt-LT" sz="3200" dirty="0">
                <a:solidFill>
                  <a:schemeClr val="accent2">
                    <a:lumMod val="75000"/>
                  </a:schemeClr>
                </a:solidFill>
              </a:rPr>
              <a:t>GEBĖJIMO ATPAŽINTI KITŲ EMOCIJAS VERTINIMAS (PROC.)</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75091" y="1615154"/>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graphicFrame>
        <p:nvGraphicFramePr>
          <p:cNvPr id="8" name="Content Placeholder 13">
            <a:extLst>
              <a:ext uri="{FF2B5EF4-FFF2-40B4-BE49-F238E27FC236}">
                <a16:creationId xmlns:a16="http://schemas.microsoft.com/office/drawing/2014/main" id="{D6DF4359-F7CE-40E0-B550-47618F214BBF}"/>
              </a:ext>
            </a:extLst>
          </p:cNvPr>
          <p:cNvGraphicFramePr>
            <a:graphicFrameLocks/>
          </p:cNvGraphicFramePr>
          <p:nvPr>
            <p:extLst>
              <p:ext uri="{D42A27DB-BD31-4B8C-83A1-F6EECF244321}">
                <p14:modId xmlns:p14="http://schemas.microsoft.com/office/powerpoint/2010/main" val="2728183144"/>
              </p:ext>
            </p:extLst>
          </p:nvPr>
        </p:nvGraphicFramePr>
        <p:xfrm>
          <a:off x="1369904" y="1745959"/>
          <a:ext cx="8088421" cy="43246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579744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3776031784"/>
              </p:ext>
            </p:extLst>
          </p:nvPr>
        </p:nvGraphicFramePr>
        <p:xfrm>
          <a:off x="1362524" y="1848168"/>
          <a:ext cx="7081680" cy="4607242"/>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3">
            <a:extLst>
              <a:ext uri="{FF2B5EF4-FFF2-40B4-BE49-F238E27FC236}">
                <a16:creationId xmlns:a16="http://schemas.microsoft.com/office/drawing/2014/main" id="{C8952B1D-DEE6-484C-8043-3803C963C794}"/>
              </a:ext>
            </a:extLst>
          </p:cNvPr>
          <p:cNvSpPr txBox="1">
            <a:spLocks/>
          </p:cNvSpPr>
          <p:nvPr/>
        </p:nvSpPr>
        <p:spPr>
          <a:xfrm>
            <a:off x="8585550" y="1929237"/>
            <a:ext cx="2748713" cy="317271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r>
              <a:rPr lang="lt-LT" dirty="0">
                <a:solidFill>
                  <a:prstClr val="black">
                    <a:lumMod val="65000"/>
                    <a:lumOff val="35000"/>
                  </a:prstClr>
                </a:solidFill>
              </a:rPr>
              <a:t>Aukštesnių pajamų respondentai, aukštąjį išsilavinimą turintys asmenys ir didžiųjų miestų gyventojai dažniau visiškai sutinka, kad atpažįsta kitų žmonių emocijas ir geba į jas tinkamai reaguoti.</a:t>
            </a:r>
            <a:endParaRPr kumimoji="0" lang="lt-LT"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en-US"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14705" y="1245868"/>
            <a:ext cx="9736580" cy="293639"/>
          </a:xfrm>
        </p:spPr>
        <p:txBody>
          <a:bodyPr/>
          <a:lstStyle/>
          <a:p>
            <a:r>
              <a:rPr lang="lt-LT" dirty="0"/>
              <a:t>Kiek sutinkate su teiginiu „Atpažįstu kitų žmonių kylančias emocijas (pyktį, džiaugsmą, liūdesį, pavydą, nerimą, baimę ir kt.), gebu į jas tinkamai reaguoti“?</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14705" y="648097"/>
            <a:ext cx="9967645" cy="854497"/>
          </a:xfrm>
        </p:spPr>
        <p:txBody>
          <a:bodyPr>
            <a:noAutofit/>
          </a:bodyPr>
          <a:lstStyle/>
          <a:p>
            <a:r>
              <a:rPr lang="lt-LT" sz="2800" dirty="0">
                <a:solidFill>
                  <a:schemeClr val="accent2">
                    <a:lumMod val="75000"/>
                  </a:schemeClr>
                </a:solidFill>
              </a:rPr>
              <a:t>GEBĖJIMO ATPAŽINTI KITŲ EMOCIJAS VERTINIMAS (PROC.)</a:t>
            </a:r>
          </a:p>
        </p:txBody>
      </p:sp>
      <p:sp>
        <p:nvSpPr>
          <p:cNvPr id="14" name="TextBox 13">
            <a:extLst>
              <a:ext uri="{FF2B5EF4-FFF2-40B4-BE49-F238E27FC236}">
                <a16:creationId xmlns:a16="http://schemas.microsoft.com/office/drawing/2014/main" id="{A788E621-57C2-4557-9C89-6959572DCC08}"/>
              </a:ext>
            </a:extLst>
          </p:cNvPr>
          <p:cNvSpPr txBox="1"/>
          <p:nvPr/>
        </p:nvSpPr>
        <p:spPr>
          <a:xfrm>
            <a:off x="1221178" y="1929237"/>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cxnSp>
        <p:nvCxnSpPr>
          <p:cNvPr id="16" name="Straight Connector 15">
            <a:extLst>
              <a:ext uri="{FF2B5EF4-FFF2-40B4-BE49-F238E27FC236}">
                <a16:creationId xmlns:a16="http://schemas.microsoft.com/office/drawing/2014/main" id="{3B77BD78-86A6-4CD9-B67F-9E281F8D74C9}"/>
              </a:ext>
            </a:extLst>
          </p:cNvPr>
          <p:cNvCxnSpPr>
            <a:cxnSpLocks/>
          </p:cNvCxnSpPr>
          <p:nvPr/>
        </p:nvCxnSpPr>
        <p:spPr>
          <a:xfrm>
            <a:off x="2240280" y="2921268"/>
            <a:ext cx="55677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642691F-CC61-465E-AED1-703347E99616}"/>
              </a:ext>
            </a:extLst>
          </p:cNvPr>
          <p:cNvCxnSpPr>
            <a:cxnSpLocks/>
          </p:cNvCxnSpPr>
          <p:nvPr/>
        </p:nvCxnSpPr>
        <p:spPr>
          <a:xfrm>
            <a:off x="2240279" y="3704604"/>
            <a:ext cx="55677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FF09C3-3088-4800-B467-9D1E632F2B1B}"/>
              </a:ext>
            </a:extLst>
          </p:cNvPr>
          <p:cNvCxnSpPr>
            <a:cxnSpLocks/>
          </p:cNvCxnSpPr>
          <p:nvPr/>
        </p:nvCxnSpPr>
        <p:spPr>
          <a:xfrm>
            <a:off x="2240278" y="4880697"/>
            <a:ext cx="556776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9142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CE6269A-06BC-487E-829B-90E0367B1E1B}"/>
              </a:ext>
            </a:extLst>
          </p:cNvPr>
          <p:cNvSpPr txBox="1">
            <a:spLocks/>
          </p:cNvSpPr>
          <p:nvPr/>
        </p:nvSpPr>
        <p:spPr>
          <a:xfrm>
            <a:off x="8679826" y="4118631"/>
            <a:ext cx="3002743" cy="6364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14705" y="1260430"/>
            <a:ext cx="9736580" cy="293639"/>
          </a:xfrm>
        </p:spPr>
        <p:txBody>
          <a:bodyPr/>
          <a:lstStyle/>
          <a:p>
            <a:r>
              <a:rPr lang="lt-LT" dirty="0"/>
              <a:t>Kiek sutinkate su teiginiu „Turiu rūpintis ne tik savo, bet ir kitų žmonių psichikos sveikata“? </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9730107" cy="854497"/>
          </a:xfrm>
        </p:spPr>
        <p:txBody>
          <a:bodyPr>
            <a:normAutofit fontScale="90000"/>
          </a:bodyPr>
          <a:lstStyle/>
          <a:p>
            <a:r>
              <a:rPr lang="lt-LT" sz="3200" dirty="0">
                <a:solidFill>
                  <a:schemeClr val="accent2">
                    <a:lumMod val="75000"/>
                  </a:schemeClr>
                </a:solidFill>
              </a:rPr>
              <a:t>NUOSTATA DĖL ATSAKOMYBĖS RŪPINTIS SAVO BEI KITŲ PSICHIKOS SVEIKATA (PROC.)</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graphicFrame>
        <p:nvGraphicFramePr>
          <p:cNvPr id="8" name="Content Placeholder 13">
            <a:extLst>
              <a:ext uri="{FF2B5EF4-FFF2-40B4-BE49-F238E27FC236}">
                <a16:creationId xmlns:a16="http://schemas.microsoft.com/office/drawing/2014/main" id="{D6DF4359-F7CE-40E0-B550-47618F214BBF}"/>
              </a:ext>
            </a:extLst>
          </p:cNvPr>
          <p:cNvGraphicFramePr>
            <a:graphicFrameLocks/>
          </p:cNvGraphicFramePr>
          <p:nvPr>
            <p:extLst>
              <p:ext uri="{D42A27DB-BD31-4B8C-83A1-F6EECF244321}">
                <p14:modId xmlns:p14="http://schemas.microsoft.com/office/powerpoint/2010/main" val="3669790504"/>
              </p:ext>
            </p:extLst>
          </p:nvPr>
        </p:nvGraphicFramePr>
        <p:xfrm>
          <a:off x="1369904" y="2007569"/>
          <a:ext cx="7734929" cy="40630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822602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2959661269"/>
              </p:ext>
            </p:extLst>
          </p:nvPr>
        </p:nvGraphicFramePr>
        <p:xfrm>
          <a:off x="1362524" y="1848168"/>
          <a:ext cx="7081680" cy="4607242"/>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3">
            <a:extLst>
              <a:ext uri="{FF2B5EF4-FFF2-40B4-BE49-F238E27FC236}">
                <a16:creationId xmlns:a16="http://schemas.microsoft.com/office/drawing/2014/main" id="{C8952B1D-DEE6-484C-8043-3803C963C794}"/>
              </a:ext>
            </a:extLst>
          </p:cNvPr>
          <p:cNvSpPr txBox="1">
            <a:spLocks/>
          </p:cNvSpPr>
          <p:nvPr/>
        </p:nvSpPr>
        <p:spPr>
          <a:xfrm>
            <a:off x="8685795" y="1929237"/>
            <a:ext cx="2748713" cy="317271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r>
              <a:rPr lang="lt-LT" dirty="0">
                <a:solidFill>
                  <a:prstClr val="black">
                    <a:lumMod val="65000"/>
                    <a:lumOff val="35000"/>
                  </a:prstClr>
                </a:solidFill>
              </a:rPr>
              <a:t>Moterys dažniau pritaria, kad turėtų rūpintis ne tik savo, bet ir kitų psichikos sveikata. Su tuo dažniau visiškai sutinka  a</a:t>
            </a:r>
            <a:r>
              <a:rPr kumimoji="0" lang="lt-LT" sz="1100" b="0" i="0" u="none" strike="noStrike" kern="1200" cap="none" spc="0" normalizeH="0" baseline="0" noProof="0" dirty="0" err="1">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ukštesnių</a:t>
            </a:r>
            <a:r>
              <a:rPr kumimoji="0" lang="lt-LT"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 pajamų respondentai ir didžiųjų miestų gyventojai.</a:t>
            </a:r>
            <a:endParaRPr kumimoji="0" lang="en-US"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08232" y="1390750"/>
            <a:ext cx="9736580" cy="293639"/>
          </a:xfrm>
        </p:spPr>
        <p:txBody>
          <a:bodyPr/>
          <a:lstStyle/>
          <a:p>
            <a:r>
              <a:rPr lang="lt-LT" dirty="0"/>
              <a:t>Kiek sutinkate su teiginiu „Turiu rūpintis ne tik savo, bet ir kitų žmonių psichikos sveikata“? </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14705" y="648097"/>
            <a:ext cx="9730107" cy="854497"/>
          </a:xfrm>
        </p:spPr>
        <p:txBody>
          <a:bodyPr>
            <a:normAutofit fontScale="90000"/>
          </a:bodyPr>
          <a:lstStyle/>
          <a:p>
            <a:r>
              <a:rPr lang="lt-LT" sz="3200" dirty="0">
                <a:solidFill>
                  <a:schemeClr val="accent2">
                    <a:lumMod val="75000"/>
                  </a:schemeClr>
                </a:solidFill>
              </a:rPr>
              <a:t>NUOSTATA DĖL ATSAKOMYBĖS RŪPINTIS SAVO BEI KITŲ PSICHIKOS SVEIKATA (PROC.)</a:t>
            </a:r>
          </a:p>
        </p:txBody>
      </p:sp>
      <p:sp>
        <p:nvSpPr>
          <p:cNvPr id="14" name="TextBox 13">
            <a:extLst>
              <a:ext uri="{FF2B5EF4-FFF2-40B4-BE49-F238E27FC236}">
                <a16:creationId xmlns:a16="http://schemas.microsoft.com/office/drawing/2014/main" id="{A788E621-57C2-4557-9C89-6959572DCC08}"/>
              </a:ext>
            </a:extLst>
          </p:cNvPr>
          <p:cNvSpPr txBox="1"/>
          <p:nvPr/>
        </p:nvSpPr>
        <p:spPr>
          <a:xfrm>
            <a:off x="1221178" y="1929237"/>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cxnSp>
        <p:nvCxnSpPr>
          <p:cNvPr id="16" name="Straight Connector 15">
            <a:extLst>
              <a:ext uri="{FF2B5EF4-FFF2-40B4-BE49-F238E27FC236}">
                <a16:creationId xmlns:a16="http://schemas.microsoft.com/office/drawing/2014/main" id="{3B77BD78-86A6-4CD9-B67F-9E281F8D74C9}"/>
              </a:ext>
            </a:extLst>
          </p:cNvPr>
          <p:cNvCxnSpPr>
            <a:cxnSpLocks/>
          </p:cNvCxnSpPr>
          <p:nvPr/>
        </p:nvCxnSpPr>
        <p:spPr>
          <a:xfrm>
            <a:off x="2240280" y="2921268"/>
            <a:ext cx="55677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642691F-CC61-465E-AED1-703347E99616}"/>
              </a:ext>
            </a:extLst>
          </p:cNvPr>
          <p:cNvCxnSpPr>
            <a:cxnSpLocks/>
          </p:cNvCxnSpPr>
          <p:nvPr/>
        </p:nvCxnSpPr>
        <p:spPr>
          <a:xfrm>
            <a:off x="2240279" y="3704604"/>
            <a:ext cx="55677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FF09C3-3088-4800-B467-9D1E632F2B1B}"/>
              </a:ext>
            </a:extLst>
          </p:cNvPr>
          <p:cNvCxnSpPr>
            <a:cxnSpLocks/>
          </p:cNvCxnSpPr>
          <p:nvPr/>
        </p:nvCxnSpPr>
        <p:spPr>
          <a:xfrm>
            <a:off x="2240278" y="4880697"/>
            <a:ext cx="556776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0539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CE6269A-06BC-487E-829B-90E0367B1E1B}"/>
              </a:ext>
            </a:extLst>
          </p:cNvPr>
          <p:cNvSpPr txBox="1">
            <a:spLocks/>
          </p:cNvSpPr>
          <p:nvPr/>
        </p:nvSpPr>
        <p:spPr>
          <a:xfrm>
            <a:off x="8679826" y="4118631"/>
            <a:ext cx="3002743" cy="6364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14705" y="1260430"/>
            <a:ext cx="9736580" cy="293639"/>
          </a:xfrm>
        </p:spPr>
        <p:txBody>
          <a:bodyPr/>
          <a:lstStyle/>
          <a:p>
            <a:r>
              <a:rPr lang="lt-LT" dirty="0"/>
              <a:t>Kiek sutinkate su teiginiu „Žinau, kaip galiu pasirūpinti savo artimųjų psichikos sveikata“? </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9730107" cy="854497"/>
          </a:xfrm>
        </p:spPr>
        <p:txBody>
          <a:bodyPr>
            <a:normAutofit fontScale="90000"/>
          </a:bodyPr>
          <a:lstStyle/>
          <a:p>
            <a:r>
              <a:rPr lang="lt-LT" sz="3200" dirty="0">
                <a:solidFill>
                  <a:schemeClr val="accent2">
                    <a:lumMod val="75000"/>
                  </a:schemeClr>
                </a:solidFill>
              </a:rPr>
              <a:t>SAVO ŽINIŲ APIE BŪDUS PASIRŪPINTI ARTIMŲJŲ PSICHIKOS SVEIKATA VERTINIMAS (PROC.)</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graphicFrame>
        <p:nvGraphicFramePr>
          <p:cNvPr id="8" name="Content Placeholder 13">
            <a:extLst>
              <a:ext uri="{FF2B5EF4-FFF2-40B4-BE49-F238E27FC236}">
                <a16:creationId xmlns:a16="http://schemas.microsoft.com/office/drawing/2014/main" id="{D6DF4359-F7CE-40E0-B550-47618F214BBF}"/>
              </a:ext>
            </a:extLst>
          </p:cNvPr>
          <p:cNvGraphicFramePr>
            <a:graphicFrameLocks/>
          </p:cNvGraphicFramePr>
          <p:nvPr>
            <p:extLst>
              <p:ext uri="{D42A27DB-BD31-4B8C-83A1-F6EECF244321}">
                <p14:modId xmlns:p14="http://schemas.microsoft.com/office/powerpoint/2010/main" val="1612270642"/>
              </p:ext>
            </p:extLst>
          </p:nvPr>
        </p:nvGraphicFramePr>
        <p:xfrm>
          <a:off x="1369904" y="2007569"/>
          <a:ext cx="7734929" cy="40630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858500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1817777508"/>
              </p:ext>
            </p:extLst>
          </p:nvPr>
        </p:nvGraphicFramePr>
        <p:xfrm>
          <a:off x="1362524" y="1848168"/>
          <a:ext cx="7081680" cy="4607242"/>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3">
            <a:extLst>
              <a:ext uri="{FF2B5EF4-FFF2-40B4-BE49-F238E27FC236}">
                <a16:creationId xmlns:a16="http://schemas.microsoft.com/office/drawing/2014/main" id="{C8952B1D-DEE6-484C-8043-3803C963C794}"/>
              </a:ext>
            </a:extLst>
          </p:cNvPr>
          <p:cNvSpPr txBox="1">
            <a:spLocks/>
          </p:cNvSpPr>
          <p:nvPr/>
        </p:nvSpPr>
        <p:spPr>
          <a:xfrm>
            <a:off x="8685795" y="1938762"/>
            <a:ext cx="2748713" cy="317271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r>
              <a:rPr kumimoji="0" lang="lt-LT"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Moterys dažniau pritaria, kad</a:t>
            </a:r>
            <a:r>
              <a:rPr lang="lt-LT" dirty="0">
                <a:solidFill>
                  <a:prstClr val="black">
                    <a:lumMod val="65000"/>
                    <a:lumOff val="35000"/>
                  </a:prstClr>
                </a:solidFill>
              </a:rPr>
              <a:t> žino kaip pasirūpinti savo artimųjų psichikos sveikata. </a:t>
            </a: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lang="lt-LT" dirty="0">
              <a:solidFill>
                <a:prstClr val="black">
                  <a:lumMod val="65000"/>
                  <a:lumOff val="35000"/>
                </a:prstClr>
              </a:solidFill>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r>
              <a:rPr lang="lt-LT" dirty="0">
                <a:solidFill>
                  <a:prstClr val="black">
                    <a:lumMod val="65000"/>
                    <a:lumOff val="35000"/>
                  </a:prstClr>
                </a:solidFill>
              </a:rPr>
              <a:t>Aukštesnių pajamų respondentai ir didžiųjų miestų gyventojai dažniau visiškai sutinka, kad  žino, kaip rūpintis artimųjų psichikos sveikata.</a:t>
            </a:r>
            <a:endParaRPr kumimoji="0" lang="en-US"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08232" y="1419325"/>
            <a:ext cx="9736580" cy="293639"/>
          </a:xfrm>
        </p:spPr>
        <p:txBody>
          <a:bodyPr/>
          <a:lstStyle/>
          <a:p>
            <a:r>
              <a:rPr lang="lt-LT" dirty="0"/>
              <a:t>Kiek sutinkate su teiginiu „Žinau, kaip galiu pasirūpinti savo artimųjų psichikos sveikata“? </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14705" y="648097"/>
            <a:ext cx="9730107" cy="854497"/>
          </a:xfrm>
        </p:spPr>
        <p:txBody>
          <a:bodyPr>
            <a:normAutofit fontScale="90000"/>
          </a:bodyPr>
          <a:lstStyle/>
          <a:p>
            <a:r>
              <a:rPr lang="lt-LT" sz="3200" dirty="0">
                <a:solidFill>
                  <a:schemeClr val="accent2">
                    <a:lumMod val="75000"/>
                  </a:schemeClr>
                </a:solidFill>
              </a:rPr>
              <a:t>SAVO ŽINIŲ APIE BŪDUS PASIRŪPINTI ARTIMŲJŲ PSICHIKOS SVEIKATA VERTINIMAS (PROC.)</a:t>
            </a:r>
          </a:p>
        </p:txBody>
      </p:sp>
      <p:sp>
        <p:nvSpPr>
          <p:cNvPr id="14" name="TextBox 13">
            <a:extLst>
              <a:ext uri="{FF2B5EF4-FFF2-40B4-BE49-F238E27FC236}">
                <a16:creationId xmlns:a16="http://schemas.microsoft.com/office/drawing/2014/main" id="{A788E621-57C2-4557-9C89-6959572DCC08}"/>
              </a:ext>
            </a:extLst>
          </p:cNvPr>
          <p:cNvSpPr txBox="1"/>
          <p:nvPr/>
        </p:nvSpPr>
        <p:spPr>
          <a:xfrm>
            <a:off x="1214705" y="1862336"/>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cxnSp>
        <p:nvCxnSpPr>
          <p:cNvPr id="16" name="Straight Connector 15">
            <a:extLst>
              <a:ext uri="{FF2B5EF4-FFF2-40B4-BE49-F238E27FC236}">
                <a16:creationId xmlns:a16="http://schemas.microsoft.com/office/drawing/2014/main" id="{3B77BD78-86A6-4CD9-B67F-9E281F8D74C9}"/>
              </a:ext>
            </a:extLst>
          </p:cNvPr>
          <p:cNvCxnSpPr>
            <a:cxnSpLocks/>
          </p:cNvCxnSpPr>
          <p:nvPr/>
        </p:nvCxnSpPr>
        <p:spPr>
          <a:xfrm>
            <a:off x="2240280" y="2921268"/>
            <a:ext cx="55677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642691F-CC61-465E-AED1-703347E99616}"/>
              </a:ext>
            </a:extLst>
          </p:cNvPr>
          <p:cNvCxnSpPr>
            <a:cxnSpLocks/>
          </p:cNvCxnSpPr>
          <p:nvPr/>
        </p:nvCxnSpPr>
        <p:spPr>
          <a:xfrm>
            <a:off x="2240279" y="3704604"/>
            <a:ext cx="55677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FF09C3-3088-4800-B467-9D1E632F2B1B}"/>
              </a:ext>
            </a:extLst>
          </p:cNvPr>
          <p:cNvCxnSpPr>
            <a:cxnSpLocks/>
          </p:cNvCxnSpPr>
          <p:nvPr/>
        </p:nvCxnSpPr>
        <p:spPr>
          <a:xfrm>
            <a:off x="2240278" y="4880697"/>
            <a:ext cx="556776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0164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extLst>
              <p:ext uri="{D42A27DB-BD31-4B8C-83A1-F6EECF244321}">
                <p14:modId xmlns:p14="http://schemas.microsoft.com/office/powerpoint/2010/main" val="1360085307"/>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9" name="Content Placeholder 3">
            <a:extLst>
              <a:ext uri="{FF2B5EF4-FFF2-40B4-BE49-F238E27FC236}">
                <a16:creationId xmlns:a16="http://schemas.microsoft.com/office/drawing/2014/main" id="{7CE6269A-06BC-487E-829B-90E0367B1E1B}"/>
              </a:ext>
            </a:extLst>
          </p:cNvPr>
          <p:cNvSpPr txBox="1">
            <a:spLocks/>
          </p:cNvSpPr>
          <p:nvPr/>
        </p:nvSpPr>
        <p:spPr>
          <a:xfrm>
            <a:off x="8679826" y="4118631"/>
            <a:ext cx="3002743" cy="6364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endParaRPr lang="lt-LT" sz="1200" dirty="0"/>
          </a:p>
          <a:p>
            <a:endParaRPr lang="lt-LT" sz="1200" dirty="0"/>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40715" y="1068516"/>
            <a:ext cx="9736580" cy="293639"/>
          </a:xfrm>
        </p:spPr>
        <p:txBody>
          <a:bodyPr/>
          <a:lstStyle/>
          <a:p>
            <a:r>
              <a:rPr lang="lt-LT" dirty="0"/>
              <a:t>Ar jūs žinote, ką reiškia gyventi sveikai?</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9730107" cy="854497"/>
          </a:xfrm>
        </p:spPr>
        <p:txBody>
          <a:bodyPr/>
          <a:lstStyle/>
          <a:p>
            <a:r>
              <a:rPr lang="lt-LT" sz="3200" dirty="0">
                <a:solidFill>
                  <a:schemeClr val="accent2">
                    <a:lumMod val="75000"/>
                  </a:schemeClr>
                </a:solidFill>
              </a:rPr>
              <a:t>SVEIKOS GYVENSENOS SUVOKIMAS (PROC.)</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N=509</a:t>
            </a:r>
          </a:p>
        </p:txBody>
      </p:sp>
    </p:spTree>
    <p:extLst>
      <p:ext uri="{BB962C8B-B14F-4D97-AF65-F5344CB8AC3E}">
        <p14:creationId xmlns:p14="http://schemas.microsoft.com/office/powerpoint/2010/main" val="19607244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CE6269A-06BC-487E-829B-90E0367B1E1B}"/>
              </a:ext>
            </a:extLst>
          </p:cNvPr>
          <p:cNvSpPr txBox="1">
            <a:spLocks/>
          </p:cNvSpPr>
          <p:nvPr/>
        </p:nvSpPr>
        <p:spPr>
          <a:xfrm>
            <a:off x="8679826" y="4118631"/>
            <a:ext cx="3002743" cy="6364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14705" y="1260430"/>
            <a:ext cx="9736580" cy="293639"/>
          </a:xfrm>
        </p:spPr>
        <p:txBody>
          <a:bodyPr/>
          <a:lstStyle/>
          <a:p>
            <a:r>
              <a:rPr lang="lt-LT" dirty="0"/>
              <a:t>Kiek sutinkate su teiginiu „Aš rūpinuosi savo artimųjų psichikos sveikata“?</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9730107" cy="854497"/>
          </a:xfrm>
        </p:spPr>
        <p:txBody>
          <a:bodyPr>
            <a:normAutofit fontScale="90000"/>
          </a:bodyPr>
          <a:lstStyle/>
          <a:p>
            <a:r>
              <a:rPr lang="lt-LT" sz="3200" dirty="0">
                <a:solidFill>
                  <a:schemeClr val="accent2">
                    <a:lumMod val="75000"/>
                  </a:schemeClr>
                </a:solidFill>
              </a:rPr>
              <a:t>RŪPINIMOSI SAVO ARTIMŲJŲ PSICHIKOS SVEIKATA VERTINIMAS (PROC.)</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graphicFrame>
        <p:nvGraphicFramePr>
          <p:cNvPr id="8" name="Content Placeholder 13">
            <a:extLst>
              <a:ext uri="{FF2B5EF4-FFF2-40B4-BE49-F238E27FC236}">
                <a16:creationId xmlns:a16="http://schemas.microsoft.com/office/drawing/2014/main" id="{D6DF4359-F7CE-40E0-B550-47618F214BBF}"/>
              </a:ext>
            </a:extLst>
          </p:cNvPr>
          <p:cNvGraphicFramePr>
            <a:graphicFrameLocks/>
          </p:cNvGraphicFramePr>
          <p:nvPr>
            <p:extLst>
              <p:ext uri="{D42A27DB-BD31-4B8C-83A1-F6EECF244321}">
                <p14:modId xmlns:p14="http://schemas.microsoft.com/office/powerpoint/2010/main" val="2469822555"/>
              </p:ext>
            </p:extLst>
          </p:nvPr>
        </p:nvGraphicFramePr>
        <p:xfrm>
          <a:off x="1369904" y="2007569"/>
          <a:ext cx="7734929" cy="40630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460476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379021959"/>
              </p:ext>
            </p:extLst>
          </p:nvPr>
        </p:nvGraphicFramePr>
        <p:xfrm>
          <a:off x="1362524" y="1848168"/>
          <a:ext cx="7081680" cy="4607242"/>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3">
            <a:extLst>
              <a:ext uri="{FF2B5EF4-FFF2-40B4-BE49-F238E27FC236}">
                <a16:creationId xmlns:a16="http://schemas.microsoft.com/office/drawing/2014/main" id="{C8952B1D-DEE6-484C-8043-3803C963C794}"/>
              </a:ext>
            </a:extLst>
          </p:cNvPr>
          <p:cNvSpPr txBox="1">
            <a:spLocks/>
          </p:cNvSpPr>
          <p:nvPr/>
        </p:nvSpPr>
        <p:spPr>
          <a:xfrm>
            <a:off x="8585550" y="1929237"/>
            <a:ext cx="2748713" cy="317271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r>
              <a:rPr lang="lt-LT" dirty="0">
                <a:solidFill>
                  <a:prstClr val="black">
                    <a:lumMod val="65000"/>
                    <a:lumOff val="35000"/>
                  </a:prstClr>
                </a:solidFill>
              </a:rPr>
              <a:t>Moterys, aukštesnių pajamų respondentai ir didžiųjų miestų gyventojai dažniau pritaria, kad rūpinasi savo artimųjų psichikos sveikata.</a:t>
            </a:r>
            <a:endParaRPr kumimoji="0" lang="en-US" sz="11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08232" y="1390750"/>
            <a:ext cx="9736580" cy="293639"/>
          </a:xfrm>
        </p:spPr>
        <p:txBody>
          <a:bodyPr/>
          <a:lstStyle/>
          <a:p>
            <a:r>
              <a:rPr lang="lt-LT" dirty="0"/>
              <a:t>Kiek sutinkate su teiginiu „Aš rūpinuosi savo artimųjų psichikos sveikata“?</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14705" y="648097"/>
            <a:ext cx="9730107" cy="854497"/>
          </a:xfrm>
        </p:spPr>
        <p:txBody>
          <a:bodyPr>
            <a:normAutofit fontScale="90000"/>
          </a:bodyPr>
          <a:lstStyle/>
          <a:p>
            <a:r>
              <a:rPr lang="lt-LT" sz="3200" dirty="0">
                <a:solidFill>
                  <a:schemeClr val="accent2">
                    <a:lumMod val="75000"/>
                  </a:schemeClr>
                </a:solidFill>
              </a:rPr>
              <a:t>RŪPINIMOSI SAVO ARTIMŲJŲ PSICHIKOS SVEIKATA VERTINIMAS (PROC.)</a:t>
            </a:r>
          </a:p>
        </p:txBody>
      </p:sp>
      <p:sp>
        <p:nvSpPr>
          <p:cNvPr id="14" name="TextBox 13">
            <a:extLst>
              <a:ext uri="{FF2B5EF4-FFF2-40B4-BE49-F238E27FC236}">
                <a16:creationId xmlns:a16="http://schemas.microsoft.com/office/drawing/2014/main" id="{A788E621-57C2-4557-9C89-6959572DCC08}"/>
              </a:ext>
            </a:extLst>
          </p:cNvPr>
          <p:cNvSpPr txBox="1"/>
          <p:nvPr/>
        </p:nvSpPr>
        <p:spPr>
          <a:xfrm>
            <a:off x="1221178" y="1929237"/>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N=509</a:t>
            </a:r>
          </a:p>
        </p:txBody>
      </p:sp>
      <p:cxnSp>
        <p:nvCxnSpPr>
          <p:cNvPr id="16" name="Straight Connector 15">
            <a:extLst>
              <a:ext uri="{FF2B5EF4-FFF2-40B4-BE49-F238E27FC236}">
                <a16:creationId xmlns:a16="http://schemas.microsoft.com/office/drawing/2014/main" id="{3B77BD78-86A6-4CD9-B67F-9E281F8D74C9}"/>
              </a:ext>
            </a:extLst>
          </p:cNvPr>
          <p:cNvCxnSpPr>
            <a:cxnSpLocks/>
          </p:cNvCxnSpPr>
          <p:nvPr/>
        </p:nvCxnSpPr>
        <p:spPr>
          <a:xfrm>
            <a:off x="2240280" y="2921268"/>
            <a:ext cx="55677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642691F-CC61-465E-AED1-703347E99616}"/>
              </a:ext>
            </a:extLst>
          </p:cNvPr>
          <p:cNvCxnSpPr>
            <a:cxnSpLocks/>
          </p:cNvCxnSpPr>
          <p:nvPr/>
        </p:nvCxnSpPr>
        <p:spPr>
          <a:xfrm>
            <a:off x="2240279" y="3704604"/>
            <a:ext cx="55677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FF09C3-3088-4800-B467-9D1E632F2B1B}"/>
              </a:ext>
            </a:extLst>
          </p:cNvPr>
          <p:cNvCxnSpPr>
            <a:cxnSpLocks/>
          </p:cNvCxnSpPr>
          <p:nvPr/>
        </p:nvCxnSpPr>
        <p:spPr>
          <a:xfrm>
            <a:off x="2240278" y="4880697"/>
            <a:ext cx="556776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79514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31895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80E021-E688-4712-A6E8-A6D013FCC013}"/>
              </a:ext>
            </a:extLst>
          </p:cNvPr>
          <p:cNvSpPr>
            <a:spLocks noGrp="1"/>
          </p:cNvSpPr>
          <p:nvPr>
            <p:ph sz="half" idx="1"/>
          </p:nvPr>
        </p:nvSpPr>
        <p:spPr>
          <a:xfrm>
            <a:off x="552262" y="1051560"/>
            <a:ext cx="11087476" cy="4826928"/>
          </a:xfrm>
        </p:spPr>
        <p:txBody>
          <a:bodyPr/>
          <a:lstStyle/>
          <a:p>
            <a:pPr marL="0" indent="0" algn="l">
              <a:buNone/>
            </a:pPr>
            <a:r>
              <a:rPr lang="lt-LT" b="1" dirty="0">
                <a:solidFill>
                  <a:schemeClr val="accent2">
                    <a:lumMod val="75000"/>
                  </a:schemeClr>
                </a:solidFill>
              </a:rPr>
              <a:t>PSICHIKOS SVEIKATA</a:t>
            </a:r>
            <a:endParaRPr lang="en-US" b="1" dirty="0">
              <a:solidFill>
                <a:schemeClr val="accent2">
                  <a:lumMod val="75000"/>
                </a:schemeClr>
              </a:solidFill>
            </a:endParaRPr>
          </a:p>
          <a:p>
            <a:pPr marL="0" indent="0">
              <a:buNone/>
            </a:pPr>
            <a:endParaRPr lang="lt-LT" sz="1100" dirty="0"/>
          </a:p>
          <a:p>
            <a:pPr marL="0" indent="0">
              <a:buNone/>
            </a:pPr>
            <a:r>
              <a:rPr lang="lt-LT" i="1" dirty="0"/>
              <a:t>Psichikos sveikatos suvokimas</a:t>
            </a:r>
          </a:p>
          <a:p>
            <a:pPr marL="0" indent="0">
              <a:buNone/>
            </a:pPr>
            <a:endParaRPr lang="lt-LT" i="1" dirty="0"/>
          </a:p>
          <a:p>
            <a:r>
              <a:rPr lang="lt-LT" dirty="0"/>
              <a:t>43% respondentų visiškai sutinka, kad psichikos sveikata yra neatsiejama žmogaus sveikatos dalis.</a:t>
            </a:r>
          </a:p>
          <a:p>
            <a:endParaRPr lang="lt-LT" dirty="0"/>
          </a:p>
          <a:p>
            <a:r>
              <a:rPr lang="lt-LT" dirty="0"/>
              <a:t>Psichikos sveikata dažniausiai apibūdinama kaip ramus gyvenimas be streso (27%) arba stabili psichika (14%).</a:t>
            </a:r>
          </a:p>
          <a:p>
            <a:pPr marL="0" indent="0">
              <a:buNone/>
            </a:pPr>
            <a:endParaRPr lang="lt-LT" dirty="0"/>
          </a:p>
          <a:p>
            <a:pPr marL="0" indent="0">
              <a:buNone/>
            </a:pPr>
            <a:r>
              <a:rPr lang="lt-LT" i="1" dirty="0"/>
              <a:t>Dėmesys psichikos sveikatai</a:t>
            </a:r>
          </a:p>
          <a:p>
            <a:pPr marL="0" indent="0">
              <a:buNone/>
            </a:pPr>
            <a:endParaRPr lang="lt-LT" i="1" dirty="0"/>
          </a:p>
          <a:p>
            <a:r>
              <a:rPr lang="lt-LT" dirty="0"/>
              <a:t>17% visiškai sutinka, kad skiria pakankamai dėmesio savo psichikos sveikatai, 43% - greičiau sutinka.</a:t>
            </a:r>
          </a:p>
          <a:p>
            <a:endParaRPr lang="lt-LT" dirty="0"/>
          </a:p>
          <a:p>
            <a:r>
              <a:rPr lang="lt-LT" dirty="0"/>
              <a:t>Rūpinimasis savo psichikos sveikata dažniausiai suprantamas kaip streso vengimas (38%), laikas poilsiui ir miego rėžimo laikymasis (18%).</a:t>
            </a:r>
          </a:p>
          <a:p>
            <a:endParaRPr lang="lt-LT" dirty="0"/>
          </a:p>
          <a:p>
            <a:r>
              <a:rPr lang="lt-LT" dirty="0"/>
              <a:t>Besirūpinantys savo psichikos sveikata respondentai dažniausiai tai daro užsiimdami mėgstama veikla (62%), palaikydami ryšį su artimaisiais (60%), maitindamiesi sveikai (56%).</a:t>
            </a:r>
          </a:p>
          <a:p>
            <a:endParaRPr lang="lt-LT" dirty="0"/>
          </a:p>
          <a:p>
            <a:r>
              <a:rPr lang="lt-LT" dirty="0"/>
              <a:t>Rūpinimosi psichikos sveikata įgūdžiai, kuriuos respondentai dažniausiai norėtų pastiprinti yra reguliaraus dienos ritmo palaikymas (49%), reguliarus fizinis aktyvumas (42%) ir užsiėmimas mėgstama veikla laisvalaikiu (42%).</a:t>
            </a:r>
          </a:p>
        </p:txBody>
      </p:sp>
      <p:sp>
        <p:nvSpPr>
          <p:cNvPr id="3" name="Title 2">
            <a:extLst>
              <a:ext uri="{FF2B5EF4-FFF2-40B4-BE49-F238E27FC236}">
                <a16:creationId xmlns:a16="http://schemas.microsoft.com/office/drawing/2014/main" id="{45466C87-C03A-4328-9A75-46926DBAA72E}"/>
              </a:ext>
            </a:extLst>
          </p:cNvPr>
          <p:cNvSpPr>
            <a:spLocks noGrp="1"/>
          </p:cNvSpPr>
          <p:nvPr>
            <p:ph type="title"/>
          </p:nvPr>
        </p:nvSpPr>
        <p:spPr>
          <a:xfrm>
            <a:off x="552262" y="138789"/>
            <a:ext cx="10399024" cy="912771"/>
          </a:xfrm>
        </p:spPr>
        <p:txBody>
          <a:bodyPr/>
          <a:lstStyle/>
          <a:p>
            <a:r>
              <a:rPr lang="lt-LT" dirty="0">
                <a:solidFill>
                  <a:schemeClr val="accent2">
                    <a:lumMod val="75000"/>
                  </a:schemeClr>
                </a:solidFill>
              </a:rPr>
              <a:t>APIBENDRINIMAS (I)</a:t>
            </a:r>
          </a:p>
        </p:txBody>
      </p:sp>
    </p:spTree>
    <p:extLst>
      <p:ext uri="{BB962C8B-B14F-4D97-AF65-F5344CB8AC3E}">
        <p14:creationId xmlns:p14="http://schemas.microsoft.com/office/powerpoint/2010/main" val="39514806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80E021-E688-4712-A6E8-A6D013FCC013}"/>
              </a:ext>
            </a:extLst>
          </p:cNvPr>
          <p:cNvSpPr>
            <a:spLocks noGrp="1"/>
          </p:cNvSpPr>
          <p:nvPr>
            <p:ph sz="half" idx="1"/>
          </p:nvPr>
        </p:nvSpPr>
        <p:spPr>
          <a:xfrm>
            <a:off x="552262" y="1290491"/>
            <a:ext cx="11087476" cy="4898977"/>
          </a:xfrm>
        </p:spPr>
        <p:txBody>
          <a:bodyPr/>
          <a:lstStyle/>
          <a:p>
            <a:pPr marL="0" indent="0">
              <a:buNone/>
            </a:pPr>
            <a:r>
              <a:rPr lang="lt-LT" i="1" dirty="0"/>
              <a:t>Informacija apie rūpinimąsi psichikos sveikata</a:t>
            </a:r>
          </a:p>
          <a:p>
            <a:pPr marL="0" indent="0">
              <a:buNone/>
            </a:pPr>
            <a:endParaRPr lang="lt-LT" i="1" dirty="0"/>
          </a:p>
          <a:p>
            <a:r>
              <a:rPr lang="lt-LT" dirty="0"/>
              <a:t>18% respondentų teigia žinantys, kaip rūpintis savo psichikos sveikata, 50% – greičiau sutinka.</a:t>
            </a:r>
            <a:endParaRPr lang="lt-LT" i="1" dirty="0"/>
          </a:p>
          <a:p>
            <a:endParaRPr lang="lt-LT" dirty="0"/>
          </a:p>
          <a:p>
            <a:r>
              <a:rPr lang="lt-LT" dirty="0"/>
              <a:t>21% respondentų visiškai sutinka, kad žino, kur ieškoti patikimos informacijos apie psichikos sveikatą, 47% - greičiau sutinka.</a:t>
            </a:r>
          </a:p>
          <a:p>
            <a:endParaRPr lang="lt-LT" dirty="0"/>
          </a:p>
          <a:p>
            <a:r>
              <a:rPr lang="lt-LT" dirty="0"/>
              <a:t>Pagrindiniai informacijos apie rūpinimąsi savo psichikos sveikata šaltiniai: socialiniai tinklai (46%), artimieji arba draugai, pažįstami (40%), naujienų portalai (37%).</a:t>
            </a:r>
          </a:p>
          <a:p>
            <a:pPr marL="0" indent="0">
              <a:buNone/>
            </a:pPr>
            <a:endParaRPr lang="lt-LT" dirty="0"/>
          </a:p>
          <a:p>
            <a:pPr marL="0" indent="0">
              <a:buNone/>
            </a:pPr>
            <a:r>
              <a:rPr lang="lt-LT" i="1" dirty="0"/>
              <a:t>Streso įveika</a:t>
            </a:r>
          </a:p>
          <a:p>
            <a:pPr marL="0" indent="0">
              <a:buNone/>
            </a:pPr>
            <a:endParaRPr lang="lt-LT" i="1" dirty="0"/>
          </a:p>
          <a:p>
            <a:r>
              <a:rPr lang="lt-LT" dirty="0"/>
              <a:t>Dažniausiai respondentai teigia stresą įveikiantys užsiimdami mėgstama veikla (49%), leisdami laiką gamtoje (45%), palaikydami reguliarų miego rėžimą (31%). Dalis respondentų teigia su stresu niekaip nesusidorojantys (14%).</a:t>
            </a:r>
          </a:p>
          <a:p>
            <a:endParaRPr lang="lt-LT" dirty="0"/>
          </a:p>
          <a:p>
            <a:pPr marL="0" indent="0">
              <a:buNone/>
            </a:pPr>
            <a:r>
              <a:rPr lang="lt-LT" i="1" dirty="0"/>
              <a:t>Profesionali pagalba iškilus psichologiniams sunkumams</a:t>
            </a:r>
          </a:p>
          <a:p>
            <a:pPr marL="0" indent="0">
              <a:buNone/>
            </a:pPr>
            <a:endParaRPr lang="lt-LT" i="1" dirty="0"/>
          </a:p>
          <a:p>
            <a:r>
              <a:rPr lang="lt-LT" dirty="0"/>
              <a:t>14% respondentų visiškai sutinka, kad iškilus psichologiniams sunkumams, kurių nepajėgtų išspręsti pats, kreiptųsi profesionalios pagalbos, 46% - greičiau sutinka.</a:t>
            </a:r>
          </a:p>
          <a:p>
            <a:endParaRPr lang="lt-LT" dirty="0"/>
          </a:p>
          <a:p>
            <a:r>
              <a:rPr lang="lt-LT" dirty="0"/>
              <a:t>Respondentai, kurie yra tikri ar greičiau tikri, kad nesikreiptų, nurodo šias priežastis: tikėjimą, kad ilgainiui problemos pačios išsispręs (49%), manymą, kad yra pajėgūs su problemomis susidoroti patys (45%), nenorą dalintis apie negalavimus su nepažįstamuoju (31%).</a:t>
            </a:r>
          </a:p>
          <a:p>
            <a:endParaRPr lang="lt-LT" dirty="0"/>
          </a:p>
          <a:p>
            <a:endParaRPr lang="lt-LT" dirty="0"/>
          </a:p>
          <a:p>
            <a:pPr marL="0" indent="0">
              <a:buNone/>
            </a:pPr>
            <a:endParaRPr lang="en-US" sz="1100" dirty="0"/>
          </a:p>
        </p:txBody>
      </p:sp>
      <p:sp>
        <p:nvSpPr>
          <p:cNvPr id="3" name="Title 2">
            <a:extLst>
              <a:ext uri="{FF2B5EF4-FFF2-40B4-BE49-F238E27FC236}">
                <a16:creationId xmlns:a16="http://schemas.microsoft.com/office/drawing/2014/main" id="{45466C87-C03A-4328-9A75-46926DBAA72E}"/>
              </a:ext>
            </a:extLst>
          </p:cNvPr>
          <p:cNvSpPr>
            <a:spLocks noGrp="1"/>
          </p:cNvSpPr>
          <p:nvPr>
            <p:ph type="title"/>
          </p:nvPr>
        </p:nvSpPr>
        <p:spPr>
          <a:xfrm>
            <a:off x="552262" y="138788"/>
            <a:ext cx="10399024" cy="1151703"/>
          </a:xfrm>
        </p:spPr>
        <p:txBody>
          <a:bodyPr/>
          <a:lstStyle/>
          <a:p>
            <a:r>
              <a:rPr lang="lt-LT" dirty="0">
                <a:solidFill>
                  <a:schemeClr val="accent2">
                    <a:lumMod val="75000"/>
                  </a:schemeClr>
                </a:solidFill>
              </a:rPr>
              <a:t>APIBENDRINIMAS (II)</a:t>
            </a:r>
          </a:p>
        </p:txBody>
      </p:sp>
    </p:spTree>
    <p:extLst>
      <p:ext uri="{BB962C8B-B14F-4D97-AF65-F5344CB8AC3E}">
        <p14:creationId xmlns:p14="http://schemas.microsoft.com/office/powerpoint/2010/main" val="19883120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466C87-C03A-4328-9A75-46926DBAA72E}"/>
              </a:ext>
            </a:extLst>
          </p:cNvPr>
          <p:cNvSpPr>
            <a:spLocks noGrp="1"/>
          </p:cNvSpPr>
          <p:nvPr>
            <p:ph type="title"/>
          </p:nvPr>
        </p:nvSpPr>
        <p:spPr>
          <a:xfrm>
            <a:off x="552262" y="138788"/>
            <a:ext cx="10399024" cy="1151703"/>
          </a:xfrm>
        </p:spPr>
        <p:txBody>
          <a:bodyPr/>
          <a:lstStyle/>
          <a:p>
            <a:r>
              <a:rPr lang="lt-LT" dirty="0">
                <a:solidFill>
                  <a:schemeClr val="accent2">
                    <a:lumMod val="75000"/>
                  </a:schemeClr>
                </a:solidFill>
              </a:rPr>
              <a:t>APIBENDRINIMAS (III)</a:t>
            </a:r>
          </a:p>
        </p:txBody>
      </p:sp>
      <p:sp>
        <p:nvSpPr>
          <p:cNvPr id="4" name="Content Placeholder 3">
            <a:extLst>
              <a:ext uri="{FF2B5EF4-FFF2-40B4-BE49-F238E27FC236}">
                <a16:creationId xmlns:a16="http://schemas.microsoft.com/office/drawing/2014/main" id="{30C562C0-C589-4B6F-937C-3A066B6448F1}"/>
              </a:ext>
            </a:extLst>
          </p:cNvPr>
          <p:cNvSpPr>
            <a:spLocks noGrp="1"/>
          </p:cNvSpPr>
          <p:nvPr>
            <p:ph sz="half" idx="10"/>
          </p:nvPr>
        </p:nvSpPr>
        <p:spPr>
          <a:xfrm>
            <a:off x="552262" y="1133856"/>
            <a:ext cx="11246601" cy="5022500"/>
          </a:xfrm>
        </p:spPr>
        <p:txBody>
          <a:bodyPr/>
          <a:lstStyle/>
          <a:p>
            <a:pPr marL="0" indent="0">
              <a:buNone/>
            </a:pPr>
            <a:r>
              <a:rPr lang="lt-LT" i="1" dirty="0"/>
              <a:t>Gebėjimas atpažinti emocijas</a:t>
            </a:r>
          </a:p>
          <a:p>
            <a:pPr marL="0" indent="0">
              <a:buNone/>
            </a:pPr>
            <a:endParaRPr lang="lt-LT" i="1" dirty="0"/>
          </a:p>
          <a:p>
            <a:r>
              <a:rPr lang="lt-LT" dirty="0"/>
              <a:t>19% respondentų visiškai sutinka, kad yra pajėgūs atpažinti ir tinkamai reaguoti į savo emocijas, 52% - greičiau sutinka.</a:t>
            </a:r>
          </a:p>
          <a:p>
            <a:endParaRPr lang="lt-LT" dirty="0"/>
          </a:p>
          <a:p>
            <a:r>
              <a:rPr lang="lt-LT" dirty="0"/>
              <a:t>24% respondentų visiškai sutinka, kad yra pajėgūs atpažinti kitų emocijas ir tinkamai į jas reaguoti, 52% - greičiau sutinka.</a:t>
            </a:r>
          </a:p>
          <a:p>
            <a:endParaRPr lang="lt-LT" dirty="0"/>
          </a:p>
          <a:p>
            <a:pPr marL="0" indent="0">
              <a:buNone/>
            </a:pPr>
            <a:r>
              <a:rPr lang="lt-LT" i="1" dirty="0"/>
              <a:t>Rūpinimasis psichikos sveikata</a:t>
            </a:r>
          </a:p>
          <a:p>
            <a:pPr marL="0" indent="0">
              <a:buNone/>
            </a:pPr>
            <a:endParaRPr lang="lt-LT" i="1" dirty="0"/>
          </a:p>
          <a:p>
            <a:r>
              <a:rPr lang="lt-LT" dirty="0"/>
              <a:t>18% respondentų visiškai sutinka, kad turi rūpintis ne tik savo, bet ir kitų psichikos sveikata, 49% - greičiau sutinka.</a:t>
            </a:r>
          </a:p>
          <a:p>
            <a:endParaRPr lang="lt-LT" dirty="0"/>
          </a:p>
          <a:p>
            <a:r>
              <a:rPr lang="lt-LT" dirty="0"/>
              <a:t>15% visiškai sutinka žinantys, kaip pasirūpinti artimųjų psichikos sveikata, 45% - greičiau sutinka.</a:t>
            </a:r>
          </a:p>
          <a:p>
            <a:endParaRPr lang="lt-LT" dirty="0"/>
          </a:p>
          <a:p>
            <a:r>
              <a:rPr lang="lt-LT" dirty="0"/>
              <a:t>16% respondentų teigia, kad rūpinasi artimųjų psichikos sveikata, 49% - greičiau sutinka.</a:t>
            </a:r>
          </a:p>
          <a:p>
            <a:pPr marL="0" indent="0">
              <a:buNone/>
            </a:pPr>
            <a:endParaRPr lang="lt-LT" sz="1100" dirty="0"/>
          </a:p>
        </p:txBody>
      </p:sp>
    </p:spTree>
    <p:extLst>
      <p:ext uri="{BB962C8B-B14F-4D97-AF65-F5344CB8AC3E}">
        <p14:creationId xmlns:p14="http://schemas.microsoft.com/office/powerpoint/2010/main" val="2531705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902285"/>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3"/>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eme2">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AAF83049-A8BD-4F4D-BA52-34DB3F799E23}" vid="{D92D1F43-258D-4C03-B86B-B40477EA33A9}"/>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12985</TotalTime>
  <Words>4958</Words>
  <Application>Microsoft Office PowerPoint</Application>
  <PresentationFormat>Plačiaekranė</PresentationFormat>
  <Paragraphs>1046</Paragraphs>
  <Slides>96</Slides>
  <Notes>70</Notes>
  <HiddenSlides>0</HiddenSlides>
  <MMClips>0</MMClips>
  <ScaleCrop>false</ScaleCrop>
  <HeadingPairs>
    <vt:vector size="6" baseType="variant">
      <vt:variant>
        <vt:lpstr>Naudojami šriftai</vt:lpstr>
      </vt:variant>
      <vt:variant>
        <vt:i4>6</vt:i4>
      </vt:variant>
      <vt:variant>
        <vt:lpstr>Tema</vt:lpstr>
      </vt:variant>
      <vt:variant>
        <vt:i4>8</vt:i4>
      </vt:variant>
      <vt:variant>
        <vt:lpstr>Skaidrių pavadinimai</vt:lpstr>
      </vt:variant>
      <vt:variant>
        <vt:i4>96</vt:i4>
      </vt:variant>
    </vt:vector>
  </HeadingPairs>
  <TitlesOfParts>
    <vt:vector size="110" baseType="lpstr">
      <vt:lpstr>Yu Gothic UI Semilight</vt:lpstr>
      <vt:lpstr>Microsoft YaHei UI Light</vt:lpstr>
      <vt:lpstr>Arial</vt:lpstr>
      <vt:lpstr>Calibri</vt:lpstr>
      <vt:lpstr>Calibri Light</vt:lpstr>
      <vt:lpstr>Cambria Math</vt:lpstr>
      <vt:lpstr>Office Theme</vt:lpstr>
      <vt:lpstr>1_Office Theme</vt:lpstr>
      <vt:lpstr>2_Office Theme</vt:lpstr>
      <vt:lpstr>3_Office Theme</vt:lpstr>
      <vt:lpstr>4_Office Theme</vt:lpstr>
      <vt:lpstr>5_Office Theme</vt:lpstr>
      <vt:lpstr>6_Office Theme</vt:lpstr>
      <vt:lpstr>Theme2</vt:lpstr>
      <vt:lpstr>LIETUVOS GYVENTOJŲ APKLAUSA APIE SVEIKĄ GYVENSENĄ</vt:lpstr>
      <vt:lpstr>„PowerPoint“ pateiktis</vt:lpstr>
      <vt:lpstr>TYRIMO METODIKA</vt:lpstr>
      <vt:lpstr>STATISTINĖ PAKLAIDA</vt:lpstr>
      <vt:lpstr>RESPONDENTŲ SOCIALINĖS-DEMOGRAFINĖS CHARAKTERISTIKOS (PROC.)</vt:lpstr>
      <vt:lpstr>„PowerPoint“ pateiktis</vt:lpstr>
      <vt:lpstr>KOMUNIKACIJOS RODIKLIAI</vt:lpstr>
      <vt:lpstr>„PowerPoint“ pateiktis</vt:lpstr>
      <vt:lpstr>SVEIKOS GYVENSENOS SUVOKIMAS (PROC.)</vt:lpstr>
      <vt:lpstr>SVEIKOS GYVENSENOS SUVOKIMAS (PROC.)</vt:lpstr>
      <vt:lpstr>SVEIKOS GYVENSENOS SAMPRATA (PROC.) Spontaniniai paminėjimai</vt:lpstr>
      <vt:lpstr>NUOMONĖ APIE SVEIKOS GYVENSENOS ASPEKTŲ SVARBĄ (PROC.). Bendras resultatas</vt:lpstr>
      <vt:lpstr>NUOMONĖ APIE SVEIKOS GYVENSENOS ASPEKTŲ SVARBĄ (PROC.)  Sveika mityba</vt:lpstr>
      <vt:lpstr>NUOMONĖ APIE SVEIKOS GYVENSENOS ASPEKTŲ SVARBĄ (PROC.) Fizinis aktyvumas</vt:lpstr>
      <vt:lpstr>NUOMONĖ APIE SVEIKOS GYVENSENOS ASPEKTŲ SVARBĄ (PROC.) Nerūkymas</vt:lpstr>
      <vt:lpstr>NUOMONĖ APIE SVEIKOS GYVENSENOS ASPEKTŲ SVARBĄ (PROC.) Alkoholio vengimas</vt:lpstr>
      <vt:lpstr>NUOMONĖ APIE SVEIKOS GYVENSENOS ASPEKTŲ SVARBĄ (PROC.) Psichoaktyvių medžiagų vengimas</vt:lpstr>
      <vt:lpstr>NUOMONĖ APIE SVEIKOS GYVENSENOS ASPEKTŲ SVARBĄ (PROC.) Miego rėžimo laikymasis</vt:lpstr>
      <vt:lpstr>NUOMONĖ APIE SVEIKOS GYVENSENOS ASPEKTŲ SVARBĄ (PROC.) Streso vengimas</vt:lpstr>
      <vt:lpstr>NUOMONĖ APIE SVEIKOS GYVENSENOS ASPEKTŲ SVARBĄ (PROC.) Racionalus vaistų vartojimas</vt:lpstr>
      <vt:lpstr>NUOMONĖ APIE SVEIKOS GYVENSENOS ASPEKTŲ SVARBĄ (PROC.) Profilaktinis sveikatos tikrinimas </vt:lpstr>
      <vt:lpstr>NUOMONĖ APIE SVEIKOS GYVENSENOS ASPEKTŲ SVARBĄ (PROC.) Būtinos higienos laikymasis</vt:lpstr>
      <vt:lpstr>NUOMONĖ APIE SVEIKOS GYVENSENOS ASPEKTŲ SVARBĄ (PROC.) Saugos taisyklių laikymasis</vt:lpstr>
      <vt:lpstr>NUOMONĖ APIE SVEIKOS GYVENSENOS ASPEKTŲ SVARBĄ (PROC.) Neabejingumas kitų žalingiems įpročiams</vt:lpstr>
      <vt:lpstr>LABIAUSIAI SU SVEIKA GYVENSENA SIEJAMAS ELGESYS (PROC.)</vt:lpstr>
      <vt:lpstr>ASMENINĖS SVEIKOS GYVENSENOS VERTINIMAS (PROC.)</vt:lpstr>
      <vt:lpstr>ASMENINĖS SVEIKOS GYVENSENOS VERTINIMAS (PROC.)</vt:lpstr>
      <vt:lpstr>SVEIKATAI PALANKIŲ ĮPROČIŲ PRAKTIKAVIMAS (PROC.)</vt:lpstr>
      <vt:lpstr>SVEIKATAI PALANKIŲ ĮPROČIŲ PRAKTIKAVIMAS (PROC.) Sveika mityba</vt:lpstr>
      <vt:lpstr>SVEIKATAI PALANKIŲ ĮPROČIŲ PRAKTIKAVIMAS (PROC.) Fizinis aktyvumas</vt:lpstr>
      <vt:lpstr>SVEIKATAI PALANKIŲ ĮPROČIŲ PRAKTIKAVIMAS (PROC.) Miego rėžimas</vt:lpstr>
      <vt:lpstr>SVEIKATAI PALANKIŲ ĮPROČIŲ PRAKTIKAVIMAS (PROC.) Streso įveika</vt:lpstr>
      <vt:lpstr>SVEIKATAI PALANKIŲ ĮPROČIŲ PRAKTIKAVIMAS (PROC.) Racionalus vaistų vartojimas</vt:lpstr>
      <vt:lpstr>SVEIKATAI PALANKIŲ ĮPROČIŲ PRAKTIKAVIMAS (PROC.) Žalingų įpročių vengimas</vt:lpstr>
      <vt:lpstr>SVEIKATAI PALANKIŲ ĮPROČIŲ PRAKTIKAVIMAS (PROC.) Atšvaitų nešiojimas</vt:lpstr>
      <vt:lpstr>SVEIKATAI PALANKIŲ ĮPROČIŲ PRAKTIKAVIMAS (PROC.) Nepakantumas kitų žalingiems įpročiams</vt:lpstr>
      <vt:lpstr>SVEIKATOS PABLOGĖJIMAS DĖL ALKOHOLIO VARTOJIMO (PROC.)</vt:lpstr>
      <vt:lpstr>SVEIKATOS PABLOGĖJIMAS DĖL ALKOHOLIO VARTOJIMO (PROC.)</vt:lpstr>
      <vt:lpstr>ŠEIMOS NARIŲ PIKTNAUDŽIAVIMAS ALKOHOLIU (PROC.)</vt:lpstr>
      <vt:lpstr>ŠEIMOS NARIŲ PIKTNAUDŽIAVIMAS ALKOHOLIU (PROC.)</vt:lpstr>
      <vt:lpstr>DOMĖJIMASIS SVEIKA GYVENSENA (VIDURKIS IR PROC.)</vt:lpstr>
      <vt:lpstr>DOMĖJIMASIS SVEIKA GYVENSENA (PROC.)</vt:lpstr>
      <vt:lpstr>INFORMACIJOS APIE SVEIKĄ GYVENSENĄ PAKANKAMUMAS  (PROC.)</vt:lpstr>
      <vt:lpstr>INFORMACIJOS APIE SVEIKĄ GYVENSENĄ PAKANKAMUMAS (PROC.)</vt:lpstr>
      <vt:lpstr>ATSAKOMYBĖS UŽ SAVO SVEIKATĄ VERTINIMAS (VIDURKIS IR PROC.)</vt:lpstr>
      <vt:lpstr>ATSAKOMYBĖS UŽ SAVO SVEIKATĄ VERTINIMAS (PROC.)</vt:lpstr>
      <vt:lpstr>NUOMONĖ APIE LIETUVOS GYVENTOJŲ ATSAKOMYBĘ UŽ SAVO SVEIKATĄ (VIDURKIS IR PROC.)</vt:lpstr>
      <vt:lpstr>NUOMONĖ APIE LIETUVOS GYVENTOJŲ ATSAKOMYBĘ UŽ SAVO SVEIKATĄ (PROC.)</vt:lpstr>
      <vt:lpstr>PROFILAKTINIS APSILANKYMAS PAS ŠEIMOS GYDYTOJĄ (PROC.)</vt:lpstr>
      <vt:lpstr>PROFILAKTINIS APSILANKYMAS PAS ŠEIMOS GYDYTOJĄ (PROC.)</vt:lpstr>
      <vt:lpstr>VAIKŲ IKI 15 METŲ TĖVAI / GLOBĖJAI (PROC.)</vt:lpstr>
      <vt:lpstr>NUOMONĖ APIE TĖVŲ / GLOBĖJŲ ĮTAKĄ SVEIKAI VAIKŲ GYVENSENAI (PROC.)</vt:lpstr>
      <vt:lpstr>NUOMONĖ APIE TĖVŲ / GLOBĖJŲ ĮTAKĄ SVEIKAI VAIKŲ GYVENSENAI (PROC.)</vt:lpstr>
      <vt:lpstr>VAIKŲ SKATINIMAS GYVENTI SVEIKAI (PROC.)</vt:lpstr>
      <vt:lpstr>VAIKŲ SKATINIMAS GYVENTI SVEIKAI (PROC.)</vt:lpstr>
      <vt:lpstr>VAIKŲ SVEIKOS GYVENSENOS ĮGŪDŽIŲ TAIKYMAS (PROC.)</vt:lpstr>
      <vt:lpstr>VAIKŲ SVEIKOS GYVENSENOS ĮGŪDŽIŲ TAIKYMAS (PROC.)</vt:lpstr>
      <vt:lpstr>NUOMONĖ APIE SAVO VAIKŲ POŽIŪRĮ Į SVEIKĄ GYVENSENĄ (PROC.)</vt:lpstr>
      <vt:lpstr>NUOMONĖ APIE SAVO VAIKŲ POŽIŪRĮ Į SVEIKĄ GYVENSENĄ (PROC.)</vt:lpstr>
      <vt:lpstr>„PowerPoint“ pateiktis</vt:lpstr>
      <vt:lpstr>APIBENDRINIMAS (I)</vt:lpstr>
      <vt:lpstr>APIBENDRINIMAS (II)</vt:lpstr>
      <vt:lpstr>APIBENDRINIMAS (III)</vt:lpstr>
      <vt:lpstr>„PowerPoint“ pateiktis</vt:lpstr>
      <vt:lpstr>NUOMONĖ APIE PSICHIKOS SVEIKATOS SĄSAJĄ SU BENDRA SVEIKATA (PROC.)</vt:lpstr>
      <vt:lpstr>NUOMONĖ APIE PSICHIKOS SVEIKATOS SĄSAJĄ SU BENDRA SVEIKATA (PROC.)</vt:lpstr>
      <vt:lpstr>PSICHIKOS SVEIKATOS SAMPRATA (PROC.) Spontaniniai paminėjimai</vt:lpstr>
      <vt:lpstr>DĖMESYS SAVO PSICHIKOS SVEIKATAI (PROC.)</vt:lpstr>
      <vt:lpstr>DĖMESYS SAVO PSICHIKOS SVEIKATAI (PROC.)</vt:lpstr>
      <vt:lpstr>ŽINOMI RŪPINIMOSI PSICHIKOS SVEIKATA  BŪDAI (PROC.)</vt:lpstr>
      <vt:lpstr>RŪPINIMASIS SAVO PSICHIKOS SVEIKATA (PROC.)</vt:lpstr>
      <vt:lpstr>STIPRINTINI RŪPINIMOSI PSICHIKOS SVEIKATA ĮGŪDŽIAI (PROC.)</vt:lpstr>
      <vt:lpstr>ŽINIOS, KAIP RŪPINTIS SAVO PSICHIKOS SVEIKATA (PROC.)</vt:lpstr>
      <vt:lpstr>ŽINIOS, KAIP RŪPINTIS SAVO PSICHIKOS SVEIKATA (PROC.)</vt:lpstr>
      <vt:lpstr>INFORMUOTUMAS APIE PATIKIMUS ŠALTINIUS PSICHIKOS SVEIKATOS TEMA (PROC.)</vt:lpstr>
      <vt:lpstr>INFORMUOTUMAS APIE PATIKIMUS ŠALTINIUS PSICHIKOS SVEIKATOS TEMA (PROC.)</vt:lpstr>
      <vt:lpstr>PAGRINDINIAI INFORMACIJOS APIE PSICHIKOS SVEIKATĄ ŠALTINIAI (PROC.)</vt:lpstr>
      <vt:lpstr>STRESO ĮVEIKOS BŪDAI (PROC.)</vt:lpstr>
      <vt:lpstr>KREIPIMASIS Į SPECIALISTUS IŠKILUS PSICHOLOGINIAMS SUNKUMAMS (PROC.)</vt:lpstr>
      <vt:lpstr>KREIPIMASIS Į SPECIALISTUS IŠKILUS PSICHOLOGINIAMS SUNKUMAMS (PROC.)</vt:lpstr>
      <vt:lpstr>NESIKREIPIMO Į SPECIALISTUS PRIEŽASTYS (PROC.)</vt:lpstr>
      <vt:lpstr>GEBĖJIMO ATPAŽINTI SAVO EMOCIJAS VERTINIMAS (PROC.)</vt:lpstr>
      <vt:lpstr>GEBĖJIMO ATPAŽINTI SAVO EMOCIJAS VERTINIMAS (PROC.)</vt:lpstr>
      <vt:lpstr>GEBĖJIMO ATPAŽINTI KITŲ EMOCIJAS VERTINIMAS (PROC.)</vt:lpstr>
      <vt:lpstr>GEBĖJIMO ATPAŽINTI KITŲ EMOCIJAS VERTINIMAS (PROC.)</vt:lpstr>
      <vt:lpstr>NUOSTATA DĖL ATSAKOMYBĖS RŪPINTIS SAVO BEI KITŲ PSICHIKOS SVEIKATA (PROC.)</vt:lpstr>
      <vt:lpstr>NUOSTATA DĖL ATSAKOMYBĖS RŪPINTIS SAVO BEI KITŲ PSICHIKOS SVEIKATA (PROC.)</vt:lpstr>
      <vt:lpstr>SAVO ŽINIŲ APIE BŪDUS PASIRŪPINTI ARTIMŲJŲ PSICHIKOS SVEIKATA VERTINIMAS (PROC.)</vt:lpstr>
      <vt:lpstr>SAVO ŽINIŲ APIE BŪDUS PASIRŪPINTI ARTIMŲJŲ PSICHIKOS SVEIKATA VERTINIMAS (PROC.)</vt:lpstr>
      <vt:lpstr>RŪPINIMOSI SAVO ARTIMŲJŲ PSICHIKOS SVEIKATA VERTINIMAS (PROC.)</vt:lpstr>
      <vt:lpstr>RŪPINIMOSI SAVO ARTIMŲJŲ PSICHIKOS SVEIKATA VERTINIMAS (PROC.)</vt:lpstr>
      <vt:lpstr>„PowerPoint“ pateiktis</vt:lpstr>
      <vt:lpstr>APIBENDRINIMAS (I)</vt:lpstr>
      <vt:lpstr>APIBENDRINIMAS (II)</vt:lpstr>
      <vt:lpstr>APIBENDRINIMAS (III)</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Remigijus</dc:creator>
  <cp:lastModifiedBy>Almina Blažienė</cp:lastModifiedBy>
  <cp:revision>1226</cp:revision>
  <cp:lastPrinted>2017-11-30T14:44:13Z</cp:lastPrinted>
  <dcterms:created xsi:type="dcterms:W3CDTF">2016-10-12T19:46:29Z</dcterms:created>
  <dcterms:modified xsi:type="dcterms:W3CDTF">2021-11-18T19:40:26Z</dcterms:modified>
</cp:coreProperties>
</file>