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6"/>
  </p:notesMasterIdLst>
  <p:sldIdLst>
    <p:sldId id="256" r:id="rId2"/>
    <p:sldId id="272" r:id="rId3"/>
    <p:sldId id="262" r:id="rId4"/>
    <p:sldId id="290" r:id="rId5"/>
    <p:sldId id="299" r:id="rId6"/>
    <p:sldId id="263" r:id="rId7"/>
    <p:sldId id="301" r:id="rId8"/>
    <p:sldId id="308" r:id="rId9"/>
    <p:sldId id="270" r:id="rId10"/>
    <p:sldId id="309" r:id="rId11"/>
    <p:sldId id="315" r:id="rId12"/>
    <p:sldId id="317" r:id="rId13"/>
    <p:sldId id="318" r:id="rId14"/>
    <p:sldId id="312" r:id="rId15"/>
    <p:sldId id="313" r:id="rId16"/>
    <p:sldId id="283" r:id="rId17"/>
    <p:sldId id="311" r:id="rId18"/>
    <p:sldId id="322" r:id="rId19"/>
    <p:sldId id="306" r:id="rId20"/>
    <p:sldId id="307" r:id="rId21"/>
    <p:sldId id="336" r:id="rId22"/>
    <p:sldId id="320" r:id="rId23"/>
    <p:sldId id="334" r:id="rId24"/>
    <p:sldId id="321" r:id="rId25"/>
    <p:sldId id="330" r:id="rId26"/>
    <p:sldId id="331" r:id="rId27"/>
    <p:sldId id="332" r:id="rId28"/>
    <p:sldId id="333" r:id="rId29"/>
    <p:sldId id="325" r:id="rId30"/>
    <p:sldId id="326" r:id="rId31"/>
    <p:sldId id="327" r:id="rId32"/>
    <p:sldId id="328" r:id="rId33"/>
    <p:sldId id="329" r:id="rId34"/>
    <p:sldId id="264"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Įžanga" id="{F10CA314-D7C1-4F4C-8B91-4083D1B6F058}">
          <p14:sldIdLst>
            <p14:sldId id="256"/>
            <p14:sldId id="272"/>
          </p14:sldIdLst>
        </p14:section>
        <p14:section name="1. Įgyvendintų projektų apžvalga" id="{9B269F36-E6B7-429B-A9ED-0C50E8CDCC35}">
          <p14:sldIdLst>
            <p14:sldId id="262"/>
            <p14:sldId id="290"/>
            <p14:sldId id="299"/>
          </p14:sldIdLst>
        </p14:section>
        <p14:section name="2. Poveikis ekonomikai" id="{63A5332E-C727-4ABA-96C8-40709879400C}">
          <p14:sldIdLst>
            <p14:sldId id="263"/>
            <p14:sldId id="301"/>
            <p14:sldId id="308"/>
          </p14:sldIdLst>
        </p14:section>
        <p14:section name="3. Finansinis patrauklumas" id="{7B6BBEC7-C477-4D21-8E78-1F37110445C5}">
          <p14:sldIdLst>
            <p14:sldId id="270"/>
            <p14:sldId id="309"/>
            <p14:sldId id="315"/>
            <p14:sldId id="317"/>
            <p14:sldId id="318"/>
            <p14:sldId id="312"/>
            <p14:sldId id="313"/>
            <p14:sldId id="283"/>
            <p14:sldId id="311"/>
          </p14:sldIdLst>
        </p14:section>
        <p14:section name="4. Apibendrinimas ir išvados" id="{BF93DB69-DBF2-40BB-9EC3-6CB79AD67E07}">
          <p14:sldIdLst>
            <p14:sldId id="322"/>
            <p14:sldId id="306"/>
            <p14:sldId id="307"/>
            <p14:sldId id="336"/>
            <p14:sldId id="320"/>
          </p14:sldIdLst>
        </p14:section>
        <p14:section name="Priedai" id="{C822A9DE-381B-4268-9027-63137E938812}">
          <p14:sldIdLst>
            <p14:sldId id="334"/>
            <p14:sldId id="321"/>
            <p14:sldId id="330"/>
            <p14:sldId id="331"/>
            <p14:sldId id="332"/>
            <p14:sldId id="333"/>
            <p14:sldId id="325"/>
            <p14:sldId id="326"/>
            <p14:sldId id="327"/>
            <p14:sldId id="328"/>
            <p14:sldId id="329"/>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C94"/>
    <a:srgbClr val="C00000"/>
    <a:srgbClr val="C5EBFF"/>
    <a:srgbClr val="65CCFF"/>
    <a:srgbClr val="0091DA"/>
    <a:srgbClr val="BFBFBF"/>
    <a:srgbClr val="D7F4D0"/>
    <a:srgbClr val="FFF0C8"/>
    <a:srgbClr val="BEDF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7" d="100"/>
          <a:sy n="87" d="100"/>
        </p:scale>
        <p:origin x="12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7001240229587"/>
          <c:y val="0.13171530972417334"/>
          <c:w val="0.81697499351042657"/>
          <c:h val="0.65066444250436506"/>
        </c:manualLayout>
      </c:layout>
      <c:barChart>
        <c:barDir val="col"/>
        <c:grouping val="clustered"/>
        <c:varyColors val="0"/>
        <c:ser>
          <c:idx val="1"/>
          <c:order val="0"/>
          <c:tx>
            <c:strRef>
              <c:f>'Junginys 1'!$A$5</c:f>
              <c:strCache>
                <c:ptCount val="1"/>
                <c:pt idx="0">
                  <c:v>Įgyvendintų projektų vertė, mln. EUR</c:v>
                </c:pt>
              </c:strCache>
            </c:strRef>
          </c:tx>
          <c:spPr>
            <a:solidFill>
              <a:srgbClr val="00338D"/>
            </a:solidFill>
            <a:ln>
              <a:solidFill>
                <a:srgbClr val="00338D"/>
              </a:solidFill>
            </a:ln>
          </c:spPr>
          <c:invertIfNegative val="0"/>
          <c:cat>
            <c:numRef>
              <c:f>'Junginys 1'!$B$3:$M$3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'Junginys 1'!$B$5:$M$5</c:f>
              <c:numCache>
                <c:formatCode>0</c:formatCode>
                <c:ptCount val="12"/>
                <c:pt idx="0">
                  <c:v>8.2170000000000003E-3</c:v>
                </c:pt>
                <c:pt idx="1">
                  <c:v>4.3611560000000003</c:v>
                </c:pt>
                <c:pt idx="2">
                  <c:v>8.9501380000000008</c:v>
                </c:pt>
                <c:pt idx="3">
                  <c:v>16.094377999999999</c:v>
                </c:pt>
                <c:pt idx="4">
                  <c:v>16.513349999999999</c:v>
                </c:pt>
                <c:pt idx="5">
                  <c:v>19.750184999999998</c:v>
                </c:pt>
                <c:pt idx="6">
                  <c:v>20.406058999999999</c:v>
                </c:pt>
                <c:pt idx="7">
                  <c:v>8.775074</c:v>
                </c:pt>
                <c:pt idx="8">
                  <c:v>8.4655020082599997</c:v>
                </c:pt>
                <c:pt idx="9">
                  <c:v>24.93803437048</c:v>
                </c:pt>
                <c:pt idx="10">
                  <c:v>140.22669832148995</c:v>
                </c:pt>
                <c:pt idx="11">
                  <c:v>245.71433737971986</c:v>
                </c:pt>
              </c:numCache>
            </c:numRef>
          </c:val>
        </c:ser>
        <c:dLbls>
          <c:showLegendKey val="0"/>
          <c:showVal val="0"/>
          <c:showCatName val="0"/>
          <c:showSerName val="0"/>
          <c:showPercent val="0"/>
          <c:showBubbleSize val="0"/>
        </c:dLbls>
        <c:gapWidth val="50"/>
        <c:axId val="341701880"/>
        <c:axId val="341702272"/>
      </c:barChart>
      <c:lineChart>
        <c:grouping val="standard"/>
        <c:varyColors val="0"/>
        <c:ser>
          <c:idx val="0"/>
          <c:order val="1"/>
          <c:tx>
            <c:strRef>
              <c:f>'Junginys 1'!$A$4</c:f>
              <c:strCache>
                <c:ptCount val="1"/>
                <c:pt idx="0">
                  <c:v>Modernizuotų daugiabučių namų skaičius</c:v>
                </c:pt>
              </c:strCache>
            </c:strRef>
          </c:tx>
          <c:spPr>
            <a:ln>
              <a:solidFill>
                <a:srgbClr val="F68D2E"/>
              </a:solidFill>
            </a:ln>
          </c:spPr>
          <c:marker>
            <c:spPr>
              <a:solidFill>
                <a:srgbClr val="F68D2E"/>
              </a:solidFill>
              <a:ln>
                <a:solidFill>
                  <a:srgbClr val="F68D2E"/>
                </a:solidFill>
              </a:ln>
            </c:spPr>
          </c:marker>
          <c:cat>
            <c:numRef>
              <c:f>'Junginys 1'!$B$3:$M$3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'Junginys 1'!$B$4:$M$4</c:f>
              <c:numCache>
                <c:formatCode>0</c:formatCode>
                <c:ptCount val="12"/>
                <c:pt idx="0">
                  <c:v>1</c:v>
                </c:pt>
                <c:pt idx="1">
                  <c:v>61</c:v>
                </c:pt>
                <c:pt idx="2">
                  <c:v>93</c:v>
                </c:pt>
                <c:pt idx="3">
                  <c:v>70</c:v>
                </c:pt>
                <c:pt idx="4">
                  <c:v>73</c:v>
                </c:pt>
                <c:pt idx="5">
                  <c:v>74</c:v>
                </c:pt>
                <c:pt idx="6">
                  <c:v>68</c:v>
                </c:pt>
                <c:pt idx="7">
                  <c:v>37</c:v>
                </c:pt>
                <c:pt idx="8">
                  <c:v>41</c:v>
                </c:pt>
                <c:pt idx="9">
                  <c:v>123</c:v>
                </c:pt>
                <c:pt idx="10">
                  <c:v>574</c:v>
                </c:pt>
                <c:pt idx="11">
                  <c:v>769</c:v>
                </c:pt>
              </c:numCache>
            </c:numRef>
          </c:val>
          <c:smooth val="0"/>
        </c:ser>
        <c:dLbls>
          <c:showLegendKey val="0"/>
          <c:showVal val="0"/>
          <c:showCatName val="0"/>
          <c:showSerName val="0"/>
          <c:showPercent val="0"/>
          <c:showBubbleSize val="0"/>
        </c:dLbls>
        <c:marker val="1"/>
        <c:smooth val="0"/>
        <c:axId val="341703840"/>
        <c:axId val="341706584"/>
      </c:lineChart>
      <c:valAx>
        <c:axId val="341706584"/>
        <c:scaling>
          <c:orientation val="minMax"/>
        </c:scaling>
        <c:delete val="0"/>
        <c:axPos val="l"/>
        <c:majorGridlines/>
        <c:title>
          <c:tx>
            <c:rich>
              <a:bodyPr rot="0" vert="horz"/>
              <a:lstStyle/>
              <a:p>
                <a:pPr>
                  <a:defRPr sz="1200"/>
                </a:pPr>
                <a:r>
                  <a:rPr lang="lt-LT" sz="1200"/>
                  <a:t>Namų skaičius</a:t>
                </a:r>
              </a:p>
            </c:rich>
          </c:tx>
          <c:layout>
            <c:manualLayout>
              <c:xMode val="edge"/>
              <c:yMode val="edge"/>
              <c:x val="4.1666666666666666E-3"/>
              <c:y val="0"/>
            </c:manualLayout>
          </c:layout>
          <c:overlay val="0"/>
        </c:title>
        <c:numFmt formatCode="0" sourceLinked="1"/>
        <c:majorTickMark val="out"/>
        <c:minorTickMark val="none"/>
        <c:tickLblPos val="nextTo"/>
        <c:crossAx val="341703840"/>
        <c:crosses val="autoZero"/>
        <c:crossBetween val="between"/>
        <c:majorUnit val="100"/>
      </c:valAx>
      <c:catAx>
        <c:axId val="341703840"/>
        <c:scaling>
          <c:orientation val="minMax"/>
        </c:scaling>
        <c:delete val="0"/>
        <c:axPos val="b"/>
        <c:numFmt formatCode="General" sourceLinked="1"/>
        <c:majorTickMark val="out"/>
        <c:minorTickMark val="none"/>
        <c:tickLblPos val="nextTo"/>
        <c:txPr>
          <a:bodyPr/>
          <a:lstStyle/>
          <a:p>
            <a:pPr>
              <a:defRPr sz="1200"/>
            </a:pPr>
            <a:endParaRPr lang="lt-LT"/>
          </a:p>
        </c:txPr>
        <c:crossAx val="341706584"/>
        <c:crosses val="autoZero"/>
        <c:auto val="1"/>
        <c:lblAlgn val="ctr"/>
        <c:lblOffset val="100"/>
        <c:noMultiLvlLbl val="0"/>
      </c:catAx>
      <c:valAx>
        <c:axId val="341702272"/>
        <c:scaling>
          <c:orientation val="minMax"/>
        </c:scaling>
        <c:delete val="0"/>
        <c:axPos val="r"/>
        <c:title>
          <c:tx>
            <c:rich>
              <a:bodyPr rot="0" vert="horz"/>
              <a:lstStyle/>
              <a:p>
                <a:pPr>
                  <a:defRPr sz="1200"/>
                </a:pPr>
                <a:r>
                  <a:rPr lang="lt-LT" sz="1200"/>
                  <a:t>Mln. EUR</a:t>
                </a:r>
              </a:p>
            </c:rich>
          </c:tx>
          <c:layout>
            <c:manualLayout>
              <c:xMode val="edge"/>
              <c:yMode val="edge"/>
              <c:x val="0.8939651293588301"/>
              <c:y val="4.0319904104851156E-3"/>
            </c:manualLayout>
          </c:layout>
          <c:overlay val="0"/>
        </c:title>
        <c:numFmt formatCode="0" sourceLinked="1"/>
        <c:majorTickMark val="out"/>
        <c:minorTickMark val="none"/>
        <c:tickLblPos val="nextTo"/>
        <c:crossAx val="341701880"/>
        <c:crosses val="max"/>
        <c:crossBetween val="between"/>
        <c:majorUnit val="30"/>
      </c:valAx>
      <c:catAx>
        <c:axId val="341701880"/>
        <c:scaling>
          <c:orientation val="minMax"/>
        </c:scaling>
        <c:delete val="1"/>
        <c:axPos val="b"/>
        <c:numFmt formatCode="General" sourceLinked="1"/>
        <c:majorTickMark val="out"/>
        <c:minorTickMark val="none"/>
        <c:tickLblPos val="nextTo"/>
        <c:crossAx val="341702272"/>
        <c:crosses val="autoZero"/>
        <c:auto val="1"/>
        <c:lblAlgn val="ctr"/>
        <c:lblOffset val="100"/>
        <c:noMultiLvlLbl val="0"/>
      </c:catAx>
      <c:spPr>
        <a:noFill/>
        <a:ln w="25400">
          <a:noFill/>
        </a:ln>
      </c:spPr>
    </c:plotArea>
    <c:legend>
      <c:legendPos val="b"/>
      <c:layout>
        <c:manualLayout>
          <c:xMode val="edge"/>
          <c:yMode val="edge"/>
          <c:x val="0"/>
          <c:y val="0.86834918470624101"/>
          <c:w val="1"/>
          <c:h val="0.13024829445928227"/>
        </c:manualLayout>
      </c:layout>
      <c:overlay val="0"/>
      <c:spPr>
        <a:noFill/>
        <a:ln w="25400">
          <a:noFill/>
        </a:ln>
      </c:spPr>
      <c:txPr>
        <a:bodyPr/>
        <a:lstStyle/>
        <a:p>
          <a:pPr>
            <a:defRPr sz="1300"/>
          </a:pPr>
          <a:endParaRPr lang="lt-LT"/>
        </a:p>
      </c:txPr>
    </c:legend>
    <c:plotVisOnly val="1"/>
    <c:dispBlanksAs val="gap"/>
    <c:showDLblsOverMax val="0"/>
  </c:chart>
  <c:spPr>
    <a:noFill/>
    <a:ln w="6350">
      <a:solidFill>
        <a:sysClr val="window" lastClr="FFFFFF">
          <a:lumMod val="50000"/>
        </a:sysClr>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81663304588084E-2"/>
          <c:y val="7.7101040861779005E-2"/>
          <c:w val="0.90677054483458774"/>
          <c:h val="0.63627880550884053"/>
        </c:manualLayout>
      </c:layout>
      <c:barChart>
        <c:barDir val="col"/>
        <c:grouping val="stacked"/>
        <c:varyColors val="0"/>
        <c:ser>
          <c:idx val="0"/>
          <c:order val="0"/>
          <c:tx>
            <c:strRef>
              <c:f>Sheet1!$B$1</c:f>
              <c:strCache>
                <c:ptCount val="1"/>
                <c:pt idx="0">
                  <c:v>Patrauklumas galutiniams naudos gavėjams</c:v>
                </c:pt>
              </c:strCache>
            </c:strRef>
          </c:tx>
          <c:spPr>
            <a:solidFill>
              <a:schemeClr val="accent1"/>
            </a:solidFill>
            <a:ln>
              <a:noFill/>
            </a:ln>
            <a:effectLst/>
          </c:spPr>
          <c:invertIfNegative val="0"/>
          <c:dLbls>
            <c:dLbl>
              <c:idx val="0"/>
              <c:layout/>
              <c:tx>
                <c:rich>
                  <a:bodyPr/>
                  <a:lstStyle/>
                  <a:p>
                    <a:fld id="{634F9245-CCF2-451D-928D-1CCBEDCA8BA0}" type="CELLRANGE">
                      <a:rPr lang="en-US"/>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a:lstStyle/>
                  <a:p>
                    <a:fld id="{FC9BD9E5-D6E7-4B9C-B202-8E8DA5271B01}"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5A6DEE24-61B3-4A2D-9E25-5E5FB9E090C2}"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3A2AC1DC-A626-4F27-85A6-CBD0CDADDDE7}"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23A4BFA2-D8AD-487E-8B1D-4D9CA175DC0E}"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6D6C6378-2928-4C78-8A89-2B5C2FC2E569}"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lt-LT"/>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„Esamas modelis“</c:v>
                </c:pt>
                <c:pt idx="1">
                  <c:v>Alternatyva Nr. 1A:</c:v>
                </c:pt>
                <c:pt idx="2">
                  <c:v>Alternatyva Nr. 1B:</c:v>
                </c:pt>
                <c:pt idx="3">
                  <c:v>Alternatyva Nr. 2:</c:v>
                </c:pt>
                <c:pt idx="4">
                  <c:v>Alternatyva Nr. 3:</c:v>
                </c:pt>
                <c:pt idx="5">
                  <c:v>Alternatyva Nr. 4:</c:v>
                </c:pt>
              </c:strCache>
            </c:strRef>
          </c:cat>
          <c:val>
            <c:numRef>
              <c:f>Sheet1!$B$2:$B$7</c:f>
              <c:numCache>
                <c:formatCode>0.0</c:formatCode>
                <c:ptCount val="6"/>
                <c:pt idx="0">
                  <c:v>5.4469273743016764</c:v>
                </c:pt>
                <c:pt idx="1">
                  <c:v>6.2639664804469284</c:v>
                </c:pt>
                <c:pt idx="2">
                  <c:v>7.2171787709497215</c:v>
                </c:pt>
                <c:pt idx="3">
                  <c:v>8.3065642458100566</c:v>
                </c:pt>
                <c:pt idx="4">
                  <c:v>7.0810055865921804</c:v>
                </c:pt>
                <c:pt idx="5">
                  <c:v>6.5363128491620124</c:v>
                </c:pt>
              </c:numCache>
            </c:numRef>
          </c:val>
          <c:extLst>
            <c:ext xmlns:c15="http://schemas.microsoft.com/office/drawing/2012/chart" uri="{02D57815-91ED-43cb-92C2-25804820EDAC}">
              <c15:datalabelsRange>
                <c15:f>Sheet1!$B$9:$B$14</c15:f>
                <c15:dlblRangeCache>
                  <c:ptCount val="6"/>
                  <c:pt idx="0">
                    <c:v>54%</c:v>
                  </c:pt>
                  <c:pt idx="1">
                    <c:v>63%</c:v>
                  </c:pt>
                  <c:pt idx="2">
                    <c:v>72%</c:v>
                  </c:pt>
                  <c:pt idx="3">
                    <c:v>83%</c:v>
                  </c:pt>
                  <c:pt idx="4">
                    <c:v>71%</c:v>
                  </c:pt>
                  <c:pt idx="5">
                    <c:v>65%</c:v>
                  </c:pt>
                </c15:dlblRangeCache>
              </c15:datalabelsRange>
            </c:ext>
          </c:extLst>
        </c:ser>
        <c:ser>
          <c:idx val="1"/>
          <c:order val="1"/>
          <c:tx>
            <c:strRef>
              <c:f>Sheet1!$C$1</c:f>
              <c:strCache>
                <c:ptCount val="1"/>
                <c:pt idx="0">
                  <c:v>Patrauklumas valstybei</c:v>
                </c:pt>
              </c:strCache>
            </c:strRef>
          </c:tx>
          <c:spPr>
            <a:solidFill>
              <a:schemeClr val="accent2"/>
            </a:solidFill>
            <a:ln>
              <a:noFill/>
            </a:ln>
            <a:effectLst/>
          </c:spPr>
          <c:invertIfNegative val="0"/>
          <c:dLbls>
            <c:dLbl>
              <c:idx val="0"/>
              <c:layout/>
              <c:tx>
                <c:rich>
                  <a:bodyPr/>
                  <a:lstStyle/>
                  <a:p>
                    <a:fld id="{0CA5C7FA-F0EF-4693-A458-431E6D211638}" type="CELLRANGE">
                      <a:rPr lang="en-US"/>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a:lstStyle/>
                  <a:p>
                    <a:fld id="{F403EE2E-AA58-4257-911A-B61D979D158F}"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5048956D-CD08-45FC-BAB1-EBDC6F113B1B}"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B42F3DCC-C30F-4A2D-97EC-DBFB6DFED7A3}"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92EDCA88-00A3-4F05-92EB-78C7B4417C56}"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4109ABEE-37B8-4D3B-A36B-10BBF9F3F795}"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lt-LT"/>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„Esamas modelis“</c:v>
                </c:pt>
                <c:pt idx="1">
                  <c:v>Alternatyva Nr. 1A:</c:v>
                </c:pt>
                <c:pt idx="2">
                  <c:v>Alternatyva Nr. 1B:</c:v>
                </c:pt>
                <c:pt idx="3">
                  <c:v>Alternatyva Nr. 2:</c:v>
                </c:pt>
                <c:pt idx="4">
                  <c:v>Alternatyva Nr. 3:</c:v>
                </c:pt>
                <c:pt idx="5">
                  <c:v>Alternatyva Nr. 4:</c:v>
                </c:pt>
              </c:strCache>
            </c:strRef>
          </c:cat>
          <c:val>
            <c:numRef>
              <c:f>Sheet1!$C$2:$C$7</c:f>
              <c:numCache>
                <c:formatCode>0.0</c:formatCode>
                <c:ptCount val="6"/>
                <c:pt idx="0">
                  <c:v>14.124767225325884</c:v>
                </c:pt>
                <c:pt idx="1">
                  <c:v>16.337290502793294</c:v>
                </c:pt>
                <c:pt idx="2">
                  <c:v>17.719972067039109</c:v>
                </c:pt>
                <c:pt idx="3">
                  <c:v>19.399441340782126</c:v>
                </c:pt>
                <c:pt idx="4">
                  <c:v>16.812150837988831</c:v>
                </c:pt>
                <c:pt idx="5">
                  <c:v>16.738826815642462</c:v>
                </c:pt>
              </c:numCache>
            </c:numRef>
          </c:val>
          <c:extLst>
            <c:ext xmlns:c15="http://schemas.microsoft.com/office/drawing/2012/chart" uri="{02D57815-91ED-43cb-92C2-25804820EDAC}">
              <c15:datalabelsRange>
                <c15:f>Sheet1!$C$9:$C$14</c15:f>
                <c15:dlblRangeCache>
                  <c:ptCount val="6"/>
                  <c:pt idx="0">
                    <c:v>47%</c:v>
                  </c:pt>
                  <c:pt idx="1">
                    <c:v>54%</c:v>
                  </c:pt>
                  <c:pt idx="2">
                    <c:v>59%</c:v>
                  </c:pt>
                  <c:pt idx="3">
                    <c:v>65%</c:v>
                  </c:pt>
                  <c:pt idx="4">
                    <c:v>56%</c:v>
                  </c:pt>
                  <c:pt idx="5">
                    <c:v>56%</c:v>
                  </c:pt>
                </c15:dlblRangeCache>
              </c15:datalabelsRange>
            </c:ext>
          </c:extLst>
        </c:ser>
        <c:ser>
          <c:idx val="2"/>
          <c:order val="2"/>
          <c:tx>
            <c:strRef>
              <c:f>Sheet1!$D$1</c:f>
              <c:strCache>
                <c:ptCount val="1"/>
                <c:pt idx="0">
                  <c:v>Patraulumas kitiems proceso dalyviams</c:v>
                </c:pt>
              </c:strCache>
            </c:strRef>
          </c:tx>
          <c:spPr>
            <a:solidFill>
              <a:srgbClr val="00338D"/>
            </a:solidFill>
            <a:ln>
              <a:noFill/>
            </a:ln>
            <a:effectLst/>
          </c:spPr>
          <c:invertIfNegative val="0"/>
          <c:dLbls>
            <c:dLbl>
              <c:idx val="0"/>
              <c:layout/>
              <c:tx>
                <c:rich>
                  <a:bodyPr/>
                  <a:lstStyle/>
                  <a:p>
                    <a:fld id="{F0073860-305C-4747-8B72-833F4A46FE39}" type="CELLRANGE">
                      <a:rPr lang="en-US"/>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a:lstStyle/>
                  <a:p>
                    <a:fld id="{5F7D6CB6-F8B9-461F-90E7-55A21F2A9D34}"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C5CB6B5A-BFA6-4F3E-A0F4-AA967FB88A70}"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54BE4A8C-0200-42A5-835A-B162B91A50EB}"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6C97F391-977C-495C-87B6-ED40DDD9EEBB}"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24B6D28C-E8C4-4A63-BF18-B21E0AD00B39}"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lt-LT"/>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„Esamas modelis“</c:v>
                </c:pt>
                <c:pt idx="1">
                  <c:v>Alternatyva Nr. 1A:</c:v>
                </c:pt>
                <c:pt idx="2">
                  <c:v>Alternatyva Nr. 1B:</c:v>
                </c:pt>
                <c:pt idx="3">
                  <c:v>Alternatyva Nr. 2:</c:v>
                </c:pt>
                <c:pt idx="4">
                  <c:v>Alternatyva Nr. 3:</c:v>
                </c:pt>
                <c:pt idx="5">
                  <c:v>Alternatyva Nr. 4:</c:v>
                </c:pt>
              </c:strCache>
            </c:strRef>
          </c:cat>
          <c:val>
            <c:numRef>
              <c:f>Sheet1!$D$2:$D$7</c:f>
              <c:numCache>
                <c:formatCode>0.0</c:formatCode>
                <c:ptCount val="6"/>
                <c:pt idx="0">
                  <c:v>5.3165735567970209</c:v>
                </c:pt>
                <c:pt idx="1">
                  <c:v>8.2891061452513988</c:v>
                </c:pt>
                <c:pt idx="2">
                  <c:v>8.0586592178770964</c:v>
                </c:pt>
                <c:pt idx="3">
                  <c:v>8.0202513966480442</c:v>
                </c:pt>
                <c:pt idx="4">
                  <c:v>6.9797486033519558</c:v>
                </c:pt>
                <c:pt idx="5">
                  <c:v>6.850558659217878</c:v>
                </c:pt>
              </c:numCache>
            </c:numRef>
          </c:val>
          <c:extLst>
            <c:ext xmlns:c15="http://schemas.microsoft.com/office/drawing/2012/chart" uri="{02D57815-91ED-43cb-92C2-25804820EDAC}">
              <c15:datalabelsRange>
                <c15:f>Sheet1!$D$9:$D$14</c15:f>
                <c15:dlblRangeCache>
                  <c:ptCount val="6"/>
                  <c:pt idx="0">
                    <c:v>35%</c:v>
                  </c:pt>
                  <c:pt idx="1">
                    <c:v>55%</c:v>
                  </c:pt>
                  <c:pt idx="2">
                    <c:v>54%</c:v>
                  </c:pt>
                  <c:pt idx="3">
                    <c:v>53%</c:v>
                  </c:pt>
                  <c:pt idx="4">
                    <c:v>47%</c:v>
                  </c:pt>
                  <c:pt idx="5">
                    <c:v>46%</c:v>
                  </c:pt>
                </c15:dlblRangeCache>
              </c15:datalabelsRange>
            </c:ext>
          </c:extLst>
        </c:ser>
        <c:dLbls>
          <c:showLegendKey val="0"/>
          <c:showVal val="0"/>
          <c:showCatName val="0"/>
          <c:showSerName val="0"/>
          <c:showPercent val="0"/>
          <c:showBubbleSize val="0"/>
        </c:dLbls>
        <c:gapWidth val="50"/>
        <c:overlap val="100"/>
        <c:axId val="622317096"/>
        <c:axId val="622323368"/>
      </c:barChart>
      <c:catAx>
        <c:axId val="62231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t-LT"/>
          </a:p>
        </c:txPr>
        <c:crossAx val="622323368"/>
        <c:crosses val="autoZero"/>
        <c:auto val="1"/>
        <c:lblAlgn val="ctr"/>
        <c:lblOffset val="100"/>
        <c:noMultiLvlLbl val="0"/>
      </c:catAx>
      <c:valAx>
        <c:axId val="622323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lt-LT" sz="1050" dirty="0" smtClean="0"/>
                  <a:t>Balų </a:t>
                </a:r>
                <a:r>
                  <a:rPr lang="lt-LT" sz="1050" baseline="0" dirty="0" smtClean="0"/>
                  <a:t>vidurkių suma, įvertinant kriterijų svorius</a:t>
                </a:r>
                <a:endParaRPr lang="lt-LT" sz="1050" dirty="0"/>
              </a:p>
            </c:rich>
          </c:tx>
          <c:layout>
            <c:manualLayout>
              <c:xMode val="edge"/>
              <c:yMode val="edge"/>
              <c:x val="1.1760883235661311E-4"/>
              <c:y val="1.653788464160718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lt-L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lt-LT"/>
          </a:p>
        </c:txPr>
        <c:crossAx val="622317096"/>
        <c:crosses val="autoZero"/>
        <c:crossBetween val="between"/>
      </c:valAx>
      <c:spPr>
        <a:noFill/>
        <a:ln>
          <a:noFill/>
        </a:ln>
        <a:effectLst/>
      </c:spPr>
    </c:plotArea>
    <c:legend>
      <c:legendPos val="b"/>
      <c:layout>
        <c:manualLayout>
          <c:xMode val="edge"/>
          <c:yMode val="edge"/>
          <c:x val="5.1501552425470956E-2"/>
          <c:y val="0.89833143948002359"/>
          <c:w val="0.89699678398759086"/>
          <c:h val="0.1016685605199763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Bendra</a:t>
            </a:r>
            <a:r>
              <a:rPr lang="en-US" dirty="0" smtClean="0"/>
              <a:t> </a:t>
            </a:r>
            <a:r>
              <a:rPr lang="en-US" dirty="0" err="1" smtClean="0"/>
              <a:t>modernizavimo</a:t>
            </a:r>
            <a:r>
              <a:rPr lang="en-US" dirty="0" smtClean="0"/>
              <a:t> </a:t>
            </a:r>
            <a:r>
              <a:rPr lang="en-US" dirty="0" err="1" smtClean="0"/>
              <a:t>kaina</a:t>
            </a:r>
            <a:endParaRPr lang="lt-LT"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stacked"/>
        <c:varyColors val="0"/>
        <c:ser>
          <c:idx val="0"/>
          <c:order val="0"/>
          <c:tx>
            <c:strRef>
              <c:f>Sheet1!$A$2</c:f>
              <c:strCache>
                <c:ptCount val="1"/>
                <c:pt idx="0">
                  <c:v>Butų savininkų išlaidos</c:v>
                </c:pt>
              </c:strCache>
            </c:strRef>
          </c:tx>
          <c:spPr>
            <a:solidFill>
              <a:srgbClr val="005EB8"/>
            </a:solidFill>
            <a:ln>
              <a:noFill/>
            </a:ln>
            <a:effectLst/>
          </c:spPr>
          <c:invertIfNegative val="0"/>
          <c:dLbls>
            <c:dLbl>
              <c:idx val="0"/>
              <c:layout/>
              <c:tx>
                <c:rich>
                  <a:bodyPr/>
                  <a:lstStyle/>
                  <a:p>
                    <a:fld id="{EA0DC065-16A5-49E3-AB04-CF4E4D13D2F7}" type="CELLRANGE">
                      <a:rPr lang="en-US"/>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a:lstStyle/>
                  <a:p>
                    <a:fld id="{A42D0172-D3E9-46EC-93EB-96A2F62D6F8A}"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C109B05D-4CD4-46FF-A465-6DACE0F1095E}"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lt-LT"/>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"Esamas modelis"</c:v>
                </c:pt>
                <c:pt idx="1">
                  <c:v>Alternatyva Nr. 1B</c:v>
                </c:pt>
                <c:pt idx="2">
                  <c:v>Alternatyva Nr. 2</c:v>
                </c:pt>
              </c:strCache>
            </c:strRef>
          </c:cat>
          <c:val>
            <c:numRef>
              <c:f>Sheet1!$B$2:$D$2</c:f>
              <c:numCache>
                <c:formatCode>General</c:formatCode>
                <c:ptCount val="3"/>
                <c:pt idx="0">
                  <c:v>225.08607591582214</c:v>
                </c:pt>
                <c:pt idx="1">
                  <c:v>262.50420356087488</c:v>
                </c:pt>
                <c:pt idx="2">
                  <c:v>239.48585936292383</c:v>
                </c:pt>
              </c:numCache>
            </c:numRef>
          </c:val>
          <c:extLst>
            <c:ext xmlns:c15="http://schemas.microsoft.com/office/drawing/2012/chart" uri="{02D57815-91ED-43cb-92C2-25804820EDAC}">
              <c15:datalabelsRange>
                <c15:f>Sheet1!$B$4:$D$4</c15:f>
                <c15:dlblRangeCache>
                  <c:ptCount val="3"/>
                  <c:pt idx="0">
                    <c:v>66%</c:v>
                  </c:pt>
                  <c:pt idx="1">
                    <c:v>80%</c:v>
                  </c:pt>
                  <c:pt idx="2">
                    <c:v>74%</c:v>
                  </c:pt>
                </c15:dlblRangeCache>
              </c15:datalabelsRange>
            </c:ext>
          </c:extLst>
        </c:ser>
        <c:ser>
          <c:idx val="1"/>
          <c:order val="1"/>
          <c:tx>
            <c:strRef>
              <c:f>Sheet1!$A$3</c:f>
              <c:strCache>
                <c:ptCount val="1"/>
                <c:pt idx="0">
                  <c:v>Valstybės subsidijos</c:v>
                </c:pt>
              </c:strCache>
            </c:strRef>
          </c:tx>
          <c:spPr>
            <a:solidFill>
              <a:srgbClr val="F68D2E"/>
            </a:solidFill>
            <a:ln>
              <a:noFill/>
            </a:ln>
            <a:effectLst/>
          </c:spPr>
          <c:invertIfNegative val="0"/>
          <c:dLbls>
            <c:dLbl>
              <c:idx val="0"/>
              <c:layout/>
              <c:tx>
                <c:rich>
                  <a:bodyPr/>
                  <a:lstStyle/>
                  <a:p>
                    <a:fld id="{CE020B07-38DD-4736-8C19-0329199D1CD2}" type="CELLRANGE">
                      <a:rPr lang="en-US"/>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tx>
                <c:rich>
                  <a:bodyPr/>
                  <a:lstStyle/>
                  <a:p>
                    <a:fld id="{087CEA0C-EB0C-4A95-AE7B-86536CCAA48B}"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21628BA1-5F30-4018-8F72-37D58F428D30}" type="CELLRANGE">
                      <a:rPr lang="lt-LT"/>
                      <a:pPr/>
                      <a:t>[CELLRANGE]</a:t>
                    </a:fld>
                    <a:endParaRPr lang="lt-LT"/>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lt-LT"/>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"Esamas modelis"</c:v>
                </c:pt>
                <c:pt idx="1">
                  <c:v>Alternatyva Nr. 1B</c:v>
                </c:pt>
                <c:pt idx="2">
                  <c:v>Alternatyva Nr. 2</c:v>
                </c:pt>
              </c:strCache>
            </c:strRef>
          </c:cat>
          <c:val>
            <c:numRef>
              <c:f>Sheet1!$B$3:$D$3</c:f>
              <c:numCache>
                <c:formatCode>#,##0</c:formatCode>
                <c:ptCount val="3"/>
                <c:pt idx="0">
                  <c:v>113.94757694984341</c:v>
                </c:pt>
                <c:pt idx="1">
                  <c:v>67.000860230076199</c:v>
                </c:pt>
                <c:pt idx="2">
                  <c:v>82.502923213386822</c:v>
                </c:pt>
              </c:numCache>
            </c:numRef>
          </c:val>
          <c:extLst>
            <c:ext xmlns:c15="http://schemas.microsoft.com/office/drawing/2012/chart" uri="{02D57815-91ED-43cb-92C2-25804820EDAC}">
              <c15:datalabelsRange>
                <c15:f>Sheet1!$B$5:$D$5</c15:f>
                <c15:dlblRangeCache>
                  <c:ptCount val="3"/>
                  <c:pt idx="0">
                    <c:v>34%</c:v>
                  </c:pt>
                  <c:pt idx="1">
                    <c:v>20%</c:v>
                  </c:pt>
                  <c:pt idx="2">
                    <c:v>26%</c:v>
                  </c:pt>
                </c15:dlblRangeCache>
              </c15:datalabelsRange>
            </c:ext>
          </c:extLst>
        </c:ser>
        <c:dLbls>
          <c:dLblPos val="ctr"/>
          <c:showLegendKey val="0"/>
          <c:showVal val="1"/>
          <c:showCatName val="0"/>
          <c:showSerName val="0"/>
          <c:showPercent val="0"/>
          <c:showBubbleSize val="0"/>
        </c:dLbls>
        <c:gapWidth val="50"/>
        <c:overlap val="100"/>
        <c:axId val="557016240"/>
        <c:axId val="557012320"/>
      </c:barChart>
      <c:catAx>
        <c:axId val="55701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557012320"/>
        <c:crosses val="autoZero"/>
        <c:auto val="1"/>
        <c:lblAlgn val="ctr"/>
        <c:lblOffset val="100"/>
        <c:noMultiLvlLbl val="0"/>
      </c:catAx>
      <c:valAx>
        <c:axId val="557012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557016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7001240229587"/>
          <c:y val="0.11203632109459134"/>
          <c:w val="0.85029638551355213"/>
          <c:h val="0.45429941660016582"/>
        </c:manualLayout>
      </c:layout>
      <c:barChart>
        <c:barDir val="col"/>
        <c:grouping val="stacked"/>
        <c:varyColors val="0"/>
        <c:ser>
          <c:idx val="0"/>
          <c:order val="0"/>
          <c:tx>
            <c:strRef>
              <c:f>'Junginys 1'!$A$5</c:f>
              <c:strCache>
                <c:ptCount val="1"/>
                <c:pt idx="0">
                  <c:v>VB lėšos skirtos negrąžintinai paramai, mln. EUR</c:v>
                </c:pt>
              </c:strCache>
            </c:strRef>
          </c:tx>
          <c:spPr>
            <a:solidFill>
              <a:srgbClr val="0091DA"/>
            </a:solidFill>
            <a:ln>
              <a:noFill/>
            </a:ln>
          </c:spPr>
          <c:invertIfNegative val="0"/>
          <c:dLbls>
            <c:dLbl>
              <c:idx val="1"/>
              <c:layout/>
              <c:tx>
                <c:rich>
                  <a:bodyPr/>
                  <a:lstStyle/>
                  <a:p>
                    <a:r>
                      <a:rPr lang="en-US" smtClean="0"/>
                      <a:t>56%</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'Junginys 1'!$B$3:$C$3</c:f>
              <c:strCache>
                <c:ptCount val="2"/>
                <c:pt idx="0">
                  <c:v>Įgyvendintų projektų vertė</c:v>
                </c:pt>
                <c:pt idx="1">
                  <c:v>Valstybės parama įgyvendintiems projektams</c:v>
                </c:pt>
              </c:strCache>
            </c:strRef>
          </c:cat>
          <c:val>
            <c:numRef>
              <c:f>'Junginys 1'!$B$5:$C$5</c:f>
              <c:numCache>
                <c:formatCode>0</c:formatCode>
                <c:ptCount val="2"/>
                <c:pt idx="1">
                  <c:v>149.1</c:v>
                </c:pt>
              </c:numCache>
            </c:numRef>
          </c:val>
        </c:ser>
        <c:ser>
          <c:idx val="2"/>
          <c:order val="1"/>
          <c:tx>
            <c:strRef>
              <c:f>'Junginys 1'!$A$6</c:f>
              <c:strCache>
                <c:ptCount val="1"/>
                <c:pt idx="0">
                  <c:v>Investicijų kompensavimas nurašant paskolas, mln. EUR</c:v>
                </c:pt>
              </c:strCache>
            </c:strRef>
          </c:tx>
          <c:spPr>
            <a:solidFill>
              <a:srgbClr val="E3BC9F"/>
            </a:solidFill>
            <a:ln>
              <a:noFill/>
            </a:ln>
          </c:spPr>
          <c:invertIfNegative val="0"/>
          <c:dLbls>
            <c:dLbl>
              <c:idx val="1"/>
              <c:layout>
                <c:manualLayout>
                  <c:x val="-1.7537604352199465E-3"/>
                  <c:y val="-7.2155834743317908E-17"/>
                </c:manualLayout>
              </c:layout>
              <c:tx>
                <c:rich>
                  <a:bodyPr/>
                  <a:lstStyle/>
                  <a:p>
                    <a:r>
                      <a:rPr lang="en-US" smtClean="0"/>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'Junginys 1'!$B$3:$C$3</c:f>
              <c:strCache>
                <c:ptCount val="2"/>
                <c:pt idx="0">
                  <c:v>Įgyvendintų projektų vertė</c:v>
                </c:pt>
                <c:pt idx="1">
                  <c:v>Valstybės parama įgyvendintiems projektams</c:v>
                </c:pt>
              </c:strCache>
            </c:strRef>
          </c:cat>
          <c:val>
            <c:numRef>
              <c:f>'Junginys 1'!$B$6:$C$6</c:f>
              <c:numCache>
                <c:formatCode>General</c:formatCode>
                <c:ptCount val="2"/>
                <c:pt idx="1">
                  <c:v>36.4</c:v>
                </c:pt>
              </c:numCache>
            </c:numRef>
          </c:val>
        </c:ser>
        <c:ser>
          <c:idx val="3"/>
          <c:order val="2"/>
          <c:tx>
            <c:strRef>
              <c:f>'Junginys 1'!$A$7</c:f>
              <c:strCache>
                <c:ptCount val="1"/>
                <c:pt idx="0">
                  <c:v>Papildomi įsipareigojimai skirti negrąžintiną paramą ateityje (prognozė), mln. EUR</c:v>
                </c:pt>
              </c:strCache>
            </c:strRef>
          </c:tx>
          <c:spPr>
            <a:solidFill>
              <a:srgbClr val="00A3A1"/>
            </a:solidFill>
            <a:ln>
              <a:noFill/>
            </a:ln>
          </c:spPr>
          <c:invertIfNegative val="0"/>
          <c:dLbls>
            <c:dLbl>
              <c:idx val="1"/>
              <c:layout>
                <c:manualLayout>
                  <c:x val="0"/>
                  <c:y val="-7.871636541128527E-3"/>
                </c:manualLayout>
              </c:layout>
              <c:tx>
                <c:rich>
                  <a:bodyPr/>
                  <a:lstStyle/>
                  <a:p>
                    <a:r>
                      <a:rPr lang="en-US" smtClean="0"/>
                      <a:t>31%</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'Junginys 1'!$B$3:$C$3</c:f>
              <c:strCache>
                <c:ptCount val="2"/>
                <c:pt idx="0">
                  <c:v>Įgyvendintų projektų vertė</c:v>
                </c:pt>
                <c:pt idx="1">
                  <c:v>Valstybės parama įgyvendintiems projektams</c:v>
                </c:pt>
              </c:strCache>
            </c:strRef>
          </c:cat>
          <c:val>
            <c:numRef>
              <c:f>'Junginys 1'!$B$7:$C$7</c:f>
              <c:numCache>
                <c:formatCode>General</c:formatCode>
                <c:ptCount val="2"/>
                <c:pt idx="1">
                  <c:v>82.2</c:v>
                </c:pt>
              </c:numCache>
            </c:numRef>
          </c:val>
        </c:ser>
        <c:ser>
          <c:idx val="1"/>
          <c:order val="3"/>
          <c:tx>
            <c:strRef>
              <c:f>'Junginys 1'!$A$4</c:f>
              <c:strCache>
                <c:ptCount val="1"/>
                <c:pt idx="0">
                  <c:v>Įgyvendintų projektų vertė, mln. EUR</c:v>
                </c:pt>
              </c:strCache>
            </c:strRef>
          </c:tx>
          <c:spPr>
            <a:solidFill>
              <a:srgbClr val="00338D"/>
            </a:solidFill>
            <a:ln>
              <a:noFill/>
            </a:ln>
          </c:spPr>
          <c:invertIfNegative val="0"/>
          <c:dLbls>
            <c:dLbl>
              <c:idx val="0"/>
              <c:layout>
                <c:manualLayout>
                  <c:x val="5.2612813056594539E-3"/>
                  <c:y val="-0.24402073277498432"/>
                </c:manualLayout>
              </c:layout>
              <c:tx>
                <c:rich>
                  <a:bodyPr/>
                  <a:lstStyle/>
                  <a:p>
                    <a:r>
                      <a:rPr lang="en-US" b="1" dirty="0" smtClean="0"/>
                      <a:t>510 </a:t>
                    </a:r>
                    <a:r>
                      <a:rPr lang="en-US" b="1" dirty="0" err="1" smtClean="0"/>
                      <a:t>mln</a:t>
                    </a:r>
                    <a:r>
                      <a:rPr lang="en-US" b="1" dirty="0" smtClean="0"/>
                      <a:t>. EUR</a:t>
                    </a:r>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'Junginys 1'!$B$3:$C$3</c:f>
              <c:strCache>
                <c:ptCount val="2"/>
                <c:pt idx="0">
                  <c:v>Įgyvendintų projektų vertė</c:v>
                </c:pt>
                <c:pt idx="1">
                  <c:v>Valstybės parama įgyvendintiems projektams</c:v>
                </c:pt>
              </c:strCache>
            </c:strRef>
          </c:cat>
          <c:val>
            <c:numRef>
              <c:f>'Junginys 1'!$B$4:$C$4</c:f>
              <c:numCache>
                <c:formatCode>General</c:formatCode>
                <c:ptCount val="2"/>
                <c:pt idx="0" formatCode="0">
                  <c:v>514.20000000000005</c:v>
                </c:pt>
              </c:numCache>
            </c:numRef>
          </c:val>
        </c:ser>
        <c:dLbls>
          <c:showLegendKey val="0"/>
          <c:showVal val="0"/>
          <c:showCatName val="0"/>
          <c:showSerName val="0"/>
          <c:showPercent val="0"/>
          <c:showBubbleSize val="0"/>
        </c:dLbls>
        <c:gapWidth val="50"/>
        <c:overlap val="100"/>
        <c:axId val="341705408"/>
        <c:axId val="341704624"/>
      </c:barChart>
      <c:valAx>
        <c:axId val="341704624"/>
        <c:scaling>
          <c:orientation val="minMax"/>
        </c:scaling>
        <c:delete val="0"/>
        <c:axPos val="l"/>
        <c:majorGridlines/>
        <c:title>
          <c:tx>
            <c:rich>
              <a:bodyPr rot="0" vert="horz"/>
              <a:lstStyle/>
              <a:p>
                <a:pPr>
                  <a:defRPr sz="1200"/>
                </a:pPr>
                <a:r>
                  <a:rPr lang="lt-LT" sz="1200" dirty="0" smtClean="0"/>
                  <a:t>Mln. EUR</a:t>
                </a:r>
                <a:endParaRPr lang="lt-LT" sz="1200" dirty="0"/>
              </a:p>
            </c:rich>
          </c:tx>
          <c:layout>
            <c:manualLayout>
              <c:xMode val="edge"/>
              <c:yMode val="edge"/>
              <c:x val="1.1492792596976739E-2"/>
              <c:y val="1.172470965592581E-2"/>
            </c:manualLayout>
          </c:layout>
          <c:overlay val="0"/>
        </c:title>
        <c:numFmt formatCode="0" sourceLinked="1"/>
        <c:majorTickMark val="out"/>
        <c:minorTickMark val="none"/>
        <c:tickLblPos val="nextTo"/>
        <c:crossAx val="341705408"/>
        <c:crosses val="autoZero"/>
        <c:crossBetween val="between"/>
        <c:majorUnit val="100"/>
      </c:valAx>
      <c:catAx>
        <c:axId val="341705408"/>
        <c:scaling>
          <c:orientation val="minMax"/>
        </c:scaling>
        <c:delete val="0"/>
        <c:axPos val="b"/>
        <c:numFmt formatCode="General" sourceLinked="1"/>
        <c:majorTickMark val="out"/>
        <c:minorTickMark val="none"/>
        <c:tickLblPos val="nextTo"/>
        <c:txPr>
          <a:bodyPr/>
          <a:lstStyle/>
          <a:p>
            <a:pPr>
              <a:defRPr sz="1200"/>
            </a:pPr>
            <a:endParaRPr lang="lt-LT"/>
          </a:p>
        </c:txPr>
        <c:crossAx val="341704624"/>
        <c:crosses val="autoZero"/>
        <c:auto val="1"/>
        <c:lblAlgn val="ctr"/>
        <c:lblOffset val="100"/>
        <c:noMultiLvlLbl val="0"/>
      </c:catAx>
      <c:spPr>
        <a:noFill/>
        <a:ln w="25400">
          <a:noFill/>
        </a:ln>
      </c:spPr>
    </c:plotArea>
    <c:legend>
      <c:legendPos val="b"/>
      <c:layout>
        <c:manualLayout>
          <c:xMode val="edge"/>
          <c:yMode val="edge"/>
          <c:x val="6.2305308425700361E-2"/>
          <c:y val="0.72213711833022154"/>
          <c:w val="0.88868744426286961"/>
          <c:h val="0.27786288166977863"/>
        </c:manualLayout>
      </c:layout>
      <c:overlay val="0"/>
      <c:spPr>
        <a:noFill/>
        <a:ln w="25400">
          <a:noFill/>
        </a:ln>
      </c:spPr>
      <c:txPr>
        <a:bodyPr/>
        <a:lstStyle/>
        <a:p>
          <a:pPr>
            <a:defRPr sz="1300"/>
          </a:pPr>
          <a:endParaRPr lang="lt-LT"/>
        </a:p>
      </c:txPr>
    </c:legend>
    <c:plotVisOnly val="1"/>
    <c:dispBlanksAs val="gap"/>
    <c:showDLblsOverMax val="0"/>
  </c:chart>
  <c:spPr>
    <a:noFill/>
    <a:ln w="6350">
      <a:solidFill>
        <a:sysClr val="window" lastClr="FFFFFF">
          <a:lumMod val="50000"/>
        </a:sysClr>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79669109775825"/>
          <c:y val="3.4375000000000003E-2"/>
          <c:w val="0.53894770794852431"/>
          <c:h val="0.9219646039683414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338D"/>
              </a:solidFill>
              <a:ln>
                <a:noFill/>
              </a:ln>
              <a:effectLst/>
            </c:spPr>
          </c:dPt>
          <c:dPt>
            <c:idx val="1"/>
            <c:invertIfNegative val="0"/>
            <c:bubble3D val="0"/>
            <c:spPr>
              <a:solidFill>
                <a:schemeClr val="accent2">
                  <a:lumMod val="20000"/>
                  <a:lumOff val="80000"/>
                </a:schemeClr>
              </a:solidFill>
              <a:ln>
                <a:noFill/>
              </a:ln>
              <a:effectLst/>
            </c:spPr>
          </c:dPt>
          <c:dPt>
            <c:idx val="2"/>
            <c:invertIfNegative val="0"/>
            <c:bubble3D val="0"/>
            <c:spPr>
              <a:solidFill>
                <a:schemeClr val="accent2">
                  <a:lumMod val="20000"/>
                  <a:lumOff val="80000"/>
                </a:schemeClr>
              </a:solidFill>
              <a:ln>
                <a:noFill/>
              </a:ln>
              <a:effectLst/>
            </c:spPr>
          </c:dPt>
          <c:dPt>
            <c:idx val="3"/>
            <c:invertIfNegative val="0"/>
            <c:bubble3D val="0"/>
            <c:spPr>
              <a:solidFill>
                <a:srgbClr val="00338D"/>
              </a:solidFill>
              <a:ln>
                <a:noFill/>
              </a:ln>
              <a:effectLst/>
            </c:spPr>
          </c:dPt>
          <c:dPt>
            <c:idx val="4"/>
            <c:invertIfNegative val="0"/>
            <c:bubble3D val="0"/>
            <c:spPr>
              <a:solidFill>
                <a:srgbClr val="65CCFF"/>
              </a:solidFill>
              <a:ln>
                <a:noFill/>
              </a:ln>
              <a:effectLst/>
            </c:spPr>
          </c:dPt>
          <c:dPt>
            <c:idx val="5"/>
            <c:invertIfNegative val="0"/>
            <c:bubble3D val="0"/>
            <c:spPr>
              <a:solidFill>
                <a:srgbClr val="65CCFF"/>
              </a:solidFill>
              <a:ln>
                <a:noFill/>
              </a:ln>
              <a:effectLst/>
            </c:spPr>
          </c:dPt>
          <c:dPt>
            <c:idx val="6"/>
            <c:invertIfNegative val="0"/>
            <c:bubble3D val="0"/>
            <c:spPr>
              <a:solidFill>
                <a:srgbClr val="65CCFF"/>
              </a:solidFill>
              <a:ln>
                <a:noFill/>
              </a:ln>
              <a:effectLst/>
            </c:spPr>
          </c:dPt>
          <c:dPt>
            <c:idx val="7"/>
            <c:invertIfNegative val="0"/>
            <c:bubble3D val="0"/>
            <c:spPr>
              <a:solidFill>
                <a:srgbClr val="65CCFF"/>
              </a:solidFill>
              <a:ln>
                <a:noFill/>
              </a:ln>
              <a:effectLst/>
            </c:spPr>
          </c:dPt>
          <c:dPt>
            <c:idx val="8"/>
            <c:invertIfNegative val="0"/>
            <c:bubble3D val="0"/>
            <c:spPr>
              <a:solidFill>
                <a:srgbClr val="65CCFF"/>
              </a:solidFill>
              <a:ln>
                <a:no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0000"/>
                      </a:solidFill>
                      <a:latin typeface="+mn-lt"/>
                      <a:ea typeface="+mn-ea"/>
                      <a:cs typeface="+mn-cs"/>
                    </a:defRPr>
                  </a:pPr>
                  <a:endParaRPr lang="lt-LT"/>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lt-LT"/>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lt-LT"/>
                </a:p>
              </c:txPr>
              <c:dLblPos val="outEnd"/>
              <c:showLegendKey val="0"/>
              <c:showVal val="1"/>
              <c:showCatName val="0"/>
              <c:showSerName val="0"/>
              <c:showPercent val="0"/>
              <c:showBubbleSize val="0"/>
            </c:dLbl>
            <c:dLbl>
              <c:idx val="3"/>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r>
                      <a:rPr lang="en-US" sz="2400" smtClean="0">
                        <a:solidFill>
                          <a:schemeClr val="accent6"/>
                        </a:solidFill>
                      </a:rPr>
                      <a:t>+</a:t>
                    </a:r>
                    <a:fld id="{26C746C4-7D2D-4696-94C6-EB05869E2B63}" type="VALUE">
                      <a:rPr lang="en-US" sz="2400" smtClean="0">
                        <a:solidFill>
                          <a:schemeClr val="accent6"/>
                        </a:solidFill>
                      </a:rPr>
                      <a:pPr>
                        <a:defRPr sz="2400" b="1"/>
                      </a:pPr>
                      <a:t>[VALUE]</a:t>
                    </a:fld>
                    <a:endParaRPr lang="en-US" sz="2400" smtClean="0">
                      <a:solidFill>
                        <a:schemeClr val="accent6"/>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lt-LT"/>
                </a:p>
              </c:txPr>
              <c:dLblPos val="outEnd"/>
              <c:showLegendKey val="0"/>
              <c:showVal val="1"/>
              <c:showCatName val="0"/>
              <c:showSerName val="0"/>
              <c:showPercent val="0"/>
              <c:showBubbleSize val="0"/>
            </c:dLbl>
            <c:dLbl>
              <c:idx val="5"/>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b="0" smtClean="0">
                        <a:solidFill>
                          <a:schemeClr val="accent6"/>
                        </a:solidFill>
                      </a:rPr>
                      <a:t>+</a:t>
                    </a:r>
                    <a:fld id="{9881A0DA-F81E-4F79-87D9-8E1A8813DCAC}" type="VALUE">
                      <a:rPr lang="en-US" sz="1800" b="0" smtClean="0">
                        <a:solidFill>
                          <a:schemeClr val="accent6"/>
                        </a:solidFill>
                      </a:rPr>
                      <a:pPr>
                        <a:defRPr sz="1800"/>
                      </a:pPr>
                      <a:t>[VALUE]</a:t>
                    </a:fld>
                    <a:endParaRPr lang="en-US" sz="1800" b="0" smtClean="0">
                      <a:solidFill>
                        <a:schemeClr val="accent6"/>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b="0" smtClean="0">
                        <a:solidFill>
                          <a:schemeClr val="accent6"/>
                        </a:solidFill>
                      </a:rPr>
                      <a:t>+</a:t>
                    </a:r>
                    <a:fld id="{E2ADA84C-F844-4BD4-B3C0-282F1B8FFBD1}" type="VALUE">
                      <a:rPr lang="en-US" sz="1800" b="0" smtClean="0">
                        <a:solidFill>
                          <a:schemeClr val="accent6"/>
                        </a:solidFill>
                      </a:rPr>
                      <a:pPr>
                        <a:defRPr sz="1800"/>
                      </a:pPr>
                      <a:t>[VALUE]</a:t>
                    </a:fld>
                    <a:endParaRPr lang="en-US" sz="1800" b="0" smtClean="0">
                      <a:solidFill>
                        <a:schemeClr val="accent6"/>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lt-LT"/>
                </a:p>
              </c:txPr>
              <c:dLblPos val="outEnd"/>
              <c:showLegendKey val="0"/>
              <c:showVal val="1"/>
              <c:showCatName val="0"/>
              <c:showSerName val="0"/>
              <c:showPercent val="0"/>
              <c:showBubbleSize val="0"/>
            </c:dLbl>
            <c:dLbl>
              <c:idx val="8"/>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r>
                      <a:rPr lang="en-US" sz="1800" b="0" smtClean="0">
                        <a:solidFill>
                          <a:schemeClr val="accent6"/>
                        </a:solidFill>
                      </a:rPr>
                      <a:t>+</a:t>
                    </a:r>
                    <a:fld id="{3B4411E6-B2F7-4A54-9DC8-D23DFA809BD4}" type="VALUE">
                      <a:rPr lang="en-US" sz="1800" b="0" smtClean="0">
                        <a:solidFill>
                          <a:schemeClr val="accent6"/>
                        </a:solidFill>
                      </a:rPr>
                      <a:pPr>
                        <a:defRPr sz="1800"/>
                      </a:pPr>
                      <a:t>[VALUE]</a:t>
                    </a:fld>
                    <a:endParaRPr lang="en-US" sz="1800" b="0" smtClean="0">
                      <a:solidFill>
                        <a:schemeClr val="accent6"/>
                      </a:solidFill>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Bendras poveikis VB</c:v>
                </c:pt>
                <c:pt idx="1">
                  <c:v>Priemonei JKF įgyvendinti skirtos lėšos </c:v>
                </c:pt>
                <c:pt idx="2">
                  <c:v>Negrąžintina paramai skirtos lėšos</c:v>
                </c:pt>
                <c:pt idx="3">
                  <c:v>Papildomai surenkami mokesčiai</c:v>
                </c:pt>
                <c:pt idx="4">
                  <c:v>Mokesčiai nuo pasikeitusių gyventojų disponuojamų pajamų</c:v>
                </c:pt>
                <c:pt idx="5">
                  <c:v>Mokesčiai nuo sukurtų darbo vietų </c:v>
                </c:pt>
                <c:pt idx="6">
                  <c:v>Pelno mokestis nuo modernizavimo darbų </c:v>
                </c:pt>
                <c:pt idx="7">
                  <c:v>PVM nuo šilumos energijos</c:v>
                </c:pt>
                <c:pt idx="8">
                  <c:v>PVM nuo modernizavimo darbų</c:v>
                </c:pt>
              </c:strCache>
            </c:strRef>
          </c:cat>
          <c:val>
            <c:numRef>
              <c:f>Sheet1!$B$2:$B$10</c:f>
              <c:numCache>
                <c:formatCode>0</c:formatCode>
                <c:ptCount val="9"/>
                <c:pt idx="0">
                  <c:v>-192.09999999999997</c:v>
                </c:pt>
                <c:pt idx="1">
                  <c:v>-35.700000000000003</c:v>
                </c:pt>
                <c:pt idx="2">
                  <c:v>-270</c:v>
                </c:pt>
                <c:pt idx="3">
                  <c:v>113.6</c:v>
                </c:pt>
                <c:pt idx="4">
                  <c:v>-8.1</c:v>
                </c:pt>
                <c:pt idx="5">
                  <c:v>84.1</c:v>
                </c:pt>
                <c:pt idx="6">
                  <c:v>3.2</c:v>
                </c:pt>
                <c:pt idx="7">
                  <c:v>-73.599999999999994</c:v>
                </c:pt>
                <c:pt idx="8">
                  <c:v>108</c:v>
                </c:pt>
              </c:numCache>
            </c:numRef>
          </c:val>
        </c:ser>
        <c:dLbls>
          <c:showLegendKey val="0"/>
          <c:showVal val="0"/>
          <c:showCatName val="0"/>
          <c:showSerName val="0"/>
          <c:showPercent val="0"/>
          <c:showBubbleSize val="0"/>
        </c:dLbls>
        <c:gapWidth val="50"/>
        <c:axId val="550072952"/>
        <c:axId val="550072560"/>
      </c:barChart>
      <c:catAx>
        <c:axId val="5500729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crossAx val="550072560"/>
        <c:crosses val="autoZero"/>
        <c:auto val="1"/>
        <c:lblAlgn val="l"/>
        <c:lblOffset val="1"/>
        <c:noMultiLvlLbl val="0"/>
      </c:catAx>
      <c:valAx>
        <c:axId val="5500725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5007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26049868766389E-2"/>
          <c:y val="4.5985618392061077E-2"/>
          <c:w val="0.80581420168864437"/>
          <c:h val="0.52156626300237419"/>
        </c:manualLayout>
      </c:layout>
      <c:barChart>
        <c:barDir val="col"/>
        <c:grouping val="clustered"/>
        <c:varyColors val="0"/>
        <c:ser>
          <c:idx val="2"/>
          <c:order val="0"/>
          <c:tx>
            <c:strRef>
              <c:f>'Junginys 1'!$A$4</c:f>
              <c:strCache>
                <c:ptCount val="1"/>
                <c:pt idx="0">
                  <c:v>Modernizuotų daugiabučių namų skaičius, ašis dešinėje</c:v>
                </c:pt>
              </c:strCache>
            </c:strRef>
          </c:tx>
          <c:spPr>
            <a:solidFill>
              <a:srgbClr val="00338D"/>
            </a:solidFill>
            <a:ln>
              <a:solidFill>
                <a:srgbClr val="00338D"/>
              </a:solidFill>
            </a:ln>
          </c:spPr>
          <c:invertIfNegative val="0"/>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1'!$B$4:$L$4</c:f>
              <c:numCache>
                <c:formatCode>0</c:formatCode>
                <c:ptCount val="11"/>
                <c:pt idx="0">
                  <c:v>15</c:v>
                </c:pt>
                <c:pt idx="1">
                  <c:v>28</c:v>
                </c:pt>
                <c:pt idx="2">
                  <c:v>45</c:v>
                </c:pt>
                <c:pt idx="3">
                  <c:v>47</c:v>
                </c:pt>
                <c:pt idx="4">
                  <c:v>53</c:v>
                </c:pt>
                <c:pt idx="5">
                  <c:v>57</c:v>
                </c:pt>
                <c:pt idx="6">
                  <c:v>31</c:v>
                </c:pt>
                <c:pt idx="7">
                  <c:v>33</c:v>
                </c:pt>
                <c:pt idx="8">
                  <c:v>104</c:v>
                </c:pt>
                <c:pt idx="9">
                  <c:v>497</c:v>
                </c:pt>
                <c:pt idx="10">
                  <c:v>675</c:v>
                </c:pt>
              </c:numCache>
            </c:numRef>
          </c:val>
        </c:ser>
        <c:dLbls>
          <c:showLegendKey val="0"/>
          <c:showVal val="0"/>
          <c:showCatName val="0"/>
          <c:showSerName val="0"/>
          <c:showPercent val="0"/>
          <c:showBubbleSize val="0"/>
        </c:dLbls>
        <c:gapWidth val="50"/>
        <c:axId val="550072168"/>
        <c:axId val="550071384"/>
      </c:barChart>
      <c:lineChart>
        <c:grouping val="standard"/>
        <c:varyColors val="0"/>
        <c:ser>
          <c:idx val="1"/>
          <c:order val="2"/>
          <c:tx>
            <c:strRef>
              <c:f>'Junginys 1'!$A$6</c:f>
              <c:strCache>
                <c:ptCount val="1"/>
                <c:pt idx="0">
                  <c:v>MSR (mediana)</c:v>
                </c:pt>
              </c:strCache>
            </c:strRef>
          </c:tx>
          <c:spPr>
            <a:ln w="28575">
              <a:solidFill>
                <a:srgbClr val="6D2077"/>
              </a:solidFill>
              <a:prstDash val="solid"/>
            </a:ln>
          </c:spPr>
          <c:marker>
            <c:symbol val="diamond"/>
            <c:size val="5"/>
            <c:spPr>
              <a:solidFill>
                <a:srgbClr val="6D2077"/>
              </a:solidFill>
              <a:ln w="28575">
                <a:solidFill>
                  <a:srgbClr val="6D2077"/>
                </a:solidFill>
              </a:ln>
            </c:spPr>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1'!$B$6:$L$6</c:f>
              <c:numCache>
                <c:formatCode>0</c:formatCode>
                <c:ptCount val="11"/>
                <c:pt idx="0">
                  <c:v>11.433630262926018</c:v>
                </c:pt>
                <c:pt idx="1">
                  <c:v>21.495517981205513</c:v>
                </c:pt>
                <c:pt idx="2">
                  <c:v>25.452925202040891</c:v>
                </c:pt>
                <c:pt idx="3">
                  <c:v>27.898532193423883</c:v>
                </c:pt>
                <c:pt idx="4">
                  <c:v>17.883261235524635</c:v>
                </c:pt>
                <c:pt idx="5">
                  <c:v>17.548511632197059</c:v>
                </c:pt>
                <c:pt idx="6">
                  <c:v>12.892026512477283</c:v>
                </c:pt>
                <c:pt idx="7">
                  <c:v>11.170752573125817</c:v>
                </c:pt>
                <c:pt idx="8">
                  <c:v>14.381253223312594</c:v>
                </c:pt>
                <c:pt idx="9">
                  <c:v>14.964083272218913</c:v>
                </c:pt>
                <c:pt idx="10">
                  <c:v>18.53246667883964</c:v>
                </c:pt>
              </c:numCache>
            </c:numRef>
          </c:val>
          <c:smooth val="0"/>
        </c:ser>
        <c:ser>
          <c:idx val="3"/>
          <c:order val="3"/>
          <c:tx>
            <c:strRef>
              <c:f>'Junginys 1'!$A$7</c:f>
              <c:strCache>
                <c:ptCount val="1"/>
                <c:pt idx="0">
                  <c:v>MSR (1 kvartilis)</c:v>
                </c:pt>
              </c:strCache>
            </c:strRef>
          </c:tx>
          <c:spPr>
            <a:ln w="19050">
              <a:solidFill>
                <a:srgbClr val="6D2077"/>
              </a:solidFill>
              <a:prstDash val="sysDash"/>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1'!$B$7:$L$7</c:f>
              <c:numCache>
                <c:formatCode>0</c:formatCode>
                <c:ptCount val="11"/>
                <c:pt idx="0">
                  <c:v>6.0235578200317148</c:v>
                </c:pt>
                <c:pt idx="1">
                  <c:v>12.055378818722041</c:v>
                </c:pt>
                <c:pt idx="2">
                  <c:v>19.786137523590043</c:v>
                </c:pt>
                <c:pt idx="3">
                  <c:v>22.826373576766652</c:v>
                </c:pt>
                <c:pt idx="4">
                  <c:v>12.355904367477354</c:v>
                </c:pt>
                <c:pt idx="5">
                  <c:v>12.006237283604982</c:v>
                </c:pt>
                <c:pt idx="6">
                  <c:v>8.2929288193100295</c:v>
                </c:pt>
                <c:pt idx="7">
                  <c:v>8.9870840302042669</c:v>
                </c:pt>
                <c:pt idx="8">
                  <c:v>11.147624849592724</c:v>
                </c:pt>
                <c:pt idx="9">
                  <c:v>11.743801176898621</c:v>
                </c:pt>
                <c:pt idx="10">
                  <c:v>14.034413273514255</c:v>
                </c:pt>
              </c:numCache>
            </c:numRef>
          </c:val>
          <c:smooth val="0"/>
        </c:ser>
        <c:ser>
          <c:idx val="4"/>
          <c:order val="4"/>
          <c:tx>
            <c:strRef>
              <c:f>'Junginys 1'!$A$8</c:f>
              <c:strCache>
                <c:ptCount val="1"/>
                <c:pt idx="0">
                  <c:v>MSR (3 kvartilis)</c:v>
                </c:pt>
              </c:strCache>
            </c:strRef>
          </c:tx>
          <c:spPr>
            <a:ln w="28575">
              <a:solidFill>
                <a:srgbClr val="6D2077"/>
              </a:solidFill>
              <a:prstDash val="sysDot"/>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1'!$B$8:$L$8</c:f>
              <c:numCache>
                <c:formatCode>0</c:formatCode>
                <c:ptCount val="11"/>
                <c:pt idx="0">
                  <c:v>25.036351531886652</c:v>
                </c:pt>
                <c:pt idx="1">
                  <c:v>31.916786204099438</c:v>
                </c:pt>
                <c:pt idx="2">
                  <c:v>35.117242995802911</c:v>
                </c:pt>
                <c:pt idx="3">
                  <c:v>36.193191203102195</c:v>
                </c:pt>
                <c:pt idx="4">
                  <c:v>25.071686760627479</c:v>
                </c:pt>
                <c:pt idx="5">
                  <c:v>23.938505433373265</c:v>
                </c:pt>
                <c:pt idx="6">
                  <c:v>15.857479241096893</c:v>
                </c:pt>
                <c:pt idx="7">
                  <c:v>14.088755139681018</c:v>
                </c:pt>
                <c:pt idx="8">
                  <c:v>17.31353989553687</c:v>
                </c:pt>
                <c:pt idx="9">
                  <c:v>18.964273436213126</c:v>
                </c:pt>
                <c:pt idx="10">
                  <c:v>24.355957781482829</c:v>
                </c:pt>
              </c:numCache>
            </c:numRef>
          </c:val>
          <c:smooth val="0"/>
        </c:ser>
        <c:ser>
          <c:idx val="5"/>
          <c:order val="5"/>
          <c:tx>
            <c:strRef>
              <c:f>'Junginys 1'!$A$9</c:f>
              <c:strCache>
                <c:ptCount val="1"/>
                <c:pt idx="0">
                  <c:v>MSR (2006-2016 m. mediana)</c:v>
                </c:pt>
              </c:strCache>
            </c:strRef>
          </c:tx>
          <c:spPr>
            <a:ln w="38100">
              <a:solidFill>
                <a:srgbClr val="ED7D31"/>
              </a:solidFill>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1'!$B$9:$L$9</c:f>
              <c:numCache>
                <c:formatCode>0</c:formatCode>
                <c:ptCount val="11"/>
                <c:pt idx="0">
                  <c:v>16.789793204968408</c:v>
                </c:pt>
                <c:pt idx="1">
                  <c:v>16.789793204968408</c:v>
                </c:pt>
                <c:pt idx="2">
                  <c:v>16.789793204968408</c:v>
                </c:pt>
                <c:pt idx="3">
                  <c:v>16.789793204968408</c:v>
                </c:pt>
                <c:pt idx="4">
                  <c:v>16.789793204968408</c:v>
                </c:pt>
                <c:pt idx="5">
                  <c:v>16.789793204968408</c:v>
                </c:pt>
                <c:pt idx="6">
                  <c:v>16.789793204968408</c:v>
                </c:pt>
                <c:pt idx="7">
                  <c:v>16.789793204968408</c:v>
                </c:pt>
                <c:pt idx="8">
                  <c:v>16.789793204968408</c:v>
                </c:pt>
                <c:pt idx="9">
                  <c:v>16.789793204968408</c:v>
                </c:pt>
                <c:pt idx="10">
                  <c:v>16.789793204968408</c:v>
                </c:pt>
              </c:numCache>
            </c:numRef>
          </c:val>
          <c:smooth val="0"/>
        </c:ser>
        <c:dLbls>
          <c:showLegendKey val="0"/>
          <c:showVal val="0"/>
          <c:showCatName val="0"/>
          <c:showSerName val="0"/>
          <c:showPercent val="0"/>
          <c:showBubbleSize val="0"/>
        </c:dLbls>
        <c:marker val="1"/>
        <c:smooth val="0"/>
        <c:axId val="550074520"/>
        <c:axId val="550074912"/>
        <c:extLst>
          <c:ext xmlns:c15="http://schemas.microsoft.com/office/drawing/2012/chart" uri="{02D57815-91ED-43cb-92C2-25804820EDAC}">
            <c15:filteredLineSeries>
              <c15:ser>
                <c:idx val="0"/>
                <c:order val="1"/>
                <c:tx>
                  <c:strRef>
                    <c:extLst>
                      <c:ext uri="{02D57815-91ED-43cb-92C2-25804820EDAC}">
                        <c15:formulaRef>
                          <c15:sqref>'Junginys 1'!$A$5</c15:sqref>
                        </c15:formulaRef>
                      </c:ext>
                    </c:extLst>
                    <c:strCache>
                      <c:ptCount val="1"/>
                    </c:strCache>
                  </c:strRef>
                </c:tx>
                <c:spPr>
                  <a:ln>
                    <a:solidFill>
                      <a:srgbClr val="6D2077"/>
                    </a:solidFill>
                  </a:ln>
                </c:spPr>
                <c:marker>
                  <c:symbol val="square"/>
                  <c:size val="5"/>
                  <c:spPr>
                    <a:solidFill>
                      <a:srgbClr val="6D2077"/>
                    </a:solidFill>
                    <a:ln>
                      <a:solidFill>
                        <a:srgbClr val="6D2077"/>
                      </a:solidFill>
                    </a:ln>
                  </c:spPr>
                </c:marker>
                <c:cat>
                  <c:numRef>
                    <c:extLst>
                      <c:ext uri="{02D57815-91ED-43cb-92C2-25804820EDAC}">
                        <c15:formulaRef>
                          <c15:sqref>'Junginys 1'!$B$3:$L$3</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uri="{02D57815-91ED-43cb-92C2-25804820EDAC}">
                        <c15:formulaRef>
                          <c15:sqref>'Junginys 1'!$B$5:$L$5</c15:sqref>
                        </c15:formulaRef>
                      </c:ext>
                    </c:extLst>
                    <c:numCache>
                      <c:formatCode>General</c:formatCode>
                      <c:ptCount val="11"/>
                    </c:numCache>
                  </c:numRef>
                </c:val>
                <c:smooth val="0"/>
              </c15:ser>
            </c15:filteredLineSeries>
          </c:ext>
        </c:extLst>
      </c:lineChart>
      <c:catAx>
        <c:axId val="550074520"/>
        <c:scaling>
          <c:orientation val="minMax"/>
        </c:scaling>
        <c:delete val="0"/>
        <c:axPos val="b"/>
        <c:majorGridlines/>
        <c:title>
          <c:tx>
            <c:rich>
              <a:bodyPr/>
              <a:lstStyle/>
              <a:p>
                <a:pPr>
                  <a:defRPr sz="1200"/>
                </a:pPr>
                <a:r>
                  <a:rPr lang="lt-LT" sz="1200" dirty="0"/>
                  <a:t>Metai nuo Projekto įgyvendinimo pradžios</a:t>
                </a:r>
              </a:p>
            </c:rich>
          </c:tx>
          <c:layout>
            <c:manualLayout>
              <c:xMode val="edge"/>
              <c:yMode val="edge"/>
              <c:x val="0.19228307476416934"/>
              <c:y val="0.63562607336120014"/>
            </c:manualLayout>
          </c:layout>
          <c:overlay val="0"/>
        </c:title>
        <c:numFmt formatCode="General" sourceLinked="1"/>
        <c:majorTickMark val="out"/>
        <c:minorTickMark val="none"/>
        <c:tickLblPos val="low"/>
        <c:spPr>
          <a:ln w="3175">
            <a:solidFill>
              <a:srgbClr val="000000"/>
            </a:solidFill>
            <a:prstDash val="solid"/>
          </a:ln>
        </c:spPr>
        <c:txPr>
          <a:bodyPr/>
          <a:lstStyle/>
          <a:p>
            <a:pPr>
              <a:defRPr sz="1200"/>
            </a:pPr>
            <a:endParaRPr lang="lt-LT"/>
          </a:p>
        </c:txPr>
        <c:crossAx val="550074912"/>
        <c:crosses val="autoZero"/>
        <c:auto val="1"/>
        <c:lblAlgn val="ctr"/>
        <c:lblOffset val="100"/>
        <c:noMultiLvlLbl val="0"/>
      </c:catAx>
      <c:valAx>
        <c:axId val="550074912"/>
        <c:scaling>
          <c:orientation val="minMax"/>
        </c:scaling>
        <c:delete val="0"/>
        <c:axPos val="l"/>
        <c:majorGridlines/>
        <c:numFmt formatCode="#,##0" sourceLinked="0"/>
        <c:majorTickMark val="out"/>
        <c:minorTickMark val="none"/>
        <c:tickLblPos val="nextTo"/>
        <c:spPr>
          <a:ln w="3175">
            <a:solidFill>
              <a:srgbClr val="000000"/>
            </a:solidFill>
            <a:prstDash val="solid"/>
          </a:ln>
        </c:spPr>
        <c:crossAx val="550074520"/>
        <c:crosses val="autoZero"/>
        <c:crossBetween val="between"/>
      </c:valAx>
      <c:valAx>
        <c:axId val="550071384"/>
        <c:scaling>
          <c:orientation val="minMax"/>
        </c:scaling>
        <c:delete val="0"/>
        <c:axPos val="r"/>
        <c:numFmt formatCode="0" sourceLinked="1"/>
        <c:majorTickMark val="out"/>
        <c:minorTickMark val="none"/>
        <c:tickLblPos val="nextTo"/>
        <c:crossAx val="550072168"/>
        <c:crosses val="max"/>
        <c:crossBetween val="between"/>
      </c:valAx>
      <c:catAx>
        <c:axId val="550072168"/>
        <c:scaling>
          <c:orientation val="minMax"/>
        </c:scaling>
        <c:delete val="1"/>
        <c:axPos val="b"/>
        <c:numFmt formatCode="General" sourceLinked="1"/>
        <c:majorTickMark val="out"/>
        <c:minorTickMark val="none"/>
        <c:tickLblPos val="nextTo"/>
        <c:crossAx val="550071384"/>
        <c:crosses val="autoZero"/>
        <c:auto val="1"/>
        <c:lblAlgn val="ctr"/>
        <c:lblOffset val="100"/>
        <c:noMultiLvlLbl val="0"/>
      </c:catAx>
      <c:spPr>
        <a:noFill/>
        <a:ln w="25400">
          <a:noFill/>
        </a:ln>
      </c:spPr>
    </c:plotArea>
    <c:legend>
      <c:legendPos val="b"/>
      <c:layout>
        <c:manualLayout>
          <c:xMode val="edge"/>
          <c:yMode val="edge"/>
          <c:x val="3.3157597255788568E-2"/>
          <c:y val="0.73115218236609314"/>
          <c:w val="0.96684236947791169"/>
          <c:h val="0.24312770417349708"/>
        </c:manualLayout>
      </c:layout>
      <c:overlay val="0"/>
      <c:spPr>
        <a:noFill/>
        <a:ln w="25400">
          <a:noFill/>
        </a:ln>
      </c:spPr>
    </c:legend>
    <c:plotVisOnly val="1"/>
    <c:dispBlanksAs val="gap"/>
    <c:showDLblsOverMax val="0"/>
  </c:chart>
  <c:spPr>
    <a:noFill/>
    <a:ln w="6350">
      <a:solidFill>
        <a:srgbClr val="FFFFFF"/>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26049868766389E-2"/>
          <c:y val="4.5985618392061077E-2"/>
          <c:w val="0.80581420168864437"/>
          <c:h val="0.52156626300237419"/>
        </c:manualLayout>
      </c:layout>
      <c:barChart>
        <c:barDir val="col"/>
        <c:grouping val="clustered"/>
        <c:varyColors val="0"/>
        <c:ser>
          <c:idx val="2"/>
          <c:order val="0"/>
          <c:tx>
            <c:strRef>
              <c:f>'Junginys 1'!$A$4</c:f>
              <c:strCache>
                <c:ptCount val="1"/>
                <c:pt idx="0">
                  <c:v>Modernizuotų daugiabučių namų skaičius, ašis dešinėje</c:v>
                </c:pt>
              </c:strCache>
            </c:strRef>
          </c:tx>
          <c:spPr>
            <a:solidFill>
              <a:srgbClr val="00338D"/>
            </a:solidFill>
            <a:ln>
              <a:solidFill>
                <a:srgbClr val="00338D"/>
              </a:solidFill>
            </a:ln>
          </c:spPr>
          <c:invertIfNegative val="0"/>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1'!$B$4:$L$4</c:f>
              <c:numCache>
                <c:formatCode>0</c:formatCode>
                <c:ptCount val="11"/>
                <c:pt idx="0">
                  <c:v>15</c:v>
                </c:pt>
                <c:pt idx="1">
                  <c:v>28</c:v>
                </c:pt>
                <c:pt idx="2">
                  <c:v>45</c:v>
                </c:pt>
                <c:pt idx="3">
                  <c:v>47</c:v>
                </c:pt>
                <c:pt idx="4">
                  <c:v>53</c:v>
                </c:pt>
                <c:pt idx="5">
                  <c:v>57</c:v>
                </c:pt>
                <c:pt idx="6">
                  <c:v>31</c:v>
                </c:pt>
                <c:pt idx="7">
                  <c:v>33</c:v>
                </c:pt>
                <c:pt idx="8">
                  <c:v>104</c:v>
                </c:pt>
                <c:pt idx="9">
                  <c:v>497</c:v>
                </c:pt>
                <c:pt idx="10">
                  <c:v>675</c:v>
                </c:pt>
              </c:numCache>
            </c:numRef>
          </c:val>
        </c:ser>
        <c:dLbls>
          <c:showLegendKey val="0"/>
          <c:showVal val="0"/>
          <c:showCatName val="0"/>
          <c:showSerName val="0"/>
          <c:showPercent val="0"/>
          <c:showBubbleSize val="0"/>
        </c:dLbls>
        <c:gapWidth val="50"/>
        <c:axId val="550428536"/>
        <c:axId val="550428144"/>
      </c:barChart>
      <c:lineChart>
        <c:grouping val="standard"/>
        <c:varyColors val="0"/>
        <c:ser>
          <c:idx val="1"/>
          <c:order val="2"/>
          <c:tx>
            <c:strRef>
              <c:f>'Junginys 1'!$A$6</c:f>
              <c:strCache>
                <c:ptCount val="1"/>
                <c:pt idx="0">
                  <c:v>MSR (mediana)</c:v>
                </c:pt>
              </c:strCache>
            </c:strRef>
          </c:tx>
          <c:spPr>
            <a:ln w="28575">
              <a:solidFill>
                <a:srgbClr val="6D2077"/>
              </a:solidFill>
              <a:prstDash val="solid"/>
            </a:ln>
          </c:spPr>
          <c:marker>
            <c:symbol val="diamond"/>
            <c:size val="5"/>
            <c:spPr>
              <a:solidFill>
                <a:srgbClr val="6D2077"/>
              </a:solidFill>
              <a:ln w="28575">
                <a:solidFill>
                  <a:srgbClr val="6D2077"/>
                </a:solidFill>
              </a:ln>
            </c:spPr>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1'!$B$6:$L$6</c:f>
              <c:numCache>
                <c:formatCode>0</c:formatCode>
                <c:ptCount val="11"/>
                <c:pt idx="0">
                  <c:v>11.433630262926018</c:v>
                </c:pt>
                <c:pt idx="1">
                  <c:v>21.495517981205513</c:v>
                </c:pt>
                <c:pt idx="2">
                  <c:v>25.452925202040891</c:v>
                </c:pt>
                <c:pt idx="3">
                  <c:v>27.898532193423883</c:v>
                </c:pt>
                <c:pt idx="4">
                  <c:v>17.883261235524635</c:v>
                </c:pt>
                <c:pt idx="5">
                  <c:v>17.548511632197059</c:v>
                </c:pt>
                <c:pt idx="6">
                  <c:v>12.892026512477283</c:v>
                </c:pt>
                <c:pt idx="7">
                  <c:v>11.170752573125817</c:v>
                </c:pt>
                <c:pt idx="8">
                  <c:v>14.381253223312594</c:v>
                </c:pt>
                <c:pt idx="9">
                  <c:v>14.964083272218913</c:v>
                </c:pt>
                <c:pt idx="10">
                  <c:v>18.53246667883964</c:v>
                </c:pt>
              </c:numCache>
            </c:numRef>
          </c:val>
          <c:smooth val="0"/>
        </c:ser>
        <c:ser>
          <c:idx val="3"/>
          <c:order val="3"/>
          <c:tx>
            <c:strRef>
              <c:f>'Junginys 1'!$A$7</c:f>
              <c:strCache>
                <c:ptCount val="1"/>
                <c:pt idx="0">
                  <c:v>MSR (1 kvartilis)</c:v>
                </c:pt>
              </c:strCache>
            </c:strRef>
          </c:tx>
          <c:spPr>
            <a:ln w="19050">
              <a:solidFill>
                <a:srgbClr val="6D2077"/>
              </a:solidFill>
              <a:prstDash val="sysDash"/>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1'!$B$7:$L$7</c:f>
              <c:numCache>
                <c:formatCode>0</c:formatCode>
                <c:ptCount val="11"/>
                <c:pt idx="0">
                  <c:v>6.0235578200317148</c:v>
                </c:pt>
                <c:pt idx="1">
                  <c:v>12.055378818722041</c:v>
                </c:pt>
                <c:pt idx="2">
                  <c:v>19.786137523590043</c:v>
                </c:pt>
                <c:pt idx="3">
                  <c:v>22.826373576766652</c:v>
                </c:pt>
                <c:pt idx="4">
                  <c:v>12.355904367477354</c:v>
                </c:pt>
                <c:pt idx="5">
                  <c:v>12.006237283604982</c:v>
                </c:pt>
                <c:pt idx="6">
                  <c:v>8.2929288193100295</c:v>
                </c:pt>
                <c:pt idx="7">
                  <c:v>8.9870840302042669</c:v>
                </c:pt>
                <c:pt idx="8">
                  <c:v>11.147624849592724</c:v>
                </c:pt>
                <c:pt idx="9">
                  <c:v>11.743801176898621</c:v>
                </c:pt>
                <c:pt idx="10">
                  <c:v>14.034413273514255</c:v>
                </c:pt>
              </c:numCache>
            </c:numRef>
          </c:val>
          <c:smooth val="0"/>
        </c:ser>
        <c:ser>
          <c:idx val="4"/>
          <c:order val="4"/>
          <c:tx>
            <c:strRef>
              <c:f>'Junginys 1'!$A$8</c:f>
              <c:strCache>
                <c:ptCount val="1"/>
                <c:pt idx="0">
                  <c:v>MSR (3 kvartilis)</c:v>
                </c:pt>
              </c:strCache>
            </c:strRef>
          </c:tx>
          <c:spPr>
            <a:ln w="28575">
              <a:solidFill>
                <a:srgbClr val="6D2077"/>
              </a:solidFill>
              <a:prstDash val="sysDot"/>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1'!$B$8:$L$8</c:f>
              <c:numCache>
                <c:formatCode>0</c:formatCode>
                <c:ptCount val="11"/>
                <c:pt idx="0">
                  <c:v>25.036351531886652</c:v>
                </c:pt>
                <c:pt idx="1">
                  <c:v>31.916786204099438</c:v>
                </c:pt>
                <c:pt idx="2">
                  <c:v>35.117242995802911</c:v>
                </c:pt>
                <c:pt idx="3">
                  <c:v>36.193191203102195</c:v>
                </c:pt>
                <c:pt idx="4">
                  <c:v>25.071686760627479</c:v>
                </c:pt>
                <c:pt idx="5">
                  <c:v>23.938505433373265</c:v>
                </c:pt>
                <c:pt idx="6">
                  <c:v>15.857479241096893</c:v>
                </c:pt>
                <c:pt idx="7">
                  <c:v>14.088755139681018</c:v>
                </c:pt>
                <c:pt idx="8">
                  <c:v>17.31353989553687</c:v>
                </c:pt>
                <c:pt idx="9">
                  <c:v>18.964273436213126</c:v>
                </c:pt>
                <c:pt idx="10">
                  <c:v>24.355957781482829</c:v>
                </c:pt>
              </c:numCache>
            </c:numRef>
          </c:val>
          <c:smooth val="0"/>
        </c:ser>
        <c:ser>
          <c:idx val="5"/>
          <c:order val="5"/>
          <c:tx>
            <c:strRef>
              <c:f>'Junginys 1'!$A$9</c:f>
              <c:strCache>
                <c:ptCount val="1"/>
                <c:pt idx="0">
                  <c:v>MSR (2006-2016 m. mediana)</c:v>
                </c:pt>
              </c:strCache>
            </c:strRef>
          </c:tx>
          <c:spPr>
            <a:ln w="38100">
              <a:solidFill>
                <a:srgbClr val="ED7D31"/>
              </a:solidFill>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1'!$B$9:$L$9</c:f>
              <c:numCache>
                <c:formatCode>0</c:formatCode>
                <c:ptCount val="11"/>
                <c:pt idx="0">
                  <c:v>16.789793204968408</c:v>
                </c:pt>
                <c:pt idx="1">
                  <c:v>16.789793204968408</c:v>
                </c:pt>
                <c:pt idx="2">
                  <c:v>16.789793204968408</c:v>
                </c:pt>
                <c:pt idx="3">
                  <c:v>16.789793204968408</c:v>
                </c:pt>
                <c:pt idx="4">
                  <c:v>16.789793204968408</c:v>
                </c:pt>
                <c:pt idx="5">
                  <c:v>16.789793204968408</c:v>
                </c:pt>
                <c:pt idx="6">
                  <c:v>16.789793204968408</c:v>
                </c:pt>
                <c:pt idx="7">
                  <c:v>16.789793204968408</c:v>
                </c:pt>
                <c:pt idx="8">
                  <c:v>16.789793204968408</c:v>
                </c:pt>
                <c:pt idx="9">
                  <c:v>16.789793204968408</c:v>
                </c:pt>
                <c:pt idx="10">
                  <c:v>16.789793204968408</c:v>
                </c:pt>
              </c:numCache>
            </c:numRef>
          </c:val>
          <c:smooth val="0"/>
        </c:ser>
        <c:dLbls>
          <c:showLegendKey val="0"/>
          <c:showVal val="0"/>
          <c:showCatName val="0"/>
          <c:showSerName val="0"/>
          <c:showPercent val="0"/>
          <c:showBubbleSize val="0"/>
        </c:dLbls>
        <c:marker val="1"/>
        <c:smooth val="0"/>
        <c:axId val="550424224"/>
        <c:axId val="550423832"/>
        <c:extLst>
          <c:ext xmlns:c15="http://schemas.microsoft.com/office/drawing/2012/chart" uri="{02D57815-91ED-43cb-92C2-25804820EDAC}">
            <c15:filteredLineSeries>
              <c15:ser>
                <c:idx val="0"/>
                <c:order val="1"/>
                <c:tx>
                  <c:strRef>
                    <c:extLst>
                      <c:ext uri="{02D57815-91ED-43cb-92C2-25804820EDAC}">
                        <c15:formulaRef>
                          <c15:sqref>'Junginys 1'!$A$5</c15:sqref>
                        </c15:formulaRef>
                      </c:ext>
                    </c:extLst>
                    <c:strCache>
                      <c:ptCount val="1"/>
                    </c:strCache>
                  </c:strRef>
                </c:tx>
                <c:spPr>
                  <a:ln>
                    <a:solidFill>
                      <a:srgbClr val="6D2077"/>
                    </a:solidFill>
                  </a:ln>
                </c:spPr>
                <c:marker>
                  <c:symbol val="square"/>
                  <c:size val="5"/>
                  <c:spPr>
                    <a:solidFill>
                      <a:srgbClr val="6D2077"/>
                    </a:solidFill>
                    <a:ln>
                      <a:solidFill>
                        <a:srgbClr val="6D2077"/>
                      </a:solidFill>
                    </a:ln>
                  </c:spPr>
                </c:marker>
                <c:cat>
                  <c:numRef>
                    <c:extLst>
                      <c:ext uri="{02D57815-91ED-43cb-92C2-25804820EDAC}">
                        <c15:formulaRef>
                          <c15:sqref>'Junginys 1'!$B$3:$L$3</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uri="{02D57815-91ED-43cb-92C2-25804820EDAC}">
                        <c15:formulaRef>
                          <c15:sqref>'Junginys 1'!$B$5:$L$5</c15:sqref>
                        </c15:formulaRef>
                      </c:ext>
                    </c:extLst>
                    <c:numCache>
                      <c:formatCode>General</c:formatCode>
                      <c:ptCount val="11"/>
                    </c:numCache>
                  </c:numRef>
                </c:val>
                <c:smooth val="0"/>
              </c15:ser>
            </c15:filteredLineSeries>
          </c:ext>
        </c:extLst>
      </c:lineChart>
      <c:catAx>
        <c:axId val="550424224"/>
        <c:scaling>
          <c:orientation val="minMax"/>
        </c:scaling>
        <c:delete val="0"/>
        <c:axPos val="b"/>
        <c:majorGridlines/>
        <c:title>
          <c:tx>
            <c:rich>
              <a:bodyPr/>
              <a:lstStyle/>
              <a:p>
                <a:pPr>
                  <a:defRPr sz="1200"/>
                </a:pPr>
                <a:r>
                  <a:rPr lang="lt-LT" sz="1200" dirty="0"/>
                  <a:t>Metai nuo Projekto įgyvendinimo pradžios</a:t>
                </a:r>
              </a:p>
            </c:rich>
          </c:tx>
          <c:layout>
            <c:manualLayout>
              <c:xMode val="edge"/>
              <c:yMode val="edge"/>
              <c:x val="0.19228307476416934"/>
              <c:y val="0.63562607336120014"/>
            </c:manualLayout>
          </c:layout>
          <c:overlay val="0"/>
        </c:title>
        <c:numFmt formatCode="General" sourceLinked="1"/>
        <c:majorTickMark val="out"/>
        <c:minorTickMark val="none"/>
        <c:tickLblPos val="low"/>
        <c:spPr>
          <a:ln w="3175">
            <a:solidFill>
              <a:srgbClr val="000000"/>
            </a:solidFill>
            <a:prstDash val="solid"/>
          </a:ln>
        </c:spPr>
        <c:txPr>
          <a:bodyPr/>
          <a:lstStyle/>
          <a:p>
            <a:pPr>
              <a:defRPr sz="1200"/>
            </a:pPr>
            <a:endParaRPr lang="lt-LT"/>
          </a:p>
        </c:txPr>
        <c:crossAx val="550423832"/>
        <c:crosses val="autoZero"/>
        <c:auto val="1"/>
        <c:lblAlgn val="ctr"/>
        <c:lblOffset val="100"/>
        <c:noMultiLvlLbl val="0"/>
      </c:catAx>
      <c:valAx>
        <c:axId val="550423832"/>
        <c:scaling>
          <c:orientation val="minMax"/>
        </c:scaling>
        <c:delete val="0"/>
        <c:axPos val="l"/>
        <c:majorGridlines/>
        <c:numFmt formatCode="#,##0" sourceLinked="0"/>
        <c:majorTickMark val="out"/>
        <c:minorTickMark val="none"/>
        <c:tickLblPos val="nextTo"/>
        <c:spPr>
          <a:ln w="3175">
            <a:solidFill>
              <a:srgbClr val="000000"/>
            </a:solidFill>
            <a:prstDash val="solid"/>
          </a:ln>
        </c:spPr>
        <c:crossAx val="550424224"/>
        <c:crosses val="autoZero"/>
        <c:crossBetween val="between"/>
      </c:valAx>
      <c:valAx>
        <c:axId val="550428144"/>
        <c:scaling>
          <c:orientation val="minMax"/>
        </c:scaling>
        <c:delete val="0"/>
        <c:axPos val="r"/>
        <c:numFmt formatCode="0" sourceLinked="1"/>
        <c:majorTickMark val="out"/>
        <c:minorTickMark val="none"/>
        <c:tickLblPos val="nextTo"/>
        <c:crossAx val="550428536"/>
        <c:crosses val="max"/>
        <c:crossBetween val="between"/>
      </c:valAx>
      <c:catAx>
        <c:axId val="550428536"/>
        <c:scaling>
          <c:orientation val="minMax"/>
        </c:scaling>
        <c:delete val="1"/>
        <c:axPos val="b"/>
        <c:numFmt formatCode="General" sourceLinked="1"/>
        <c:majorTickMark val="out"/>
        <c:minorTickMark val="none"/>
        <c:tickLblPos val="nextTo"/>
        <c:crossAx val="550428144"/>
        <c:crosses val="autoZero"/>
        <c:auto val="1"/>
        <c:lblAlgn val="ctr"/>
        <c:lblOffset val="100"/>
        <c:noMultiLvlLbl val="0"/>
      </c:catAx>
      <c:spPr>
        <a:noFill/>
        <a:ln w="25400">
          <a:noFill/>
        </a:ln>
      </c:spPr>
    </c:plotArea>
    <c:legend>
      <c:legendPos val="b"/>
      <c:layout>
        <c:manualLayout>
          <c:xMode val="edge"/>
          <c:yMode val="edge"/>
          <c:x val="3.3157597255788568E-2"/>
          <c:y val="0.73115218236609314"/>
          <c:w val="0.96684236947791169"/>
          <c:h val="0.24312770417349708"/>
        </c:manualLayout>
      </c:layout>
      <c:overlay val="0"/>
      <c:spPr>
        <a:noFill/>
        <a:ln w="25400">
          <a:noFill/>
        </a:ln>
      </c:spPr>
    </c:legend>
    <c:plotVisOnly val="1"/>
    <c:dispBlanksAs val="gap"/>
    <c:showDLblsOverMax val="0"/>
  </c:chart>
  <c:spPr>
    <a:noFill/>
    <a:ln w="6350">
      <a:solidFill>
        <a:srgbClr val="FFFFFF"/>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26049868766389E-2"/>
          <c:y val="4.5985618392061077E-2"/>
          <c:w val="0.80581420168864437"/>
          <c:h val="0.52156626300237419"/>
        </c:manualLayout>
      </c:layout>
      <c:barChart>
        <c:barDir val="col"/>
        <c:grouping val="clustered"/>
        <c:varyColors val="0"/>
        <c:ser>
          <c:idx val="2"/>
          <c:order val="0"/>
          <c:tx>
            <c:strRef>
              <c:f>'Junginys 1'!$A$4</c:f>
              <c:strCache>
                <c:ptCount val="1"/>
                <c:pt idx="0">
                  <c:v>Modernizuotų daugiabučių namų skaičius, ašis dešinėje</c:v>
                </c:pt>
              </c:strCache>
            </c:strRef>
          </c:tx>
          <c:spPr>
            <a:solidFill>
              <a:srgbClr val="00338D"/>
            </a:solidFill>
            <a:ln>
              <a:solidFill>
                <a:srgbClr val="00338D"/>
              </a:solidFill>
            </a:ln>
          </c:spPr>
          <c:invertIfNegative val="0"/>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1'!$B$4:$L$4</c:f>
              <c:numCache>
                <c:formatCode>0</c:formatCode>
                <c:ptCount val="11"/>
                <c:pt idx="0">
                  <c:v>15</c:v>
                </c:pt>
                <c:pt idx="1">
                  <c:v>28</c:v>
                </c:pt>
                <c:pt idx="2">
                  <c:v>45</c:v>
                </c:pt>
                <c:pt idx="3">
                  <c:v>47</c:v>
                </c:pt>
                <c:pt idx="4">
                  <c:v>53</c:v>
                </c:pt>
                <c:pt idx="5">
                  <c:v>57</c:v>
                </c:pt>
                <c:pt idx="6">
                  <c:v>31</c:v>
                </c:pt>
                <c:pt idx="7">
                  <c:v>33</c:v>
                </c:pt>
                <c:pt idx="8">
                  <c:v>104</c:v>
                </c:pt>
                <c:pt idx="9">
                  <c:v>497</c:v>
                </c:pt>
                <c:pt idx="10">
                  <c:v>675</c:v>
                </c:pt>
              </c:numCache>
            </c:numRef>
          </c:val>
        </c:ser>
        <c:dLbls>
          <c:showLegendKey val="0"/>
          <c:showVal val="0"/>
          <c:showCatName val="0"/>
          <c:showSerName val="0"/>
          <c:showPercent val="0"/>
          <c:showBubbleSize val="0"/>
        </c:dLbls>
        <c:gapWidth val="50"/>
        <c:axId val="550429712"/>
        <c:axId val="550423048"/>
      </c:barChart>
      <c:lineChart>
        <c:grouping val="standard"/>
        <c:varyColors val="0"/>
        <c:ser>
          <c:idx val="1"/>
          <c:order val="2"/>
          <c:tx>
            <c:strRef>
              <c:f>'Junginys 1'!$A$6</c:f>
              <c:strCache>
                <c:ptCount val="1"/>
                <c:pt idx="0">
                  <c:v>MSR (mediana)</c:v>
                </c:pt>
              </c:strCache>
            </c:strRef>
          </c:tx>
          <c:spPr>
            <a:ln w="28575">
              <a:solidFill>
                <a:srgbClr val="6D2077"/>
              </a:solidFill>
              <a:prstDash val="solid"/>
            </a:ln>
          </c:spPr>
          <c:marker>
            <c:symbol val="diamond"/>
            <c:size val="5"/>
            <c:spPr>
              <a:solidFill>
                <a:srgbClr val="6D2077"/>
              </a:solidFill>
              <a:ln w="28575">
                <a:solidFill>
                  <a:srgbClr val="6D2077"/>
                </a:solidFill>
              </a:ln>
            </c:spPr>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1'!$B$6:$L$6</c:f>
              <c:numCache>
                <c:formatCode>0</c:formatCode>
                <c:ptCount val="11"/>
                <c:pt idx="0">
                  <c:v>11.433630262926018</c:v>
                </c:pt>
                <c:pt idx="1">
                  <c:v>21.495517981205513</c:v>
                </c:pt>
                <c:pt idx="2">
                  <c:v>25.452925202040891</c:v>
                </c:pt>
                <c:pt idx="3">
                  <c:v>27.898532193423883</c:v>
                </c:pt>
                <c:pt idx="4">
                  <c:v>17.883261235524635</c:v>
                </c:pt>
                <c:pt idx="5">
                  <c:v>17.548511632197059</c:v>
                </c:pt>
                <c:pt idx="6">
                  <c:v>12.892026512477283</c:v>
                </c:pt>
                <c:pt idx="7">
                  <c:v>11.170752573125817</c:v>
                </c:pt>
                <c:pt idx="8">
                  <c:v>14.381253223312594</c:v>
                </c:pt>
                <c:pt idx="9">
                  <c:v>14.964083272218913</c:v>
                </c:pt>
                <c:pt idx="10">
                  <c:v>18.53246667883964</c:v>
                </c:pt>
              </c:numCache>
            </c:numRef>
          </c:val>
          <c:smooth val="0"/>
        </c:ser>
        <c:ser>
          <c:idx val="3"/>
          <c:order val="3"/>
          <c:tx>
            <c:strRef>
              <c:f>'Junginys 1'!$A$7</c:f>
              <c:strCache>
                <c:ptCount val="1"/>
                <c:pt idx="0">
                  <c:v>MSR (1 kvartilis)</c:v>
                </c:pt>
              </c:strCache>
            </c:strRef>
          </c:tx>
          <c:spPr>
            <a:ln w="19050">
              <a:solidFill>
                <a:srgbClr val="6D2077"/>
              </a:solidFill>
              <a:prstDash val="sysDash"/>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1'!$B$7:$L$7</c:f>
              <c:numCache>
                <c:formatCode>0</c:formatCode>
                <c:ptCount val="11"/>
                <c:pt idx="0">
                  <c:v>6.0235578200317148</c:v>
                </c:pt>
                <c:pt idx="1">
                  <c:v>12.055378818722041</c:v>
                </c:pt>
                <c:pt idx="2">
                  <c:v>19.786137523590043</c:v>
                </c:pt>
                <c:pt idx="3">
                  <c:v>22.826373576766652</c:v>
                </c:pt>
                <c:pt idx="4">
                  <c:v>12.355904367477354</c:v>
                </c:pt>
                <c:pt idx="5">
                  <c:v>12.006237283604982</c:v>
                </c:pt>
                <c:pt idx="6">
                  <c:v>8.2929288193100295</c:v>
                </c:pt>
                <c:pt idx="7">
                  <c:v>8.9870840302042669</c:v>
                </c:pt>
                <c:pt idx="8">
                  <c:v>11.147624849592724</c:v>
                </c:pt>
                <c:pt idx="9">
                  <c:v>11.743801176898621</c:v>
                </c:pt>
                <c:pt idx="10">
                  <c:v>14.034413273514255</c:v>
                </c:pt>
              </c:numCache>
            </c:numRef>
          </c:val>
          <c:smooth val="0"/>
        </c:ser>
        <c:ser>
          <c:idx val="4"/>
          <c:order val="4"/>
          <c:tx>
            <c:strRef>
              <c:f>'Junginys 1'!$A$8</c:f>
              <c:strCache>
                <c:ptCount val="1"/>
                <c:pt idx="0">
                  <c:v>MSR (3 kvartilis)</c:v>
                </c:pt>
              </c:strCache>
            </c:strRef>
          </c:tx>
          <c:spPr>
            <a:ln w="28575">
              <a:solidFill>
                <a:srgbClr val="6D2077"/>
              </a:solidFill>
              <a:prstDash val="sysDot"/>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1'!$B$8:$L$8</c:f>
              <c:numCache>
                <c:formatCode>0</c:formatCode>
                <c:ptCount val="11"/>
                <c:pt idx="0">
                  <c:v>25.036351531886652</c:v>
                </c:pt>
                <c:pt idx="1">
                  <c:v>31.916786204099438</c:v>
                </c:pt>
                <c:pt idx="2">
                  <c:v>35.117242995802911</c:v>
                </c:pt>
                <c:pt idx="3">
                  <c:v>36.193191203102195</c:v>
                </c:pt>
                <c:pt idx="4">
                  <c:v>25.071686760627479</c:v>
                </c:pt>
                <c:pt idx="5">
                  <c:v>23.938505433373265</c:v>
                </c:pt>
                <c:pt idx="6">
                  <c:v>15.857479241096893</c:v>
                </c:pt>
                <c:pt idx="7">
                  <c:v>14.088755139681018</c:v>
                </c:pt>
                <c:pt idx="8">
                  <c:v>17.31353989553687</c:v>
                </c:pt>
                <c:pt idx="9">
                  <c:v>18.964273436213126</c:v>
                </c:pt>
                <c:pt idx="10">
                  <c:v>24.355957781482829</c:v>
                </c:pt>
              </c:numCache>
            </c:numRef>
          </c:val>
          <c:smooth val="0"/>
        </c:ser>
        <c:ser>
          <c:idx val="5"/>
          <c:order val="5"/>
          <c:tx>
            <c:strRef>
              <c:f>'Junginys 1'!$A$9</c:f>
              <c:strCache>
                <c:ptCount val="1"/>
                <c:pt idx="0">
                  <c:v>MSR (2006-2016 m. mediana)</c:v>
                </c:pt>
              </c:strCache>
            </c:strRef>
          </c:tx>
          <c:spPr>
            <a:ln w="38100">
              <a:solidFill>
                <a:srgbClr val="ED7D31"/>
              </a:solidFill>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1'!$B$9:$L$9</c:f>
              <c:numCache>
                <c:formatCode>0</c:formatCode>
                <c:ptCount val="11"/>
                <c:pt idx="0">
                  <c:v>16.789793204968408</c:v>
                </c:pt>
                <c:pt idx="1">
                  <c:v>16.789793204968408</c:v>
                </c:pt>
                <c:pt idx="2">
                  <c:v>16.789793204968408</c:v>
                </c:pt>
                <c:pt idx="3">
                  <c:v>16.789793204968408</c:v>
                </c:pt>
                <c:pt idx="4">
                  <c:v>16.789793204968408</c:v>
                </c:pt>
                <c:pt idx="5">
                  <c:v>16.789793204968408</c:v>
                </c:pt>
                <c:pt idx="6">
                  <c:v>16.789793204968408</c:v>
                </c:pt>
                <c:pt idx="7">
                  <c:v>16.789793204968408</c:v>
                </c:pt>
                <c:pt idx="8">
                  <c:v>16.789793204968408</c:v>
                </c:pt>
                <c:pt idx="9">
                  <c:v>16.789793204968408</c:v>
                </c:pt>
                <c:pt idx="10">
                  <c:v>16.789793204968408</c:v>
                </c:pt>
              </c:numCache>
            </c:numRef>
          </c:val>
          <c:smooth val="0"/>
        </c:ser>
        <c:dLbls>
          <c:showLegendKey val="0"/>
          <c:showVal val="0"/>
          <c:showCatName val="0"/>
          <c:showSerName val="0"/>
          <c:showPercent val="0"/>
          <c:showBubbleSize val="0"/>
        </c:dLbls>
        <c:marker val="1"/>
        <c:smooth val="0"/>
        <c:axId val="550427752"/>
        <c:axId val="550428928"/>
        <c:extLst>
          <c:ext xmlns:c15="http://schemas.microsoft.com/office/drawing/2012/chart" uri="{02D57815-91ED-43cb-92C2-25804820EDAC}">
            <c15:filteredLineSeries>
              <c15:ser>
                <c:idx val="0"/>
                <c:order val="1"/>
                <c:tx>
                  <c:strRef>
                    <c:extLst>
                      <c:ext uri="{02D57815-91ED-43cb-92C2-25804820EDAC}">
                        <c15:formulaRef>
                          <c15:sqref>'Junginys 1'!$A$5</c15:sqref>
                        </c15:formulaRef>
                      </c:ext>
                    </c:extLst>
                    <c:strCache>
                      <c:ptCount val="1"/>
                    </c:strCache>
                  </c:strRef>
                </c:tx>
                <c:spPr>
                  <a:ln>
                    <a:solidFill>
                      <a:srgbClr val="6D2077"/>
                    </a:solidFill>
                  </a:ln>
                </c:spPr>
                <c:marker>
                  <c:symbol val="square"/>
                  <c:size val="5"/>
                  <c:spPr>
                    <a:solidFill>
                      <a:srgbClr val="6D2077"/>
                    </a:solidFill>
                    <a:ln>
                      <a:solidFill>
                        <a:srgbClr val="6D2077"/>
                      </a:solidFill>
                    </a:ln>
                  </c:spPr>
                </c:marker>
                <c:cat>
                  <c:numRef>
                    <c:extLst>
                      <c:ext uri="{02D57815-91ED-43cb-92C2-25804820EDAC}">
                        <c15:formulaRef>
                          <c15:sqref>'Junginys 1'!$B$3:$L$3</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uri="{02D57815-91ED-43cb-92C2-25804820EDAC}">
                        <c15:formulaRef>
                          <c15:sqref>'Junginys 1'!$B$5:$L$5</c15:sqref>
                        </c15:formulaRef>
                      </c:ext>
                    </c:extLst>
                    <c:numCache>
                      <c:formatCode>General</c:formatCode>
                      <c:ptCount val="11"/>
                    </c:numCache>
                  </c:numRef>
                </c:val>
                <c:smooth val="0"/>
              </c15:ser>
            </c15:filteredLineSeries>
          </c:ext>
        </c:extLst>
      </c:lineChart>
      <c:catAx>
        <c:axId val="550427752"/>
        <c:scaling>
          <c:orientation val="minMax"/>
        </c:scaling>
        <c:delete val="0"/>
        <c:axPos val="b"/>
        <c:majorGridlines/>
        <c:title>
          <c:tx>
            <c:rich>
              <a:bodyPr/>
              <a:lstStyle/>
              <a:p>
                <a:pPr>
                  <a:defRPr sz="1200"/>
                </a:pPr>
                <a:r>
                  <a:rPr lang="lt-LT" sz="1200" dirty="0"/>
                  <a:t>Metai nuo Projekto įgyvendinimo pradžios</a:t>
                </a:r>
              </a:p>
            </c:rich>
          </c:tx>
          <c:layout>
            <c:manualLayout>
              <c:xMode val="edge"/>
              <c:yMode val="edge"/>
              <c:x val="0.19228307476416934"/>
              <c:y val="0.63562607336120014"/>
            </c:manualLayout>
          </c:layout>
          <c:overlay val="0"/>
        </c:title>
        <c:numFmt formatCode="General" sourceLinked="1"/>
        <c:majorTickMark val="out"/>
        <c:minorTickMark val="none"/>
        <c:tickLblPos val="low"/>
        <c:spPr>
          <a:ln w="3175">
            <a:solidFill>
              <a:srgbClr val="000000"/>
            </a:solidFill>
            <a:prstDash val="solid"/>
          </a:ln>
        </c:spPr>
        <c:txPr>
          <a:bodyPr/>
          <a:lstStyle/>
          <a:p>
            <a:pPr>
              <a:defRPr sz="1200"/>
            </a:pPr>
            <a:endParaRPr lang="lt-LT"/>
          </a:p>
        </c:txPr>
        <c:crossAx val="550428928"/>
        <c:crosses val="autoZero"/>
        <c:auto val="1"/>
        <c:lblAlgn val="ctr"/>
        <c:lblOffset val="100"/>
        <c:noMultiLvlLbl val="0"/>
      </c:catAx>
      <c:valAx>
        <c:axId val="550428928"/>
        <c:scaling>
          <c:orientation val="minMax"/>
        </c:scaling>
        <c:delete val="0"/>
        <c:axPos val="l"/>
        <c:majorGridlines/>
        <c:numFmt formatCode="#,##0" sourceLinked="0"/>
        <c:majorTickMark val="out"/>
        <c:minorTickMark val="none"/>
        <c:tickLblPos val="nextTo"/>
        <c:spPr>
          <a:ln w="3175">
            <a:solidFill>
              <a:srgbClr val="000000"/>
            </a:solidFill>
            <a:prstDash val="solid"/>
          </a:ln>
        </c:spPr>
        <c:crossAx val="550427752"/>
        <c:crosses val="autoZero"/>
        <c:crossBetween val="between"/>
      </c:valAx>
      <c:valAx>
        <c:axId val="550423048"/>
        <c:scaling>
          <c:orientation val="minMax"/>
        </c:scaling>
        <c:delete val="0"/>
        <c:axPos val="r"/>
        <c:numFmt formatCode="0" sourceLinked="1"/>
        <c:majorTickMark val="out"/>
        <c:minorTickMark val="none"/>
        <c:tickLblPos val="nextTo"/>
        <c:crossAx val="550429712"/>
        <c:crosses val="max"/>
        <c:crossBetween val="between"/>
      </c:valAx>
      <c:catAx>
        <c:axId val="550429712"/>
        <c:scaling>
          <c:orientation val="minMax"/>
        </c:scaling>
        <c:delete val="1"/>
        <c:axPos val="b"/>
        <c:numFmt formatCode="General" sourceLinked="1"/>
        <c:majorTickMark val="out"/>
        <c:minorTickMark val="none"/>
        <c:tickLblPos val="nextTo"/>
        <c:crossAx val="550423048"/>
        <c:crosses val="autoZero"/>
        <c:auto val="1"/>
        <c:lblAlgn val="ctr"/>
        <c:lblOffset val="100"/>
        <c:noMultiLvlLbl val="0"/>
      </c:catAx>
      <c:spPr>
        <a:noFill/>
        <a:ln w="25400">
          <a:noFill/>
        </a:ln>
      </c:spPr>
    </c:plotArea>
    <c:legend>
      <c:legendPos val="b"/>
      <c:layout>
        <c:manualLayout>
          <c:xMode val="edge"/>
          <c:yMode val="edge"/>
          <c:x val="3.3157597255788568E-2"/>
          <c:y val="0.73115218236609314"/>
          <c:w val="0.96684236947791169"/>
          <c:h val="0.24312770417349708"/>
        </c:manualLayout>
      </c:layout>
      <c:overlay val="0"/>
      <c:spPr>
        <a:noFill/>
        <a:ln w="25400">
          <a:noFill/>
        </a:ln>
      </c:spPr>
    </c:legend>
    <c:plotVisOnly val="1"/>
    <c:dispBlanksAs val="gap"/>
    <c:showDLblsOverMax val="0"/>
  </c:chart>
  <c:spPr>
    <a:noFill/>
    <a:ln w="6350">
      <a:solidFill>
        <a:srgbClr val="FFFFFF"/>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26049868766389E-2"/>
          <c:y val="4.5985618392061077E-2"/>
          <c:w val="0.84095472440944885"/>
          <c:h val="0.56013524457402009"/>
        </c:manualLayout>
      </c:layout>
      <c:barChart>
        <c:barDir val="col"/>
        <c:grouping val="clustered"/>
        <c:varyColors val="0"/>
        <c:ser>
          <c:idx val="2"/>
          <c:order val="0"/>
          <c:tx>
            <c:strRef>
              <c:f>'Junginys 1'!$A$4</c:f>
              <c:strCache>
                <c:ptCount val="1"/>
                <c:pt idx="0">
                  <c:v>Modernizuotų daugiabučių namų skaičius, ašis dešinėje</c:v>
                </c:pt>
              </c:strCache>
            </c:strRef>
          </c:tx>
          <c:spPr>
            <a:solidFill>
              <a:srgbClr val="00338D"/>
            </a:solidFill>
            <a:ln>
              <a:solidFill>
                <a:srgbClr val="00338D"/>
              </a:solidFill>
            </a:ln>
          </c:spPr>
          <c:invertIfNegative val="0"/>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1'!$B$4:$L$4</c:f>
              <c:numCache>
                <c:formatCode>#,##0</c:formatCode>
                <c:ptCount val="11"/>
                <c:pt idx="0">
                  <c:v>15</c:v>
                </c:pt>
                <c:pt idx="1">
                  <c:v>28</c:v>
                </c:pt>
                <c:pt idx="2">
                  <c:v>45</c:v>
                </c:pt>
                <c:pt idx="3">
                  <c:v>47</c:v>
                </c:pt>
                <c:pt idx="4">
                  <c:v>53</c:v>
                </c:pt>
                <c:pt idx="5">
                  <c:v>57</c:v>
                </c:pt>
                <c:pt idx="6">
                  <c:v>31</c:v>
                </c:pt>
                <c:pt idx="7">
                  <c:v>33</c:v>
                </c:pt>
                <c:pt idx="8">
                  <c:v>104</c:v>
                </c:pt>
                <c:pt idx="9">
                  <c:v>497</c:v>
                </c:pt>
                <c:pt idx="10">
                  <c:v>675</c:v>
                </c:pt>
              </c:numCache>
            </c:numRef>
          </c:val>
        </c:ser>
        <c:dLbls>
          <c:showLegendKey val="0"/>
          <c:showVal val="0"/>
          <c:showCatName val="0"/>
          <c:showSerName val="0"/>
          <c:showPercent val="0"/>
          <c:showBubbleSize val="0"/>
        </c:dLbls>
        <c:gapWidth val="50"/>
        <c:axId val="550425400"/>
        <c:axId val="550425008"/>
      </c:barChart>
      <c:lineChart>
        <c:grouping val="standard"/>
        <c:varyColors val="0"/>
        <c:ser>
          <c:idx val="1"/>
          <c:order val="2"/>
          <c:tx>
            <c:strRef>
              <c:f>'Junginys 1'!$A$6</c:f>
              <c:strCache>
                <c:ptCount val="1"/>
                <c:pt idx="0">
                  <c:v>MFPI (mediana)</c:v>
                </c:pt>
              </c:strCache>
            </c:strRef>
          </c:tx>
          <c:spPr>
            <a:ln w="19050">
              <a:solidFill>
                <a:srgbClr val="6D2077"/>
              </a:solidFill>
              <a:prstDash val="solid"/>
            </a:ln>
          </c:spPr>
          <c:marker>
            <c:symbol val="diamond"/>
            <c:size val="5"/>
            <c:spPr>
              <a:solidFill>
                <a:srgbClr val="6D2077"/>
              </a:solidFill>
              <a:ln w="0">
                <a:solidFill>
                  <a:srgbClr val="6D2077"/>
                </a:solidFill>
              </a:ln>
            </c:spPr>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1'!$B$6:$L$6</c:f>
              <c:numCache>
                <c:formatCode>0.0%</c:formatCode>
                <c:ptCount val="11"/>
                <c:pt idx="0">
                  <c:v>-5.9442572134612969E-3</c:v>
                </c:pt>
                <c:pt idx="1">
                  <c:v>8.3943838035480307E-4</c:v>
                </c:pt>
                <c:pt idx="2">
                  <c:v>3.9846351056065932E-3</c:v>
                </c:pt>
                <c:pt idx="3">
                  <c:v>8.2728604133019395E-3</c:v>
                </c:pt>
                <c:pt idx="4">
                  <c:v>-1.5120852392336835E-3</c:v>
                </c:pt>
                <c:pt idx="5">
                  <c:v>-1.4671490813449545E-3</c:v>
                </c:pt>
                <c:pt idx="6">
                  <c:v>-1.3306342143784672E-2</c:v>
                </c:pt>
                <c:pt idx="7">
                  <c:v>-1.8977382155399986E-2</c:v>
                </c:pt>
                <c:pt idx="8">
                  <c:v>-1.469273344911861E-2</c:v>
                </c:pt>
                <c:pt idx="9">
                  <c:v>-9.7175025769591777E-3</c:v>
                </c:pt>
                <c:pt idx="10">
                  <c:v>-2.3562610553207763E-3</c:v>
                </c:pt>
              </c:numCache>
            </c:numRef>
          </c:val>
          <c:smooth val="0"/>
        </c:ser>
        <c:ser>
          <c:idx val="3"/>
          <c:order val="3"/>
          <c:tx>
            <c:strRef>
              <c:f>'Junginys 1'!$A$7</c:f>
              <c:strCache>
                <c:ptCount val="1"/>
                <c:pt idx="0">
                  <c:v>MFPI (1 kvartilis)</c:v>
                </c:pt>
              </c:strCache>
            </c:strRef>
          </c:tx>
          <c:spPr>
            <a:ln w="19050">
              <a:solidFill>
                <a:srgbClr val="6D2077"/>
              </a:solidFill>
              <a:prstDash val="dash"/>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1'!$B$7:$L$7</c:f>
              <c:numCache>
                <c:formatCode>0.0%</c:formatCode>
                <c:ptCount val="11"/>
                <c:pt idx="0">
                  <c:v>-9.6569611273639895E-3</c:v>
                </c:pt>
                <c:pt idx="1">
                  <c:v>-5.644674072093089E-3</c:v>
                </c:pt>
                <c:pt idx="2">
                  <c:v>-1.2724481885772023E-4</c:v>
                </c:pt>
                <c:pt idx="3">
                  <c:v>2.8978821168995717E-3</c:v>
                </c:pt>
                <c:pt idx="4">
                  <c:v>-7.5003533371884416E-3</c:v>
                </c:pt>
                <c:pt idx="5">
                  <c:v>-1.1760825725569494E-2</c:v>
                </c:pt>
                <c:pt idx="6">
                  <c:v>-2.2478128862417665E-2</c:v>
                </c:pt>
                <c:pt idx="7">
                  <c:v>-3.3190437380720202E-2</c:v>
                </c:pt>
                <c:pt idx="8">
                  <c:v>-2.4692380864661002E-2</c:v>
                </c:pt>
                <c:pt idx="9">
                  <c:v>-1.9701234370745037E-2</c:v>
                </c:pt>
                <c:pt idx="10">
                  <c:v>-1.2588639716017622E-2</c:v>
                </c:pt>
              </c:numCache>
            </c:numRef>
          </c:val>
          <c:smooth val="0"/>
        </c:ser>
        <c:ser>
          <c:idx val="4"/>
          <c:order val="4"/>
          <c:tx>
            <c:strRef>
              <c:f>'Junginys 1'!$A$8</c:f>
              <c:strCache>
                <c:ptCount val="1"/>
                <c:pt idx="0">
                  <c:v>MFPI (3 kvartilis)</c:v>
                </c:pt>
              </c:strCache>
            </c:strRef>
          </c:tx>
          <c:spPr>
            <a:ln w="28575">
              <a:solidFill>
                <a:srgbClr val="6D2077"/>
              </a:solidFill>
              <a:prstDash val="sysDot"/>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1'!$B$8:$L$8</c:f>
              <c:numCache>
                <c:formatCode>0.0%</c:formatCode>
                <c:ptCount val="11"/>
                <c:pt idx="0">
                  <c:v>5.9263915247252151E-3</c:v>
                </c:pt>
                <c:pt idx="1">
                  <c:v>5.344467139770377E-3</c:v>
                </c:pt>
                <c:pt idx="2">
                  <c:v>1.2114638096573224E-2</c:v>
                </c:pt>
                <c:pt idx="3">
                  <c:v>1.2459563368990069E-2</c:v>
                </c:pt>
                <c:pt idx="4">
                  <c:v>2.6363066087195935E-3</c:v>
                </c:pt>
                <c:pt idx="5">
                  <c:v>3.3400719322993809E-3</c:v>
                </c:pt>
                <c:pt idx="6">
                  <c:v>-6.8877751617914627E-3</c:v>
                </c:pt>
                <c:pt idx="7">
                  <c:v>-1.1383508315555572E-2</c:v>
                </c:pt>
                <c:pt idx="8">
                  <c:v>-6.3277587930672119E-3</c:v>
                </c:pt>
                <c:pt idx="9">
                  <c:v>-1.7590329075751641E-3</c:v>
                </c:pt>
                <c:pt idx="10">
                  <c:v>5.526658818294926E-3</c:v>
                </c:pt>
              </c:numCache>
            </c:numRef>
          </c:val>
          <c:smooth val="0"/>
        </c:ser>
        <c:ser>
          <c:idx val="5"/>
          <c:order val="5"/>
          <c:tx>
            <c:strRef>
              <c:f>'Junginys 1'!$A$9</c:f>
              <c:strCache>
                <c:ptCount val="1"/>
                <c:pt idx="0">
                  <c:v>MFPI (2006-2016 m. mediana)</c:v>
                </c:pt>
              </c:strCache>
            </c:strRef>
          </c:tx>
          <c:spPr>
            <a:ln w="28575">
              <a:solidFill>
                <a:srgbClr val="ED7D31"/>
              </a:solidFill>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1'!$B$9:$L$9</c:f>
              <c:numCache>
                <c:formatCode>0.0%</c:formatCode>
                <c:ptCount val="11"/>
                <c:pt idx="0">
                  <c:v>-5.5365079294210874E-3</c:v>
                </c:pt>
                <c:pt idx="1">
                  <c:v>-5.5365079294210874E-3</c:v>
                </c:pt>
                <c:pt idx="2">
                  <c:v>-5.5365079294210874E-3</c:v>
                </c:pt>
                <c:pt idx="3">
                  <c:v>-5.5365079294210874E-3</c:v>
                </c:pt>
                <c:pt idx="4">
                  <c:v>-5.5365079294210874E-3</c:v>
                </c:pt>
                <c:pt idx="5">
                  <c:v>-5.5365079294210874E-3</c:v>
                </c:pt>
                <c:pt idx="6">
                  <c:v>-5.5365079294210874E-3</c:v>
                </c:pt>
                <c:pt idx="7">
                  <c:v>-5.5365079294210874E-3</c:v>
                </c:pt>
                <c:pt idx="8">
                  <c:v>-5.5365079294210874E-3</c:v>
                </c:pt>
                <c:pt idx="9">
                  <c:v>-5.5365079294210874E-3</c:v>
                </c:pt>
                <c:pt idx="10">
                  <c:v>-5.5365079294210874E-3</c:v>
                </c:pt>
              </c:numCache>
            </c:numRef>
          </c:val>
          <c:smooth val="0"/>
        </c:ser>
        <c:dLbls>
          <c:showLegendKey val="0"/>
          <c:showVal val="0"/>
          <c:showCatName val="0"/>
          <c:showSerName val="0"/>
          <c:showPercent val="0"/>
          <c:showBubbleSize val="0"/>
        </c:dLbls>
        <c:marker val="1"/>
        <c:smooth val="0"/>
        <c:axId val="550430496"/>
        <c:axId val="550423440"/>
        <c:extLst>
          <c:ext xmlns:c15="http://schemas.microsoft.com/office/drawing/2012/chart" uri="{02D57815-91ED-43cb-92C2-25804820EDAC}">
            <c15:filteredLineSeries>
              <c15:ser>
                <c:idx val="0"/>
                <c:order val="1"/>
                <c:tx>
                  <c:strRef>
                    <c:extLst>
                      <c:ext uri="{02D57815-91ED-43cb-92C2-25804820EDAC}">
                        <c15:formulaRef>
                          <c15:sqref>'Junginys 1'!$A$5</c15:sqref>
                        </c15:formulaRef>
                      </c:ext>
                    </c:extLst>
                    <c:strCache>
                      <c:ptCount val="1"/>
                      <c:pt idx="0">
                        <c:v>MFPI (vidurkis)</c:v>
                      </c:pt>
                    </c:strCache>
                  </c:strRef>
                </c:tx>
                <c:spPr>
                  <a:ln>
                    <a:solidFill>
                      <a:srgbClr val="6D2077"/>
                    </a:solidFill>
                  </a:ln>
                </c:spPr>
                <c:marker>
                  <c:symbol val="square"/>
                  <c:size val="5"/>
                  <c:spPr>
                    <a:solidFill>
                      <a:srgbClr val="6D2077"/>
                    </a:solidFill>
                    <a:ln>
                      <a:solidFill>
                        <a:srgbClr val="6D2077"/>
                      </a:solidFill>
                    </a:ln>
                  </c:spPr>
                </c:marker>
                <c:cat>
                  <c:numRef>
                    <c:extLst>
                      <c:ext uri="{02D57815-91ED-43cb-92C2-25804820EDAC}">
                        <c15:formulaRef>
                          <c15:sqref>'Junginys 1'!$B$3:$L$3</c15:sqref>
                        </c15:formulaRef>
                      </c:ext>
                    </c:extLst>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uri="{02D57815-91ED-43cb-92C2-25804820EDAC}">
                        <c15:formulaRef>
                          <c15:sqref>'Junginys 1'!$B$5:$L$5</c15:sqref>
                        </c15:formulaRef>
                      </c:ext>
                    </c:extLst>
                    <c:numCache>
                      <c:formatCode>0.0%</c:formatCode>
                      <c:ptCount val="11"/>
                      <c:pt idx="0">
                        <c:v>2.2041321817280266E-4</c:v>
                      </c:pt>
                      <c:pt idx="1">
                        <c:v>-1.6414737563389147E-3</c:v>
                      </c:pt>
                      <c:pt idx="2">
                        <c:v>5.4822569280884867E-3</c:v>
                      </c:pt>
                      <c:pt idx="3">
                        <c:v>8.8537576769374213E-3</c:v>
                      </c:pt>
                      <c:pt idx="4">
                        <c:v>1.1517674292556195E-4</c:v>
                      </c:pt>
                      <c:pt idx="5">
                        <c:v>-4.185843855327916E-3</c:v>
                      </c:pt>
                      <c:pt idx="6">
                        <c:v>-1.4854325677297541E-2</c:v>
                      </c:pt>
                      <c:pt idx="7">
                        <c:v>-2.3398982380175078E-2</c:v>
                      </c:pt>
                      <c:pt idx="8">
                        <c:v>-1.2754792465188987E-2</c:v>
                      </c:pt>
                      <c:pt idx="9">
                        <c:v>-1.1542081715186893E-2</c:v>
                      </c:pt>
                      <c:pt idx="10">
                        <c:v>-3.4531623766635515E-3</c:v>
                      </c:pt>
                    </c:numCache>
                  </c:numRef>
                </c:val>
                <c:smooth val="0"/>
              </c15:ser>
            </c15:filteredLineSeries>
          </c:ext>
        </c:extLst>
      </c:lineChart>
      <c:catAx>
        <c:axId val="550430496"/>
        <c:scaling>
          <c:orientation val="minMax"/>
        </c:scaling>
        <c:delete val="0"/>
        <c:axPos val="b"/>
        <c:majorGridlines/>
        <c:title>
          <c:tx>
            <c:rich>
              <a:bodyPr/>
              <a:lstStyle/>
              <a:p>
                <a:pPr>
                  <a:defRPr sz="1200"/>
                </a:pPr>
                <a:r>
                  <a:rPr lang="lt-LT" sz="1200"/>
                  <a:t>Metai nuo Projekto įgyvendinimo pradžios</a:t>
                </a:r>
              </a:p>
            </c:rich>
          </c:tx>
          <c:layout>
            <c:manualLayout>
              <c:xMode val="edge"/>
              <c:yMode val="edge"/>
              <c:x val="0.24898245614035083"/>
              <c:y val="0.68000384677680592"/>
            </c:manualLayout>
          </c:layout>
          <c:overlay val="0"/>
        </c:title>
        <c:numFmt formatCode="General" sourceLinked="1"/>
        <c:majorTickMark val="out"/>
        <c:minorTickMark val="none"/>
        <c:tickLblPos val="low"/>
        <c:spPr>
          <a:ln w="3175">
            <a:solidFill>
              <a:srgbClr val="000000"/>
            </a:solidFill>
            <a:prstDash val="solid"/>
          </a:ln>
        </c:spPr>
        <c:txPr>
          <a:bodyPr/>
          <a:lstStyle/>
          <a:p>
            <a:pPr>
              <a:defRPr sz="1200"/>
            </a:pPr>
            <a:endParaRPr lang="lt-LT"/>
          </a:p>
        </c:txPr>
        <c:crossAx val="550423440"/>
        <c:crosses val="autoZero"/>
        <c:auto val="1"/>
        <c:lblAlgn val="ctr"/>
        <c:lblOffset val="100"/>
        <c:noMultiLvlLbl val="0"/>
      </c:catAx>
      <c:valAx>
        <c:axId val="550423440"/>
        <c:scaling>
          <c:orientation val="minMax"/>
        </c:scaling>
        <c:delete val="0"/>
        <c:axPos val="l"/>
        <c:majorGridlines/>
        <c:numFmt formatCode="0.0%" sourceLinked="0"/>
        <c:majorTickMark val="out"/>
        <c:minorTickMark val="none"/>
        <c:tickLblPos val="nextTo"/>
        <c:spPr>
          <a:ln w="3175">
            <a:solidFill>
              <a:srgbClr val="000000"/>
            </a:solidFill>
            <a:prstDash val="solid"/>
          </a:ln>
        </c:spPr>
        <c:crossAx val="550430496"/>
        <c:crosses val="autoZero"/>
        <c:crossBetween val="between"/>
      </c:valAx>
      <c:valAx>
        <c:axId val="550425008"/>
        <c:scaling>
          <c:orientation val="minMax"/>
        </c:scaling>
        <c:delete val="0"/>
        <c:axPos val="r"/>
        <c:numFmt formatCode="#,##0" sourceLinked="1"/>
        <c:majorTickMark val="out"/>
        <c:minorTickMark val="none"/>
        <c:tickLblPos val="nextTo"/>
        <c:crossAx val="550425400"/>
        <c:crosses val="max"/>
        <c:crossBetween val="between"/>
      </c:valAx>
      <c:catAx>
        <c:axId val="550425400"/>
        <c:scaling>
          <c:orientation val="minMax"/>
        </c:scaling>
        <c:delete val="1"/>
        <c:axPos val="b"/>
        <c:numFmt formatCode="General" sourceLinked="1"/>
        <c:majorTickMark val="out"/>
        <c:minorTickMark val="none"/>
        <c:tickLblPos val="nextTo"/>
        <c:crossAx val="550425008"/>
        <c:crosses val="autoZero"/>
        <c:auto val="1"/>
        <c:lblAlgn val="ctr"/>
        <c:lblOffset val="100"/>
        <c:noMultiLvlLbl val="0"/>
      </c:catAx>
      <c:spPr>
        <a:noFill/>
        <a:ln w="25400">
          <a:noFill/>
        </a:ln>
      </c:spPr>
    </c:plotArea>
    <c:legend>
      <c:legendPos val="b"/>
      <c:layout>
        <c:manualLayout>
          <c:xMode val="edge"/>
          <c:yMode val="edge"/>
          <c:x val="8.8621832358674324E-3"/>
          <c:y val="0.75687229582650295"/>
          <c:w val="0.9911378167641326"/>
          <c:h val="0.24312770417349708"/>
        </c:manualLayout>
      </c:layout>
      <c:overlay val="0"/>
      <c:spPr>
        <a:noFill/>
        <a:ln w="25400">
          <a:noFill/>
        </a:ln>
      </c:spPr>
    </c:legend>
    <c:plotVisOnly val="1"/>
    <c:dispBlanksAs val="gap"/>
    <c:showDLblsOverMax val="0"/>
  </c:chart>
  <c:spPr>
    <a:noFill/>
    <a:ln w="6350">
      <a:solidFill>
        <a:srgbClr val="FFFFFF"/>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92716535433069E-2"/>
          <c:y val="8.3993980274649965E-2"/>
          <c:w val="0.79152960046660836"/>
          <c:h val="0.50277337346483564"/>
        </c:manualLayout>
      </c:layout>
      <c:barChart>
        <c:barDir val="col"/>
        <c:grouping val="clustered"/>
        <c:varyColors val="0"/>
        <c:ser>
          <c:idx val="2"/>
          <c:order val="2"/>
          <c:tx>
            <c:strRef>
              <c:f>'Junginys 1'!$A$6</c:f>
              <c:strCache>
                <c:ptCount val="1"/>
                <c:pt idx="0">
                  <c:v>Suminės išlaidos modernizavimui</c:v>
                </c:pt>
              </c:strCache>
            </c:strRef>
          </c:tx>
          <c:spPr>
            <a:solidFill>
              <a:srgbClr val="F6BC94"/>
            </a:solidFill>
            <a:ln w="19050">
              <a:noFill/>
              <a:prstDash val="solid"/>
            </a:ln>
          </c:spPr>
          <c:invertIfNegative val="0"/>
          <c:cat>
            <c:numRef>
              <c:f>'Junginys 1'!$B$3:$V$3</c:f>
              <c:numCache>
                <c:formatCode>General</c:formatCode>
                <c:ptCount val="21"/>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numCache>
            </c:numRef>
          </c:cat>
          <c:val>
            <c:numRef>
              <c:f>'Junginys 1'!$B$6:$V$6</c:f>
              <c:numCache>
                <c:formatCode>#,##0</c:formatCode>
                <c:ptCount val="21"/>
                <c:pt idx="0">
                  <c:v>6155.2650000000003</c:v>
                </c:pt>
                <c:pt idx="1">
                  <c:v>16533.837799999998</c:v>
                </c:pt>
                <c:pt idx="2">
                  <c:v>27261.105704971807</c:v>
                </c:pt>
                <c:pt idx="3">
                  <c:v>37777.273745488608</c:v>
                </c:pt>
                <c:pt idx="4">
                  <c:v>48613.301100020966</c:v>
                </c:pt>
                <c:pt idx="5">
                  <c:v>59778.916595682371</c:v>
                </c:pt>
                <c:pt idx="6">
                  <c:v>71284.144971172602</c:v>
                </c:pt>
                <c:pt idx="7">
                  <c:v>83139.315877211804</c:v>
                </c:pt>
                <c:pt idx="8">
                  <c:v>95355.073150731361</c:v>
                </c:pt>
                <c:pt idx="9">
                  <c:v>112123.1546562654</c:v>
                </c:pt>
                <c:pt idx="10">
                  <c:v>129910.19322280688</c:v>
                </c:pt>
                <c:pt idx="11">
                  <c:v>147697.23178934836</c:v>
                </c:pt>
                <c:pt idx="12">
                  <c:v>165484.27035588984</c:v>
                </c:pt>
                <c:pt idx="13">
                  <c:v>183271.30892243132</c:v>
                </c:pt>
                <c:pt idx="14">
                  <c:v>201058.34748897279</c:v>
                </c:pt>
                <c:pt idx="15">
                  <c:v>218845.38605551427</c:v>
                </c:pt>
                <c:pt idx="16">
                  <c:v>236632.42462205575</c:v>
                </c:pt>
                <c:pt idx="17">
                  <c:v>254419.46318859723</c:v>
                </c:pt>
                <c:pt idx="18">
                  <c:v>272206.50175513874</c:v>
                </c:pt>
                <c:pt idx="19">
                  <c:v>289993.54032168025</c:v>
                </c:pt>
                <c:pt idx="20">
                  <c:v>307780.57888822176</c:v>
                </c:pt>
              </c:numCache>
            </c:numRef>
          </c:val>
        </c:ser>
        <c:dLbls>
          <c:showLegendKey val="0"/>
          <c:showVal val="0"/>
          <c:showCatName val="0"/>
          <c:showSerName val="0"/>
          <c:showPercent val="0"/>
          <c:showBubbleSize val="0"/>
        </c:dLbls>
        <c:gapWidth val="50"/>
        <c:axId val="550426184"/>
        <c:axId val="550426576"/>
      </c:barChart>
      <c:lineChart>
        <c:grouping val="standard"/>
        <c:varyColors val="0"/>
        <c:ser>
          <c:idx val="0"/>
          <c:order val="0"/>
          <c:tx>
            <c:strRef>
              <c:f>'Junginys 1'!$A$4</c:f>
              <c:strCache>
                <c:ptCount val="1"/>
                <c:pt idx="0">
                  <c:v>Suminiai šilumos sutaupymai (skaičiuojamieji)</c:v>
                </c:pt>
              </c:strCache>
            </c:strRef>
          </c:tx>
          <c:spPr>
            <a:ln w="28575">
              <a:solidFill>
                <a:srgbClr val="6D2077"/>
              </a:solidFill>
            </a:ln>
          </c:spPr>
          <c:marker>
            <c:symbol val="x"/>
            <c:size val="3"/>
            <c:spPr>
              <a:solidFill>
                <a:srgbClr val="6D2077"/>
              </a:solidFill>
              <a:ln w="28575">
                <a:solidFill>
                  <a:srgbClr val="6D2077"/>
                </a:solidFill>
              </a:ln>
            </c:spPr>
          </c:marker>
          <c:cat>
            <c:numRef>
              <c:f>'Junginys 1'!$B$3:$V$3</c:f>
              <c:numCache>
                <c:formatCode>General</c:formatCode>
                <c:ptCount val="21"/>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numCache>
            </c:numRef>
          </c:cat>
          <c:val>
            <c:numRef>
              <c:f>'Junginys 1'!$B$4:$V$4</c:f>
              <c:numCache>
                <c:formatCode>General</c:formatCode>
                <c:ptCount val="21"/>
                <c:pt idx="2" formatCode="#,##0">
                  <c:v>7761.1564075873357</c:v>
                </c:pt>
                <c:pt idx="3" formatCode="#,##0">
                  <c:v>26684.969755686674</c:v>
                </c:pt>
                <c:pt idx="4" formatCode="#,##0">
                  <c:v>46328.628189344679</c:v>
                </c:pt>
                <c:pt idx="5" formatCode="#,##0">
                  <c:v>66477.521217430622</c:v>
                </c:pt>
                <c:pt idx="6" formatCode="#,##0">
                  <c:v>86345.769593896155</c:v>
                </c:pt>
                <c:pt idx="7" formatCode="#,##0">
                  <c:v>106373.43482258559</c:v>
                </c:pt>
                <c:pt idx="8" formatCode="#,##0">
                  <c:v>126701.6747693989</c:v>
                </c:pt>
                <c:pt idx="9" formatCode="#,##0">
                  <c:v>147439.1700221689</c:v>
                </c:pt>
                <c:pt idx="10" formatCode="#,##0">
                  <c:v>168483.01974163752</c:v>
                </c:pt>
                <c:pt idx="11" formatCode="#,##0">
                  <c:v>189556.19834021101</c:v>
                </c:pt>
                <c:pt idx="12" formatCode="#,##0">
                  <c:v>210935.81343885517</c:v>
                </c:pt>
                <c:pt idx="13" formatCode="#,##0">
                  <c:v>232463.4111937237</c:v>
                </c:pt>
                <c:pt idx="14" formatCode="#,##0">
                  <c:v>254368.40842669096</c:v>
                </c:pt>
                <c:pt idx="15" formatCode="#,##0">
                  <c:v>276672.75243345799</c:v>
                </c:pt>
                <c:pt idx="16" formatCode="#,##0">
                  <c:v>299392.29034610483</c:v>
                </c:pt>
                <c:pt idx="17" formatCode="#,##0">
                  <c:v>322560.83086658781</c:v>
                </c:pt>
                <c:pt idx="18" formatCode="#,##0">
                  <c:v>345928.89151273225</c:v>
                </c:pt>
                <c:pt idx="19" formatCode="#,##0">
                  <c:v>369750.71503243991</c:v>
                </c:pt>
                <c:pt idx="20" formatCode="#,##0">
                  <c:v>393738.55196894472</c:v>
                </c:pt>
              </c:numCache>
            </c:numRef>
          </c:val>
          <c:smooth val="0"/>
        </c:ser>
        <c:ser>
          <c:idx val="1"/>
          <c:order val="1"/>
          <c:tx>
            <c:strRef>
              <c:f>'Junginys 1'!$A$5</c:f>
              <c:strCache>
                <c:ptCount val="1"/>
                <c:pt idx="0">
                  <c:v>Suminiai šilumos sutaupymai (skaičiuojamieji; fiksuota 2017 m. kaina)</c:v>
                </c:pt>
              </c:strCache>
            </c:strRef>
          </c:tx>
          <c:spPr>
            <a:ln w="28575">
              <a:solidFill>
                <a:srgbClr val="6D2077"/>
              </a:solidFill>
              <a:prstDash val="sysDash"/>
            </a:ln>
          </c:spPr>
          <c:marker>
            <c:symbol val="none"/>
          </c:marker>
          <c:cat>
            <c:numRef>
              <c:f>'Junginys 1'!$B$3:$V$3</c:f>
              <c:numCache>
                <c:formatCode>General</c:formatCode>
                <c:ptCount val="21"/>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numCache>
            </c:numRef>
          </c:cat>
          <c:val>
            <c:numRef>
              <c:f>'Junginys 1'!$B$5:$V$5</c:f>
              <c:numCache>
                <c:formatCode>General</c:formatCode>
                <c:ptCount val="21"/>
                <c:pt idx="2" formatCode="#,##0">
                  <c:v>6329.9855093980777</c:v>
                </c:pt>
                <c:pt idx="3" formatCode="#,##0">
                  <c:v>21099.951697993594</c:v>
                </c:pt>
                <c:pt idx="4" formatCode="#,##0">
                  <c:v>35869.917886589108</c:v>
                </c:pt>
                <c:pt idx="5" formatCode="#,##0">
                  <c:v>50639.884075184622</c:v>
                </c:pt>
                <c:pt idx="6" formatCode="#,##0">
                  <c:v>65409.850263780136</c:v>
                </c:pt>
                <c:pt idx="7" formatCode="#,##0">
                  <c:v>80179.816452375657</c:v>
                </c:pt>
                <c:pt idx="8" formatCode="#,##0">
                  <c:v>94949.782640971171</c:v>
                </c:pt>
                <c:pt idx="9" formatCode="#,##0">
                  <c:v>109719.74882956668</c:v>
                </c:pt>
                <c:pt idx="10" formatCode="#,##0">
                  <c:v>124489.7150181622</c:v>
                </c:pt>
                <c:pt idx="11" formatCode="#,##0">
                  <c:v>139259.68120675773</c:v>
                </c:pt>
                <c:pt idx="12" formatCode="#,##0">
                  <c:v>154029.64739535324</c:v>
                </c:pt>
                <c:pt idx="13" formatCode="#,##0">
                  <c:v>168799.61358394875</c:v>
                </c:pt>
                <c:pt idx="14" formatCode="#,##0">
                  <c:v>183569.57977254427</c:v>
                </c:pt>
                <c:pt idx="15" formatCode="#,##0">
                  <c:v>198339.54596113978</c:v>
                </c:pt>
                <c:pt idx="16" formatCode="#,##0">
                  <c:v>213109.5121497353</c:v>
                </c:pt>
                <c:pt idx="17" formatCode="#,##0">
                  <c:v>227879.47833833081</c:v>
                </c:pt>
                <c:pt idx="18" formatCode="#,##0">
                  <c:v>242649.44452692632</c:v>
                </c:pt>
                <c:pt idx="19" formatCode="#,##0">
                  <c:v>257419.41071552184</c:v>
                </c:pt>
                <c:pt idx="20" formatCode="#,##0">
                  <c:v>272189.37690411735</c:v>
                </c:pt>
              </c:numCache>
            </c:numRef>
          </c:val>
          <c:smooth val="0"/>
        </c:ser>
        <c:ser>
          <c:idx val="3"/>
          <c:order val="3"/>
          <c:tx>
            <c:strRef>
              <c:f>'Junginys 1'!$A$7</c:f>
              <c:strCache>
                <c:ptCount val="1"/>
                <c:pt idx="0">
                  <c:v>Suminiai šilumos sutaupymai (faktiniai)</c:v>
                </c:pt>
              </c:strCache>
            </c:strRef>
          </c:tx>
          <c:spPr>
            <a:ln w="28575">
              <a:solidFill>
                <a:srgbClr val="00338D"/>
              </a:solidFill>
              <a:prstDash val="solid"/>
            </a:ln>
          </c:spPr>
          <c:marker>
            <c:symbol val="square"/>
            <c:size val="3"/>
            <c:spPr>
              <a:solidFill>
                <a:srgbClr val="00338D"/>
              </a:solidFill>
              <a:ln w="28575">
                <a:solidFill>
                  <a:srgbClr val="00338D"/>
                </a:solidFill>
              </a:ln>
            </c:spPr>
          </c:marker>
          <c:cat>
            <c:numRef>
              <c:f>'Junginys 1'!$B$3:$V$3</c:f>
              <c:numCache>
                <c:formatCode>General</c:formatCode>
                <c:ptCount val="21"/>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numCache>
            </c:numRef>
          </c:cat>
          <c:val>
            <c:numRef>
              <c:f>'Junginys 1'!$B$7:$V$7</c:f>
              <c:numCache>
                <c:formatCode>General</c:formatCode>
                <c:ptCount val="21"/>
                <c:pt idx="2" formatCode="#,##0">
                  <c:v>4551.1421174092138</c:v>
                </c:pt>
                <c:pt idx="3" formatCode="#,##0">
                  <c:v>15648.066264734665</c:v>
                </c:pt>
                <c:pt idx="4" formatCode="#,##0">
                  <c:v>27167.107570231718</c:v>
                </c:pt>
                <c:pt idx="5" formatCode="#,##0">
                  <c:v>38982.418441901318</c:v>
                </c:pt>
                <c:pt idx="6" formatCode="#,##0">
                  <c:v>50633.159289860705</c:v>
                </c:pt>
                <c:pt idx="7" formatCode="#,##0">
                  <c:v>62377.382179964196</c:v>
                </c:pt>
                <c:pt idx="8" formatCode="#,##0">
                  <c:v>74297.862084775523</c:v>
                </c:pt>
                <c:pt idx="9" formatCode="#,##0">
                  <c:v>86458.329300999845</c:v>
                </c:pt>
                <c:pt idx="10" formatCode="#,##0">
                  <c:v>98798.442776496231</c:v>
                </c:pt>
                <c:pt idx="11" formatCode="#,##0">
                  <c:v>111155.75470669974</c:v>
                </c:pt>
                <c:pt idx="12" formatCode="#,##0">
                  <c:v>123692.76100054468</c:v>
                </c:pt>
                <c:pt idx="13" formatCode="#,##0">
                  <c:v>136316.54432399958</c:v>
                </c:pt>
                <c:pt idx="14" formatCode="#,##0">
                  <c:v>149161.63470141159</c:v>
                </c:pt>
                <c:pt idx="15" formatCode="#,##0">
                  <c:v>162240.90202697981</c:v>
                </c:pt>
                <c:pt idx="16" formatCode="#,##0">
                  <c:v>175563.63905895592</c:v>
                </c:pt>
                <c:pt idx="17" formatCode="#,##0">
                  <c:v>189149.67122016713</c:v>
                </c:pt>
                <c:pt idx="18" formatCode="#,##0">
                  <c:v>202852.70198306622</c:v>
                </c:pt>
                <c:pt idx="19" formatCode="#,##0">
                  <c:v>216821.81929502278</c:v>
                </c:pt>
                <c:pt idx="20" formatCode="#,##0">
                  <c:v>230888.28687458919</c:v>
                </c:pt>
              </c:numCache>
            </c:numRef>
          </c:val>
          <c:smooth val="0"/>
        </c:ser>
        <c:ser>
          <c:idx val="4"/>
          <c:order val="4"/>
          <c:tx>
            <c:strRef>
              <c:f>'Junginys 1'!$A$8</c:f>
              <c:strCache>
                <c:ptCount val="1"/>
                <c:pt idx="0">
                  <c:v>Suminiai šilumos sutaupymai (faktiniai; fiksuota 2017 m. kaina)</c:v>
                </c:pt>
              </c:strCache>
            </c:strRef>
          </c:tx>
          <c:spPr>
            <a:ln w="38100">
              <a:solidFill>
                <a:srgbClr val="00338D"/>
              </a:solidFill>
              <a:prstDash val="sysDot"/>
            </a:ln>
          </c:spPr>
          <c:marker>
            <c:symbol val="none"/>
          </c:marker>
          <c:cat>
            <c:numRef>
              <c:f>'Junginys 1'!$B$3:$V$3</c:f>
              <c:numCache>
                <c:formatCode>General</c:formatCode>
                <c:ptCount val="21"/>
                <c:pt idx="0">
                  <c:v>-1</c:v>
                </c:pt>
                <c:pt idx="1">
                  <c:v>0</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numCache>
            </c:numRef>
          </c:cat>
          <c:val>
            <c:numRef>
              <c:f>'Junginys 1'!$B$8:$V$8</c:f>
              <c:numCache>
                <c:formatCode>General</c:formatCode>
                <c:ptCount val="21"/>
                <c:pt idx="2" formatCode="#,##0">
                  <c:v>3711.9035027110331</c:v>
                </c:pt>
                <c:pt idx="3" formatCode="#,##0">
                  <c:v>12373.011675703445</c:v>
                </c:pt>
                <c:pt idx="4" formatCode="#,##0">
                  <c:v>21034.119848695856</c:v>
                </c:pt>
                <c:pt idx="5" formatCode="#,##0">
                  <c:v>29695.228021688268</c:v>
                </c:pt>
                <c:pt idx="6" formatCode="#,##0">
                  <c:v>38356.336194680684</c:v>
                </c:pt>
                <c:pt idx="7" formatCode="#,##0">
                  <c:v>47017.444367673095</c:v>
                </c:pt>
                <c:pt idx="8" formatCode="#,##0">
                  <c:v>55678.552540665507</c:v>
                </c:pt>
                <c:pt idx="9" formatCode="#,##0">
                  <c:v>64339.660713657919</c:v>
                </c:pt>
                <c:pt idx="10" formatCode="#,##0">
                  <c:v>73000.76888665033</c:v>
                </c:pt>
                <c:pt idx="11" formatCode="#,##0">
                  <c:v>81661.877059642749</c:v>
                </c:pt>
                <c:pt idx="12" formatCode="#,##0">
                  <c:v>90322.985232635168</c:v>
                </c:pt>
                <c:pt idx="13" formatCode="#,##0">
                  <c:v>98984.093405627587</c:v>
                </c:pt>
                <c:pt idx="14" formatCode="#,##0">
                  <c:v>107645.20157862001</c:v>
                </c:pt>
                <c:pt idx="15" formatCode="#,##0">
                  <c:v>116306.30975161243</c:v>
                </c:pt>
                <c:pt idx="16" formatCode="#,##0">
                  <c:v>124967.41792460484</c:v>
                </c:pt>
                <c:pt idx="17" formatCode="#,##0">
                  <c:v>133628.52609759726</c:v>
                </c:pt>
                <c:pt idx="18" formatCode="#,##0">
                  <c:v>142289.63427058968</c:v>
                </c:pt>
                <c:pt idx="19" formatCode="#,##0">
                  <c:v>150950.7424435821</c:v>
                </c:pt>
                <c:pt idx="20" formatCode="#,##0">
                  <c:v>159611.85061657452</c:v>
                </c:pt>
              </c:numCache>
            </c:numRef>
          </c:val>
          <c:smooth val="0"/>
        </c:ser>
        <c:dLbls>
          <c:showLegendKey val="0"/>
          <c:showVal val="0"/>
          <c:showCatName val="0"/>
          <c:showSerName val="0"/>
          <c:showPercent val="0"/>
          <c:showBubbleSize val="0"/>
        </c:dLbls>
        <c:marker val="1"/>
        <c:smooth val="0"/>
        <c:axId val="550426184"/>
        <c:axId val="550426576"/>
      </c:lineChart>
      <c:catAx>
        <c:axId val="550426184"/>
        <c:scaling>
          <c:orientation val="minMax"/>
        </c:scaling>
        <c:delete val="0"/>
        <c:axPos val="b"/>
        <c:majorGridlines/>
        <c:title>
          <c:tx>
            <c:rich>
              <a:bodyPr/>
              <a:lstStyle/>
              <a:p>
                <a:pPr>
                  <a:defRPr sz="1200"/>
                </a:pPr>
                <a:r>
                  <a:rPr lang="lt-LT" sz="1200"/>
                  <a:t>Metai nuo Projekto įgyvendinimo pradžios</a:t>
                </a:r>
              </a:p>
            </c:rich>
          </c:tx>
          <c:layout>
            <c:manualLayout>
              <c:xMode val="edge"/>
              <c:yMode val="edge"/>
              <c:x val="0.35286368110236221"/>
              <c:y val="0.65851058826691033"/>
            </c:manualLayout>
          </c:layout>
          <c:overlay val="0"/>
        </c:title>
        <c:numFmt formatCode="General" sourceLinked="1"/>
        <c:majorTickMark val="out"/>
        <c:minorTickMark val="none"/>
        <c:tickLblPos val="low"/>
        <c:spPr>
          <a:ln w="3175">
            <a:solidFill>
              <a:srgbClr val="000000"/>
            </a:solidFill>
            <a:prstDash val="solid"/>
          </a:ln>
        </c:spPr>
        <c:txPr>
          <a:bodyPr/>
          <a:lstStyle/>
          <a:p>
            <a:pPr>
              <a:defRPr sz="1200"/>
            </a:pPr>
            <a:endParaRPr lang="lt-LT"/>
          </a:p>
        </c:txPr>
        <c:crossAx val="550426576"/>
        <c:crosses val="autoZero"/>
        <c:auto val="1"/>
        <c:lblAlgn val="ctr"/>
        <c:lblOffset val="100"/>
        <c:noMultiLvlLbl val="0"/>
      </c:catAx>
      <c:valAx>
        <c:axId val="550426576"/>
        <c:scaling>
          <c:orientation val="minMax"/>
          <c:max val="400000"/>
          <c:min val="0"/>
        </c:scaling>
        <c:delete val="0"/>
        <c:axPos val="l"/>
        <c:majorGridlines/>
        <c:title>
          <c:tx>
            <c:rich>
              <a:bodyPr rot="0" vert="horz"/>
              <a:lstStyle/>
              <a:p>
                <a:pPr>
                  <a:defRPr sz="1200"/>
                </a:pPr>
                <a:r>
                  <a:rPr lang="en-US" sz="1200"/>
                  <a:t>Eur</a:t>
                </a:r>
                <a:endParaRPr lang="lt-LT" sz="1200"/>
              </a:p>
            </c:rich>
          </c:tx>
          <c:layout>
            <c:manualLayout>
              <c:xMode val="edge"/>
              <c:yMode val="edge"/>
              <c:x val="1.6666666666666666E-2"/>
              <c:y val="3.042783048023434E-3"/>
            </c:manualLayout>
          </c:layout>
          <c:overlay val="0"/>
        </c:title>
        <c:numFmt formatCode="#,##0" sourceLinked="0"/>
        <c:majorTickMark val="out"/>
        <c:minorTickMark val="none"/>
        <c:tickLblPos val="nextTo"/>
        <c:spPr>
          <a:ln w="3175">
            <a:solidFill>
              <a:srgbClr val="000000"/>
            </a:solidFill>
            <a:prstDash val="solid"/>
          </a:ln>
        </c:spPr>
        <c:txPr>
          <a:bodyPr/>
          <a:lstStyle/>
          <a:p>
            <a:pPr>
              <a:defRPr sz="1300"/>
            </a:pPr>
            <a:endParaRPr lang="lt-LT"/>
          </a:p>
        </c:txPr>
        <c:crossAx val="550426184"/>
        <c:crosses val="autoZero"/>
        <c:crossBetween val="between"/>
        <c:majorUnit val="50000"/>
      </c:valAx>
      <c:spPr>
        <a:noFill/>
        <a:ln w="25400">
          <a:noFill/>
        </a:ln>
      </c:spPr>
    </c:plotArea>
    <c:legend>
      <c:legendPos val="b"/>
      <c:layout>
        <c:manualLayout>
          <c:xMode val="edge"/>
          <c:yMode val="edge"/>
          <c:x val="0"/>
          <c:y val="0.73127502620192941"/>
          <c:w val="0.99458513184748709"/>
          <c:h val="0.26872497379807042"/>
        </c:manualLayout>
      </c:layout>
      <c:overlay val="0"/>
      <c:spPr>
        <a:noFill/>
        <a:ln w="25400">
          <a:noFill/>
        </a:ln>
      </c:spPr>
      <c:txPr>
        <a:bodyPr/>
        <a:lstStyle/>
        <a:p>
          <a:pPr>
            <a:defRPr sz="1300"/>
          </a:pPr>
          <a:endParaRPr lang="lt-LT"/>
        </a:p>
      </c:txPr>
    </c:legend>
    <c:plotVisOnly val="1"/>
    <c:dispBlanksAs val="gap"/>
    <c:showDLblsOverMax val="0"/>
  </c:chart>
  <c:spPr>
    <a:noFill/>
    <a:ln w="6350">
      <a:solidFill>
        <a:srgbClr val="FFFFFF"/>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26049868766389E-2"/>
          <c:y val="4.5985618392061077E-2"/>
          <c:w val="0.84095472440944885"/>
          <c:h val="0.56013524457402009"/>
        </c:manualLayout>
      </c:layout>
      <c:barChart>
        <c:barDir val="col"/>
        <c:grouping val="clustered"/>
        <c:varyColors val="0"/>
        <c:ser>
          <c:idx val="2"/>
          <c:order val="0"/>
          <c:tx>
            <c:strRef>
              <c:f>'Junginys 1'!$A$4</c:f>
              <c:strCache>
                <c:ptCount val="1"/>
                <c:pt idx="0">
                  <c:v>Modernizuotų daugiabučių namų skaičius, ašis dešinėje</c:v>
                </c:pt>
              </c:strCache>
            </c:strRef>
          </c:tx>
          <c:spPr>
            <a:solidFill>
              <a:srgbClr val="00338D"/>
            </a:solidFill>
            <a:ln>
              <a:solidFill>
                <a:srgbClr val="00338D"/>
              </a:solidFill>
            </a:ln>
          </c:spPr>
          <c:invertIfNegative val="0"/>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1'!$B$4:$L$4</c:f>
              <c:numCache>
                <c:formatCode>#,##0</c:formatCode>
                <c:ptCount val="11"/>
                <c:pt idx="0">
                  <c:v>15</c:v>
                </c:pt>
                <c:pt idx="1">
                  <c:v>28</c:v>
                </c:pt>
                <c:pt idx="2">
                  <c:v>45</c:v>
                </c:pt>
                <c:pt idx="3">
                  <c:v>47</c:v>
                </c:pt>
                <c:pt idx="4">
                  <c:v>53</c:v>
                </c:pt>
                <c:pt idx="5">
                  <c:v>57</c:v>
                </c:pt>
                <c:pt idx="6">
                  <c:v>31</c:v>
                </c:pt>
                <c:pt idx="7">
                  <c:v>33</c:v>
                </c:pt>
                <c:pt idx="8">
                  <c:v>104</c:v>
                </c:pt>
                <c:pt idx="9">
                  <c:v>497</c:v>
                </c:pt>
                <c:pt idx="10">
                  <c:v>675</c:v>
                </c:pt>
              </c:numCache>
            </c:numRef>
          </c:val>
        </c:ser>
        <c:dLbls>
          <c:showLegendKey val="0"/>
          <c:showVal val="0"/>
          <c:showCatName val="0"/>
          <c:showSerName val="0"/>
          <c:showPercent val="0"/>
          <c:showBubbleSize val="0"/>
        </c:dLbls>
        <c:gapWidth val="50"/>
        <c:axId val="551627016"/>
        <c:axId val="551629368"/>
      </c:barChart>
      <c:lineChart>
        <c:grouping val="standard"/>
        <c:varyColors val="0"/>
        <c:ser>
          <c:idx val="0"/>
          <c:order val="1"/>
          <c:tx>
            <c:strRef>
              <c:f>'Junginys 1'!$A$5</c:f>
              <c:strCache>
                <c:ptCount val="1"/>
                <c:pt idx="0">
                  <c:v>Paramos intensyvumo mediana (padalinta iš 10)</c:v>
                </c:pt>
              </c:strCache>
              <c:extLst xmlns:c15="http://schemas.microsoft.com/office/drawing/2012/chart"/>
            </c:strRef>
          </c:tx>
          <c:spPr>
            <a:ln w="38100">
              <a:solidFill>
                <a:srgbClr val="FF0000"/>
              </a:solidFill>
            </a:ln>
          </c:spPr>
          <c:marker>
            <c:symbol val="square"/>
            <c:size val="5"/>
            <c:spPr>
              <a:solidFill>
                <a:srgbClr val="FF0000"/>
              </a:solidFill>
              <a:ln w="38100">
                <a:solidFill>
                  <a:srgbClr val="FF0000"/>
                </a:solidFill>
              </a:ln>
            </c:spPr>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extLst xmlns:c15="http://schemas.microsoft.com/office/drawing/2012/chart"/>
            </c:numRef>
          </c:cat>
          <c:val>
            <c:numRef>
              <c:f>'Junginys 1'!$B$5:$L$5</c:f>
              <c:numCache>
                <c:formatCode>0.0%</c:formatCode>
                <c:ptCount val="11"/>
                <c:pt idx="0">
                  <c:v>2.8751798110658117E-2</c:v>
                </c:pt>
                <c:pt idx="1">
                  <c:v>3.8499724947822174E-2</c:v>
                </c:pt>
                <c:pt idx="2">
                  <c:v>4.6128352152150144E-2</c:v>
                </c:pt>
                <c:pt idx="3">
                  <c:v>4.5548458958653039E-2</c:v>
                </c:pt>
                <c:pt idx="4">
                  <c:v>4.6054743586160969E-2</c:v>
                </c:pt>
                <c:pt idx="5">
                  <c:v>4.3067095323938293E-2</c:v>
                </c:pt>
                <c:pt idx="6">
                  <c:v>4.5733482132489962E-2</c:v>
                </c:pt>
                <c:pt idx="7">
                  <c:v>4.3767572633552014E-2</c:v>
                </c:pt>
                <c:pt idx="8">
                  <c:v>4.3767572633552014E-2</c:v>
                </c:pt>
                <c:pt idx="9">
                  <c:v>4.3767572633552014E-2</c:v>
                </c:pt>
                <c:pt idx="10">
                  <c:v>4.3767572633552014E-2</c:v>
                </c:pt>
              </c:numCache>
              <c:extLst xmlns:c15="http://schemas.microsoft.com/office/drawing/2012/chart"/>
            </c:numRef>
          </c:val>
          <c:smooth val="0"/>
        </c:ser>
        <c:ser>
          <c:idx val="1"/>
          <c:order val="2"/>
          <c:tx>
            <c:strRef>
              <c:f>'Junginys 1'!$A$6</c:f>
              <c:strCache>
                <c:ptCount val="1"/>
                <c:pt idx="0">
                  <c:v>MFPI (mediana)</c:v>
                </c:pt>
              </c:strCache>
            </c:strRef>
          </c:tx>
          <c:spPr>
            <a:ln w="19050">
              <a:solidFill>
                <a:srgbClr val="6D2077"/>
              </a:solidFill>
              <a:prstDash val="solid"/>
            </a:ln>
          </c:spPr>
          <c:marker>
            <c:symbol val="diamond"/>
            <c:size val="5"/>
            <c:spPr>
              <a:solidFill>
                <a:srgbClr val="6D2077"/>
              </a:solidFill>
              <a:ln w="0">
                <a:solidFill>
                  <a:srgbClr val="6D2077"/>
                </a:solidFill>
              </a:ln>
            </c:spPr>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1'!$B$6:$L$6</c:f>
              <c:numCache>
                <c:formatCode>0.0%</c:formatCode>
                <c:ptCount val="11"/>
                <c:pt idx="0">
                  <c:v>-5.9442572134612969E-3</c:v>
                </c:pt>
                <c:pt idx="1">
                  <c:v>8.3943838035480307E-4</c:v>
                </c:pt>
                <c:pt idx="2">
                  <c:v>3.9846351056065932E-3</c:v>
                </c:pt>
                <c:pt idx="3">
                  <c:v>8.2728604133019395E-3</c:v>
                </c:pt>
                <c:pt idx="4">
                  <c:v>-1.5120852392336835E-3</c:v>
                </c:pt>
                <c:pt idx="5">
                  <c:v>-1.4671490813449545E-3</c:v>
                </c:pt>
                <c:pt idx="6">
                  <c:v>-1.3306342143784672E-2</c:v>
                </c:pt>
                <c:pt idx="7">
                  <c:v>-1.8977382155399986E-2</c:v>
                </c:pt>
                <c:pt idx="8">
                  <c:v>-1.469273344911861E-2</c:v>
                </c:pt>
                <c:pt idx="9">
                  <c:v>-9.7175025769591777E-3</c:v>
                </c:pt>
                <c:pt idx="10">
                  <c:v>-2.3562610553207763E-3</c:v>
                </c:pt>
              </c:numCache>
            </c:numRef>
          </c:val>
          <c:smooth val="0"/>
        </c:ser>
        <c:ser>
          <c:idx val="3"/>
          <c:order val="3"/>
          <c:tx>
            <c:strRef>
              <c:f>'Junginys 1'!$A$7</c:f>
              <c:strCache>
                <c:ptCount val="1"/>
                <c:pt idx="0">
                  <c:v>MFPI (1 kvartilis)</c:v>
                </c:pt>
              </c:strCache>
            </c:strRef>
          </c:tx>
          <c:spPr>
            <a:ln w="19050">
              <a:solidFill>
                <a:srgbClr val="6D2077"/>
              </a:solidFill>
              <a:prstDash val="dash"/>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1'!$B$7:$L$7</c:f>
              <c:numCache>
                <c:formatCode>0.0%</c:formatCode>
                <c:ptCount val="11"/>
                <c:pt idx="0">
                  <c:v>-9.6569611273639895E-3</c:v>
                </c:pt>
                <c:pt idx="1">
                  <c:v>-5.644674072093089E-3</c:v>
                </c:pt>
                <c:pt idx="2">
                  <c:v>-1.2724481885772023E-4</c:v>
                </c:pt>
                <c:pt idx="3">
                  <c:v>2.8978821168995717E-3</c:v>
                </c:pt>
                <c:pt idx="4">
                  <c:v>-7.5003533371884416E-3</c:v>
                </c:pt>
                <c:pt idx="5">
                  <c:v>-1.1760825725569494E-2</c:v>
                </c:pt>
                <c:pt idx="6">
                  <c:v>-2.2478128862417665E-2</c:v>
                </c:pt>
                <c:pt idx="7">
                  <c:v>-3.3190437380720202E-2</c:v>
                </c:pt>
                <c:pt idx="8">
                  <c:v>-2.4692380864661002E-2</c:v>
                </c:pt>
                <c:pt idx="9">
                  <c:v>-1.9701234370745037E-2</c:v>
                </c:pt>
                <c:pt idx="10">
                  <c:v>-1.2588639716017622E-2</c:v>
                </c:pt>
              </c:numCache>
            </c:numRef>
          </c:val>
          <c:smooth val="0"/>
        </c:ser>
        <c:ser>
          <c:idx val="4"/>
          <c:order val="4"/>
          <c:tx>
            <c:strRef>
              <c:f>'Junginys 1'!$A$8</c:f>
              <c:strCache>
                <c:ptCount val="1"/>
                <c:pt idx="0">
                  <c:v>MFPI (3 kvartilis)</c:v>
                </c:pt>
              </c:strCache>
            </c:strRef>
          </c:tx>
          <c:spPr>
            <a:ln w="28575">
              <a:solidFill>
                <a:srgbClr val="6D2077"/>
              </a:solidFill>
              <a:prstDash val="sysDot"/>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1'!$B$8:$L$8</c:f>
              <c:numCache>
                <c:formatCode>0.0%</c:formatCode>
                <c:ptCount val="11"/>
                <c:pt idx="0">
                  <c:v>5.9263915247252151E-3</c:v>
                </c:pt>
                <c:pt idx="1">
                  <c:v>5.344467139770377E-3</c:v>
                </c:pt>
                <c:pt idx="2">
                  <c:v>1.2114638096573224E-2</c:v>
                </c:pt>
                <c:pt idx="3">
                  <c:v>1.2459563368990069E-2</c:v>
                </c:pt>
                <c:pt idx="4">
                  <c:v>2.6363066087195935E-3</c:v>
                </c:pt>
                <c:pt idx="5">
                  <c:v>3.3400719322993809E-3</c:v>
                </c:pt>
                <c:pt idx="6">
                  <c:v>-6.8877751617914627E-3</c:v>
                </c:pt>
                <c:pt idx="7">
                  <c:v>-1.1383508315555572E-2</c:v>
                </c:pt>
                <c:pt idx="8">
                  <c:v>-6.3277587930672119E-3</c:v>
                </c:pt>
                <c:pt idx="9">
                  <c:v>-1.7590329075751641E-3</c:v>
                </c:pt>
                <c:pt idx="10">
                  <c:v>5.526658818294926E-3</c:v>
                </c:pt>
              </c:numCache>
            </c:numRef>
          </c:val>
          <c:smooth val="0"/>
        </c:ser>
        <c:ser>
          <c:idx val="5"/>
          <c:order val="5"/>
          <c:tx>
            <c:strRef>
              <c:f>'Junginys 1'!$A$9</c:f>
              <c:strCache>
                <c:ptCount val="1"/>
                <c:pt idx="0">
                  <c:v>MFPI (2006-2016 m. mediana)</c:v>
                </c:pt>
              </c:strCache>
            </c:strRef>
          </c:tx>
          <c:spPr>
            <a:ln w="28575">
              <a:solidFill>
                <a:srgbClr val="ED7D31"/>
              </a:solidFill>
            </a:ln>
          </c:spPr>
          <c:marker>
            <c:symbol val="none"/>
          </c:marker>
          <c:cat>
            <c:numRef>
              <c:f>'Junginys 1'!$B$3:$L$3</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'Junginys 1'!$B$9:$L$9</c:f>
              <c:numCache>
                <c:formatCode>0.0%</c:formatCode>
                <c:ptCount val="11"/>
                <c:pt idx="0">
                  <c:v>-5.5365079294210874E-3</c:v>
                </c:pt>
                <c:pt idx="1">
                  <c:v>-5.5365079294210874E-3</c:v>
                </c:pt>
                <c:pt idx="2">
                  <c:v>-5.5365079294210874E-3</c:v>
                </c:pt>
                <c:pt idx="3">
                  <c:v>-5.5365079294210874E-3</c:v>
                </c:pt>
                <c:pt idx="4">
                  <c:v>-5.5365079294210874E-3</c:v>
                </c:pt>
                <c:pt idx="5">
                  <c:v>-5.5365079294210874E-3</c:v>
                </c:pt>
                <c:pt idx="6">
                  <c:v>-5.5365079294210874E-3</c:v>
                </c:pt>
                <c:pt idx="7">
                  <c:v>-5.5365079294210874E-3</c:v>
                </c:pt>
                <c:pt idx="8">
                  <c:v>-5.5365079294210874E-3</c:v>
                </c:pt>
                <c:pt idx="9">
                  <c:v>-5.5365079294210874E-3</c:v>
                </c:pt>
                <c:pt idx="10">
                  <c:v>-5.5365079294210874E-3</c:v>
                </c:pt>
              </c:numCache>
            </c:numRef>
          </c:val>
          <c:smooth val="0"/>
        </c:ser>
        <c:dLbls>
          <c:showLegendKey val="0"/>
          <c:showVal val="0"/>
          <c:showCatName val="0"/>
          <c:showSerName val="0"/>
          <c:showPercent val="0"/>
          <c:showBubbleSize val="0"/>
        </c:dLbls>
        <c:marker val="1"/>
        <c:smooth val="0"/>
        <c:axId val="551625840"/>
        <c:axId val="551631328"/>
        <c:extLst/>
      </c:lineChart>
      <c:catAx>
        <c:axId val="551625840"/>
        <c:scaling>
          <c:orientation val="minMax"/>
        </c:scaling>
        <c:delete val="0"/>
        <c:axPos val="b"/>
        <c:majorGridlines/>
        <c:title>
          <c:tx>
            <c:rich>
              <a:bodyPr/>
              <a:lstStyle/>
              <a:p>
                <a:pPr>
                  <a:defRPr sz="1200"/>
                </a:pPr>
                <a:r>
                  <a:rPr lang="lt-LT" sz="1200"/>
                  <a:t>Metai nuo Projekto įgyvendinimo pradžios</a:t>
                </a:r>
              </a:p>
            </c:rich>
          </c:tx>
          <c:layout>
            <c:manualLayout>
              <c:xMode val="edge"/>
              <c:yMode val="edge"/>
              <c:x val="0.24898245614035083"/>
              <c:y val="0.68000384677680592"/>
            </c:manualLayout>
          </c:layout>
          <c:overlay val="0"/>
        </c:title>
        <c:numFmt formatCode="General" sourceLinked="1"/>
        <c:majorTickMark val="out"/>
        <c:minorTickMark val="none"/>
        <c:tickLblPos val="low"/>
        <c:spPr>
          <a:ln w="3175">
            <a:solidFill>
              <a:srgbClr val="000000"/>
            </a:solidFill>
            <a:prstDash val="solid"/>
          </a:ln>
        </c:spPr>
        <c:txPr>
          <a:bodyPr/>
          <a:lstStyle/>
          <a:p>
            <a:pPr>
              <a:defRPr sz="1200"/>
            </a:pPr>
            <a:endParaRPr lang="lt-LT"/>
          </a:p>
        </c:txPr>
        <c:crossAx val="551631328"/>
        <c:crosses val="autoZero"/>
        <c:auto val="1"/>
        <c:lblAlgn val="ctr"/>
        <c:lblOffset val="100"/>
        <c:noMultiLvlLbl val="0"/>
      </c:catAx>
      <c:valAx>
        <c:axId val="551631328"/>
        <c:scaling>
          <c:orientation val="minMax"/>
        </c:scaling>
        <c:delete val="0"/>
        <c:axPos val="l"/>
        <c:majorGridlines/>
        <c:numFmt formatCode="0.0%" sourceLinked="0"/>
        <c:majorTickMark val="out"/>
        <c:minorTickMark val="none"/>
        <c:tickLblPos val="nextTo"/>
        <c:spPr>
          <a:ln w="3175">
            <a:solidFill>
              <a:srgbClr val="000000"/>
            </a:solidFill>
            <a:prstDash val="solid"/>
          </a:ln>
        </c:spPr>
        <c:crossAx val="551625840"/>
        <c:crosses val="autoZero"/>
        <c:crossBetween val="between"/>
      </c:valAx>
      <c:valAx>
        <c:axId val="551629368"/>
        <c:scaling>
          <c:orientation val="minMax"/>
        </c:scaling>
        <c:delete val="0"/>
        <c:axPos val="r"/>
        <c:numFmt formatCode="#,##0" sourceLinked="1"/>
        <c:majorTickMark val="out"/>
        <c:minorTickMark val="none"/>
        <c:tickLblPos val="nextTo"/>
        <c:crossAx val="551627016"/>
        <c:crosses val="max"/>
        <c:crossBetween val="between"/>
      </c:valAx>
      <c:catAx>
        <c:axId val="551627016"/>
        <c:scaling>
          <c:orientation val="minMax"/>
        </c:scaling>
        <c:delete val="1"/>
        <c:axPos val="b"/>
        <c:numFmt formatCode="General" sourceLinked="1"/>
        <c:majorTickMark val="out"/>
        <c:minorTickMark val="none"/>
        <c:tickLblPos val="nextTo"/>
        <c:crossAx val="551629368"/>
        <c:crosses val="autoZero"/>
        <c:auto val="1"/>
        <c:lblAlgn val="ctr"/>
        <c:lblOffset val="100"/>
        <c:noMultiLvlLbl val="0"/>
      </c:catAx>
      <c:spPr>
        <a:noFill/>
        <a:ln w="25400">
          <a:noFill/>
        </a:ln>
      </c:spPr>
    </c:plotArea>
    <c:legend>
      <c:legendPos val="b"/>
      <c:layout>
        <c:manualLayout>
          <c:xMode val="edge"/>
          <c:yMode val="edge"/>
          <c:x val="8.8621832358674324E-3"/>
          <c:y val="0.75687229582650295"/>
          <c:w val="0.9911378167641326"/>
          <c:h val="0.24312770417349708"/>
        </c:manualLayout>
      </c:layout>
      <c:overlay val="0"/>
      <c:spPr>
        <a:noFill/>
        <a:ln w="25400">
          <a:noFill/>
        </a:ln>
      </c:spPr>
    </c:legend>
    <c:plotVisOnly val="1"/>
    <c:dispBlanksAs val="gap"/>
    <c:showDLblsOverMax val="0"/>
  </c:chart>
  <c:spPr>
    <a:noFill/>
    <a:ln w="6350">
      <a:solidFill>
        <a:srgbClr val="FFFFFF"/>
      </a:solidFill>
    </a:ln>
  </c:spPr>
  <c:txPr>
    <a:bodyPr/>
    <a:lstStyle/>
    <a:p>
      <a:pPr>
        <a:defRPr sz="1400" b="0" i="0">
          <a:solidFill>
            <a:srgbClr val="000000"/>
          </a:solidFill>
          <a:latin typeface="Arial" panose="020B0604020202020204" pitchFamily="34" charset="0"/>
          <a:ea typeface="Arial"/>
          <a:cs typeface="Arial" panose="020B0604020202020204" pitchFamily="34" charset="0"/>
        </a:defRPr>
      </a:pPr>
      <a:endParaRPr lang="lt-LT"/>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0.65397</cdr:x>
      <cdr:y>0.27793</cdr:y>
    </cdr:from>
    <cdr:to>
      <cdr:x>0.78024</cdr:x>
      <cdr:y>0.34877</cdr:y>
    </cdr:to>
    <cdr:sp macro="" textlink="">
      <cdr:nvSpPr>
        <cdr:cNvPr id="2" name="TextBox 1"/>
        <cdr:cNvSpPr txBox="1"/>
      </cdr:nvSpPr>
      <cdr:spPr>
        <a:xfrm xmlns:a="http://schemas.openxmlformats.org/drawingml/2006/main">
          <a:off x="4735774" y="896815"/>
          <a:ext cx="914400" cy="228600"/>
        </a:xfrm>
        <a:prstGeom xmlns:a="http://schemas.openxmlformats.org/drawingml/2006/main" prst="rect">
          <a:avLst/>
        </a:prstGeom>
        <a:noFill xmlns:a="http://schemas.openxmlformats.org/drawingml/2006/main"/>
      </cdr:spPr>
      <cdr:txBody>
        <a:bodyPr xmlns:a="http://schemas.openxmlformats.org/drawingml/2006/main" vertOverflow="clip" wrap="none" lIns="54610" tIns="54610" rIns="54610" bIns="54610" rtlCol="0">
          <a:noAutofit/>
        </a:bodyPr>
        <a:lstStyle xmlns:a="http://schemas.openxmlformats.org/drawingml/2006/main"/>
        <a:p xmlns:a="http://schemas.openxmlformats.org/drawingml/2006/main">
          <a:pPr>
            <a:spcAft>
              <a:spcPts val="600"/>
            </a:spcAft>
          </a:pPr>
          <a:r>
            <a:rPr lang="en-US" sz="1400" b="1" dirty="0" smtClean="0">
              <a:solidFill>
                <a:schemeClr val="tx1"/>
              </a:solidFill>
              <a:latin typeface="Arial" panose="020B0604020202020204" pitchFamily="34" charset="0"/>
              <a:cs typeface="Arial" panose="020B0604020202020204" pitchFamily="34" charset="0"/>
            </a:rPr>
            <a:t>2</a:t>
          </a:r>
          <a:r>
            <a:rPr lang="lt-LT" sz="1400" b="1" dirty="0" smtClean="0">
              <a:solidFill>
                <a:schemeClr val="tx1"/>
              </a:solidFill>
              <a:latin typeface="Arial" panose="020B0604020202020204" pitchFamily="34" charset="0"/>
              <a:cs typeface="Arial" panose="020B0604020202020204" pitchFamily="34" charset="0"/>
            </a:rPr>
            <a:t>70</a:t>
          </a:r>
          <a:r>
            <a:rPr lang="en-US" sz="1400" b="1" dirty="0" smtClean="0">
              <a:solidFill>
                <a:schemeClr val="tx1"/>
              </a:solidFill>
              <a:latin typeface="Arial" panose="020B0604020202020204" pitchFamily="34" charset="0"/>
              <a:cs typeface="Arial" panose="020B0604020202020204" pitchFamily="34" charset="0"/>
            </a:rPr>
            <a:t> </a:t>
          </a:r>
          <a:r>
            <a:rPr lang="en-US" sz="1400" b="1" dirty="0" err="1" smtClean="0">
              <a:solidFill>
                <a:schemeClr val="tx1"/>
              </a:solidFill>
              <a:latin typeface="Arial" panose="020B0604020202020204" pitchFamily="34" charset="0"/>
              <a:cs typeface="Arial" panose="020B0604020202020204" pitchFamily="34" charset="0"/>
            </a:rPr>
            <a:t>mln</a:t>
          </a:r>
          <a:r>
            <a:rPr lang="en-US" sz="1400" b="1" dirty="0" smtClean="0">
              <a:solidFill>
                <a:schemeClr val="tx1"/>
              </a:solidFill>
              <a:latin typeface="Arial" panose="020B0604020202020204" pitchFamily="34" charset="0"/>
              <a:cs typeface="Arial" panose="020B0604020202020204" pitchFamily="34" charset="0"/>
            </a:rPr>
            <a:t>. EUR</a:t>
          </a:r>
          <a:endParaRPr lang="lt-LT" sz="1400" b="1" dirty="0" err="1" smtClean="0">
            <a:solidFill>
              <a:schemeClr val="tx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77FBA-3319-4CBA-A081-7A231DC5B665}" type="datetimeFigureOut">
              <a:rPr lang="lt-LT" smtClean="0"/>
              <a:t>2017.05.03</a:t>
            </a:fld>
            <a:endParaRPr lang="lt-L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43036-F64B-4E34-8CA0-1E8E7B7F8745}" type="slidenum">
              <a:rPr lang="lt-LT" smtClean="0"/>
              <a:t>‹#›</a:t>
            </a:fld>
            <a:endParaRPr lang="lt-LT"/>
          </a:p>
        </p:txBody>
      </p:sp>
    </p:spTree>
    <p:extLst>
      <p:ext uri="{BB962C8B-B14F-4D97-AF65-F5344CB8AC3E}">
        <p14:creationId xmlns:p14="http://schemas.microsoft.com/office/powerpoint/2010/main" val="206494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3351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32</a:t>
            </a:fld>
            <a:endParaRPr lang="en-GB" dirty="0"/>
          </a:p>
        </p:txBody>
      </p:sp>
    </p:spTree>
    <p:extLst>
      <p:ext uri="{BB962C8B-B14F-4D97-AF65-F5344CB8AC3E}">
        <p14:creationId xmlns:p14="http://schemas.microsoft.com/office/powerpoint/2010/main" val="343178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33</a:t>
            </a:fld>
            <a:endParaRPr lang="en-GB" dirty="0"/>
          </a:p>
        </p:txBody>
      </p:sp>
    </p:spTree>
    <p:extLst>
      <p:ext uri="{BB962C8B-B14F-4D97-AF65-F5344CB8AC3E}">
        <p14:creationId xmlns:p14="http://schemas.microsoft.com/office/powerpoint/2010/main" val="205276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2563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25</a:t>
            </a:fld>
            <a:endParaRPr lang="en-GB" dirty="0"/>
          </a:p>
        </p:txBody>
      </p:sp>
    </p:spTree>
    <p:extLst>
      <p:ext uri="{BB962C8B-B14F-4D97-AF65-F5344CB8AC3E}">
        <p14:creationId xmlns:p14="http://schemas.microsoft.com/office/powerpoint/2010/main" val="133718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26</a:t>
            </a:fld>
            <a:endParaRPr lang="en-GB" dirty="0"/>
          </a:p>
        </p:txBody>
      </p:sp>
    </p:spTree>
    <p:extLst>
      <p:ext uri="{BB962C8B-B14F-4D97-AF65-F5344CB8AC3E}">
        <p14:creationId xmlns:p14="http://schemas.microsoft.com/office/powerpoint/2010/main" val="106264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27</a:t>
            </a:fld>
            <a:endParaRPr lang="en-GB" dirty="0"/>
          </a:p>
        </p:txBody>
      </p:sp>
    </p:spTree>
    <p:extLst>
      <p:ext uri="{BB962C8B-B14F-4D97-AF65-F5344CB8AC3E}">
        <p14:creationId xmlns:p14="http://schemas.microsoft.com/office/powerpoint/2010/main" val="44012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28</a:t>
            </a:fld>
            <a:endParaRPr lang="en-GB" dirty="0"/>
          </a:p>
        </p:txBody>
      </p:sp>
    </p:spTree>
    <p:extLst>
      <p:ext uri="{BB962C8B-B14F-4D97-AF65-F5344CB8AC3E}">
        <p14:creationId xmlns:p14="http://schemas.microsoft.com/office/powerpoint/2010/main" val="233189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29</a:t>
            </a:fld>
            <a:endParaRPr lang="en-GB" dirty="0"/>
          </a:p>
        </p:txBody>
      </p:sp>
    </p:spTree>
    <p:extLst>
      <p:ext uri="{BB962C8B-B14F-4D97-AF65-F5344CB8AC3E}">
        <p14:creationId xmlns:p14="http://schemas.microsoft.com/office/powerpoint/2010/main" val="198560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30</a:t>
            </a:fld>
            <a:endParaRPr lang="en-GB" dirty="0"/>
          </a:p>
        </p:txBody>
      </p:sp>
    </p:spTree>
    <p:extLst>
      <p:ext uri="{BB962C8B-B14F-4D97-AF65-F5344CB8AC3E}">
        <p14:creationId xmlns:p14="http://schemas.microsoft.com/office/powerpoint/2010/main" val="19526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615797FA-F5A5-458B-890C-19F331D8CA3B}" type="slidenum">
              <a:rPr lang="en-GB" smtClean="0"/>
              <a:pPr/>
              <a:t>31</a:t>
            </a:fld>
            <a:endParaRPr lang="en-GB" dirty="0"/>
          </a:p>
        </p:txBody>
      </p:sp>
    </p:spTree>
    <p:extLst>
      <p:ext uri="{BB962C8B-B14F-4D97-AF65-F5344CB8AC3E}">
        <p14:creationId xmlns:p14="http://schemas.microsoft.com/office/powerpoint/2010/main" val="116055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83820"/>
            <a:ext cx="9144000" cy="702564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smtClean="0"/>
              <a:t>Title Slide 1 – </a:t>
            </a:r>
            <a:br>
              <a:rPr lang="en-GB" dirty="0" smtClean="0"/>
            </a:br>
            <a:r>
              <a:rPr lang="en-GB" dirty="0" smtClean="0"/>
              <a:t>left light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609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14688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229082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3607200"/>
            <a:ext cx="76392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smtClean="0"/>
              <a:t>Click icon to add chart</a:t>
            </a:r>
            <a:endParaRPr lang="en-GB" dirty="0" smtClean="0"/>
          </a:p>
        </p:txBody>
      </p:sp>
    </p:spTree>
    <p:extLst>
      <p:ext uri="{BB962C8B-B14F-4D97-AF65-F5344CB8AC3E}">
        <p14:creationId xmlns:p14="http://schemas.microsoft.com/office/powerpoint/2010/main" val="77866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smtClean="0"/>
              <a:t>Click icon to add chart</a:t>
            </a:r>
            <a:endParaRPr lang="en-GB" dirty="0" smtClean="0"/>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smtClean="0"/>
              <a:t>Click icon to add chart</a:t>
            </a:r>
            <a:endParaRPr lang="en-GB" dirty="0" smtClean="0"/>
          </a:p>
        </p:txBody>
      </p:sp>
      <p:sp>
        <p:nvSpPr>
          <p:cNvPr id="7" name="Text Placeholder 8"/>
          <p:cNvSpPr>
            <a:spLocks noGrp="1"/>
          </p:cNvSpPr>
          <p:nvPr>
            <p:ph type="body" sz="quarter" idx="10"/>
          </p:nvPr>
        </p:nvSpPr>
        <p:spPr>
          <a:xfrm>
            <a:off x="7524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smtClean="0"/>
              <a:t>Click icon to add chart</a:t>
            </a:r>
            <a:endParaRPr lang="en-GB" dirty="0" smtClean="0"/>
          </a:p>
        </p:txBody>
      </p:sp>
      <p:sp>
        <p:nvSpPr>
          <p:cNvPr id="9" name="Text Placeholder 8"/>
          <p:cNvSpPr>
            <a:spLocks noGrp="1"/>
          </p:cNvSpPr>
          <p:nvPr>
            <p:ph type="body" sz="quarter" idx="14"/>
          </p:nvPr>
        </p:nvSpPr>
        <p:spPr>
          <a:xfrm>
            <a:off x="33768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4" name="Picture Placeholder 3"/>
          <p:cNvSpPr>
            <a:spLocks noGrp="1"/>
          </p:cNvSpPr>
          <p:nvPr>
            <p:ph type="pic" sz="quarter" idx="10"/>
          </p:nvPr>
        </p:nvSpPr>
        <p:spPr>
          <a:xfrm>
            <a:off x="752400" y="1209600"/>
            <a:ext cx="7639200" cy="45936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nchor="ctr"/>
          <a:lstStyle>
            <a:lvl1pPr algn="ctr">
              <a:defRPr/>
            </a:lvl1pPr>
          </a:lstStyle>
          <a:p>
            <a:r>
              <a:rPr lang="en-US" smtClean="0"/>
              <a:t>Click icon to add picture</a:t>
            </a:r>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14931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smtClean="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400" dirty="0">
              <a:solidFill>
                <a:srgbClr val="483698"/>
              </a:solidFill>
              <a:latin typeface="+mn-lt"/>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2707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7" y="0"/>
            <a:ext cx="9119106"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GB" dirty="0" smtClean="0"/>
              <a:t>Title slide 2 - right dark vertical image</a:t>
            </a:r>
            <a:endParaRPr lang="en-US" dirty="0"/>
          </a:p>
        </p:txBody>
      </p:sp>
      <p:sp>
        <p:nvSpPr>
          <p:cNvPr id="9" name="Freeform 19"/>
          <p:cNvSpPr>
            <a:spLocks noEditPoints="1"/>
          </p:cNvSpPr>
          <p:nvPr userDrawn="1"/>
        </p:nvSpPr>
        <p:spPr bwMode="auto">
          <a:xfrm>
            <a:off x="75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951527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smtClean="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020" t="-1" r="11694" b="17937"/>
          <a:stretch/>
        </p:blipFill>
        <p:spPr>
          <a:xfrm>
            <a:off x="1" y="0"/>
            <a:ext cx="9144000" cy="6858000"/>
          </a:xfrm>
          <a:prstGeom prst="rect">
            <a:avLst/>
          </a:prstGeom>
        </p:spPr>
      </p:pic>
      <p:sp>
        <p:nvSpPr>
          <p:cNvPr id="7"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9826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one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two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6277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three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Section divider four title style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2981153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00" y="432000"/>
            <a:ext cx="7639200" cy="518400"/>
          </a:xfrm>
        </p:spPr>
        <p:txBody>
          <a:bodyPr/>
          <a:lstStyle>
            <a:lvl1pPr>
              <a:defRPr/>
            </a:lvl1pPr>
          </a:lstStyle>
          <a:p>
            <a:r>
              <a:rPr lang="en-US" dirty="0" smtClean="0"/>
              <a:t>Colors</a:t>
            </a:r>
            <a:endParaRPr lang="en-US" dirty="0"/>
          </a:p>
        </p:txBody>
      </p:sp>
      <p:grpSp>
        <p:nvGrpSpPr>
          <p:cNvPr id="52" name="Group 51"/>
          <p:cNvGrpSpPr/>
          <p:nvPr userDrawn="1"/>
        </p:nvGrpSpPr>
        <p:grpSpPr>
          <a:xfrm>
            <a:off x="752400" y="1430719"/>
            <a:ext cx="7639200" cy="4323905"/>
            <a:chOff x="752400" y="1211263"/>
            <a:chExt cx="7647063" cy="4594225"/>
          </a:xfrm>
        </p:grpSpPr>
        <p:sp>
          <p:nvSpPr>
            <p:cNvPr id="53" name="TextBox 52"/>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smtClean="0">
                  <a:solidFill>
                    <a:schemeClr val="tx2"/>
                  </a:solidFill>
                </a:rPr>
                <a:t>Primary</a:t>
              </a:r>
              <a:endParaRPr lang="en-GB" sz="1000" b="1" dirty="0">
                <a:solidFill>
                  <a:schemeClr val="tx2"/>
                </a:solidFill>
              </a:endParaRPr>
            </a:p>
          </p:txBody>
        </p:sp>
        <p:sp>
          <p:nvSpPr>
            <p:cNvPr id="54" name="TextBox 53"/>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smtClean="0">
                  <a:solidFill>
                    <a:schemeClr val="tx2"/>
                  </a:solidFill>
                </a:rPr>
                <a:t>Secondary</a:t>
              </a:r>
              <a:endParaRPr lang="en-GB" sz="1000" b="1" dirty="0">
                <a:solidFill>
                  <a:schemeClr val="tx2"/>
                </a:solidFill>
              </a:endParaRPr>
            </a:p>
          </p:txBody>
        </p:sp>
        <p:sp>
          <p:nvSpPr>
            <p:cNvPr id="55" name="TextBox 54"/>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smtClean="0">
                  <a:solidFill>
                    <a:schemeClr val="tx2"/>
                  </a:solidFill>
                </a:rPr>
                <a:t>Tertiary</a:t>
              </a:r>
              <a:endParaRPr lang="en-GB" sz="1000" b="1" dirty="0">
                <a:solidFill>
                  <a:schemeClr val="tx2"/>
                </a:solidFill>
              </a:endParaRPr>
            </a:p>
          </p:txBody>
        </p:sp>
        <p:sp>
          <p:nvSpPr>
            <p:cNvPr id="56" name="Rectangle 55"/>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57" name="Rectangle 56"/>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58" name="Rectangle 57"/>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Blue</a:t>
              </a:r>
            </a:p>
            <a:p>
              <a:pPr algn="ctr"/>
              <a:r>
                <a:rPr lang="en-GB" sz="900" dirty="0" smtClean="0">
                  <a:solidFill>
                    <a:schemeClr val="bg1"/>
                  </a:solidFill>
                </a:rPr>
                <a:t>0 / 145 / 218</a:t>
              </a:r>
              <a:endParaRPr lang="en-GB" sz="900" dirty="0">
                <a:solidFill>
                  <a:schemeClr val="bg1"/>
                </a:solidFill>
              </a:endParaRPr>
            </a:p>
          </p:txBody>
        </p:sp>
        <p:sp>
          <p:nvSpPr>
            <p:cNvPr id="59" name="Rectangle 58"/>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Violet</a:t>
              </a:r>
            </a:p>
            <a:p>
              <a:pPr algn="ctr"/>
              <a:r>
                <a:rPr lang="en-GB" sz="900" smtClean="0">
                  <a:solidFill>
                    <a:schemeClr val="bg1"/>
                  </a:solidFill>
                </a:rPr>
                <a:t>72 / 54 / 152</a:t>
              </a:r>
              <a:endParaRPr lang="en-GB" sz="900" dirty="0">
                <a:solidFill>
                  <a:schemeClr val="bg1"/>
                </a:solidFill>
              </a:endParaRPr>
            </a:p>
          </p:txBody>
        </p:sp>
        <p:sp>
          <p:nvSpPr>
            <p:cNvPr id="60" name="Rectangle 59"/>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Purple</a:t>
              </a:r>
            </a:p>
            <a:p>
              <a:pPr algn="ctr"/>
              <a:r>
                <a:rPr lang="en-GB" sz="900" dirty="0" smtClean="0">
                  <a:solidFill>
                    <a:schemeClr val="bg1"/>
                  </a:solidFill>
                </a:rPr>
                <a:t>71 / 10 / 104</a:t>
              </a:r>
              <a:endParaRPr lang="en-GB" sz="900" dirty="0">
                <a:solidFill>
                  <a:schemeClr val="bg1"/>
                </a:solidFill>
              </a:endParaRPr>
            </a:p>
          </p:txBody>
        </p:sp>
        <p:sp>
          <p:nvSpPr>
            <p:cNvPr id="61" name="Rectangle 60"/>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62" name="Rectangle 61"/>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63" name="Rectangle 62"/>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 Green</a:t>
              </a:r>
            </a:p>
            <a:p>
              <a:pPr algn="ctr"/>
              <a:r>
                <a:rPr lang="en-GB" sz="900" dirty="0" smtClean="0">
                  <a:solidFill>
                    <a:schemeClr val="bg1"/>
                  </a:solidFill>
                </a:rPr>
                <a:t>0 / 154 / 68</a:t>
              </a:r>
              <a:endParaRPr lang="en-GB" sz="900" dirty="0">
                <a:solidFill>
                  <a:schemeClr val="bg1"/>
                </a:solidFill>
              </a:endParaRPr>
            </a:p>
          </p:txBody>
        </p:sp>
        <p:sp>
          <p:nvSpPr>
            <p:cNvPr id="64" name="Rectangle 63"/>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Green</a:t>
              </a:r>
            </a:p>
            <a:p>
              <a:pPr algn="ctr"/>
              <a:r>
                <a:rPr lang="en-GB" sz="900" smtClean="0">
                  <a:solidFill>
                    <a:schemeClr val="bg1"/>
                  </a:solidFill>
                </a:rPr>
                <a:t>67 / 176 / 42</a:t>
              </a:r>
              <a:endParaRPr lang="en-GB" sz="900" dirty="0">
                <a:solidFill>
                  <a:schemeClr val="bg1"/>
                </a:solidFill>
              </a:endParaRPr>
            </a:p>
          </p:txBody>
        </p:sp>
        <p:sp>
          <p:nvSpPr>
            <p:cNvPr id="65" name="Rectangle 64"/>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66" name="Rectangle 65"/>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Orange</a:t>
              </a:r>
            </a:p>
            <a:p>
              <a:pPr algn="ctr"/>
              <a:r>
                <a:rPr lang="en-GB" sz="900" dirty="0" smtClean="0">
                  <a:solidFill>
                    <a:schemeClr val="bg1"/>
                  </a:solidFill>
                </a:rPr>
                <a:t>246 / 141 / 46</a:t>
              </a:r>
              <a:endParaRPr lang="en-GB" sz="900" dirty="0">
                <a:solidFill>
                  <a:schemeClr val="bg1"/>
                </a:solidFill>
              </a:endParaRPr>
            </a:p>
          </p:txBody>
        </p:sp>
        <p:sp>
          <p:nvSpPr>
            <p:cNvPr id="67" name="Rectangle 66"/>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Red</a:t>
              </a:r>
            </a:p>
            <a:p>
              <a:pPr algn="ctr"/>
              <a:r>
                <a:rPr lang="en-GB" sz="900" smtClean="0">
                  <a:solidFill>
                    <a:schemeClr val="bg1"/>
                  </a:solidFill>
                </a:rPr>
                <a:t>188 / 32 / 75</a:t>
              </a:r>
              <a:endParaRPr lang="en-GB" sz="900" dirty="0">
                <a:solidFill>
                  <a:schemeClr val="bg1"/>
                </a:solidFill>
              </a:endParaRPr>
            </a:p>
          </p:txBody>
        </p:sp>
        <p:sp>
          <p:nvSpPr>
            <p:cNvPr id="68" name="Rectangle 67"/>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69" name="Rectangle 68"/>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KPMG Blue</a:t>
              </a:r>
            </a:p>
            <a:p>
              <a:pPr algn="ctr"/>
              <a:r>
                <a:rPr lang="en-GB" sz="900" smtClean="0">
                  <a:solidFill>
                    <a:schemeClr val="bg1"/>
                  </a:solidFill>
                </a:rPr>
                <a:t>0 / 51 / 141</a:t>
              </a:r>
              <a:endParaRPr lang="en-GB" sz="900" dirty="0">
                <a:solidFill>
                  <a:schemeClr val="bg1"/>
                </a:solidFill>
              </a:endParaRPr>
            </a:p>
          </p:txBody>
        </p:sp>
        <p:sp>
          <p:nvSpPr>
            <p:cNvPr id="70" name="Rectangle 69"/>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Medium Blue</a:t>
              </a:r>
            </a:p>
            <a:p>
              <a:pPr algn="ctr"/>
              <a:r>
                <a:rPr lang="en-GB" sz="900" dirty="0" smtClean="0">
                  <a:solidFill>
                    <a:schemeClr val="bg1"/>
                  </a:solidFill>
                </a:rPr>
                <a:t>0 / 94 / 184</a:t>
              </a:r>
              <a:endParaRPr lang="en-GB" sz="900" dirty="0">
                <a:solidFill>
                  <a:schemeClr val="bg1"/>
                </a:solidFill>
              </a:endParaRPr>
            </a:p>
          </p:txBody>
        </p:sp>
        <p:sp>
          <p:nvSpPr>
            <p:cNvPr id="71" name="Rectangle 70"/>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Blue</a:t>
              </a:r>
            </a:p>
            <a:p>
              <a:pPr algn="ctr"/>
              <a:r>
                <a:rPr lang="en-GB" sz="900" smtClean="0">
                  <a:solidFill>
                    <a:schemeClr val="bg1"/>
                  </a:solidFill>
                </a:rPr>
                <a:t>0 / 145 / 218</a:t>
              </a:r>
              <a:endParaRPr lang="en-GB" sz="900" dirty="0">
                <a:solidFill>
                  <a:schemeClr val="bg1"/>
                </a:solidFill>
              </a:endParaRPr>
            </a:p>
          </p:txBody>
        </p:sp>
        <p:sp>
          <p:nvSpPr>
            <p:cNvPr id="72" name="Rectangle 71"/>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Light Purple</a:t>
              </a:r>
            </a:p>
            <a:p>
              <a:pPr algn="ctr"/>
              <a:r>
                <a:rPr lang="en-GB" sz="900" smtClean="0">
                  <a:solidFill>
                    <a:schemeClr val="bg1"/>
                  </a:solidFill>
                </a:rPr>
                <a:t>109 / 32 / 119</a:t>
              </a:r>
              <a:endParaRPr lang="en-GB" sz="900" dirty="0">
                <a:solidFill>
                  <a:schemeClr val="bg1"/>
                </a:solidFill>
              </a:endParaRPr>
            </a:p>
          </p:txBody>
        </p:sp>
        <p:sp>
          <p:nvSpPr>
            <p:cNvPr id="73" name="Rectangle 72"/>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Green</a:t>
              </a:r>
            </a:p>
            <a:p>
              <a:pPr algn="ctr"/>
              <a:r>
                <a:rPr lang="en-GB" sz="900" smtClean="0">
                  <a:solidFill>
                    <a:schemeClr val="bg1"/>
                  </a:solidFill>
                </a:rPr>
                <a:t>0 / 163 / 161</a:t>
              </a:r>
              <a:endParaRPr lang="en-GB" sz="900" dirty="0">
                <a:solidFill>
                  <a:schemeClr val="bg1"/>
                </a:solidFill>
              </a:endParaRPr>
            </a:p>
          </p:txBody>
        </p:sp>
        <p:sp>
          <p:nvSpPr>
            <p:cNvPr id="74" name="Rectangle 73"/>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Green</a:t>
              </a:r>
            </a:p>
            <a:p>
              <a:pPr algn="ctr"/>
              <a:r>
                <a:rPr lang="en-GB" sz="900" dirty="0" smtClean="0">
                  <a:solidFill>
                    <a:schemeClr val="bg1"/>
                  </a:solidFill>
                </a:rPr>
                <a:t>67 / 176 / 42</a:t>
              </a:r>
              <a:endParaRPr lang="en-GB" sz="900" dirty="0">
                <a:solidFill>
                  <a:schemeClr val="bg1"/>
                </a:solidFill>
              </a:endParaRPr>
            </a:p>
          </p:txBody>
        </p:sp>
        <p:sp>
          <p:nvSpPr>
            <p:cNvPr id="75" name="Rectangle 74"/>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smtClean="0">
                  <a:solidFill>
                    <a:schemeClr val="bg1"/>
                  </a:solidFill>
                </a:rPr>
                <a:t>Yellow</a:t>
              </a:r>
            </a:p>
            <a:p>
              <a:pPr algn="ctr"/>
              <a:r>
                <a:rPr lang="en-GB" sz="900" smtClean="0">
                  <a:solidFill>
                    <a:schemeClr val="bg1"/>
                  </a:solidFill>
                </a:rPr>
                <a:t>234 / 170 / 0</a:t>
              </a:r>
              <a:endParaRPr lang="en-GB" sz="900" dirty="0">
                <a:solidFill>
                  <a:schemeClr val="bg1"/>
                </a:solidFill>
              </a:endParaRPr>
            </a:p>
          </p:txBody>
        </p:sp>
        <p:sp>
          <p:nvSpPr>
            <p:cNvPr id="76" name="Rectangle 75"/>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Pink</a:t>
              </a:r>
            </a:p>
            <a:p>
              <a:pPr algn="ctr"/>
              <a:r>
                <a:rPr lang="en-GB" sz="900" dirty="0" smtClean="0">
                  <a:solidFill>
                    <a:schemeClr val="bg1"/>
                  </a:solidFill>
                </a:rPr>
                <a:t>198 / 0 / 126</a:t>
              </a:r>
              <a:endParaRPr lang="en-GB" sz="900" dirty="0">
                <a:solidFill>
                  <a:schemeClr val="bg1"/>
                </a:solidFill>
              </a:endParaRPr>
            </a:p>
          </p:txBody>
        </p:sp>
        <p:sp>
          <p:nvSpPr>
            <p:cNvPr id="77" name="Rectangle 76"/>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Dark</a:t>
              </a:r>
              <a:r>
                <a:rPr lang="en-GB" sz="900" baseline="0" dirty="0" smtClean="0">
                  <a:solidFill>
                    <a:schemeClr val="bg1"/>
                  </a:solidFill>
                </a:rPr>
                <a:t> Brown</a:t>
              </a:r>
            </a:p>
            <a:p>
              <a:pPr algn="ctr"/>
              <a:r>
                <a:rPr lang="en-GB" sz="900" baseline="0" dirty="0" smtClean="0">
                  <a:solidFill>
                    <a:schemeClr val="bg1"/>
                  </a:solidFill>
                </a:rPr>
                <a:t>117 / 63 / 25</a:t>
              </a:r>
              <a:endParaRPr lang="en-GB" sz="900" dirty="0">
                <a:solidFill>
                  <a:schemeClr val="bg1"/>
                </a:solidFill>
              </a:endParaRPr>
            </a:p>
          </p:txBody>
        </p:sp>
        <p:sp>
          <p:nvSpPr>
            <p:cNvPr id="78" name="Rectangle 77"/>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a:t>
              </a:r>
              <a:r>
                <a:rPr lang="en-GB" sz="900" baseline="0" dirty="0" smtClean="0">
                  <a:solidFill>
                    <a:schemeClr val="bg1"/>
                  </a:solidFill>
                </a:rPr>
                <a:t>Brown</a:t>
              </a:r>
            </a:p>
            <a:p>
              <a:pPr algn="ctr"/>
              <a:r>
                <a:rPr lang="en-GB" sz="900" baseline="0" dirty="0" smtClean="0">
                  <a:solidFill>
                    <a:schemeClr val="bg1"/>
                  </a:solidFill>
                </a:rPr>
                <a:t>155 / 100 / 46</a:t>
              </a:r>
              <a:endParaRPr lang="en-GB" sz="900" dirty="0">
                <a:solidFill>
                  <a:schemeClr val="bg1"/>
                </a:solidFill>
              </a:endParaRPr>
            </a:p>
          </p:txBody>
        </p:sp>
        <p:sp>
          <p:nvSpPr>
            <p:cNvPr id="79" name="Rectangle 78"/>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Beige</a:t>
              </a:r>
            </a:p>
            <a:p>
              <a:pPr algn="ctr"/>
              <a:r>
                <a:rPr lang="en-GB" sz="900" dirty="0" smtClean="0">
                  <a:solidFill>
                    <a:schemeClr val="bg1"/>
                  </a:solidFill>
                </a:rPr>
                <a:t>227 / 188 / 159</a:t>
              </a:r>
              <a:endParaRPr lang="en-GB" sz="900" dirty="0">
                <a:solidFill>
                  <a:schemeClr val="bg1"/>
                </a:solidFill>
              </a:endParaRPr>
            </a:p>
          </p:txBody>
        </p:sp>
        <p:sp>
          <p:nvSpPr>
            <p:cNvPr id="80" name="Rectangle 79"/>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Olive</a:t>
              </a:r>
            </a:p>
            <a:p>
              <a:pPr algn="ctr"/>
              <a:r>
                <a:rPr lang="en-GB" sz="900" dirty="0" smtClean="0">
                  <a:solidFill>
                    <a:schemeClr val="bg1"/>
                  </a:solidFill>
                </a:rPr>
                <a:t>157 / 147 / 117</a:t>
              </a:r>
              <a:endParaRPr lang="en-GB" sz="900" dirty="0">
                <a:solidFill>
                  <a:schemeClr val="bg1"/>
                </a:solidFill>
              </a:endParaRPr>
            </a:p>
          </p:txBody>
        </p:sp>
        <p:sp>
          <p:nvSpPr>
            <p:cNvPr id="81" name="Rectangle 80"/>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smtClean="0">
                  <a:solidFill>
                    <a:schemeClr val="bg1"/>
                  </a:solidFill>
                </a:rPr>
                <a:t>Light Pink</a:t>
              </a:r>
            </a:p>
            <a:p>
              <a:pPr algn="ctr"/>
              <a:r>
                <a:rPr lang="en-GB" sz="900" dirty="0" smtClean="0">
                  <a:solidFill>
                    <a:schemeClr val="bg1"/>
                  </a:solidFill>
                </a:rPr>
                <a:t>227 / 104 /</a:t>
              </a:r>
              <a:r>
                <a:rPr lang="en-GB" sz="900" baseline="0" dirty="0" smtClean="0">
                  <a:solidFill>
                    <a:schemeClr val="bg1"/>
                  </a:solidFill>
                </a:rPr>
                <a:t> 119</a:t>
              </a:r>
              <a:endParaRPr lang="en-GB" sz="900" dirty="0">
                <a:solidFill>
                  <a:schemeClr val="bg1"/>
                </a:solidFill>
              </a:endParaRPr>
            </a:p>
          </p:txBody>
        </p:sp>
        <p:sp>
          <p:nvSpPr>
            <p:cNvPr id="82" name="TextBox 81"/>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smtClean="0">
                  <a:solidFill>
                    <a:schemeClr val="tx2"/>
                  </a:solidFill>
                </a:rPr>
                <a:t>Colour</a:t>
              </a:r>
              <a:r>
                <a:rPr lang="en-GB" sz="1000" b="1" baseline="0" dirty="0" smtClean="0">
                  <a:solidFill>
                    <a:schemeClr val="tx2"/>
                  </a:solidFill>
                </a:rPr>
                <a:t> o</a:t>
              </a:r>
              <a:r>
                <a:rPr lang="en-GB" sz="1000" b="1" dirty="0" smtClean="0">
                  <a:solidFill>
                    <a:schemeClr val="tx2"/>
                  </a:solidFill>
                </a:rPr>
                <a:t>rder for graphs</a:t>
              </a:r>
              <a:endParaRPr lang="en-GB" sz="1000" b="1" dirty="0">
                <a:solidFill>
                  <a:schemeClr val="tx2"/>
                </a:solidFill>
              </a:endParaRPr>
            </a:p>
          </p:txBody>
        </p:sp>
      </p:grpSp>
    </p:spTree>
    <p:extLst>
      <p:ext uri="{BB962C8B-B14F-4D97-AF65-F5344CB8AC3E}">
        <p14:creationId xmlns:p14="http://schemas.microsoft.com/office/powerpoint/2010/main" val="4128833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a:p>
            <a:pPr lvl="1"/>
            <a:r>
              <a:rPr lang="en-US" smtClean="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sp>
        <p:nvSpPr>
          <p:cNvPr id="22" name="Text Placeholder 2"/>
          <p:cNvSpPr>
            <a:spLocks noGrp="1"/>
          </p:cNvSpPr>
          <p:nvPr>
            <p:ph type="body" sz="quarter" idx="15"/>
          </p:nvPr>
        </p:nvSpPr>
        <p:spPr>
          <a:xfrm>
            <a:off x="4775338" y="3187907"/>
            <a:ext cx="236126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smtClean="0"/>
              <a:t>Click to edit Master text styles</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338" y="2682350"/>
            <a:ext cx="1325883" cy="381001"/>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
        <p:nvSpPr>
          <p:cNvPr id="16" name="TextBox 15"/>
          <p:cNvSpPr txBox="1"/>
          <p:nvPr userDrawn="1"/>
        </p:nvSpPr>
        <p:spPr>
          <a:xfrm>
            <a:off x="1846217" y="6690918"/>
            <a:ext cx="5442857" cy="930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267273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65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7025640"/>
          </a:xfrm>
          <a:prstGeom prst="rect">
            <a:avLst/>
          </a:prstGeom>
        </p:spPr>
      </p:pic>
      <p:sp>
        <p:nvSpPr>
          <p:cNvPr id="2"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smtClean="0"/>
              <a:t>Title slide 3</a:t>
            </a:r>
            <a:br>
              <a:rPr lang="en-GB" dirty="0" smtClean="0"/>
            </a:br>
            <a:r>
              <a:rPr lang="en-GB" dirty="0" smtClean="0"/>
              <a:t>light right vertical image</a:t>
            </a:r>
            <a:endParaRPr lang="en-US" dirty="0"/>
          </a:p>
        </p:txBody>
      </p:sp>
      <p:sp>
        <p:nvSpPr>
          <p:cNvPr id="5"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3444975" y="5036400"/>
            <a:ext cx="45324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47174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with super title">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483658" y="97998"/>
            <a:ext cx="8179200" cy="169200"/>
          </a:xfrm>
        </p:spPr>
        <p:txBody>
          <a:bodyPr anchor="b"/>
          <a:lstStyle>
            <a:lvl1pPr>
              <a:spcAft>
                <a:spcPts val="0"/>
              </a:spcAft>
              <a:defRPr sz="605"/>
            </a:lvl1pPr>
          </a:lstStyle>
          <a:p>
            <a:pPr lvl="0"/>
            <a:r>
              <a:rPr lang="en-US" dirty="0" smtClean="0"/>
              <a:t>Super title here</a:t>
            </a:r>
          </a:p>
        </p:txBody>
      </p:sp>
      <p:sp>
        <p:nvSpPr>
          <p:cNvPr id="3" name="Title 2"/>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93885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GB" dirty="0" smtClean="0"/>
              <a:t>Title slide 4</a:t>
            </a:r>
            <a:br>
              <a:rPr lang="en-GB" dirty="0" smtClean="0"/>
            </a:br>
            <a:r>
              <a:rPr lang="en-GB" dirty="0" smtClean="0"/>
              <a:t>dark right vertical image</a:t>
            </a:r>
            <a:endParaRPr lang="en-US" dirty="0"/>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3444975" y="5036400"/>
            <a:ext cx="495448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87379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4825" t="26988" r="14688" b="56"/>
          <a:stretch/>
        </p:blipFill>
        <p:spPr>
          <a:xfrm>
            <a:off x="0" y="0"/>
            <a:ext cx="9144001" cy="582819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8"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49499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GB" dirty="0" smtClean="0"/>
              <a:t>Title slide 6 – </a:t>
            </a:r>
            <a:br>
              <a:rPr lang="en-GB" dirty="0" smtClean="0"/>
            </a:br>
            <a:r>
              <a:rPr lang="en-GB" dirty="0" smtClean="0"/>
              <a:t>no image</a:t>
            </a:r>
            <a:endParaRPr lang="en-US" dirty="0"/>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867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76392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7524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25" name="TextBox 24"/>
          <p:cNvSpPr txBox="1"/>
          <p:nvPr userDrawn="1"/>
        </p:nvSpPr>
        <p:spPr>
          <a:xfrm>
            <a:off x="1846217" y="6690918"/>
            <a:ext cx="5442857" cy="930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30" name="TextBox 29"/>
          <p:cNvSpPr txBox="1"/>
          <p:nvPr userDrawn="1">
            <p:custDataLst>
              <p:tags r:id="rId32"/>
            </p:custDataLst>
          </p:nvPr>
        </p:nvSpPr>
        <p:spPr>
          <a:xfrm>
            <a:off x="1731600" y="6320118"/>
            <a:ext cx="58176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600" kern="1200" noProof="0" smtClean="0">
                <a:solidFill>
                  <a:schemeClr val="bg1">
                    <a:lumMod val="65000"/>
                  </a:schemeClr>
                </a:solidFill>
                <a:latin typeface="+mn-lt"/>
                <a:ea typeface="+mn-ea"/>
                <a:cs typeface="+mn-cs"/>
              </a:rPr>
              <a:t>© 2017 „KPMG Baltics“, UAB yra Lietuvos ribotos atsakomybės įmonė ir nepriklausomų KPMG įmonių narių, priklausančių Šveicarijos įmonei KPMG International Cooperative („KPMG International“), tinklo narė. Visos teisės saugomos.</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3" r:id="rId3"/>
    <p:sldLayoutId id="2147483679" r:id="rId4"/>
    <p:sldLayoutId id="2147483675" r:id="rId5"/>
    <p:sldLayoutId id="2147483680" r:id="rId6"/>
    <p:sldLayoutId id="2147483666" r:id="rId7"/>
    <p:sldLayoutId id="2147483664"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701" r:id="rId17"/>
    <p:sldLayoutId id="2147483697" r:id="rId18"/>
    <p:sldLayoutId id="2147483703" r:id="rId19"/>
    <p:sldLayoutId id="2147483699" r:id="rId20"/>
    <p:sldLayoutId id="2147483700" r:id="rId21"/>
    <p:sldLayoutId id="2147483662" r:id="rId22"/>
    <p:sldLayoutId id="2147483682" r:id="rId23"/>
    <p:sldLayoutId id="2147483683" r:id="rId24"/>
    <p:sldLayoutId id="2147483684" r:id="rId25"/>
    <p:sldLayoutId id="2147483685" r:id="rId26"/>
    <p:sldLayoutId id="2147483702" r:id="rId27"/>
    <p:sldLayoutId id="2147483667" r:id="rId28"/>
    <p:sldLayoutId id="2147483704" r:id="rId29"/>
    <p:sldLayoutId id="2147483705" r:id="rId3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userDrawn="1">
          <p15:clr>
            <a:srgbClr val="F26B43"/>
          </p15:clr>
        </p15:guide>
        <p15:guide id="2" pos="470" userDrawn="1">
          <p15:clr>
            <a:srgbClr val="F26B43"/>
          </p15:clr>
        </p15:guide>
        <p15:guide id="3" pos="5291" userDrawn="1">
          <p15:clr>
            <a:srgbClr val="F26B43"/>
          </p15:clr>
        </p15:guide>
        <p15:guide id="4" orient="horz" pos="76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742000"/>
            <a:ext cx="9144000" cy="1116000"/>
          </a:xfrm>
          <a:prstGeom prst="rect">
            <a:avLst/>
          </a:prstGeom>
          <a:solidFill>
            <a:schemeClr val="bg1"/>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7" name="Title 3"/>
          <p:cNvSpPr>
            <a:spLocks noGrp="1"/>
          </p:cNvSpPr>
          <p:nvPr>
            <p:ph type="ctrTitle"/>
          </p:nvPr>
        </p:nvSpPr>
        <p:spPr>
          <a:xfrm>
            <a:off x="508348" y="757237"/>
            <a:ext cx="5101143" cy="2481755"/>
          </a:xfrm>
        </p:spPr>
        <p:txBody>
          <a:bodyPr/>
          <a:lstStyle/>
          <a:p>
            <a:pPr>
              <a:lnSpc>
                <a:spcPct val="100000"/>
              </a:lnSpc>
            </a:pPr>
            <a:r>
              <a:rPr lang="lt-LT" sz="4000" b="1" dirty="0">
                <a:solidFill>
                  <a:srgbClr val="00338D"/>
                </a:solidFill>
                <a:latin typeface="+mn-lt"/>
              </a:rPr>
              <a:t>ES struktūrinių fondų panaudojimo būsto renovacijai vertinimas </a:t>
            </a:r>
            <a:endParaRPr lang="en-GB" sz="4000" b="1" dirty="0">
              <a:solidFill>
                <a:srgbClr val="00338D"/>
              </a:solidFill>
              <a:latin typeface="+mn-lt"/>
            </a:endParaRPr>
          </a:p>
        </p:txBody>
      </p:sp>
      <p:sp>
        <p:nvSpPr>
          <p:cNvPr id="8" name="Subtitle 4"/>
          <p:cNvSpPr txBox="1">
            <a:spLocks/>
          </p:cNvSpPr>
          <p:nvPr/>
        </p:nvSpPr>
        <p:spPr>
          <a:xfrm>
            <a:off x="508348" y="3341215"/>
            <a:ext cx="5101143" cy="41843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1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100" kern="1200">
                <a:solidFill>
                  <a:schemeClr val="bg1"/>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800" b="0" dirty="0" smtClean="0">
                <a:solidFill>
                  <a:srgbClr val="00338D"/>
                </a:solidFill>
              </a:rPr>
              <a:t>P</a:t>
            </a:r>
            <a:r>
              <a:rPr lang="pt-BR" sz="1800" b="0" dirty="0" smtClean="0">
                <a:solidFill>
                  <a:srgbClr val="00338D"/>
                </a:solidFill>
              </a:rPr>
              <a:t>oveikis </a:t>
            </a:r>
            <a:r>
              <a:rPr lang="pt-BR" sz="1800" b="0" dirty="0">
                <a:solidFill>
                  <a:srgbClr val="00338D"/>
                </a:solidFill>
              </a:rPr>
              <a:t>ir finansinio patrauklumo analizė </a:t>
            </a:r>
            <a:endParaRPr lang="lt-LT" sz="1800" b="0" dirty="0" smtClean="0">
              <a:solidFill>
                <a:srgbClr val="00338D"/>
              </a:solidFill>
            </a:endParaRPr>
          </a:p>
          <a:p>
            <a:r>
              <a:rPr lang="en-GB" sz="1400" b="0" dirty="0" smtClean="0">
                <a:solidFill>
                  <a:srgbClr val="00338D"/>
                </a:solidFill>
              </a:rPr>
              <a:t>—</a:t>
            </a:r>
          </a:p>
          <a:p>
            <a:r>
              <a:rPr lang="lt-LT" sz="1400" b="0" dirty="0" smtClean="0">
                <a:solidFill>
                  <a:srgbClr val="00338D"/>
                </a:solidFill>
              </a:rPr>
              <a:t>2017 m. gegužės 4 d.</a:t>
            </a:r>
            <a:endParaRPr lang="en-GB" sz="1400" b="0" dirty="0">
              <a:solidFill>
                <a:srgbClr val="00338D"/>
              </a:solidFill>
            </a:endParaRPr>
          </a:p>
        </p:txBody>
      </p:sp>
      <p:pic>
        <p:nvPicPr>
          <p:cNvPr id="1026" name="Picture 2" descr="ESFIVP-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7225" y="5778500"/>
            <a:ext cx="2136775" cy="1079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488" y="6014100"/>
            <a:ext cx="1067141" cy="608301"/>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152" y="6142193"/>
            <a:ext cx="1256347" cy="35211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8023" y="6113945"/>
            <a:ext cx="1688214" cy="40861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r="3954"/>
          <a:stretch/>
        </p:blipFill>
        <p:spPr>
          <a:xfrm>
            <a:off x="110656" y="6048250"/>
            <a:ext cx="1551309" cy="540000"/>
          </a:xfrm>
          <a:prstGeom prst="rect">
            <a:avLst/>
          </a:prstGeom>
        </p:spPr>
      </p:pic>
    </p:spTree>
    <p:extLst>
      <p:ext uri="{BB962C8B-B14F-4D97-AF65-F5344CB8AC3E}">
        <p14:creationId xmlns:p14="http://schemas.microsoft.com/office/powerpoint/2010/main" val="43828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9120" y="2141306"/>
            <a:ext cx="8321039" cy="2149340"/>
          </a:xfrm>
          <a:prstGeom prst="rect">
            <a:avLst/>
          </a:prstGeom>
          <a:solidFill>
            <a:srgbClr val="C5EBFF"/>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7" name="Rectangle 6"/>
          <p:cNvSpPr/>
          <p:nvPr/>
        </p:nvSpPr>
        <p:spPr>
          <a:xfrm>
            <a:off x="655685" y="3260323"/>
            <a:ext cx="8018867" cy="956672"/>
          </a:xfrm>
          <a:prstGeom prst="rect">
            <a:avLst/>
          </a:prstGeom>
        </p:spPr>
        <p:txBody>
          <a:bodyPr wrap="square">
            <a:spAutoFit/>
          </a:bodyPr>
          <a:lstStyle/>
          <a:p>
            <a:pPr defTabSz="703402" fontAlgn="base">
              <a:spcBef>
                <a:spcPts val="1108"/>
              </a:spcBef>
              <a:spcAft>
                <a:spcPct val="0"/>
              </a:spcAft>
              <a:buClr>
                <a:schemeClr val="bg1">
                  <a:lumMod val="50000"/>
                </a:schemeClr>
              </a:buClr>
              <a:tabLst>
                <a:tab pos="1076325" algn="l"/>
                <a:tab pos="1168400" algn="l"/>
                <a:tab pos="1706563" algn="l"/>
              </a:tabLst>
              <a:defRPr/>
            </a:pPr>
            <a:r>
              <a:rPr lang="lt-LT" b="1" dirty="0">
                <a:solidFill>
                  <a:srgbClr val="00338D"/>
                </a:solidFill>
                <a:cs typeface="Arial" panose="020B0604020202020204" pitchFamily="34" charset="0"/>
              </a:rPr>
              <a:t>MSR</a:t>
            </a:r>
            <a:r>
              <a:rPr lang="lt-LT" dirty="0">
                <a:cs typeface="Arial" panose="020B0604020202020204" pitchFamily="34" charset="0"/>
              </a:rPr>
              <a:t> </a:t>
            </a:r>
            <a:r>
              <a:rPr lang="lt-LT" b="1" dirty="0">
                <a:cs typeface="Arial" panose="020B0604020202020204" pitchFamily="34" charset="0"/>
              </a:rPr>
              <a:t>↑</a:t>
            </a:r>
            <a:r>
              <a:rPr lang="lt-LT" dirty="0">
                <a:cs typeface="Arial" panose="020B0604020202020204" pitchFamily="34" charset="0"/>
              </a:rPr>
              <a:t>	</a:t>
            </a:r>
            <a:r>
              <a:rPr lang="lt-LT" dirty="0" smtClean="0">
                <a:cs typeface="Arial" panose="020B0604020202020204" pitchFamily="34" charset="0"/>
              </a:rPr>
              <a:t>	</a:t>
            </a:r>
            <a:r>
              <a:rPr lang="en-US" dirty="0" smtClean="0">
                <a:cs typeface="Arial" panose="020B0604020202020204" pitchFamily="34" charset="0"/>
              </a:rPr>
              <a:t>-&gt; </a:t>
            </a:r>
            <a:r>
              <a:rPr lang="lt-LT" dirty="0" smtClean="0">
                <a:cs typeface="Arial" panose="020B0604020202020204" pitchFamily="34" charset="0"/>
              </a:rPr>
              <a:t>	Renovacijos </a:t>
            </a:r>
            <a:r>
              <a:rPr lang="lt-LT" dirty="0">
                <a:cs typeface="Arial" panose="020B0604020202020204" pitchFamily="34" charset="0"/>
              </a:rPr>
              <a:t>finansinis patrauklumas </a:t>
            </a:r>
            <a:r>
              <a:rPr lang="lt-LT" dirty="0" smtClean="0">
                <a:cs typeface="Arial" panose="020B0604020202020204" pitchFamily="34" charset="0"/>
              </a:rPr>
              <a:t>butų savininkams  </a:t>
            </a:r>
            <a:r>
              <a:rPr lang="lt-LT" b="1" dirty="0" smtClean="0">
                <a:cs typeface="Arial" panose="020B0604020202020204" pitchFamily="34" charset="0"/>
              </a:rPr>
              <a:t>↓</a:t>
            </a:r>
            <a:endParaRPr lang="lt-LT" b="1" dirty="0">
              <a:cs typeface="Arial" panose="020B0604020202020204" pitchFamily="34" charset="0"/>
            </a:endParaRPr>
          </a:p>
          <a:p>
            <a:pPr defTabSz="703402" fontAlgn="base">
              <a:spcAft>
                <a:spcPct val="0"/>
              </a:spcAft>
              <a:buClr>
                <a:schemeClr val="bg1">
                  <a:lumMod val="50000"/>
                </a:schemeClr>
              </a:buClr>
              <a:defRPr/>
            </a:pPr>
            <a:endParaRPr lang="lt-LT" sz="900" b="1" dirty="0">
              <a:cs typeface="Arial" panose="020B0604020202020204" pitchFamily="34" charset="0"/>
            </a:endParaRPr>
          </a:p>
          <a:p>
            <a:pPr defTabSz="703402" fontAlgn="base">
              <a:spcBef>
                <a:spcPts val="1108"/>
              </a:spcBef>
              <a:spcAft>
                <a:spcPct val="0"/>
              </a:spcAft>
              <a:buClr>
                <a:schemeClr val="bg1">
                  <a:lumMod val="50000"/>
                </a:schemeClr>
              </a:buClr>
              <a:tabLst>
                <a:tab pos="1168400" algn="l"/>
                <a:tab pos="1706563" algn="l"/>
              </a:tabLst>
              <a:defRPr/>
            </a:pPr>
            <a:r>
              <a:rPr lang="lt-LT" b="1" dirty="0">
                <a:solidFill>
                  <a:srgbClr val="00338D"/>
                </a:solidFill>
                <a:cs typeface="Arial" panose="020B0604020202020204" pitchFamily="34" charset="0"/>
              </a:rPr>
              <a:t>MSR</a:t>
            </a:r>
            <a:r>
              <a:rPr lang="lt-LT" dirty="0">
                <a:cs typeface="Arial" panose="020B0604020202020204" pitchFamily="34" charset="0"/>
              </a:rPr>
              <a:t> </a:t>
            </a:r>
            <a:r>
              <a:rPr lang="lt-LT" b="1" dirty="0">
                <a:cs typeface="Arial" panose="020B0604020202020204" pitchFamily="34" charset="0"/>
              </a:rPr>
              <a:t>↓</a:t>
            </a:r>
            <a:r>
              <a:rPr lang="lt-LT" dirty="0">
                <a:cs typeface="Arial" panose="020B0604020202020204" pitchFamily="34" charset="0"/>
              </a:rPr>
              <a:t> </a:t>
            </a:r>
            <a:r>
              <a:rPr lang="lt-LT" dirty="0" smtClean="0">
                <a:cs typeface="Arial" panose="020B0604020202020204" pitchFamily="34" charset="0"/>
              </a:rPr>
              <a:t>	</a:t>
            </a:r>
            <a:r>
              <a:rPr lang="en-US" dirty="0" smtClean="0">
                <a:cs typeface="Arial" panose="020B0604020202020204" pitchFamily="34" charset="0"/>
              </a:rPr>
              <a:t>-&gt; </a:t>
            </a:r>
            <a:r>
              <a:rPr lang="lt-LT" dirty="0" smtClean="0">
                <a:cs typeface="Arial" panose="020B0604020202020204" pitchFamily="34" charset="0"/>
              </a:rPr>
              <a:t>	Renovacijos </a:t>
            </a:r>
            <a:r>
              <a:rPr lang="en-US" dirty="0" err="1" smtClean="0">
                <a:cs typeface="Arial" panose="020B0604020202020204" pitchFamily="34" charset="0"/>
              </a:rPr>
              <a:t>finansinis</a:t>
            </a:r>
            <a:r>
              <a:rPr lang="en-US" dirty="0" smtClean="0">
                <a:cs typeface="Arial" panose="020B0604020202020204" pitchFamily="34" charset="0"/>
              </a:rPr>
              <a:t> </a:t>
            </a:r>
            <a:r>
              <a:rPr lang="en-US" dirty="0" err="1">
                <a:cs typeface="Arial" panose="020B0604020202020204" pitchFamily="34" charset="0"/>
              </a:rPr>
              <a:t>patrauklumas</a:t>
            </a:r>
            <a:r>
              <a:rPr lang="en-US" dirty="0">
                <a:cs typeface="Arial" panose="020B0604020202020204" pitchFamily="34" charset="0"/>
              </a:rPr>
              <a:t> </a:t>
            </a:r>
            <a:r>
              <a:rPr lang="en-US" dirty="0" smtClean="0">
                <a:cs typeface="Arial" panose="020B0604020202020204" pitchFamily="34" charset="0"/>
              </a:rPr>
              <a:t>but</a:t>
            </a:r>
            <a:r>
              <a:rPr lang="lt-LT" dirty="0">
                <a:cs typeface="Arial" panose="020B0604020202020204" pitchFamily="34" charset="0"/>
              </a:rPr>
              <a:t>ų </a:t>
            </a:r>
            <a:r>
              <a:rPr lang="lt-LT" dirty="0" smtClean="0">
                <a:cs typeface="Arial" panose="020B0604020202020204" pitchFamily="34" charset="0"/>
              </a:rPr>
              <a:t>savininkams  </a:t>
            </a:r>
            <a:r>
              <a:rPr lang="lt-LT" b="1" dirty="0" smtClean="0">
                <a:cs typeface="Arial" panose="020B0604020202020204" pitchFamily="34" charset="0"/>
              </a:rPr>
              <a:t>↑</a:t>
            </a:r>
            <a:endParaRPr lang="lt-LT" b="1" dirty="0">
              <a:cs typeface="Arial" panose="020B0604020202020204" pitchFamily="34" charset="0"/>
            </a:endParaRPr>
          </a:p>
        </p:txBody>
      </p:sp>
      <p:sp>
        <p:nvSpPr>
          <p:cNvPr id="8" name="Rectangle 7"/>
          <p:cNvSpPr/>
          <p:nvPr/>
        </p:nvSpPr>
        <p:spPr>
          <a:xfrm>
            <a:off x="655685" y="2141306"/>
            <a:ext cx="8325755" cy="1054135"/>
          </a:xfrm>
          <a:prstGeom prst="rect">
            <a:avLst/>
          </a:prstGeom>
        </p:spPr>
        <p:txBody>
          <a:bodyPr wrap="square">
            <a:spAutoFit/>
          </a:bodyPr>
          <a:lstStyle/>
          <a:p>
            <a:pPr defTabSz="703402" fontAlgn="base">
              <a:lnSpc>
                <a:spcPts val="2500"/>
              </a:lnSpc>
              <a:spcAft>
                <a:spcPct val="0"/>
              </a:spcAft>
              <a:buClr>
                <a:schemeClr val="bg1">
                  <a:lumMod val="50000"/>
                </a:schemeClr>
              </a:buClr>
              <a:defRPr/>
            </a:pPr>
            <a:r>
              <a:rPr lang="lt-LT" b="1" dirty="0" smtClean="0">
                <a:solidFill>
                  <a:srgbClr val="00338D"/>
                </a:solidFill>
                <a:cs typeface="Arial" panose="020B0604020202020204" pitchFamily="34" charset="0"/>
              </a:rPr>
              <a:t>MSR</a:t>
            </a:r>
            <a:r>
              <a:rPr lang="lt-LT" dirty="0" smtClean="0">
                <a:cs typeface="Arial" panose="020B0604020202020204" pitchFamily="34" charset="0"/>
              </a:rPr>
              <a:t> parodo per kiek metų konkretaus projekto atveju suminių </a:t>
            </a:r>
            <a:r>
              <a:rPr lang="lt-LT" dirty="0">
                <a:cs typeface="Arial" panose="020B0604020202020204" pitchFamily="34" charset="0"/>
              </a:rPr>
              <a:t>faktinių šilumos energijos sutaupymų vertė </a:t>
            </a:r>
            <a:r>
              <a:rPr lang="lt-LT" dirty="0" smtClean="0">
                <a:cs typeface="Arial" panose="020B0604020202020204" pitchFamily="34" charset="0"/>
              </a:rPr>
              <a:t>padengia </a:t>
            </a:r>
            <a:r>
              <a:rPr lang="lt-LT" dirty="0">
                <a:cs typeface="Arial" panose="020B0604020202020204" pitchFamily="34" charset="0"/>
              </a:rPr>
              <a:t>butų savininkų projekto įgyvendinimo išlaidas (</a:t>
            </a:r>
            <a:r>
              <a:rPr lang="lt-LT" u="sng" dirty="0">
                <a:cs typeface="Arial" panose="020B0604020202020204" pitchFamily="34" charset="0"/>
              </a:rPr>
              <a:t>neįtraukiant finansavimo </a:t>
            </a:r>
            <a:r>
              <a:rPr lang="lt-LT" u="sng" dirty="0" smtClean="0">
                <a:cs typeface="Arial" panose="020B0604020202020204" pitchFamily="34" charset="0"/>
              </a:rPr>
              <a:t>kaštų</a:t>
            </a:r>
            <a:r>
              <a:rPr lang="lt-LT" dirty="0" smtClean="0">
                <a:cs typeface="Arial" panose="020B0604020202020204" pitchFamily="34" charset="0"/>
              </a:rPr>
              <a:t>).</a:t>
            </a:r>
            <a:endParaRPr lang="lt-LT" dirty="0">
              <a:cs typeface="Arial" panose="020B0604020202020204" pitchFamily="34" charset="0"/>
            </a:endParaRPr>
          </a:p>
        </p:txBody>
      </p:sp>
      <p:sp>
        <p:nvSpPr>
          <p:cNvPr id="12" name="Rectangle 1"/>
          <p:cNvSpPr>
            <a:spLocks noChangeArrowheads="1"/>
          </p:cNvSpPr>
          <p:nvPr/>
        </p:nvSpPr>
        <p:spPr bwMode="auto">
          <a:xfrm>
            <a:off x="655685" y="4641969"/>
            <a:ext cx="8244473" cy="145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762000" fontAlgn="base">
              <a:lnSpc>
                <a:spcPts val="2000"/>
              </a:lnSpc>
              <a:spcBef>
                <a:spcPts val="600"/>
              </a:spcBef>
              <a:spcAft>
                <a:spcPct val="0"/>
              </a:spcAft>
              <a:buClr>
                <a:schemeClr val="bg1">
                  <a:lumMod val="50000"/>
                </a:schemeClr>
              </a:buClr>
              <a:buSzTx/>
              <a:tabLst/>
              <a:defRPr/>
            </a:pPr>
            <a:r>
              <a:rPr lang="lt-LT" altLang="lt-LT" sz="1400" dirty="0" smtClean="0">
                <a:latin typeface="Arial" panose="020B0604020202020204" pitchFamily="34" charset="0"/>
                <a:cs typeface="Arial" panose="020B0604020202020204" pitchFamily="34" charset="0"/>
              </a:rPr>
              <a:t>Remiamasi </a:t>
            </a:r>
            <a:r>
              <a:rPr lang="lt-LT" altLang="lt-LT" sz="1400" b="1" dirty="0" smtClean="0">
                <a:latin typeface="Arial" panose="020B0604020202020204" pitchFamily="34" charset="0"/>
                <a:cs typeface="Arial" panose="020B0604020202020204" pitchFamily="34" charset="0"/>
              </a:rPr>
              <a:t>faktiniais</a:t>
            </a:r>
            <a:r>
              <a:rPr lang="lt-LT" altLang="lt-LT" sz="1400" dirty="0" smtClean="0">
                <a:latin typeface="Arial" panose="020B0604020202020204" pitchFamily="34" charset="0"/>
                <a:cs typeface="Arial" panose="020B0604020202020204" pitchFamily="34" charset="0"/>
              </a:rPr>
              <a:t> projektų duomenimis: šilumos kainomis atitinkamuose miestuose, investicijomis, skaičiuojamaisiais </a:t>
            </a:r>
            <a:r>
              <a:rPr lang="lt-LT" altLang="lt-LT" sz="1400" dirty="0" err="1" smtClean="0">
                <a:latin typeface="Arial" panose="020B0604020202020204" pitchFamily="34" charset="0"/>
                <a:cs typeface="Arial" panose="020B0604020202020204" pitchFamily="34" charset="0"/>
              </a:rPr>
              <a:t>sutaupymais</a:t>
            </a:r>
            <a:r>
              <a:rPr lang="lt-LT" altLang="lt-LT" sz="1400" dirty="0" smtClean="0">
                <a:latin typeface="Arial" panose="020B0604020202020204" pitchFamily="34" charset="0"/>
                <a:cs typeface="Arial" panose="020B0604020202020204" pitchFamily="34" charset="0"/>
              </a:rPr>
              <a:t> ir pan. </a:t>
            </a:r>
          </a:p>
          <a:p>
            <a:pPr marR="0" lvl="0" defTabSz="762000" fontAlgn="base">
              <a:lnSpc>
                <a:spcPts val="2000"/>
              </a:lnSpc>
              <a:spcBef>
                <a:spcPts val="600"/>
              </a:spcBef>
              <a:spcAft>
                <a:spcPct val="0"/>
              </a:spcAft>
              <a:buClr>
                <a:schemeClr val="bg1">
                  <a:lumMod val="50000"/>
                </a:schemeClr>
              </a:buClr>
              <a:buSzTx/>
              <a:tabLst/>
              <a:defRPr/>
            </a:pPr>
            <a:r>
              <a:rPr lang="lt-LT" altLang="lt-LT" sz="1400" dirty="0" smtClean="0">
                <a:latin typeface="Arial" panose="020B0604020202020204" pitchFamily="34" charset="0"/>
                <a:cs typeface="Arial" panose="020B0604020202020204" pitchFamily="34" charset="0"/>
              </a:rPr>
              <a:t>Esminės prielaidos: (1) faktiniai sutaupymai apskaičiuojami kaip 58.64</a:t>
            </a:r>
            <a:r>
              <a:rPr lang="en-US" altLang="lt-LT" sz="1400" dirty="0" smtClean="0">
                <a:latin typeface="Arial" panose="020B0604020202020204" pitchFamily="34" charset="0"/>
                <a:cs typeface="Arial" panose="020B0604020202020204" pitchFamily="34" charset="0"/>
              </a:rPr>
              <a:t>% </a:t>
            </a:r>
            <a:r>
              <a:rPr lang="en-US" altLang="lt-LT" sz="1400" dirty="0" err="1" smtClean="0">
                <a:latin typeface="Arial" panose="020B0604020202020204" pitchFamily="34" charset="0"/>
                <a:cs typeface="Arial" panose="020B0604020202020204" pitchFamily="34" charset="0"/>
              </a:rPr>
              <a:t>skai</a:t>
            </a:r>
            <a:r>
              <a:rPr lang="lt-LT" altLang="lt-LT" sz="1400" dirty="0" err="1" smtClean="0">
                <a:latin typeface="Arial" panose="020B0604020202020204" pitchFamily="34" charset="0"/>
                <a:cs typeface="Arial" panose="020B0604020202020204" pitchFamily="34" charset="0"/>
              </a:rPr>
              <a:t>čiuojamųjų</a:t>
            </a:r>
            <a:r>
              <a:rPr lang="lt-LT" altLang="lt-LT" sz="1400" dirty="0" smtClean="0">
                <a:latin typeface="Arial" panose="020B0604020202020204" pitchFamily="34" charset="0"/>
                <a:cs typeface="Arial" panose="020B0604020202020204" pitchFamily="34" charset="0"/>
              </a:rPr>
              <a:t> sutaupymų; (2) 2013-2016 metais įgyvendintiems projektams parama: 40</a:t>
            </a:r>
            <a:r>
              <a:rPr lang="en-US" altLang="lt-LT" sz="1400" dirty="0" smtClean="0">
                <a:latin typeface="Arial" panose="020B0604020202020204" pitchFamily="34" charset="0"/>
                <a:cs typeface="Arial" panose="020B0604020202020204" pitchFamily="34" charset="0"/>
              </a:rPr>
              <a:t>% </a:t>
            </a:r>
            <a:r>
              <a:rPr lang="en-US" altLang="lt-LT" sz="1400" dirty="0" err="1" smtClean="0">
                <a:latin typeface="Arial" panose="020B0604020202020204" pitchFamily="34" charset="0"/>
                <a:cs typeface="Arial" panose="020B0604020202020204" pitchFamily="34" charset="0"/>
              </a:rPr>
              <a:t>rangos</a:t>
            </a:r>
            <a:r>
              <a:rPr lang="en-US" altLang="lt-LT" sz="1400" dirty="0" smtClean="0">
                <a:latin typeface="Arial" panose="020B0604020202020204" pitchFamily="34" charset="0"/>
                <a:cs typeface="Arial" panose="020B0604020202020204" pitchFamily="34" charset="0"/>
              </a:rPr>
              <a:t> </a:t>
            </a:r>
            <a:r>
              <a:rPr lang="en-US" altLang="lt-LT" sz="1400" dirty="0" err="1" smtClean="0">
                <a:latin typeface="Arial" panose="020B0604020202020204" pitchFamily="34" charset="0"/>
                <a:cs typeface="Arial" panose="020B0604020202020204" pitchFamily="34" charset="0"/>
              </a:rPr>
              <a:t>darb</a:t>
            </a:r>
            <a:r>
              <a:rPr lang="lt-LT" altLang="lt-LT" sz="1400" dirty="0" smtClean="0">
                <a:latin typeface="Arial" panose="020B0604020202020204" pitchFamily="34" charset="0"/>
                <a:cs typeface="Arial" panose="020B0604020202020204" pitchFamily="34" charset="0"/>
              </a:rPr>
              <a:t>ų </a:t>
            </a:r>
            <a:r>
              <a:rPr lang="en-US" altLang="lt-LT" sz="1400" dirty="0" smtClean="0">
                <a:latin typeface="Arial" panose="020B0604020202020204" pitchFamily="34" charset="0"/>
                <a:cs typeface="Arial" panose="020B0604020202020204" pitchFamily="34" charset="0"/>
              </a:rPr>
              <a:t>+ 100% </a:t>
            </a:r>
            <a:r>
              <a:rPr lang="lt-LT" altLang="lt-LT" sz="1400" dirty="0" smtClean="0">
                <a:latin typeface="Arial" panose="020B0604020202020204" pitchFamily="34" charset="0"/>
                <a:cs typeface="Arial" panose="020B0604020202020204" pitchFamily="34" charset="0"/>
              </a:rPr>
              <a:t>parengimo, TP ir administravimo išlaidų.</a:t>
            </a:r>
          </a:p>
        </p:txBody>
      </p:sp>
      <p:sp>
        <p:nvSpPr>
          <p:cNvPr id="9" name="Rectangle 8"/>
          <p:cNvSpPr/>
          <p:nvPr/>
        </p:nvSpPr>
        <p:spPr>
          <a:xfrm>
            <a:off x="579120" y="1440417"/>
            <a:ext cx="8325755" cy="426207"/>
          </a:xfrm>
          <a:prstGeom prst="rect">
            <a:avLst/>
          </a:prstGeom>
        </p:spPr>
        <p:txBody>
          <a:bodyPr wrap="square">
            <a:spAutoFit/>
          </a:bodyPr>
          <a:lstStyle/>
          <a:p>
            <a:pPr algn="ctr" defTabSz="703402" fontAlgn="base">
              <a:lnSpc>
                <a:spcPts val="2500"/>
              </a:lnSpc>
              <a:spcAft>
                <a:spcPct val="0"/>
              </a:spcAft>
              <a:buClr>
                <a:schemeClr val="bg1">
                  <a:lumMod val="50000"/>
                </a:schemeClr>
              </a:buClr>
              <a:defRPr/>
            </a:pPr>
            <a:r>
              <a:rPr lang="lt-LT" sz="3200" b="1" dirty="0" smtClean="0">
                <a:cs typeface="Arial" panose="020B0604020202020204" pitchFamily="34" charset="0"/>
              </a:rPr>
              <a:t>„Per kiek metų renovacija atsiperka?“</a:t>
            </a:r>
            <a:endParaRPr lang="lt-LT" sz="2000" dirty="0">
              <a:cs typeface="Arial" panose="020B0604020202020204" pitchFamily="34" charset="0"/>
            </a:endParaRPr>
          </a:p>
        </p:txBody>
      </p:sp>
      <p:sp>
        <p:nvSpPr>
          <p:cNvPr id="13" name="Text Placeholder 12"/>
          <p:cNvSpPr txBox="1">
            <a:spLocks/>
          </p:cNvSpPr>
          <p:nvPr/>
        </p:nvSpPr>
        <p:spPr>
          <a:xfrm>
            <a:off x="413239" y="222825"/>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14" name="Title 1"/>
          <p:cNvSpPr txBox="1">
            <a:spLocks/>
          </p:cNvSpPr>
          <p:nvPr/>
        </p:nvSpPr>
        <p:spPr>
          <a:xfrm>
            <a:off x="413239" y="465566"/>
            <a:ext cx="7826072"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nSpc>
                <a:spcPct val="100000"/>
              </a:lnSpc>
            </a:pPr>
            <a:r>
              <a:rPr lang="lt-LT" sz="2800" b="1" dirty="0" smtClean="0">
                <a:latin typeface="+mn-lt"/>
              </a:rPr>
              <a:t>Metų </a:t>
            </a:r>
            <a:r>
              <a:rPr lang="lt-LT" sz="2800" b="1" dirty="0" smtClean="0">
                <a:latin typeface="+mn-lt"/>
              </a:rPr>
              <a:t>skaičiaus </a:t>
            </a:r>
            <a:r>
              <a:rPr lang="lt-LT" sz="2800" b="1" dirty="0" smtClean="0">
                <a:latin typeface="+mn-lt"/>
              </a:rPr>
              <a:t>rodiklis - MSR</a:t>
            </a:r>
            <a:endParaRPr lang="en-GB" sz="2800" b="1" dirty="0">
              <a:latin typeface="+mn-lt"/>
            </a:endParaRPr>
          </a:p>
        </p:txBody>
      </p:sp>
    </p:spTree>
    <p:extLst>
      <p:ext uri="{BB962C8B-B14F-4D97-AF65-F5344CB8AC3E}">
        <p14:creationId xmlns:p14="http://schemas.microsoft.com/office/powerpoint/2010/main" val="87766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29088383"/>
              </p:ext>
            </p:extLst>
          </p:nvPr>
        </p:nvGraphicFramePr>
        <p:xfrm>
          <a:off x="3881120" y="1133486"/>
          <a:ext cx="5130800" cy="4937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881120" y="1133486"/>
            <a:ext cx="5002153" cy="24014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gn="ctr">
              <a:lnSpc>
                <a:spcPct val="100000"/>
              </a:lnSpc>
            </a:pPr>
            <a:r>
              <a:rPr lang="lt-LT" sz="1400" b="1" dirty="0" smtClean="0">
                <a:solidFill>
                  <a:schemeClr val="tx1"/>
                </a:solidFill>
                <a:latin typeface="+mn-lt"/>
              </a:rPr>
              <a:t>MSR dinamika</a:t>
            </a:r>
            <a:endParaRPr lang="en-GB" sz="1400" b="1" dirty="0">
              <a:solidFill>
                <a:schemeClr val="tx1"/>
              </a:solidFill>
              <a:latin typeface="+mn-lt"/>
            </a:endParaRPr>
          </a:p>
        </p:txBody>
      </p:sp>
      <p:sp>
        <p:nvSpPr>
          <p:cNvPr id="8" name="Text Placeholder 12"/>
          <p:cNvSpPr txBox="1">
            <a:spLocks/>
          </p:cNvSpPr>
          <p:nvPr/>
        </p:nvSpPr>
        <p:spPr>
          <a:xfrm>
            <a:off x="413239" y="222825"/>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11" name="Title 1"/>
          <p:cNvSpPr txBox="1">
            <a:spLocks/>
          </p:cNvSpPr>
          <p:nvPr/>
        </p:nvSpPr>
        <p:spPr>
          <a:xfrm>
            <a:off x="413239" y="465566"/>
            <a:ext cx="7826072"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nSpc>
                <a:spcPct val="100000"/>
              </a:lnSpc>
            </a:pPr>
            <a:r>
              <a:rPr lang="lt-LT" sz="2800" b="1" dirty="0">
                <a:latin typeface="+mn-lt"/>
              </a:rPr>
              <a:t>Metų skaičiaus rodiklis - MSR</a:t>
            </a:r>
          </a:p>
        </p:txBody>
      </p:sp>
    </p:spTree>
    <p:extLst>
      <p:ext uri="{BB962C8B-B14F-4D97-AF65-F5344CB8AC3E}">
        <p14:creationId xmlns:p14="http://schemas.microsoft.com/office/powerpoint/2010/main" val="378341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16949" y="1359894"/>
            <a:ext cx="1494000" cy="2568446"/>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1" name="Rectangle 10"/>
          <p:cNvSpPr/>
          <p:nvPr/>
        </p:nvSpPr>
        <p:spPr>
          <a:xfrm>
            <a:off x="5813269" y="1359894"/>
            <a:ext cx="1512000" cy="2568446"/>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2" name="Rectangle 11"/>
          <p:cNvSpPr/>
          <p:nvPr/>
        </p:nvSpPr>
        <p:spPr>
          <a:xfrm>
            <a:off x="7325270" y="1363474"/>
            <a:ext cx="1116000" cy="2568446"/>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graphicFrame>
        <p:nvGraphicFramePr>
          <p:cNvPr id="6" name="Chart 5"/>
          <p:cNvGraphicFramePr/>
          <p:nvPr>
            <p:extLst>
              <p:ext uri="{D42A27DB-BD31-4B8C-83A1-F6EECF244321}">
                <p14:modId xmlns:p14="http://schemas.microsoft.com/office/powerpoint/2010/main" val="129088383"/>
              </p:ext>
            </p:extLst>
          </p:nvPr>
        </p:nvGraphicFramePr>
        <p:xfrm>
          <a:off x="3881120" y="1133486"/>
          <a:ext cx="5130800" cy="4937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881120" y="1133486"/>
            <a:ext cx="5002153" cy="24014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gn="ctr">
              <a:lnSpc>
                <a:spcPct val="100000"/>
              </a:lnSpc>
            </a:pPr>
            <a:r>
              <a:rPr lang="lt-LT" sz="1400" b="1" dirty="0" smtClean="0">
                <a:solidFill>
                  <a:schemeClr val="tx1"/>
                </a:solidFill>
                <a:latin typeface="+mn-lt"/>
              </a:rPr>
              <a:t>MSR dinamika</a:t>
            </a:r>
            <a:endParaRPr lang="en-GB" sz="1400" b="1" dirty="0">
              <a:solidFill>
                <a:schemeClr val="tx1"/>
              </a:solidFill>
              <a:latin typeface="+mn-lt"/>
            </a:endParaRPr>
          </a:p>
        </p:txBody>
      </p:sp>
      <p:sp>
        <p:nvSpPr>
          <p:cNvPr id="13" name="Text Placeholder 12"/>
          <p:cNvSpPr txBox="1">
            <a:spLocks/>
          </p:cNvSpPr>
          <p:nvPr/>
        </p:nvSpPr>
        <p:spPr>
          <a:xfrm>
            <a:off x="413239" y="222825"/>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14" name="Title 1"/>
          <p:cNvSpPr txBox="1">
            <a:spLocks/>
          </p:cNvSpPr>
          <p:nvPr/>
        </p:nvSpPr>
        <p:spPr>
          <a:xfrm>
            <a:off x="413239" y="465566"/>
            <a:ext cx="7826072"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nSpc>
                <a:spcPct val="100000"/>
              </a:lnSpc>
            </a:pPr>
            <a:r>
              <a:rPr lang="lt-LT" sz="2800" b="1" dirty="0">
                <a:latin typeface="+mn-lt"/>
              </a:rPr>
              <a:t>Metų skaičiaus rodiklis - MSR</a:t>
            </a:r>
          </a:p>
        </p:txBody>
      </p:sp>
    </p:spTree>
    <p:extLst>
      <p:ext uri="{BB962C8B-B14F-4D97-AF65-F5344CB8AC3E}">
        <p14:creationId xmlns:p14="http://schemas.microsoft.com/office/powerpoint/2010/main" val="562115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16949" y="1359894"/>
            <a:ext cx="1494000" cy="2568446"/>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1" name="Rectangle 10"/>
          <p:cNvSpPr/>
          <p:nvPr/>
        </p:nvSpPr>
        <p:spPr>
          <a:xfrm>
            <a:off x="5813269" y="1359894"/>
            <a:ext cx="1512000" cy="2568446"/>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2" name="Rectangle 11"/>
          <p:cNvSpPr/>
          <p:nvPr/>
        </p:nvSpPr>
        <p:spPr>
          <a:xfrm>
            <a:off x="7325270" y="1363474"/>
            <a:ext cx="1116000" cy="2568446"/>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9" name="Text Placeholder 12"/>
          <p:cNvSpPr txBox="1">
            <a:spLocks/>
          </p:cNvSpPr>
          <p:nvPr/>
        </p:nvSpPr>
        <p:spPr>
          <a:xfrm>
            <a:off x="413239" y="222825"/>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10" name="Title 1"/>
          <p:cNvSpPr txBox="1">
            <a:spLocks/>
          </p:cNvSpPr>
          <p:nvPr/>
        </p:nvSpPr>
        <p:spPr>
          <a:xfrm>
            <a:off x="413239" y="465566"/>
            <a:ext cx="7826072"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nSpc>
                <a:spcPct val="100000"/>
              </a:lnSpc>
            </a:pPr>
            <a:r>
              <a:rPr lang="lt-LT" sz="2800" b="1" dirty="0">
                <a:latin typeface="+mn-lt"/>
              </a:rPr>
              <a:t>Metų skaičiaus rodiklis - MSR</a:t>
            </a:r>
          </a:p>
        </p:txBody>
      </p:sp>
      <p:graphicFrame>
        <p:nvGraphicFramePr>
          <p:cNvPr id="6" name="Chart 5"/>
          <p:cNvGraphicFramePr/>
          <p:nvPr>
            <p:extLst>
              <p:ext uri="{D42A27DB-BD31-4B8C-83A1-F6EECF244321}">
                <p14:modId xmlns:p14="http://schemas.microsoft.com/office/powerpoint/2010/main" val="129088383"/>
              </p:ext>
            </p:extLst>
          </p:nvPr>
        </p:nvGraphicFramePr>
        <p:xfrm>
          <a:off x="3881120" y="1133486"/>
          <a:ext cx="5130800" cy="4937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881120" y="1133486"/>
            <a:ext cx="5002153" cy="24014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gn="ctr">
              <a:lnSpc>
                <a:spcPct val="100000"/>
              </a:lnSpc>
            </a:pPr>
            <a:r>
              <a:rPr lang="lt-LT" sz="1400" b="1" dirty="0" smtClean="0">
                <a:solidFill>
                  <a:schemeClr val="tx1"/>
                </a:solidFill>
                <a:latin typeface="+mn-lt"/>
              </a:rPr>
              <a:t>MSR dinamika</a:t>
            </a:r>
            <a:endParaRPr lang="en-GB" sz="1400" b="1" dirty="0">
              <a:solidFill>
                <a:schemeClr val="tx1"/>
              </a:solidFill>
              <a:latin typeface="+mn-lt"/>
            </a:endParaRPr>
          </a:p>
        </p:txBody>
      </p:sp>
      <p:sp>
        <p:nvSpPr>
          <p:cNvPr id="13" name="Rectangle 12"/>
          <p:cNvSpPr/>
          <p:nvPr/>
        </p:nvSpPr>
        <p:spPr>
          <a:xfrm>
            <a:off x="413239" y="1253560"/>
            <a:ext cx="3335802" cy="4093428"/>
          </a:xfrm>
          <a:prstGeom prst="rect">
            <a:avLst/>
          </a:prstGeom>
        </p:spPr>
        <p:txBody>
          <a:bodyPr wrap="square">
            <a:spAutoFit/>
          </a:bodyPr>
          <a:lstStyle/>
          <a:p>
            <a:pPr marL="182563" marR="0" lvl="0" indent="-182563" defTabSz="762000" fontAlgn="base">
              <a:lnSpc>
                <a:spcPts val="2500"/>
              </a:lnSpc>
              <a:spcBef>
                <a:spcPts val="600"/>
              </a:spcBef>
              <a:spcAft>
                <a:spcPts val="600"/>
              </a:spcAft>
              <a:buClr>
                <a:schemeClr val="bg1">
                  <a:lumMod val="50000"/>
                </a:schemeClr>
              </a:buClr>
              <a:buSzTx/>
              <a:buFont typeface="Wingdings" panose="05000000000000000000" pitchFamily="2" charset="2"/>
              <a:buChar char="§"/>
              <a:tabLst/>
              <a:defRPr/>
            </a:pPr>
            <a:r>
              <a:rPr lang="lt-LT" altLang="lt-LT" sz="2000" dirty="0" smtClean="0">
                <a:cs typeface="Univers for KPMG"/>
              </a:rPr>
              <a:t>Rodiklio </a:t>
            </a:r>
            <a:r>
              <a:rPr lang="lt-LT" altLang="lt-LT" sz="2000" dirty="0">
                <a:cs typeface="Univers for KPMG"/>
              </a:rPr>
              <a:t>reikšmės indikuoja </a:t>
            </a:r>
            <a:r>
              <a:rPr lang="lt-LT" altLang="lt-LT" sz="2000" b="1" dirty="0">
                <a:cs typeface="Univers for KPMG"/>
              </a:rPr>
              <a:t>priešingą ekonominei logikai tendenciją </a:t>
            </a:r>
            <a:r>
              <a:rPr lang="lt-LT" altLang="lt-LT" sz="2000" dirty="0">
                <a:cs typeface="Univers for KPMG"/>
              </a:rPr>
              <a:t>– finansiniam patrauklumui didėjant, įgyvendinamų projektų skaičius mažėja.</a:t>
            </a:r>
          </a:p>
          <a:p>
            <a:pPr marL="182563" marR="0" lvl="0" indent="-182563" defTabSz="762000" fontAlgn="base">
              <a:lnSpc>
                <a:spcPts val="2500"/>
              </a:lnSpc>
              <a:spcBef>
                <a:spcPts val="600"/>
              </a:spcBef>
              <a:spcAft>
                <a:spcPts val="600"/>
              </a:spcAft>
              <a:buClr>
                <a:schemeClr val="bg1">
                  <a:lumMod val="50000"/>
                </a:schemeClr>
              </a:buClr>
              <a:buSzTx/>
              <a:buFont typeface="Wingdings" panose="05000000000000000000" pitchFamily="2" charset="2"/>
              <a:buChar char="§"/>
              <a:tabLst/>
              <a:defRPr/>
            </a:pPr>
            <a:r>
              <a:rPr lang="lt-LT" altLang="lt-LT" sz="2000" dirty="0">
                <a:cs typeface="Univers for KPMG"/>
              </a:rPr>
              <a:t>Pažymėtina </a:t>
            </a:r>
            <a:r>
              <a:rPr lang="lt-LT" altLang="lt-LT" sz="2000" b="1" dirty="0" smtClean="0">
                <a:cs typeface="Univers for KPMG"/>
              </a:rPr>
              <a:t>didelė </a:t>
            </a:r>
            <a:r>
              <a:rPr lang="lt-LT" altLang="lt-LT" sz="2000" b="1" dirty="0">
                <a:cs typeface="Univers for KPMG"/>
              </a:rPr>
              <a:t>MSR reikšmių dispersija </a:t>
            </a:r>
            <a:r>
              <a:rPr lang="lt-LT" altLang="lt-LT" sz="2000" dirty="0">
                <a:cs typeface="Univers for KPMG"/>
              </a:rPr>
              <a:t>tiek skirtingais metais, tiek </a:t>
            </a:r>
            <a:r>
              <a:rPr lang="lt-LT" altLang="lt-LT" sz="2000" dirty="0" smtClean="0">
                <a:cs typeface="Univers for KPMG"/>
              </a:rPr>
              <a:t>tais pačiais </a:t>
            </a:r>
            <a:r>
              <a:rPr lang="lt-LT" altLang="lt-LT" sz="2000" dirty="0">
                <a:cs typeface="Univers for KPMG"/>
              </a:rPr>
              <a:t>metais skirtingų projektų</a:t>
            </a:r>
            <a:r>
              <a:rPr lang="lt-LT" altLang="lt-LT" sz="2000" dirty="0" smtClean="0">
                <a:cs typeface="Univers for KPMG"/>
              </a:rPr>
              <a:t>.</a:t>
            </a:r>
            <a:endParaRPr lang="lt-LT" altLang="lt-LT" sz="2000" dirty="0">
              <a:cs typeface="Univers for KPMG"/>
            </a:endParaRPr>
          </a:p>
        </p:txBody>
      </p:sp>
    </p:spTree>
    <p:extLst>
      <p:ext uri="{BB962C8B-B14F-4D97-AF65-F5344CB8AC3E}">
        <p14:creationId xmlns:p14="http://schemas.microsoft.com/office/powerpoint/2010/main" val="2886133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7835" y="2607155"/>
            <a:ext cx="8321039" cy="2429523"/>
          </a:xfrm>
          <a:prstGeom prst="rect">
            <a:avLst/>
          </a:prstGeom>
          <a:solidFill>
            <a:srgbClr val="C5EBFF"/>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7" name="Rectangle 6"/>
          <p:cNvSpPr/>
          <p:nvPr/>
        </p:nvSpPr>
        <p:spPr>
          <a:xfrm>
            <a:off x="604400" y="3973138"/>
            <a:ext cx="8018867" cy="956672"/>
          </a:xfrm>
          <a:prstGeom prst="rect">
            <a:avLst/>
          </a:prstGeom>
        </p:spPr>
        <p:txBody>
          <a:bodyPr wrap="square">
            <a:spAutoFit/>
          </a:bodyPr>
          <a:lstStyle/>
          <a:p>
            <a:pPr defTabSz="703402" fontAlgn="base">
              <a:spcBef>
                <a:spcPts val="1108"/>
              </a:spcBef>
              <a:spcAft>
                <a:spcPct val="0"/>
              </a:spcAft>
              <a:buClr>
                <a:schemeClr val="bg1">
                  <a:lumMod val="50000"/>
                </a:schemeClr>
              </a:buClr>
              <a:tabLst>
                <a:tab pos="1076325" algn="l"/>
                <a:tab pos="1168400" algn="l"/>
                <a:tab pos="1706563" algn="l"/>
              </a:tabLst>
              <a:defRPr/>
            </a:pPr>
            <a:r>
              <a:rPr lang="lt-LT" b="1" dirty="0" smtClean="0">
                <a:solidFill>
                  <a:srgbClr val="00338D"/>
                </a:solidFill>
                <a:cs typeface="Arial" panose="020B0604020202020204" pitchFamily="34" charset="0"/>
              </a:rPr>
              <a:t>MFPI</a:t>
            </a:r>
            <a:r>
              <a:rPr lang="lt-LT" dirty="0" smtClean="0">
                <a:cs typeface="Arial" panose="020B0604020202020204" pitchFamily="34" charset="0"/>
              </a:rPr>
              <a:t> </a:t>
            </a:r>
            <a:r>
              <a:rPr lang="lt-LT" b="1" dirty="0">
                <a:cs typeface="Arial" panose="020B0604020202020204" pitchFamily="34" charset="0"/>
              </a:rPr>
              <a:t>↑</a:t>
            </a:r>
            <a:r>
              <a:rPr lang="lt-LT" dirty="0">
                <a:cs typeface="Arial" panose="020B0604020202020204" pitchFamily="34" charset="0"/>
              </a:rPr>
              <a:t>	</a:t>
            </a:r>
            <a:r>
              <a:rPr lang="lt-LT" dirty="0" smtClean="0">
                <a:cs typeface="Arial" panose="020B0604020202020204" pitchFamily="34" charset="0"/>
              </a:rPr>
              <a:t>	</a:t>
            </a:r>
            <a:r>
              <a:rPr lang="en-US" dirty="0" smtClean="0">
                <a:cs typeface="Arial" panose="020B0604020202020204" pitchFamily="34" charset="0"/>
              </a:rPr>
              <a:t>-&gt; </a:t>
            </a:r>
            <a:r>
              <a:rPr lang="lt-LT" dirty="0" smtClean="0">
                <a:cs typeface="Arial" panose="020B0604020202020204" pitchFamily="34" charset="0"/>
              </a:rPr>
              <a:t>	Modernizavimo </a:t>
            </a:r>
            <a:r>
              <a:rPr lang="lt-LT" dirty="0">
                <a:cs typeface="Arial" panose="020B0604020202020204" pitchFamily="34" charset="0"/>
              </a:rPr>
              <a:t>finansinis patrauklumas </a:t>
            </a:r>
            <a:r>
              <a:rPr lang="lt-LT" dirty="0" smtClean="0">
                <a:cs typeface="Arial" panose="020B0604020202020204" pitchFamily="34" charset="0"/>
              </a:rPr>
              <a:t>butų savininkams  </a:t>
            </a:r>
            <a:r>
              <a:rPr lang="lt-LT" b="1" dirty="0" smtClean="0">
                <a:cs typeface="Arial" panose="020B0604020202020204" pitchFamily="34" charset="0"/>
              </a:rPr>
              <a:t>↓</a:t>
            </a:r>
            <a:endParaRPr lang="lt-LT" b="1" dirty="0">
              <a:cs typeface="Arial" panose="020B0604020202020204" pitchFamily="34" charset="0"/>
            </a:endParaRPr>
          </a:p>
          <a:p>
            <a:pPr defTabSz="703402" fontAlgn="base">
              <a:spcAft>
                <a:spcPct val="0"/>
              </a:spcAft>
              <a:buClr>
                <a:schemeClr val="bg1">
                  <a:lumMod val="50000"/>
                </a:schemeClr>
              </a:buClr>
              <a:defRPr/>
            </a:pPr>
            <a:endParaRPr lang="lt-LT" sz="900" b="1" dirty="0">
              <a:cs typeface="Arial" panose="020B0604020202020204" pitchFamily="34" charset="0"/>
            </a:endParaRPr>
          </a:p>
          <a:p>
            <a:pPr defTabSz="703402" fontAlgn="base">
              <a:spcBef>
                <a:spcPts val="1108"/>
              </a:spcBef>
              <a:spcAft>
                <a:spcPct val="0"/>
              </a:spcAft>
              <a:buClr>
                <a:schemeClr val="bg1">
                  <a:lumMod val="50000"/>
                </a:schemeClr>
              </a:buClr>
              <a:tabLst>
                <a:tab pos="1168400" algn="l"/>
                <a:tab pos="1706563" algn="l"/>
              </a:tabLst>
              <a:defRPr/>
            </a:pPr>
            <a:r>
              <a:rPr lang="lt-LT" b="1" dirty="0" smtClean="0">
                <a:solidFill>
                  <a:srgbClr val="00338D"/>
                </a:solidFill>
                <a:cs typeface="Arial" panose="020B0604020202020204" pitchFamily="34" charset="0"/>
              </a:rPr>
              <a:t>MFPI</a:t>
            </a:r>
            <a:r>
              <a:rPr lang="lt-LT" dirty="0" smtClean="0">
                <a:cs typeface="Arial" panose="020B0604020202020204" pitchFamily="34" charset="0"/>
              </a:rPr>
              <a:t> </a:t>
            </a:r>
            <a:r>
              <a:rPr lang="lt-LT" b="1" dirty="0">
                <a:cs typeface="Arial" panose="020B0604020202020204" pitchFamily="34" charset="0"/>
              </a:rPr>
              <a:t>↓</a:t>
            </a:r>
            <a:r>
              <a:rPr lang="lt-LT" dirty="0">
                <a:cs typeface="Arial" panose="020B0604020202020204" pitchFamily="34" charset="0"/>
              </a:rPr>
              <a:t> </a:t>
            </a:r>
            <a:r>
              <a:rPr lang="lt-LT" dirty="0" smtClean="0">
                <a:cs typeface="Arial" panose="020B0604020202020204" pitchFamily="34" charset="0"/>
              </a:rPr>
              <a:t>	</a:t>
            </a:r>
            <a:r>
              <a:rPr lang="en-US" dirty="0" smtClean="0">
                <a:cs typeface="Arial" panose="020B0604020202020204" pitchFamily="34" charset="0"/>
              </a:rPr>
              <a:t>-&gt; </a:t>
            </a:r>
            <a:r>
              <a:rPr lang="lt-LT" dirty="0" smtClean="0">
                <a:cs typeface="Arial" panose="020B0604020202020204" pitchFamily="34" charset="0"/>
              </a:rPr>
              <a:t>	M</a:t>
            </a:r>
            <a:r>
              <a:rPr lang="en-US" dirty="0" err="1">
                <a:cs typeface="Arial" panose="020B0604020202020204" pitchFamily="34" charset="0"/>
              </a:rPr>
              <a:t>odernizavimo</a:t>
            </a:r>
            <a:r>
              <a:rPr lang="en-US" dirty="0">
                <a:cs typeface="Arial" panose="020B0604020202020204" pitchFamily="34" charset="0"/>
              </a:rPr>
              <a:t> </a:t>
            </a:r>
            <a:r>
              <a:rPr lang="en-US" dirty="0" err="1">
                <a:cs typeface="Arial" panose="020B0604020202020204" pitchFamily="34" charset="0"/>
              </a:rPr>
              <a:t>finansinis</a:t>
            </a:r>
            <a:r>
              <a:rPr lang="en-US" dirty="0">
                <a:cs typeface="Arial" panose="020B0604020202020204" pitchFamily="34" charset="0"/>
              </a:rPr>
              <a:t> </a:t>
            </a:r>
            <a:r>
              <a:rPr lang="en-US" dirty="0" err="1">
                <a:cs typeface="Arial" panose="020B0604020202020204" pitchFamily="34" charset="0"/>
              </a:rPr>
              <a:t>patrauklumas</a:t>
            </a:r>
            <a:r>
              <a:rPr lang="en-US" dirty="0">
                <a:cs typeface="Arial" panose="020B0604020202020204" pitchFamily="34" charset="0"/>
              </a:rPr>
              <a:t> </a:t>
            </a:r>
            <a:r>
              <a:rPr lang="en-US" dirty="0" smtClean="0">
                <a:cs typeface="Arial" panose="020B0604020202020204" pitchFamily="34" charset="0"/>
              </a:rPr>
              <a:t>but</a:t>
            </a:r>
            <a:r>
              <a:rPr lang="lt-LT" dirty="0">
                <a:cs typeface="Arial" panose="020B0604020202020204" pitchFamily="34" charset="0"/>
              </a:rPr>
              <a:t>ų </a:t>
            </a:r>
            <a:r>
              <a:rPr lang="lt-LT" dirty="0" smtClean="0">
                <a:cs typeface="Arial" panose="020B0604020202020204" pitchFamily="34" charset="0"/>
              </a:rPr>
              <a:t>savininkams  </a:t>
            </a:r>
            <a:r>
              <a:rPr lang="lt-LT" b="1" dirty="0" smtClean="0">
                <a:cs typeface="Arial" panose="020B0604020202020204" pitchFamily="34" charset="0"/>
              </a:rPr>
              <a:t>↑</a:t>
            </a:r>
            <a:endParaRPr lang="lt-LT" b="1" dirty="0">
              <a:cs typeface="Arial" panose="020B0604020202020204" pitchFamily="34" charset="0"/>
            </a:endParaRPr>
          </a:p>
        </p:txBody>
      </p:sp>
      <p:sp>
        <p:nvSpPr>
          <p:cNvPr id="8" name="Rectangle 7"/>
          <p:cNvSpPr/>
          <p:nvPr/>
        </p:nvSpPr>
        <p:spPr>
          <a:xfrm>
            <a:off x="604400" y="2678275"/>
            <a:ext cx="8325755" cy="923330"/>
          </a:xfrm>
          <a:prstGeom prst="rect">
            <a:avLst/>
          </a:prstGeom>
        </p:spPr>
        <p:txBody>
          <a:bodyPr wrap="square">
            <a:spAutoFit/>
          </a:bodyPr>
          <a:lstStyle/>
          <a:p>
            <a:pPr defTabSz="703402" fontAlgn="base">
              <a:spcBef>
                <a:spcPts val="1108"/>
              </a:spcBef>
              <a:spcAft>
                <a:spcPct val="0"/>
              </a:spcAft>
              <a:buClr>
                <a:schemeClr val="bg1">
                  <a:lumMod val="50000"/>
                </a:schemeClr>
              </a:buClr>
              <a:defRPr/>
            </a:pPr>
            <a:r>
              <a:rPr lang="lt-LT" b="1" dirty="0" smtClean="0">
                <a:solidFill>
                  <a:srgbClr val="00338D"/>
                </a:solidFill>
              </a:rPr>
              <a:t>MFPI </a:t>
            </a:r>
            <a:r>
              <a:rPr lang="lt-LT" dirty="0" smtClean="0"/>
              <a:t>– parodo, </a:t>
            </a:r>
            <a:r>
              <a:rPr lang="lt-LT" dirty="0"/>
              <a:t>kokią dalį (%) butų savininkų disponuojamų pajamų sudaro grynosios modernizavimo projekto įgyvendinimo išlaidos (</a:t>
            </a:r>
            <a:r>
              <a:rPr lang="lt-LT" u="sng" dirty="0"/>
              <a:t>neįtraukiant finansavimo </a:t>
            </a:r>
            <a:r>
              <a:rPr lang="lt-LT" u="sng" dirty="0" smtClean="0"/>
              <a:t>kainos</a:t>
            </a:r>
            <a:r>
              <a:rPr lang="lt-LT" dirty="0" smtClean="0"/>
              <a:t>). </a:t>
            </a:r>
            <a:endParaRPr lang="lt-LT" dirty="0"/>
          </a:p>
        </p:txBody>
      </p:sp>
      <p:sp>
        <p:nvSpPr>
          <p:cNvPr id="10" name="Text Placeholder 12"/>
          <p:cNvSpPr txBox="1">
            <a:spLocks/>
          </p:cNvSpPr>
          <p:nvPr/>
        </p:nvSpPr>
        <p:spPr>
          <a:xfrm>
            <a:off x="373072" y="211050"/>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11" name="Title 1"/>
          <p:cNvSpPr txBox="1">
            <a:spLocks/>
          </p:cNvSpPr>
          <p:nvPr/>
        </p:nvSpPr>
        <p:spPr>
          <a:xfrm>
            <a:off x="373071" y="453791"/>
            <a:ext cx="8321039"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marL="1260475" indent="-1260475">
              <a:lnSpc>
                <a:spcPct val="100000"/>
              </a:lnSpc>
            </a:pPr>
            <a:r>
              <a:rPr lang="lt-LT" sz="2400" b="1" dirty="0" smtClean="0">
                <a:solidFill>
                  <a:srgbClr val="00338D"/>
                </a:solidFill>
                <a:latin typeface="+mn-lt"/>
              </a:rPr>
              <a:t>Modernizavimo finansinio patrauklumo indeksas - MFPI</a:t>
            </a:r>
            <a:endParaRPr lang="en-GB" sz="2400" b="1" dirty="0">
              <a:solidFill>
                <a:srgbClr val="00338D"/>
              </a:solidFill>
              <a:latin typeface="+mn-lt"/>
            </a:endParaRPr>
          </a:p>
        </p:txBody>
      </p:sp>
      <p:pic>
        <p:nvPicPr>
          <p:cNvPr id="13" name="Picture 12"/>
          <p:cNvPicPr>
            <a:picLocks noChangeAspect="1"/>
          </p:cNvPicPr>
          <p:nvPr/>
        </p:nvPicPr>
        <p:blipFill rotWithShape="1">
          <a:blip r:embed="rId3"/>
          <a:srcRect l="8796" r="7148" b="80741"/>
          <a:stretch/>
        </p:blipFill>
        <p:spPr>
          <a:xfrm>
            <a:off x="655684" y="5189374"/>
            <a:ext cx="8135142" cy="781103"/>
          </a:xfrm>
          <a:prstGeom prst="rect">
            <a:avLst/>
          </a:prstGeom>
        </p:spPr>
      </p:pic>
      <p:sp>
        <p:nvSpPr>
          <p:cNvPr id="9" name="Rectangle 8"/>
          <p:cNvSpPr/>
          <p:nvPr/>
        </p:nvSpPr>
        <p:spPr>
          <a:xfrm>
            <a:off x="560377" y="1243202"/>
            <a:ext cx="8325755" cy="1077218"/>
          </a:xfrm>
          <a:prstGeom prst="rect">
            <a:avLst/>
          </a:prstGeom>
        </p:spPr>
        <p:txBody>
          <a:bodyPr wrap="square">
            <a:spAutoFit/>
          </a:bodyPr>
          <a:lstStyle/>
          <a:p>
            <a:pPr algn="ctr" defTabSz="703402" fontAlgn="base">
              <a:spcAft>
                <a:spcPct val="0"/>
              </a:spcAft>
              <a:buClr>
                <a:schemeClr val="bg1">
                  <a:lumMod val="50000"/>
                </a:schemeClr>
              </a:buClr>
              <a:defRPr/>
            </a:pPr>
            <a:r>
              <a:rPr lang="lt-LT" sz="3200" b="1" dirty="0" smtClean="0">
                <a:cs typeface="Arial" panose="020B0604020202020204" pitchFamily="34" charset="0"/>
              </a:rPr>
              <a:t>„Kokią dalį pajamų turiu papildomai išleisti renovacijai?“</a:t>
            </a:r>
            <a:endParaRPr lang="lt-LT" sz="2000" dirty="0">
              <a:cs typeface="Arial" panose="020B0604020202020204" pitchFamily="34" charset="0"/>
            </a:endParaRPr>
          </a:p>
        </p:txBody>
      </p:sp>
    </p:spTree>
    <p:extLst>
      <p:ext uri="{BB962C8B-B14F-4D97-AF65-F5344CB8AC3E}">
        <p14:creationId xmlns:p14="http://schemas.microsoft.com/office/powerpoint/2010/main" val="227753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89669" y="1523526"/>
            <a:ext cx="1458000" cy="2763993"/>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4" name="Rectangle 13"/>
          <p:cNvSpPr/>
          <p:nvPr/>
        </p:nvSpPr>
        <p:spPr>
          <a:xfrm>
            <a:off x="5955509" y="1523526"/>
            <a:ext cx="1458000" cy="2763993"/>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5" name="Rectangle 14"/>
          <p:cNvSpPr/>
          <p:nvPr/>
        </p:nvSpPr>
        <p:spPr>
          <a:xfrm>
            <a:off x="7416710" y="1527106"/>
            <a:ext cx="1098000" cy="2763993"/>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8" name="Rectangle 7"/>
          <p:cNvSpPr/>
          <p:nvPr/>
        </p:nvSpPr>
        <p:spPr>
          <a:xfrm>
            <a:off x="375920" y="1463247"/>
            <a:ext cx="3322320" cy="2811026"/>
          </a:xfrm>
          <a:prstGeom prst="rect">
            <a:avLst/>
          </a:prstGeom>
        </p:spPr>
        <p:txBody>
          <a:bodyPr wrap="square">
            <a:spAutoFit/>
          </a:bodyPr>
          <a:lstStyle/>
          <a:p>
            <a:pPr defTabSz="762000" fontAlgn="base">
              <a:lnSpc>
                <a:spcPts val="2500"/>
              </a:lnSpc>
              <a:spcBef>
                <a:spcPts val="600"/>
              </a:spcBef>
              <a:spcAft>
                <a:spcPct val="0"/>
              </a:spcAft>
              <a:buClr>
                <a:schemeClr val="bg1">
                  <a:lumMod val="50000"/>
                </a:schemeClr>
              </a:buClr>
              <a:defRPr/>
            </a:pPr>
            <a:r>
              <a:rPr lang="lt-LT" altLang="lt-LT" sz="2000" dirty="0" smtClean="0">
                <a:cs typeface="Univers for KPMG"/>
              </a:rPr>
              <a:t>Rodiklio </a:t>
            </a:r>
            <a:r>
              <a:rPr lang="lt-LT" altLang="lt-LT" sz="2000" dirty="0">
                <a:cs typeface="Univers for KPMG"/>
              </a:rPr>
              <a:t>dinamika patvirtina MSR analizės </a:t>
            </a:r>
            <a:r>
              <a:rPr lang="lt-LT" altLang="lt-LT" sz="2000" dirty="0" smtClean="0">
                <a:cs typeface="Univers for KPMG"/>
              </a:rPr>
              <a:t>išvadas:</a:t>
            </a:r>
          </a:p>
          <a:p>
            <a:pPr marL="182563" indent="-182563" defTabSz="762000" fontAlgn="base">
              <a:lnSpc>
                <a:spcPts val="2500"/>
              </a:lnSpc>
              <a:spcBef>
                <a:spcPts val="600"/>
              </a:spcBef>
              <a:spcAft>
                <a:spcPct val="0"/>
              </a:spcAft>
              <a:buClr>
                <a:schemeClr val="bg1">
                  <a:lumMod val="50000"/>
                </a:schemeClr>
              </a:buClr>
              <a:buFont typeface="Wingdings" panose="05000000000000000000" pitchFamily="2" charset="2"/>
              <a:buChar char="§"/>
              <a:defRPr/>
            </a:pPr>
            <a:r>
              <a:rPr lang="lt-LT" altLang="lt-LT" sz="2000" dirty="0" smtClean="0">
                <a:cs typeface="Univers for KPMG"/>
              </a:rPr>
              <a:t>finansiniam patrauklumui didėjant, įgyvendinamų projektų skaičius mažėja;</a:t>
            </a:r>
          </a:p>
          <a:p>
            <a:pPr marL="182563" indent="-182563" defTabSz="762000" fontAlgn="base">
              <a:lnSpc>
                <a:spcPts val="2500"/>
              </a:lnSpc>
              <a:spcBef>
                <a:spcPts val="600"/>
              </a:spcBef>
              <a:spcAft>
                <a:spcPct val="0"/>
              </a:spcAft>
              <a:buClr>
                <a:schemeClr val="bg1">
                  <a:lumMod val="50000"/>
                </a:schemeClr>
              </a:buClr>
              <a:buFont typeface="Wingdings" panose="05000000000000000000" pitchFamily="2" charset="2"/>
              <a:buChar char="§"/>
              <a:defRPr/>
            </a:pPr>
            <a:r>
              <a:rPr lang="lt-LT" altLang="lt-LT" sz="2000" dirty="0" smtClean="0">
                <a:cs typeface="Univers for KPMG"/>
              </a:rPr>
              <a:t>įgyvendinami itin skirtingo finansinio patrauklumo projektai.</a:t>
            </a:r>
            <a:endParaRPr lang="lt-LT" altLang="lt-LT" sz="2000" dirty="0">
              <a:cs typeface="Univers for KPMG"/>
            </a:endParaRPr>
          </a:p>
        </p:txBody>
      </p:sp>
      <p:sp>
        <p:nvSpPr>
          <p:cNvPr id="9" name="Text Placeholder 12"/>
          <p:cNvSpPr txBox="1">
            <a:spLocks/>
          </p:cNvSpPr>
          <p:nvPr/>
        </p:nvSpPr>
        <p:spPr>
          <a:xfrm>
            <a:off x="375922" y="209864"/>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6" name="Title 1"/>
          <p:cNvSpPr txBox="1">
            <a:spLocks/>
          </p:cNvSpPr>
          <p:nvPr/>
        </p:nvSpPr>
        <p:spPr>
          <a:xfrm>
            <a:off x="375920" y="452605"/>
            <a:ext cx="8396877"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marL="1260475" indent="-1260475">
              <a:lnSpc>
                <a:spcPct val="100000"/>
              </a:lnSpc>
            </a:pPr>
            <a:r>
              <a:rPr lang="lt-LT" sz="2400" b="1" dirty="0" smtClean="0">
                <a:latin typeface="+mn-lt"/>
              </a:rPr>
              <a:t>MFPI – modernizavimo finansinio patrauklumo indeksas</a:t>
            </a:r>
            <a:endParaRPr lang="en-GB" sz="2400" b="1" dirty="0">
              <a:latin typeface="+mn-lt"/>
            </a:endParaRPr>
          </a:p>
        </p:txBody>
      </p:sp>
      <p:graphicFrame>
        <p:nvGraphicFramePr>
          <p:cNvPr id="11" name="Chart 10"/>
          <p:cNvGraphicFramePr/>
          <p:nvPr>
            <p:extLst>
              <p:ext uri="{D42A27DB-BD31-4B8C-83A1-F6EECF244321}">
                <p14:modId xmlns:p14="http://schemas.microsoft.com/office/powerpoint/2010/main" val="1137918993"/>
              </p:ext>
            </p:extLst>
          </p:nvPr>
        </p:nvGraphicFramePr>
        <p:xfrm>
          <a:off x="3846723" y="1293539"/>
          <a:ext cx="5130000" cy="4939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3910646" y="1223099"/>
            <a:ext cx="5002153" cy="24014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gn="ctr">
              <a:lnSpc>
                <a:spcPct val="100000"/>
              </a:lnSpc>
            </a:pPr>
            <a:r>
              <a:rPr lang="lt-LT" sz="1400" b="1" dirty="0" smtClean="0">
                <a:solidFill>
                  <a:schemeClr val="tx1"/>
                </a:solidFill>
                <a:latin typeface="+mn-lt"/>
              </a:rPr>
              <a:t>MFPI dinamika</a:t>
            </a:r>
            <a:endParaRPr lang="en-GB" sz="1400" b="1" dirty="0">
              <a:solidFill>
                <a:schemeClr val="tx1"/>
              </a:solidFill>
              <a:latin typeface="+mn-lt"/>
            </a:endParaRPr>
          </a:p>
        </p:txBody>
      </p:sp>
    </p:spTree>
    <p:extLst>
      <p:ext uri="{BB962C8B-B14F-4D97-AF65-F5344CB8AC3E}">
        <p14:creationId xmlns:p14="http://schemas.microsoft.com/office/powerpoint/2010/main" val="425232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791226529"/>
              </p:ext>
            </p:extLst>
          </p:nvPr>
        </p:nvGraphicFramePr>
        <p:xfrm>
          <a:off x="752401" y="2553676"/>
          <a:ext cx="8229600" cy="35864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2"/>
          <p:cNvSpPr txBox="1">
            <a:spLocks/>
          </p:cNvSpPr>
          <p:nvPr/>
        </p:nvSpPr>
        <p:spPr>
          <a:xfrm>
            <a:off x="655685" y="187914"/>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7" name="Title 1"/>
          <p:cNvSpPr>
            <a:spLocks noGrp="1"/>
          </p:cNvSpPr>
          <p:nvPr>
            <p:ph type="title"/>
          </p:nvPr>
        </p:nvSpPr>
        <p:spPr>
          <a:xfrm>
            <a:off x="752401" y="413020"/>
            <a:ext cx="7730752" cy="431556"/>
          </a:xfrm>
        </p:spPr>
        <p:txBody>
          <a:bodyPr/>
          <a:lstStyle/>
          <a:p>
            <a:pPr>
              <a:lnSpc>
                <a:spcPct val="100000"/>
              </a:lnSpc>
            </a:pPr>
            <a:r>
              <a:rPr lang="lt-LT" sz="2400" b="1" dirty="0">
                <a:latin typeface="+mn-lt"/>
              </a:rPr>
              <a:t>Vidutinio projekto „atsipirkimas“ butų savininkams</a:t>
            </a:r>
          </a:p>
        </p:txBody>
      </p:sp>
      <p:sp>
        <p:nvSpPr>
          <p:cNvPr id="8" name="Rectangle 7"/>
          <p:cNvSpPr/>
          <p:nvPr/>
        </p:nvSpPr>
        <p:spPr>
          <a:xfrm>
            <a:off x="655685" y="1067164"/>
            <a:ext cx="8407035" cy="1338828"/>
          </a:xfrm>
          <a:prstGeom prst="rect">
            <a:avLst/>
          </a:prstGeom>
        </p:spPr>
        <p:txBody>
          <a:bodyPr wrap="square">
            <a:spAutoFit/>
          </a:bodyPr>
          <a:lstStyle/>
          <a:p>
            <a:pPr defTabSz="762000" fontAlgn="base">
              <a:lnSpc>
                <a:spcPct val="150000"/>
              </a:lnSpc>
              <a:spcBef>
                <a:spcPts val="600"/>
              </a:spcBef>
              <a:spcAft>
                <a:spcPct val="0"/>
              </a:spcAft>
              <a:buClr>
                <a:schemeClr val="bg1">
                  <a:lumMod val="50000"/>
                </a:schemeClr>
              </a:buClr>
              <a:defRPr/>
            </a:pPr>
            <a:r>
              <a:rPr lang="lt-LT" dirty="0">
                <a:cs typeface="Univers for KPMG"/>
              </a:rPr>
              <a:t>Vidutinio daugiabučio namo </a:t>
            </a:r>
            <a:r>
              <a:rPr lang="lt-LT" b="1" dirty="0" smtClean="0">
                <a:cs typeface="Univers for KPMG"/>
              </a:rPr>
              <a:t>renovacija finansiškai „neatsiperka</a:t>
            </a:r>
            <a:r>
              <a:rPr lang="lt-LT" b="1" dirty="0">
                <a:cs typeface="Univers for KPMG"/>
              </a:rPr>
              <a:t>“ </a:t>
            </a:r>
            <a:r>
              <a:rPr lang="lt-LT" dirty="0">
                <a:cs typeface="Univers for KPMG"/>
              </a:rPr>
              <a:t>per paskolos grąžinimo laikotarpį, t.y. </a:t>
            </a:r>
            <a:r>
              <a:rPr lang="lt-LT" u="sng" dirty="0">
                <a:cs typeface="Univers for KPMG"/>
              </a:rPr>
              <a:t>faktiniai</a:t>
            </a:r>
            <a:r>
              <a:rPr lang="lt-LT" dirty="0">
                <a:cs typeface="Univers for KPMG"/>
              </a:rPr>
              <a:t> šilumos energijos sutaupymai nėra pakankami, kad kompensuotų butų savininkų patiriamas modernizavimo išlaidas.</a:t>
            </a:r>
          </a:p>
        </p:txBody>
      </p:sp>
      <p:sp>
        <p:nvSpPr>
          <p:cNvPr id="9" name="TextBox 8"/>
          <p:cNvSpPr txBox="1"/>
          <p:nvPr/>
        </p:nvSpPr>
        <p:spPr>
          <a:xfrm>
            <a:off x="7999958" y="2595115"/>
            <a:ext cx="715260" cy="338554"/>
          </a:xfrm>
          <a:prstGeom prst="rect">
            <a:avLst/>
          </a:prstGeom>
          <a:noFill/>
        </p:spPr>
        <p:txBody>
          <a:bodyPr wrap="none" rtlCol="0">
            <a:spAutoFit/>
          </a:bodyPr>
          <a:lstStyle/>
          <a:p>
            <a:r>
              <a:rPr lang="en-US" sz="1600" b="1" dirty="0" smtClean="0">
                <a:solidFill>
                  <a:schemeClr val="accent2"/>
                </a:solidFill>
                <a:cs typeface="Univers for KPMG"/>
              </a:rPr>
              <a:t>+36%</a:t>
            </a:r>
            <a:endParaRPr lang="lt-LT" sz="1600" b="1" dirty="0" smtClean="0">
              <a:solidFill>
                <a:schemeClr val="accent2"/>
              </a:solidFill>
              <a:cs typeface="Univers for KPMG"/>
            </a:endParaRPr>
          </a:p>
        </p:txBody>
      </p:sp>
      <p:sp>
        <p:nvSpPr>
          <p:cNvPr id="10" name="TextBox 9"/>
          <p:cNvSpPr txBox="1"/>
          <p:nvPr/>
        </p:nvSpPr>
        <p:spPr>
          <a:xfrm>
            <a:off x="8100129" y="3089163"/>
            <a:ext cx="550151" cy="338554"/>
          </a:xfrm>
          <a:prstGeom prst="rect">
            <a:avLst/>
          </a:prstGeom>
          <a:noFill/>
        </p:spPr>
        <p:txBody>
          <a:bodyPr wrap="none" rtlCol="0">
            <a:spAutoFit/>
          </a:bodyPr>
          <a:lstStyle/>
          <a:p>
            <a:r>
              <a:rPr lang="en-US" sz="1600" dirty="0" smtClean="0">
                <a:solidFill>
                  <a:schemeClr val="accent2"/>
                </a:solidFill>
                <a:cs typeface="Univers for KPMG"/>
              </a:rPr>
              <a:t>-7%</a:t>
            </a:r>
            <a:endParaRPr lang="lt-LT" sz="1600" dirty="0" smtClean="0">
              <a:solidFill>
                <a:schemeClr val="accent2"/>
              </a:solidFill>
              <a:cs typeface="Univers for KPMG"/>
            </a:endParaRPr>
          </a:p>
        </p:txBody>
      </p:sp>
      <p:sp>
        <p:nvSpPr>
          <p:cNvPr id="11" name="TextBox 10"/>
          <p:cNvSpPr txBox="1"/>
          <p:nvPr/>
        </p:nvSpPr>
        <p:spPr>
          <a:xfrm>
            <a:off x="8051254" y="3766245"/>
            <a:ext cx="663964" cy="338554"/>
          </a:xfrm>
          <a:prstGeom prst="rect">
            <a:avLst/>
          </a:prstGeom>
          <a:noFill/>
        </p:spPr>
        <p:txBody>
          <a:bodyPr wrap="none" rtlCol="0">
            <a:spAutoFit/>
          </a:bodyPr>
          <a:lstStyle/>
          <a:p>
            <a:r>
              <a:rPr lang="en-US" sz="1600" dirty="0" smtClean="0">
                <a:solidFill>
                  <a:schemeClr val="tx2"/>
                </a:solidFill>
                <a:cs typeface="Univers for KPMG"/>
              </a:rPr>
              <a:t>-40%</a:t>
            </a:r>
            <a:endParaRPr lang="lt-LT" sz="1600" dirty="0" smtClean="0">
              <a:solidFill>
                <a:schemeClr val="tx2"/>
              </a:solidFill>
              <a:cs typeface="Univers for KPMG"/>
            </a:endParaRPr>
          </a:p>
        </p:txBody>
      </p:sp>
      <p:sp>
        <p:nvSpPr>
          <p:cNvPr id="12" name="TextBox 11"/>
          <p:cNvSpPr txBox="1"/>
          <p:nvPr/>
        </p:nvSpPr>
        <p:spPr>
          <a:xfrm>
            <a:off x="8048898" y="3372636"/>
            <a:ext cx="652615" cy="338554"/>
          </a:xfrm>
          <a:prstGeom prst="rect">
            <a:avLst/>
          </a:prstGeom>
          <a:noFill/>
        </p:spPr>
        <p:txBody>
          <a:bodyPr wrap="none" rtlCol="0">
            <a:spAutoFit/>
          </a:bodyPr>
          <a:lstStyle/>
          <a:p>
            <a:r>
              <a:rPr lang="en-US" sz="1600" b="1" dirty="0" smtClean="0">
                <a:solidFill>
                  <a:schemeClr val="tx2"/>
                </a:solidFill>
                <a:cs typeface="Univers for KPMG"/>
              </a:rPr>
              <a:t>-11%</a:t>
            </a:r>
            <a:endParaRPr lang="lt-LT" sz="1600" b="1" dirty="0" smtClean="0">
              <a:solidFill>
                <a:schemeClr val="tx2"/>
              </a:solidFill>
              <a:cs typeface="Univers for KPMG"/>
            </a:endParaRPr>
          </a:p>
        </p:txBody>
      </p:sp>
    </p:spTree>
    <p:extLst>
      <p:ext uri="{BB962C8B-B14F-4D97-AF65-F5344CB8AC3E}">
        <p14:creationId xmlns:p14="http://schemas.microsoft.com/office/powerpoint/2010/main" val="428080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655685" y="187914"/>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3. Renovacijos finansinio patrauklumo analizės įžvalgos</a:t>
            </a:r>
          </a:p>
        </p:txBody>
      </p:sp>
      <p:sp>
        <p:nvSpPr>
          <p:cNvPr id="7" name="Title 1"/>
          <p:cNvSpPr>
            <a:spLocks noGrp="1"/>
          </p:cNvSpPr>
          <p:nvPr>
            <p:ph type="title"/>
          </p:nvPr>
        </p:nvSpPr>
        <p:spPr>
          <a:xfrm>
            <a:off x="752401" y="413020"/>
            <a:ext cx="7730752" cy="431556"/>
          </a:xfrm>
        </p:spPr>
        <p:txBody>
          <a:bodyPr/>
          <a:lstStyle/>
          <a:p>
            <a:pPr>
              <a:lnSpc>
                <a:spcPct val="100000"/>
              </a:lnSpc>
            </a:pPr>
            <a:r>
              <a:rPr lang="lt-LT" sz="2400" b="1" dirty="0" smtClean="0">
                <a:latin typeface="+mn-lt"/>
              </a:rPr>
              <a:t>Kokie nefinansiniai faktoriai lemia renovacijos paklausą?</a:t>
            </a:r>
            <a:endParaRPr lang="lt-LT" sz="2400" b="1" dirty="0">
              <a:latin typeface="+mn-lt"/>
            </a:endParaRPr>
          </a:p>
        </p:txBody>
      </p:sp>
      <p:sp>
        <p:nvSpPr>
          <p:cNvPr id="8" name="Rectangle 7"/>
          <p:cNvSpPr/>
          <p:nvPr/>
        </p:nvSpPr>
        <p:spPr>
          <a:xfrm>
            <a:off x="655685" y="1323265"/>
            <a:ext cx="8426769" cy="733534"/>
          </a:xfrm>
          <a:prstGeom prst="rect">
            <a:avLst/>
          </a:prstGeom>
        </p:spPr>
        <p:txBody>
          <a:bodyPr wrap="square">
            <a:spAutoFit/>
          </a:bodyPr>
          <a:lstStyle/>
          <a:p>
            <a:pPr lvl="0">
              <a:lnSpc>
                <a:spcPts val="2500"/>
              </a:lnSpc>
            </a:pPr>
            <a:r>
              <a:rPr lang="lt-LT" sz="1700" dirty="0" smtClean="0"/>
              <a:t>Remiantis 2016 m. kiekybinio visuomenės nuomonės tyrimo rezultatais, </a:t>
            </a:r>
            <a:r>
              <a:rPr lang="lt-LT" sz="1700" b="1" dirty="0" smtClean="0"/>
              <a:t>nefinansiniai faktoriai</a:t>
            </a:r>
            <a:r>
              <a:rPr lang="lt-LT" sz="1700" dirty="0" smtClean="0"/>
              <a:t>, darantys įtaką gyventojų apsisprendimui (BETA, 2016 gruodis):</a:t>
            </a:r>
          </a:p>
        </p:txBody>
      </p:sp>
      <p:sp>
        <p:nvSpPr>
          <p:cNvPr id="5" name="Rectangle 4"/>
          <p:cNvSpPr/>
          <p:nvPr/>
        </p:nvSpPr>
        <p:spPr>
          <a:xfrm>
            <a:off x="655685" y="4772919"/>
            <a:ext cx="8748347" cy="1054135"/>
          </a:xfrm>
          <a:prstGeom prst="rect">
            <a:avLst/>
          </a:prstGeom>
        </p:spPr>
        <p:txBody>
          <a:bodyPr wrap="square">
            <a:spAutoFit/>
          </a:bodyPr>
          <a:lstStyle/>
          <a:p>
            <a:pPr lvl="0">
              <a:lnSpc>
                <a:spcPts val="2500"/>
              </a:lnSpc>
            </a:pPr>
            <a:r>
              <a:rPr lang="lt-LT" sz="2000" dirty="0" smtClean="0"/>
              <a:t>Itin didelę reikšmę paklausai turi:</a:t>
            </a:r>
            <a:endParaRPr lang="lt-LT" sz="2000" dirty="0"/>
          </a:p>
          <a:p>
            <a:pPr marL="285750" indent="-285750">
              <a:lnSpc>
                <a:spcPts val="2500"/>
              </a:lnSpc>
              <a:buClr>
                <a:schemeClr val="bg1">
                  <a:lumMod val="50000"/>
                </a:schemeClr>
              </a:buClr>
              <a:buFont typeface="Wingdings" panose="05000000000000000000" pitchFamily="2" charset="2"/>
              <a:buChar char="§"/>
            </a:pPr>
            <a:r>
              <a:rPr lang="lt-LT" sz="2000" dirty="0"/>
              <a:t>valstybės mastu taikomas </a:t>
            </a:r>
            <a:r>
              <a:rPr lang="lt-LT" sz="2000" b="1" dirty="0" smtClean="0"/>
              <a:t>renovacijos </a:t>
            </a:r>
            <a:r>
              <a:rPr lang="lt-LT" sz="2000" b="1" dirty="0"/>
              <a:t>įgyvendinimo </a:t>
            </a:r>
            <a:r>
              <a:rPr lang="lt-LT" sz="2000" b="1" dirty="0" smtClean="0"/>
              <a:t>modelis</a:t>
            </a:r>
            <a:r>
              <a:rPr lang="lt-LT" sz="2000" dirty="0" smtClean="0"/>
              <a:t>;</a:t>
            </a:r>
          </a:p>
          <a:p>
            <a:pPr marL="285750" indent="-285750">
              <a:lnSpc>
                <a:spcPts val="2500"/>
              </a:lnSpc>
              <a:buClr>
                <a:schemeClr val="bg1">
                  <a:lumMod val="50000"/>
                </a:schemeClr>
              </a:buClr>
              <a:buFont typeface="Wingdings" panose="05000000000000000000" pitchFamily="2" charset="2"/>
              <a:buChar char="§"/>
            </a:pPr>
            <a:r>
              <a:rPr lang="lt-LT" sz="2000" dirty="0" smtClean="0"/>
              <a:t>„</a:t>
            </a:r>
            <a:r>
              <a:rPr lang="lt-LT" sz="2000" b="1" dirty="0" smtClean="0"/>
              <a:t>kaimyno“ („sniego </a:t>
            </a:r>
            <a:r>
              <a:rPr lang="lt-LT" sz="2000" b="1" dirty="0" err="1" smtClean="0"/>
              <a:t>gniužtės</a:t>
            </a:r>
            <a:r>
              <a:rPr lang="lt-LT" sz="2000" b="1" dirty="0" smtClean="0"/>
              <a:t>“) efektas</a:t>
            </a:r>
            <a:r>
              <a:rPr lang="lt-LT" sz="2000" dirty="0"/>
              <a:t>.</a:t>
            </a:r>
          </a:p>
        </p:txBody>
      </p:sp>
      <p:grpSp>
        <p:nvGrpSpPr>
          <p:cNvPr id="3" name="Group 2"/>
          <p:cNvGrpSpPr/>
          <p:nvPr/>
        </p:nvGrpSpPr>
        <p:grpSpPr>
          <a:xfrm>
            <a:off x="1094377" y="2217609"/>
            <a:ext cx="7549384" cy="2034471"/>
            <a:chOff x="752401" y="2147270"/>
            <a:chExt cx="7549384" cy="2034471"/>
          </a:xfrm>
        </p:grpSpPr>
        <p:sp>
          <p:nvSpPr>
            <p:cNvPr id="2" name="Rectangle 1"/>
            <p:cNvSpPr/>
            <p:nvPr/>
          </p:nvSpPr>
          <p:spPr>
            <a:xfrm>
              <a:off x="752401" y="2147270"/>
              <a:ext cx="2448000" cy="972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1600" dirty="0" smtClean="0">
                  <a:solidFill>
                    <a:schemeClr val="bg1"/>
                  </a:solidFill>
                </a:rPr>
                <a:t>Gyvenamosios aplinkos vizualinio patrauklumo padidėjimas</a:t>
              </a:r>
            </a:p>
          </p:txBody>
        </p:sp>
        <p:sp>
          <p:nvSpPr>
            <p:cNvPr id="9" name="Rectangle 8"/>
            <p:cNvSpPr/>
            <p:nvPr/>
          </p:nvSpPr>
          <p:spPr>
            <a:xfrm>
              <a:off x="3310250" y="2153918"/>
              <a:ext cx="2448000" cy="972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1600" dirty="0" smtClean="0">
                  <a:solidFill>
                    <a:schemeClr val="bg1"/>
                  </a:solidFill>
                </a:rPr>
                <a:t>Komforto </a:t>
              </a:r>
              <a:r>
                <a:rPr lang="lt-LT" sz="1600" dirty="0">
                  <a:solidFill>
                    <a:schemeClr val="bg1"/>
                  </a:solidFill>
                </a:rPr>
                <a:t>ir gyvenimo kokybės padidėjimas</a:t>
              </a:r>
              <a:endParaRPr lang="lt-LT" sz="1600" dirty="0" smtClean="0">
                <a:solidFill>
                  <a:schemeClr val="bg1"/>
                </a:solidFill>
              </a:endParaRPr>
            </a:p>
          </p:txBody>
        </p:sp>
        <p:sp>
          <p:nvSpPr>
            <p:cNvPr id="10" name="Rectangle 9"/>
            <p:cNvSpPr/>
            <p:nvPr/>
          </p:nvSpPr>
          <p:spPr>
            <a:xfrm>
              <a:off x="5853785" y="2153918"/>
              <a:ext cx="2448000" cy="972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1600" dirty="0" smtClean="0">
                  <a:solidFill>
                    <a:schemeClr val="bg1"/>
                  </a:solidFill>
                </a:rPr>
                <a:t>Turto </a:t>
              </a:r>
              <a:r>
                <a:rPr lang="lt-LT" sz="1600" dirty="0">
                  <a:solidFill>
                    <a:schemeClr val="bg1"/>
                  </a:solidFill>
                </a:rPr>
                <a:t>vertės padidėjimas</a:t>
              </a:r>
              <a:endParaRPr lang="lt-LT" sz="1600" dirty="0" smtClean="0">
                <a:solidFill>
                  <a:schemeClr val="bg1"/>
                </a:solidFill>
              </a:endParaRPr>
            </a:p>
          </p:txBody>
        </p:sp>
        <p:sp>
          <p:nvSpPr>
            <p:cNvPr id="11" name="Rectangle 10"/>
            <p:cNvSpPr/>
            <p:nvPr/>
          </p:nvSpPr>
          <p:spPr>
            <a:xfrm>
              <a:off x="2118945" y="3209741"/>
              <a:ext cx="2448000" cy="972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1600" dirty="0" smtClean="0">
                  <a:solidFill>
                    <a:schemeClr val="bg1"/>
                  </a:solidFill>
                </a:rPr>
                <a:t>Individualios </a:t>
              </a:r>
              <a:r>
                <a:rPr lang="lt-LT" sz="1600" dirty="0">
                  <a:solidFill>
                    <a:schemeClr val="bg1"/>
                  </a:solidFill>
                </a:rPr>
                <a:t>šilumos energijos apskaitos ir reguliavimo galimybė</a:t>
              </a:r>
              <a:endParaRPr lang="lt-LT" sz="1600" dirty="0" smtClean="0">
                <a:solidFill>
                  <a:schemeClr val="bg1"/>
                </a:solidFill>
              </a:endParaRPr>
            </a:p>
          </p:txBody>
        </p:sp>
        <p:sp>
          <p:nvSpPr>
            <p:cNvPr id="12" name="Rectangle 11"/>
            <p:cNvSpPr/>
            <p:nvPr/>
          </p:nvSpPr>
          <p:spPr>
            <a:xfrm>
              <a:off x="4629785" y="3209741"/>
              <a:ext cx="2448000" cy="972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1600" dirty="0" smtClean="0">
                  <a:solidFill>
                    <a:schemeClr val="bg1"/>
                  </a:solidFill>
                </a:rPr>
                <a:t>Avaringumo</a:t>
              </a:r>
              <a:r>
                <a:rPr lang="lt-LT" sz="1600" dirty="0">
                  <a:solidFill>
                    <a:schemeClr val="bg1"/>
                  </a:solidFill>
                </a:rPr>
                <a:t>, remonto išlaidų sumažėjimas</a:t>
              </a:r>
              <a:endParaRPr lang="lt-LT" sz="1600" dirty="0" smtClean="0">
                <a:solidFill>
                  <a:schemeClr val="bg1"/>
                </a:solidFill>
              </a:endParaRPr>
            </a:p>
          </p:txBody>
        </p:sp>
      </p:grpSp>
    </p:spTree>
    <p:extLst>
      <p:ext uri="{BB962C8B-B14F-4D97-AF65-F5344CB8AC3E}">
        <p14:creationId xmlns:p14="http://schemas.microsoft.com/office/powerpoint/2010/main" val="2121609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800" y="1907930"/>
            <a:ext cx="6192000" cy="2948469"/>
          </a:xfrm>
        </p:spPr>
        <p:txBody>
          <a:bodyPr anchor="ctr"/>
          <a:lstStyle/>
          <a:p>
            <a:pPr marL="742950" indent="-742950">
              <a:lnSpc>
                <a:spcPct val="100000"/>
              </a:lnSpc>
              <a:buFont typeface="+mj-lt"/>
              <a:buAutoNum type="arabicPeriod" startAt="4"/>
            </a:pPr>
            <a:r>
              <a:rPr lang="lt-LT" sz="4400" dirty="0">
                <a:latin typeface="+mn-lt"/>
              </a:rPr>
              <a:t>Įžvalgos dėl paramos modelio tobulinimo</a:t>
            </a:r>
          </a:p>
        </p:txBody>
      </p:sp>
    </p:spTree>
    <p:extLst>
      <p:ext uri="{BB962C8B-B14F-4D97-AF65-F5344CB8AC3E}">
        <p14:creationId xmlns:p14="http://schemas.microsoft.com/office/powerpoint/2010/main" val="3947032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158262" y="251751"/>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smtClean="0"/>
              <a:t>4. </a:t>
            </a:r>
            <a:r>
              <a:rPr lang="lt-LT" sz="1200" b="0" dirty="0" smtClean="0"/>
              <a:t>Įžvalgos dėl paramos modelio tobulinimo</a:t>
            </a:r>
            <a:endParaRPr lang="lt-LT" sz="1200" b="0" dirty="0"/>
          </a:p>
        </p:txBody>
      </p:sp>
      <p:sp>
        <p:nvSpPr>
          <p:cNvPr id="7" name="Title 1"/>
          <p:cNvSpPr>
            <a:spLocks noGrp="1"/>
          </p:cNvSpPr>
          <p:nvPr>
            <p:ph type="title"/>
          </p:nvPr>
        </p:nvSpPr>
        <p:spPr>
          <a:xfrm>
            <a:off x="254978" y="476857"/>
            <a:ext cx="7730752" cy="431556"/>
          </a:xfrm>
        </p:spPr>
        <p:txBody>
          <a:bodyPr/>
          <a:lstStyle/>
          <a:p>
            <a:pPr>
              <a:lnSpc>
                <a:spcPct val="100000"/>
              </a:lnSpc>
            </a:pPr>
            <a:r>
              <a:rPr lang="lt-LT" sz="2400" b="1" dirty="0" smtClean="0">
                <a:latin typeface="+mn-lt"/>
              </a:rPr>
              <a:t>Renovacijos</a:t>
            </a:r>
            <a:r>
              <a:rPr lang="en-US" sz="2400" b="1" dirty="0" smtClean="0">
                <a:latin typeface="+mn-lt"/>
              </a:rPr>
              <a:t> </a:t>
            </a:r>
            <a:r>
              <a:rPr lang="en-US" sz="2400" b="1" dirty="0" err="1" smtClean="0">
                <a:latin typeface="+mn-lt"/>
              </a:rPr>
              <a:t>finansinio</a:t>
            </a:r>
            <a:r>
              <a:rPr lang="en-US" sz="2400" b="1" dirty="0" smtClean="0">
                <a:latin typeface="+mn-lt"/>
              </a:rPr>
              <a:t> </a:t>
            </a:r>
            <a:r>
              <a:rPr lang="en-US" sz="2400" b="1" dirty="0" err="1" smtClean="0">
                <a:latin typeface="+mn-lt"/>
              </a:rPr>
              <a:t>patrauklumo</a:t>
            </a:r>
            <a:r>
              <a:rPr lang="en-US" sz="2400" b="1" dirty="0" smtClean="0">
                <a:latin typeface="+mn-lt"/>
              </a:rPr>
              <a:t> </a:t>
            </a:r>
            <a:r>
              <a:rPr lang="en-US" sz="2400" b="1" dirty="0" err="1" smtClean="0">
                <a:latin typeface="+mn-lt"/>
              </a:rPr>
              <a:t>analiz</a:t>
            </a:r>
            <a:r>
              <a:rPr lang="lt-LT" sz="2400" b="1" dirty="0" smtClean="0">
                <a:latin typeface="+mn-lt"/>
              </a:rPr>
              <a:t>ė</a:t>
            </a:r>
            <a:endParaRPr lang="lt-LT" sz="2400" b="1" dirty="0">
              <a:latin typeface="+mn-lt"/>
            </a:endParaRPr>
          </a:p>
        </p:txBody>
      </p:sp>
      <p:sp>
        <p:nvSpPr>
          <p:cNvPr id="8" name="Rectangle 7"/>
          <p:cNvSpPr/>
          <p:nvPr/>
        </p:nvSpPr>
        <p:spPr>
          <a:xfrm>
            <a:off x="158262" y="1618453"/>
            <a:ext cx="4100178" cy="4691028"/>
          </a:xfrm>
          <a:prstGeom prst="rect">
            <a:avLst/>
          </a:prstGeom>
        </p:spPr>
        <p:txBody>
          <a:bodyPr wrap="square">
            <a:spAutoFit/>
          </a:bodyPr>
          <a:lstStyle/>
          <a:p>
            <a:pPr defTabSz="762000" fontAlgn="base">
              <a:lnSpc>
                <a:spcPts val="2500"/>
              </a:lnSpc>
              <a:spcBef>
                <a:spcPts val="600"/>
              </a:spcBef>
              <a:spcAft>
                <a:spcPct val="0"/>
              </a:spcAft>
              <a:buClr>
                <a:schemeClr val="bg1">
                  <a:lumMod val="50000"/>
                </a:schemeClr>
              </a:buClr>
              <a:defRPr/>
            </a:pPr>
            <a:r>
              <a:rPr lang="lt-LT" dirty="0" smtClean="0">
                <a:cs typeface="Univers for KPMG"/>
              </a:rPr>
              <a:t>Daugybė </a:t>
            </a:r>
            <a:r>
              <a:rPr lang="lt-LT" dirty="0">
                <a:cs typeface="Univers for KPMG"/>
              </a:rPr>
              <a:t>vidinių bei išorinių </a:t>
            </a:r>
            <a:r>
              <a:rPr lang="lt-LT" dirty="0" smtClean="0">
                <a:cs typeface="Univers for KPMG"/>
              </a:rPr>
              <a:t>renovacijos patrauklumą </a:t>
            </a:r>
            <a:r>
              <a:rPr lang="lt-LT" dirty="0">
                <a:cs typeface="Univers for KPMG"/>
              </a:rPr>
              <a:t>veikiančių faktorių, į kuriuos būtina atsižvelgti vertinant optimalų paramos daugiabučių namų modernizavimui dydį (</a:t>
            </a:r>
            <a:r>
              <a:rPr lang="lt-LT" dirty="0" smtClean="0">
                <a:cs typeface="Univers for KPMG"/>
              </a:rPr>
              <a:t>intensyvumą). </a:t>
            </a:r>
          </a:p>
          <a:p>
            <a:pPr defTabSz="762000" fontAlgn="base">
              <a:spcAft>
                <a:spcPct val="0"/>
              </a:spcAft>
              <a:buClr>
                <a:schemeClr val="bg1">
                  <a:lumMod val="50000"/>
                </a:schemeClr>
              </a:buClr>
              <a:defRPr/>
            </a:pPr>
            <a:endParaRPr lang="lt-LT" sz="900" dirty="0">
              <a:cs typeface="Univers for KPMG"/>
            </a:endParaRPr>
          </a:p>
          <a:p>
            <a:pPr defTabSz="762000" fontAlgn="base">
              <a:lnSpc>
                <a:spcPts val="2500"/>
              </a:lnSpc>
              <a:spcBef>
                <a:spcPts val="600"/>
              </a:spcBef>
              <a:spcAft>
                <a:spcPct val="0"/>
              </a:spcAft>
              <a:buClr>
                <a:schemeClr val="bg1">
                  <a:lumMod val="50000"/>
                </a:schemeClr>
              </a:buClr>
              <a:defRPr/>
            </a:pPr>
            <a:r>
              <a:rPr lang="lt-LT" dirty="0" smtClean="0">
                <a:cs typeface="Univers for KPMG"/>
              </a:rPr>
              <a:t>Šie </a:t>
            </a:r>
            <a:r>
              <a:rPr lang="lt-LT" dirty="0">
                <a:cs typeface="Univers for KPMG"/>
              </a:rPr>
              <a:t>faktoriai kinta tiek </a:t>
            </a:r>
            <a:r>
              <a:rPr lang="lt-LT" dirty="0" smtClean="0">
                <a:cs typeface="Univers for KPMG"/>
              </a:rPr>
              <a:t>laike, </a:t>
            </a:r>
            <a:r>
              <a:rPr lang="lt-LT" dirty="0">
                <a:cs typeface="Univers for KPMG"/>
              </a:rPr>
              <a:t>tiek tarp skirtingų </a:t>
            </a:r>
            <a:r>
              <a:rPr lang="lt-LT" dirty="0" smtClean="0">
                <a:cs typeface="Univers for KPMG"/>
              </a:rPr>
              <a:t>projektų. </a:t>
            </a:r>
          </a:p>
          <a:p>
            <a:pPr defTabSz="762000" fontAlgn="base">
              <a:spcAft>
                <a:spcPct val="0"/>
              </a:spcAft>
              <a:buClr>
                <a:schemeClr val="bg1">
                  <a:lumMod val="50000"/>
                </a:schemeClr>
              </a:buClr>
              <a:defRPr/>
            </a:pPr>
            <a:endParaRPr lang="lt-LT" sz="900" dirty="0">
              <a:cs typeface="Univers for KPMG"/>
            </a:endParaRPr>
          </a:p>
          <a:p>
            <a:pPr defTabSz="762000" fontAlgn="base">
              <a:lnSpc>
                <a:spcPts val="2500"/>
              </a:lnSpc>
              <a:spcBef>
                <a:spcPts val="600"/>
              </a:spcBef>
              <a:spcAft>
                <a:spcPct val="0"/>
              </a:spcAft>
              <a:buClr>
                <a:schemeClr val="bg1">
                  <a:lumMod val="50000"/>
                </a:schemeClr>
              </a:buClr>
              <a:defRPr/>
            </a:pPr>
            <a:r>
              <a:rPr lang="lt-LT" dirty="0" smtClean="0">
                <a:cs typeface="Univers for KPMG"/>
              </a:rPr>
              <a:t>Atitinkamai</a:t>
            </a:r>
            <a:r>
              <a:rPr lang="lt-LT" dirty="0">
                <a:cs typeface="Univers for KPMG"/>
              </a:rPr>
              <a:t>, ir optimalus paramos dydis (intensyvumas) kinta ir yra dinamiškas tiek laike, tiek konkrečiu momentu vertinant skirtingus projektus</a:t>
            </a:r>
            <a:r>
              <a:rPr lang="lt-LT" dirty="0" smtClean="0">
                <a:cs typeface="Univers for KPMG"/>
              </a:rPr>
              <a:t>.</a:t>
            </a:r>
            <a:endParaRPr lang="lt-LT" dirty="0">
              <a:cs typeface="Univers for KPMG"/>
            </a:endParaRPr>
          </a:p>
        </p:txBody>
      </p:sp>
      <p:sp>
        <p:nvSpPr>
          <p:cNvPr id="9" name="Rectangle 8"/>
          <p:cNvSpPr/>
          <p:nvPr/>
        </p:nvSpPr>
        <p:spPr>
          <a:xfrm>
            <a:off x="4660973" y="1592120"/>
            <a:ext cx="4392000" cy="4734629"/>
          </a:xfrm>
          <a:prstGeom prst="rect">
            <a:avLst/>
          </a:prstGeom>
        </p:spPr>
        <p:txBody>
          <a:bodyPr wrap="square">
            <a:spAutoFit/>
          </a:bodyPr>
          <a:lstStyle/>
          <a:p>
            <a:pPr marL="358775" indent="-358775" defTabSz="762000" fontAlgn="base">
              <a:lnSpc>
                <a:spcPts val="2500"/>
              </a:lnSpc>
              <a:spcBef>
                <a:spcPts val="600"/>
              </a:spcBef>
              <a:spcAft>
                <a:spcPct val="0"/>
              </a:spcAft>
              <a:buClr>
                <a:schemeClr val="bg1">
                  <a:lumMod val="50000"/>
                </a:schemeClr>
              </a:buClr>
              <a:buFont typeface="+mj-lt"/>
              <a:buAutoNum type="arabicPeriod"/>
              <a:defRPr/>
            </a:pPr>
            <a:r>
              <a:rPr lang="lt-LT" b="1" dirty="0" smtClean="0">
                <a:cs typeface="Univers for KPMG"/>
              </a:rPr>
              <a:t>Nėra </a:t>
            </a:r>
            <a:r>
              <a:rPr lang="lt-LT" b="1" dirty="0">
                <a:cs typeface="Univers for KPMG"/>
              </a:rPr>
              <a:t>tikslinga taikyti vienodo tikslinės paramos intensyvumo visiems </a:t>
            </a:r>
            <a:r>
              <a:rPr lang="lt-LT" b="1" dirty="0" smtClean="0">
                <a:cs typeface="Univers for KPMG"/>
              </a:rPr>
              <a:t>projektams – reikalingas diferencijavimas.</a:t>
            </a:r>
            <a:endParaRPr lang="lt-LT" b="1" dirty="0">
              <a:cs typeface="Univers for KPMG"/>
            </a:endParaRPr>
          </a:p>
          <a:p>
            <a:pPr marL="358775" indent="-358775" defTabSz="762000" fontAlgn="base">
              <a:lnSpc>
                <a:spcPts val="2500"/>
              </a:lnSpc>
              <a:spcBef>
                <a:spcPts val="600"/>
              </a:spcBef>
              <a:spcAft>
                <a:spcPct val="0"/>
              </a:spcAft>
              <a:buClr>
                <a:schemeClr val="bg1">
                  <a:lumMod val="50000"/>
                </a:schemeClr>
              </a:buClr>
              <a:buFont typeface="+mj-lt"/>
              <a:buAutoNum type="arabicPeriod"/>
              <a:defRPr/>
            </a:pPr>
            <a:r>
              <a:rPr lang="lt-LT" b="1" dirty="0" smtClean="0">
                <a:cs typeface="Univers for KPMG"/>
              </a:rPr>
              <a:t>Ekonominio </a:t>
            </a:r>
            <a:r>
              <a:rPr lang="lt-LT" b="1" dirty="0">
                <a:cs typeface="Univers for KPMG"/>
              </a:rPr>
              <a:t>vertinimo būdu kokybiškai ir pagrįstai nustatyti </a:t>
            </a:r>
            <a:r>
              <a:rPr lang="lt-LT" b="1" dirty="0" smtClean="0">
                <a:cs typeface="Univers for KPMG"/>
              </a:rPr>
              <a:t>renovacijos </a:t>
            </a:r>
            <a:r>
              <a:rPr lang="lt-LT" b="1" dirty="0">
                <a:cs typeface="Univers for KPMG"/>
              </a:rPr>
              <a:t>„paklausos funkciją“ yra </a:t>
            </a:r>
            <a:r>
              <a:rPr lang="lt-LT" b="1" dirty="0" smtClean="0">
                <a:cs typeface="Univers for KPMG"/>
              </a:rPr>
              <a:t>neįmanoma.</a:t>
            </a:r>
          </a:p>
          <a:p>
            <a:pPr marL="358775" indent="-358775" defTabSz="762000" fontAlgn="base">
              <a:lnSpc>
                <a:spcPts val="2500"/>
              </a:lnSpc>
              <a:spcBef>
                <a:spcPts val="600"/>
              </a:spcBef>
              <a:spcAft>
                <a:spcPct val="0"/>
              </a:spcAft>
              <a:buClr>
                <a:schemeClr val="bg1">
                  <a:lumMod val="50000"/>
                </a:schemeClr>
              </a:buClr>
              <a:buFont typeface="+mj-lt"/>
              <a:buAutoNum type="arabicPeriod"/>
              <a:defRPr/>
            </a:pPr>
            <a:r>
              <a:rPr lang="lt-LT" b="1" dirty="0" smtClean="0">
                <a:cs typeface="Univers for KPMG"/>
              </a:rPr>
              <a:t>Efektyviausiai </a:t>
            </a:r>
            <a:r>
              <a:rPr lang="lt-LT" b="1" dirty="0">
                <a:cs typeface="Univers for KPMG"/>
              </a:rPr>
              <a:t>valstybės paramos dydis (intensyvumas) būtų nustatomas rinkos sąlygomis, t.y. įgyvendinus projektų konkurencijos principą ir leidžiant paramos dydį nustatyti „rinkai“. </a:t>
            </a:r>
          </a:p>
        </p:txBody>
      </p:sp>
      <p:sp>
        <p:nvSpPr>
          <p:cNvPr id="2" name="Isosceles Triangle 1"/>
          <p:cNvSpPr/>
          <p:nvPr/>
        </p:nvSpPr>
        <p:spPr>
          <a:xfrm rot="5400000">
            <a:off x="2830698" y="3427627"/>
            <a:ext cx="3168000" cy="312516"/>
          </a:xfrm>
          <a:prstGeom prs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0" name="Rectangle 9"/>
          <p:cNvSpPr/>
          <p:nvPr/>
        </p:nvSpPr>
        <p:spPr>
          <a:xfrm>
            <a:off x="158262" y="1310676"/>
            <a:ext cx="1547828" cy="307777"/>
          </a:xfrm>
          <a:prstGeom prst="rect">
            <a:avLst/>
          </a:prstGeom>
        </p:spPr>
        <p:txBody>
          <a:bodyPr wrap="square">
            <a:spAutoFit/>
          </a:bodyPr>
          <a:lstStyle/>
          <a:p>
            <a:pPr defTabSz="762000" fontAlgn="base">
              <a:spcBef>
                <a:spcPts val="1200"/>
              </a:spcBef>
              <a:spcAft>
                <a:spcPct val="0"/>
              </a:spcAft>
              <a:buClr>
                <a:schemeClr val="bg1">
                  <a:lumMod val="50000"/>
                </a:schemeClr>
              </a:buClr>
              <a:defRPr/>
            </a:pPr>
            <a:r>
              <a:rPr lang="lt-LT" sz="1400" b="1" dirty="0" smtClean="0">
                <a:solidFill>
                  <a:srgbClr val="00338D"/>
                </a:solidFill>
                <a:cs typeface="Univers for KPMG"/>
              </a:rPr>
              <a:t>Apibendrinimas</a:t>
            </a:r>
            <a:endParaRPr lang="lt-LT" sz="1400" b="1" dirty="0">
              <a:solidFill>
                <a:srgbClr val="00338D"/>
              </a:solidFill>
              <a:cs typeface="Univers for KPMG"/>
            </a:endParaRPr>
          </a:p>
        </p:txBody>
      </p:sp>
      <p:sp>
        <p:nvSpPr>
          <p:cNvPr id="11" name="Rectangle 10"/>
          <p:cNvSpPr/>
          <p:nvPr/>
        </p:nvSpPr>
        <p:spPr>
          <a:xfrm>
            <a:off x="4754614" y="1310676"/>
            <a:ext cx="1547828" cy="307777"/>
          </a:xfrm>
          <a:prstGeom prst="rect">
            <a:avLst/>
          </a:prstGeom>
        </p:spPr>
        <p:txBody>
          <a:bodyPr wrap="square">
            <a:spAutoFit/>
          </a:bodyPr>
          <a:lstStyle/>
          <a:p>
            <a:pPr defTabSz="762000" fontAlgn="base">
              <a:spcBef>
                <a:spcPts val="1200"/>
              </a:spcBef>
              <a:spcAft>
                <a:spcPct val="0"/>
              </a:spcAft>
              <a:buClr>
                <a:schemeClr val="bg1">
                  <a:lumMod val="50000"/>
                </a:schemeClr>
              </a:buClr>
              <a:defRPr/>
            </a:pPr>
            <a:r>
              <a:rPr lang="lt-LT" sz="1400" b="1" dirty="0" smtClean="0">
                <a:solidFill>
                  <a:srgbClr val="00338D"/>
                </a:solidFill>
                <a:cs typeface="Univers for KPMG"/>
              </a:rPr>
              <a:t>Išvados</a:t>
            </a:r>
            <a:endParaRPr lang="lt-LT" sz="1400" b="1" dirty="0">
              <a:solidFill>
                <a:srgbClr val="00338D"/>
              </a:solidFill>
              <a:cs typeface="Univers for KPMG"/>
            </a:endParaRPr>
          </a:p>
        </p:txBody>
      </p:sp>
    </p:spTree>
    <p:extLst>
      <p:ext uri="{BB962C8B-B14F-4D97-AF65-F5344CB8AC3E}">
        <p14:creationId xmlns:p14="http://schemas.microsoft.com/office/powerpoint/2010/main" val="188372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52401" y="413020"/>
            <a:ext cx="7826072" cy="431556"/>
          </a:xfrm>
        </p:spPr>
        <p:txBody>
          <a:bodyPr/>
          <a:lstStyle/>
          <a:p>
            <a:pPr>
              <a:lnSpc>
                <a:spcPct val="100000"/>
              </a:lnSpc>
            </a:pPr>
            <a:r>
              <a:rPr lang="lt-LT" sz="2800" b="1" dirty="0" smtClean="0">
                <a:latin typeface="+mn-lt"/>
              </a:rPr>
              <a:t>Turinys</a:t>
            </a:r>
            <a:endParaRPr lang="en-GB" sz="2800" b="1" dirty="0">
              <a:latin typeface="+mn-lt"/>
            </a:endParaRPr>
          </a:p>
        </p:txBody>
      </p:sp>
      <p:sp>
        <p:nvSpPr>
          <p:cNvPr id="2" name="Rectangle 1"/>
          <p:cNvSpPr/>
          <p:nvPr/>
        </p:nvSpPr>
        <p:spPr>
          <a:xfrm>
            <a:off x="800060" y="1397586"/>
            <a:ext cx="612000" cy="612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2000" b="1" dirty="0" smtClean="0">
                <a:solidFill>
                  <a:schemeClr val="bg1"/>
                </a:solidFill>
              </a:rPr>
              <a:t>1</a:t>
            </a:r>
          </a:p>
        </p:txBody>
      </p:sp>
      <p:sp>
        <p:nvSpPr>
          <p:cNvPr id="8" name="Rectangle 7"/>
          <p:cNvSpPr/>
          <p:nvPr/>
        </p:nvSpPr>
        <p:spPr>
          <a:xfrm>
            <a:off x="800060" y="2088152"/>
            <a:ext cx="612000" cy="612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2000" b="1" dirty="0" smtClean="0">
                <a:solidFill>
                  <a:schemeClr val="bg1"/>
                </a:solidFill>
              </a:rPr>
              <a:t>2</a:t>
            </a:r>
          </a:p>
        </p:txBody>
      </p:sp>
      <p:sp>
        <p:nvSpPr>
          <p:cNvPr id="9" name="Rectangle 8"/>
          <p:cNvSpPr/>
          <p:nvPr/>
        </p:nvSpPr>
        <p:spPr>
          <a:xfrm>
            <a:off x="800060" y="2778718"/>
            <a:ext cx="612000" cy="612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2000" b="1" dirty="0" smtClean="0">
                <a:solidFill>
                  <a:schemeClr val="bg1"/>
                </a:solidFill>
              </a:rPr>
              <a:t>3</a:t>
            </a:r>
          </a:p>
        </p:txBody>
      </p:sp>
      <p:sp>
        <p:nvSpPr>
          <p:cNvPr id="14" name="Rectangle 13"/>
          <p:cNvSpPr/>
          <p:nvPr/>
        </p:nvSpPr>
        <p:spPr>
          <a:xfrm>
            <a:off x="1470620" y="1397586"/>
            <a:ext cx="5859820" cy="612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dirty="0" smtClean="0">
                <a:solidFill>
                  <a:schemeClr val="tx1"/>
                </a:solidFill>
              </a:rPr>
              <a:t>Įgyvendintų projektų apžvalga</a:t>
            </a:r>
            <a:endParaRPr lang="lt-LT" dirty="0">
              <a:solidFill>
                <a:schemeClr val="tx1"/>
              </a:solidFill>
            </a:endParaRPr>
          </a:p>
        </p:txBody>
      </p:sp>
      <p:sp>
        <p:nvSpPr>
          <p:cNvPr id="15" name="Rectangle 14"/>
          <p:cNvSpPr/>
          <p:nvPr/>
        </p:nvSpPr>
        <p:spPr>
          <a:xfrm>
            <a:off x="1470620" y="2088152"/>
            <a:ext cx="5859820" cy="612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dirty="0" smtClean="0">
                <a:solidFill>
                  <a:schemeClr val="tx1"/>
                </a:solidFill>
              </a:rPr>
              <a:t>Renovacijos poveikis </a:t>
            </a:r>
            <a:r>
              <a:rPr lang="lt-LT" dirty="0" smtClean="0">
                <a:solidFill>
                  <a:schemeClr val="tx1"/>
                </a:solidFill>
              </a:rPr>
              <a:t>ekonomikai</a:t>
            </a:r>
            <a:endParaRPr lang="lt-LT" dirty="0">
              <a:solidFill>
                <a:schemeClr val="tx1"/>
              </a:solidFill>
            </a:endParaRPr>
          </a:p>
        </p:txBody>
      </p:sp>
      <p:sp>
        <p:nvSpPr>
          <p:cNvPr id="16" name="Rectangle 15"/>
          <p:cNvSpPr/>
          <p:nvPr/>
        </p:nvSpPr>
        <p:spPr>
          <a:xfrm>
            <a:off x="1470620" y="2778718"/>
            <a:ext cx="5859820" cy="612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dirty="0" smtClean="0">
                <a:solidFill>
                  <a:schemeClr val="tx1"/>
                </a:solidFill>
              </a:rPr>
              <a:t>Renovacijos finansinio </a:t>
            </a:r>
            <a:r>
              <a:rPr lang="lt-LT" dirty="0" smtClean="0">
                <a:solidFill>
                  <a:schemeClr val="tx1"/>
                </a:solidFill>
              </a:rPr>
              <a:t>patrauklumo </a:t>
            </a:r>
            <a:r>
              <a:rPr lang="lt-LT" dirty="0" smtClean="0">
                <a:solidFill>
                  <a:schemeClr val="tx1"/>
                </a:solidFill>
              </a:rPr>
              <a:t>analizė</a:t>
            </a:r>
            <a:endParaRPr lang="pt-BR" dirty="0">
              <a:solidFill>
                <a:schemeClr val="tx1"/>
              </a:solidFill>
            </a:endParaRPr>
          </a:p>
        </p:txBody>
      </p:sp>
      <p:sp>
        <p:nvSpPr>
          <p:cNvPr id="10" name="Rectangle 9"/>
          <p:cNvSpPr/>
          <p:nvPr/>
        </p:nvSpPr>
        <p:spPr>
          <a:xfrm>
            <a:off x="800060" y="3469284"/>
            <a:ext cx="612000" cy="612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sz="2000" b="1" dirty="0" smtClean="0">
                <a:solidFill>
                  <a:schemeClr val="bg1"/>
                </a:solidFill>
              </a:rPr>
              <a:t>4</a:t>
            </a:r>
          </a:p>
        </p:txBody>
      </p:sp>
      <p:sp>
        <p:nvSpPr>
          <p:cNvPr id="11" name="Rectangle 10"/>
          <p:cNvSpPr/>
          <p:nvPr/>
        </p:nvSpPr>
        <p:spPr>
          <a:xfrm>
            <a:off x="1470620" y="3469284"/>
            <a:ext cx="5859820" cy="612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dirty="0" smtClean="0">
                <a:solidFill>
                  <a:schemeClr val="tx1"/>
                </a:solidFill>
              </a:rPr>
              <a:t>Įžvalgos dėl paramos modelio tobulinimo</a:t>
            </a:r>
            <a:endParaRPr lang="pt-BR" dirty="0">
              <a:solidFill>
                <a:schemeClr val="tx1"/>
              </a:solidFill>
            </a:endParaRPr>
          </a:p>
        </p:txBody>
      </p:sp>
    </p:spTree>
    <p:extLst>
      <p:ext uri="{BB962C8B-B14F-4D97-AF65-F5344CB8AC3E}">
        <p14:creationId xmlns:p14="http://schemas.microsoft.com/office/powerpoint/2010/main" val="3396583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655685" y="187914"/>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4. Įžvalgos dėl paramos modelio tobulinimo</a:t>
            </a:r>
            <a:endParaRPr lang="lt-LT" sz="1200" b="0" dirty="0"/>
          </a:p>
        </p:txBody>
      </p:sp>
      <p:sp>
        <p:nvSpPr>
          <p:cNvPr id="7" name="Title 1"/>
          <p:cNvSpPr>
            <a:spLocks noGrp="1"/>
          </p:cNvSpPr>
          <p:nvPr>
            <p:ph type="title"/>
          </p:nvPr>
        </p:nvSpPr>
        <p:spPr>
          <a:xfrm>
            <a:off x="752401" y="413020"/>
            <a:ext cx="7730752" cy="431556"/>
          </a:xfrm>
        </p:spPr>
        <p:txBody>
          <a:bodyPr/>
          <a:lstStyle/>
          <a:p>
            <a:pPr>
              <a:lnSpc>
                <a:spcPct val="100000"/>
              </a:lnSpc>
            </a:pPr>
            <a:r>
              <a:rPr lang="lt-LT" sz="2400" b="1" dirty="0">
                <a:latin typeface="+mn-lt"/>
              </a:rPr>
              <a:t>Esamo valstybės paramos daugiabučių namų modernizavimui tobulinimo principai</a:t>
            </a:r>
          </a:p>
        </p:txBody>
      </p:sp>
      <p:grpSp>
        <p:nvGrpSpPr>
          <p:cNvPr id="26" name="Group 25"/>
          <p:cNvGrpSpPr/>
          <p:nvPr/>
        </p:nvGrpSpPr>
        <p:grpSpPr>
          <a:xfrm>
            <a:off x="976043" y="1519581"/>
            <a:ext cx="7740000" cy="4462559"/>
            <a:chOff x="976043" y="1519581"/>
            <a:chExt cx="7740000" cy="4462559"/>
          </a:xfrm>
        </p:grpSpPr>
        <p:sp>
          <p:nvSpPr>
            <p:cNvPr id="17" name="Rectangle 16"/>
            <p:cNvSpPr/>
            <p:nvPr/>
          </p:nvSpPr>
          <p:spPr>
            <a:xfrm>
              <a:off x="976043" y="1519581"/>
              <a:ext cx="7740000" cy="684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lnSpc>
                  <a:spcPct val="115000"/>
                </a:lnSpc>
                <a:spcBef>
                  <a:spcPts val="300"/>
                </a:spcBef>
                <a:spcAft>
                  <a:spcPts val="0"/>
                </a:spcAft>
              </a:pPr>
              <a:r>
                <a:rPr lang="lt-LT" sz="24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„Vertė už pinigus“</a:t>
              </a:r>
              <a:endParaRPr lang="lt-LT" sz="2400" b="1" dirty="0">
                <a:solidFill>
                  <a:srgbClr val="000000"/>
                </a:solidFill>
                <a:latin typeface="Univers for KPMG Light" panose="020B040302020202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976043" y="2464220"/>
              <a:ext cx="7740000" cy="684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lnSpc>
                  <a:spcPct val="115000"/>
                </a:lnSpc>
                <a:spcBef>
                  <a:spcPts val="300"/>
                </a:spcBef>
                <a:spcAft>
                  <a:spcPts val="0"/>
                </a:spcAft>
              </a:pPr>
              <a:r>
                <a:rPr lang="lt-LT" sz="24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Diferencijuojamas intensyvumas</a:t>
              </a:r>
              <a:endParaRPr lang="lt-LT" sz="2400" b="1" dirty="0">
                <a:solidFill>
                  <a:srgbClr val="000000"/>
                </a:solidFill>
                <a:latin typeface="Univers for KPMG Light" panose="020B040302020202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976043" y="4353498"/>
              <a:ext cx="7740000" cy="684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lnSpc>
                  <a:spcPct val="115000"/>
                </a:lnSpc>
                <a:spcBef>
                  <a:spcPts val="300"/>
                </a:spcBef>
                <a:spcAft>
                  <a:spcPts val="0"/>
                </a:spcAft>
              </a:pPr>
              <a:r>
                <a:rPr lang="lt-LT" sz="24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Lygiateisiškumas, nediskriminavimas ir skaidrumas</a:t>
              </a:r>
              <a:endParaRPr lang="lt-LT" sz="2400" b="1" dirty="0">
                <a:solidFill>
                  <a:srgbClr val="000000"/>
                </a:solidFill>
                <a:latin typeface="Univers for KPMG Light" panose="020B040302020202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976043" y="3408859"/>
              <a:ext cx="7740000" cy="684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lnSpc>
                  <a:spcPct val="115000"/>
                </a:lnSpc>
                <a:spcBef>
                  <a:spcPts val="300"/>
                </a:spcBef>
                <a:spcAft>
                  <a:spcPts val="0"/>
                </a:spcAft>
              </a:pPr>
              <a:r>
                <a:rPr lang="lt-LT" sz="24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Projektų kvietimų ir finansavimo derinimas</a:t>
              </a:r>
              <a:endParaRPr lang="lt-LT" sz="2400" b="1" dirty="0">
                <a:solidFill>
                  <a:srgbClr val="000000"/>
                </a:solidFill>
                <a:latin typeface="Univers for KPMG Light" panose="020B0403020202020204" pitchFamily="34" charset="0"/>
                <a:ea typeface="Times New Roman" panose="02020603050405020304" pitchFamily="18" charset="0"/>
                <a:cs typeface="Times New Roman" panose="02020603050405020304" pitchFamily="18" charset="0"/>
              </a:endParaRPr>
            </a:p>
          </p:txBody>
        </p:sp>
        <p:sp>
          <p:nvSpPr>
            <p:cNvPr id="21" name="Rectangle 20"/>
            <p:cNvSpPr/>
            <p:nvPr/>
          </p:nvSpPr>
          <p:spPr>
            <a:xfrm>
              <a:off x="976043" y="5298140"/>
              <a:ext cx="7740000" cy="684000"/>
            </a:xfrm>
            <a:prstGeom prst="rect">
              <a:avLst/>
            </a:prstGeom>
            <a:solidFill>
              <a:srgbClr val="0033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lnSpc>
                  <a:spcPct val="115000"/>
                </a:lnSpc>
                <a:spcBef>
                  <a:spcPts val="300"/>
                </a:spcBef>
                <a:spcAft>
                  <a:spcPts val="0"/>
                </a:spcAft>
              </a:pPr>
              <a:r>
                <a:rPr lang="lt-LT" sz="24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Pakankamas dėmesys viešinimui ir konsultavimui</a:t>
              </a:r>
              <a:endParaRPr lang="lt-LT" sz="2400" b="1" dirty="0">
                <a:solidFill>
                  <a:srgbClr val="000000"/>
                </a:solidFill>
                <a:latin typeface="Univers for KPMG Light" panose="020B0403020202020204" pitchFamily="34" charset="0"/>
                <a:ea typeface="Times New Roman" panose="02020603050405020304" pitchFamily="18" charset="0"/>
                <a:cs typeface="Times New Roman" panose="02020603050405020304" pitchFamily="18" charset="0"/>
              </a:endParaRPr>
            </a:p>
          </p:txBody>
        </p:sp>
        <p:sp>
          <p:nvSpPr>
            <p:cNvPr id="22" name="Isosceles Triangle 21"/>
            <p:cNvSpPr/>
            <p:nvPr/>
          </p:nvSpPr>
          <p:spPr>
            <a:xfrm rot="10800000">
              <a:off x="2309031" y="2211015"/>
              <a:ext cx="5074024" cy="245771"/>
            </a:xfrm>
            <a:prstGeom prst="triangle">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b="1" dirty="0" err="1" smtClean="0">
                <a:solidFill>
                  <a:schemeClr val="bg1"/>
                </a:solidFill>
              </a:endParaRPr>
            </a:p>
          </p:txBody>
        </p:sp>
        <p:sp>
          <p:nvSpPr>
            <p:cNvPr id="23" name="Isosceles Triangle 22"/>
            <p:cNvSpPr/>
            <p:nvPr/>
          </p:nvSpPr>
          <p:spPr>
            <a:xfrm rot="10800000">
              <a:off x="2309031" y="3155654"/>
              <a:ext cx="5074024" cy="245771"/>
            </a:xfrm>
            <a:prstGeom prst="triangle">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b="1" dirty="0" err="1" smtClean="0">
                <a:solidFill>
                  <a:schemeClr val="bg1"/>
                </a:solidFill>
              </a:endParaRPr>
            </a:p>
          </p:txBody>
        </p:sp>
        <p:sp>
          <p:nvSpPr>
            <p:cNvPr id="24" name="Isosceles Triangle 23"/>
            <p:cNvSpPr/>
            <p:nvPr/>
          </p:nvSpPr>
          <p:spPr>
            <a:xfrm rot="10800000">
              <a:off x="2309032" y="4100293"/>
              <a:ext cx="5074024" cy="245771"/>
            </a:xfrm>
            <a:prstGeom prst="triangle">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b="1" dirty="0" err="1" smtClean="0">
                <a:solidFill>
                  <a:schemeClr val="bg1"/>
                </a:solidFill>
              </a:endParaRPr>
            </a:p>
          </p:txBody>
        </p:sp>
        <p:sp>
          <p:nvSpPr>
            <p:cNvPr id="25" name="Isosceles Triangle 24"/>
            <p:cNvSpPr/>
            <p:nvPr/>
          </p:nvSpPr>
          <p:spPr>
            <a:xfrm rot="10800000">
              <a:off x="2309032" y="5044932"/>
              <a:ext cx="5074024" cy="245771"/>
            </a:xfrm>
            <a:prstGeom prst="triangle">
              <a:avLst/>
            </a:prstGeom>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b="1" dirty="0" err="1" smtClean="0">
                <a:solidFill>
                  <a:schemeClr val="bg1"/>
                </a:solidFill>
              </a:endParaRPr>
            </a:p>
          </p:txBody>
        </p:sp>
      </p:grpSp>
    </p:spTree>
    <p:extLst>
      <p:ext uri="{BB962C8B-B14F-4D97-AF65-F5344CB8AC3E}">
        <p14:creationId xmlns:p14="http://schemas.microsoft.com/office/powerpoint/2010/main" val="80621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2"/>
          <p:cNvSpPr txBox="1">
            <a:spLocks/>
          </p:cNvSpPr>
          <p:nvPr/>
        </p:nvSpPr>
        <p:spPr>
          <a:xfrm>
            <a:off x="545123" y="135160"/>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4. Įžvalgos dėl paramos modelio tobulinimo</a:t>
            </a:r>
            <a:endParaRPr lang="lt-LT" sz="1200" b="0" dirty="0"/>
          </a:p>
        </p:txBody>
      </p:sp>
      <p:sp>
        <p:nvSpPr>
          <p:cNvPr id="5" name="Title 1"/>
          <p:cNvSpPr>
            <a:spLocks noGrp="1"/>
          </p:cNvSpPr>
          <p:nvPr>
            <p:ph type="title"/>
          </p:nvPr>
        </p:nvSpPr>
        <p:spPr>
          <a:xfrm>
            <a:off x="641839" y="360266"/>
            <a:ext cx="7730752" cy="431556"/>
          </a:xfrm>
        </p:spPr>
        <p:txBody>
          <a:bodyPr/>
          <a:lstStyle/>
          <a:p>
            <a:pPr>
              <a:lnSpc>
                <a:spcPct val="100000"/>
              </a:lnSpc>
            </a:pPr>
            <a:r>
              <a:rPr lang="lt-LT" sz="2400" b="1" dirty="0" smtClean="0">
                <a:latin typeface="+mn-lt"/>
              </a:rPr>
              <a:t>Papildomų paramos modelio alternatyvų vertinimas</a:t>
            </a:r>
            <a:endParaRPr lang="lt-LT" sz="2400" b="1" dirty="0">
              <a:latin typeface="+mn-lt"/>
            </a:endParaRPr>
          </a:p>
        </p:txBody>
      </p:sp>
      <p:sp>
        <p:nvSpPr>
          <p:cNvPr id="7" name="Rectangle 6"/>
          <p:cNvSpPr/>
          <p:nvPr/>
        </p:nvSpPr>
        <p:spPr>
          <a:xfrm>
            <a:off x="545123" y="960723"/>
            <a:ext cx="8575087" cy="2092881"/>
          </a:xfrm>
          <a:prstGeom prst="rect">
            <a:avLst/>
          </a:prstGeom>
        </p:spPr>
        <p:txBody>
          <a:bodyPr wrap="square">
            <a:spAutoFit/>
          </a:bodyPr>
          <a:lstStyle/>
          <a:p>
            <a:pPr marL="182563" indent="-182563" defTabSz="762000" fontAlgn="base">
              <a:lnSpc>
                <a:spcPts val="2500"/>
              </a:lnSpc>
              <a:spcBef>
                <a:spcPts val="600"/>
              </a:spcBef>
              <a:spcAft>
                <a:spcPct val="0"/>
              </a:spcAft>
              <a:buClr>
                <a:schemeClr val="bg1">
                  <a:lumMod val="50000"/>
                </a:schemeClr>
              </a:buClr>
              <a:buSzPct val="100000"/>
              <a:buFont typeface="Wingdings" panose="05000000000000000000" pitchFamily="2" charset="2"/>
              <a:buChar char="§"/>
              <a:defRPr/>
            </a:pPr>
            <a:r>
              <a:rPr lang="lt-LT" dirty="0">
                <a:cs typeface="Univers for KPMG"/>
              </a:rPr>
              <a:t>Atliktas paramos modelio </a:t>
            </a:r>
            <a:r>
              <a:rPr lang="lt-LT" b="1" dirty="0">
                <a:cs typeface="Univers for KPMG"/>
              </a:rPr>
              <a:t>alternatyvų ekspertinis daugiakriterinis vertinimas</a:t>
            </a:r>
            <a:r>
              <a:rPr lang="lt-LT" dirty="0">
                <a:cs typeface="Univers for KPMG"/>
              </a:rPr>
              <a:t>:</a:t>
            </a:r>
          </a:p>
          <a:p>
            <a:pPr marL="447675" indent="-271463">
              <a:lnSpc>
                <a:spcPts val="2500"/>
              </a:lnSpc>
              <a:buClr>
                <a:schemeClr val="bg1">
                  <a:lumMod val="50000"/>
                </a:schemeClr>
              </a:buClr>
              <a:buSzPct val="100000"/>
              <a:buFont typeface="Arial" panose="020B0604020202020204" pitchFamily="34" charset="0"/>
              <a:buChar char="−"/>
            </a:pPr>
            <a:r>
              <a:rPr lang="lt-LT" sz="1600" dirty="0" smtClean="0"/>
              <a:t>lengvatinio kredito palūkanos: kintamos</a:t>
            </a:r>
            <a:r>
              <a:rPr lang="lt-LT" sz="1600" dirty="0"/>
              <a:t>, fiksuotos ar laikinai </a:t>
            </a:r>
            <a:r>
              <a:rPr lang="lt-LT" sz="1600" dirty="0" smtClean="0"/>
              <a:t>fiksuotos;</a:t>
            </a:r>
            <a:endParaRPr lang="lt-LT" sz="1600" dirty="0"/>
          </a:p>
          <a:p>
            <a:pPr marL="447675" indent="-271463">
              <a:lnSpc>
                <a:spcPts val="2500"/>
              </a:lnSpc>
              <a:buClr>
                <a:schemeClr val="bg1">
                  <a:lumMod val="50000"/>
                </a:schemeClr>
              </a:buClr>
              <a:buSzPct val="100000"/>
              <a:buFont typeface="Arial" panose="020B0604020202020204" pitchFamily="34" charset="0"/>
              <a:buChar char="−"/>
            </a:pPr>
            <a:r>
              <a:rPr lang="lt-LT" sz="1600" dirty="0" smtClean="0"/>
              <a:t>paramos intensyvumas: dydis; fiksuotas </a:t>
            </a:r>
            <a:r>
              <a:rPr lang="lt-LT" sz="1600" dirty="0"/>
              <a:t>ar </a:t>
            </a:r>
            <a:r>
              <a:rPr lang="lt-LT" sz="1600" dirty="0" smtClean="0"/>
              <a:t>diferencijuojamas;</a:t>
            </a:r>
            <a:endParaRPr lang="lt-LT" sz="1600" dirty="0"/>
          </a:p>
          <a:p>
            <a:pPr marL="447675" indent="-271463">
              <a:lnSpc>
                <a:spcPts val="2500"/>
              </a:lnSpc>
              <a:buClr>
                <a:schemeClr val="bg1">
                  <a:lumMod val="50000"/>
                </a:schemeClr>
              </a:buClr>
              <a:buSzPct val="100000"/>
              <a:buFont typeface="Arial" panose="020B0604020202020204" pitchFamily="34" charset="0"/>
              <a:buChar char="−"/>
            </a:pPr>
            <a:r>
              <a:rPr lang="lt-LT" sz="1600" dirty="0" smtClean="0"/>
              <a:t>paramos diferencijavimas: subjektyvūs kriterijai </a:t>
            </a:r>
            <a:r>
              <a:rPr lang="lt-LT" sz="1600" dirty="0"/>
              <a:t>ar diferencijavimas „rinkos sąlygomis</a:t>
            </a:r>
            <a:r>
              <a:rPr lang="lt-LT" sz="1600" dirty="0" smtClean="0"/>
              <a:t>“;</a:t>
            </a:r>
            <a:endParaRPr lang="lt-LT" sz="1600" dirty="0"/>
          </a:p>
          <a:p>
            <a:pPr marL="447675" indent="-271463">
              <a:lnSpc>
                <a:spcPts val="2500"/>
              </a:lnSpc>
              <a:buClr>
                <a:schemeClr val="bg1">
                  <a:lumMod val="50000"/>
                </a:schemeClr>
              </a:buClr>
              <a:buSzPct val="100000"/>
              <a:buFont typeface="Arial" panose="020B0604020202020204" pitchFamily="34" charset="0"/>
              <a:buChar char="−"/>
            </a:pPr>
            <a:r>
              <a:rPr lang="lt-LT" sz="1600" dirty="0" smtClean="0"/>
              <a:t>papildomos paramos elementai;</a:t>
            </a:r>
          </a:p>
          <a:p>
            <a:pPr marL="182563" indent="-182563" defTabSz="762000" fontAlgn="base">
              <a:lnSpc>
                <a:spcPts val="2500"/>
              </a:lnSpc>
              <a:spcBef>
                <a:spcPts val="600"/>
              </a:spcBef>
              <a:spcAft>
                <a:spcPct val="0"/>
              </a:spcAft>
              <a:buClr>
                <a:schemeClr val="bg1">
                  <a:lumMod val="50000"/>
                </a:schemeClr>
              </a:buClr>
              <a:buSzPct val="100000"/>
              <a:buFont typeface="Wingdings" panose="05000000000000000000" pitchFamily="2" charset="2"/>
              <a:buChar char="§"/>
              <a:defRPr/>
            </a:pPr>
            <a:r>
              <a:rPr lang="lt-LT" dirty="0">
                <a:cs typeface="Univers for KPMG"/>
              </a:rPr>
              <a:t>Alternatyvos nagrinėtos remiantis apibrėžtais kriterijais:</a:t>
            </a:r>
          </a:p>
        </p:txBody>
      </p:sp>
      <p:sp>
        <p:nvSpPr>
          <p:cNvPr id="8" name="Rectangle 7"/>
          <p:cNvSpPr/>
          <p:nvPr/>
        </p:nvSpPr>
        <p:spPr>
          <a:xfrm>
            <a:off x="645599" y="4783015"/>
            <a:ext cx="8261009" cy="2004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graphicFrame>
        <p:nvGraphicFramePr>
          <p:cNvPr id="6" name="Table Placeholder 6"/>
          <p:cNvGraphicFramePr>
            <a:graphicFrameLocks/>
          </p:cNvGraphicFramePr>
          <p:nvPr>
            <p:extLst>
              <p:ext uri="{D42A27DB-BD31-4B8C-83A1-F6EECF244321}">
                <p14:modId xmlns:p14="http://schemas.microsoft.com/office/powerpoint/2010/main" val="2906126976"/>
              </p:ext>
            </p:extLst>
          </p:nvPr>
        </p:nvGraphicFramePr>
        <p:xfrm>
          <a:off x="853062" y="3073334"/>
          <a:ext cx="7973054" cy="3009038"/>
        </p:xfrm>
        <a:graphic>
          <a:graphicData uri="http://schemas.openxmlformats.org/drawingml/2006/table">
            <a:tbl>
              <a:tblPr firstRow="1" bandRow="1">
                <a:tableStyleId>{5C22544A-7EE6-4342-B048-85BDC9FD1C3A}</a:tableStyleId>
              </a:tblPr>
              <a:tblGrid>
                <a:gridCol w="1516015"/>
                <a:gridCol w="325315"/>
                <a:gridCol w="2229300"/>
                <a:gridCol w="3902424"/>
              </a:tblGrid>
              <a:tr h="0">
                <a:tc gridSpan="4">
                  <a:txBody>
                    <a:bodyPr/>
                    <a:lstStyle/>
                    <a:p>
                      <a:pPr algn="ctr"/>
                      <a:r>
                        <a:rPr lang="lt-LT" sz="1600" b="1" noProof="0" dirty="0" smtClean="0">
                          <a:solidFill>
                            <a:schemeClr val="bg1"/>
                          </a:solidFill>
                        </a:rPr>
                        <a:t>Alternatyvų ekspertinio</a:t>
                      </a:r>
                      <a:r>
                        <a:rPr lang="lt-LT" sz="1600" b="1" baseline="0" noProof="0" dirty="0" smtClean="0">
                          <a:solidFill>
                            <a:schemeClr val="bg1"/>
                          </a:solidFill>
                        </a:rPr>
                        <a:t> daugiakriterinio vertinimo kriterijai</a:t>
                      </a:r>
                      <a:endParaRPr lang="lt-LT" sz="1600" b="1" noProof="0" dirty="0">
                        <a:solidFill>
                          <a:schemeClr val="bg1"/>
                        </a:solidFill>
                      </a:endParaRPr>
                    </a:p>
                  </a:txBody>
                  <a:tcPr marL="13469" marR="13469" marT="13469" marB="13469"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hMerge="1">
                  <a:txBody>
                    <a:bodyPr/>
                    <a:lstStyle/>
                    <a:p>
                      <a:endParaRPr lang="lt-LT"/>
                    </a:p>
                  </a:txBody>
                  <a:tcPr/>
                </a:tc>
                <a:tc hMerge="1">
                  <a:txBody>
                    <a:bodyPr/>
                    <a:lstStyle/>
                    <a:p>
                      <a:endParaRPr lang="lt-LT"/>
                    </a:p>
                  </a:txBody>
                  <a:tcPr/>
                </a:tc>
                <a:tc hMerge="1">
                  <a:txBody>
                    <a:bodyPr/>
                    <a:lstStyle/>
                    <a:p>
                      <a:endParaRPr lang="lt-LT"/>
                    </a:p>
                  </a:txBody>
                  <a:tcPr/>
                </a:tc>
              </a:tr>
              <a:tr h="0">
                <a:tc rowSpan="2">
                  <a:txBody>
                    <a:bodyPr/>
                    <a:lstStyle/>
                    <a:p>
                      <a:pPr algn="ctr"/>
                      <a:r>
                        <a:rPr lang="lt-LT" sz="1200" b="1" kern="1200" noProof="0" dirty="0" smtClean="0">
                          <a:solidFill>
                            <a:schemeClr val="tx2"/>
                          </a:solidFill>
                          <a:latin typeface="+mn-lt"/>
                          <a:ea typeface="+mn-ea"/>
                          <a:cs typeface="+mn-cs"/>
                        </a:rPr>
                        <a:t>Patrauklumas galutiniams naudos gavėjams</a:t>
                      </a:r>
                      <a:endParaRPr lang="lt-LT" sz="1200" b="1" kern="1200" noProof="0" dirty="0" smtClean="0">
                        <a:solidFill>
                          <a:schemeClr val="tx2"/>
                        </a:solidFill>
                        <a:latin typeface="+mn-lt"/>
                        <a:ea typeface="+mn-ea"/>
                        <a:cs typeface="+mn-cs"/>
                      </a:endParaRPr>
                    </a:p>
                  </a:txBody>
                  <a:tcPr marL="13469" marR="13469" marT="13469" marB="13469" anchor="ctr">
                    <a:lnL w="12700" cap="flat" cmpd="sng" algn="ctr">
                      <a:solidFill>
                        <a:srgbClr val="00338D"/>
                      </a:solid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algn="ctr"/>
                      <a:r>
                        <a:rPr lang="lt-LT" sz="1400" b="0" kern="1200" noProof="0" dirty="0" smtClean="0">
                          <a:solidFill>
                            <a:schemeClr val="tx2"/>
                          </a:solidFill>
                          <a:latin typeface="+mn-lt"/>
                          <a:ea typeface="+mn-ea"/>
                          <a:cs typeface="+mn-cs"/>
                        </a:rPr>
                        <a:t>1</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gridSpan="2">
                  <a:txBody>
                    <a:bodyPr/>
                    <a:lstStyle/>
                    <a:p>
                      <a:pPr algn="l"/>
                      <a:r>
                        <a:rPr lang="lt-LT" sz="1400" b="0" kern="1200" noProof="0" dirty="0" smtClean="0">
                          <a:solidFill>
                            <a:schemeClr val="tx2"/>
                          </a:solidFill>
                          <a:latin typeface="+mn-lt"/>
                          <a:ea typeface="+mn-ea"/>
                          <a:cs typeface="+mn-cs"/>
                        </a:rPr>
                        <a:t>Paprastumas ir suprantamumas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hMerge="1">
                  <a:txBody>
                    <a:bodyPr/>
                    <a:lstStyle/>
                    <a:p>
                      <a:endParaRPr lang="lt-LT"/>
                    </a:p>
                  </a:txBody>
                  <a:tcPr/>
                </a:tc>
              </a:tr>
              <a:tr h="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lt-LT" sz="1400" b="0" kern="1200" noProof="0" dirty="0" smtClean="0">
                          <a:solidFill>
                            <a:schemeClr val="tx2"/>
                          </a:solidFill>
                          <a:latin typeface="+mn-lt"/>
                          <a:ea typeface="+mn-ea"/>
                          <a:cs typeface="+mn-cs"/>
                        </a:rPr>
                        <a:t>2</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gridSpan="2">
                  <a:txBody>
                    <a:bodyPr/>
                    <a:lstStyle/>
                    <a:p>
                      <a:pPr algn="l"/>
                      <a:r>
                        <a:rPr lang="lt-LT" sz="1400" b="0" kern="1200" noProof="0" dirty="0" smtClean="0">
                          <a:solidFill>
                            <a:schemeClr val="tx2"/>
                          </a:solidFill>
                          <a:latin typeface="+mn-lt"/>
                          <a:ea typeface="+mn-ea"/>
                          <a:cs typeface="+mn-cs"/>
                        </a:rPr>
                        <a:t>Projekto įgyvendinimo</a:t>
                      </a:r>
                      <a:r>
                        <a:rPr lang="lt-LT" sz="1400" b="0" kern="1200" baseline="0" noProof="0" dirty="0" smtClean="0">
                          <a:solidFill>
                            <a:schemeClr val="tx2"/>
                          </a:solidFill>
                          <a:latin typeface="+mn-lt"/>
                          <a:ea typeface="+mn-ea"/>
                          <a:cs typeface="+mn-cs"/>
                        </a:rPr>
                        <a:t> kaina butų savininkams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hMerge="1">
                  <a:txBody>
                    <a:bodyPr/>
                    <a:lstStyle/>
                    <a:p>
                      <a:endParaRPr lang="lt-LT"/>
                    </a:p>
                  </a:txBody>
                  <a:tcPr/>
                </a:tc>
              </a:tr>
              <a:tr h="0">
                <a:tc rowSpan="6">
                  <a:txBody>
                    <a:bodyPr/>
                    <a:lstStyle/>
                    <a:p>
                      <a:pPr algn="ctr"/>
                      <a:r>
                        <a:rPr lang="lt-LT" sz="1200" b="1" kern="1200" noProof="0" dirty="0" smtClean="0">
                          <a:solidFill>
                            <a:schemeClr val="tx2"/>
                          </a:solidFill>
                          <a:latin typeface="+mn-lt"/>
                          <a:ea typeface="+mn-ea"/>
                          <a:cs typeface="+mn-cs"/>
                        </a:rPr>
                        <a:t>Patrauklumas valstybei</a:t>
                      </a:r>
                      <a:endParaRPr lang="lt-LT" sz="1200" b="1" kern="1200" noProof="0" dirty="0">
                        <a:solidFill>
                          <a:schemeClr val="tx2"/>
                        </a:solidFill>
                        <a:latin typeface="+mn-lt"/>
                        <a:ea typeface="+mn-ea"/>
                        <a:cs typeface="+mn-cs"/>
                      </a:endParaRPr>
                    </a:p>
                  </a:txBody>
                  <a:tcPr marL="13469" marR="13469" marT="13469" marB="13469" anchor="ctr">
                    <a:lnL w="12700" cap="flat" cmpd="sng" algn="ctr">
                      <a:solidFill>
                        <a:srgbClr val="00338D"/>
                      </a:solid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rowSpan="2">
                  <a:txBody>
                    <a:bodyPr/>
                    <a:lstStyle/>
                    <a:p>
                      <a:pPr algn="ctr"/>
                      <a:r>
                        <a:rPr lang="lt-LT" sz="1400" b="0" kern="1200" noProof="0" dirty="0" smtClean="0">
                          <a:solidFill>
                            <a:schemeClr val="tx2"/>
                          </a:solidFill>
                          <a:latin typeface="+mn-lt"/>
                          <a:ea typeface="+mn-ea"/>
                          <a:cs typeface="+mn-cs"/>
                        </a:rPr>
                        <a:t>3</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rowSpan="2">
                  <a:txBody>
                    <a:bodyPr/>
                    <a:lstStyle/>
                    <a:p>
                      <a:pPr algn="l"/>
                      <a:r>
                        <a:rPr lang="lt-LT" sz="1400" b="0" kern="1200" noProof="0" dirty="0" smtClean="0">
                          <a:solidFill>
                            <a:schemeClr val="tx2"/>
                          </a:solidFill>
                          <a:latin typeface="+mn-lt"/>
                          <a:ea typeface="+mn-ea"/>
                          <a:cs typeface="+mn-cs"/>
                        </a:rPr>
                        <a:t>Projektų paklausa</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l"/>
                      <a:r>
                        <a:rPr lang="lt-LT" sz="1400" b="0" kern="1200" noProof="0" dirty="0" smtClean="0">
                          <a:solidFill>
                            <a:schemeClr val="tx2"/>
                          </a:solidFill>
                          <a:latin typeface="+mn-lt"/>
                          <a:ea typeface="+mn-ea"/>
                          <a:cs typeface="+mn-cs"/>
                        </a:rPr>
                        <a:t>3.1. Trumpalaikė perspektyva</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0">
                <a:tc vMerge="1">
                  <a:txBody>
                    <a:bodyPr/>
                    <a:lstStyle/>
                    <a:p>
                      <a:endParaRPr lang="lt-LT"/>
                    </a:p>
                  </a:txBody>
                  <a:tcPr/>
                </a:tc>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solidFill>
                      <a:schemeClr val="bg1"/>
                    </a:solidFill>
                  </a:tcPr>
                </a:tc>
                <a:tc vMerge="1">
                  <a:txBody>
                    <a:bodyPr/>
                    <a:lstStyle/>
                    <a:p>
                      <a:pPr algn="ctr"/>
                      <a:endParaRPr lang="lt-LT" sz="700" b="0" kern="1200" dirty="0">
                        <a:solidFill>
                          <a:srgbClr val="FF0000"/>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l"/>
                      <a:r>
                        <a:rPr lang="lt-LT" sz="1400" b="0" kern="1200" noProof="0" dirty="0" smtClean="0">
                          <a:solidFill>
                            <a:schemeClr val="tx2"/>
                          </a:solidFill>
                          <a:latin typeface="+mn-lt"/>
                          <a:ea typeface="+mn-ea"/>
                          <a:cs typeface="+mn-cs"/>
                        </a:rPr>
                        <a:t>3.2. Ilgalaikė perspektyva ir tikslų pasiekimas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lt-LT" sz="1400" b="0" kern="1200" noProof="0" dirty="0" smtClean="0">
                          <a:solidFill>
                            <a:schemeClr val="tx2"/>
                          </a:solidFill>
                          <a:latin typeface="+mn-lt"/>
                          <a:ea typeface="+mn-ea"/>
                          <a:cs typeface="+mn-cs"/>
                        </a:rPr>
                        <a:t>4</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gridSpan="2">
                  <a:txBody>
                    <a:bodyPr/>
                    <a:lstStyle/>
                    <a:p>
                      <a:pPr algn="l"/>
                      <a:r>
                        <a:rPr lang="lt-LT" sz="1400" b="0" kern="1200" noProof="0" dirty="0" smtClean="0">
                          <a:solidFill>
                            <a:schemeClr val="tx2"/>
                          </a:solidFill>
                          <a:latin typeface="+mn-lt"/>
                          <a:ea typeface="+mn-ea"/>
                          <a:cs typeface="+mn-cs"/>
                        </a:rPr>
                        <a:t>Kaina valstybei</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hMerge="1">
                  <a:txBody>
                    <a:bodyPr/>
                    <a:lstStyle/>
                    <a:p>
                      <a:endParaRPr lang="lt-LT"/>
                    </a:p>
                  </a:txBody>
                  <a:tcPr/>
                </a:tc>
              </a:tr>
              <a:tr h="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lt-LT" sz="1400" b="0" kern="1200" noProof="0" dirty="0" smtClean="0">
                          <a:solidFill>
                            <a:schemeClr val="tx2"/>
                          </a:solidFill>
                          <a:latin typeface="+mn-lt"/>
                          <a:ea typeface="+mn-ea"/>
                          <a:cs typeface="+mn-cs"/>
                        </a:rPr>
                        <a:t>5</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gridSpan="2">
                  <a:txBody>
                    <a:bodyPr/>
                    <a:lstStyle/>
                    <a:p>
                      <a:pPr algn="l"/>
                      <a:r>
                        <a:rPr lang="lt-LT" sz="1400" b="0" kern="1200" noProof="0" dirty="0" smtClean="0">
                          <a:solidFill>
                            <a:schemeClr val="tx2"/>
                          </a:solidFill>
                          <a:latin typeface="+mn-lt"/>
                          <a:ea typeface="+mn-ea"/>
                          <a:cs typeface="+mn-cs"/>
                        </a:rPr>
                        <a:t>Valstybės</a:t>
                      </a:r>
                      <a:r>
                        <a:rPr lang="lt-LT" sz="1400" b="0" kern="1200" baseline="0" noProof="0" dirty="0" smtClean="0">
                          <a:solidFill>
                            <a:schemeClr val="tx2"/>
                          </a:solidFill>
                          <a:latin typeface="+mn-lt"/>
                          <a:ea typeface="+mn-ea"/>
                          <a:cs typeface="+mn-cs"/>
                        </a:rPr>
                        <a:t> lėšų panaudojimo efektyvumas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hMerge="1">
                  <a:txBody>
                    <a:bodyPr/>
                    <a:lstStyle/>
                    <a:p>
                      <a:endParaRPr lang="lt-LT"/>
                    </a:p>
                  </a:txBody>
                  <a:tcPr/>
                </a:tc>
              </a:tr>
              <a:tr h="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lt-LT" sz="1400" b="0" kern="1200" noProof="0" dirty="0" smtClean="0">
                          <a:solidFill>
                            <a:schemeClr val="tx2"/>
                          </a:solidFill>
                          <a:latin typeface="+mn-lt"/>
                          <a:ea typeface="+mn-ea"/>
                          <a:cs typeface="+mn-cs"/>
                        </a:rPr>
                        <a:t>6</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gridSpan="2">
                  <a:txBody>
                    <a:bodyPr/>
                    <a:lstStyle/>
                    <a:p>
                      <a:pPr algn="l"/>
                      <a:r>
                        <a:rPr lang="lt-LT" sz="1400" b="0" kern="1200" noProof="0" dirty="0" smtClean="0">
                          <a:solidFill>
                            <a:schemeClr val="tx2"/>
                          </a:solidFill>
                          <a:latin typeface="+mn-lt"/>
                          <a:ea typeface="+mn-ea"/>
                          <a:cs typeface="+mn-cs"/>
                        </a:rPr>
                        <a:t>Lėšų planavimo ir kontrolės galimybės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hMerge="1">
                  <a:txBody>
                    <a:bodyPr/>
                    <a:lstStyle/>
                    <a:p>
                      <a:endParaRPr lang="lt-LT"/>
                    </a:p>
                  </a:txBody>
                  <a:tcPr/>
                </a:tc>
              </a:tr>
              <a:tr h="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lt-LT" sz="1400" b="0" kern="1200" noProof="0" dirty="0" smtClean="0">
                          <a:solidFill>
                            <a:schemeClr val="tx2"/>
                          </a:solidFill>
                          <a:latin typeface="+mn-lt"/>
                          <a:ea typeface="+mn-ea"/>
                          <a:cs typeface="+mn-cs"/>
                        </a:rPr>
                        <a:t>7</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gridSpan="2">
                  <a:txBody>
                    <a:bodyPr/>
                    <a:lstStyle/>
                    <a:p>
                      <a:pPr algn="l"/>
                      <a:r>
                        <a:rPr lang="lt-LT" sz="1400" b="0" kern="1200" noProof="0" dirty="0" smtClean="0">
                          <a:solidFill>
                            <a:schemeClr val="tx2"/>
                          </a:solidFill>
                          <a:latin typeface="+mn-lt"/>
                          <a:ea typeface="+mn-ea"/>
                          <a:cs typeface="+mn-cs"/>
                        </a:rPr>
                        <a:t>Modelio tvarumas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hMerge="1">
                  <a:txBody>
                    <a:bodyPr/>
                    <a:lstStyle/>
                    <a:p>
                      <a:endParaRPr lang="lt-LT"/>
                    </a:p>
                  </a:txBody>
                  <a:tcPr/>
                </a:tc>
              </a:tr>
              <a:tr h="0">
                <a:tc rowSpan="3">
                  <a:txBody>
                    <a:bodyPr/>
                    <a:lstStyle/>
                    <a:p>
                      <a:pPr algn="ctr"/>
                      <a:r>
                        <a:rPr lang="lt-LT" sz="1200" b="1" kern="1200" noProof="0" dirty="0" smtClean="0">
                          <a:solidFill>
                            <a:schemeClr val="tx2"/>
                          </a:solidFill>
                          <a:latin typeface="+mn-lt"/>
                          <a:ea typeface="+mn-ea"/>
                          <a:cs typeface="+mn-cs"/>
                        </a:rPr>
                        <a:t>Patrauklumas kitiems proceso dalyviams</a:t>
                      </a:r>
                      <a:endParaRPr lang="lt-LT" sz="1100" b="1" kern="1200" noProof="0" dirty="0">
                        <a:solidFill>
                          <a:schemeClr val="tx2"/>
                        </a:solidFill>
                        <a:latin typeface="+mn-lt"/>
                        <a:ea typeface="+mn-ea"/>
                        <a:cs typeface="+mn-cs"/>
                      </a:endParaRPr>
                    </a:p>
                  </a:txBody>
                  <a:tcPr marL="13469" marR="13469" marT="13469" marB="13469" anchor="ctr">
                    <a:lnL w="12700" cap="flat" cmpd="sng" algn="ctr">
                      <a:solidFill>
                        <a:srgbClr val="00338D"/>
                      </a:solid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rgbClr val="FFF0C8">
                        <a:alpha val="20000"/>
                      </a:srgbClr>
                    </a:solidFill>
                  </a:tcPr>
                </a:tc>
                <a:tc rowSpan="2">
                  <a:txBody>
                    <a:bodyPr/>
                    <a:lstStyle/>
                    <a:p>
                      <a:pPr algn="ctr"/>
                      <a:r>
                        <a:rPr lang="lt-LT" sz="1400" b="0" kern="1200" noProof="0" dirty="0" smtClean="0">
                          <a:solidFill>
                            <a:schemeClr val="tx2"/>
                          </a:solidFill>
                          <a:latin typeface="+mn-lt"/>
                          <a:ea typeface="+mn-ea"/>
                          <a:cs typeface="+mn-cs"/>
                        </a:rPr>
                        <a:t>8</a:t>
                      </a:r>
                      <a:endParaRPr lang="lt-LT" sz="1400" b="0" kern="1200" noProof="0" dirty="0">
                        <a:solidFill>
                          <a:schemeClr val="tx2"/>
                        </a:solidFill>
                        <a:latin typeface="+mn-lt"/>
                        <a:ea typeface="+mn-ea"/>
                        <a:cs typeface="+mn-cs"/>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rowSpan="2">
                  <a:txBody>
                    <a:bodyPr/>
                    <a:lstStyle/>
                    <a:p>
                      <a:pPr algn="l"/>
                      <a:r>
                        <a:rPr lang="lt-LT" sz="1400" b="0" kern="1200" noProof="0" dirty="0" smtClean="0">
                          <a:solidFill>
                            <a:schemeClr val="tx2"/>
                          </a:solidFill>
                          <a:latin typeface="+mn-lt"/>
                          <a:ea typeface="+mn-ea"/>
                          <a:cs typeface="+mn-cs"/>
                        </a:rPr>
                        <a:t>Patrauklumas finansiniams tarpininkams</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marR="0" lvl="0" indent="0" algn="l" defTabSz="484905" rtl="0" eaLnBrk="1" fontAlgn="auto" latinLnBrk="0" hangingPunct="1">
                        <a:lnSpc>
                          <a:spcPct val="100000"/>
                        </a:lnSpc>
                        <a:spcBef>
                          <a:spcPts val="0"/>
                        </a:spcBef>
                        <a:spcAft>
                          <a:spcPts val="0"/>
                        </a:spcAft>
                        <a:buClrTx/>
                        <a:buSzTx/>
                        <a:buFontTx/>
                        <a:buNone/>
                        <a:tabLst/>
                        <a:defRPr/>
                      </a:pPr>
                      <a:r>
                        <a:rPr lang="lt-LT" sz="1400" b="0" kern="1200" noProof="0" dirty="0" smtClean="0">
                          <a:solidFill>
                            <a:schemeClr val="tx2"/>
                          </a:solidFill>
                          <a:latin typeface="+mn-lt"/>
                          <a:ea typeface="+mn-ea"/>
                          <a:cs typeface="+mn-cs"/>
                        </a:rPr>
                        <a:t>8.1. Administracinė našta</a:t>
                      </a:r>
                    </a:p>
                  </a:txBody>
                  <a:tcPr marL="13469" marR="13469" marT="13469" marB="13469" anchor="ctr">
                    <a:lnL w="1270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r>
              <a:tr h="0">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marL="0" marR="0" lvl="0" indent="0" algn="l" defTabSz="484905" rtl="0" eaLnBrk="1" fontAlgn="auto" latinLnBrk="0" hangingPunct="1">
                        <a:lnSpc>
                          <a:spcPct val="100000"/>
                        </a:lnSpc>
                        <a:spcBef>
                          <a:spcPts val="0"/>
                        </a:spcBef>
                        <a:spcAft>
                          <a:spcPts val="0"/>
                        </a:spcAft>
                        <a:buClrTx/>
                        <a:buSzTx/>
                        <a:buFontTx/>
                        <a:buNone/>
                        <a:tabLst/>
                        <a:defRPr/>
                      </a:pPr>
                      <a:r>
                        <a:rPr lang="lt-LT" sz="1400" b="0" kern="1200" noProof="0" dirty="0" smtClean="0">
                          <a:solidFill>
                            <a:schemeClr val="tx2"/>
                          </a:solidFill>
                          <a:latin typeface="+mn-lt"/>
                          <a:ea typeface="+mn-ea"/>
                          <a:cs typeface="+mn-cs"/>
                        </a:rPr>
                        <a:t>8.2. Rizika ir dalyvavimas nuosavu kapitalu</a:t>
                      </a:r>
                    </a:p>
                  </a:txBody>
                  <a:tcPr marL="13469" marR="13469" marT="13469" marB="13469" anchor="ctr">
                    <a:lnL w="1270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r>
              <a:tr h="0">
                <a:tc vMerge="1">
                  <a:txBody>
                    <a:bodyPr/>
                    <a:lstStyle/>
                    <a:p>
                      <a:pPr algn="ctr"/>
                      <a:endParaRPr lang="en-GB" sz="700" b="0" dirty="0">
                        <a:solidFill>
                          <a:schemeClr val="tx2"/>
                        </a:solidFill>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lt-LT" sz="1400" b="0" noProof="0" dirty="0" smtClean="0">
                          <a:solidFill>
                            <a:schemeClr val="tx2"/>
                          </a:solidFill>
                        </a:rPr>
                        <a:t>9</a:t>
                      </a:r>
                      <a:endParaRPr lang="lt-LT" sz="1400" b="0" noProof="0" dirty="0">
                        <a:solidFill>
                          <a:schemeClr val="tx2"/>
                        </a:solidFill>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rgbClr val="FFF0C8">
                        <a:alpha val="20000"/>
                      </a:srgbClr>
                    </a:solidFill>
                  </a:tcPr>
                </a:tc>
                <a:tc gridSpan="2">
                  <a:txBody>
                    <a:bodyPr/>
                    <a:lstStyle/>
                    <a:p>
                      <a:pPr algn="l"/>
                      <a:r>
                        <a:rPr lang="lt-LT" sz="1400" b="0" kern="1200" noProof="0" dirty="0" smtClean="0">
                          <a:solidFill>
                            <a:schemeClr val="tx2"/>
                          </a:solidFill>
                          <a:latin typeface="+mn-lt"/>
                          <a:ea typeface="+mn-ea"/>
                          <a:cs typeface="+mn-cs"/>
                        </a:rPr>
                        <a:t>Administracinė našta</a:t>
                      </a:r>
                      <a:endParaRPr lang="lt-LT" sz="1400" b="0" kern="1200" noProof="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12700"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338D"/>
                      </a:solidFill>
                      <a:prstDash val="solid"/>
                      <a:round/>
                      <a:headEnd type="none" w="med" len="med"/>
                      <a:tailEnd type="none" w="med" len="med"/>
                    </a:lnB>
                    <a:solidFill>
                      <a:srgbClr val="FFF0C8">
                        <a:alpha val="20000"/>
                      </a:srgbClr>
                    </a:solidFill>
                  </a:tcPr>
                </a:tc>
                <a:tc hMerge="1">
                  <a:txBody>
                    <a:bodyPr/>
                    <a:lstStyle/>
                    <a:p>
                      <a:endParaRPr lang="lt-LT"/>
                    </a:p>
                  </a:txBody>
                  <a:tcPr/>
                </a:tc>
              </a:tr>
            </a:tbl>
          </a:graphicData>
        </a:graphic>
      </p:graphicFrame>
      <p:sp>
        <p:nvSpPr>
          <p:cNvPr id="11" name="Rectangle 10"/>
          <p:cNvSpPr/>
          <p:nvPr/>
        </p:nvSpPr>
        <p:spPr>
          <a:xfrm>
            <a:off x="545123" y="6175762"/>
            <a:ext cx="8367809" cy="682238"/>
          </a:xfrm>
          <a:prstGeom prst="rect">
            <a:avLst/>
          </a:prstGeom>
        </p:spPr>
        <p:txBody>
          <a:bodyPr wrap="square">
            <a:spAutoFit/>
          </a:bodyPr>
          <a:lstStyle/>
          <a:p>
            <a:pPr algn="ctr">
              <a:lnSpc>
                <a:spcPts val="2300"/>
              </a:lnSpc>
              <a:buClr>
                <a:schemeClr val="bg1">
                  <a:lumMod val="50000"/>
                </a:schemeClr>
              </a:buClr>
              <a:buSzPct val="100000"/>
            </a:pPr>
            <a:r>
              <a:rPr lang="lt-LT" sz="2000" b="1" dirty="0" smtClean="0"/>
              <a:t>Atsižvelgiant į vertinimo rezultatus AM rengia Daugiabučių namų modernizavimo programos pakeitimus.</a:t>
            </a:r>
            <a:endParaRPr lang="lt-LT" sz="2000" b="1" dirty="0"/>
          </a:p>
        </p:txBody>
      </p:sp>
    </p:spTree>
    <p:extLst>
      <p:ext uri="{BB962C8B-B14F-4D97-AF65-F5344CB8AC3E}">
        <p14:creationId xmlns:p14="http://schemas.microsoft.com/office/powerpoint/2010/main" val="189787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800" y="2039814"/>
            <a:ext cx="6940938" cy="2816585"/>
          </a:xfrm>
        </p:spPr>
        <p:txBody>
          <a:bodyPr/>
          <a:lstStyle/>
          <a:p>
            <a:r>
              <a:rPr lang="lt-LT" sz="7200" dirty="0" smtClean="0">
                <a:latin typeface="+mn-lt"/>
              </a:rPr>
              <a:t>Ačiū už </a:t>
            </a:r>
            <a:r>
              <a:rPr lang="lt-LT" sz="7200" dirty="0" smtClean="0">
                <a:latin typeface="+mn-lt"/>
              </a:rPr>
              <a:t>dėmesį</a:t>
            </a:r>
            <a:r>
              <a:rPr lang="en-US" sz="7200" dirty="0" smtClean="0">
                <a:latin typeface="+mn-lt"/>
              </a:rPr>
              <a:t>!</a:t>
            </a:r>
            <a:endParaRPr lang="en-GB" sz="7200" dirty="0">
              <a:latin typeface="+mn-lt"/>
            </a:endParaRPr>
          </a:p>
        </p:txBody>
      </p:sp>
      <p:sp>
        <p:nvSpPr>
          <p:cNvPr id="4" name="Text Box 2"/>
          <p:cNvSpPr txBox="1">
            <a:spLocks noChangeArrowheads="1"/>
          </p:cNvSpPr>
          <p:nvPr/>
        </p:nvSpPr>
        <p:spPr bwMode="auto">
          <a:xfrm>
            <a:off x="2044799" y="4195360"/>
            <a:ext cx="1894155" cy="1382821"/>
          </a:xfrm>
          <a:prstGeom prst="rect">
            <a:avLst/>
          </a:prstGeom>
          <a:noFill/>
          <a:ln w="9525">
            <a:noFill/>
            <a:miter lim="800000"/>
            <a:headEnd/>
            <a:tailEnd/>
          </a:ln>
        </p:spPr>
        <p:txBody>
          <a:bodyPr vert="horz" wrap="square" lIns="70658" tIns="35329" rIns="70658" bIns="35329" numCol="1" anchor="t" anchorCtr="0" compatLnSpc="1">
            <a:prstTxWarp prst="textNoShape">
              <a:avLst/>
            </a:prstTxWarp>
          </a:bodyPr>
          <a:lstStyle/>
          <a:p>
            <a:pPr lvl="0" fontAlgn="base">
              <a:lnSpc>
                <a:spcPct val="136000"/>
              </a:lnSpc>
              <a:spcBef>
                <a:spcPct val="0"/>
              </a:spcBef>
              <a:spcAft>
                <a:spcPct val="0"/>
              </a:spcAft>
            </a:pPr>
            <a:r>
              <a:rPr lang="lt-LT" sz="1400" b="1" dirty="0" smtClean="0">
                <a:solidFill>
                  <a:schemeClr val="bg1"/>
                </a:solidFill>
                <a:cs typeface="Calibri" pitchFamily="34" charset="0"/>
              </a:rPr>
              <a:t>Rytis MAŽEIVA</a:t>
            </a:r>
            <a:endParaRPr lang="lt-LT" sz="1400" b="1" dirty="0">
              <a:solidFill>
                <a:schemeClr val="bg1"/>
              </a:solidFill>
              <a:cs typeface="Calibri" pitchFamily="34" charset="0"/>
            </a:endParaRPr>
          </a:p>
          <a:p>
            <a:pPr lvl="0" fontAlgn="base">
              <a:lnSpc>
                <a:spcPct val="136000"/>
              </a:lnSpc>
              <a:spcBef>
                <a:spcPct val="0"/>
              </a:spcBef>
              <a:spcAft>
                <a:spcPct val="0"/>
              </a:spcAft>
            </a:pPr>
            <a:r>
              <a:rPr lang="lt-LT" sz="1400" b="1" dirty="0" smtClean="0">
                <a:solidFill>
                  <a:schemeClr val="bg1"/>
                </a:solidFill>
                <a:cs typeface="Calibri" pitchFamily="34" charset="0"/>
              </a:rPr>
              <a:t>Vyr. patarėjas</a:t>
            </a:r>
            <a:endParaRPr lang="lt-LT" sz="1400" b="1" dirty="0">
              <a:solidFill>
                <a:schemeClr val="bg1"/>
              </a:solidFill>
              <a:cs typeface="Calibri" pitchFamily="34" charset="0"/>
            </a:endParaRPr>
          </a:p>
          <a:p>
            <a:pPr lvl="0" fontAlgn="base">
              <a:lnSpc>
                <a:spcPct val="136000"/>
              </a:lnSpc>
              <a:spcBef>
                <a:spcPct val="0"/>
              </a:spcBef>
              <a:spcAft>
                <a:spcPct val="0"/>
              </a:spcAft>
            </a:pPr>
            <a:endParaRPr lang="lt-LT" sz="1400" b="1" dirty="0">
              <a:solidFill>
                <a:schemeClr val="bg1"/>
              </a:solidFill>
              <a:cs typeface="Calibri" pitchFamily="34" charset="0"/>
            </a:endParaRPr>
          </a:p>
          <a:p>
            <a:pPr lvl="0" fontAlgn="base">
              <a:spcBef>
                <a:spcPct val="0"/>
              </a:spcBef>
              <a:spcAft>
                <a:spcPct val="0"/>
              </a:spcAft>
            </a:pPr>
            <a:r>
              <a:rPr lang="lt-LT" sz="1400" dirty="0">
                <a:solidFill>
                  <a:schemeClr val="bg1"/>
                </a:solidFill>
                <a:ea typeface="+mj-ea"/>
                <a:cs typeface="KPMG Extralight" panose="020B0303030202040204" pitchFamily="34" charset="0"/>
              </a:rPr>
              <a:t>T +370 521 02 600</a:t>
            </a:r>
          </a:p>
          <a:p>
            <a:pPr lvl="0" fontAlgn="base">
              <a:spcBef>
                <a:spcPct val="0"/>
              </a:spcBef>
              <a:spcAft>
                <a:spcPct val="0"/>
              </a:spcAft>
            </a:pPr>
            <a:r>
              <a:rPr lang="lt-LT" sz="1400" dirty="0">
                <a:solidFill>
                  <a:schemeClr val="bg1"/>
                </a:solidFill>
                <a:ea typeface="+mj-ea"/>
                <a:cs typeface="KPMG Extralight" panose="020B0303030202040204" pitchFamily="34" charset="0"/>
              </a:rPr>
              <a:t>M +370 620 51 639</a:t>
            </a:r>
          </a:p>
          <a:p>
            <a:pPr lvl="0" fontAlgn="base">
              <a:spcBef>
                <a:spcPct val="0"/>
              </a:spcBef>
              <a:spcAft>
                <a:spcPct val="0"/>
              </a:spcAft>
            </a:pPr>
            <a:r>
              <a:rPr lang="lt-LT" sz="1400" dirty="0">
                <a:solidFill>
                  <a:schemeClr val="bg1"/>
                </a:solidFill>
                <a:ea typeface="+mj-ea"/>
                <a:cs typeface="KPMG Extralight" panose="020B0303030202040204" pitchFamily="34" charset="0"/>
              </a:rPr>
              <a:t>rmazeiva@kpmg.com</a:t>
            </a:r>
          </a:p>
        </p:txBody>
      </p:sp>
      <p:sp>
        <p:nvSpPr>
          <p:cNvPr id="6" name="TextBox 5"/>
          <p:cNvSpPr txBox="1"/>
          <p:nvPr/>
        </p:nvSpPr>
        <p:spPr>
          <a:xfrm>
            <a:off x="4492838" y="4195360"/>
            <a:ext cx="3060564" cy="2031325"/>
          </a:xfrm>
          <a:prstGeom prst="rect">
            <a:avLst/>
          </a:prstGeom>
          <a:noFill/>
        </p:spPr>
        <p:txBody>
          <a:bodyPr wrap="square" rtlCol="0">
            <a:spAutoFit/>
          </a:bodyPr>
          <a:lstStyle/>
          <a:p>
            <a:pPr lvl="0"/>
            <a:r>
              <a:rPr lang="lt-LT" sz="1400" dirty="0">
                <a:solidFill>
                  <a:schemeClr val="bg1"/>
                </a:solidFill>
                <a:ea typeface="+mj-ea"/>
                <a:cs typeface="KPMG Extralight" panose="020B0303030202040204" pitchFamily="34" charset="0"/>
              </a:rPr>
              <a:t>„KPMG Baltics</a:t>
            </a:r>
            <a:r>
              <a:rPr lang="en-US" sz="1400" dirty="0">
                <a:solidFill>
                  <a:schemeClr val="bg1"/>
                </a:solidFill>
                <a:ea typeface="+mj-ea"/>
                <a:cs typeface="KPMG Extralight" panose="020B0303030202040204" pitchFamily="34" charset="0"/>
              </a:rPr>
              <a:t>”</a:t>
            </a:r>
            <a:r>
              <a:rPr lang="lt-LT" sz="1400" dirty="0">
                <a:solidFill>
                  <a:schemeClr val="bg1"/>
                </a:solidFill>
                <a:ea typeface="+mj-ea"/>
                <a:cs typeface="KPMG Extralight" panose="020B0303030202040204" pitchFamily="34" charset="0"/>
              </a:rPr>
              <a:t>, UAB</a:t>
            </a:r>
            <a:endParaRPr lang="en-US" sz="1400" dirty="0">
              <a:solidFill>
                <a:schemeClr val="bg1"/>
              </a:solidFill>
              <a:ea typeface="+mj-ea"/>
              <a:cs typeface="KPMG Extralight" panose="020B0303030202040204" pitchFamily="34" charset="0"/>
            </a:endParaRPr>
          </a:p>
          <a:p>
            <a:endParaRPr lang="lt-LT" sz="1400" dirty="0">
              <a:solidFill>
                <a:schemeClr val="bg1"/>
              </a:solidFill>
              <a:ea typeface="+mj-ea"/>
              <a:cs typeface="KPMG Extralight" panose="020B0303030202040204" pitchFamily="34" charset="0"/>
            </a:endParaRPr>
          </a:p>
          <a:p>
            <a:r>
              <a:rPr lang="lt-LT" sz="1400" dirty="0" smtClean="0">
                <a:solidFill>
                  <a:schemeClr val="bg1"/>
                </a:solidFill>
                <a:ea typeface="+mj-ea"/>
                <a:cs typeface="KPMG Extralight" panose="020B0303030202040204" pitchFamily="34" charset="0"/>
              </a:rPr>
              <a:t>Konstitucijos pr. 29</a:t>
            </a:r>
            <a:r>
              <a:rPr lang="lt-LT" sz="1400" dirty="0">
                <a:solidFill>
                  <a:schemeClr val="bg1"/>
                </a:solidFill>
                <a:ea typeface="+mj-ea"/>
                <a:cs typeface="KPMG Extralight" panose="020B0303030202040204" pitchFamily="34" charset="0"/>
              </a:rPr>
              <a:t/>
            </a:r>
            <a:br>
              <a:rPr lang="lt-LT" sz="1400" dirty="0">
                <a:solidFill>
                  <a:schemeClr val="bg1"/>
                </a:solidFill>
                <a:ea typeface="+mj-ea"/>
                <a:cs typeface="KPMG Extralight" panose="020B0303030202040204" pitchFamily="34" charset="0"/>
              </a:rPr>
            </a:br>
            <a:r>
              <a:rPr lang="lt-LT" sz="1400" dirty="0" smtClean="0">
                <a:solidFill>
                  <a:schemeClr val="bg1"/>
                </a:solidFill>
                <a:ea typeface="+mj-ea"/>
                <a:cs typeface="KPMG Extralight" panose="020B0303030202040204" pitchFamily="34" charset="0"/>
              </a:rPr>
              <a:t>LT-08105 Vilnius</a:t>
            </a:r>
            <a:r>
              <a:rPr lang="lt-LT" sz="1400" dirty="0">
                <a:solidFill>
                  <a:schemeClr val="bg1"/>
                </a:solidFill>
                <a:ea typeface="+mj-ea"/>
                <a:cs typeface="KPMG Extralight" panose="020B0303030202040204" pitchFamily="34" charset="0"/>
              </a:rPr>
              <a:t/>
            </a:r>
            <a:br>
              <a:rPr lang="lt-LT" sz="1400" dirty="0">
                <a:solidFill>
                  <a:schemeClr val="bg1"/>
                </a:solidFill>
                <a:ea typeface="+mj-ea"/>
                <a:cs typeface="KPMG Extralight" panose="020B0303030202040204" pitchFamily="34" charset="0"/>
              </a:rPr>
            </a:br>
            <a:r>
              <a:rPr lang="lt-LT" sz="1400" dirty="0">
                <a:solidFill>
                  <a:schemeClr val="bg1"/>
                </a:solidFill>
                <a:ea typeface="+mj-ea"/>
                <a:cs typeface="KPMG Extralight" panose="020B0303030202040204" pitchFamily="34" charset="0"/>
              </a:rPr>
              <a:t>T +370 </a:t>
            </a:r>
            <a:r>
              <a:rPr lang="lt-LT" sz="1400" dirty="0">
                <a:solidFill>
                  <a:schemeClr val="bg1"/>
                </a:solidFill>
                <a:cs typeface="Calibri" pitchFamily="34" charset="0"/>
              </a:rPr>
              <a:t>521 02 </a:t>
            </a:r>
            <a:r>
              <a:rPr lang="lt-LT" sz="1400" dirty="0" smtClean="0">
                <a:solidFill>
                  <a:schemeClr val="bg1"/>
                </a:solidFill>
                <a:cs typeface="Calibri" pitchFamily="34" charset="0"/>
              </a:rPr>
              <a:t>600</a:t>
            </a:r>
            <a:r>
              <a:rPr lang="lt-LT" sz="1400" dirty="0">
                <a:solidFill>
                  <a:schemeClr val="bg1"/>
                </a:solidFill>
                <a:ea typeface="+mj-ea"/>
                <a:cs typeface="KPMG Extralight" panose="020B0303030202040204" pitchFamily="34" charset="0"/>
              </a:rPr>
              <a:t/>
            </a:r>
            <a:br>
              <a:rPr lang="lt-LT" sz="1400" dirty="0">
                <a:solidFill>
                  <a:schemeClr val="bg1"/>
                </a:solidFill>
                <a:ea typeface="+mj-ea"/>
                <a:cs typeface="KPMG Extralight" panose="020B0303030202040204" pitchFamily="34" charset="0"/>
              </a:rPr>
            </a:br>
            <a:r>
              <a:rPr lang="lt-LT" sz="1400" dirty="0">
                <a:solidFill>
                  <a:schemeClr val="bg1"/>
                </a:solidFill>
                <a:ea typeface="+mj-ea"/>
                <a:cs typeface="KPMG Extralight" panose="020B0303030202040204" pitchFamily="34" charset="0"/>
              </a:rPr>
              <a:t>F +370 </a:t>
            </a:r>
            <a:r>
              <a:rPr lang="lt-LT" sz="1400" dirty="0">
                <a:solidFill>
                  <a:schemeClr val="bg1"/>
                </a:solidFill>
                <a:cs typeface="Calibri" pitchFamily="34" charset="0"/>
              </a:rPr>
              <a:t>521 02 </a:t>
            </a:r>
            <a:r>
              <a:rPr lang="lt-LT" sz="1400" dirty="0" smtClean="0">
                <a:solidFill>
                  <a:schemeClr val="bg1"/>
                </a:solidFill>
                <a:cs typeface="Calibri" pitchFamily="34" charset="0"/>
              </a:rPr>
              <a:t>659</a:t>
            </a:r>
            <a:r>
              <a:rPr lang="lt-LT" sz="1400" dirty="0">
                <a:solidFill>
                  <a:schemeClr val="bg1"/>
                </a:solidFill>
                <a:ea typeface="+mj-ea"/>
                <a:cs typeface="KPMG Extralight" panose="020B0303030202040204" pitchFamily="34" charset="0"/>
              </a:rPr>
              <a:t/>
            </a:r>
            <a:br>
              <a:rPr lang="lt-LT" sz="1400" dirty="0">
                <a:solidFill>
                  <a:schemeClr val="bg1"/>
                </a:solidFill>
                <a:ea typeface="+mj-ea"/>
                <a:cs typeface="KPMG Extralight" panose="020B0303030202040204" pitchFamily="34" charset="0"/>
              </a:rPr>
            </a:br>
            <a:r>
              <a:rPr lang="lt-LT" sz="1400" dirty="0" smtClean="0">
                <a:solidFill>
                  <a:schemeClr val="bg1"/>
                </a:solidFill>
                <a:ea typeface="+mj-ea"/>
                <a:cs typeface="KPMG Extralight" panose="020B0303030202040204" pitchFamily="34" charset="0"/>
              </a:rPr>
              <a:t>vilnius@kpmg.lt </a:t>
            </a:r>
          </a:p>
          <a:p>
            <a:endParaRPr lang="lt-LT" sz="1400" dirty="0">
              <a:solidFill>
                <a:schemeClr val="bg1"/>
              </a:solidFill>
              <a:ea typeface="+mj-ea"/>
              <a:cs typeface="KPMG Extralight" panose="020B0303030202040204" pitchFamily="34" charset="0"/>
            </a:endParaRPr>
          </a:p>
          <a:p>
            <a:r>
              <a:rPr lang="lt-LT" sz="1400" dirty="0" smtClean="0">
                <a:solidFill>
                  <a:schemeClr val="bg1"/>
                </a:solidFill>
                <a:ea typeface="+mj-ea"/>
                <a:cs typeface="KPMG Extralight" panose="020B0303030202040204" pitchFamily="34" charset="0"/>
              </a:rPr>
              <a:t>kpmg.com/LT</a:t>
            </a:r>
            <a:endParaRPr lang="lt-LT" sz="3600" dirty="0"/>
          </a:p>
        </p:txBody>
      </p:sp>
    </p:spTree>
    <p:extLst>
      <p:ext uri="{BB962C8B-B14F-4D97-AF65-F5344CB8AC3E}">
        <p14:creationId xmlns:p14="http://schemas.microsoft.com/office/powerpoint/2010/main" val="2644603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00" y="3169800"/>
            <a:ext cx="7639200" cy="518400"/>
          </a:xfrm>
        </p:spPr>
        <p:txBody>
          <a:bodyPr/>
          <a:lstStyle/>
          <a:p>
            <a:pPr algn="ctr"/>
            <a:r>
              <a:rPr lang="lt-LT" dirty="0" smtClean="0">
                <a:latin typeface="+mn-lt"/>
              </a:rPr>
              <a:t>PRIEDAI</a:t>
            </a:r>
            <a:endParaRPr lang="lt-LT" dirty="0">
              <a:latin typeface="+mn-lt"/>
            </a:endParaRPr>
          </a:p>
        </p:txBody>
      </p:sp>
    </p:spTree>
    <p:extLst>
      <p:ext uri="{BB962C8B-B14F-4D97-AF65-F5344CB8AC3E}">
        <p14:creationId xmlns:p14="http://schemas.microsoft.com/office/powerpoint/2010/main" val="1412150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59614" y="1523526"/>
            <a:ext cx="2551031" cy="2763993"/>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4" name="Rectangle 13"/>
          <p:cNvSpPr/>
          <p:nvPr/>
        </p:nvSpPr>
        <p:spPr>
          <a:xfrm>
            <a:off x="3906908" y="1523526"/>
            <a:ext cx="2520000" cy="2763993"/>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15" name="Rectangle 14"/>
          <p:cNvSpPr/>
          <p:nvPr/>
        </p:nvSpPr>
        <p:spPr>
          <a:xfrm>
            <a:off x="6431970" y="1518314"/>
            <a:ext cx="1908000" cy="2763993"/>
          </a:xfrm>
          <a:prstGeom prst="rect">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6" name="Title 1"/>
          <p:cNvSpPr txBox="1">
            <a:spLocks/>
          </p:cNvSpPr>
          <p:nvPr/>
        </p:nvSpPr>
        <p:spPr>
          <a:xfrm>
            <a:off x="655683" y="430655"/>
            <a:ext cx="8396877" cy="43155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marL="1260475" indent="-1260475">
              <a:lnSpc>
                <a:spcPct val="100000"/>
              </a:lnSpc>
            </a:pPr>
            <a:r>
              <a:rPr lang="lt-LT" sz="2000" b="1" dirty="0" smtClean="0">
                <a:latin typeface="+mn-lt"/>
              </a:rPr>
              <a:t>MFPI – modernizavimo finansinio patrauklumo indeksas</a:t>
            </a:r>
            <a:endParaRPr lang="en-GB" sz="2000" b="1" dirty="0">
              <a:latin typeface="+mn-lt"/>
            </a:endParaRPr>
          </a:p>
        </p:txBody>
      </p:sp>
      <p:graphicFrame>
        <p:nvGraphicFramePr>
          <p:cNvPr id="11" name="Chart 10"/>
          <p:cNvGraphicFramePr/>
          <p:nvPr>
            <p:extLst>
              <p:ext uri="{D42A27DB-BD31-4B8C-83A1-F6EECF244321}">
                <p14:modId xmlns:p14="http://schemas.microsoft.com/office/powerpoint/2010/main" val="1772885599"/>
              </p:ext>
            </p:extLst>
          </p:nvPr>
        </p:nvGraphicFramePr>
        <p:xfrm>
          <a:off x="655683" y="1293539"/>
          <a:ext cx="8321040" cy="4939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2353044" y="1226962"/>
            <a:ext cx="5002153" cy="240148"/>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gn="ctr">
              <a:lnSpc>
                <a:spcPct val="100000"/>
              </a:lnSpc>
            </a:pPr>
            <a:r>
              <a:rPr lang="lt-LT" sz="1400" b="1" dirty="0" smtClean="0">
                <a:solidFill>
                  <a:schemeClr val="tx1"/>
                </a:solidFill>
                <a:latin typeface="+mn-lt"/>
              </a:rPr>
              <a:t>MFPI dinamika</a:t>
            </a:r>
            <a:endParaRPr lang="en-GB" sz="1400" b="1" dirty="0">
              <a:solidFill>
                <a:schemeClr val="tx1"/>
              </a:solidFill>
              <a:latin typeface="+mn-lt"/>
            </a:endParaRPr>
          </a:p>
        </p:txBody>
      </p:sp>
    </p:spTree>
    <p:extLst>
      <p:ext uri="{BB962C8B-B14F-4D97-AF65-F5344CB8AC3E}">
        <p14:creationId xmlns:p14="http://schemas.microsoft.com/office/powerpoint/2010/main" val="69230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Placeholder 6"/>
          <p:cNvGraphicFramePr>
            <a:graphicFrameLocks/>
          </p:cNvGraphicFramePr>
          <p:nvPr>
            <p:extLst/>
          </p:nvPr>
        </p:nvGraphicFramePr>
        <p:xfrm>
          <a:off x="341114" y="2295496"/>
          <a:ext cx="8462829" cy="3291028"/>
        </p:xfrm>
        <a:graphic>
          <a:graphicData uri="http://schemas.openxmlformats.org/drawingml/2006/table">
            <a:tbl>
              <a:tblPr firstRow="1" bandRow="1">
                <a:tableStyleId>{5C22544A-7EE6-4342-B048-85BDC9FD1C3A}</a:tableStyleId>
              </a:tblPr>
              <a:tblGrid>
                <a:gridCol w="1076570"/>
                <a:gridCol w="189636"/>
                <a:gridCol w="1111961"/>
                <a:gridCol w="2433453"/>
                <a:gridCol w="620689"/>
                <a:gridCol w="606104"/>
                <a:gridCol w="606104"/>
                <a:gridCol w="606104"/>
                <a:gridCol w="606104"/>
                <a:gridCol w="606104"/>
              </a:tblGrid>
              <a:tr h="159893">
                <a:tc rowSpan="2" gridSpan="4">
                  <a:txBody>
                    <a:bodyPr/>
                    <a:lstStyle/>
                    <a:p>
                      <a:pPr algn="ctr"/>
                      <a:r>
                        <a:rPr lang="lt-LT" sz="900" b="1" dirty="0" smtClean="0">
                          <a:solidFill>
                            <a:schemeClr val="bg1"/>
                          </a:solidFill>
                        </a:rPr>
                        <a:t>Vertinimo</a:t>
                      </a:r>
                      <a:r>
                        <a:rPr lang="lt-LT" sz="900" b="1" baseline="0" dirty="0" smtClean="0">
                          <a:solidFill>
                            <a:schemeClr val="bg1"/>
                          </a:solidFill>
                        </a:rPr>
                        <a:t> kriterijus</a:t>
                      </a:r>
                      <a:endParaRPr lang="lt-LT" sz="900" b="1" dirty="0">
                        <a:solidFill>
                          <a:schemeClr val="bg1"/>
                        </a:solidFill>
                      </a:endParaRPr>
                    </a:p>
                  </a:txBody>
                  <a:tcPr marL="11519" marR="11519" marT="11519" marB="11519"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rowSpan="2" hMerge="1">
                  <a:txBody>
                    <a:bodyPr/>
                    <a:lstStyle/>
                    <a:p>
                      <a:endParaRPr lang="lt-LT"/>
                    </a:p>
                  </a:txBody>
                  <a:tcPr/>
                </a:tc>
                <a:tc rowSpan="2" hMerge="1">
                  <a:txBody>
                    <a:bodyPr/>
                    <a:lstStyle/>
                    <a:p>
                      <a:endParaRPr lang="lt-LT"/>
                    </a:p>
                  </a:txBody>
                  <a:tcPr/>
                </a:tc>
                <a:tc rowSpan="2" hMerge="1">
                  <a:txBody>
                    <a:bodyPr/>
                    <a:lstStyle/>
                    <a:p>
                      <a:endParaRPr lang="lt-LT"/>
                    </a:p>
                  </a:txBody>
                  <a:tcPr/>
                </a:tc>
                <a:tc gridSpan="6">
                  <a:txBody>
                    <a:bodyPr/>
                    <a:lstStyle/>
                    <a:p>
                      <a:pPr algn="ctr"/>
                      <a:r>
                        <a:rPr lang="lt-LT" sz="900" b="1" dirty="0" smtClean="0">
                          <a:solidFill>
                            <a:schemeClr val="bg1"/>
                          </a:solidFill>
                        </a:rPr>
                        <a:t>Alternatyvos</a:t>
                      </a:r>
                      <a:endParaRPr lang="lt-LT" sz="900" b="1" dirty="0">
                        <a:solidFill>
                          <a:schemeClr val="bg1"/>
                        </a:solidFill>
                      </a:endParaRPr>
                    </a:p>
                  </a:txBody>
                  <a:tcPr marL="11519" marR="11519" marT="11519" marB="11519"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r>
              <a:tr h="257646">
                <a:tc gridSpan="4" vMerge="1">
                  <a:txBody>
                    <a:bodyPr/>
                    <a:lstStyle/>
                    <a:p>
                      <a:endParaRPr lang="lt-LT"/>
                    </a:p>
                  </a:txBody>
                  <a:tcPr/>
                </a:tc>
                <a:tc hMerge="1" vMerge="1">
                  <a:txBody>
                    <a:bodyPr/>
                    <a:lstStyle/>
                    <a:p>
                      <a:endParaRPr lang="lt-LT"/>
                    </a:p>
                  </a:txBody>
                  <a:tcPr/>
                </a:tc>
                <a:tc hMerge="1" vMerge="1">
                  <a:txBody>
                    <a:bodyPr/>
                    <a:lstStyle/>
                    <a:p>
                      <a:endParaRPr lang="lt-LT"/>
                    </a:p>
                  </a:txBody>
                  <a:tcPr/>
                </a:tc>
                <a:tc hMerge="1" vMerge="1">
                  <a:txBody>
                    <a:bodyPr/>
                    <a:lstStyle/>
                    <a:p>
                      <a:endParaRPr lang="lt-LT"/>
                    </a:p>
                  </a:txBody>
                  <a:tcPr/>
                </a:tc>
                <a:tc>
                  <a:txBody>
                    <a:bodyPr/>
                    <a:lstStyle/>
                    <a:p>
                      <a:pPr algn="ctr"/>
                      <a:r>
                        <a:rPr lang="lt-LT" sz="800" b="1" dirty="0" smtClean="0">
                          <a:solidFill>
                            <a:schemeClr val="bg1"/>
                          </a:solidFill>
                        </a:rPr>
                        <a:t>„Esamas</a:t>
                      </a:r>
                      <a:r>
                        <a:rPr lang="lt-LT" sz="800" b="1" baseline="0" dirty="0" smtClean="0">
                          <a:solidFill>
                            <a:schemeClr val="bg1"/>
                          </a:solidFill>
                        </a:rPr>
                        <a:t> modelis“</a:t>
                      </a:r>
                      <a:endParaRPr lang="en-GB" sz="800" b="1" dirty="0">
                        <a:solidFill>
                          <a:schemeClr val="bg1"/>
                        </a:solidFill>
                      </a:endParaRPr>
                    </a:p>
                  </a:txBody>
                  <a:tcPr marL="11519" marR="11519" marT="11519" marB="11519" anchor="ctr">
                    <a:lnL w="6350" cap="flat" cmpd="sng" algn="ctr">
                      <a:solidFill>
                        <a:schemeClr val="tx2"/>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a:txBody>
                    <a:bodyPr/>
                    <a:lstStyle/>
                    <a:p>
                      <a:pPr algn="ctr"/>
                      <a:r>
                        <a:rPr lang="lt-LT" sz="800" b="1" kern="1200" dirty="0" smtClean="0">
                          <a:solidFill>
                            <a:schemeClr val="bg1"/>
                          </a:solidFill>
                          <a:latin typeface="+mn-lt"/>
                          <a:ea typeface="+mn-ea"/>
                          <a:cs typeface="+mn-cs"/>
                        </a:rPr>
                        <a:t>Alternatyva Nr. 1A:</a:t>
                      </a:r>
                    </a:p>
                  </a:txBody>
                  <a:tcPr marL="11519" marR="11519" marT="11519" marB="11519"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a:txBody>
                    <a:bodyPr/>
                    <a:lstStyle/>
                    <a:p>
                      <a:pPr marL="0" marR="0" lvl="0" indent="0" algn="ctr" defTabSz="484905" rtl="0" eaLnBrk="1" fontAlgn="auto" latinLnBrk="0" hangingPunct="1">
                        <a:lnSpc>
                          <a:spcPct val="100000"/>
                        </a:lnSpc>
                        <a:spcBef>
                          <a:spcPts val="0"/>
                        </a:spcBef>
                        <a:spcAft>
                          <a:spcPts val="0"/>
                        </a:spcAft>
                        <a:buClrTx/>
                        <a:buSzTx/>
                        <a:buFontTx/>
                        <a:buNone/>
                        <a:tabLst/>
                        <a:defRPr/>
                      </a:pPr>
                      <a:r>
                        <a:rPr lang="lt-LT" sz="800" b="1" kern="1200" dirty="0" smtClean="0">
                          <a:solidFill>
                            <a:schemeClr val="bg1"/>
                          </a:solidFill>
                          <a:latin typeface="+mn-lt"/>
                          <a:ea typeface="+mn-ea"/>
                          <a:cs typeface="+mn-cs"/>
                        </a:rPr>
                        <a:t>Alternatyva Nr. 1B:</a:t>
                      </a:r>
                    </a:p>
                  </a:txBody>
                  <a:tcPr marL="11519" marR="11519" marT="11519" marB="11519"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a:txBody>
                    <a:bodyPr/>
                    <a:lstStyle/>
                    <a:p>
                      <a:pPr algn="ctr"/>
                      <a:r>
                        <a:rPr lang="lt-LT" sz="800" b="1" kern="1200" dirty="0" smtClean="0">
                          <a:solidFill>
                            <a:schemeClr val="bg1"/>
                          </a:solidFill>
                          <a:latin typeface="+mn-lt"/>
                          <a:ea typeface="+mn-ea"/>
                          <a:cs typeface="+mn-cs"/>
                        </a:rPr>
                        <a:t>Alternatyva Nr. 2:</a:t>
                      </a:r>
                    </a:p>
                  </a:txBody>
                  <a:tcPr marL="11519" marR="11519" marT="11519" marB="11519"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a:txBody>
                    <a:bodyPr/>
                    <a:lstStyle/>
                    <a:p>
                      <a:pPr algn="ctr"/>
                      <a:r>
                        <a:rPr lang="lt-LT" sz="800" b="1" kern="1200" dirty="0" smtClean="0">
                          <a:solidFill>
                            <a:schemeClr val="bg1"/>
                          </a:solidFill>
                          <a:latin typeface="+mn-lt"/>
                          <a:ea typeface="+mn-ea"/>
                          <a:cs typeface="+mn-cs"/>
                        </a:rPr>
                        <a:t>Alternatyva Nr. 3:</a:t>
                      </a:r>
                    </a:p>
                  </a:txBody>
                  <a:tcPr marL="11519" marR="11519" marT="11519" marB="11519"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c>
                  <a:txBody>
                    <a:bodyPr/>
                    <a:lstStyle/>
                    <a:p>
                      <a:pPr algn="ctr"/>
                      <a:r>
                        <a:rPr lang="lt-LT" sz="800" b="1" kern="1200" dirty="0" smtClean="0">
                          <a:solidFill>
                            <a:schemeClr val="bg1"/>
                          </a:solidFill>
                          <a:latin typeface="+mn-lt"/>
                          <a:ea typeface="+mn-ea"/>
                          <a:cs typeface="+mn-cs"/>
                        </a:rPr>
                        <a:t>Alternatyva Nr. 4:</a:t>
                      </a:r>
                    </a:p>
                  </a:txBody>
                  <a:tcPr marL="11519" marR="11519" marT="11519" marB="11519"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005EB8"/>
                    </a:solidFill>
                  </a:tcPr>
                </a:tc>
              </a:tr>
              <a:tr h="192170">
                <a:tc rowSpan="2">
                  <a:txBody>
                    <a:bodyPr/>
                    <a:lstStyle/>
                    <a:p>
                      <a:pPr algn="ctr"/>
                      <a:r>
                        <a:rPr lang="lt-LT" sz="800" b="1" kern="1200" dirty="0" smtClean="0">
                          <a:solidFill>
                            <a:schemeClr val="tx2"/>
                          </a:solidFill>
                          <a:latin typeface="+mn-lt"/>
                          <a:ea typeface="+mn-ea"/>
                          <a:cs typeface="+mn-cs"/>
                        </a:rPr>
                        <a:t>PATRAUKLUMAS GALUTINIAMS NAUDOS GAVĖJAMS</a:t>
                      </a:r>
                    </a:p>
                  </a:txBody>
                  <a:tcPr marL="11519" marR="11519" marT="11519" marB="11519" anchor="ctr">
                    <a:lnL w="12700" cap="flat" cmpd="sng" algn="ctr">
                      <a:solidFill>
                        <a:schemeClr val="tx2"/>
                      </a:solid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algn="ctr"/>
                      <a:r>
                        <a:rPr lang="lt-LT" sz="900" b="1" kern="1200" dirty="0" smtClean="0">
                          <a:solidFill>
                            <a:schemeClr val="tx2"/>
                          </a:solidFill>
                          <a:latin typeface="+mn-lt"/>
                          <a:ea typeface="+mn-ea"/>
                          <a:cs typeface="+mn-cs"/>
                        </a:rPr>
                        <a:t>1</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gridSpan="2">
                  <a:txBody>
                    <a:bodyPr/>
                    <a:lstStyle/>
                    <a:p>
                      <a:pPr algn="l"/>
                      <a:r>
                        <a:rPr lang="lt-LT" sz="900" b="1" kern="1200" dirty="0" smtClean="0">
                          <a:solidFill>
                            <a:schemeClr val="tx2"/>
                          </a:solidFill>
                          <a:latin typeface="+mn-lt"/>
                          <a:ea typeface="+mn-ea"/>
                          <a:cs typeface="+mn-cs"/>
                        </a:rPr>
                        <a:t>PAPRASTUMAS IR SUPRANTAMUMAS</a:t>
                      </a: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hMerge="1">
                  <a:txBody>
                    <a:bodyPr/>
                    <a:lstStyle/>
                    <a:p>
                      <a:endParaRPr lang="lt-LT"/>
                    </a:p>
                  </a:txBody>
                  <a:tcPr/>
                </a:tc>
                <a:tc>
                  <a:txBody>
                    <a:bodyPr/>
                    <a:lstStyle/>
                    <a:p>
                      <a:pPr marL="0" algn="ctr" defTabSz="484905" rtl="0" eaLnBrk="1" fontAlgn="ctr" latinLnBrk="0" hangingPunct="1"/>
                      <a:r>
                        <a:rPr lang="lt-LT" sz="900" b="1" kern="1200" baseline="0" dirty="0" smtClean="0">
                          <a:solidFill>
                            <a:srgbClr val="C00000"/>
                          </a:solidFill>
                          <a:latin typeface="+mn-lt"/>
                          <a:ea typeface="+mn-ea"/>
                          <a:cs typeface="+mn-cs"/>
                        </a:rPr>
                        <a:t>2.0</a:t>
                      </a:r>
                      <a:endParaRPr lang="lt-LT" sz="900" b="0" kern="1200" baseline="0" dirty="0">
                        <a:solidFill>
                          <a:srgbClr val="C00000"/>
                        </a:solidFill>
                        <a:latin typeface="+mn-lt"/>
                        <a:ea typeface="+mn-ea"/>
                        <a:cs typeface="+mn-cs"/>
                      </a:endParaRP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a:txBody>
                    <a:bodyPr/>
                    <a:lstStyle/>
                    <a:p>
                      <a:pPr marL="0" algn="ctr" defTabSz="484905" rtl="0" eaLnBrk="1" fontAlgn="ctr" latinLnBrk="0" hangingPunct="1"/>
                      <a:r>
                        <a:rPr lang="lt-LT" sz="900" b="1" kern="1200" baseline="0" dirty="0" smtClean="0">
                          <a:solidFill>
                            <a:srgbClr val="009A44"/>
                          </a:solidFill>
                          <a:latin typeface="+mn-lt"/>
                          <a:ea typeface="+mn-ea"/>
                          <a:cs typeface="+mn-cs"/>
                        </a:rPr>
                        <a:t>4.4</a:t>
                      </a:r>
                      <a:endParaRPr lang="lt-LT" sz="900" b="1" kern="1200" baseline="0" dirty="0">
                        <a:solidFill>
                          <a:srgbClr val="009A44"/>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a:txBody>
                    <a:bodyPr/>
                    <a:lstStyle/>
                    <a:p>
                      <a:pPr marL="0" algn="ctr" defTabSz="484905" rtl="0" eaLnBrk="1" fontAlgn="ctr" latinLnBrk="0" hangingPunct="1"/>
                      <a:r>
                        <a:rPr lang="lt-LT" sz="900" b="1" kern="1200" baseline="0" dirty="0" smtClean="0">
                          <a:solidFill>
                            <a:srgbClr val="009A44"/>
                          </a:solidFill>
                          <a:latin typeface="+mn-lt"/>
                          <a:ea typeface="+mn-ea"/>
                          <a:cs typeface="+mn-cs"/>
                        </a:rPr>
                        <a:t>4.1</a:t>
                      </a:r>
                      <a:endParaRPr lang="lt-LT" sz="800" b="0" kern="1200" baseline="-25000" dirty="0">
                        <a:solidFill>
                          <a:srgbClr val="009A44"/>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a:txBody>
                    <a:bodyPr/>
                    <a:lstStyle/>
                    <a:p>
                      <a:pPr marL="0" algn="ctr" defTabSz="484905" rtl="0" eaLnBrk="1" fontAlgn="ctr" latinLnBrk="0" hangingPunct="1"/>
                      <a:r>
                        <a:rPr lang="lt-LT" sz="900" b="0" kern="1200" baseline="0" dirty="0" smtClean="0">
                          <a:solidFill>
                            <a:schemeClr val="bg1">
                              <a:lumMod val="50000"/>
                            </a:schemeClr>
                          </a:solidFill>
                          <a:latin typeface="+mn-lt"/>
                          <a:ea typeface="+mn-ea"/>
                          <a:cs typeface="+mn-cs"/>
                        </a:rPr>
                        <a:t>3.6</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2.9</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2.3</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5EBFF">
                        <a:alpha val="20000"/>
                      </a:srgbClr>
                    </a:solidFill>
                  </a:tcPr>
                </a:tc>
              </a:tr>
              <a:tr h="283714">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lt-LT" sz="900" b="1" kern="1200" dirty="0" smtClean="0">
                          <a:solidFill>
                            <a:schemeClr val="tx2"/>
                          </a:solidFill>
                          <a:latin typeface="+mn-lt"/>
                          <a:ea typeface="+mn-ea"/>
                          <a:cs typeface="+mn-cs"/>
                        </a:rPr>
                        <a:t>2</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gridSpan="2">
                  <a:txBody>
                    <a:bodyPr/>
                    <a:lstStyle/>
                    <a:p>
                      <a:pPr algn="l"/>
                      <a:r>
                        <a:rPr lang="lt-LT" sz="900" b="1" kern="1200" dirty="0" smtClean="0">
                          <a:solidFill>
                            <a:schemeClr val="tx2"/>
                          </a:solidFill>
                          <a:latin typeface="+mn-lt"/>
                          <a:ea typeface="+mn-ea"/>
                          <a:cs typeface="+mn-cs"/>
                        </a:rPr>
                        <a:t>PROJEKTŲ</a:t>
                      </a:r>
                      <a:r>
                        <a:rPr lang="lt-LT" sz="900" b="1" kern="1200" baseline="0" dirty="0" smtClean="0">
                          <a:solidFill>
                            <a:schemeClr val="tx2"/>
                          </a:solidFill>
                          <a:latin typeface="+mn-lt"/>
                          <a:ea typeface="+mn-ea"/>
                          <a:cs typeface="+mn-cs"/>
                        </a:rPr>
                        <a:t> ĮGYVENDINIMO KAINA</a:t>
                      </a:r>
                    </a:p>
                    <a:p>
                      <a:pPr algn="l"/>
                      <a:r>
                        <a:rPr lang="lt-LT" sz="900" b="0" kern="1200" baseline="0" dirty="0" smtClean="0">
                          <a:solidFill>
                            <a:schemeClr val="tx2"/>
                          </a:solidFill>
                          <a:latin typeface="+mn-lt"/>
                          <a:ea typeface="+mn-ea"/>
                          <a:cs typeface="+mn-cs"/>
                        </a:rPr>
                        <a:t>(Butų savininkams)</a:t>
                      </a:r>
                      <a:endParaRPr lang="lt-LT" sz="900" b="0" kern="1200" dirty="0" smtClean="0">
                        <a:solidFill>
                          <a:schemeClr val="tx2"/>
                        </a:solidFill>
                        <a:latin typeface="+mn-lt"/>
                        <a:ea typeface="+mn-ea"/>
                        <a:cs typeface="+mn-cs"/>
                      </a:endParaRP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hMerge="1">
                  <a:txBody>
                    <a:bodyPr/>
                    <a:lstStyle/>
                    <a:p>
                      <a:endParaRPr lang="lt-LT"/>
                    </a:p>
                  </a:txBody>
                  <a:tcPr/>
                </a:tc>
                <a:tc>
                  <a:txBody>
                    <a:bodyPr/>
                    <a:lstStyle/>
                    <a:p>
                      <a:pPr algn="ctr" rtl="0" fontAlgn="ctr"/>
                      <a:r>
                        <a:rPr lang="lt-LT" sz="900" b="0" kern="1200" baseline="0" dirty="0" smtClean="0">
                          <a:solidFill>
                            <a:schemeClr val="bg1">
                              <a:lumMod val="50000"/>
                            </a:schemeClr>
                          </a:solidFill>
                          <a:latin typeface="+mn-lt"/>
                          <a:ea typeface="+mn-ea"/>
                          <a:cs typeface="+mn-cs"/>
                        </a:rPr>
                        <a:t>3.0</a:t>
                      </a:r>
                      <a:endParaRPr lang="lt-LT" sz="900" b="0" kern="1200" baseline="0" dirty="0">
                        <a:solidFill>
                          <a:schemeClr val="bg1">
                            <a:lumMod val="50000"/>
                          </a:schemeClr>
                        </a:solidFill>
                        <a:latin typeface="+mn-lt"/>
                        <a:ea typeface="+mn-ea"/>
                        <a:cs typeface="+mn-cs"/>
                      </a:endParaRP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1.4</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2.5</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algn="ctr" rtl="0" fontAlgn="ctr"/>
                      <a:r>
                        <a:rPr lang="lt-LT" sz="900" b="1" kern="1200" baseline="0" dirty="0">
                          <a:solidFill>
                            <a:srgbClr val="009A44"/>
                          </a:solidFill>
                          <a:latin typeface="+mn-lt"/>
                          <a:ea typeface="+mn-ea"/>
                          <a:cs typeface="+mn-cs"/>
                        </a:rPr>
                        <a:t>4.0</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algn="ctr" rtl="0" fontAlgn="ctr"/>
                      <a:r>
                        <a:rPr lang="lt-LT" sz="900" b="0" kern="1200" baseline="0">
                          <a:solidFill>
                            <a:schemeClr val="bg1">
                              <a:lumMod val="50000"/>
                            </a:schemeClr>
                          </a:solidFill>
                          <a:latin typeface="+mn-lt"/>
                          <a:ea typeface="+mn-ea"/>
                          <a:cs typeface="+mn-cs"/>
                        </a:rPr>
                        <a:t>3.6</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c>
                  <a:txBody>
                    <a:bodyPr/>
                    <a:lstStyle/>
                    <a:p>
                      <a:pPr marL="0" algn="ctr" defTabSz="484905" rtl="0" eaLnBrk="1" fontAlgn="ctr" latinLnBrk="0" hangingPunct="1"/>
                      <a:r>
                        <a:rPr lang="lt-LT" sz="900" b="1" kern="1200" baseline="0" dirty="0" smtClean="0">
                          <a:solidFill>
                            <a:srgbClr val="009A44"/>
                          </a:solidFill>
                          <a:latin typeface="+mn-lt"/>
                          <a:ea typeface="+mn-ea"/>
                          <a:cs typeface="+mn-cs"/>
                        </a:rPr>
                        <a:t>3.8</a:t>
                      </a:r>
                      <a:endParaRPr lang="lt-LT" sz="900" b="1" kern="1200" baseline="0" dirty="0">
                        <a:solidFill>
                          <a:srgbClr val="009A44"/>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C5EBFF">
                        <a:alpha val="20000"/>
                      </a:srgbClr>
                    </a:solidFill>
                  </a:tcPr>
                </a:tc>
              </a:tr>
              <a:tr h="192170">
                <a:tc rowSpan="6">
                  <a:txBody>
                    <a:bodyPr/>
                    <a:lstStyle/>
                    <a:p>
                      <a:pPr algn="ctr"/>
                      <a:r>
                        <a:rPr lang="lt-LT" sz="800" b="1" kern="1200" dirty="0" smtClean="0">
                          <a:solidFill>
                            <a:schemeClr val="tx2"/>
                          </a:solidFill>
                          <a:latin typeface="+mn-lt"/>
                          <a:ea typeface="+mn-ea"/>
                          <a:cs typeface="+mn-cs"/>
                        </a:rPr>
                        <a:t>PATRAUKLUMAS VALSTYBEI</a:t>
                      </a:r>
                      <a:endParaRPr lang="en-GB" sz="800" b="1" kern="1200" dirty="0">
                        <a:solidFill>
                          <a:schemeClr val="tx2"/>
                        </a:solidFill>
                        <a:latin typeface="+mn-lt"/>
                        <a:ea typeface="+mn-ea"/>
                        <a:cs typeface="+mn-cs"/>
                      </a:endParaRPr>
                    </a:p>
                  </a:txBody>
                  <a:tcPr marL="11519" marR="11519" marT="11519" marB="11519" anchor="ctr">
                    <a:lnL w="12700" cap="flat" cmpd="sng" algn="ctr">
                      <a:solidFill>
                        <a:schemeClr val="tx2"/>
                      </a:solid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rowSpan="2">
                  <a:txBody>
                    <a:bodyPr/>
                    <a:lstStyle/>
                    <a:p>
                      <a:pPr algn="ctr"/>
                      <a:r>
                        <a:rPr lang="en-US" sz="900" b="1" kern="1200" dirty="0" smtClean="0">
                          <a:solidFill>
                            <a:schemeClr val="tx2"/>
                          </a:solidFill>
                          <a:latin typeface="+mn-lt"/>
                          <a:ea typeface="+mn-ea"/>
                          <a:cs typeface="+mn-cs"/>
                        </a:rPr>
                        <a:t>3</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rowSpan="2">
                  <a:txBody>
                    <a:bodyPr/>
                    <a:lstStyle/>
                    <a:p>
                      <a:pPr algn="l"/>
                      <a:r>
                        <a:rPr lang="lt-LT" sz="900" b="1" kern="1200" dirty="0" smtClean="0">
                          <a:solidFill>
                            <a:schemeClr val="tx2"/>
                          </a:solidFill>
                          <a:latin typeface="+mn-lt"/>
                          <a:ea typeface="+mn-ea"/>
                          <a:cs typeface="+mn-cs"/>
                        </a:rPr>
                        <a:t>PROJEKTŲ PAKLAUSA</a:t>
                      </a:r>
                    </a:p>
                  </a:txBody>
                  <a:tcPr marL="11519" marR="11519" marT="11519" marB="11519"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l"/>
                      <a:r>
                        <a:rPr lang="en-US" sz="900" b="1" kern="1200" dirty="0" smtClean="0">
                          <a:solidFill>
                            <a:schemeClr val="tx2"/>
                          </a:solidFill>
                          <a:latin typeface="+mn-lt"/>
                          <a:ea typeface="+mn-ea"/>
                          <a:cs typeface="+mn-cs"/>
                        </a:rPr>
                        <a:t>3</a:t>
                      </a:r>
                      <a:r>
                        <a:rPr lang="lt-LT" sz="900" b="1" kern="1200" dirty="0" smtClean="0">
                          <a:solidFill>
                            <a:schemeClr val="tx2"/>
                          </a:solidFill>
                          <a:latin typeface="+mn-lt"/>
                          <a:ea typeface="+mn-ea"/>
                          <a:cs typeface="+mn-cs"/>
                        </a:rPr>
                        <a:t>.1. Trumpalaikė perspektyva</a:t>
                      </a: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2.8</a:t>
                      </a:r>
                      <a:endParaRPr lang="lt-LT" sz="900" b="0" kern="1200" baseline="0" dirty="0">
                        <a:solidFill>
                          <a:schemeClr val="bg1">
                            <a:lumMod val="50000"/>
                          </a:schemeClr>
                        </a:solidFill>
                        <a:latin typeface="+mn-lt"/>
                        <a:ea typeface="+mn-ea"/>
                        <a:cs typeface="+mn-cs"/>
                      </a:endParaRP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1.3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2.0</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4.1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2.3</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192170">
                <a:tc vMerge="1">
                  <a:txBody>
                    <a:bodyPr/>
                    <a:lstStyle/>
                    <a:p>
                      <a:endParaRPr lang="lt-LT"/>
                    </a:p>
                  </a:txBody>
                  <a:tcPr/>
                </a:tc>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solidFill>
                      <a:schemeClr val="bg1"/>
                    </a:solidFill>
                  </a:tcPr>
                </a:tc>
                <a:tc vMerge="1">
                  <a:txBody>
                    <a:bodyPr/>
                    <a:lstStyle/>
                    <a:p>
                      <a:pPr algn="ctr"/>
                      <a:endParaRPr lang="lt-LT" sz="700" b="0" kern="1200" dirty="0">
                        <a:solidFill>
                          <a:srgbClr val="FF0000"/>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l"/>
                      <a:r>
                        <a:rPr lang="en-US" sz="900" b="1" kern="1200" dirty="0" smtClean="0">
                          <a:solidFill>
                            <a:schemeClr val="tx2"/>
                          </a:solidFill>
                          <a:latin typeface="+mn-lt"/>
                          <a:ea typeface="+mn-ea"/>
                          <a:cs typeface="+mn-cs"/>
                        </a:rPr>
                        <a:t>3</a:t>
                      </a:r>
                      <a:r>
                        <a:rPr lang="lt-LT" sz="900" b="1" kern="1200" dirty="0" smtClean="0">
                          <a:solidFill>
                            <a:schemeClr val="tx2"/>
                          </a:solidFill>
                          <a:latin typeface="+mn-lt"/>
                          <a:ea typeface="+mn-ea"/>
                          <a:cs typeface="+mn-cs"/>
                        </a:rPr>
                        <a:t>.2. Ilgalaikė perspektyva ir tikslų pasiekimas</a:t>
                      </a: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2.8</a:t>
                      </a:r>
                      <a:endParaRPr lang="lt-LT" sz="900" b="0" kern="1200" baseline="0" dirty="0">
                        <a:solidFill>
                          <a:schemeClr val="bg1">
                            <a:lumMod val="50000"/>
                          </a:schemeClr>
                        </a:solidFill>
                        <a:latin typeface="+mn-lt"/>
                        <a:ea typeface="+mn-ea"/>
                        <a:cs typeface="+mn-cs"/>
                      </a:endParaRP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1.5</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3.6</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2.6</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19217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en-US" sz="900" b="1" kern="1200" dirty="0" smtClean="0">
                          <a:solidFill>
                            <a:schemeClr val="tx2"/>
                          </a:solidFill>
                          <a:latin typeface="+mn-lt"/>
                          <a:ea typeface="+mn-ea"/>
                          <a:cs typeface="+mn-cs"/>
                        </a:rPr>
                        <a:t>4</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gridSpan="2">
                  <a:txBody>
                    <a:bodyPr/>
                    <a:lstStyle/>
                    <a:p>
                      <a:pPr algn="l"/>
                      <a:r>
                        <a:rPr lang="lt-LT" sz="900" b="1" kern="1200" dirty="0" smtClean="0">
                          <a:solidFill>
                            <a:schemeClr val="tx2"/>
                          </a:solidFill>
                          <a:latin typeface="+mn-lt"/>
                          <a:ea typeface="+mn-ea"/>
                          <a:cs typeface="+mn-cs"/>
                        </a:rPr>
                        <a:t>KAINA VALSTYBEI</a:t>
                      </a: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hMerge="1">
                  <a:txBody>
                    <a:bodyPr/>
                    <a:lstStyle/>
                    <a:p>
                      <a:endParaRPr lang="lt-LT"/>
                    </a:p>
                  </a:txBody>
                  <a:tcPr/>
                </a:tc>
                <a:tc>
                  <a:txBody>
                    <a:bodyPr/>
                    <a:lstStyle/>
                    <a:p>
                      <a:pPr algn="ctr" rtl="0" fontAlgn="ctr"/>
                      <a:r>
                        <a:rPr lang="lt-LT" sz="900" b="0" kern="1200" baseline="0">
                          <a:solidFill>
                            <a:schemeClr val="bg1">
                              <a:lumMod val="50000"/>
                            </a:schemeClr>
                          </a:solidFill>
                          <a:latin typeface="+mn-lt"/>
                          <a:ea typeface="+mn-ea"/>
                          <a:cs typeface="+mn-cs"/>
                        </a:rPr>
                        <a:t>2.2</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4.1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3.6</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2.0</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2.4</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smtClean="0">
                          <a:solidFill>
                            <a:srgbClr val="C00000"/>
                          </a:solidFill>
                          <a:latin typeface="+mn-lt"/>
                          <a:ea typeface="+mn-ea"/>
                          <a:cs typeface="+mn-cs"/>
                        </a:rPr>
                        <a:t>2.0</a:t>
                      </a:r>
                      <a:endParaRPr lang="lt-LT" sz="900" b="1" kern="1200" baseline="0" dirty="0">
                        <a:solidFill>
                          <a:srgbClr val="C00000"/>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19217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en-US" sz="900" b="1" kern="1200" dirty="0" smtClean="0">
                          <a:solidFill>
                            <a:schemeClr val="tx2"/>
                          </a:solidFill>
                          <a:latin typeface="+mn-lt"/>
                          <a:ea typeface="+mn-ea"/>
                          <a:cs typeface="+mn-cs"/>
                        </a:rPr>
                        <a:t>5</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gridSpan="2">
                  <a:txBody>
                    <a:bodyPr/>
                    <a:lstStyle/>
                    <a:p>
                      <a:pPr algn="l"/>
                      <a:r>
                        <a:rPr lang="lt-LT" sz="900" b="1" kern="1200" dirty="0" smtClean="0">
                          <a:solidFill>
                            <a:schemeClr val="tx2"/>
                          </a:solidFill>
                          <a:latin typeface="+mn-lt"/>
                          <a:ea typeface="+mn-ea"/>
                          <a:cs typeface="+mn-cs"/>
                        </a:rPr>
                        <a:t>VALSTYBĖS LĖŠŲ</a:t>
                      </a:r>
                      <a:r>
                        <a:rPr lang="lt-LT" sz="900" b="1" kern="1200" baseline="0" dirty="0" smtClean="0">
                          <a:solidFill>
                            <a:schemeClr val="tx2"/>
                          </a:solidFill>
                          <a:latin typeface="+mn-lt"/>
                          <a:ea typeface="+mn-ea"/>
                          <a:cs typeface="+mn-cs"/>
                        </a:rPr>
                        <a:t> PANAUDOJIMO EFEKTYVUMAS</a:t>
                      </a:r>
                      <a:endParaRPr lang="lt-LT" sz="900" b="1" kern="1200" dirty="0" smtClean="0">
                        <a:solidFill>
                          <a:schemeClr val="tx2"/>
                        </a:solidFill>
                        <a:latin typeface="+mn-lt"/>
                        <a:ea typeface="+mn-ea"/>
                        <a:cs typeface="+mn-cs"/>
                      </a:endParaRP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hMerge="1">
                  <a:txBody>
                    <a:bodyPr/>
                    <a:lstStyle/>
                    <a:p>
                      <a:endParaRPr lang="lt-LT"/>
                    </a:p>
                  </a:txBody>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2.7</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2.8</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smtClean="0">
                          <a:solidFill>
                            <a:srgbClr val="009A44"/>
                          </a:solidFill>
                          <a:latin typeface="+mn-lt"/>
                          <a:ea typeface="+mn-ea"/>
                          <a:cs typeface="+mn-cs"/>
                        </a:rPr>
                        <a:t>3.8</a:t>
                      </a:r>
                      <a:endParaRPr lang="lt-LT" sz="900" b="1" kern="1200" baseline="0" dirty="0">
                        <a:solidFill>
                          <a:srgbClr val="009A44"/>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19217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en-US" sz="900" b="1" kern="1200" dirty="0" smtClean="0">
                          <a:solidFill>
                            <a:schemeClr val="tx2"/>
                          </a:solidFill>
                          <a:latin typeface="+mn-lt"/>
                          <a:ea typeface="+mn-ea"/>
                          <a:cs typeface="+mn-cs"/>
                        </a:rPr>
                        <a:t>6</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gridSpan="2">
                  <a:txBody>
                    <a:bodyPr/>
                    <a:lstStyle/>
                    <a:p>
                      <a:pPr algn="l"/>
                      <a:r>
                        <a:rPr lang="lt-LT" sz="900" b="1" kern="1200" dirty="0" smtClean="0">
                          <a:solidFill>
                            <a:schemeClr val="tx2"/>
                          </a:solidFill>
                          <a:latin typeface="+mn-lt"/>
                          <a:ea typeface="+mn-ea"/>
                          <a:cs typeface="+mn-cs"/>
                        </a:rPr>
                        <a:t>LĖŠŲ</a:t>
                      </a:r>
                      <a:r>
                        <a:rPr lang="lt-LT" sz="900" b="1" kern="1200" baseline="0" dirty="0" smtClean="0">
                          <a:solidFill>
                            <a:schemeClr val="tx2"/>
                          </a:solidFill>
                          <a:latin typeface="+mn-lt"/>
                          <a:ea typeface="+mn-ea"/>
                          <a:cs typeface="+mn-cs"/>
                        </a:rPr>
                        <a:t> PLANAVIMO IR KONTROLĖS GALIMYBĖS</a:t>
                      </a:r>
                      <a:endParaRPr lang="lt-LT" sz="900" b="1" kern="1200" dirty="0" smtClean="0">
                        <a:solidFill>
                          <a:schemeClr val="tx2"/>
                        </a:solidFill>
                        <a:latin typeface="+mn-lt"/>
                        <a:ea typeface="+mn-ea"/>
                        <a:cs typeface="+mn-cs"/>
                      </a:endParaRP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hMerge="1">
                  <a:txBody>
                    <a:bodyPr/>
                    <a:lstStyle/>
                    <a:p>
                      <a:endParaRPr lang="lt-LT"/>
                    </a:p>
                  </a:txBody>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2.3</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3.8</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3.4</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2.6</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3.3</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BC6F0">
                        <a:alpha val="20000"/>
                      </a:srgbClr>
                    </a:solidFill>
                  </a:tcPr>
                </a:tc>
              </a:tr>
              <a:tr h="192170">
                <a:tc vMerge="1">
                  <a:txBody>
                    <a:bodyPr/>
                    <a:lstStyle/>
                    <a:p>
                      <a:pPr algn="ctr"/>
                      <a:endParaRPr lang="en-GB" sz="700" b="0" kern="1200" dirty="0">
                        <a:solidFill>
                          <a:schemeClr val="tx2"/>
                        </a:solidFill>
                        <a:latin typeface="+mn-lt"/>
                        <a:ea typeface="+mn-ea"/>
                        <a:cs typeface="+mn-cs"/>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9525" cap="flat" cmpd="sng" algn="ctr">
                      <a:solidFill>
                        <a:srgbClr val="9D9375"/>
                      </a:solidFill>
                      <a:prstDash val="solid"/>
                      <a:round/>
                      <a:headEnd type="none" w="med" len="med"/>
                      <a:tailEnd type="none" w="med" len="med"/>
                    </a:lnB>
                    <a:solidFill>
                      <a:schemeClr val="bg1"/>
                    </a:solidFill>
                  </a:tcPr>
                </a:tc>
                <a:tc>
                  <a:txBody>
                    <a:bodyPr/>
                    <a:lstStyle/>
                    <a:p>
                      <a:pPr algn="ctr"/>
                      <a:r>
                        <a:rPr lang="en-US" sz="900" b="1" kern="1200" dirty="0" smtClean="0">
                          <a:solidFill>
                            <a:schemeClr val="tx2"/>
                          </a:solidFill>
                          <a:latin typeface="+mn-lt"/>
                          <a:ea typeface="+mn-ea"/>
                          <a:cs typeface="+mn-cs"/>
                        </a:rPr>
                        <a:t>7</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gridSpan="2">
                  <a:txBody>
                    <a:bodyPr/>
                    <a:lstStyle/>
                    <a:p>
                      <a:pPr algn="l"/>
                      <a:r>
                        <a:rPr lang="lt-LT" sz="900" b="1" kern="1200" dirty="0" smtClean="0">
                          <a:solidFill>
                            <a:schemeClr val="tx2"/>
                          </a:solidFill>
                          <a:latin typeface="+mn-lt"/>
                          <a:ea typeface="+mn-ea"/>
                          <a:cs typeface="+mn-cs"/>
                        </a:rPr>
                        <a:t>MODELIO TVARUMAS</a:t>
                      </a: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hMerge="1">
                  <a:txBody>
                    <a:bodyPr/>
                    <a:lstStyle/>
                    <a:p>
                      <a:endParaRPr lang="lt-LT"/>
                    </a:p>
                  </a:txBody>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1.3</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a:solidFill>
                            <a:schemeClr val="bg1">
                              <a:lumMod val="50000"/>
                            </a:schemeClr>
                          </a:solidFill>
                          <a:latin typeface="+mn-lt"/>
                          <a:ea typeface="+mn-ea"/>
                          <a:cs typeface="+mn-cs"/>
                        </a:rPr>
                        <a:t>2.6</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3.4</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2.8</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2.8</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rgbClr val="00338D"/>
                      </a:solidFill>
                      <a:prstDash val="solid"/>
                      <a:round/>
                      <a:headEnd type="none" w="med" len="med"/>
                      <a:tailEnd type="none" w="med" len="med"/>
                    </a:lnB>
                    <a:solidFill>
                      <a:srgbClr val="EBC6F0">
                        <a:alpha val="20000"/>
                      </a:srgbClr>
                    </a:solidFill>
                  </a:tcPr>
                </a:tc>
              </a:tr>
              <a:tr h="153376">
                <a:tc rowSpan="3">
                  <a:txBody>
                    <a:bodyPr/>
                    <a:lstStyle/>
                    <a:p>
                      <a:pPr algn="ctr"/>
                      <a:r>
                        <a:rPr lang="lt-LT" sz="800" b="1" kern="1200" dirty="0" smtClean="0">
                          <a:solidFill>
                            <a:schemeClr val="tx2"/>
                          </a:solidFill>
                          <a:latin typeface="+mn-lt"/>
                          <a:ea typeface="+mn-ea"/>
                          <a:cs typeface="+mn-cs"/>
                        </a:rPr>
                        <a:t>PATRAUKLUMAS</a:t>
                      </a:r>
                      <a:r>
                        <a:rPr lang="lt-LT" sz="800" b="1" kern="1200" baseline="0" dirty="0" smtClean="0">
                          <a:solidFill>
                            <a:schemeClr val="tx2"/>
                          </a:solidFill>
                          <a:latin typeface="+mn-lt"/>
                          <a:ea typeface="+mn-ea"/>
                          <a:cs typeface="+mn-cs"/>
                        </a:rPr>
                        <a:t> KITIEMS PROCESO DALYVIAMS</a:t>
                      </a:r>
                      <a:endParaRPr lang="en-GB" sz="700" b="0" kern="1200" dirty="0">
                        <a:solidFill>
                          <a:schemeClr val="tx2"/>
                        </a:solidFill>
                        <a:latin typeface="+mn-lt"/>
                        <a:ea typeface="+mn-ea"/>
                        <a:cs typeface="+mn-cs"/>
                      </a:endParaRPr>
                    </a:p>
                  </a:txBody>
                  <a:tcPr marL="11519" marR="11519" marT="11519" marB="11519" anchor="ctr">
                    <a:lnL w="12700" cap="flat" cmpd="sng" algn="ctr">
                      <a:solidFill>
                        <a:schemeClr val="tx2"/>
                      </a:solid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9525" cap="flat" cmpd="sng" algn="ctr">
                      <a:noFill/>
                      <a:prstDash val="solid"/>
                      <a:round/>
                      <a:headEnd type="none" w="med" len="med"/>
                      <a:tailEnd type="none" w="med" len="med"/>
                    </a:lnB>
                    <a:solidFill>
                      <a:srgbClr val="FFF0C8">
                        <a:alpha val="20000"/>
                      </a:srgbClr>
                    </a:solidFill>
                  </a:tcPr>
                </a:tc>
                <a:tc rowSpan="2">
                  <a:txBody>
                    <a:bodyPr/>
                    <a:lstStyle/>
                    <a:p>
                      <a:pPr algn="ctr"/>
                      <a:r>
                        <a:rPr lang="en-US" sz="900" b="1" kern="1200" dirty="0" smtClean="0">
                          <a:solidFill>
                            <a:schemeClr val="tx2"/>
                          </a:solidFill>
                          <a:latin typeface="+mn-lt"/>
                          <a:ea typeface="+mn-ea"/>
                          <a:cs typeface="+mn-cs"/>
                        </a:rPr>
                        <a:t>8</a:t>
                      </a:r>
                      <a:endParaRPr lang="en-GB" sz="900" b="1" kern="1200" dirty="0">
                        <a:solidFill>
                          <a:schemeClr val="tx2"/>
                        </a:solidFill>
                        <a:latin typeface="+mn-lt"/>
                        <a:ea typeface="+mn-ea"/>
                        <a:cs typeface="+mn-cs"/>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rowSpan="2">
                  <a:txBody>
                    <a:bodyPr/>
                    <a:lstStyle/>
                    <a:p>
                      <a:pPr algn="l"/>
                      <a:r>
                        <a:rPr lang="lt-LT" sz="900" b="1" kern="1200" dirty="0" smtClean="0">
                          <a:solidFill>
                            <a:schemeClr val="tx2"/>
                          </a:solidFill>
                          <a:latin typeface="+mn-lt"/>
                          <a:ea typeface="+mn-ea"/>
                          <a:cs typeface="+mn-cs"/>
                        </a:rPr>
                        <a:t>PATRAUKLUMAS FINANSINIAMS TARPININKAMS</a:t>
                      </a:r>
                    </a:p>
                  </a:txBody>
                  <a:tcPr marL="11519" marR="11519" marT="11519" marB="1151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marR="0" lvl="0" indent="0" algn="l" defTabSz="484905" rtl="0" eaLnBrk="1" fontAlgn="auto" latinLnBrk="0" hangingPunct="1">
                        <a:lnSpc>
                          <a:spcPct val="100000"/>
                        </a:lnSpc>
                        <a:spcBef>
                          <a:spcPts val="0"/>
                        </a:spcBef>
                        <a:spcAft>
                          <a:spcPts val="0"/>
                        </a:spcAft>
                        <a:buClrTx/>
                        <a:buSzTx/>
                        <a:buFontTx/>
                        <a:buNone/>
                        <a:tabLst/>
                        <a:defRPr/>
                      </a:pPr>
                      <a:r>
                        <a:rPr lang="lt-LT" sz="900" b="1" kern="1200" dirty="0" smtClean="0">
                          <a:solidFill>
                            <a:schemeClr val="tx2"/>
                          </a:solidFill>
                          <a:latin typeface="+mn-lt"/>
                          <a:ea typeface="+mn-ea"/>
                          <a:cs typeface="+mn-cs"/>
                        </a:rPr>
                        <a:t>8.1. Administracinė našta</a:t>
                      </a:r>
                    </a:p>
                  </a:txBody>
                  <a:tcPr marL="11519" marR="11519" marT="11519" marB="11519" anchor="ctr">
                    <a:lnL w="1270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1.0</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2.5</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2.5</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solidFill>
                        <a:srgbClr val="00338D"/>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r>
              <a:tr h="260675">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marL="0" marR="0" lvl="0" indent="0" algn="l" defTabSz="484905" rtl="0" eaLnBrk="1" fontAlgn="auto" latinLnBrk="0" hangingPunct="1">
                        <a:lnSpc>
                          <a:spcPct val="100000"/>
                        </a:lnSpc>
                        <a:spcBef>
                          <a:spcPts val="0"/>
                        </a:spcBef>
                        <a:spcAft>
                          <a:spcPts val="0"/>
                        </a:spcAft>
                        <a:buClrTx/>
                        <a:buSzTx/>
                        <a:buFontTx/>
                        <a:buNone/>
                        <a:tabLst/>
                        <a:defRPr/>
                      </a:pPr>
                      <a:r>
                        <a:rPr lang="lt-LT" sz="900" b="1" kern="1200" dirty="0" smtClean="0">
                          <a:solidFill>
                            <a:schemeClr val="tx2"/>
                          </a:solidFill>
                          <a:latin typeface="+mn-lt"/>
                          <a:ea typeface="+mn-ea"/>
                          <a:cs typeface="+mn-cs"/>
                        </a:rPr>
                        <a:t>8.2. Rizika ir dalyvavimas nuosavu kapitalu</a:t>
                      </a:r>
                    </a:p>
                  </a:txBody>
                  <a:tcPr marL="11519" marR="11519" marT="11519" marB="11519" anchor="ctr">
                    <a:lnL w="1270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3.0</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2.3</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2.5</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3.1</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2.9</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2.8</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F0C8">
                        <a:alpha val="20000"/>
                      </a:srgbClr>
                    </a:solidFill>
                  </a:tcPr>
                </a:tc>
              </a:tr>
              <a:tr h="192170">
                <a:tc vMerge="1">
                  <a:txBody>
                    <a:bodyPr/>
                    <a:lstStyle/>
                    <a:p>
                      <a:pPr algn="ctr"/>
                      <a:endParaRPr lang="en-GB" sz="700" b="0" dirty="0">
                        <a:solidFill>
                          <a:schemeClr val="tx2"/>
                        </a:solidFill>
                      </a:endParaRPr>
                    </a:p>
                  </a:txBody>
                  <a:tcPr marL="13469" marR="13469" marT="13469" marB="13469" anchor="ctr">
                    <a:lnL w="6350" cap="flat" cmpd="sng" algn="ctr">
                      <a:solidFill>
                        <a:schemeClr val="tx2"/>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9D9375"/>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bg1"/>
                    </a:solidFill>
                  </a:tcPr>
                </a:tc>
                <a:tc>
                  <a:txBody>
                    <a:bodyPr/>
                    <a:lstStyle/>
                    <a:p>
                      <a:pPr algn="ctr"/>
                      <a:r>
                        <a:rPr lang="en-US" sz="900" b="1" dirty="0" smtClean="0">
                          <a:solidFill>
                            <a:schemeClr val="tx2"/>
                          </a:solidFill>
                        </a:rPr>
                        <a:t>9</a:t>
                      </a:r>
                      <a:endParaRPr lang="en-GB" sz="900" b="1" dirty="0">
                        <a:solidFill>
                          <a:schemeClr val="tx2"/>
                        </a:solidFill>
                      </a:endParaRPr>
                    </a:p>
                  </a:txBody>
                  <a:tcPr marL="11519" marR="11519" marT="11519" marB="1151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gridSpan="2">
                  <a:txBody>
                    <a:bodyPr/>
                    <a:lstStyle/>
                    <a:p>
                      <a:pPr algn="l"/>
                      <a:r>
                        <a:rPr lang="lt-LT" sz="900" b="1" kern="1200" dirty="0" smtClean="0">
                          <a:solidFill>
                            <a:schemeClr val="tx2"/>
                          </a:solidFill>
                          <a:latin typeface="+mn-lt"/>
                          <a:ea typeface="+mn-ea"/>
                          <a:cs typeface="+mn-cs"/>
                        </a:rPr>
                        <a:t>ADMINISTRACINĖ NAŠTA</a:t>
                      </a:r>
                    </a:p>
                  </a:txBody>
                  <a:tcPr marL="11519" marR="11519" marT="11519" marB="1151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hMerge="1">
                  <a:txBody>
                    <a:bodyPr/>
                    <a:lstStyle/>
                    <a:p>
                      <a:endParaRPr lang="lt-LT"/>
                    </a:p>
                  </a:txBody>
                  <a:tcPr/>
                </a:tc>
                <a:tc>
                  <a:txBody>
                    <a:bodyPr/>
                    <a:lstStyle/>
                    <a:p>
                      <a:pPr marL="0" algn="ctr" defTabSz="484905" rtl="0" eaLnBrk="1" fontAlgn="ctr" latinLnBrk="0" hangingPunct="1"/>
                      <a:r>
                        <a:rPr lang="lt-LT" sz="900" b="1" kern="1200" baseline="0" dirty="0">
                          <a:solidFill>
                            <a:srgbClr val="C00000"/>
                          </a:solidFill>
                          <a:latin typeface="+mn-lt"/>
                          <a:ea typeface="+mn-ea"/>
                          <a:cs typeface="+mn-cs"/>
                        </a:rPr>
                        <a:t>1.8</a:t>
                      </a:r>
                    </a:p>
                  </a:txBody>
                  <a:tcPr marL="6517" marR="6517" marT="6517" marB="0" anchor="ctr">
                    <a:lnL w="317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4.4</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a:txBody>
                    <a:bodyPr/>
                    <a:lstStyle/>
                    <a:p>
                      <a:pPr marL="0" algn="ctr" defTabSz="484905" rtl="0" eaLnBrk="1" fontAlgn="ctr" latinLnBrk="0" hangingPunct="1"/>
                      <a:r>
                        <a:rPr lang="lt-LT" sz="900" b="1" kern="1200" baseline="0" dirty="0">
                          <a:solidFill>
                            <a:srgbClr val="009A44"/>
                          </a:solidFill>
                          <a:latin typeface="+mn-lt"/>
                          <a:ea typeface="+mn-ea"/>
                          <a:cs typeface="+mn-cs"/>
                        </a:rPr>
                        <a:t>3.9</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2.9</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a:solidFill>
                            <a:schemeClr val="bg1">
                              <a:lumMod val="50000"/>
                            </a:schemeClr>
                          </a:solidFill>
                          <a:latin typeface="+mn-lt"/>
                          <a:ea typeface="+mn-ea"/>
                          <a:cs typeface="+mn-cs"/>
                        </a:rPr>
                        <a:t>2.6</a:t>
                      </a:r>
                    </a:p>
                  </a:txBody>
                  <a:tcPr marL="6517" marR="6517" marT="6517" marB="0" anchor="ctr">
                    <a:lnL w="9525" cap="flat" cmpd="sng" algn="ctr">
                      <a:solidFill>
                        <a:srgbClr val="00338D"/>
                      </a:solidFill>
                      <a:prstDash val="solid"/>
                      <a:round/>
                      <a:headEnd type="none" w="med" len="med"/>
                      <a:tailEnd type="none" w="med" len="med"/>
                    </a:lnL>
                    <a:lnR w="9525" cap="flat" cmpd="sng" algn="ctr">
                      <a:solidFill>
                        <a:srgbClr val="00338D"/>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c>
                  <a:txBody>
                    <a:bodyPr/>
                    <a:lstStyle/>
                    <a:p>
                      <a:pPr algn="ctr" rtl="0" fontAlgn="ctr"/>
                      <a:r>
                        <a:rPr lang="lt-LT" sz="900" b="0" kern="1200" baseline="0" dirty="0" smtClean="0">
                          <a:solidFill>
                            <a:schemeClr val="bg1">
                              <a:lumMod val="50000"/>
                            </a:schemeClr>
                          </a:solidFill>
                          <a:latin typeface="+mn-lt"/>
                          <a:ea typeface="+mn-ea"/>
                          <a:cs typeface="+mn-cs"/>
                        </a:rPr>
                        <a:t>2.6</a:t>
                      </a:r>
                      <a:endParaRPr lang="lt-LT" sz="900" b="0" kern="1200" baseline="0" dirty="0">
                        <a:solidFill>
                          <a:schemeClr val="bg1">
                            <a:lumMod val="50000"/>
                          </a:schemeClr>
                        </a:solidFill>
                        <a:latin typeface="+mn-lt"/>
                        <a:ea typeface="+mn-ea"/>
                        <a:cs typeface="+mn-cs"/>
                      </a:endParaRPr>
                    </a:p>
                  </a:txBody>
                  <a:tcPr marL="6517" marR="6517" marT="6517" marB="0" anchor="ctr">
                    <a:lnL w="9525" cap="flat" cmpd="sng" algn="ctr">
                      <a:solidFill>
                        <a:srgbClr val="00338D"/>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solidFill>
                      <a:srgbClr val="FFF0C8">
                        <a:alpha val="20000"/>
                      </a:srgbClr>
                    </a:solidFill>
                  </a:tcPr>
                </a:tc>
              </a:tr>
              <a:tr h="192170">
                <a:tc gridSpan="4">
                  <a:txBody>
                    <a:bodyPr/>
                    <a:lstStyle/>
                    <a:p>
                      <a:pPr algn="r"/>
                      <a:r>
                        <a:rPr lang="lt-LT" sz="800" b="0" i="1" kern="1200" baseline="0" dirty="0" smtClean="0">
                          <a:solidFill>
                            <a:schemeClr val="bg1"/>
                          </a:solidFill>
                          <a:latin typeface="+mn-lt"/>
                          <a:ea typeface="+mn-ea"/>
                          <a:cs typeface="+mn-cs"/>
                        </a:rPr>
                        <a:t>SUMA:</a:t>
                      </a:r>
                      <a:endParaRPr lang="en-GB" sz="800" b="0" i="1" kern="1200" dirty="0">
                        <a:solidFill>
                          <a:schemeClr val="bg1"/>
                        </a:solidFill>
                        <a:latin typeface="+mn-lt"/>
                        <a:ea typeface="+mn-ea"/>
                        <a:cs typeface="+mn-cs"/>
                      </a:endParaRPr>
                    </a:p>
                  </a:txBody>
                  <a:tcPr marL="11519" marR="11519" marT="11519" marB="11519" anchor="ctr">
                    <a:lnL w="12700"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c hMerge="1">
                  <a:txBody>
                    <a:bodyPr/>
                    <a:lstStyle/>
                    <a:p>
                      <a:pPr algn="ctr"/>
                      <a:endParaRPr lang="en-GB" sz="1000" b="1" dirty="0">
                        <a:solidFill>
                          <a:schemeClr val="tx2"/>
                        </a:solidFill>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D9375"/>
                      </a:solidFill>
                      <a:prstDash val="solid"/>
                      <a:round/>
                      <a:headEnd type="none" w="med" len="med"/>
                      <a:tailEnd type="none" w="med" len="med"/>
                    </a:lnT>
                    <a:lnB w="6350" cap="flat" cmpd="sng" algn="ctr">
                      <a:solidFill>
                        <a:srgbClr val="9D9375"/>
                      </a:solidFill>
                      <a:prstDash val="solid"/>
                      <a:round/>
                      <a:headEnd type="none" w="med" len="med"/>
                      <a:tailEnd type="none" w="med" len="med"/>
                    </a:lnB>
                    <a:solidFill>
                      <a:srgbClr val="FFF0C8">
                        <a:alpha val="20000"/>
                      </a:srgbClr>
                    </a:solidFill>
                  </a:tcPr>
                </a:tc>
                <a:tc hMerge="1">
                  <a:txBody>
                    <a:bodyPr/>
                    <a:lstStyle/>
                    <a:p>
                      <a:pPr algn="l"/>
                      <a:endParaRPr lang="lt-LT" sz="1000" b="1" kern="120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rgbClr val="9D9375"/>
                      </a:solidFill>
                      <a:prstDash val="solid"/>
                      <a:round/>
                      <a:headEnd type="none" w="med" len="med"/>
                      <a:tailEnd type="none" w="med" len="med"/>
                    </a:lnT>
                    <a:lnB w="6350" cap="flat" cmpd="sng" algn="ctr">
                      <a:solidFill>
                        <a:srgbClr val="9D9375"/>
                      </a:solidFill>
                      <a:prstDash val="solid"/>
                      <a:round/>
                      <a:headEnd type="none" w="med" len="med"/>
                      <a:tailEnd type="none" w="med" len="med"/>
                    </a:lnB>
                    <a:solidFill>
                      <a:srgbClr val="FFF0C8">
                        <a:alpha val="20000"/>
                      </a:srgbClr>
                    </a:solidFill>
                  </a:tcPr>
                </a:tc>
                <a:tc hMerge="1">
                  <a:txBody>
                    <a:bodyPr/>
                    <a:lstStyle/>
                    <a:p>
                      <a:endParaRPr lang="lt-LT"/>
                    </a:p>
                  </a:txBody>
                  <a:tcPr/>
                </a:tc>
                <a:tc>
                  <a:txBody>
                    <a:bodyPr/>
                    <a:lstStyle/>
                    <a:p>
                      <a:pPr algn="ctr" fontAlgn="ctr"/>
                      <a:r>
                        <a:rPr lang="lt-LT" sz="800" b="0" i="1" u="none" strike="noStrike" dirty="0">
                          <a:solidFill>
                            <a:schemeClr val="bg1"/>
                          </a:solidFill>
                          <a:effectLst/>
                          <a:latin typeface="Calibri" panose="020F0502020204030204" pitchFamily="34" charset="0"/>
                        </a:rPr>
                        <a:t>25.0</a:t>
                      </a:r>
                    </a:p>
                  </a:txBody>
                  <a:tcPr marL="6517" marR="6517" marT="6517" marB="0"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fontAlgn="ctr"/>
                      <a:r>
                        <a:rPr lang="lt-LT" sz="800" b="0" i="1" u="none" strike="noStrike" dirty="0">
                          <a:solidFill>
                            <a:schemeClr val="bg1"/>
                          </a:solidFill>
                          <a:effectLst/>
                          <a:latin typeface="Calibri" panose="020F0502020204030204" pitchFamily="34" charset="0"/>
                        </a:rPr>
                        <a:t>32.1</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fontAlgn="ctr"/>
                      <a:r>
                        <a:rPr lang="lt-LT" sz="800" b="0" i="1" u="none" strike="noStrike" dirty="0">
                          <a:solidFill>
                            <a:schemeClr val="bg1"/>
                          </a:solidFill>
                          <a:effectLst/>
                          <a:latin typeface="Calibri" panose="020F0502020204030204" pitchFamily="34" charset="0"/>
                        </a:rPr>
                        <a:t>33.9</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fontAlgn="ctr"/>
                      <a:r>
                        <a:rPr lang="lt-LT" sz="800" b="0" i="1" u="none" strike="noStrike" dirty="0">
                          <a:solidFill>
                            <a:schemeClr val="bg1"/>
                          </a:solidFill>
                          <a:effectLst/>
                          <a:latin typeface="Calibri" panose="020F0502020204030204" pitchFamily="34" charset="0"/>
                        </a:rPr>
                        <a:t>36.1</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fontAlgn="ctr"/>
                      <a:r>
                        <a:rPr lang="lt-LT" sz="800" b="0" i="1" u="none" strike="noStrike" dirty="0">
                          <a:solidFill>
                            <a:schemeClr val="bg1"/>
                          </a:solidFill>
                          <a:effectLst/>
                          <a:latin typeface="Calibri" panose="020F0502020204030204" pitchFamily="34" charset="0"/>
                        </a:rPr>
                        <a:t>31.3</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algn="ctr" fontAlgn="ctr"/>
                      <a:r>
                        <a:rPr lang="lt-LT" sz="800" b="0" i="1" u="none" strike="noStrike" dirty="0">
                          <a:solidFill>
                            <a:schemeClr val="bg1"/>
                          </a:solidFill>
                          <a:effectLst/>
                          <a:latin typeface="Calibri" panose="020F0502020204030204" pitchFamily="34" charset="0"/>
                        </a:rPr>
                        <a:t>30.5</a:t>
                      </a:r>
                    </a:p>
                  </a:txBody>
                  <a:tcPr marL="6517" marR="6517" marT="6517"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296747">
                <a:tc gridSpan="4">
                  <a:txBody>
                    <a:bodyPr/>
                    <a:lstStyle/>
                    <a:p>
                      <a:pPr algn="r"/>
                      <a:r>
                        <a:rPr lang="lt-LT" sz="900" b="1" kern="1200" dirty="0" smtClean="0">
                          <a:solidFill>
                            <a:schemeClr val="bg1"/>
                          </a:solidFill>
                          <a:latin typeface="+mn-lt"/>
                          <a:ea typeface="+mn-ea"/>
                          <a:cs typeface="+mn-cs"/>
                        </a:rPr>
                        <a:t>VERTINIMO REZULTATAS: </a:t>
                      </a:r>
                    </a:p>
                    <a:p>
                      <a:pPr algn="r"/>
                      <a:r>
                        <a:rPr lang="lt-LT" sz="900" b="0" i="1" kern="1200" baseline="0" dirty="0" smtClean="0">
                          <a:solidFill>
                            <a:schemeClr val="bg1"/>
                          </a:solidFill>
                          <a:latin typeface="+mn-lt"/>
                          <a:ea typeface="+mn-ea"/>
                          <a:cs typeface="+mn-cs"/>
                        </a:rPr>
                        <a:t>(SUMA, ĮVERTINANT KRITERIJŲ SVORIUS)</a:t>
                      </a:r>
                      <a:endParaRPr lang="en-GB" sz="900" b="1" i="1" kern="1200" dirty="0">
                        <a:solidFill>
                          <a:schemeClr val="bg1"/>
                        </a:solidFill>
                        <a:latin typeface="+mn-lt"/>
                        <a:ea typeface="+mn-ea"/>
                        <a:cs typeface="+mn-cs"/>
                      </a:endParaRPr>
                    </a:p>
                  </a:txBody>
                  <a:tcPr marL="11519" marR="11519" marT="11519" marB="11519" anchor="ctr">
                    <a:lnL w="12700"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hMerge="1">
                  <a:txBody>
                    <a:bodyPr/>
                    <a:lstStyle/>
                    <a:p>
                      <a:pPr algn="ctr"/>
                      <a:endParaRPr lang="en-GB" sz="1000" b="1" dirty="0">
                        <a:solidFill>
                          <a:schemeClr val="tx2"/>
                        </a:solidFill>
                      </a:endParaRPr>
                    </a:p>
                  </a:txBody>
                  <a:tcPr marL="13469" marR="13469" marT="13469" marB="13469" anchor="ctr">
                    <a:lnL w="3175" cap="flat" cmpd="sng" algn="ctr">
                      <a:solidFill>
                        <a:srgbClr val="00338D"/>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9D9375"/>
                      </a:solidFill>
                      <a:prstDash val="solid"/>
                      <a:round/>
                      <a:headEnd type="none" w="med" len="med"/>
                      <a:tailEnd type="none" w="med" len="med"/>
                    </a:lnT>
                    <a:lnB w="19050" cap="flat" cmpd="sng" algn="ctr">
                      <a:solidFill>
                        <a:srgbClr val="00338D"/>
                      </a:solidFill>
                      <a:prstDash val="solid"/>
                      <a:round/>
                      <a:headEnd type="none" w="med" len="med"/>
                      <a:tailEnd type="none" w="med" len="med"/>
                    </a:lnB>
                    <a:solidFill>
                      <a:srgbClr val="FFF0C8">
                        <a:alpha val="20000"/>
                      </a:srgbClr>
                    </a:solidFill>
                  </a:tcPr>
                </a:tc>
                <a:tc hMerge="1">
                  <a:txBody>
                    <a:bodyPr/>
                    <a:lstStyle/>
                    <a:p>
                      <a:pPr algn="l"/>
                      <a:endParaRPr lang="lt-LT" sz="1000" b="1" kern="1200" dirty="0" smtClean="0">
                        <a:solidFill>
                          <a:schemeClr val="tx2"/>
                        </a:solidFill>
                        <a:latin typeface="+mn-lt"/>
                        <a:ea typeface="+mn-ea"/>
                        <a:cs typeface="+mn-cs"/>
                      </a:endParaRPr>
                    </a:p>
                  </a:txBody>
                  <a:tcPr marL="13469" marR="13469" marT="13469" marB="13469" anchor="ctr">
                    <a:lnL w="6350" cap="flat" cmpd="sng" algn="ctr">
                      <a:noFill/>
                      <a:prstDash val="solid"/>
                      <a:round/>
                      <a:headEnd type="none" w="med" len="med"/>
                      <a:tailEnd type="none" w="med" len="med"/>
                    </a:lnL>
                    <a:lnR w="3175" cap="flat" cmpd="sng" algn="ctr">
                      <a:solidFill>
                        <a:srgbClr val="00338D"/>
                      </a:solidFill>
                      <a:prstDash val="solid"/>
                      <a:round/>
                      <a:headEnd type="none" w="med" len="med"/>
                      <a:tailEnd type="none" w="med" len="med"/>
                    </a:lnR>
                    <a:lnT w="6350" cap="flat" cmpd="sng" algn="ctr">
                      <a:solidFill>
                        <a:srgbClr val="9D9375"/>
                      </a:solidFill>
                      <a:prstDash val="solid"/>
                      <a:round/>
                      <a:headEnd type="none" w="med" len="med"/>
                      <a:tailEnd type="none" w="med" len="med"/>
                    </a:lnT>
                    <a:lnB w="19050" cap="flat" cmpd="sng" algn="ctr">
                      <a:solidFill>
                        <a:srgbClr val="00338D"/>
                      </a:solidFill>
                      <a:prstDash val="solid"/>
                      <a:round/>
                      <a:headEnd type="none" w="med" len="med"/>
                      <a:tailEnd type="none" w="med" len="med"/>
                    </a:lnB>
                    <a:solidFill>
                      <a:srgbClr val="FFF0C8">
                        <a:alpha val="20000"/>
                      </a:srgbClr>
                    </a:solidFill>
                  </a:tcPr>
                </a:tc>
                <a:tc hMerge="1">
                  <a:txBody>
                    <a:bodyPr/>
                    <a:lstStyle/>
                    <a:p>
                      <a:endParaRPr lang="lt-LT"/>
                    </a:p>
                  </a:txBody>
                  <a:tcPr/>
                </a:tc>
                <a:tc>
                  <a:txBody>
                    <a:bodyPr/>
                    <a:lstStyle/>
                    <a:p>
                      <a:pPr algn="ctr" fontAlgn="ctr"/>
                      <a:r>
                        <a:rPr lang="lt-LT" sz="1400" b="1" i="0" u="none" strike="noStrike" dirty="0">
                          <a:solidFill>
                            <a:schemeClr val="bg1"/>
                          </a:solidFill>
                          <a:effectLst/>
                          <a:latin typeface="Calibri" panose="020F0502020204030204" pitchFamily="34" charset="0"/>
                        </a:rPr>
                        <a:t>24.9</a:t>
                      </a:r>
                    </a:p>
                  </a:txBody>
                  <a:tcPr marL="6517" marR="6517" marT="6517" marB="0" anchor="ctr">
                    <a:lnL w="317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pPr algn="ctr" fontAlgn="ctr"/>
                      <a:r>
                        <a:rPr lang="lt-LT" sz="1400" b="1" i="0" u="none" strike="noStrike" dirty="0">
                          <a:solidFill>
                            <a:schemeClr val="bg1"/>
                          </a:solidFill>
                          <a:effectLst/>
                          <a:latin typeface="Calibri" panose="020F0502020204030204" pitchFamily="34" charset="0"/>
                        </a:rPr>
                        <a:t>30.9</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pPr algn="ctr" fontAlgn="ctr"/>
                      <a:r>
                        <a:rPr lang="lt-LT" sz="1400" b="1" i="0" u="none" strike="noStrike" dirty="0">
                          <a:solidFill>
                            <a:schemeClr val="bg1"/>
                          </a:solidFill>
                          <a:effectLst/>
                          <a:latin typeface="Calibri" panose="020F0502020204030204" pitchFamily="34" charset="0"/>
                        </a:rPr>
                        <a:t>33.0</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pPr algn="ctr" fontAlgn="ctr"/>
                      <a:r>
                        <a:rPr lang="lt-LT" sz="1400" b="1" i="0" u="none" strike="noStrike" dirty="0">
                          <a:solidFill>
                            <a:schemeClr val="bg1"/>
                          </a:solidFill>
                          <a:effectLst/>
                          <a:latin typeface="Calibri" panose="020F0502020204030204" pitchFamily="34" charset="0"/>
                        </a:rPr>
                        <a:t>35.7</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pPr algn="ctr" fontAlgn="ctr"/>
                      <a:r>
                        <a:rPr lang="lt-LT" sz="1400" b="1" i="0" u="none" strike="noStrike" dirty="0">
                          <a:solidFill>
                            <a:schemeClr val="bg1"/>
                          </a:solidFill>
                          <a:effectLst/>
                          <a:latin typeface="Calibri" panose="020F0502020204030204" pitchFamily="34" charset="0"/>
                        </a:rPr>
                        <a:t>30.9</a:t>
                      </a:r>
                    </a:p>
                  </a:txBody>
                  <a:tcPr marL="6517" marR="6517" marT="651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c>
                  <a:txBody>
                    <a:bodyPr/>
                    <a:lstStyle/>
                    <a:p>
                      <a:pPr algn="ctr" fontAlgn="ctr"/>
                      <a:r>
                        <a:rPr lang="lt-LT" sz="1400" b="1" i="0" u="none" strike="noStrike" dirty="0">
                          <a:solidFill>
                            <a:schemeClr val="bg1"/>
                          </a:solidFill>
                          <a:effectLst/>
                          <a:latin typeface="Calibri" panose="020F0502020204030204" pitchFamily="34" charset="0"/>
                        </a:rPr>
                        <a:t>30.1</a:t>
                      </a:r>
                    </a:p>
                  </a:txBody>
                  <a:tcPr marL="6517" marR="6517" marT="6517" marB="0" anchor="ctr">
                    <a:lnL w="952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338D"/>
                    </a:solidFill>
                  </a:tcPr>
                </a:tc>
              </a:tr>
            </a:tbl>
          </a:graphicData>
        </a:graphic>
      </p:graphicFrame>
      <p:sp>
        <p:nvSpPr>
          <p:cNvPr id="2" name="TextBox 1"/>
          <p:cNvSpPr txBox="1"/>
          <p:nvPr/>
        </p:nvSpPr>
        <p:spPr>
          <a:xfrm>
            <a:off x="341113" y="1048044"/>
            <a:ext cx="8535713" cy="978126"/>
          </a:xfrm>
          <a:prstGeom prst="rect">
            <a:avLst/>
          </a:prstGeom>
          <a:noFill/>
        </p:spPr>
        <p:txBody>
          <a:bodyPr wrap="square" lIns="46183" tIns="46183" rIns="46183" bIns="46183" rtlCol="0">
            <a:spAutoFit/>
          </a:bodyPr>
          <a:lstStyle/>
          <a:p>
            <a:pPr defTabSz="414691">
              <a:lnSpc>
                <a:spcPts val="2138"/>
              </a:lnSpc>
              <a:spcBef>
                <a:spcPts val="257"/>
              </a:spcBef>
              <a:spcAft>
                <a:spcPts val="257"/>
              </a:spcAft>
              <a:buClr>
                <a:schemeClr val="bg1">
                  <a:lumMod val="50000"/>
                </a:schemeClr>
              </a:buClr>
            </a:pPr>
            <a:r>
              <a:rPr lang="lt-LT" sz="1539" kern="0" dirty="0">
                <a:cs typeface="Arial" panose="020B0604020202020204" pitchFamily="34" charset="0"/>
              </a:rPr>
              <a:t>Lentelėje žemiau pateikiami FM, AM, VIPA ir EIB vertinimų rezultatų vidurkiai. </a:t>
            </a:r>
            <a:endParaRPr lang="lt-LT" sz="1539" kern="0" dirty="0">
              <a:cs typeface="Arial" panose="020B0604020202020204" pitchFamily="34" charset="0"/>
            </a:endParaRPr>
          </a:p>
          <a:p>
            <a:pPr defTabSz="414691">
              <a:lnSpc>
                <a:spcPts val="2138"/>
              </a:lnSpc>
              <a:spcBef>
                <a:spcPts val="257"/>
              </a:spcBef>
              <a:spcAft>
                <a:spcPts val="257"/>
              </a:spcAft>
              <a:buClr>
                <a:schemeClr val="bg1">
                  <a:lumMod val="50000"/>
                </a:schemeClr>
              </a:buClr>
            </a:pPr>
            <a:r>
              <a:rPr lang="lt-LT" sz="1539" kern="0" dirty="0">
                <a:cs typeface="Arial" panose="020B0604020202020204" pitchFamily="34" charset="0"/>
              </a:rPr>
              <a:t>Geriausiai įvertintos </a:t>
            </a:r>
            <a:r>
              <a:rPr lang="lt-LT" sz="1539" b="1" kern="0" dirty="0">
                <a:cs typeface="Arial" panose="020B0604020202020204" pitchFamily="34" charset="0"/>
              </a:rPr>
              <a:t>Alternatyva Nr. 2 </a:t>
            </a:r>
            <a:r>
              <a:rPr lang="lt-LT" sz="1539" kern="0" dirty="0">
                <a:cs typeface="Arial" panose="020B0604020202020204" pitchFamily="34" charset="0"/>
              </a:rPr>
              <a:t>ir </a:t>
            </a:r>
            <a:r>
              <a:rPr lang="lt-LT" sz="1539" b="1" kern="0" dirty="0">
                <a:cs typeface="Arial" panose="020B0604020202020204" pitchFamily="34" charset="0"/>
              </a:rPr>
              <a:t>Alternatyva Nr. 1B</a:t>
            </a:r>
            <a:r>
              <a:rPr lang="lt-LT" sz="1539" kern="0" dirty="0">
                <a:cs typeface="Arial" panose="020B0604020202020204" pitchFamily="34" charset="0"/>
              </a:rPr>
              <a:t> - jų surinktų balų skaičius yra didžiausias tiek vertinant aritmetiškai, tiek įvertinant atskirų kriterijų svorius;</a:t>
            </a:r>
          </a:p>
        </p:txBody>
      </p:sp>
      <p:sp>
        <p:nvSpPr>
          <p:cNvPr id="19" name="TextBox 18"/>
          <p:cNvSpPr txBox="1"/>
          <p:nvPr/>
        </p:nvSpPr>
        <p:spPr>
          <a:xfrm>
            <a:off x="341113" y="5437079"/>
            <a:ext cx="8052631" cy="231447"/>
          </a:xfrm>
          <a:prstGeom prst="rect">
            <a:avLst/>
          </a:prstGeom>
          <a:noFill/>
        </p:spPr>
        <p:txBody>
          <a:bodyPr wrap="square" lIns="46183" tIns="46183" rIns="46183" bIns="46183" rtlCol="0">
            <a:spAutoFit/>
          </a:bodyPr>
          <a:lstStyle/>
          <a:p>
            <a:pPr defTabSz="414691">
              <a:spcAft>
                <a:spcPts val="257"/>
              </a:spcAft>
              <a:buClr>
                <a:schemeClr val="bg1">
                  <a:lumMod val="50000"/>
                </a:schemeClr>
              </a:buClr>
            </a:pPr>
            <a:r>
              <a:rPr lang="lt-LT" sz="898" i="1" kern="0" dirty="0">
                <a:solidFill>
                  <a:schemeClr val="tx2"/>
                </a:solidFill>
                <a:cs typeface="Arial" panose="020B0604020202020204" pitchFamily="34" charset="0"/>
              </a:rPr>
              <a:t>PASTABA</a:t>
            </a:r>
            <a:r>
              <a:rPr lang="lt-LT" sz="898" i="1" kern="0" dirty="0">
                <a:solidFill>
                  <a:schemeClr val="tx2"/>
                </a:solidFill>
                <a:cs typeface="Arial" panose="020B0604020202020204" pitchFamily="34" charset="0"/>
              </a:rPr>
              <a:t>: AM </a:t>
            </a:r>
            <a:r>
              <a:rPr lang="lt-LT" sz="898" i="1" kern="0" dirty="0">
                <a:solidFill>
                  <a:schemeClr val="tx2"/>
                </a:solidFill>
                <a:cs typeface="Arial" panose="020B0604020202020204" pitchFamily="34" charset="0"/>
              </a:rPr>
              <a:t>nepateikė įvertinimo </a:t>
            </a:r>
            <a:r>
              <a:rPr lang="lt-LT" sz="898" i="1" kern="0" dirty="0">
                <a:solidFill>
                  <a:schemeClr val="tx2"/>
                </a:solidFill>
                <a:cs typeface="Arial" panose="020B0604020202020204" pitchFamily="34" charset="0"/>
              </a:rPr>
              <a:t>balų „Esamam modeliui“.</a:t>
            </a:r>
          </a:p>
        </p:txBody>
      </p:sp>
      <p:sp>
        <p:nvSpPr>
          <p:cNvPr id="20" name="Title 1"/>
          <p:cNvSpPr>
            <a:spLocks noGrp="1"/>
          </p:cNvSpPr>
          <p:nvPr>
            <p:ph type="title"/>
          </p:nvPr>
        </p:nvSpPr>
        <p:spPr>
          <a:xfrm>
            <a:off x="483659" y="504467"/>
            <a:ext cx="8177742" cy="204550"/>
          </a:xfrm>
        </p:spPr>
        <p:txBody>
          <a:bodyPr>
            <a:noAutofit/>
          </a:bodyPr>
          <a:lstStyle/>
          <a:p>
            <a:pPr>
              <a:lnSpc>
                <a:spcPct val="100000"/>
              </a:lnSpc>
            </a:pPr>
            <a:r>
              <a:rPr lang="lt-LT" sz="2000" b="1" dirty="0" smtClean="0">
                <a:latin typeface="+mn-lt"/>
              </a:rPr>
              <a:t>Alternatyvų ekspertinio daugiakriterinio vertinimo </a:t>
            </a:r>
            <a:r>
              <a:rPr lang="lt-LT" sz="2000" b="1" dirty="0">
                <a:latin typeface="+mn-lt"/>
              </a:rPr>
              <a:t>rezultatai (1/2)</a:t>
            </a:r>
            <a:endParaRPr lang="lt-LT" sz="2000" b="1" dirty="0">
              <a:latin typeface="+mn-lt"/>
            </a:endParaRPr>
          </a:p>
        </p:txBody>
      </p:sp>
    </p:spTree>
    <p:extLst>
      <p:ext uri="{BB962C8B-B14F-4D97-AF65-F5344CB8AC3E}">
        <p14:creationId xmlns:p14="http://schemas.microsoft.com/office/powerpoint/2010/main" val="3802387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632015" y="2966042"/>
          <a:ext cx="7693618" cy="18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74068" y="3331226"/>
            <a:ext cx="304121" cy="214264"/>
          </a:xfrm>
          <a:prstGeom prst="rect">
            <a:avLst/>
          </a:prstGeom>
          <a:noFill/>
        </p:spPr>
        <p:txBody>
          <a:bodyPr wrap="none" lIns="46183" tIns="46183" rIns="46183" bIns="46183" rtlCol="0">
            <a:noAutofit/>
          </a:bodyPr>
          <a:lstStyle/>
          <a:p>
            <a:pPr algn="ctr">
              <a:spcAft>
                <a:spcPts val="513"/>
              </a:spcAft>
            </a:pPr>
            <a:r>
              <a:rPr lang="en-US" sz="1197" b="1" dirty="0">
                <a:solidFill>
                  <a:srgbClr val="BC204B"/>
                </a:solidFill>
              </a:rPr>
              <a:t>45%</a:t>
            </a:r>
            <a:endParaRPr lang="lt-LT" sz="1197" b="1" dirty="0">
              <a:solidFill>
                <a:srgbClr val="BC204B"/>
              </a:solidFill>
            </a:endParaRPr>
          </a:p>
        </p:txBody>
      </p:sp>
      <p:sp>
        <p:nvSpPr>
          <p:cNvPr id="8" name="TextBox 7"/>
          <p:cNvSpPr txBox="1"/>
          <p:nvPr/>
        </p:nvSpPr>
        <p:spPr>
          <a:xfrm>
            <a:off x="2834073" y="3133429"/>
            <a:ext cx="304121" cy="214264"/>
          </a:xfrm>
          <a:prstGeom prst="rect">
            <a:avLst/>
          </a:prstGeom>
          <a:noFill/>
        </p:spPr>
        <p:txBody>
          <a:bodyPr wrap="none" lIns="46183" tIns="46183" rIns="46183" bIns="46183" rtlCol="0">
            <a:noAutofit/>
          </a:bodyPr>
          <a:lstStyle/>
          <a:p>
            <a:pPr algn="ctr">
              <a:spcAft>
                <a:spcPts val="513"/>
              </a:spcAft>
            </a:pPr>
            <a:r>
              <a:rPr lang="en-US" sz="1197" b="1" dirty="0">
                <a:solidFill>
                  <a:srgbClr val="EAAA00"/>
                </a:solidFill>
              </a:rPr>
              <a:t>56%</a:t>
            </a:r>
            <a:endParaRPr lang="lt-LT" sz="1197" b="1" dirty="0">
              <a:solidFill>
                <a:srgbClr val="EAAA00"/>
              </a:solidFill>
            </a:endParaRPr>
          </a:p>
        </p:txBody>
      </p:sp>
      <p:sp>
        <p:nvSpPr>
          <p:cNvPr id="9" name="TextBox 8"/>
          <p:cNvSpPr txBox="1"/>
          <p:nvPr/>
        </p:nvSpPr>
        <p:spPr>
          <a:xfrm>
            <a:off x="4007112" y="3073130"/>
            <a:ext cx="304121" cy="214264"/>
          </a:xfrm>
          <a:prstGeom prst="rect">
            <a:avLst/>
          </a:prstGeom>
          <a:noFill/>
        </p:spPr>
        <p:txBody>
          <a:bodyPr wrap="none" lIns="46183" tIns="46183" rIns="46183" bIns="46183" rtlCol="0">
            <a:noAutofit/>
          </a:bodyPr>
          <a:lstStyle/>
          <a:p>
            <a:pPr algn="ctr">
              <a:spcAft>
                <a:spcPts val="513"/>
              </a:spcAft>
            </a:pPr>
            <a:r>
              <a:rPr lang="en-US" sz="1197" b="1" dirty="0">
                <a:solidFill>
                  <a:schemeClr val="accent6">
                    <a:lumMod val="60000"/>
                    <a:lumOff val="40000"/>
                  </a:schemeClr>
                </a:solidFill>
              </a:rPr>
              <a:t>60%</a:t>
            </a:r>
            <a:endParaRPr lang="lt-LT" sz="1197" b="1" dirty="0">
              <a:solidFill>
                <a:schemeClr val="accent6">
                  <a:lumMod val="60000"/>
                  <a:lumOff val="40000"/>
                </a:schemeClr>
              </a:solidFill>
            </a:endParaRPr>
          </a:p>
        </p:txBody>
      </p:sp>
      <p:sp>
        <p:nvSpPr>
          <p:cNvPr id="10" name="TextBox 9"/>
          <p:cNvSpPr txBox="1"/>
          <p:nvPr/>
        </p:nvSpPr>
        <p:spPr>
          <a:xfrm>
            <a:off x="5145394" y="3007641"/>
            <a:ext cx="304121" cy="214264"/>
          </a:xfrm>
          <a:prstGeom prst="rect">
            <a:avLst/>
          </a:prstGeom>
          <a:noFill/>
        </p:spPr>
        <p:txBody>
          <a:bodyPr wrap="none" lIns="46183" tIns="46183" rIns="46183" bIns="46183" rtlCol="0">
            <a:noAutofit/>
          </a:bodyPr>
          <a:lstStyle/>
          <a:p>
            <a:pPr algn="ctr">
              <a:spcAft>
                <a:spcPts val="513"/>
              </a:spcAft>
            </a:pPr>
            <a:r>
              <a:rPr lang="en-US" sz="1197" b="1" dirty="0">
                <a:solidFill>
                  <a:srgbClr val="00B050"/>
                </a:solidFill>
              </a:rPr>
              <a:t>65%</a:t>
            </a:r>
            <a:endParaRPr lang="lt-LT" sz="1197" b="1" dirty="0">
              <a:solidFill>
                <a:srgbClr val="00B050"/>
              </a:solidFill>
            </a:endParaRPr>
          </a:p>
        </p:txBody>
      </p:sp>
      <p:sp>
        <p:nvSpPr>
          <p:cNvPr id="11" name="TextBox 10"/>
          <p:cNvSpPr txBox="1"/>
          <p:nvPr/>
        </p:nvSpPr>
        <p:spPr>
          <a:xfrm>
            <a:off x="6327122" y="3133428"/>
            <a:ext cx="304121" cy="214264"/>
          </a:xfrm>
          <a:prstGeom prst="rect">
            <a:avLst/>
          </a:prstGeom>
          <a:noFill/>
        </p:spPr>
        <p:txBody>
          <a:bodyPr wrap="none" lIns="46183" tIns="46183" rIns="46183" bIns="46183" rtlCol="0">
            <a:noAutofit/>
          </a:bodyPr>
          <a:lstStyle/>
          <a:p>
            <a:pPr algn="ctr">
              <a:spcAft>
                <a:spcPts val="513"/>
              </a:spcAft>
            </a:pPr>
            <a:r>
              <a:rPr lang="en-US" sz="1197" b="1" dirty="0">
                <a:solidFill>
                  <a:srgbClr val="EAAA00"/>
                </a:solidFill>
              </a:rPr>
              <a:t>56%</a:t>
            </a:r>
            <a:endParaRPr lang="lt-LT" sz="1197" b="1" dirty="0">
              <a:solidFill>
                <a:srgbClr val="EAAA00"/>
              </a:solidFill>
            </a:endParaRPr>
          </a:p>
        </p:txBody>
      </p:sp>
      <p:sp>
        <p:nvSpPr>
          <p:cNvPr id="12" name="TextBox 11"/>
          <p:cNvSpPr txBox="1"/>
          <p:nvPr/>
        </p:nvSpPr>
        <p:spPr>
          <a:xfrm>
            <a:off x="7490547" y="3167001"/>
            <a:ext cx="304121" cy="214264"/>
          </a:xfrm>
          <a:prstGeom prst="rect">
            <a:avLst/>
          </a:prstGeom>
          <a:noFill/>
        </p:spPr>
        <p:txBody>
          <a:bodyPr wrap="none" lIns="46183" tIns="46183" rIns="46183" bIns="46183" rtlCol="0">
            <a:noAutofit/>
          </a:bodyPr>
          <a:lstStyle/>
          <a:p>
            <a:pPr algn="ctr">
              <a:spcAft>
                <a:spcPts val="513"/>
              </a:spcAft>
            </a:pPr>
            <a:r>
              <a:rPr lang="en-US" sz="1197" b="1" dirty="0">
                <a:solidFill>
                  <a:srgbClr val="F68D2E"/>
                </a:solidFill>
              </a:rPr>
              <a:t>55%</a:t>
            </a:r>
            <a:endParaRPr lang="lt-LT" sz="1197" b="1" dirty="0">
              <a:solidFill>
                <a:srgbClr val="F68D2E"/>
              </a:solidFill>
            </a:endParaRPr>
          </a:p>
        </p:txBody>
      </p:sp>
      <p:sp>
        <p:nvSpPr>
          <p:cNvPr id="14" name="TextBox 13"/>
          <p:cNvSpPr txBox="1"/>
          <p:nvPr/>
        </p:nvSpPr>
        <p:spPr>
          <a:xfrm>
            <a:off x="483659" y="1034714"/>
            <a:ext cx="8566035" cy="1324374"/>
          </a:xfrm>
          <a:prstGeom prst="rect">
            <a:avLst/>
          </a:prstGeom>
          <a:noFill/>
        </p:spPr>
        <p:txBody>
          <a:bodyPr wrap="square" lIns="46183" tIns="46183" rIns="46183" bIns="46183" rtlCol="0">
            <a:spAutoFit/>
          </a:bodyPr>
          <a:lstStyle/>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539" b="1" kern="0" dirty="0">
                <a:cs typeface="Arial" panose="020B0604020202020204" pitchFamily="34" charset="0"/>
              </a:rPr>
              <a:t>Alternatyva Nr. 2 </a:t>
            </a:r>
            <a:r>
              <a:rPr lang="lt-LT" sz="1539" kern="0" dirty="0">
                <a:cs typeface="Arial" panose="020B0604020202020204" pitchFamily="34" charset="0"/>
              </a:rPr>
              <a:t>įvertinta </a:t>
            </a:r>
            <a:r>
              <a:rPr lang="en-US" sz="1539" kern="0" dirty="0" err="1">
                <a:cs typeface="Arial" panose="020B0604020202020204" pitchFamily="34" charset="0"/>
              </a:rPr>
              <a:t>kaip</a:t>
            </a:r>
            <a:r>
              <a:rPr lang="en-US" sz="1539" kern="0" dirty="0">
                <a:cs typeface="Arial" panose="020B0604020202020204" pitchFamily="34" charset="0"/>
              </a:rPr>
              <a:t> </a:t>
            </a:r>
            <a:r>
              <a:rPr lang="en-US" sz="1539" kern="0" dirty="0" err="1">
                <a:cs typeface="Arial" panose="020B0604020202020204" pitchFamily="34" charset="0"/>
              </a:rPr>
              <a:t>patraukliausia</a:t>
            </a:r>
            <a:r>
              <a:rPr lang="en-US" sz="1539" kern="0" dirty="0">
                <a:cs typeface="Arial" panose="020B0604020202020204" pitchFamily="34" charset="0"/>
              </a:rPr>
              <a:t> </a:t>
            </a:r>
            <a:r>
              <a:rPr lang="en-US" sz="1539" kern="0" dirty="0" err="1">
                <a:cs typeface="Arial" panose="020B0604020202020204" pitchFamily="34" charset="0"/>
              </a:rPr>
              <a:t>ir</a:t>
            </a:r>
            <a:r>
              <a:rPr lang="en-US" sz="1539" kern="0" dirty="0">
                <a:cs typeface="Arial" panose="020B0604020202020204" pitchFamily="34" charset="0"/>
              </a:rPr>
              <a:t> </a:t>
            </a:r>
            <a:r>
              <a:rPr lang="en-US" sz="1539" kern="0" dirty="0" err="1">
                <a:cs typeface="Arial" panose="020B0604020202020204" pitchFamily="34" charset="0"/>
              </a:rPr>
              <a:t>valstybei</a:t>
            </a:r>
            <a:r>
              <a:rPr lang="en-US" sz="1539" kern="0" dirty="0">
                <a:cs typeface="Arial" panose="020B0604020202020204" pitchFamily="34" charset="0"/>
              </a:rPr>
              <a:t>, </a:t>
            </a:r>
            <a:r>
              <a:rPr lang="en-US" sz="1539" kern="0" dirty="0" err="1">
                <a:cs typeface="Arial" panose="020B0604020202020204" pitchFamily="34" charset="0"/>
              </a:rPr>
              <a:t>ir</a:t>
            </a:r>
            <a:r>
              <a:rPr lang="en-US" sz="1539" kern="0" dirty="0">
                <a:cs typeface="Arial" panose="020B0604020202020204" pitchFamily="34" charset="0"/>
              </a:rPr>
              <a:t> </a:t>
            </a:r>
            <a:r>
              <a:rPr lang="en-US" sz="1539" kern="0" dirty="0" err="1">
                <a:cs typeface="Arial" panose="020B0604020202020204" pitchFamily="34" charset="0"/>
              </a:rPr>
              <a:t>galutiniams</a:t>
            </a:r>
            <a:r>
              <a:rPr lang="en-US" sz="1539" kern="0" dirty="0">
                <a:cs typeface="Arial" panose="020B0604020202020204" pitchFamily="34" charset="0"/>
              </a:rPr>
              <a:t> </a:t>
            </a:r>
            <a:r>
              <a:rPr lang="en-US" sz="1539" kern="0" dirty="0" err="1">
                <a:cs typeface="Arial" panose="020B0604020202020204" pitchFamily="34" charset="0"/>
              </a:rPr>
              <a:t>gav</a:t>
            </a:r>
            <a:r>
              <a:rPr lang="lt-LT" sz="1539" kern="0" dirty="0" err="1">
                <a:cs typeface="Arial" panose="020B0604020202020204" pitchFamily="34" charset="0"/>
              </a:rPr>
              <a:t>ėjams</a:t>
            </a:r>
            <a:r>
              <a:rPr lang="lt-LT" sz="1539" kern="0" dirty="0">
                <a:cs typeface="Arial" panose="020B0604020202020204" pitchFamily="34" charset="0"/>
              </a:rPr>
              <a:t>, o jos patrauklumas kitiems proceso dalyviams įvertintas taip pat kaip ir Alternatyvų Nr. 1A ir 1B;</a:t>
            </a:r>
          </a:p>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539" b="1" kern="0" dirty="0">
                <a:cs typeface="Arial" panose="020B0604020202020204" pitchFamily="34" charset="0"/>
              </a:rPr>
              <a:t>Alternatyva Nr. 1B </a:t>
            </a:r>
            <a:r>
              <a:rPr lang="lt-LT" sz="1539" kern="0" dirty="0">
                <a:cs typeface="Arial" panose="020B0604020202020204" pitchFamily="34" charset="0"/>
              </a:rPr>
              <a:t>yra antroje vietoje pagal visas tris patrauklumo kategorijas;</a:t>
            </a:r>
          </a:p>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539" kern="0" dirty="0">
                <a:cs typeface="Arial" panose="020B0604020202020204" pitchFamily="34" charset="0"/>
              </a:rPr>
              <a:t>„Esamas modelis“ įvertintas kaip mažiausiai patrauklus pagal visas tris patrauklumo kategorijas.</a:t>
            </a:r>
            <a:endParaRPr lang="en-US" sz="1539" kern="0" dirty="0">
              <a:cs typeface="Arial" panose="020B0604020202020204" pitchFamily="34" charset="0"/>
            </a:endParaRPr>
          </a:p>
        </p:txBody>
      </p:sp>
      <p:sp>
        <p:nvSpPr>
          <p:cNvPr id="15" name="TextBox 14"/>
          <p:cNvSpPr txBox="1"/>
          <p:nvPr/>
        </p:nvSpPr>
        <p:spPr>
          <a:xfrm>
            <a:off x="1814020" y="2550226"/>
            <a:ext cx="5449584" cy="448558"/>
          </a:xfrm>
          <a:prstGeom prst="rect">
            <a:avLst/>
          </a:prstGeom>
          <a:noFill/>
        </p:spPr>
        <p:txBody>
          <a:bodyPr wrap="square" lIns="46183" tIns="46183" rIns="46183" bIns="46183" rtlCol="0">
            <a:spAutoFit/>
          </a:bodyPr>
          <a:lstStyle/>
          <a:p>
            <a:pPr algn="ctr" defTabSz="414691">
              <a:buClr>
                <a:schemeClr val="bg1">
                  <a:lumMod val="50000"/>
                </a:schemeClr>
              </a:buClr>
            </a:pPr>
            <a:r>
              <a:rPr lang="lt-LT" sz="1368" b="1" kern="0" dirty="0">
                <a:solidFill>
                  <a:schemeClr val="tx2"/>
                </a:solidFill>
                <a:cs typeface="Arial" panose="020B0604020202020204" pitchFamily="34" charset="0"/>
              </a:rPr>
              <a:t>Alternatyvų ekspertinio </a:t>
            </a:r>
            <a:r>
              <a:rPr lang="lt-LT" sz="1368" b="1" kern="0" dirty="0" err="1">
                <a:solidFill>
                  <a:schemeClr val="tx2"/>
                </a:solidFill>
                <a:cs typeface="Arial" panose="020B0604020202020204" pitchFamily="34" charset="0"/>
              </a:rPr>
              <a:t>daugiakriterinio</a:t>
            </a:r>
            <a:r>
              <a:rPr lang="lt-LT" sz="1368" b="1" kern="0" dirty="0">
                <a:solidFill>
                  <a:schemeClr val="tx2"/>
                </a:solidFill>
                <a:cs typeface="Arial" panose="020B0604020202020204" pitchFamily="34" charset="0"/>
              </a:rPr>
              <a:t> </a:t>
            </a:r>
            <a:r>
              <a:rPr lang="lt-LT" sz="1368" b="1" kern="0" dirty="0">
                <a:solidFill>
                  <a:schemeClr val="tx2"/>
                </a:solidFill>
                <a:cs typeface="Arial" panose="020B0604020202020204" pitchFamily="34" charset="0"/>
              </a:rPr>
              <a:t>vertinimo rezultatai</a:t>
            </a:r>
            <a:endParaRPr lang="en-US" sz="1368" b="1" kern="0" dirty="0">
              <a:solidFill>
                <a:schemeClr val="tx2"/>
              </a:solidFill>
              <a:cs typeface="Arial" panose="020B0604020202020204" pitchFamily="34" charset="0"/>
            </a:endParaRPr>
          </a:p>
          <a:p>
            <a:pPr algn="ctr" defTabSz="414691">
              <a:buClr>
                <a:schemeClr val="bg1">
                  <a:lumMod val="50000"/>
                </a:schemeClr>
              </a:buClr>
            </a:pPr>
            <a:r>
              <a:rPr lang="en-US" sz="941" kern="0" dirty="0">
                <a:solidFill>
                  <a:schemeClr val="tx2"/>
                </a:solidFill>
                <a:cs typeface="Arial" panose="020B0604020202020204" pitchFamily="34" charset="0"/>
              </a:rPr>
              <a:t>(</a:t>
            </a:r>
            <a:r>
              <a:rPr lang="en-US" sz="941" kern="0" dirty="0" err="1">
                <a:solidFill>
                  <a:schemeClr val="tx2"/>
                </a:solidFill>
                <a:cs typeface="Arial" panose="020B0604020202020204" pitchFamily="34" charset="0"/>
              </a:rPr>
              <a:t>procentas</a:t>
            </a:r>
            <a:r>
              <a:rPr lang="en-US" sz="941" kern="0" dirty="0">
                <a:solidFill>
                  <a:schemeClr val="tx2"/>
                </a:solidFill>
                <a:cs typeface="Arial" panose="020B0604020202020204" pitchFamily="34" charset="0"/>
              </a:rPr>
              <a:t> </a:t>
            </a:r>
            <a:r>
              <a:rPr lang="en-US" sz="941" kern="0" dirty="0" err="1">
                <a:solidFill>
                  <a:schemeClr val="tx2"/>
                </a:solidFill>
                <a:cs typeface="Arial" panose="020B0604020202020204" pitchFamily="34" charset="0"/>
              </a:rPr>
              <a:t>rodo</a:t>
            </a:r>
            <a:r>
              <a:rPr lang="en-US" sz="941" kern="0" dirty="0">
                <a:solidFill>
                  <a:schemeClr val="tx2"/>
                </a:solidFill>
                <a:cs typeface="Arial" panose="020B0604020202020204" pitchFamily="34" charset="0"/>
              </a:rPr>
              <a:t> </a:t>
            </a:r>
            <a:r>
              <a:rPr lang="lt-LT" sz="941" kern="0" dirty="0">
                <a:solidFill>
                  <a:schemeClr val="tx2"/>
                </a:solidFill>
                <a:cs typeface="Arial" panose="020B0604020202020204" pitchFamily="34" charset="0"/>
              </a:rPr>
              <a:t>skirto ir maksimalaus galimo įvertinimo santykį)</a:t>
            </a:r>
            <a:endParaRPr lang="en-US" sz="941" kern="0" dirty="0">
              <a:solidFill>
                <a:schemeClr val="tx2"/>
              </a:solidFill>
              <a:cs typeface="Arial" panose="020B0604020202020204" pitchFamily="34" charset="0"/>
            </a:endParaRPr>
          </a:p>
        </p:txBody>
      </p:sp>
      <p:sp>
        <p:nvSpPr>
          <p:cNvPr id="4" name="Isosceles Triangle 3"/>
          <p:cNvSpPr/>
          <p:nvPr/>
        </p:nvSpPr>
        <p:spPr>
          <a:xfrm rot="10800000">
            <a:off x="742702" y="5140701"/>
            <a:ext cx="7384092" cy="1917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183" tIns="46183" rIns="46183" bIns="46183" rtlCol="0" anchor="ctr"/>
          <a:lstStyle/>
          <a:p>
            <a:pPr algn="l"/>
            <a:endParaRPr lang="lt-LT" sz="855" dirty="0">
              <a:solidFill>
                <a:schemeClr val="bg1"/>
              </a:solidFill>
            </a:endParaRPr>
          </a:p>
        </p:txBody>
      </p:sp>
      <p:sp>
        <p:nvSpPr>
          <p:cNvPr id="18" name="TextBox 17"/>
          <p:cNvSpPr txBox="1"/>
          <p:nvPr/>
        </p:nvSpPr>
        <p:spPr>
          <a:xfrm>
            <a:off x="508550" y="5520612"/>
            <a:ext cx="8110306" cy="631877"/>
          </a:xfrm>
          <a:prstGeom prst="rect">
            <a:avLst/>
          </a:prstGeom>
          <a:solidFill>
            <a:schemeClr val="accent3">
              <a:lumMod val="20000"/>
              <a:lumOff val="80000"/>
            </a:schemeClr>
          </a:solidFill>
          <a:ln>
            <a:solidFill>
              <a:srgbClr val="00338D"/>
            </a:solidFill>
          </a:ln>
        </p:spPr>
        <p:txBody>
          <a:bodyPr wrap="square" lIns="46183" tIns="46183" rIns="46183" bIns="46183" rtlCol="0">
            <a:spAutoFit/>
          </a:bodyPr>
          <a:lstStyle/>
          <a:p>
            <a:pPr algn="ctr" defTabSz="414691">
              <a:lnSpc>
                <a:spcPts val="2138"/>
              </a:lnSpc>
              <a:spcBef>
                <a:spcPts val="257"/>
              </a:spcBef>
              <a:spcAft>
                <a:spcPts val="257"/>
              </a:spcAft>
              <a:buClr>
                <a:schemeClr val="bg1">
                  <a:lumMod val="50000"/>
                </a:schemeClr>
              </a:buClr>
            </a:pPr>
            <a:r>
              <a:rPr lang="lt-LT" sz="1539" b="1" kern="0" dirty="0">
                <a:cs typeface="Arial" panose="020B0604020202020204" pitchFamily="34" charset="0"/>
              </a:rPr>
              <a:t>Atsižvelgiant į ekspertinio vertinimo rezultatus, tolimesnėje analizėje nagrinėjamos dvi daugiausiai balų surinkusios alternatyvos – Alternatyva Nr. 1B ir Alternatyva Nr. 2.</a:t>
            </a:r>
            <a:endParaRPr lang="en-US" sz="1539" kern="0" dirty="0">
              <a:cs typeface="Arial" panose="020B0604020202020204" pitchFamily="34" charset="0"/>
            </a:endParaRPr>
          </a:p>
        </p:txBody>
      </p:sp>
      <p:sp>
        <p:nvSpPr>
          <p:cNvPr id="19" name="Title 1"/>
          <p:cNvSpPr>
            <a:spLocks noGrp="1"/>
          </p:cNvSpPr>
          <p:nvPr>
            <p:ph type="title"/>
          </p:nvPr>
        </p:nvSpPr>
        <p:spPr>
          <a:xfrm>
            <a:off x="483659" y="504467"/>
            <a:ext cx="8177742" cy="204550"/>
          </a:xfrm>
        </p:spPr>
        <p:txBody>
          <a:bodyPr>
            <a:noAutofit/>
          </a:bodyPr>
          <a:lstStyle/>
          <a:p>
            <a:pPr>
              <a:lnSpc>
                <a:spcPct val="100000"/>
              </a:lnSpc>
            </a:pPr>
            <a:r>
              <a:rPr lang="lt-LT" sz="2000" b="1" dirty="0" smtClean="0">
                <a:latin typeface="+mn-lt"/>
              </a:rPr>
              <a:t>Alternatyvų ekspertinio daugiakriterinio vertinimo </a:t>
            </a:r>
            <a:r>
              <a:rPr lang="lt-LT" sz="2000" b="1" dirty="0">
                <a:latin typeface="+mn-lt"/>
              </a:rPr>
              <a:t>rezultatai </a:t>
            </a:r>
            <a:r>
              <a:rPr lang="lt-LT" sz="2000" b="1" dirty="0" smtClean="0">
                <a:latin typeface="+mn-lt"/>
              </a:rPr>
              <a:t>(2/2</a:t>
            </a:r>
            <a:r>
              <a:rPr lang="lt-LT" sz="2000" b="1" dirty="0">
                <a:latin typeface="+mn-lt"/>
              </a:rPr>
              <a:t>)</a:t>
            </a:r>
            <a:endParaRPr lang="lt-LT" sz="2000" b="1" dirty="0">
              <a:latin typeface="+mn-lt"/>
            </a:endParaRPr>
          </a:p>
        </p:txBody>
      </p:sp>
    </p:spTree>
    <p:extLst>
      <p:ext uri="{BB962C8B-B14F-4D97-AF65-F5344CB8AC3E}">
        <p14:creationId xmlns:p14="http://schemas.microsoft.com/office/powerpoint/2010/main" val="1448125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40289" y="1157968"/>
            <a:ext cx="4659851" cy="3286450"/>
          </a:xfrm>
          <a:prstGeom prst="rect">
            <a:avLst/>
          </a:prstGeom>
          <a:noFill/>
        </p:spPr>
        <p:txBody>
          <a:bodyPr wrap="square" lIns="46183" tIns="46183" rIns="46183" bIns="46183" rtlCol="0">
            <a:spAutoFit/>
          </a:bodyPr>
          <a:lstStyle/>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539" b="1" kern="0" dirty="0">
                <a:cs typeface="Arial" panose="020B0604020202020204" pitchFamily="34" charset="0"/>
              </a:rPr>
              <a:t>Alternatyva Nr. </a:t>
            </a:r>
            <a:r>
              <a:rPr lang="en-US" sz="1539" b="1" kern="0" dirty="0">
                <a:cs typeface="Arial" panose="020B0604020202020204" pitchFamily="34" charset="0"/>
              </a:rPr>
              <a:t>2 s</a:t>
            </a:r>
            <a:r>
              <a:rPr lang="lt-LT" sz="1539" b="1" kern="0" dirty="0" err="1">
                <a:cs typeface="Arial" panose="020B0604020202020204" pitchFamily="34" charset="0"/>
              </a:rPr>
              <a:t>ąlygoja</a:t>
            </a:r>
            <a:r>
              <a:rPr lang="lt-LT" sz="1539" b="1" kern="0" dirty="0">
                <a:cs typeface="Arial" panose="020B0604020202020204" pitchFamily="34" charset="0"/>
              </a:rPr>
              <a:t> mažiausią </a:t>
            </a:r>
            <a:r>
              <a:rPr lang="en-US" sz="1539" b="1" kern="0" dirty="0" err="1">
                <a:cs typeface="Arial" panose="020B0604020202020204" pitchFamily="34" charset="0"/>
              </a:rPr>
              <a:t>bendr</a:t>
            </a:r>
            <a:r>
              <a:rPr lang="lt-LT" sz="1539" b="1" kern="0" dirty="0">
                <a:cs typeface="Arial" panose="020B0604020202020204" pitchFamily="34" charset="0"/>
              </a:rPr>
              <a:t>ą modernizavimo projektų įgyvendinimo kainą </a:t>
            </a:r>
            <a:r>
              <a:rPr lang="lt-LT" sz="1539" kern="0" dirty="0">
                <a:cs typeface="Arial" panose="020B0604020202020204" pitchFamily="34" charset="0"/>
              </a:rPr>
              <a:t>– </a:t>
            </a:r>
            <a:r>
              <a:rPr lang="en-US" sz="1539" kern="0" dirty="0" err="1">
                <a:cs typeface="Arial" panose="020B0604020202020204" pitchFamily="34" charset="0"/>
              </a:rPr>
              <a:t>apie</a:t>
            </a:r>
            <a:r>
              <a:rPr lang="en-US" sz="1539" kern="0" dirty="0">
                <a:cs typeface="Arial" panose="020B0604020202020204" pitchFamily="34" charset="0"/>
              </a:rPr>
              <a:t> 5% ma</a:t>
            </a:r>
            <a:r>
              <a:rPr lang="lt-LT" sz="1539" kern="0" dirty="0" err="1">
                <a:cs typeface="Arial" panose="020B0604020202020204" pitchFamily="34" charset="0"/>
              </a:rPr>
              <a:t>žiau</a:t>
            </a:r>
            <a:r>
              <a:rPr lang="lt-LT" sz="1539" kern="0" dirty="0">
                <a:cs typeface="Arial" panose="020B0604020202020204" pitchFamily="34" charset="0"/>
              </a:rPr>
              <a:t> nei „Esamo modelio“ ir apie </a:t>
            </a:r>
            <a:r>
              <a:rPr lang="en-US" sz="1539" kern="0" dirty="0">
                <a:cs typeface="Arial" panose="020B0604020202020204" pitchFamily="34" charset="0"/>
              </a:rPr>
              <a:t>2% ma</a:t>
            </a:r>
            <a:r>
              <a:rPr lang="lt-LT" sz="1539" kern="0" dirty="0" err="1">
                <a:cs typeface="Arial" panose="020B0604020202020204" pitchFamily="34" charset="0"/>
              </a:rPr>
              <a:t>žiau</a:t>
            </a:r>
            <a:r>
              <a:rPr lang="lt-LT" sz="1539" kern="0" dirty="0">
                <a:cs typeface="Arial" panose="020B0604020202020204" pitchFamily="34" charset="0"/>
              </a:rPr>
              <a:t> nei Alternatyvos Nr. </a:t>
            </a:r>
            <a:r>
              <a:rPr lang="en-US" sz="1539" kern="0" dirty="0">
                <a:cs typeface="Arial" panose="020B0604020202020204" pitchFamily="34" charset="0"/>
              </a:rPr>
              <a:t>1B </a:t>
            </a:r>
            <a:r>
              <a:rPr lang="en-US" sz="1539" kern="0" dirty="0" err="1">
                <a:cs typeface="Arial" panose="020B0604020202020204" pitchFamily="34" charset="0"/>
              </a:rPr>
              <a:t>atveju</a:t>
            </a:r>
            <a:r>
              <a:rPr lang="en-US" sz="1539" kern="0" dirty="0">
                <a:cs typeface="Arial" panose="020B0604020202020204" pitchFamily="34" charset="0"/>
              </a:rPr>
              <a:t>.</a:t>
            </a:r>
            <a:endParaRPr lang="lt-LT" sz="1539" kern="0" dirty="0">
              <a:cs typeface="Arial" panose="020B0604020202020204" pitchFamily="34" charset="0"/>
            </a:endParaRPr>
          </a:p>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539" kern="0" dirty="0">
                <a:cs typeface="Arial" panose="020B0604020202020204" pitchFamily="34" charset="0"/>
              </a:rPr>
              <a:t>t</a:t>
            </a:r>
            <a:r>
              <a:rPr lang="en-US" sz="1539" kern="0" dirty="0" err="1">
                <a:cs typeface="Arial" panose="020B0604020202020204" pitchFamily="34" charset="0"/>
              </a:rPr>
              <a:t>ai</a:t>
            </a:r>
            <a:r>
              <a:rPr lang="lt-LT" sz="1539" kern="0" dirty="0">
                <a:cs typeface="Arial" panose="020B0604020202020204" pitchFamily="34" charset="0"/>
              </a:rPr>
              <a:t> didžiąja dalimi</a:t>
            </a:r>
            <a:r>
              <a:rPr lang="en-US" sz="1539" kern="0" dirty="0">
                <a:cs typeface="Arial" panose="020B0604020202020204" pitchFamily="34" charset="0"/>
              </a:rPr>
              <a:t> s</a:t>
            </a:r>
            <a:r>
              <a:rPr lang="lt-LT" sz="1539" kern="0" dirty="0" err="1">
                <a:cs typeface="Arial" panose="020B0604020202020204" pitchFamily="34" charset="0"/>
              </a:rPr>
              <a:t>ąlygoja</a:t>
            </a:r>
            <a:r>
              <a:rPr lang="lt-LT" sz="1539" kern="0" dirty="0">
                <a:cs typeface="Arial" panose="020B0604020202020204" pitchFamily="34" charset="0"/>
              </a:rPr>
              <a:t> didesnė proporcija greičiau apmokamų modernizavimo išlaidų: </a:t>
            </a:r>
            <a:endParaRPr lang="en-US" sz="1539" kern="0" dirty="0">
              <a:cs typeface="Arial" panose="020B0604020202020204" pitchFamily="34" charset="0"/>
            </a:endParaRPr>
          </a:p>
          <a:p>
            <a:pPr marL="457522" lvl="1" indent="-224009" defTabSz="414691">
              <a:lnSpc>
                <a:spcPts val="2138"/>
              </a:lnSpc>
              <a:spcBef>
                <a:spcPts val="257"/>
              </a:spcBef>
              <a:spcAft>
                <a:spcPts val="257"/>
              </a:spcAft>
              <a:buClr>
                <a:schemeClr val="bg1">
                  <a:lumMod val="50000"/>
                </a:schemeClr>
              </a:buClr>
              <a:buFont typeface="Arial" panose="020B0604020202020204" pitchFamily="34" charset="0"/>
              <a:buChar char="−"/>
            </a:pPr>
            <a:r>
              <a:rPr lang="en-US" sz="1539" kern="0" dirty="0" err="1">
                <a:cs typeface="Arial" panose="020B0604020202020204" pitchFamily="34" charset="0"/>
              </a:rPr>
              <a:t>taikomas</a:t>
            </a:r>
            <a:r>
              <a:rPr lang="en-US" sz="1539" kern="0" dirty="0">
                <a:cs typeface="Arial" panose="020B0604020202020204" pitchFamily="34" charset="0"/>
              </a:rPr>
              <a:t> </a:t>
            </a:r>
            <a:r>
              <a:rPr lang="lt-LT" sz="1539" kern="0" dirty="0">
                <a:cs typeface="Arial" panose="020B0604020202020204" pitchFamily="34" charset="0"/>
              </a:rPr>
              <a:t>didesnis paramos intensyvumas nei Alternatyvos Nr. </a:t>
            </a:r>
            <a:r>
              <a:rPr lang="en-US" sz="1539" kern="0" dirty="0">
                <a:cs typeface="Arial" panose="020B0604020202020204" pitchFamily="34" charset="0"/>
              </a:rPr>
              <a:t>1B </a:t>
            </a:r>
            <a:r>
              <a:rPr lang="en-US" sz="1539" kern="0" dirty="0" err="1">
                <a:cs typeface="Arial" panose="020B0604020202020204" pitchFamily="34" charset="0"/>
              </a:rPr>
              <a:t>atveju</a:t>
            </a:r>
            <a:r>
              <a:rPr lang="en-US" sz="1539" kern="0" dirty="0">
                <a:cs typeface="Arial" panose="020B0604020202020204" pitchFamily="34" charset="0"/>
              </a:rPr>
              <a:t>; </a:t>
            </a:r>
            <a:r>
              <a:rPr lang="en-US" sz="1539" kern="0" dirty="0" err="1">
                <a:cs typeface="Arial" panose="020B0604020202020204" pitchFamily="34" charset="0"/>
              </a:rPr>
              <a:t>bei</a:t>
            </a:r>
            <a:endParaRPr lang="en-US" sz="1539" kern="0" dirty="0">
              <a:cs typeface="Arial" panose="020B0604020202020204" pitchFamily="34" charset="0"/>
            </a:endParaRPr>
          </a:p>
          <a:p>
            <a:pPr marL="457522" lvl="1" indent="-224009" defTabSz="414691">
              <a:lnSpc>
                <a:spcPts val="2138"/>
              </a:lnSpc>
              <a:spcBef>
                <a:spcPts val="257"/>
              </a:spcBef>
              <a:spcAft>
                <a:spcPts val="257"/>
              </a:spcAft>
              <a:buClr>
                <a:schemeClr val="bg1">
                  <a:lumMod val="50000"/>
                </a:schemeClr>
              </a:buClr>
              <a:buFont typeface="Arial" panose="020B0604020202020204" pitchFamily="34" charset="0"/>
              <a:buChar char="−"/>
            </a:pPr>
            <a:r>
              <a:rPr lang="lt-LT" sz="1539" kern="0" dirty="0">
                <a:cs typeface="Arial" panose="020B0604020202020204" pitchFamily="34" charset="0"/>
              </a:rPr>
              <a:t>parama išmokama iškart, priešingai nei </a:t>
            </a:r>
            <a:br>
              <a:rPr lang="lt-LT" sz="1539" kern="0" dirty="0">
                <a:cs typeface="Arial" panose="020B0604020202020204" pitchFamily="34" charset="0"/>
              </a:rPr>
            </a:br>
            <a:r>
              <a:rPr lang="lt-LT" sz="1539" kern="0" dirty="0">
                <a:cs typeface="Arial" panose="020B0604020202020204" pitchFamily="34" charset="0"/>
              </a:rPr>
              <a:t>„Nulinių palūkanų“ schema „Esamo modelio“ atveju.</a:t>
            </a:r>
            <a:endParaRPr lang="en-US" sz="1539" kern="0" dirty="0">
              <a:cs typeface="Arial" panose="020B0604020202020204" pitchFamily="34" charset="0"/>
            </a:endParaRPr>
          </a:p>
        </p:txBody>
      </p:sp>
      <p:graphicFrame>
        <p:nvGraphicFramePr>
          <p:cNvPr id="8" name="Chart 7"/>
          <p:cNvGraphicFramePr/>
          <p:nvPr>
            <p:extLst/>
          </p:nvPr>
        </p:nvGraphicFramePr>
        <p:xfrm>
          <a:off x="5202165" y="941150"/>
          <a:ext cx="3847529" cy="30326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761161" y="1499570"/>
            <a:ext cx="590679" cy="191347"/>
          </a:xfrm>
          <a:prstGeom prst="rect">
            <a:avLst/>
          </a:prstGeom>
          <a:noFill/>
        </p:spPr>
        <p:txBody>
          <a:bodyPr wrap="none" lIns="46183" tIns="46183" rIns="46183" bIns="46183" rtlCol="0">
            <a:noAutofit/>
          </a:bodyPr>
          <a:lstStyle/>
          <a:p>
            <a:pPr>
              <a:spcAft>
                <a:spcPts val="513"/>
              </a:spcAft>
            </a:pPr>
            <a:r>
              <a:rPr lang="en-US" sz="898" b="1" dirty="0"/>
              <a:t>339 </a:t>
            </a:r>
            <a:r>
              <a:rPr lang="en-US" sz="898" b="1" dirty="0" err="1"/>
              <a:t>mln</a:t>
            </a:r>
            <a:r>
              <a:rPr lang="en-US" sz="898" b="1" dirty="0"/>
              <a:t>. EUR</a:t>
            </a:r>
            <a:endParaRPr lang="lt-LT" sz="898" b="1" dirty="0"/>
          </a:p>
        </p:txBody>
      </p:sp>
      <p:sp>
        <p:nvSpPr>
          <p:cNvPr id="10" name="TextBox 9"/>
          <p:cNvSpPr txBox="1"/>
          <p:nvPr/>
        </p:nvSpPr>
        <p:spPr>
          <a:xfrm>
            <a:off x="6867582" y="1529913"/>
            <a:ext cx="590679" cy="191347"/>
          </a:xfrm>
          <a:prstGeom prst="rect">
            <a:avLst/>
          </a:prstGeom>
          <a:noFill/>
        </p:spPr>
        <p:txBody>
          <a:bodyPr wrap="none" lIns="46183" tIns="46183" rIns="46183" bIns="46183" rtlCol="0">
            <a:noAutofit/>
          </a:bodyPr>
          <a:lstStyle/>
          <a:p>
            <a:pPr>
              <a:spcAft>
                <a:spcPts val="513"/>
              </a:spcAft>
            </a:pPr>
            <a:r>
              <a:rPr lang="en-US" sz="898" b="1" dirty="0"/>
              <a:t>330 </a:t>
            </a:r>
            <a:r>
              <a:rPr lang="en-US" sz="898" b="1" dirty="0" err="1"/>
              <a:t>mln</a:t>
            </a:r>
            <a:r>
              <a:rPr lang="en-US" sz="898" b="1" dirty="0"/>
              <a:t>. EUR</a:t>
            </a:r>
            <a:endParaRPr lang="lt-LT" sz="898" b="1" dirty="0"/>
          </a:p>
        </p:txBody>
      </p:sp>
      <p:sp>
        <p:nvSpPr>
          <p:cNvPr id="11" name="TextBox 10"/>
          <p:cNvSpPr txBox="1"/>
          <p:nvPr/>
        </p:nvSpPr>
        <p:spPr>
          <a:xfrm>
            <a:off x="7943273" y="1595243"/>
            <a:ext cx="590679" cy="191347"/>
          </a:xfrm>
          <a:prstGeom prst="rect">
            <a:avLst/>
          </a:prstGeom>
          <a:noFill/>
        </p:spPr>
        <p:txBody>
          <a:bodyPr wrap="none" lIns="46183" tIns="46183" rIns="46183" bIns="46183" rtlCol="0">
            <a:noAutofit/>
          </a:bodyPr>
          <a:lstStyle/>
          <a:p>
            <a:pPr>
              <a:spcAft>
                <a:spcPts val="513"/>
              </a:spcAft>
            </a:pPr>
            <a:r>
              <a:rPr lang="en-US" sz="898" b="1" dirty="0"/>
              <a:t>322 </a:t>
            </a:r>
            <a:r>
              <a:rPr lang="en-US" sz="898" b="1" dirty="0" err="1"/>
              <a:t>mln</a:t>
            </a:r>
            <a:r>
              <a:rPr lang="en-US" sz="898" b="1" dirty="0"/>
              <a:t>. EUR</a:t>
            </a:r>
            <a:endParaRPr lang="lt-LT" sz="898" b="1" dirty="0"/>
          </a:p>
        </p:txBody>
      </p:sp>
      <p:graphicFrame>
        <p:nvGraphicFramePr>
          <p:cNvPr id="4" name="Table 3"/>
          <p:cNvGraphicFramePr>
            <a:graphicFrameLocks noGrp="1"/>
          </p:cNvGraphicFramePr>
          <p:nvPr>
            <p:extLst/>
          </p:nvPr>
        </p:nvGraphicFramePr>
        <p:xfrm>
          <a:off x="423543" y="4568241"/>
          <a:ext cx="8410937" cy="1382392"/>
        </p:xfrm>
        <a:graphic>
          <a:graphicData uri="http://schemas.openxmlformats.org/drawingml/2006/table">
            <a:tbl>
              <a:tblPr firstRow="1" bandRow="1">
                <a:tableStyleId>{5C22544A-7EE6-4342-B048-85BDC9FD1C3A}</a:tableStyleId>
              </a:tblPr>
              <a:tblGrid>
                <a:gridCol w="2661686"/>
                <a:gridCol w="1916417"/>
                <a:gridCol w="1916417"/>
                <a:gridCol w="1916417"/>
              </a:tblGrid>
              <a:tr h="443148">
                <a:tc>
                  <a:txBody>
                    <a:bodyPr/>
                    <a:lstStyle/>
                    <a:p>
                      <a:pPr algn="ctr"/>
                      <a:r>
                        <a:rPr lang="lt-LT" sz="1200" b="1" i="0" kern="0" baseline="0" dirty="0" smtClean="0">
                          <a:solidFill>
                            <a:schemeClr val="bg1"/>
                          </a:solidFill>
                          <a:latin typeface="+mn-lt"/>
                          <a:ea typeface="+mn-ea"/>
                          <a:cs typeface="Arial" panose="020B0604020202020204" pitchFamily="34" charset="0"/>
                        </a:rPr>
                        <a:t>Alternatyva</a:t>
                      </a:r>
                      <a:endParaRPr lang="lt-LT" sz="1200" b="1" i="0" kern="0" baseline="0" dirty="0">
                        <a:solidFill>
                          <a:schemeClr val="bg1"/>
                        </a:solidFill>
                        <a:latin typeface="+mn-lt"/>
                        <a:ea typeface="+mn-ea"/>
                        <a:cs typeface="Arial" panose="020B0604020202020204" pitchFamily="34" charset="0"/>
                      </a:endParaRPr>
                    </a:p>
                  </a:txBody>
                  <a:tcPr marL="78203" marR="78203" marT="39101" marB="39101" anchor="ctr"/>
                </a:tc>
                <a:tc>
                  <a:txBody>
                    <a:bodyPr/>
                    <a:lstStyle/>
                    <a:p>
                      <a:pPr algn="ctr"/>
                      <a:r>
                        <a:rPr lang="en-US" sz="1200" b="1" i="0" kern="0" baseline="0" dirty="0" smtClean="0">
                          <a:solidFill>
                            <a:schemeClr val="bg1"/>
                          </a:solidFill>
                          <a:latin typeface="+mn-lt"/>
                          <a:ea typeface="+mn-ea"/>
                          <a:cs typeface="Arial" panose="020B0604020202020204" pitchFamily="34" charset="0"/>
                        </a:rPr>
                        <a:t>But</a:t>
                      </a:r>
                      <a:r>
                        <a:rPr lang="lt-LT" sz="1200" b="1" i="0" kern="0" baseline="0" dirty="0" smtClean="0">
                          <a:solidFill>
                            <a:schemeClr val="bg1"/>
                          </a:solidFill>
                          <a:latin typeface="+mn-lt"/>
                          <a:ea typeface="+mn-ea"/>
                          <a:cs typeface="Arial" panose="020B0604020202020204" pitchFamily="34" charset="0"/>
                        </a:rPr>
                        <a:t>ų savininkų išlaidos</a:t>
                      </a:r>
                      <a:r>
                        <a:rPr lang="en-US" sz="1200" b="1" i="0" kern="0" baseline="0" dirty="0" smtClean="0">
                          <a:solidFill>
                            <a:schemeClr val="bg1"/>
                          </a:solidFill>
                          <a:latin typeface="+mn-lt"/>
                          <a:ea typeface="+mn-ea"/>
                          <a:cs typeface="Arial" panose="020B0604020202020204" pitchFamily="34" charset="0"/>
                        </a:rPr>
                        <a:t> (</a:t>
                      </a:r>
                      <a:r>
                        <a:rPr lang="en-US" sz="1200" b="1" i="0" kern="0" baseline="0" dirty="0" err="1" smtClean="0">
                          <a:solidFill>
                            <a:schemeClr val="bg1"/>
                          </a:solidFill>
                          <a:latin typeface="+mn-lt"/>
                          <a:ea typeface="+mn-ea"/>
                          <a:cs typeface="Arial" panose="020B0604020202020204" pitchFamily="34" charset="0"/>
                        </a:rPr>
                        <a:t>mln</a:t>
                      </a:r>
                      <a:r>
                        <a:rPr lang="en-US" sz="1200" b="1" i="0" kern="0" baseline="0" dirty="0" smtClean="0">
                          <a:solidFill>
                            <a:schemeClr val="bg1"/>
                          </a:solidFill>
                          <a:latin typeface="+mn-lt"/>
                          <a:ea typeface="+mn-ea"/>
                          <a:cs typeface="Arial" panose="020B0604020202020204" pitchFamily="34" charset="0"/>
                        </a:rPr>
                        <a:t>. EUR)</a:t>
                      </a:r>
                      <a:endParaRPr lang="lt-LT" sz="1200" b="1" i="0" kern="0" baseline="0" dirty="0">
                        <a:solidFill>
                          <a:schemeClr val="bg1"/>
                        </a:solidFill>
                        <a:latin typeface="+mn-lt"/>
                        <a:ea typeface="+mn-ea"/>
                        <a:cs typeface="Arial" panose="020B0604020202020204" pitchFamily="34" charset="0"/>
                      </a:endParaRPr>
                    </a:p>
                  </a:txBody>
                  <a:tcPr marL="78203" marR="78203" marT="39101" marB="39101" anchor="ctr"/>
                </a:tc>
                <a:tc>
                  <a:txBody>
                    <a:bodyPr/>
                    <a:lstStyle/>
                    <a:p>
                      <a:pPr marL="0" marR="0" lvl="0" indent="0" algn="ctr" defTabSz="484905" rtl="0" eaLnBrk="1" fontAlgn="auto" latinLnBrk="0" hangingPunct="1">
                        <a:lnSpc>
                          <a:spcPct val="100000"/>
                        </a:lnSpc>
                        <a:spcBef>
                          <a:spcPts val="0"/>
                        </a:spcBef>
                        <a:spcAft>
                          <a:spcPts val="0"/>
                        </a:spcAft>
                        <a:buClrTx/>
                        <a:buSzTx/>
                        <a:buFontTx/>
                        <a:buNone/>
                        <a:tabLst/>
                        <a:defRPr/>
                      </a:pPr>
                      <a:r>
                        <a:rPr lang="lt-LT" sz="1200" b="1" i="0" kern="0" baseline="0" dirty="0" smtClean="0">
                          <a:solidFill>
                            <a:schemeClr val="bg1"/>
                          </a:solidFill>
                          <a:latin typeface="+mn-lt"/>
                          <a:ea typeface="+mn-ea"/>
                          <a:cs typeface="Arial" panose="020B0604020202020204" pitchFamily="34" charset="0"/>
                        </a:rPr>
                        <a:t>Valstybės subsidijos</a:t>
                      </a:r>
                      <a:r>
                        <a:rPr lang="en-US" sz="1200" b="1" i="0" kern="0" baseline="0" dirty="0" smtClean="0">
                          <a:solidFill>
                            <a:schemeClr val="bg1"/>
                          </a:solidFill>
                          <a:latin typeface="+mn-lt"/>
                          <a:ea typeface="+mn-ea"/>
                          <a:cs typeface="Arial" panose="020B0604020202020204" pitchFamily="34" charset="0"/>
                        </a:rPr>
                        <a:t> (</a:t>
                      </a:r>
                      <a:r>
                        <a:rPr lang="en-US" sz="1200" b="1" i="0" kern="0" baseline="0" dirty="0" err="1" smtClean="0">
                          <a:solidFill>
                            <a:schemeClr val="bg1"/>
                          </a:solidFill>
                          <a:latin typeface="+mn-lt"/>
                          <a:ea typeface="+mn-ea"/>
                          <a:cs typeface="Arial" panose="020B0604020202020204" pitchFamily="34" charset="0"/>
                        </a:rPr>
                        <a:t>mln</a:t>
                      </a:r>
                      <a:r>
                        <a:rPr lang="en-US" sz="1200" b="1" i="0" kern="0" baseline="0" dirty="0" smtClean="0">
                          <a:solidFill>
                            <a:schemeClr val="bg1"/>
                          </a:solidFill>
                          <a:latin typeface="+mn-lt"/>
                          <a:ea typeface="+mn-ea"/>
                          <a:cs typeface="Arial" panose="020B0604020202020204" pitchFamily="34" charset="0"/>
                        </a:rPr>
                        <a:t>. EUR)</a:t>
                      </a:r>
                      <a:endParaRPr lang="lt-LT" sz="1200" b="1" i="0" kern="0" baseline="0" dirty="0" smtClean="0">
                        <a:solidFill>
                          <a:schemeClr val="bg1"/>
                        </a:solidFill>
                        <a:latin typeface="+mn-lt"/>
                        <a:ea typeface="+mn-ea"/>
                        <a:cs typeface="Arial" panose="020B0604020202020204" pitchFamily="34" charset="0"/>
                      </a:endParaRPr>
                    </a:p>
                  </a:txBody>
                  <a:tcPr marL="78203" marR="78203" marT="39101" marB="39101" anchor="ctr"/>
                </a:tc>
                <a:tc>
                  <a:txBody>
                    <a:bodyPr/>
                    <a:lstStyle/>
                    <a:p>
                      <a:pPr marL="0" marR="0" lvl="0" indent="0" algn="ctr" defTabSz="484905" rtl="0" eaLnBrk="1" fontAlgn="auto" latinLnBrk="0" hangingPunct="1">
                        <a:lnSpc>
                          <a:spcPct val="100000"/>
                        </a:lnSpc>
                        <a:spcBef>
                          <a:spcPts val="0"/>
                        </a:spcBef>
                        <a:spcAft>
                          <a:spcPts val="0"/>
                        </a:spcAft>
                        <a:buClrTx/>
                        <a:buSzTx/>
                        <a:buFontTx/>
                        <a:buNone/>
                        <a:tabLst/>
                        <a:defRPr/>
                      </a:pPr>
                      <a:r>
                        <a:rPr lang="lt-LT" sz="1200" b="1" i="0" kern="0" baseline="0" dirty="0" smtClean="0">
                          <a:solidFill>
                            <a:schemeClr val="bg1"/>
                          </a:solidFill>
                          <a:latin typeface="+mn-lt"/>
                          <a:ea typeface="+mn-ea"/>
                          <a:cs typeface="Arial" panose="020B0604020202020204" pitchFamily="34" charset="0"/>
                        </a:rPr>
                        <a:t>Bendra modernizavimo kaina</a:t>
                      </a:r>
                      <a:r>
                        <a:rPr lang="en-US" sz="1200" b="1" i="0" kern="0" baseline="0" dirty="0" smtClean="0">
                          <a:solidFill>
                            <a:schemeClr val="bg1"/>
                          </a:solidFill>
                          <a:latin typeface="+mn-lt"/>
                          <a:ea typeface="+mn-ea"/>
                          <a:cs typeface="Arial" panose="020B0604020202020204" pitchFamily="34" charset="0"/>
                        </a:rPr>
                        <a:t> (</a:t>
                      </a:r>
                      <a:r>
                        <a:rPr lang="en-US" sz="1200" b="1" i="0" kern="0" baseline="0" dirty="0" err="1" smtClean="0">
                          <a:solidFill>
                            <a:schemeClr val="bg1"/>
                          </a:solidFill>
                          <a:latin typeface="+mn-lt"/>
                          <a:ea typeface="+mn-ea"/>
                          <a:cs typeface="Arial" panose="020B0604020202020204" pitchFamily="34" charset="0"/>
                        </a:rPr>
                        <a:t>mln</a:t>
                      </a:r>
                      <a:r>
                        <a:rPr lang="en-US" sz="1200" b="1" i="0" kern="0" baseline="0" dirty="0" smtClean="0">
                          <a:solidFill>
                            <a:schemeClr val="bg1"/>
                          </a:solidFill>
                          <a:latin typeface="+mn-lt"/>
                          <a:ea typeface="+mn-ea"/>
                          <a:cs typeface="Arial" panose="020B0604020202020204" pitchFamily="34" charset="0"/>
                        </a:rPr>
                        <a:t>. EUR)</a:t>
                      </a:r>
                      <a:endParaRPr lang="lt-LT" sz="1200" b="1" i="0" kern="0" baseline="0" dirty="0" smtClean="0">
                        <a:solidFill>
                          <a:schemeClr val="bg1"/>
                        </a:solidFill>
                        <a:latin typeface="+mn-lt"/>
                        <a:ea typeface="+mn-ea"/>
                        <a:cs typeface="Arial" panose="020B0604020202020204" pitchFamily="34" charset="0"/>
                      </a:endParaRPr>
                    </a:p>
                  </a:txBody>
                  <a:tcPr marL="78203" marR="78203" marT="39101" marB="39101" anchor="ctr"/>
                </a:tc>
              </a:tr>
              <a:tr h="312810">
                <a:tc>
                  <a:txBody>
                    <a:bodyPr/>
                    <a:lstStyle/>
                    <a:p>
                      <a:pPr algn="ctr"/>
                      <a:r>
                        <a:rPr lang="lt-LT" sz="1500" b="1" i="0" kern="0" baseline="0" dirty="0" smtClean="0">
                          <a:solidFill>
                            <a:schemeClr val="tx1"/>
                          </a:solidFill>
                          <a:latin typeface="+mn-lt"/>
                          <a:ea typeface="+mn-ea"/>
                          <a:cs typeface="Arial" panose="020B0604020202020204" pitchFamily="34" charset="0"/>
                        </a:rPr>
                        <a:t>„Esamas modelis“</a:t>
                      </a:r>
                      <a:endParaRPr lang="lt-LT" sz="1500" b="1"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marL="0" marR="0" lvl="0" indent="0" algn="ctr" defTabSz="484905" rtl="0" eaLnBrk="1" fontAlgn="auto" latinLnBrk="0" hangingPunct="1">
                        <a:lnSpc>
                          <a:spcPct val="100000"/>
                        </a:lnSpc>
                        <a:spcBef>
                          <a:spcPts val="0"/>
                        </a:spcBef>
                        <a:spcAft>
                          <a:spcPts val="0"/>
                        </a:spcAft>
                        <a:buClrTx/>
                        <a:buSzTx/>
                        <a:buFontTx/>
                        <a:buNone/>
                        <a:tabLst/>
                        <a:defRPr/>
                      </a:pPr>
                      <a:r>
                        <a:rPr lang="en-US" sz="1500" b="0" i="0" kern="0" baseline="0" dirty="0" smtClean="0">
                          <a:solidFill>
                            <a:schemeClr val="tx1"/>
                          </a:solidFill>
                          <a:latin typeface="+mn-lt"/>
                          <a:ea typeface="+mn-ea"/>
                          <a:cs typeface="Arial" panose="020B0604020202020204" pitchFamily="34" charset="0"/>
                        </a:rPr>
                        <a:t>225</a:t>
                      </a:r>
                      <a:endParaRPr lang="lt-LT" sz="1400" b="0" i="0" kern="0" baseline="0" dirty="0" smtClean="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0" i="0" kern="0" baseline="0" dirty="0" smtClean="0">
                          <a:solidFill>
                            <a:schemeClr val="tx1"/>
                          </a:solidFill>
                          <a:latin typeface="+mn-lt"/>
                          <a:ea typeface="+mn-ea"/>
                          <a:cs typeface="Arial" panose="020B0604020202020204" pitchFamily="34" charset="0"/>
                        </a:rPr>
                        <a:t>114</a:t>
                      </a:r>
                      <a:endParaRPr lang="lt-LT" sz="1500" b="0"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1" i="0" kern="0" baseline="0" dirty="0" smtClean="0">
                          <a:solidFill>
                            <a:schemeClr val="tx1"/>
                          </a:solidFill>
                          <a:latin typeface="+mn-lt"/>
                          <a:ea typeface="+mn-ea"/>
                          <a:cs typeface="Arial" panose="020B0604020202020204" pitchFamily="34" charset="0"/>
                        </a:rPr>
                        <a:t>339</a:t>
                      </a:r>
                      <a:endParaRPr lang="lt-LT" sz="1500" b="1" i="0" kern="0" baseline="0" dirty="0">
                        <a:solidFill>
                          <a:schemeClr val="tx1"/>
                        </a:solidFill>
                        <a:latin typeface="+mn-lt"/>
                        <a:ea typeface="+mn-ea"/>
                        <a:cs typeface="Arial" panose="020B0604020202020204" pitchFamily="34" charset="0"/>
                      </a:endParaRPr>
                    </a:p>
                  </a:txBody>
                  <a:tcPr marL="78203" marR="78203" marT="39101" marB="39101" anchor="ctr"/>
                </a:tc>
              </a:tr>
              <a:tr h="312810">
                <a:tc>
                  <a:txBody>
                    <a:bodyPr/>
                    <a:lstStyle/>
                    <a:p>
                      <a:pPr algn="ctr"/>
                      <a:r>
                        <a:rPr lang="lt-LT" sz="1500" b="1" i="0" kern="0" baseline="0" dirty="0" smtClean="0">
                          <a:solidFill>
                            <a:schemeClr val="tx1"/>
                          </a:solidFill>
                          <a:latin typeface="+mn-lt"/>
                          <a:ea typeface="+mn-ea"/>
                          <a:cs typeface="Arial" panose="020B0604020202020204" pitchFamily="34" charset="0"/>
                        </a:rPr>
                        <a:t>Alternatyva Nr. </a:t>
                      </a:r>
                      <a:r>
                        <a:rPr lang="en-US" sz="1500" b="1" i="0" kern="0" baseline="0" dirty="0" smtClean="0">
                          <a:solidFill>
                            <a:schemeClr val="tx1"/>
                          </a:solidFill>
                          <a:latin typeface="+mn-lt"/>
                          <a:ea typeface="+mn-ea"/>
                          <a:cs typeface="Arial" panose="020B0604020202020204" pitchFamily="34" charset="0"/>
                        </a:rPr>
                        <a:t>1B</a:t>
                      </a:r>
                      <a:endParaRPr lang="lt-LT" sz="1500" b="1"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0" i="0" kern="0" baseline="0" dirty="0" smtClean="0">
                          <a:solidFill>
                            <a:schemeClr val="tx1"/>
                          </a:solidFill>
                          <a:latin typeface="+mn-lt"/>
                          <a:ea typeface="+mn-ea"/>
                          <a:cs typeface="Arial" panose="020B0604020202020204" pitchFamily="34" charset="0"/>
                        </a:rPr>
                        <a:t>263</a:t>
                      </a:r>
                      <a:endParaRPr lang="lt-LT" sz="1500" b="0"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0" i="0" kern="0" baseline="0" dirty="0" smtClean="0">
                          <a:solidFill>
                            <a:schemeClr val="tx1"/>
                          </a:solidFill>
                          <a:latin typeface="+mn-lt"/>
                          <a:ea typeface="+mn-ea"/>
                          <a:cs typeface="Arial" panose="020B0604020202020204" pitchFamily="34" charset="0"/>
                        </a:rPr>
                        <a:t>67</a:t>
                      </a:r>
                      <a:endParaRPr lang="lt-LT" sz="1500" b="0"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1" i="0" kern="0" baseline="0" dirty="0" smtClean="0">
                          <a:solidFill>
                            <a:schemeClr val="tx1"/>
                          </a:solidFill>
                          <a:latin typeface="+mn-lt"/>
                          <a:ea typeface="+mn-ea"/>
                          <a:cs typeface="Arial" panose="020B0604020202020204" pitchFamily="34" charset="0"/>
                        </a:rPr>
                        <a:t>330</a:t>
                      </a:r>
                      <a:endParaRPr lang="lt-LT" sz="1500" b="1" i="0" kern="0" baseline="0" dirty="0">
                        <a:solidFill>
                          <a:schemeClr val="tx1"/>
                        </a:solidFill>
                        <a:latin typeface="+mn-lt"/>
                        <a:ea typeface="+mn-ea"/>
                        <a:cs typeface="Arial" panose="020B0604020202020204" pitchFamily="34" charset="0"/>
                      </a:endParaRPr>
                    </a:p>
                  </a:txBody>
                  <a:tcPr marL="78203" marR="78203" marT="39101" marB="39101" anchor="ctr"/>
                </a:tc>
              </a:tr>
              <a:tr h="312810">
                <a:tc>
                  <a:txBody>
                    <a:bodyPr/>
                    <a:lstStyle/>
                    <a:p>
                      <a:pPr algn="ctr"/>
                      <a:r>
                        <a:rPr lang="en-US" sz="1500" b="1" i="0" kern="0" baseline="0" dirty="0" err="1" smtClean="0">
                          <a:solidFill>
                            <a:schemeClr val="tx1"/>
                          </a:solidFill>
                          <a:latin typeface="+mn-lt"/>
                          <a:ea typeface="+mn-ea"/>
                          <a:cs typeface="Arial" panose="020B0604020202020204" pitchFamily="34" charset="0"/>
                        </a:rPr>
                        <a:t>Alternatyva</a:t>
                      </a:r>
                      <a:r>
                        <a:rPr lang="en-US" sz="1500" b="1" i="0" kern="0" baseline="0" dirty="0" smtClean="0">
                          <a:solidFill>
                            <a:schemeClr val="tx1"/>
                          </a:solidFill>
                          <a:latin typeface="+mn-lt"/>
                          <a:ea typeface="+mn-ea"/>
                          <a:cs typeface="Arial" panose="020B0604020202020204" pitchFamily="34" charset="0"/>
                        </a:rPr>
                        <a:t> </a:t>
                      </a:r>
                      <a:r>
                        <a:rPr lang="en-US" sz="1500" b="1" i="0" kern="0" baseline="0" dirty="0" err="1" smtClean="0">
                          <a:solidFill>
                            <a:schemeClr val="tx1"/>
                          </a:solidFill>
                          <a:latin typeface="+mn-lt"/>
                          <a:ea typeface="+mn-ea"/>
                          <a:cs typeface="Arial" panose="020B0604020202020204" pitchFamily="34" charset="0"/>
                        </a:rPr>
                        <a:t>Nr</a:t>
                      </a:r>
                      <a:r>
                        <a:rPr lang="en-US" sz="1500" b="1" i="0" kern="0" baseline="0" dirty="0" smtClean="0">
                          <a:solidFill>
                            <a:schemeClr val="tx1"/>
                          </a:solidFill>
                          <a:latin typeface="+mn-lt"/>
                          <a:ea typeface="+mn-ea"/>
                          <a:cs typeface="Arial" panose="020B0604020202020204" pitchFamily="34" charset="0"/>
                        </a:rPr>
                        <a:t>. 2</a:t>
                      </a:r>
                      <a:endParaRPr lang="lt-LT" sz="1500" b="1"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0" i="0" kern="0" baseline="0" dirty="0" smtClean="0">
                          <a:solidFill>
                            <a:schemeClr val="tx1"/>
                          </a:solidFill>
                          <a:latin typeface="+mn-lt"/>
                          <a:ea typeface="+mn-ea"/>
                          <a:cs typeface="Arial" panose="020B0604020202020204" pitchFamily="34" charset="0"/>
                        </a:rPr>
                        <a:t>239</a:t>
                      </a:r>
                      <a:endParaRPr lang="lt-LT" sz="1500" b="0"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0" i="0" kern="0" baseline="0" dirty="0" smtClean="0">
                          <a:solidFill>
                            <a:schemeClr val="tx1"/>
                          </a:solidFill>
                          <a:latin typeface="+mn-lt"/>
                          <a:ea typeface="+mn-ea"/>
                          <a:cs typeface="Arial" panose="020B0604020202020204" pitchFamily="34" charset="0"/>
                        </a:rPr>
                        <a:t>83</a:t>
                      </a:r>
                      <a:endParaRPr lang="lt-LT" sz="1500" b="0" i="0" kern="0" baseline="0" dirty="0">
                        <a:solidFill>
                          <a:schemeClr val="tx1"/>
                        </a:solidFill>
                        <a:latin typeface="+mn-lt"/>
                        <a:ea typeface="+mn-ea"/>
                        <a:cs typeface="Arial" panose="020B0604020202020204" pitchFamily="34" charset="0"/>
                      </a:endParaRPr>
                    </a:p>
                  </a:txBody>
                  <a:tcPr marL="78203" marR="78203" marT="39101" marB="39101" anchor="ctr"/>
                </a:tc>
                <a:tc>
                  <a:txBody>
                    <a:bodyPr/>
                    <a:lstStyle/>
                    <a:p>
                      <a:pPr algn="ctr"/>
                      <a:r>
                        <a:rPr lang="en-US" sz="1500" b="1" i="0" kern="0" baseline="0" dirty="0" smtClean="0">
                          <a:solidFill>
                            <a:schemeClr val="tx1"/>
                          </a:solidFill>
                          <a:latin typeface="+mn-lt"/>
                          <a:ea typeface="+mn-ea"/>
                          <a:cs typeface="Arial" panose="020B0604020202020204" pitchFamily="34" charset="0"/>
                        </a:rPr>
                        <a:t>322</a:t>
                      </a:r>
                      <a:endParaRPr lang="lt-LT" sz="1500" b="1" i="0" kern="0" baseline="0" dirty="0">
                        <a:solidFill>
                          <a:schemeClr val="tx1"/>
                        </a:solidFill>
                        <a:latin typeface="+mn-lt"/>
                        <a:ea typeface="+mn-ea"/>
                        <a:cs typeface="Arial" panose="020B0604020202020204" pitchFamily="34" charset="0"/>
                      </a:endParaRPr>
                    </a:p>
                  </a:txBody>
                  <a:tcPr marL="78203" marR="78203" marT="39101" marB="39101" anchor="ctr"/>
                </a:tc>
              </a:tr>
            </a:tbl>
          </a:graphicData>
        </a:graphic>
      </p:graphicFrame>
      <p:sp>
        <p:nvSpPr>
          <p:cNvPr id="12" name="TextBox 11"/>
          <p:cNvSpPr txBox="1"/>
          <p:nvPr/>
        </p:nvSpPr>
        <p:spPr>
          <a:xfrm>
            <a:off x="482807" y="5909387"/>
            <a:ext cx="8292410" cy="529285"/>
          </a:xfrm>
          <a:prstGeom prst="rect">
            <a:avLst/>
          </a:prstGeom>
          <a:noFill/>
        </p:spPr>
        <p:txBody>
          <a:bodyPr wrap="square" lIns="46183" tIns="46183" rIns="46183" bIns="46183" rtlCol="0">
            <a:spAutoFit/>
          </a:bodyPr>
          <a:lstStyle/>
          <a:p>
            <a:pPr defTabSz="414691">
              <a:lnSpc>
                <a:spcPts val="1710"/>
              </a:lnSpc>
              <a:spcBef>
                <a:spcPts val="257"/>
              </a:spcBef>
              <a:spcAft>
                <a:spcPts val="257"/>
              </a:spcAft>
              <a:buClr>
                <a:schemeClr val="bg1">
                  <a:lumMod val="50000"/>
                </a:schemeClr>
              </a:buClr>
            </a:pPr>
            <a:r>
              <a:rPr lang="lt-LT" sz="941" kern="0" dirty="0">
                <a:cs typeface="Arial" panose="020B0604020202020204" pitchFamily="34" charset="0"/>
              </a:rPr>
              <a:t>Pastaba: skaičiavimuose nėra įvertinta papildoma parama </a:t>
            </a:r>
            <a:r>
              <a:rPr lang="pt-BR" sz="941" kern="0" dirty="0">
                <a:cs typeface="Arial" panose="020B0604020202020204" pitchFamily="34" charset="0"/>
              </a:rPr>
              <a:t>termoreguliatoriams </a:t>
            </a:r>
            <a:r>
              <a:rPr lang="pt-BR" sz="941" kern="0" dirty="0">
                <a:cs typeface="Arial" panose="020B0604020202020204" pitchFamily="34" charset="0"/>
              </a:rPr>
              <a:t>ir dalikliams ar individualios apskaitos </a:t>
            </a:r>
            <a:r>
              <a:rPr lang="pt-BR" sz="941" kern="0" dirty="0">
                <a:cs typeface="Arial" panose="020B0604020202020204" pitchFamily="34" charset="0"/>
              </a:rPr>
              <a:t>prietaisams</a:t>
            </a:r>
            <a:r>
              <a:rPr lang="lt-LT" sz="941" kern="0" dirty="0">
                <a:cs typeface="Arial" panose="020B0604020202020204" pitchFamily="34" charset="0"/>
              </a:rPr>
              <a:t> Alternatyvos Nr. 2 atveju.</a:t>
            </a:r>
          </a:p>
        </p:txBody>
      </p:sp>
      <p:sp>
        <p:nvSpPr>
          <p:cNvPr id="14" name="Title 1"/>
          <p:cNvSpPr>
            <a:spLocks noGrp="1"/>
          </p:cNvSpPr>
          <p:nvPr>
            <p:ph type="title"/>
          </p:nvPr>
        </p:nvSpPr>
        <p:spPr>
          <a:xfrm>
            <a:off x="482806" y="282845"/>
            <a:ext cx="8351673" cy="170266"/>
          </a:xfrm>
        </p:spPr>
        <p:txBody>
          <a:bodyPr>
            <a:noAutofit/>
          </a:bodyPr>
          <a:lstStyle/>
          <a:p>
            <a:pPr>
              <a:lnSpc>
                <a:spcPct val="100000"/>
              </a:lnSpc>
            </a:pPr>
            <a:r>
              <a:rPr lang="lt-LT" sz="2000" b="1" dirty="0" smtClean="0">
                <a:latin typeface="+mn-lt"/>
              </a:rPr>
              <a:t>Dviejų daugiausiai balų surinkusių alternatyvų ekonominis vertinimas (</a:t>
            </a:r>
            <a:r>
              <a:rPr lang="lt-LT" sz="2000" b="1" dirty="0">
                <a:latin typeface="+mn-lt"/>
              </a:rPr>
              <a:t>1/2)</a:t>
            </a:r>
            <a:endParaRPr lang="lt-LT" sz="2000" b="1" dirty="0">
              <a:latin typeface="+mn-lt"/>
            </a:endParaRPr>
          </a:p>
        </p:txBody>
      </p:sp>
    </p:spTree>
    <p:extLst>
      <p:ext uri="{BB962C8B-B14F-4D97-AF65-F5344CB8AC3E}">
        <p14:creationId xmlns:p14="http://schemas.microsoft.com/office/powerpoint/2010/main" val="2692530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5170" y="986317"/>
            <a:ext cx="3933958" cy="2782703"/>
          </a:xfrm>
          <a:prstGeom prst="rect">
            <a:avLst/>
          </a:prstGeom>
          <a:solidFill>
            <a:schemeClr val="accent5">
              <a:lumMod val="20000"/>
              <a:lumOff val="80000"/>
            </a:schemeClr>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6183" tIns="46183" rIns="46183" bIns="46183" rtlCol="0" anchor="t"/>
          <a:lstStyle/>
          <a:p>
            <a:pPr marL="309540" indent="-236228" defTabSz="414691">
              <a:lnSpc>
                <a:spcPts val="1710"/>
              </a:lnSpc>
              <a:spcBef>
                <a:spcPts val="257"/>
              </a:spcBef>
              <a:spcAft>
                <a:spcPts val="257"/>
              </a:spcAft>
              <a:buClr>
                <a:schemeClr val="bg1">
                  <a:lumMod val="50000"/>
                </a:schemeClr>
              </a:buClr>
            </a:pPr>
            <a:r>
              <a:rPr lang="lt-LT" sz="1368" b="1" kern="0" dirty="0">
                <a:solidFill>
                  <a:schemeClr val="tx1"/>
                </a:solidFill>
                <a:cs typeface="Arial" panose="020B0604020202020204" pitchFamily="34" charset="0"/>
              </a:rPr>
              <a:t>Alternatyva Nr. 1B:</a:t>
            </a: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apie</a:t>
            </a:r>
            <a:r>
              <a:rPr lang="en-US" sz="1368" kern="0" dirty="0">
                <a:solidFill>
                  <a:schemeClr val="tx1"/>
                </a:solidFill>
                <a:cs typeface="Arial" panose="020B0604020202020204" pitchFamily="34" charset="0"/>
              </a:rPr>
              <a:t> 20%</a:t>
            </a:r>
            <a:r>
              <a:rPr lang="lt-LT" sz="1368" kern="0" dirty="0">
                <a:solidFill>
                  <a:schemeClr val="tx1"/>
                </a:solidFill>
                <a:cs typeface="Arial" panose="020B0604020202020204" pitchFamily="34" charset="0"/>
              </a:rPr>
              <a:t> </a:t>
            </a:r>
            <a:r>
              <a:rPr lang="lt-LT" sz="1368" kern="0" dirty="0">
                <a:solidFill>
                  <a:schemeClr val="tx1"/>
                </a:solidFill>
                <a:cs typeface="Arial" panose="020B0604020202020204" pitchFamily="34" charset="0"/>
              </a:rPr>
              <a:t>„pigesnė“ valstybės </a:t>
            </a:r>
            <a:r>
              <a:rPr lang="lt-LT" sz="1368" kern="0" dirty="0">
                <a:solidFill>
                  <a:schemeClr val="tx1"/>
                </a:solidFill>
                <a:cs typeface="Arial" panose="020B0604020202020204" pitchFamily="34" charset="0"/>
              </a:rPr>
              <a:t>biudžetui</a:t>
            </a:r>
            <a:r>
              <a:rPr lang="en-US" sz="1368" kern="0" dirty="0">
                <a:solidFill>
                  <a:schemeClr val="tx1"/>
                </a:solidFill>
                <a:cs typeface="Arial" panose="020B0604020202020204" pitchFamily="34" charset="0"/>
              </a:rPr>
              <a:t>*</a:t>
            </a:r>
            <a:r>
              <a:rPr lang="lt-LT" sz="1368" kern="0" dirty="0">
                <a:solidFill>
                  <a:schemeClr val="tx1"/>
                </a:solidFill>
                <a:cs typeface="Arial" panose="020B0604020202020204" pitchFamily="34" charset="0"/>
              </a:rPr>
              <a:t>;</a:t>
            </a:r>
            <a:endParaRPr lang="lt-LT" sz="1368" kern="0" dirty="0">
              <a:solidFill>
                <a:schemeClr val="tx1"/>
              </a:solidFill>
              <a:cs typeface="Arial" panose="020B0604020202020204" pitchFamily="34" charset="0"/>
            </a:endParaRP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sąlygoja mažesnę administracinę naštą </a:t>
            </a:r>
            <a:r>
              <a:rPr lang="lt-LT" sz="1368" kern="0" dirty="0">
                <a:solidFill>
                  <a:schemeClr val="tx1"/>
                </a:solidFill>
                <a:cs typeface="Arial" panose="020B0604020202020204" pitchFamily="34" charset="0"/>
              </a:rPr>
              <a:t>proceso dalyviams;</a:t>
            </a: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s</a:t>
            </a:r>
            <a:r>
              <a:rPr lang="lt-LT" sz="1368" kern="0" dirty="0">
                <a:solidFill>
                  <a:schemeClr val="tx1"/>
                </a:solidFill>
                <a:cs typeface="Arial" panose="020B0604020202020204" pitchFamily="34" charset="0"/>
              </a:rPr>
              <a:t>ąlyginai paprastesnė ir suprantamesnė gyventojams;</a:t>
            </a: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apie </a:t>
            </a:r>
            <a:r>
              <a:rPr lang="en-US" sz="1368" kern="0" dirty="0">
                <a:solidFill>
                  <a:schemeClr val="tx1"/>
                </a:solidFill>
                <a:cs typeface="Arial" panose="020B0604020202020204" pitchFamily="34" charset="0"/>
              </a:rPr>
              <a:t>10% </a:t>
            </a:r>
            <a:r>
              <a:rPr lang="en-US" sz="1368" kern="0" dirty="0" err="1">
                <a:solidFill>
                  <a:schemeClr val="tx1"/>
                </a:solidFill>
                <a:cs typeface="Arial" panose="020B0604020202020204" pitchFamily="34" charset="0"/>
              </a:rPr>
              <a:t>brangesn</a:t>
            </a:r>
            <a:r>
              <a:rPr lang="lt-LT" sz="1368" kern="0" dirty="0">
                <a:solidFill>
                  <a:schemeClr val="tx1"/>
                </a:solidFill>
                <a:cs typeface="Arial" panose="020B0604020202020204" pitchFamily="34" charset="0"/>
              </a:rPr>
              <a:t>ė butų savininkams</a:t>
            </a:r>
            <a:r>
              <a:rPr lang="en-US" sz="1368" kern="0" dirty="0">
                <a:solidFill>
                  <a:schemeClr val="tx1"/>
                </a:solidFill>
                <a:cs typeface="Arial" panose="020B0604020202020204" pitchFamily="34" charset="0"/>
              </a:rPr>
              <a:t> </a:t>
            </a:r>
            <a:r>
              <a:rPr lang="en-US" sz="1368" kern="0" dirty="0" err="1">
                <a:solidFill>
                  <a:schemeClr val="tx1"/>
                </a:solidFill>
                <a:cs typeface="Arial" panose="020B0604020202020204" pitchFamily="34" charset="0"/>
              </a:rPr>
              <a:t>ir</a:t>
            </a:r>
            <a:r>
              <a:rPr lang="en-US" sz="1368" kern="0" dirty="0">
                <a:solidFill>
                  <a:schemeClr val="tx1"/>
                </a:solidFill>
                <a:cs typeface="Arial" panose="020B0604020202020204" pitchFamily="34" charset="0"/>
              </a:rPr>
              <a:t> </a:t>
            </a:r>
            <a:r>
              <a:rPr lang="en-US" sz="1368" kern="0" dirty="0" err="1">
                <a:solidFill>
                  <a:schemeClr val="tx1"/>
                </a:solidFill>
                <a:cs typeface="Arial" panose="020B0604020202020204" pitchFamily="34" charset="0"/>
              </a:rPr>
              <a:t>apie</a:t>
            </a:r>
            <a:r>
              <a:rPr lang="en-US" sz="1368" kern="0" dirty="0">
                <a:solidFill>
                  <a:schemeClr val="tx1"/>
                </a:solidFill>
                <a:cs typeface="Arial" panose="020B0604020202020204" pitchFamily="34" charset="0"/>
              </a:rPr>
              <a:t> 2% </a:t>
            </a:r>
            <a:r>
              <a:rPr lang="en-US" sz="1368" kern="0" dirty="0" err="1">
                <a:solidFill>
                  <a:schemeClr val="tx1"/>
                </a:solidFill>
                <a:cs typeface="Arial" panose="020B0604020202020204" pitchFamily="34" charset="0"/>
              </a:rPr>
              <a:t>brangesn</a:t>
            </a:r>
            <a:r>
              <a:rPr lang="lt-LT" sz="1368" kern="0" dirty="0">
                <a:solidFill>
                  <a:schemeClr val="tx1"/>
                </a:solidFill>
                <a:cs typeface="Arial" panose="020B0604020202020204" pitchFamily="34" charset="0"/>
              </a:rPr>
              <a:t>ė vertinant bendras valstybės ir butų savininkų išlaidas</a:t>
            </a:r>
            <a:r>
              <a:rPr lang="en-US" sz="1368" kern="0" dirty="0">
                <a:solidFill>
                  <a:schemeClr val="tx1"/>
                </a:solidFill>
                <a:cs typeface="Arial" panose="020B0604020202020204" pitchFamily="34" charset="0"/>
              </a:rPr>
              <a:t>*</a:t>
            </a:r>
            <a:r>
              <a:rPr lang="lt-LT" sz="1368" kern="0" dirty="0">
                <a:solidFill>
                  <a:schemeClr val="tx1"/>
                </a:solidFill>
                <a:cs typeface="Arial" panose="020B0604020202020204" pitchFamily="34" charset="0"/>
              </a:rPr>
              <a:t>;</a:t>
            </a:r>
            <a:endParaRPr lang="en-US" sz="1368" kern="0" dirty="0">
              <a:solidFill>
                <a:schemeClr val="tx1"/>
              </a:solidFill>
              <a:cs typeface="Arial" panose="020B0604020202020204" pitchFamily="34" charset="0"/>
            </a:endParaRP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reikšmingai didesnė modernizavimo </a:t>
            </a:r>
            <a:r>
              <a:rPr lang="lt-LT" sz="1368" kern="0" dirty="0">
                <a:solidFill>
                  <a:schemeClr val="tx1"/>
                </a:solidFill>
                <a:cs typeface="Arial" panose="020B0604020202020204" pitchFamily="34" charset="0"/>
              </a:rPr>
              <a:t>paklausos bei valstybės modernizavimo tikslų </a:t>
            </a:r>
            <a:r>
              <a:rPr lang="lt-LT" sz="1368" kern="0" dirty="0" err="1">
                <a:solidFill>
                  <a:schemeClr val="tx1"/>
                </a:solidFill>
                <a:cs typeface="Arial" panose="020B0604020202020204" pitchFamily="34" charset="0"/>
              </a:rPr>
              <a:t>nepasiekimo</a:t>
            </a:r>
            <a:r>
              <a:rPr lang="lt-LT" sz="1368" kern="0" dirty="0">
                <a:solidFill>
                  <a:schemeClr val="tx1"/>
                </a:solidFill>
                <a:cs typeface="Arial" panose="020B0604020202020204" pitchFamily="34" charset="0"/>
              </a:rPr>
              <a:t> </a:t>
            </a:r>
            <a:r>
              <a:rPr lang="lt-LT" sz="1368" kern="0" dirty="0">
                <a:solidFill>
                  <a:schemeClr val="tx1"/>
                </a:solidFill>
                <a:cs typeface="Arial" panose="020B0604020202020204" pitchFamily="34" charset="0"/>
              </a:rPr>
              <a:t>rizika.</a:t>
            </a:r>
            <a:endParaRPr lang="lt-LT" sz="1368" dirty="0">
              <a:solidFill>
                <a:schemeClr val="tx1"/>
              </a:solidFill>
            </a:endParaRPr>
          </a:p>
        </p:txBody>
      </p:sp>
      <p:sp>
        <p:nvSpPr>
          <p:cNvPr id="14" name="Rectangle 13"/>
          <p:cNvSpPr/>
          <p:nvPr/>
        </p:nvSpPr>
        <p:spPr>
          <a:xfrm>
            <a:off x="4650558" y="997205"/>
            <a:ext cx="4213827" cy="2771815"/>
          </a:xfrm>
          <a:prstGeom prst="rect">
            <a:avLst/>
          </a:prstGeom>
          <a:solidFill>
            <a:schemeClr val="accent3">
              <a:lumMod val="20000"/>
              <a:lumOff val="80000"/>
            </a:schemeClr>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6183" tIns="46183" rIns="46183" bIns="46183" rtlCol="0" anchor="t"/>
          <a:lstStyle/>
          <a:p>
            <a:pPr marL="309540" indent="-236228" defTabSz="414691">
              <a:lnSpc>
                <a:spcPts val="1710"/>
              </a:lnSpc>
              <a:spcBef>
                <a:spcPts val="257"/>
              </a:spcBef>
              <a:spcAft>
                <a:spcPts val="257"/>
              </a:spcAft>
              <a:buClr>
                <a:schemeClr val="bg1">
                  <a:lumMod val="50000"/>
                </a:schemeClr>
              </a:buClr>
            </a:pPr>
            <a:r>
              <a:rPr lang="lt-LT" sz="1368" b="1" kern="0" dirty="0">
                <a:solidFill>
                  <a:schemeClr val="tx1"/>
                </a:solidFill>
                <a:cs typeface="Arial" panose="020B0604020202020204" pitchFamily="34" charset="0"/>
              </a:rPr>
              <a:t>Alternatyva Nr. 2:</a:t>
            </a: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apie </a:t>
            </a:r>
            <a:r>
              <a:rPr lang="en-US" sz="1368" kern="0" dirty="0">
                <a:solidFill>
                  <a:schemeClr val="tx1"/>
                </a:solidFill>
                <a:cs typeface="Arial" panose="020B0604020202020204" pitchFamily="34" charset="0"/>
              </a:rPr>
              <a:t>10% </a:t>
            </a:r>
            <a:r>
              <a:rPr lang="lt-LT" sz="1368" kern="0" dirty="0">
                <a:solidFill>
                  <a:schemeClr val="tx1"/>
                </a:solidFill>
                <a:cs typeface="Arial" panose="020B0604020202020204" pitchFamily="34" charset="0"/>
              </a:rPr>
              <a:t>pigesnė </a:t>
            </a:r>
            <a:r>
              <a:rPr lang="lt-LT" sz="1368" kern="0" dirty="0">
                <a:solidFill>
                  <a:schemeClr val="tx1"/>
                </a:solidFill>
                <a:cs typeface="Arial" panose="020B0604020202020204" pitchFamily="34" charset="0"/>
              </a:rPr>
              <a:t>butų savininkams</a:t>
            </a:r>
            <a:r>
              <a:rPr lang="en-US" sz="1368" kern="0" dirty="0">
                <a:solidFill>
                  <a:schemeClr val="tx1"/>
                </a:solidFill>
                <a:cs typeface="Arial" panose="020B0604020202020204" pitchFamily="34" charset="0"/>
              </a:rPr>
              <a:t> </a:t>
            </a:r>
            <a:r>
              <a:rPr lang="en-US" sz="1368" kern="0" dirty="0" err="1">
                <a:solidFill>
                  <a:schemeClr val="tx1"/>
                </a:solidFill>
                <a:cs typeface="Arial" panose="020B0604020202020204" pitchFamily="34" charset="0"/>
              </a:rPr>
              <a:t>ir</a:t>
            </a:r>
            <a:r>
              <a:rPr lang="en-US" sz="1368" kern="0" dirty="0">
                <a:solidFill>
                  <a:schemeClr val="tx1"/>
                </a:solidFill>
                <a:cs typeface="Arial" panose="020B0604020202020204" pitchFamily="34" charset="0"/>
              </a:rPr>
              <a:t> </a:t>
            </a:r>
            <a:r>
              <a:rPr lang="en-US" sz="1368" kern="0" dirty="0" err="1">
                <a:solidFill>
                  <a:schemeClr val="tx1"/>
                </a:solidFill>
                <a:cs typeface="Arial" panose="020B0604020202020204" pitchFamily="34" charset="0"/>
              </a:rPr>
              <a:t>apie</a:t>
            </a:r>
            <a:r>
              <a:rPr lang="en-US" sz="1368" kern="0" dirty="0">
                <a:solidFill>
                  <a:schemeClr val="tx1"/>
                </a:solidFill>
                <a:cs typeface="Arial" panose="020B0604020202020204" pitchFamily="34" charset="0"/>
              </a:rPr>
              <a:t> 2% </a:t>
            </a:r>
            <a:r>
              <a:rPr lang="lt-LT" sz="1368" kern="0" dirty="0">
                <a:solidFill>
                  <a:schemeClr val="tx1"/>
                </a:solidFill>
                <a:cs typeface="Arial" panose="020B0604020202020204" pitchFamily="34" charset="0"/>
              </a:rPr>
              <a:t>vertinant </a:t>
            </a:r>
            <a:r>
              <a:rPr lang="lt-LT" sz="1368" kern="0" dirty="0">
                <a:solidFill>
                  <a:schemeClr val="tx1"/>
                </a:solidFill>
                <a:cs typeface="Arial" panose="020B0604020202020204" pitchFamily="34" charset="0"/>
              </a:rPr>
              <a:t>bendras valstybės ir butų savininkų išlaidas</a:t>
            </a:r>
            <a:r>
              <a:rPr lang="en-US" sz="1368" kern="0" dirty="0">
                <a:solidFill>
                  <a:schemeClr val="tx1"/>
                </a:solidFill>
                <a:cs typeface="Arial" panose="020B0604020202020204" pitchFamily="34" charset="0"/>
              </a:rPr>
              <a:t>*</a:t>
            </a:r>
            <a:r>
              <a:rPr lang="lt-LT" sz="1368" kern="0" dirty="0">
                <a:solidFill>
                  <a:schemeClr val="tx1"/>
                </a:solidFill>
                <a:cs typeface="Arial" panose="020B0604020202020204" pitchFamily="34" charset="0"/>
              </a:rPr>
              <a:t>;</a:t>
            </a:r>
            <a:endParaRPr lang="en-US" sz="1368" kern="0" dirty="0">
              <a:solidFill>
                <a:schemeClr val="tx1"/>
              </a:solidFill>
              <a:cs typeface="Arial" panose="020B0604020202020204" pitchFamily="34" charset="0"/>
            </a:endParaRP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reikšmingai </a:t>
            </a:r>
            <a:r>
              <a:rPr lang="lt-LT" sz="1368" kern="0" dirty="0">
                <a:solidFill>
                  <a:schemeClr val="tx1"/>
                </a:solidFill>
                <a:cs typeface="Arial" panose="020B0604020202020204" pitchFamily="34" charset="0"/>
              </a:rPr>
              <a:t>mažesnė modernizavimo paklausos ir tikslų </a:t>
            </a:r>
            <a:r>
              <a:rPr lang="lt-LT" sz="1368" kern="0" dirty="0" err="1">
                <a:solidFill>
                  <a:schemeClr val="tx1"/>
                </a:solidFill>
                <a:cs typeface="Arial" panose="020B0604020202020204" pitchFamily="34" charset="0"/>
              </a:rPr>
              <a:t>nepasiekimo</a:t>
            </a:r>
            <a:r>
              <a:rPr lang="lt-LT" sz="1368" kern="0" dirty="0">
                <a:solidFill>
                  <a:schemeClr val="tx1"/>
                </a:solidFill>
                <a:cs typeface="Arial" panose="020B0604020202020204" pitchFamily="34" charset="0"/>
              </a:rPr>
              <a:t> </a:t>
            </a:r>
            <a:r>
              <a:rPr lang="lt-LT" sz="1368" kern="0" dirty="0">
                <a:solidFill>
                  <a:schemeClr val="tx1"/>
                </a:solidFill>
                <a:cs typeface="Arial" panose="020B0604020202020204" pitchFamily="34" charset="0"/>
              </a:rPr>
              <a:t>rizika;</a:t>
            </a:r>
            <a:endParaRPr lang="lt-LT" sz="1368" kern="0" dirty="0">
              <a:solidFill>
                <a:schemeClr val="tx1"/>
              </a:solidFill>
              <a:cs typeface="Arial" panose="020B0604020202020204" pitchFamily="34" charset="0"/>
            </a:endParaRP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patrauklesnė </a:t>
            </a:r>
            <a:r>
              <a:rPr lang="lt-LT" sz="1368" kern="0" dirty="0">
                <a:solidFill>
                  <a:schemeClr val="tx1"/>
                </a:solidFill>
                <a:cs typeface="Arial" panose="020B0604020202020204" pitchFamily="34" charset="0"/>
              </a:rPr>
              <a:t>finansiniams tarpininkams (didesnis paramos intensyvumas </a:t>
            </a:r>
            <a:r>
              <a:rPr lang="en-US" sz="1368" kern="0" dirty="0">
                <a:solidFill>
                  <a:schemeClr val="tx1"/>
                </a:solidFill>
                <a:cs typeface="Arial" panose="020B0604020202020204" pitchFamily="34" charset="0"/>
              </a:rPr>
              <a:t>= ma</a:t>
            </a:r>
            <a:r>
              <a:rPr lang="lt-LT" sz="1368" kern="0" dirty="0" err="1">
                <a:solidFill>
                  <a:schemeClr val="tx1"/>
                </a:solidFill>
                <a:cs typeface="Arial" panose="020B0604020202020204" pitchFamily="34" charset="0"/>
              </a:rPr>
              <a:t>žesnė</a:t>
            </a:r>
            <a:r>
              <a:rPr lang="lt-LT" sz="1368" kern="0" dirty="0">
                <a:solidFill>
                  <a:schemeClr val="tx1"/>
                </a:solidFill>
                <a:cs typeface="Arial" panose="020B0604020202020204" pitchFamily="34" charset="0"/>
              </a:rPr>
              <a:t> rizika)</a:t>
            </a: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en-US" sz="1368" kern="0" dirty="0">
                <a:solidFill>
                  <a:schemeClr val="tx1"/>
                </a:solidFill>
                <a:cs typeface="Arial" panose="020B0604020202020204" pitchFamily="34" charset="0"/>
              </a:rPr>
              <a:t>a</a:t>
            </a:r>
            <a:r>
              <a:rPr lang="lt-LT" sz="1368" kern="0" dirty="0" err="1">
                <a:solidFill>
                  <a:schemeClr val="tx1"/>
                </a:solidFill>
                <a:cs typeface="Arial" panose="020B0604020202020204" pitchFamily="34" charset="0"/>
              </a:rPr>
              <a:t>pie</a:t>
            </a:r>
            <a:r>
              <a:rPr lang="lt-LT" sz="1368" kern="0" dirty="0">
                <a:solidFill>
                  <a:schemeClr val="tx1"/>
                </a:solidFill>
                <a:cs typeface="Arial" panose="020B0604020202020204" pitchFamily="34" charset="0"/>
              </a:rPr>
              <a:t> </a:t>
            </a:r>
            <a:r>
              <a:rPr lang="en-US" sz="1368" kern="0" dirty="0">
                <a:solidFill>
                  <a:schemeClr val="tx1"/>
                </a:solidFill>
                <a:cs typeface="Arial" panose="020B0604020202020204" pitchFamily="34" charset="0"/>
              </a:rPr>
              <a:t>20% </a:t>
            </a:r>
            <a:r>
              <a:rPr lang="lt-LT" sz="1368" kern="0" dirty="0">
                <a:solidFill>
                  <a:schemeClr val="tx1"/>
                </a:solidFill>
                <a:cs typeface="Arial" panose="020B0604020202020204" pitchFamily="34" charset="0"/>
              </a:rPr>
              <a:t>„brangesnė</a:t>
            </a:r>
            <a:r>
              <a:rPr lang="lt-LT" sz="1368" kern="0" dirty="0">
                <a:solidFill>
                  <a:schemeClr val="tx1"/>
                </a:solidFill>
                <a:cs typeface="Arial" panose="020B0604020202020204" pitchFamily="34" charset="0"/>
              </a:rPr>
              <a:t>“ valstybės </a:t>
            </a:r>
            <a:r>
              <a:rPr lang="lt-LT" sz="1368" kern="0" dirty="0">
                <a:solidFill>
                  <a:schemeClr val="tx1"/>
                </a:solidFill>
                <a:cs typeface="Arial" panose="020B0604020202020204" pitchFamily="34" charset="0"/>
              </a:rPr>
              <a:t>biudžetui</a:t>
            </a:r>
            <a:r>
              <a:rPr lang="en-US" sz="1368" kern="0" dirty="0">
                <a:solidFill>
                  <a:schemeClr val="tx1"/>
                </a:solidFill>
                <a:cs typeface="Arial" panose="020B0604020202020204" pitchFamily="34" charset="0"/>
              </a:rPr>
              <a:t>*</a:t>
            </a:r>
            <a:r>
              <a:rPr lang="lt-LT" sz="1368" kern="0" dirty="0">
                <a:solidFill>
                  <a:schemeClr val="tx1"/>
                </a:solidFill>
                <a:cs typeface="Arial" panose="020B0604020202020204" pitchFamily="34" charset="0"/>
              </a:rPr>
              <a:t>;</a:t>
            </a:r>
            <a:endParaRPr lang="lt-LT" sz="1368" kern="0" dirty="0">
              <a:solidFill>
                <a:schemeClr val="tx1"/>
              </a:solidFill>
              <a:cs typeface="Arial" panose="020B0604020202020204" pitchFamily="34" charset="0"/>
            </a:endParaRPr>
          </a:p>
          <a:p>
            <a:pPr marL="309540" indent="-236228" defTabSz="414691">
              <a:lnSpc>
                <a:spcPts val="1539"/>
              </a:lnSpc>
              <a:spcBef>
                <a:spcPts val="257"/>
              </a:spcBef>
              <a:spcAft>
                <a:spcPts val="257"/>
              </a:spcAft>
              <a:buClr>
                <a:schemeClr val="bg1">
                  <a:lumMod val="50000"/>
                </a:schemeClr>
              </a:buClr>
              <a:buFont typeface="Arial" panose="020B0604020202020204" pitchFamily="34" charset="0"/>
              <a:buChar char="−"/>
            </a:pPr>
            <a:r>
              <a:rPr lang="lt-LT" sz="1368" kern="0" dirty="0">
                <a:solidFill>
                  <a:schemeClr val="tx1"/>
                </a:solidFill>
                <a:cs typeface="Arial" panose="020B0604020202020204" pitchFamily="34" charset="0"/>
              </a:rPr>
              <a:t>sąlyginai didesni </a:t>
            </a:r>
            <a:r>
              <a:rPr lang="lt-LT" sz="1368" kern="0" dirty="0">
                <a:solidFill>
                  <a:schemeClr val="tx1"/>
                </a:solidFill>
                <a:cs typeface="Arial" panose="020B0604020202020204" pitchFamily="34" charset="0"/>
              </a:rPr>
              <a:t>paramos administravimo kaštai.</a:t>
            </a:r>
            <a:endParaRPr lang="en-US" sz="1368" kern="0" dirty="0">
              <a:solidFill>
                <a:schemeClr val="tx1"/>
              </a:solidFill>
              <a:cs typeface="Arial" panose="020B0604020202020204" pitchFamily="34" charset="0"/>
            </a:endParaRPr>
          </a:p>
        </p:txBody>
      </p:sp>
      <p:sp>
        <p:nvSpPr>
          <p:cNvPr id="15" name="TextBox 14"/>
          <p:cNvSpPr txBox="1"/>
          <p:nvPr/>
        </p:nvSpPr>
        <p:spPr>
          <a:xfrm>
            <a:off x="482806" y="4223683"/>
            <a:ext cx="8566888" cy="1786039"/>
          </a:xfrm>
          <a:prstGeom prst="rect">
            <a:avLst/>
          </a:prstGeom>
          <a:noFill/>
        </p:spPr>
        <p:txBody>
          <a:bodyPr wrap="square" lIns="46183" tIns="46183" rIns="46183" bIns="46183" rtlCol="0">
            <a:spAutoFit/>
          </a:bodyPr>
          <a:lstStyle/>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368" kern="0" dirty="0">
                <a:cs typeface="Arial" panose="020B0604020202020204" pitchFamily="34" charset="0"/>
              </a:rPr>
              <a:t>Atkreiptinas </a:t>
            </a:r>
            <a:r>
              <a:rPr lang="lt-LT" sz="1368" kern="0" dirty="0">
                <a:cs typeface="Arial" panose="020B0604020202020204" pitchFamily="34" charset="0"/>
              </a:rPr>
              <a:t>dėmesys į </a:t>
            </a:r>
            <a:r>
              <a:rPr lang="lt-LT" sz="1368" b="1" kern="0" dirty="0">
                <a:cs typeface="Arial" panose="020B0604020202020204" pitchFamily="34" charset="0"/>
              </a:rPr>
              <a:t>galimai neigiamą alternatyvų poveikį modernizavimo paklausai </a:t>
            </a:r>
            <a:r>
              <a:rPr lang="lt-LT" sz="1368" kern="0" dirty="0">
                <a:cs typeface="Arial" panose="020B0604020202020204" pitchFamily="34" charset="0"/>
              </a:rPr>
              <a:t>dėl </a:t>
            </a:r>
            <a:r>
              <a:rPr lang="lt-LT" sz="1368" kern="0" dirty="0">
                <a:cs typeface="Arial" panose="020B0604020202020204" pitchFamily="34" charset="0"/>
              </a:rPr>
              <a:t>mažinamo </a:t>
            </a:r>
            <a:r>
              <a:rPr lang="lt-LT" sz="1368" kern="0" dirty="0">
                <a:cs typeface="Arial" panose="020B0604020202020204" pitchFamily="34" charset="0"/>
              </a:rPr>
              <a:t>paramos </a:t>
            </a:r>
            <a:r>
              <a:rPr lang="lt-LT" sz="1368" kern="0" dirty="0">
                <a:cs typeface="Arial" panose="020B0604020202020204" pitchFamily="34" charset="0"/>
              </a:rPr>
              <a:t>intensyvumo </a:t>
            </a:r>
            <a:r>
              <a:rPr lang="lt-LT" sz="1368" kern="0" dirty="0">
                <a:cs typeface="Arial" panose="020B0604020202020204" pitchFamily="34" charset="0"/>
              </a:rPr>
              <a:t>(Alternatyvos Nr. </a:t>
            </a:r>
            <a:r>
              <a:rPr lang="en-US" sz="1368" kern="0" dirty="0">
                <a:cs typeface="Arial" panose="020B0604020202020204" pitchFamily="34" charset="0"/>
              </a:rPr>
              <a:t>1B </a:t>
            </a:r>
            <a:r>
              <a:rPr lang="en-US" sz="1368" kern="0" dirty="0" err="1">
                <a:cs typeface="Arial" panose="020B0604020202020204" pitchFamily="34" charset="0"/>
              </a:rPr>
              <a:t>atveju</a:t>
            </a:r>
            <a:r>
              <a:rPr lang="en-US" sz="1368" kern="0" dirty="0">
                <a:cs typeface="Arial" panose="020B0604020202020204" pitchFamily="34" charset="0"/>
              </a:rPr>
              <a:t>) </a:t>
            </a:r>
            <a:r>
              <a:rPr lang="en-US" sz="1368" kern="0" dirty="0" err="1">
                <a:cs typeface="Arial" panose="020B0604020202020204" pitchFamily="34" charset="0"/>
              </a:rPr>
              <a:t>bei</a:t>
            </a:r>
            <a:r>
              <a:rPr lang="en-US" sz="1368" kern="0" dirty="0">
                <a:cs typeface="Arial" panose="020B0604020202020204" pitchFamily="34" charset="0"/>
              </a:rPr>
              <a:t> </a:t>
            </a:r>
            <a:r>
              <a:rPr lang="en-US" sz="1368" kern="0" dirty="0" err="1">
                <a:cs typeface="Arial" panose="020B0604020202020204" pitchFamily="34" charset="0"/>
              </a:rPr>
              <a:t>kintam</a:t>
            </a:r>
            <a:r>
              <a:rPr lang="lt-LT" sz="1368" kern="0" dirty="0">
                <a:cs typeface="Arial" panose="020B0604020202020204" pitchFamily="34" charset="0"/>
              </a:rPr>
              <a:t>ų</a:t>
            </a:r>
            <a:r>
              <a:rPr lang="en-US" sz="1368" kern="0" dirty="0">
                <a:cs typeface="Arial" panose="020B0604020202020204" pitchFamily="34" charset="0"/>
              </a:rPr>
              <a:t> </a:t>
            </a:r>
            <a:r>
              <a:rPr lang="en-US" sz="1368" kern="0" dirty="0">
                <a:cs typeface="Arial" panose="020B0604020202020204" pitchFamily="34" charset="0"/>
              </a:rPr>
              <a:t>pal</a:t>
            </a:r>
            <a:r>
              <a:rPr lang="lt-LT" sz="1368" kern="0" dirty="0">
                <a:cs typeface="Arial" panose="020B0604020202020204" pitchFamily="34" charset="0"/>
              </a:rPr>
              <a:t>ūkanų </a:t>
            </a:r>
            <a:r>
              <a:rPr lang="lt-LT" sz="1368" kern="0" dirty="0">
                <a:cs typeface="Arial" panose="020B0604020202020204" pitchFamily="34" charset="0"/>
              </a:rPr>
              <a:t>(abiejų alternatyvų atveju).</a:t>
            </a:r>
          </a:p>
          <a:p>
            <a:pPr marL="149339" indent="-149339" defTabSz="414691">
              <a:lnSpc>
                <a:spcPts val="2138"/>
              </a:lnSpc>
              <a:spcBef>
                <a:spcPts val="257"/>
              </a:spcBef>
              <a:spcAft>
                <a:spcPts val="257"/>
              </a:spcAft>
              <a:buClr>
                <a:schemeClr val="bg1">
                  <a:lumMod val="50000"/>
                </a:schemeClr>
              </a:buClr>
              <a:buFont typeface="Wingdings" panose="05000000000000000000" pitchFamily="2" charset="2"/>
              <a:buChar char="§"/>
            </a:pPr>
            <a:r>
              <a:rPr lang="lt-LT" sz="1368" kern="0" dirty="0">
                <a:cs typeface="Arial" panose="020B0604020202020204" pitchFamily="34" charset="0"/>
              </a:rPr>
              <a:t>Taip pat, pažymėtina, kad tiek Alternatyvos Nr. </a:t>
            </a:r>
            <a:r>
              <a:rPr lang="en-US" sz="1368" kern="0" dirty="0">
                <a:cs typeface="Arial" panose="020B0604020202020204" pitchFamily="34" charset="0"/>
              </a:rPr>
              <a:t>1B, </a:t>
            </a:r>
            <a:r>
              <a:rPr lang="en-US" sz="1368" kern="0" dirty="0" err="1">
                <a:cs typeface="Arial" panose="020B0604020202020204" pitchFamily="34" charset="0"/>
              </a:rPr>
              <a:t>tiek</a:t>
            </a:r>
            <a:r>
              <a:rPr lang="en-US" sz="1368" kern="0" dirty="0">
                <a:cs typeface="Arial" panose="020B0604020202020204" pitchFamily="34" charset="0"/>
              </a:rPr>
              <a:t> </a:t>
            </a:r>
            <a:r>
              <a:rPr lang="en-US" sz="1368" kern="0" dirty="0" err="1">
                <a:cs typeface="Arial" panose="020B0604020202020204" pitchFamily="34" charset="0"/>
              </a:rPr>
              <a:t>Alternatyvos</a:t>
            </a:r>
            <a:r>
              <a:rPr lang="en-US" sz="1368" kern="0" dirty="0">
                <a:cs typeface="Arial" panose="020B0604020202020204" pitchFamily="34" charset="0"/>
              </a:rPr>
              <a:t> </a:t>
            </a:r>
            <a:r>
              <a:rPr lang="en-US" sz="1368" kern="0" dirty="0" err="1">
                <a:cs typeface="Arial" panose="020B0604020202020204" pitchFamily="34" charset="0"/>
              </a:rPr>
              <a:t>Nr</a:t>
            </a:r>
            <a:r>
              <a:rPr lang="en-US" sz="1368" kern="0" dirty="0">
                <a:cs typeface="Arial" panose="020B0604020202020204" pitchFamily="34" charset="0"/>
              </a:rPr>
              <a:t>. 2 </a:t>
            </a:r>
            <a:r>
              <a:rPr lang="en-US" sz="1368" kern="0" dirty="0" err="1">
                <a:cs typeface="Arial" panose="020B0604020202020204" pitchFamily="34" charset="0"/>
              </a:rPr>
              <a:t>atvejais</a:t>
            </a:r>
            <a:r>
              <a:rPr lang="en-US" sz="1368" kern="0" dirty="0">
                <a:cs typeface="Arial" panose="020B0604020202020204" pitchFamily="34" charset="0"/>
              </a:rPr>
              <a:t> </a:t>
            </a:r>
            <a:r>
              <a:rPr lang="en-US" sz="1368" kern="0" dirty="0" err="1">
                <a:cs typeface="Arial" panose="020B0604020202020204" pitchFamily="34" charset="0"/>
              </a:rPr>
              <a:t>visiems</a:t>
            </a:r>
            <a:r>
              <a:rPr lang="en-US" sz="1368" kern="0" dirty="0">
                <a:cs typeface="Arial" panose="020B0604020202020204" pitchFamily="34" charset="0"/>
              </a:rPr>
              <a:t> </a:t>
            </a:r>
            <a:r>
              <a:rPr lang="en-US" sz="1368" kern="0" dirty="0" err="1">
                <a:cs typeface="Arial" panose="020B0604020202020204" pitchFamily="34" charset="0"/>
              </a:rPr>
              <a:t>modernizavimo</a:t>
            </a:r>
            <a:r>
              <a:rPr lang="en-US" sz="1368" kern="0" dirty="0">
                <a:cs typeface="Arial" panose="020B0604020202020204" pitchFamily="34" charset="0"/>
              </a:rPr>
              <a:t> </a:t>
            </a:r>
            <a:r>
              <a:rPr lang="en-US" sz="1368" kern="0" dirty="0" err="1">
                <a:cs typeface="Arial" panose="020B0604020202020204" pitchFamily="34" charset="0"/>
              </a:rPr>
              <a:t>projektams</a:t>
            </a:r>
            <a:r>
              <a:rPr lang="en-US" sz="1368" kern="0" dirty="0">
                <a:cs typeface="Arial" panose="020B0604020202020204" pitchFamily="34" charset="0"/>
              </a:rPr>
              <a:t> </a:t>
            </a:r>
            <a:r>
              <a:rPr lang="en-US" sz="1368" kern="0" dirty="0" err="1">
                <a:cs typeface="Arial" panose="020B0604020202020204" pitchFamily="34" charset="0"/>
              </a:rPr>
              <a:t>taikomas</a:t>
            </a:r>
            <a:r>
              <a:rPr lang="en-US" sz="1368" kern="0" dirty="0">
                <a:cs typeface="Arial" panose="020B0604020202020204" pitchFamily="34" charset="0"/>
              </a:rPr>
              <a:t> </a:t>
            </a:r>
            <a:r>
              <a:rPr lang="en-US" sz="1368" kern="0" dirty="0" err="1">
                <a:cs typeface="Arial" panose="020B0604020202020204" pitchFamily="34" charset="0"/>
              </a:rPr>
              <a:t>vienodas</a:t>
            </a:r>
            <a:r>
              <a:rPr lang="en-US" sz="1368" kern="0" dirty="0">
                <a:cs typeface="Arial" panose="020B0604020202020204" pitchFamily="34" charset="0"/>
              </a:rPr>
              <a:t> </a:t>
            </a:r>
            <a:r>
              <a:rPr lang="en-US" sz="1368" kern="0" dirty="0" err="1">
                <a:cs typeface="Arial" panose="020B0604020202020204" pitchFamily="34" charset="0"/>
              </a:rPr>
              <a:t>neg</a:t>
            </a:r>
            <a:r>
              <a:rPr lang="lt-LT" sz="1368" kern="0" dirty="0" err="1">
                <a:cs typeface="Arial" panose="020B0604020202020204" pitchFamily="34" charset="0"/>
              </a:rPr>
              <a:t>rąžintinos</a:t>
            </a:r>
            <a:r>
              <a:rPr lang="lt-LT" sz="1368" kern="0" dirty="0">
                <a:cs typeface="Arial" panose="020B0604020202020204" pitchFamily="34" charset="0"/>
              </a:rPr>
              <a:t> paramos intensyvumas neigiamai veikia valstybės lėšų panaudojimo efektyvumą. </a:t>
            </a:r>
            <a:r>
              <a:rPr lang="lt-LT" sz="1368" b="1" kern="0" dirty="0">
                <a:cs typeface="Arial" panose="020B0604020202020204" pitchFamily="34" charset="0"/>
              </a:rPr>
              <a:t>Efektyvų valstybės lėšų panaudojimą leistų užtikrinti </a:t>
            </a:r>
            <a:r>
              <a:rPr lang="lt-LT" sz="1368" b="1" kern="0" dirty="0" err="1">
                <a:cs typeface="Arial" panose="020B0604020202020204" pitchFamily="34" charset="0"/>
              </a:rPr>
              <a:t>Alternatyv</a:t>
            </a:r>
            <a:r>
              <a:rPr lang="en-US" sz="1368" b="1" kern="0" dirty="0" err="1">
                <a:cs typeface="Arial" panose="020B0604020202020204" pitchFamily="34" charset="0"/>
              </a:rPr>
              <a:t>os</a:t>
            </a:r>
            <a:r>
              <a:rPr lang="en-US" sz="1368" b="1" kern="0" dirty="0">
                <a:cs typeface="Arial" panose="020B0604020202020204" pitchFamily="34" charset="0"/>
              </a:rPr>
              <a:t> </a:t>
            </a:r>
            <a:r>
              <a:rPr lang="en-US" sz="1368" b="1" kern="0" dirty="0" err="1">
                <a:cs typeface="Arial" panose="020B0604020202020204" pitchFamily="34" charset="0"/>
              </a:rPr>
              <a:t>Nr</a:t>
            </a:r>
            <a:r>
              <a:rPr lang="en-US" sz="1368" b="1" kern="0" dirty="0">
                <a:cs typeface="Arial" panose="020B0604020202020204" pitchFamily="34" charset="0"/>
              </a:rPr>
              <a:t>. 4 </a:t>
            </a:r>
            <a:r>
              <a:rPr lang="en-US" sz="1368" kern="0" dirty="0" err="1">
                <a:cs typeface="Arial" panose="020B0604020202020204" pitchFamily="34" charset="0"/>
              </a:rPr>
              <a:t>atveju</a:t>
            </a:r>
            <a:r>
              <a:rPr lang="en-US" sz="1368" kern="0" dirty="0">
                <a:cs typeface="Arial" panose="020B0604020202020204" pitchFamily="34" charset="0"/>
              </a:rPr>
              <a:t> </a:t>
            </a:r>
            <a:r>
              <a:rPr lang="lt-LT" sz="1368" kern="0" dirty="0">
                <a:cs typeface="Arial" panose="020B0604020202020204" pitchFamily="34" charset="0"/>
              </a:rPr>
              <a:t>įgyvendinami projektų konkurencijos bei didžiausio energijos sutaupymo už mažiausią kainą principai.</a:t>
            </a:r>
          </a:p>
        </p:txBody>
      </p:sp>
      <p:sp>
        <p:nvSpPr>
          <p:cNvPr id="9" name="TextBox 8"/>
          <p:cNvSpPr txBox="1"/>
          <p:nvPr/>
        </p:nvSpPr>
        <p:spPr>
          <a:xfrm>
            <a:off x="571975" y="3769021"/>
            <a:ext cx="8292410" cy="311276"/>
          </a:xfrm>
          <a:prstGeom prst="rect">
            <a:avLst/>
          </a:prstGeom>
          <a:noFill/>
        </p:spPr>
        <p:txBody>
          <a:bodyPr wrap="square" lIns="46183" tIns="46183" rIns="46183" bIns="46183" rtlCol="0">
            <a:spAutoFit/>
          </a:bodyPr>
          <a:lstStyle/>
          <a:p>
            <a:pPr defTabSz="414691">
              <a:lnSpc>
                <a:spcPts val="1710"/>
              </a:lnSpc>
              <a:spcBef>
                <a:spcPts val="257"/>
              </a:spcBef>
              <a:spcAft>
                <a:spcPts val="257"/>
              </a:spcAft>
              <a:buClr>
                <a:schemeClr val="bg1">
                  <a:lumMod val="50000"/>
                </a:schemeClr>
              </a:buClr>
            </a:pPr>
            <a:r>
              <a:rPr lang="en-US" sz="1026" kern="0" dirty="0">
                <a:cs typeface="Arial" panose="020B0604020202020204" pitchFamily="34" charset="0"/>
              </a:rPr>
              <a:t>* - </a:t>
            </a:r>
            <a:r>
              <a:rPr lang="lt-LT" sz="1026" kern="0" dirty="0">
                <a:cs typeface="Arial" panose="020B0604020202020204" pitchFamily="34" charset="0"/>
              </a:rPr>
              <a:t>indikatyvus poveikis, apskaičiuotas naudojant 675 daugiabučių namų modernizavimo projektų įgyvendintų 2016 metais imtį.</a:t>
            </a:r>
          </a:p>
        </p:txBody>
      </p:sp>
      <p:sp>
        <p:nvSpPr>
          <p:cNvPr id="11" name="Title 1"/>
          <p:cNvSpPr>
            <a:spLocks noGrp="1"/>
          </p:cNvSpPr>
          <p:nvPr>
            <p:ph type="title"/>
          </p:nvPr>
        </p:nvSpPr>
        <p:spPr>
          <a:xfrm>
            <a:off x="482806" y="282845"/>
            <a:ext cx="8351673" cy="170266"/>
          </a:xfrm>
        </p:spPr>
        <p:txBody>
          <a:bodyPr>
            <a:noAutofit/>
          </a:bodyPr>
          <a:lstStyle/>
          <a:p>
            <a:pPr>
              <a:lnSpc>
                <a:spcPct val="100000"/>
              </a:lnSpc>
            </a:pPr>
            <a:r>
              <a:rPr lang="lt-LT" sz="2000" b="1" dirty="0" smtClean="0">
                <a:latin typeface="+mn-lt"/>
              </a:rPr>
              <a:t>Dviejų daugiausiai balų surinkusių alternatyvų ekonominis vertinimas (2/2</a:t>
            </a:r>
            <a:r>
              <a:rPr lang="lt-LT" sz="2000" b="1" dirty="0">
                <a:latin typeface="+mn-lt"/>
              </a:rPr>
              <a:t>)</a:t>
            </a:r>
            <a:endParaRPr lang="lt-LT" sz="2000" b="1" dirty="0">
              <a:latin typeface="+mn-lt"/>
            </a:endParaRPr>
          </a:p>
        </p:txBody>
      </p:sp>
    </p:spTree>
    <p:extLst>
      <p:ext uri="{BB962C8B-B14F-4D97-AF65-F5344CB8AC3E}">
        <p14:creationId xmlns:p14="http://schemas.microsoft.com/office/powerpoint/2010/main" val="2453397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83658" y="267074"/>
            <a:ext cx="8177742" cy="369081"/>
          </a:xfrm>
        </p:spPr>
        <p:txBody>
          <a:bodyPr/>
          <a:lstStyle/>
          <a:p>
            <a:pPr>
              <a:lnSpc>
                <a:spcPct val="100000"/>
              </a:lnSpc>
            </a:pPr>
            <a:r>
              <a:rPr lang="lt-LT" sz="2400" b="1" dirty="0" smtClean="0">
                <a:latin typeface="+mn-lt"/>
              </a:rPr>
              <a:t>Nagrinėtų alternatyvų aprašymai: „Esamas </a:t>
            </a:r>
            <a:r>
              <a:rPr lang="lt-LT" sz="2400" b="1" dirty="0">
                <a:latin typeface="+mn-lt"/>
              </a:rPr>
              <a:t>modelis“</a:t>
            </a:r>
            <a:endParaRPr lang="en-GB" sz="2400" b="1" dirty="0">
              <a:latin typeface="+mn-lt"/>
            </a:endParaRPr>
          </a:p>
        </p:txBody>
      </p:sp>
      <p:graphicFrame>
        <p:nvGraphicFramePr>
          <p:cNvPr id="9" name="Table 8"/>
          <p:cNvGraphicFramePr>
            <a:graphicFrameLocks noGrp="1"/>
          </p:cNvGraphicFramePr>
          <p:nvPr>
            <p:extLst/>
          </p:nvPr>
        </p:nvGraphicFramePr>
        <p:xfrm>
          <a:off x="483658" y="871611"/>
          <a:ext cx="6870713" cy="4074176"/>
        </p:xfrm>
        <a:graphic>
          <a:graphicData uri="http://schemas.openxmlformats.org/drawingml/2006/table">
            <a:tbl>
              <a:tblPr firstRow="1" bandRow="1">
                <a:tableStyleId>{5C22544A-7EE6-4342-B048-85BDC9FD1C3A}</a:tableStyleId>
              </a:tblPr>
              <a:tblGrid>
                <a:gridCol w="1387828"/>
                <a:gridCol w="5482885"/>
              </a:tblGrid>
              <a:tr h="274585">
                <a:tc gridSpan="2">
                  <a:txBody>
                    <a:bodyPr/>
                    <a:lstStyle/>
                    <a:p>
                      <a:pPr marL="0" indent="0"/>
                      <a:r>
                        <a:rPr lang="lt-LT" sz="1400" b="0" baseline="0" dirty="0" smtClean="0">
                          <a:solidFill>
                            <a:schemeClr val="bg1"/>
                          </a:solidFill>
                        </a:rPr>
                        <a:t>Šiuo metu galiojantis modelis (toliau - „</a:t>
                      </a:r>
                      <a:r>
                        <a:rPr lang="lt-LT" sz="1400" b="1" baseline="0" dirty="0" smtClean="0">
                          <a:solidFill>
                            <a:schemeClr val="bg1"/>
                          </a:solidFill>
                        </a:rPr>
                        <a:t>Esamas modelis</a:t>
                      </a:r>
                      <a:r>
                        <a:rPr lang="lt-LT" sz="1400" b="0" baseline="0" dirty="0" smtClean="0">
                          <a:solidFill>
                            <a:schemeClr val="bg1"/>
                          </a:solidFill>
                        </a:rPr>
                        <a:t>“)</a:t>
                      </a:r>
                      <a:endParaRPr lang="en-GB" sz="1400" b="0" dirty="0">
                        <a:solidFill>
                          <a:schemeClr val="bg1"/>
                        </a:solidFill>
                      </a:endParaRPr>
                    </a:p>
                  </a:txBody>
                  <a:tcPr marL="33022" marR="33022" marT="33022" marB="33022"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lvl="4" indent="0" algn="l" defTabSz="990570" rtl="0" eaLnBrk="1" latinLnBrk="0" hangingPunct="1">
                        <a:spcAft>
                          <a:spcPts val="600"/>
                        </a:spcAft>
                        <a:buClr>
                          <a:schemeClr val="tx2"/>
                        </a:buClr>
                        <a:buFontTx/>
                        <a:buNone/>
                      </a:pPr>
                      <a:endParaRPr lang="en-GB" sz="1000" b="1" i="0" kern="0" dirty="0" smtClean="0">
                        <a:solidFill>
                          <a:schemeClr val="bg1"/>
                        </a:solidFill>
                        <a:latin typeface="+mn-lt"/>
                        <a:ea typeface="+mn-ea"/>
                        <a:cs typeface="Arial" panose="020B0604020202020204" pitchFamily="34" charset="0"/>
                      </a:endParaRPr>
                    </a:p>
                  </a:txBody>
                  <a:tcPr marL="54610" marR="54610" marT="54610" marB="5461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517">
                <a:tc>
                  <a:txBody>
                    <a:bodyPr/>
                    <a:lstStyle/>
                    <a:p>
                      <a:pPr marL="0" indent="0"/>
                      <a:r>
                        <a:rPr lang="lt-LT" sz="1200" b="1" dirty="0" smtClean="0">
                          <a:solidFill>
                            <a:schemeClr val="bg1"/>
                          </a:solidFill>
                        </a:rPr>
                        <a:t>Sritis</a:t>
                      </a:r>
                      <a:endParaRPr lang="en-GB" sz="1200" b="1" dirty="0">
                        <a:solidFill>
                          <a:schemeClr val="bg1"/>
                        </a:solidFill>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lvl="4" indent="0" algn="l" defTabSz="990570" rtl="0" eaLnBrk="1" latinLnBrk="0" hangingPunct="1">
                        <a:spcAft>
                          <a:spcPts val="600"/>
                        </a:spcAft>
                        <a:buClr>
                          <a:schemeClr val="tx2"/>
                        </a:buClr>
                        <a:buFontTx/>
                        <a:buNone/>
                      </a:pPr>
                      <a:r>
                        <a:rPr lang="lt-LT" sz="1200" b="1" i="0" kern="0" dirty="0" smtClean="0">
                          <a:solidFill>
                            <a:schemeClr val="bg1"/>
                          </a:solidFill>
                          <a:latin typeface="+mn-lt"/>
                          <a:ea typeface="+mn-ea"/>
                          <a:cs typeface="Arial" panose="020B0604020202020204" pitchFamily="34" charset="0"/>
                        </a:rPr>
                        <a:t>Aprašymas</a:t>
                      </a:r>
                      <a:endParaRPr lang="en-GB" sz="1200" b="1" i="0" kern="0" dirty="0" smtClean="0">
                        <a:solidFill>
                          <a:schemeClr val="bg1"/>
                        </a:solidFill>
                        <a:latin typeface="+mn-lt"/>
                        <a:ea typeface="+mn-ea"/>
                        <a:cs typeface="Arial" panose="020B0604020202020204" pitchFamily="34" charset="0"/>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978408">
                <a:tc>
                  <a:txBody>
                    <a:bodyPr/>
                    <a:lstStyle/>
                    <a:p>
                      <a:r>
                        <a:rPr lang="lt-LT" sz="1200" b="1" dirty="0" smtClean="0">
                          <a:solidFill>
                            <a:schemeClr val="tx2"/>
                          </a:solidFill>
                        </a:rPr>
                        <a:t>Esmė</a:t>
                      </a:r>
                      <a:endParaRPr lang="en-GB" sz="1200" b="1" dirty="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lt-LT" sz="1200" b="0" i="0" kern="0" baseline="0" dirty="0" smtClean="0">
                          <a:solidFill>
                            <a:schemeClr val="tx2"/>
                          </a:solidFill>
                          <a:latin typeface="+mn-lt"/>
                          <a:ea typeface="+mn-ea"/>
                          <a:cs typeface="Arial" panose="020B0604020202020204" pitchFamily="34" charset="0"/>
                        </a:rPr>
                        <a:t>Daugiabučių namų modernizavimo projektų įgyvendinimas vykdomas ir reguliuojamas skelbiant kvietimus teikti paraiškas daugiabučio namo modernizavimui ir nustatant atskiram kvietimui leidžiamų pateikti paraiškų kvotas atskiros savivaldybės lygmenyje. </a:t>
                      </a:r>
                      <a:r>
                        <a:rPr lang="en-GB" sz="1200" b="0" i="0" kern="0" baseline="0" dirty="0" err="1" smtClean="0">
                          <a:solidFill>
                            <a:schemeClr val="tx2"/>
                          </a:solidFill>
                          <a:latin typeface="+mn-lt"/>
                          <a:ea typeface="+mn-ea"/>
                          <a:cs typeface="Arial" panose="020B0604020202020204" pitchFamily="34" charset="0"/>
                        </a:rPr>
                        <a:t>Valstyb</a:t>
                      </a:r>
                      <a:r>
                        <a:rPr lang="lt-LT" sz="1200" b="0" i="0" kern="0" baseline="0" dirty="0" smtClean="0">
                          <a:solidFill>
                            <a:schemeClr val="tx2"/>
                          </a:solidFill>
                          <a:latin typeface="+mn-lt"/>
                          <a:ea typeface="+mn-ea"/>
                          <a:cs typeface="Arial" panose="020B0604020202020204" pitchFamily="34" charset="0"/>
                        </a:rPr>
                        <a:t>ės parama teikiama iš dviejų finansavimo šaltinių: KKSP ir valstybės biudžeto.</a:t>
                      </a:r>
                      <a:endParaRPr lang="en-GB" sz="1200" b="0" i="0" kern="0" baseline="0" dirty="0" smtClean="0">
                        <a:solidFill>
                          <a:schemeClr val="tx2"/>
                        </a:solidFill>
                        <a:latin typeface="+mn-lt"/>
                        <a:ea typeface="+mn-ea"/>
                        <a:cs typeface="Arial" panose="020B0604020202020204" pitchFamily="34" charset="0"/>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16392">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lt-LT" sz="1200" b="1" dirty="0" smtClean="0">
                          <a:solidFill>
                            <a:schemeClr val="tx2"/>
                          </a:solidFill>
                        </a:rPr>
                        <a:t>Teikiamos</a:t>
                      </a:r>
                      <a:r>
                        <a:rPr lang="lt-LT" sz="1200" b="1" baseline="0" dirty="0" smtClean="0">
                          <a:solidFill>
                            <a:schemeClr val="tx2"/>
                          </a:solidFill>
                        </a:rPr>
                        <a:t> paramos elementai ir intensyvumas</a:t>
                      </a:r>
                      <a:endParaRPr lang="en-GB" sz="1200" b="1" dirty="0" smtClean="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Lengvatinis kreditas: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paskirtis: statybos darbų kainos apmokėjimas;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palūkanos: fiksuotos 3</a:t>
                      </a:r>
                      <a:r>
                        <a:rPr lang="en-US" sz="1200" b="0" i="0" kern="0" baseline="0" dirty="0" smtClean="0">
                          <a:solidFill>
                            <a:schemeClr val="tx2"/>
                          </a:solidFill>
                          <a:latin typeface="+mn-lt"/>
                          <a:ea typeface="+mn-ea"/>
                          <a:cs typeface="Arial" panose="020B0604020202020204" pitchFamily="34" charset="0"/>
                        </a:rPr>
                        <a:t>%</a:t>
                      </a:r>
                      <a:r>
                        <a:rPr lang="lt-LT" sz="1200" b="0" i="0" kern="0" baseline="0" dirty="0" smtClean="0">
                          <a:solidFill>
                            <a:schemeClr val="tx2"/>
                          </a:solidFill>
                          <a:latin typeface="+mn-lt"/>
                          <a:ea typeface="+mn-ea"/>
                          <a:cs typeface="Arial" panose="020B0604020202020204" pitchFamily="34" charset="0"/>
                        </a:rPr>
                        <a:t>;</a:t>
                      </a:r>
                    </a:p>
                    <a:p>
                      <a:pPr marL="174625" indent="-174625">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Modernizavimo projekto parengimo išlaidoms – 50%;</a:t>
                      </a:r>
                    </a:p>
                    <a:p>
                      <a:pPr marL="174625" indent="-174625">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Projekto įgyvendinimo administravimo išlaidoms – 50%;</a:t>
                      </a:r>
                    </a:p>
                    <a:p>
                      <a:pPr marL="174625" indent="-174625">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Rangos darbų techninės priežiūros išlaidoms – 50%;</a:t>
                      </a:r>
                    </a:p>
                    <a:p>
                      <a:pPr marL="174625" indent="-174625">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20</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KKSP parama</a:t>
                      </a:r>
                      <a:r>
                        <a:rPr lang="en-US" sz="1200" b="0" i="0" kern="0" baseline="0" dirty="0" smtClean="0">
                          <a:solidFill>
                            <a:schemeClr val="tx2"/>
                          </a:solidFill>
                          <a:latin typeface="+mn-lt"/>
                          <a:ea typeface="+mn-ea"/>
                          <a:cs typeface="Arial" panose="020B0604020202020204" pitchFamily="34" charset="0"/>
                        </a:rPr>
                        <a:t>; 15% </a:t>
                      </a:r>
                      <a:r>
                        <a:rPr lang="en-US" sz="1200" b="0" i="0" kern="0" baseline="0" dirty="0" err="1" smtClean="0">
                          <a:solidFill>
                            <a:schemeClr val="tx2"/>
                          </a:solidFill>
                          <a:latin typeface="+mn-lt"/>
                          <a:ea typeface="+mn-ea"/>
                          <a:cs typeface="Arial" panose="020B0604020202020204" pitchFamily="34" charset="0"/>
                        </a:rPr>
                        <a:t>projektams</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įgyvendintiems po 2017 m. gruodžio 31 d.) išmokama iškart po projekto įgyvendinimo; ir</a:t>
                      </a:r>
                    </a:p>
                    <a:p>
                      <a:pPr marL="534988" indent="-261938" algn="l" defTabSz="484905" rtl="0" eaLnBrk="1" latinLnBrk="0" hangingPunct="1">
                        <a:spcAft>
                          <a:spcPts val="300"/>
                        </a:spcAft>
                        <a:buClr>
                          <a:srgbClr val="00338D"/>
                        </a:buClr>
                        <a:buFont typeface="+mj-lt"/>
                        <a:buAutoNum type="arabicParenR"/>
                        <a:tabLst>
                          <a:tab pos="447675" algn="l"/>
                        </a:tabLst>
                      </a:pPr>
                      <a:r>
                        <a:rPr lang="en-US" sz="1200" b="0" i="0" kern="0" baseline="0" dirty="0" smtClean="0">
                          <a:solidFill>
                            <a:schemeClr val="tx2"/>
                          </a:solidFill>
                          <a:latin typeface="+mn-lt"/>
                          <a:ea typeface="+mn-ea"/>
                          <a:cs typeface="Arial" panose="020B0604020202020204" pitchFamily="34" charset="0"/>
                        </a:rPr>
                        <a:t>15% (</a:t>
                      </a:r>
                      <a:r>
                        <a:rPr lang="lt-LT" sz="1200" b="0" i="0" kern="0" baseline="0" dirty="0" smtClean="0">
                          <a:solidFill>
                            <a:schemeClr val="tx2"/>
                          </a:solidFill>
                          <a:latin typeface="+mn-lt"/>
                          <a:ea typeface="+mn-ea"/>
                          <a:cs typeface="Arial" panose="020B0604020202020204" pitchFamily="34" charset="0"/>
                        </a:rPr>
                        <a:t>iš valstybės biudžeto) kompensuojant lengvatinio kredito metines palūkanas iki 0%, kol bendra kompensuotų lengvatinio kredito palūkanų suma pasiekia 15% investicijų.</a:t>
                      </a:r>
                      <a:endParaRPr lang="en-GB" sz="1200" b="0" i="0" kern="0" baseline="0" dirty="0" smtClean="0">
                        <a:solidFill>
                          <a:schemeClr val="tx2"/>
                        </a:solidFill>
                        <a:latin typeface="+mn-lt"/>
                        <a:ea typeface="+mn-ea"/>
                        <a:cs typeface="Arial" panose="020B0604020202020204" pitchFamily="34" charset="0"/>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751945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800" y="1907930"/>
            <a:ext cx="6192000" cy="2948469"/>
          </a:xfrm>
        </p:spPr>
        <p:txBody>
          <a:bodyPr anchor="ctr"/>
          <a:lstStyle/>
          <a:p>
            <a:pPr marL="742950" indent="-742950">
              <a:lnSpc>
                <a:spcPct val="100000"/>
              </a:lnSpc>
              <a:buFont typeface="+mj-lt"/>
              <a:buAutoNum type="arabicPeriod"/>
            </a:pPr>
            <a:r>
              <a:rPr lang="lt-LT" sz="4400" dirty="0">
                <a:latin typeface="+mn-lt"/>
              </a:rPr>
              <a:t>Įgyvendintų projektų </a:t>
            </a:r>
            <a:r>
              <a:rPr lang="lt-LT" sz="4400" dirty="0" smtClean="0">
                <a:latin typeface="+mn-lt"/>
              </a:rPr>
              <a:t>apžvalga</a:t>
            </a:r>
            <a:endParaRPr lang="lt-LT" sz="4400" dirty="0">
              <a:latin typeface="+mn-lt"/>
            </a:endParaRPr>
          </a:p>
        </p:txBody>
      </p:sp>
    </p:spTree>
    <p:extLst>
      <p:ext uri="{BB962C8B-B14F-4D97-AF65-F5344CB8AC3E}">
        <p14:creationId xmlns:p14="http://schemas.microsoft.com/office/powerpoint/2010/main" val="2374538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83659" y="873548"/>
          <a:ext cx="8468042" cy="3708416"/>
        </p:xfrm>
        <a:graphic>
          <a:graphicData uri="http://schemas.openxmlformats.org/drawingml/2006/table">
            <a:tbl>
              <a:tblPr firstRow="1" bandRow="1">
                <a:tableStyleId>{5C22544A-7EE6-4342-B048-85BDC9FD1C3A}</a:tableStyleId>
              </a:tblPr>
              <a:tblGrid>
                <a:gridCol w="1086894"/>
                <a:gridCol w="7381148"/>
              </a:tblGrid>
              <a:tr h="274585">
                <a:tc gridSpan="2">
                  <a:txBody>
                    <a:bodyPr/>
                    <a:lstStyle/>
                    <a:p>
                      <a:pPr marL="982663" indent="-982663"/>
                      <a:r>
                        <a:rPr lang="lt-LT" sz="1400" b="1" dirty="0" smtClean="0">
                          <a:solidFill>
                            <a:schemeClr val="bg1"/>
                          </a:solidFill>
                        </a:rPr>
                        <a:t>Alternatyva Nr.</a:t>
                      </a:r>
                      <a:r>
                        <a:rPr lang="lt-LT" sz="1400" b="1" baseline="0" dirty="0" smtClean="0">
                          <a:solidFill>
                            <a:schemeClr val="bg1"/>
                          </a:solidFill>
                        </a:rPr>
                        <a:t> </a:t>
                      </a:r>
                      <a:r>
                        <a:rPr lang="en-US" sz="1400" b="1" baseline="0" dirty="0" smtClean="0">
                          <a:solidFill>
                            <a:schemeClr val="bg1"/>
                          </a:solidFill>
                        </a:rPr>
                        <a:t>1</a:t>
                      </a:r>
                      <a:r>
                        <a:rPr lang="lt-LT" sz="1400" b="1" baseline="0" dirty="0" smtClean="0">
                          <a:solidFill>
                            <a:schemeClr val="bg1"/>
                          </a:solidFill>
                        </a:rPr>
                        <a:t>A</a:t>
                      </a:r>
                      <a:r>
                        <a:rPr lang="lt-LT" sz="1200" b="0" baseline="0" dirty="0" smtClean="0">
                          <a:solidFill>
                            <a:schemeClr val="bg1"/>
                          </a:solidFill>
                        </a:rPr>
                        <a:t>: Kintamų </a:t>
                      </a:r>
                      <a:r>
                        <a:rPr lang="en-US" sz="1200" b="0" baseline="0" dirty="0" err="1" smtClean="0">
                          <a:solidFill>
                            <a:schemeClr val="bg1"/>
                          </a:solidFill>
                        </a:rPr>
                        <a:t>paskolos</a:t>
                      </a:r>
                      <a:r>
                        <a:rPr lang="en-US" sz="1200" b="0" baseline="0" dirty="0" smtClean="0">
                          <a:solidFill>
                            <a:schemeClr val="bg1"/>
                          </a:solidFill>
                        </a:rPr>
                        <a:t> </a:t>
                      </a:r>
                      <a:r>
                        <a:rPr lang="lt-LT" sz="1200" b="0" baseline="0" dirty="0" smtClean="0">
                          <a:solidFill>
                            <a:schemeClr val="bg1"/>
                          </a:solidFill>
                        </a:rPr>
                        <a:t>palūkanų ir 20</a:t>
                      </a:r>
                      <a:r>
                        <a:rPr lang="en-US" sz="1200" b="0" baseline="0" dirty="0" smtClean="0">
                          <a:solidFill>
                            <a:schemeClr val="bg1"/>
                          </a:solidFill>
                        </a:rPr>
                        <a:t>% </a:t>
                      </a:r>
                      <a:r>
                        <a:rPr lang="en-US" sz="1200" b="0" baseline="0" dirty="0" err="1" smtClean="0">
                          <a:solidFill>
                            <a:schemeClr val="bg1"/>
                          </a:solidFill>
                        </a:rPr>
                        <a:t>paramos</a:t>
                      </a:r>
                      <a:r>
                        <a:rPr lang="en-US" sz="1200" b="0" baseline="0" dirty="0" smtClean="0">
                          <a:solidFill>
                            <a:schemeClr val="bg1"/>
                          </a:solidFill>
                        </a:rPr>
                        <a:t> </a:t>
                      </a:r>
                      <a:r>
                        <a:rPr lang="en-US" sz="1200" b="0" baseline="0" dirty="0" err="1" smtClean="0">
                          <a:solidFill>
                            <a:schemeClr val="bg1"/>
                          </a:solidFill>
                        </a:rPr>
                        <a:t>intensyvumo</a:t>
                      </a:r>
                      <a:r>
                        <a:rPr lang="en-US" sz="1200" b="0" baseline="0" dirty="0" smtClean="0">
                          <a:solidFill>
                            <a:schemeClr val="bg1"/>
                          </a:solidFill>
                        </a:rPr>
                        <a:t> </a:t>
                      </a:r>
                      <a:r>
                        <a:rPr lang="lt-LT" sz="1200" b="0" baseline="0" dirty="0" smtClean="0">
                          <a:solidFill>
                            <a:schemeClr val="bg1"/>
                          </a:solidFill>
                        </a:rPr>
                        <a:t>modelis</a:t>
                      </a:r>
                      <a:endParaRPr lang="en-GB" sz="1200" b="0" dirty="0">
                        <a:solidFill>
                          <a:schemeClr val="bg1"/>
                        </a:solidFill>
                      </a:endParaRPr>
                    </a:p>
                  </a:txBody>
                  <a:tcPr marL="33022" marR="33022" marT="33022" marB="33022"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lvl="4" indent="0" algn="l" defTabSz="990570" rtl="0" eaLnBrk="1" latinLnBrk="0" hangingPunct="1">
                        <a:spcAft>
                          <a:spcPts val="600"/>
                        </a:spcAft>
                        <a:buClr>
                          <a:schemeClr val="tx2"/>
                        </a:buClr>
                        <a:buFontTx/>
                        <a:buNone/>
                      </a:pPr>
                      <a:endParaRPr lang="en-GB" sz="1000" b="1" i="0" kern="0" dirty="0" smtClean="0">
                        <a:solidFill>
                          <a:schemeClr val="bg1"/>
                        </a:solidFill>
                        <a:latin typeface="+mn-lt"/>
                        <a:ea typeface="+mn-ea"/>
                        <a:cs typeface="Arial" panose="020B0604020202020204" pitchFamily="34" charset="0"/>
                      </a:endParaRPr>
                    </a:p>
                  </a:txBody>
                  <a:tcPr marL="54610" marR="54610" marT="54610" marB="5461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517">
                <a:tc>
                  <a:txBody>
                    <a:bodyPr/>
                    <a:lstStyle/>
                    <a:p>
                      <a:pPr marL="0" indent="0"/>
                      <a:r>
                        <a:rPr lang="lt-LT" sz="1200" b="1" dirty="0" smtClean="0">
                          <a:solidFill>
                            <a:schemeClr val="bg1"/>
                          </a:solidFill>
                        </a:rPr>
                        <a:t>Sritis</a:t>
                      </a:r>
                      <a:endParaRPr lang="en-GB" sz="1200" b="1" dirty="0">
                        <a:solidFill>
                          <a:schemeClr val="bg1"/>
                        </a:solidFill>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lvl="4" indent="0" algn="l" defTabSz="990570" rtl="0" eaLnBrk="1" latinLnBrk="0" hangingPunct="1">
                        <a:spcAft>
                          <a:spcPts val="600"/>
                        </a:spcAft>
                        <a:buClr>
                          <a:schemeClr val="tx2"/>
                        </a:buClr>
                        <a:buFontTx/>
                        <a:buNone/>
                      </a:pPr>
                      <a:r>
                        <a:rPr lang="lt-LT" sz="1200" b="1" i="0" kern="0" dirty="0" smtClean="0">
                          <a:solidFill>
                            <a:schemeClr val="bg1"/>
                          </a:solidFill>
                          <a:latin typeface="+mn-lt"/>
                          <a:ea typeface="+mn-ea"/>
                          <a:cs typeface="Arial" panose="020B0604020202020204" pitchFamily="34" charset="0"/>
                        </a:rPr>
                        <a:t>Aprašymas</a:t>
                      </a:r>
                      <a:endParaRPr lang="en-GB" sz="1200" b="1" i="0" kern="0" dirty="0" smtClean="0">
                        <a:solidFill>
                          <a:schemeClr val="bg1"/>
                        </a:solidFill>
                        <a:latin typeface="+mn-lt"/>
                        <a:ea typeface="+mn-ea"/>
                        <a:cs typeface="Arial" panose="020B0604020202020204" pitchFamily="34" charset="0"/>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1590995">
                <a:tc>
                  <a:txBody>
                    <a:bodyPr/>
                    <a:lstStyle/>
                    <a:p>
                      <a:r>
                        <a:rPr lang="lt-LT" sz="1200" b="1" dirty="0" smtClean="0">
                          <a:solidFill>
                            <a:schemeClr val="tx2"/>
                          </a:solidFill>
                        </a:rPr>
                        <a:t>Esminiai</a:t>
                      </a:r>
                      <a:r>
                        <a:rPr lang="lt-LT" sz="1200" b="1" baseline="0" dirty="0" smtClean="0">
                          <a:solidFill>
                            <a:schemeClr val="tx2"/>
                          </a:solidFill>
                        </a:rPr>
                        <a:t> pokyčiai lyginant su „Esamu modeliu“</a:t>
                      </a:r>
                      <a:endParaRPr lang="en-GB" sz="1200" b="1" dirty="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Lengvatinio kredito palūkanos – kintamos, t.y. galutiniai naudos gavėjai moka finansinių tarpininkų reikalaujamas palūkanų normas.</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en-US" sz="1200" b="0" i="0" kern="0" baseline="0" dirty="0" smtClean="0">
                          <a:solidFill>
                            <a:schemeClr val="tx2"/>
                          </a:solidFill>
                          <a:latin typeface="+mn-lt"/>
                          <a:ea typeface="+mn-ea"/>
                          <a:cs typeface="Arial" panose="020B0604020202020204" pitchFamily="34" charset="0"/>
                        </a:rPr>
                        <a:t>Kei</a:t>
                      </a:r>
                      <a:r>
                        <a:rPr lang="lt-LT" sz="1200" b="0" i="0" kern="0" baseline="0" dirty="0" err="1" smtClean="0">
                          <a:solidFill>
                            <a:schemeClr val="tx2"/>
                          </a:solidFill>
                          <a:latin typeface="+mn-lt"/>
                          <a:ea typeface="+mn-ea"/>
                          <a:cs typeface="Arial" panose="020B0604020202020204" pitchFamily="34" charset="0"/>
                        </a:rPr>
                        <a:t>čiamas</a:t>
                      </a:r>
                      <a:r>
                        <a:rPr lang="lt-LT" sz="1200" b="0" i="0" kern="0" baseline="0" dirty="0" smtClean="0">
                          <a:solidFill>
                            <a:schemeClr val="tx2"/>
                          </a:solidFill>
                          <a:latin typeface="+mn-lt"/>
                          <a:ea typeface="+mn-ea"/>
                          <a:cs typeface="Arial" panose="020B0604020202020204" pitchFamily="34" charset="0"/>
                        </a:rPr>
                        <a:t> valstybės teikiamos paramos intensyvumas:</a:t>
                      </a:r>
                    </a:p>
                    <a:p>
                      <a:pPr marL="444500" marR="0" lvl="1" indent="-176213" algn="l" defTabSz="484905" rtl="0" eaLnBrk="1" fontAlgn="auto" latinLnBrk="0" hangingPunct="1">
                        <a:lnSpc>
                          <a:spcPct val="100000"/>
                        </a:lnSpc>
                        <a:spcBef>
                          <a:spcPts val="0"/>
                        </a:spcBef>
                        <a:spcAft>
                          <a:spcPts val="300"/>
                        </a:spcAft>
                        <a:buClr>
                          <a:schemeClr val="bg1">
                            <a:lumMod val="50000"/>
                          </a:schemeClr>
                        </a:buClr>
                        <a:buSzTx/>
                        <a:buFont typeface="Wingdings" panose="05000000000000000000" pitchFamily="2" charset="2"/>
                        <a:buChar char="§"/>
                        <a:tabLst/>
                        <a:defRPr/>
                      </a:pPr>
                      <a:r>
                        <a:rPr lang="lt-LT" sz="1200" b="0" i="0" kern="0" baseline="0" dirty="0" smtClean="0">
                          <a:solidFill>
                            <a:schemeClr val="tx2"/>
                          </a:solidFill>
                          <a:latin typeface="+mn-lt"/>
                          <a:ea typeface="+mn-ea"/>
                          <a:cs typeface="Arial" panose="020B0604020202020204" pitchFamily="34" charset="0"/>
                        </a:rPr>
                        <a:t>iki 20</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suma</a:t>
                      </a:r>
                      <a:r>
                        <a:rPr lang="lt-LT" sz="1200" b="0" i="0" kern="0" baseline="0" dirty="0" err="1" smtClean="0">
                          <a:solidFill>
                            <a:schemeClr val="tx2"/>
                          </a:solidFill>
                          <a:latin typeface="+mn-lt"/>
                          <a:ea typeface="+mn-ea"/>
                          <a:cs typeface="Arial" panose="020B0604020202020204" pitchFamily="34" charset="0"/>
                        </a:rPr>
                        <a:t>žinamas</a:t>
                      </a:r>
                      <a:r>
                        <a:rPr lang="lt-LT" sz="1200" b="0" i="0" kern="0" baseline="0" dirty="0" smtClean="0">
                          <a:solidFill>
                            <a:schemeClr val="tx2"/>
                          </a:solidFill>
                          <a:latin typeface="+mn-lt"/>
                          <a:ea typeface="+mn-ea"/>
                          <a:cs typeface="Arial" panose="020B0604020202020204" pitchFamily="34" charset="0"/>
                        </a:rPr>
                        <a:t> paramos investicijoms į energinį efektyvumą didinančias intensyvumas</a:t>
                      </a:r>
                      <a:r>
                        <a:rPr lang="en-US" sz="1200" b="0" i="0" kern="0" baseline="0" dirty="0" smtClean="0">
                          <a:solidFill>
                            <a:schemeClr val="tx2"/>
                          </a:solidFill>
                          <a:latin typeface="+mn-lt"/>
                          <a:ea typeface="+mn-ea"/>
                          <a:cs typeface="Arial" panose="020B0604020202020204" pitchFamily="34" charset="0"/>
                        </a:rPr>
                        <a:t>.</a:t>
                      </a:r>
                      <a:endParaRPr lang="lt-LT" sz="1200" b="0" i="0" kern="0" baseline="0" dirty="0" smtClean="0">
                        <a:solidFill>
                          <a:schemeClr val="tx2"/>
                        </a:solidFill>
                        <a:latin typeface="+mn-lt"/>
                        <a:ea typeface="+mn-ea"/>
                        <a:cs typeface="Arial" panose="020B0604020202020204" pitchFamily="34" charset="0"/>
                      </a:endParaRPr>
                    </a:p>
                    <a:p>
                      <a:pPr marL="444500" marR="0" lvl="1" indent="-176213" algn="l" defTabSz="484905" rtl="0" eaLnBrk="1" fontAlgn="auto" latinLnBrk="0" hangingPunct="1">
                        <a:lnSpc>
                          <a:spcPct val="100000"/>
                        </a:lnSpc>
                        <a:spcBef>
                          <a:spcPts val="0"/>
                        </a:spcBef>
                        <a:spcAft>
                          <a:spcPts val="300"/>
                        </a:spcAft>
                        <a:buClr>
                          <a:schemeClr val="bg1">
                            <a:lumMod val="50000"/>
                          </a:schemeClr>
                        </a:buClr>
                        <a:buSzTx/>
                        <a:buFont typeface="Wingdings" panose="05000000000000000000" pitchFamily="2" charset="2"/>
                        <a:buChar char="§"/>
                        <a:tabLst/>
                        <a:defRPr/>
                      </a:pPr>
                      <a:r>
                        <a:rPr lang="lt-LT" sz="1200" b="0" i="0" kern="0" baseline="0" dirty="0" smtClean="0">
                          <a:solidFill>
                            <a:schemeClr val="tx2"/>
                          </a:solidFill>
                          <a:latin typeface="+mn-lt"/>
                          <a:ea typeface="+mn-ea"/>
                          <a:cs typeface="Arial" panose="020B0604020202020204" pitchFamily="34" charset="0"/>
                        </a:rPr>
                        <a:t>iki 100</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padidinamas</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modernizavimo</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paramos </a:t>
                      </a:r>
                      <a:r>
                        <a:rPr lang="en-US" sz="1200" b="0" i="0" kern="0" baseline="0" dirty="0" err="1" smtClean="0">
                          <a:solidFill>
                            <a:schemeClr val="tx2"/>
                          </a:solidFill>
                          <a:latin typeface="+mn-lt"/>
                          <a:ea typeface="+mn-ea"/>
                          <a:cs typeface="Arial" panose="020B0604020202020204" pitchFamily="34" charset="0"/>
                        </a:rPr>
                        <a:t>projekto</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parengimo</a:t>
                      </a:r>
                      <a:r>
                        <a:rPr lang="lt-LT" sz="1200" b="0" i="0" kern="0" baseline="0" dirty="0" smtClean="0">
                          <a:solidFill>
                            <a:schemeClr val="tx2"/>
                          </a:solidFill>
                          <a:latin typeface="+mn-lt"/>
                          <a:ea typeface="+mn-ea"/>
                          <a:cs typeface="Arial" panose="020B0604020202020204" pitchFamily="34" charset="0"/>
                        </a:rPr>
                        <a:t>, projekto įgyvendinimo administravimo ir rangos darbų techninės priežiūros išlaidoms intensyvumas.</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parama išmokama iškart įgyvendinus projektą.</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Visa valstybės parama teikiama iš vieno šaltinio – biudžeto lėšų.</a:t>
                      </a:r>
                      <a:endParaRPr lang="en-US" sz="1200" b="0" i="0" kern="0" baseline="0" dirty="0" smtClean="0">
                        <a:solidFill>
                          <a:schemeClr val="tx2"/>
                        </a:solidFill>
                        <a:latin typeface="+mn-lt"/>
                        <a:ea typeface="+mn-ea"/>
                        <a:cs typeface="Arial" panose="020B0604020202020204" pitchFamily="34" charset="0"/>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38860">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lt-LT" sz="1200" b="1" dirty="0" smtClean="0">
                          <a:solidFill>
                            <a:schemeClr val="tx2"/>
                          </a:solidFill>
                        </a:rPr>
                        <a:t>Teikiamos</a:t>
                      </a:r>
                      <a:r>
                        <a:rPr lang="lt-LT" sz="1200" b="1" baseline="0" dirty="0" smtClean="0">
                          <a:solidFill>
                            <a:schemeClr val="tx2"/>
                          </a:solidFill>
                        </a:rPr>
                        <a:t> paramos elementai ir intensyvumas</a:t>
                      </a:r>
                      <a:endParaRPr lang="en-GB" sz="1200" b="1" dirty="0" smtClean="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Lengvatinis kreditas: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paskirtis: statybos darbų kainos apmokėjimas;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palūkanos: kintamos, atitinkančios komercinių bankų reikalaujamas;</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Modernizavimo projekto parengimo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Projekto įgyvendinimo administravimo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Rangos darbų techninės priežiūros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 20</a:t>
                      </a:r>
                      <a:r>
                        <a:rPr lang="en-US" sz="1200" b="0" i="0" kern="0" baseline="0" dirty="0" smtClean="0">
                          <a:solidFill>
                            <a:schemeClr val="tx2"/>
                          </a:solidFill>
                          <a:latin typeface="+mn-lt"/>
                          <a:ea typeface="+mn-ea"/>
                          <a:cs typeface="Arial" panose="020B0604020202020204" pitchFamily="34" charset="0"/>
                        </a:rPr>
                        <a:t>%</a:t>
                      </a:r>
                      <a:r>
                        <a:rPr lang="lt-LT" sz="1200" b="0" i="0" kern="0" baseline="0" dirty="0" smtClean="0">
                          <a:solidFill>
                            <a:schemeClr val="tx2"/>
                          </a:solidFill>
                          <a:latin typeface="+mn-lt"/>
                          <a:ea typeface="+mn-ea"/>
                          <a:cs typeface="Arial" panose="020B0604020202020204" pitchFamily="34" charset="0"/>
                        </a:rPr>
                        <a:t>, išmokant iškart įgyvendinus projektą.</a:t>
                      </a: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8" name="Table 7"/>
          <p:cNvGraphicFramePr>
            <a:graphicFrameLocks noGrp="1"/>
          </p:cNvGraphicFramePr>
          <p:nvPr>
            <p:extLst/>
          </p:nvPr>
        </p:nvGraphicFramePr>
        <p:xfrm>
          <a:off x="483659" y="4685987"/>
          <a:ext cx="8468042" cy="1143012"/>
        </p:xfrm>
        <a:graphic>
          <a:graphicData uri="http://schemas.openxmlformats.org/drawingml/2006/table">
            <a:tbl>
              <a:tblPr firstRow="1" bandRow="1">
                <a:tableStyleId>{5C22544A-7EE6-4342-B048-85BDC9FD1C3A}</a:tableStyleId>
              </a:tblPr>
              <a:tblGrid>
                <a:gridCol w="1413170"/>
                <a:gridCol w="7054872"/>
              </a:tblGrid>
              <a:tr h="274585">
                <a:tc gridSpan="2">
                  <a:txBody>
                    <a:bodyPr/>
                    <a:lstStyle/>
                    <a:p>
                      <a:pPr marL="982663" indent="-982663"/>
                      <a:r>
                        <a:rPr lang="lt-LT" sz="1400" b="1" dirty="0" smtClean="0">
                          <a:solidFill>
                            <a:schemeClr val="bg1"/>
                          </a:solidFill>
                        </a:rPr>
                        <a:t>Alternatyva Nr.</a:t>
                      </a:r>
                      <a:r>
                        <a:rPr lang="lt-LT" sz="1400" b="1" baseline="0" dirty="0" smtClean="0">
                          <a:solidFill>
                            <a:schemeClr val="bg1"/>
                          </a:solidFill>
                        </a:rPr>
                        <a:t> </a:t>
                      </a:r>
                      <a:r>
                        <a:rPr lang="en-US" sz="1400" b="1" baseline="0" dirty="0" smtClean="0">
                          <a:solidFill>
                            <a:schemeClr val="bg1"/>
                          </a:solidFill>
                        </a:rPr>
                        <a:t>1</a:t>
                      </a:r>
                      <a:r>
                        <a:rPr lang="lt-LT" sz="1400" b="1" baseline="0" dirty="0" smtClean="0">
                          <a:solidFill>
                            <a:schemeClr val="bg1"/>
                          </a:solidFill>
                        </a:rPr>
                        <a:t>B</a:t>
                      </a:r>
                      <a:r>
                        <a:rPr lang="lt-LT" sz="1200" b="0" baseline="0" dirty="0" smtClean="0">
                          <a:solidFill>
                            <a:schemeClr val="bg1"/>
                          </a:solidFill>
                        </a:rPr>
                        <a:t>: Palūkanų fiksavimo 5 metams ir 20</a:t>
                      </a:r>
                      <a:r>
                        <a:rPr lang="en-US" sz="1200" b="0" baseline="0" dirty="0" smtClean="0">
                          <a:solidFill>
                            <a:schemeClr val="bg1"/>
                          </a:solidFill>
                        </a:rPr>
                        <a:t>% </a:t>
                      </a:r>
                      <a:r>
                        <a:rPr lang="en-US" sz="1200" b="0" baseline="0" dirty="0" err="1" smtClean="0">
                          <a:solidFill>
                            <a:schemeClr val="bg1"/>
                          </a:solidFill>
                        </a:rPr>
                        <a:t>paramos</a:t>
                      </a:r>
                      <a:r>
                        <a:rPr lang="en-US" sz="1200" b="0" baseline="0" dirty="0" smtClean="0">
                          <a:solidFill>
                            <a:schemeClr val="bg1"/>
                          </a:solidFill>
                        </a:rPr>
                        <a:t> </a:t>
                      </a:r>
                      <a:r>
                        <a:rPr lang="en-US" sz="1200" b="0" baseline="0" dirty="0" err="1" smtClean="0">
                          <a:solidFill>
                            <a:schemeClr val="bg1"/>
                          </a:solidFill>
                        </a:rPr>
                        <a:t>intensyvumo</a:t>
                      </a:r>
                      <a:r>
                        <a:rPr lang="en-US" sz="1200" b="0" baseline="0" dirty="0" smtClean="0">
                          <a:solidFill>
                            <a:schemeClr val="bg1"/>
                          </a:solidFill>
                        </a:rPr>
                        <a:t> </a:t>
                      </a:r>
                      <a:r>
                        <a:rPr lang="lt-LT" sz="1200" b="0" baseline="0" dirty="0" smtClean="0">
                          <a:solidFill>
                            <a:schemeClr val="bg1"/>
                          </a:solidFill>
                        </a:rPr>
                        <a:t>modelis</a:t>
                      </a:r>
                      <a:endParaRPr lang="en-GB" sz="1200" b="0" dirty="0">
                        <a:solidFill>
                          <a:schemeClr val="bg1"/>
                        </a:solidFill>
                      </a:endParaRPr>
                    </a:p>
                  </a:txBody>
                  <a:tcPr marL="33022" marR="33022" marT="33022" marB="33022"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lvl="4" indent="0" algn="l" defTabSz="990570" rtl="0" eaLnBrk="1" latinLnBrk="0" hangingPunct="1">
                        <a:spcAft>
                          <a:spcPts val="600"/>
                        </a:spcAft>
                        <a:buClr>
                          <a:schemeClr val="tx2"/>
                        </a:buClr>
                        <a:buFontTx/>
                        <a:buNone/>
                      </a:pPr>
                      <a:endParaRPr lang="en-GB" sz="1000" b="1" i="0" kern="0" dirty="0" smtClean="0">
                        <a:solidFill>
                          <a:schemeClr val="bg1"/>
                        </a:solidFill>
                        <a:latin typeface="+mn-lt"/>
                        <a:ea typeface="+mn-ea"/>
                        <a:cs typeface="Arial" panose="020B0604020202020204" pitchFamily="34" charset="0"/>
                      </a:endParaRPr>
                    </a:p>
                  </a:txBody>
                  <a:tcPr marL="54610" marR="54610" marT="54610" marB="5461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517">
                <a:tc>
                  <a:txBody>
                    <a:bodyPr/>
                    <a:lstStyle/>
                    <a:p>
                      <a:pPr marL="0" indent="0"/>
                      <a:r>
                        <a:rPr lang="lt-LT" sz="1200" b="1" dirty="0" smtClean="0">
                          <a:solidFill>
                            <a:schemeClr val="bg1"/>
                          </a:solidFill>
                        </a:rPr>
                        <a:t>Sritis</a:t>
                      </a:r>
                      <a:endParaRPr lang="en-GB" sz="1200" b="1" dirty="0">
                        <a:solidFill>
                          <a:schemeClr val="bg1"/>
                        </a:solidFill>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lvl="4" indent="0" algn="l" defTabSz="990570" rtl="0" eaLnBrk="1" latinLnBrk="0" hangingPunct="1">
                        <a:spcAft>
                          <a:spcPts val="600"/>
                        </a:spcAft>
                        <a:buClr>
                          <a:schemeClr val="tx2"/>
                        </a:buClr>
                        <a:buFontTx/>
                        <a:buNone/>
                      </a:pPr>
                      <a:r>
                        <a:rPr lang="lt-LT" sz="1200" b="1" i="0" kern="0" dirty="0" smtClean="0">
                          <a:solidFill>
                            <a:schemeClr val="bg1"/>
                          </a:solidFill>
                          <a:latin typeface="+mn-lt"/>
                          <a:ea typeface="+mn-ea"/>
                          <a:cs typeface="Arial" panose="020B0604020202020204" pitchFamily="34" charset="0"/>
                        </a:rPr>
                        <a:t>Aprašymas</a:t>
                      </a:r>
                      <a:endParaRPr lang="en-GB" sz="1200" b="1" i="0" kern="0" dirty="0" smtClean="0">
                        <a:solidFill>
                          <a:schemeClr val="bg1"/>
                        </a:solidFill>
                        <a:latin typeface="+mn-lt"/>
                        <a:ea typeface="+mn-ea"/>
                        <a:cs typeface="Arial" panose="020B0604020202020204" pitchFamily="34" charset="0"/>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613463">
                <a:tc>
                  <a:txBody>
                    <a:bodyPr/>
                    <a:lstStyle/>
                    <a:p>
                      <a:r>
                        <a:rPr lang="lt-LT" sz="1200" b="1" dirty="0" smtClean="0">
                          <a:solidFill>
                            <a:schemeClr val="tx2"/>
                          </a:solidFill>
                        </a:rPr>
                        <a:t>Esminiai</a:t>
                      </a:r>
                      <a:r>
                        <a:rPr lang="lt-LT" sz="1200" b="1" baseline="0" dirty="0" smtClean="0">
                          <a:solidFill>
                            <a:schemeClr val="tx2"/>
                          </a:solidFill>
                        </a:rPr>
                        <a:t> pokyčiai lyginant su </a:t>
                      </a:r>
                      <a:r>
                        <a:rPr lang="lt-LT" sz="1200" b="1" u="sng" baseline="0" dirty="0" smtClean="0">
                          <a:solidFill>
                            <a:schemeClr val="tx2"/>
                          </a:solidFill>
                        </a:rPr>
                        <a:t>Alternatyva Nr. 1A</a:t>
                      </a:r>
                      <a:endParaRPr lang="en-GB" sz="1200" b="1" u="sng" dirty="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484905" rtl="0" eaLnBrk="1" fontAlgn="auto" latinLnBrk="0" hangingPunct="1">
                        <a:lnSpc>
                          <a:spcPct val="100000"/>
                        </a:lnSpc>
                        <a:spcBef>
                          <a:spcPts val="0"/>
                        </a:spcBef>
                        <a:spcAft>
                          <a:spcPts val="0"/>
                        </a:spcAft>
                        <a:buClrTx/>
                        <a:buSzTx/>
                        <a:buFontTx/>
                        <a:buAutoNum type="arabicPeriod"/>
                        <a:tabLst/>
                      </a:pPr>
                      <a:r>
                        <a:rPr lang="lt-LT" sz="1200" b="0" i="0" kern="0" baseline="0" dirty="0" smtClean="0">
                          <a:solidFill>
                            <a:schemeClr val="tx2"/>
                          </a:solidFill>
                          <a:latin typeface="+mn-lt"/>
                          <a:ea typeface="+mn-ea"/>
                          <a:cs typeface="Arial" panose="020B0604020202020204" pitchFamily="34" charset="0"/>
                        </a:rPr>
                        <a:t>Lengvatinio kredito palūkanos – fiksuotos 3</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pirmuosius</a:t>
                      </a:r>
                      <a:r>
                        <a:rPr lang="en-US" sz="1200" b="0" i="0" kern="0" baseline="0" dirty="0" smtClean="0">
                          <a:solidFill>
                            <a:schemeClr val="tx2"/>
                          </a:solidFill>
                          <a:latin typeface="+mn-lt"/>
                          <a:ea typeface="+mn-ea"/>
                          <a:cs typeface="Arial" panose="020B0604020202020204" pitchFamily="34" charset="0"/>
                        </a:rPr>
                        <a:t> 5 </a:t>
                      </a:r>
                      <a:r>
                        <a:rPr lang="en-US" sz="1200" b="0" i="0" kern="0" baseline="0" dirty="0" err="1" smtClean="0">
                          <a:solidFill>
                            <a:schemeClr val="tx2"/>
                          </a:solidFill>
                          <a:latin typeface="+mn-lt"/>
                          <a:ea typeface="+mn-ea"/>
                          <a:cs typeface="Arial" panose="020B0604020202020204" pitchFamily="34" charset="0"/>
                        </a:rPr>
                        <a:t>metus</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po</a:t>
                      </a:r>
                      <a:r>
                        <a:rPr lang="en-US" sz="1200" b="0" i="0" kern="0" baseline="0" dirty="0" smtClean="0">
                          <a:solidFill>
                            <a:schemeClr val="tx2"/>
                          </a:solidFill>
                          <a:latin typeface="+mn-lt"/>
                          <a:ea typeface="+mn-ea"/>
                          <a:cs typeface="Arial" panose="020B0604020202020204" pitchFamily="34" charset="0"/>
                        </a:rPr>
                        <a:t> to – </a:t>
                      </a:r>
                      <a:r>
                        <a:rPr lang="lt-LT" sz="1200" b="0" i="0" kern="0" baseline="0" dirty="0" smtClean="0">
                          <a:solidFill>
                            <a:schemeClr val="tx2"/>
                          </a:solidFill>
                          <a:latin typeface="+mn-lt"/>
                          <a:ea typeface="+mn-ea"/>
                          <a:cs typeface="Arial" panose="020B0604020202020204" pitchFamily="34" charset="0"/>
                        </a:rPr>
                        <a:t>kintamos (atitinkančios komercinių bankų reikalaujamas palūkanas).</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Kitos sąlygos atitinka aprašytas Alternatyvos Nr. 1A.</a:t>
                      </a: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itle 1"/>
          <p:cNvSpPr>
            <a:spLocks noGrp="1"/>
          </p:cNvSpPr>
          <p:nvPr>
            <p:ph type="title"/>
          </p:nvPr>
        </p:nvSpPr>
        <p:spPr>
          <a:xfrm>
            <a:off x="483658" y="267074"/>
            <a:ext cx="8177742" cy="369081"/>
          </a:xfrm>
        </p:spPr>
        <p:txBody>
          <a:bodyPr/>
          <a:lstStyle/>
          <a:p>
            <a:pPr>
              <a:lnSpc>
                <a:spcPct val="100000"/>
              </a:lnSpc>
            </a:pPr>
            <a:r>
              <a:rPr lang="lt-LT" sz="2400" b="1" dirty="0" smtClean="0">
                <a:latin typeface="+mn-lt"/>
              </a:rPr>
              <a:t>Nagrinėtų alternatyvų aprašymai: Alternatyva Nr. 1A-B</a:t>
            </a:r>
            <a:endParaRPr lang="en-GB" sz="2400" b="1" dirty="0">
              <a:latin typeface="+mn-lt"/>
            </a:endParaRPr>
          </a:p>
        </p:txBody>
      </p:sp>
    </p:spTree>
    <p:extLst>
      <p:ext uri="{BB962C8B-B14F-4D97-AF65-F5344CB8AC3E}">
        <p14:creationId xmlns:p14="http://schemas.microsoft.com/office/powerpoint/2010/main" val="478475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483659" y="873548"/>
          <a:ext cx="8566036" cy="5209556"/>
        </p:xfrm>
        <a:graphic>
          <a:graphicData uri="http://schemas.openxmlformats.org/drawingml/2006/table">
            <a:tbl>
              <a:tblPr firstRow="1" bandRow="1">
                <a:tableStyleId>{5C22544A-7EE6-4342-B048-85BDC9FD1C3A}</a:tableStyleId>
              </a:tblPr>
              <a:tblGrid>
                <a:gridCol w="1099472"/>
                <a:gridCol w="7466564"/>
              </a:tblGrid>
              <a:tr h="457057">
                <a:tc gridSpan="2">
                  <a:txBody>
                    <a:bodyPr/>
                    <a:lstStyle/>
                    <a:p>
                      <a:pPr marL="1701800" indent="-1701800"/>
                      <a:r>
                        <a:rPr lang="lt-LT" sz="1400" b="1" dirty="0" smtClean="0">
                          <a:solidFill>
                            <a:schemeClr val="bg1"/>
                          </a:solidFill>
                        </a:rPr>
                        <a:t>Alternatyva Nr.</a:t>
                      </a:r>
                      <a:r>
                        <a:rPr lang="lt-LT" sz="1400" b="1" baseline="0" dirty="0" smtClean="0">
                          <a:solidFill>
                            <a:schemeClr val="bg1"/>
                          </a:solidFill>
                        </a:rPr>
                        <a:t> 2</a:t>
                      </a:r>
                      <a:r>
                        <a:rPr lang="lt-LT" sz="1200" b="0" baseline="0" dirty="0" smtClean="0">
                          <a:solidFill>
                            <a:schemeClr val="bg1"/>
                          </a:solidFill>
                        </a:rPr>
                        <a:t>: Palūkanų fiksavimo 5 metams ir papildomos paramos termoreguliatoriams ir dalikliams ar individualios apskaitos priemonėms modelis</a:t>
                      </a:r>
                      <a:endParaRPr lang="en-GB" sz="1200" b="0" dirty="0">
                        <a:solidFill>
                          <a:schemeClr val="bg1"/>
                        </a:solidFill>
                      </a:endParaRPr>
                    </a:p>
                  </a:txBody>
                  <a:tcPr marL="33022" marR="33022" marT="33022" marB="33022"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lvl="4" indent="0" algn="l" defTabSz="990570" rtl="0" eaLnBrk="1" latinLnBrk="0" hangingPunct="1">
                        <a:spcAft>
                          <a:spcPts val="600"/>
                        </a:spcAft>
                        <a:buClr>
                          <a:schemeClr val="tx2"/>
                        </a:buClr>
                        <a:buFontTx/>
                        <a:buNone/>
                      </a:pPr>
                      <a:endParaRPr lang="en-GB" sz="1000" b="1" i="0" kern="0" dirty="0" smtClean="0">
                        <a:solidFill>
                          <a:schemeClr val="bg1"/>
                        </a:solidFill>
                        <a:latin typeface="+mn-lt"/>
                        <a:ea typeface="+mn-ea"/>
                        <a:cs typeface="Arial" panose="020B0604020202020204" pitchFamily="34" charset="0"/>
                      </a:endParaRPr>
                    </a:p>
                  </a:txBody>
                  <a:tcPr marL="54610" marR="54610" marT="54610" marB="5461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517">
                <a:tc>
                  <a:txBody>
                    <a:bodyPr/>
                    <a:lstStyle/>
                    <a:p>
                      <a:pPr marL="0" indent="0"/>
                      <a:r>
                        <a:rPr lang="lt-LT" sz="1200" b="1" dirty="0" smtClean="0">
                          <a:solidFill>
                            <a:schemeClr val="bg1"/>
                          </a:solidFill>
                        </a:rPr>
                        <a:t>Sritis</a:t>
                      </a:r>
                      <a:endParaRPr lang="en-GB" sz="1200" b="1" dirty="0">
                        <a:solidFill>
                          <a:schemeClr val="bg1"/>
                        </a:solidFill>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lvl="4" indent="0" algn="l" defTabSz="990570" rtl="0" eaLnBrk="1" latinLnBrk="0" hangingPunct="1">
                        <a:spcAft>
                          <a:spcPts val="600"/>
                        </a:spcAft>
                        <a:buClr>
                          <a:schemeClr val="tx2"/>
                        </a:buClr>
                        <a:buFontTx/>
                        <a:buNone/>
                      </a:pPr>
                      <a:r>
                        <a:rPr lang="lt-LT" sz="1200" b="1" i="0" kern="0" dirty="0" smtClean="0">
                          <a:solidFill>
                            <a:schemeClr val="bg1"/>
                          </a:solidFill>
                          <a:latin typeface="+mn-lt"/>
                          <a:ea typeface="+mn-ea"/>
                          <a:cs typeface="Arial" panose="020B0604020202020204" pitchFamily="34" charset="0"/>
                        </a:rPr>
                        <a:t>Aprašymas</a:t>
                      </a:r>
                      <a:endParaRPr lang="en-GB" sz="1200" b="1" i="0" kern="0" dirty="0" smtClean="0">
                        <a:solidFill>
                          <a:schemeClr val="bg1"/>
                        </a:solidFill>
                        <a:latin typeface="+mn-lt"/>
                        <a:ea typeface="+mn-ea"/>
                        <a:cs typeface="Arial" panose="020B0604020202020204" pitchFamily="34" charset="0"/>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2320886">
                <a:tc>
                  <a:txBody>
                    <a:bodyPr/>
                    <a:lstStyle/>
                    <a:p>
                      <a:r>
                        <a:rPr lang="lt-LT" sz="1200" b="1" dirty="0" smtClean="0">
                          <a:solidFill>
                            <a:schemeClr val="tx2"/>
                          </a:solidFill>
                        </a:rPr>
                        <a:t>Esminiai</a:t>
                      </a:r>
                      <a:r>
                        <a:rPr lang="lt-LT" sz="1200" b="1" baseline="0" dirty="0" smtClean="0">
                          <a:solidFill>
                            <a:schemeClr val="tx2"/>
                          </a:solidFill>
                        </a:rPr>
                        <a:t> pokyčiai lyginant su „Esamu modeliu“</a:t>
                      </a:r>
                      <a:endParaRPr lang="en-GB" sz="1200" b="1" dirty="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484905" rtl="0" eaLnBrk="1" fontAlgn="auto" latinLnBrk="0" hangingPunct="1">
                        <a:lnSpc>
                          <a:spcPct val="100000"/>
                        </a:lnSpc>
                        <a:spcBef>
                          <a:spcPts val="0"/>
                        </a:spcBef>
                        <a:spcAft>
                          <a:spcPts val="0"/>
                        </a:spcAft>
                        <a:buClrTx/>
                        <a:buSzTx/>
                        <a:buFontTx/>
                        <a:buAutoNum type="arabicPeriod"/>
                        <a:tabLst/>
                      </a:pPr>
                      <a:r>
                        <a:rPr lang="lt-LT" sz="1200" b="0" i="0" kern="0" baseline="0" dirty="0" smtClean="0">
                          <a:solidFill>
                            <a:schemeClr val="tx2"/>
                          </a:solidFill>
                          <a:latin typeface="+mn-lt"/>
                          <a:ea typeface="+mn-ea"/>
                          <a:cs typeface="Arial" panose="020B0604020202020204" pitchFamily="34" charset="0"/>
                        </a:rPr>
                        <a:t>Lengvatinio kredito palūkanos – fiksuotos 3</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pirmuosius</a:t>
                      </a:r>
                      <a:r>
                        <a:rPr lang="en-US" sz="1200" b="0" i="0" kern="0" baseline="0" dirty="0" smtClean="0">
                          <a:solidFill>
                            <a:schemeClr val="tx2"/>
                          </a:solidFill>
                          <a:latin typeface="+mn-lt"/>
                          <a:ea typeface="+mn-ea"/>
                          <a:cs typeface="Arial" panose="020B0604020202020204" pitchFamily="34" charset="0"/>
                        </a:rPr>
                        <a:t> 5 </a:t>
                      </a:r>
                      <a:r>
                        <a:rPr lang="en-US" sz="1200" b="0" i="0" kern="0" baseline="0" dirty="0" err="1" smtClean="0">
                          <a:solidFill>
                            <a:schemeClr val="tx2"/>
                          </a:solidFill>
                          <a:latin typeface="+mn-lt"/>
                          <a:ea typeface="+mn-ea"/>
                          <a:cs typeface="Arial" panose="020B0604020202020204" pitchFamily="34" charset="0"/>
                        </a:rPr>
                        <a:t>metus</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po</a:t>
                      </a:r>
                      <a:r>
                        <a:rPr lang="en-US" sz="1200" b="0" i="0" kern="0" baseline="0" dirty="0" smtClean="0">
                          <a:solidFill>
                            <a:schemeClr val="tx2"/>
                          </a:solidFill>
                          <a:latin typeface="+mn-lt"/>
                          <a:ea typeface="+mn-ea"/>
                          <a:cs typeface="Arial" panose="020B0604020202020204" pitchFamily="34" charset="0"/>
                        </a:rPr>
                        <a:t> to – </a:t>
                      </a:r>
                      <a:r>
                        <a:rPr lang="lt-LT" sz="1200" b="0" i="0" kern="0" baseline="0" dirty="0" smtClean="0">
                          <a:solidFill>
                            <a:schemeClr val="tx2"/>
                          </a:solidFill>
                          <a:latin typeface="+mn-lt"/>
                          <a:ea typeface="+mn-ea"/>
                          <a:cs typeface="Arial" panose="020B0604020202020204" pitchFamily="34" charset="0"/>
                        </a:rPr>
                        <a:t>kintamos (atitinkančios komercinių bankų reikalaujamas palūkanas).</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Lengvatinis kreditas suteikiamas ne tik statybos darbų kainos apmokėjimui, bet ir techninio projekto parengimui.</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en-US" sz="1200" b="0" i="0" kern="0" baseline="0" dirty="0" smtClean="0">
                          <a:solidFill>
                            <a:schemeClr val="tx2"/>
                          </a:solidFill>
                          <a:latin typeface="+mn-lt"/>
                          <a:ea typeface="+mn-ea"/>
                          <a:cs typeface="Arial" panose="020B0604020202020204" pitchFamily="34" charset="0"/>
                        </a:rPr>
                        <a:t>Kei</a:t>
                      </a:r>
                      <a:r>
                        <a:rPr lang="lt-LT" sz="1200" b="0" i="0" kern="0" baseline="0" dirty="0" err="1" smtClean="0">
                          <a:solidFill>
                            <a:schemeClr val="tx2"/>
                          </a:solidFill>
                          <a:latin typeface="+mn-lt"/>
                          <a:ea typeface="+mn-ea"/>
                          <a:cs typeface="Arial" panose="020B0604020202020204" pitchFamily="34" charset="0"/>
                        </a:rPr>
                        <a:t>čiamas</a:t>
                      </a:r>
                      <a:r>
                        <a:rPr lang="lt-LT" sz="1200" b="0" i="0" kern="0" baseline="0" dirty="0" smtClean="0">
                          <a:solidFill>
                            <a:schemeClr val="tx2"/>
                          </a:solidFill>
                          <a:latin typeface="+mn-lt"/>
                          <a:ea typeface="+mn-ea"/>
                          <a:cs typeface="Arial" panose="020B0604020202020204" pitchFamily="34" charset="0"/>
                        </a:rPr>
                        <a:t> valstybės teikiamos paramos intensyvumas:</a:t>
                      </a:r>
                    </a:p>
                    <a:p>
                      <a:pPr marL="444500" marR="0" lvl="1" indent="-176213" algn="l" defTabSz="484905" rtl="0" eaLnBrk="1" fontAlgn="auto" latinLnBrk="0" hangingPunct="1">
                        <a:lnSpc>
                          <a:spcPct val="100000"/>
                        </a:lnSpc>
                        <a:spcBef>
                          <a:spcPts val="0"/>
                        </a:spcBef>
                        <a:spcAft>
                          <a:spcPts val="300"/>
                        </a:spcAft>
                        <a:buClr>
                          <a:schemeClr val="bg1">
                            <a:lumMod val="50000"/>
                          </a:schemeClr>
                        </a:buClr>
                        <a:buSzTx/>
                        <a:buFont typeface="Wingdings" panose="05000000000000000000" pitchFamily="2" charset="2"/>
                        <a:buChar char="§"/>
                        <a:tabLst/>
                        <a:defRPr/>
                      </a:pPr>
                      <a:r>
                        <a:rPr lang="lt-LT" sz="1200" b="0" i="0" kern="0" baseline="0" dirty="0" smtClean="0">
                          <a:solidFill>
                            <a:schemeClr val="tx2"/>
                          </a:solidFill>
                          <a:latin typeface="+mn-lt"/>
                          <a:ea typeface="+mn-ea"/>
                          <a:cs typeface="Arial" panose="020B0604020202020204" pitchFamily="34" charset="0"/>
                        </a:rPr>
                        <a:t>30</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investicijoms į energinį efektyvumą didinančias priemones ir techninio projekto parengimo išlaidoms; ir</a:t>
                      </a:r>
                    </a:p>
                    <a:p>
                      <a:pPr marL="444500" marR="0" lvl="1" indent="-176213" algn="l" defTabSz="484905" rtl="0" eaLnBrk="1" fontAlgn="auto" latinLnBrk="0" hangingPunct="1">
                        <a:lnSpc>
                          <a:spcPct val="100000"/>
                        </a:lnSpc>
                        <a:spcBef>
                          <a:spcPts val="0"/>
                        </a:spcBef>
                        <a:spcAft>
                          <a:spcPts val="300"/>
                        </a:spcAft>
                        <a:buClr>
                          <a:schemeClr val="bg1">
                            <a:lumMod val="50000"/>
                          </a:schemeClr>
                        </a:buClr>
                        <a:buSzTx/>
                        <a:buFont typeface="Wingdings" panose="05000000000000000000" pitchFamily="2" charset="2"/>
                        <a:buChar char="§"/>
                        <a:tabLst/>
                        <a:defRPr/>
                      </a:pPr>
                      <a:r>
                        <a:rPr lang="lt-LT" sz="1200" b="0" i="0" kern="0" baseline="0" dirty="0" smtClean="0">
                          <a:solidFill>
                            <a:schemeClr val="tx2"/>
                          </a:solidFill>
                          <a:latin typeface="+mn-lt"/>
                          <a:ea typeface="+mn-ea"/>
                          <a:cs typeface="Arial" panose="020B0604020202020204" pitchFamily="34" charset="0"/>
                        </a:rPr>
                        <a:t>20% - papildoma subsidija termoreguliatorių ir daliklių ar individualios apskaitos prietaisų diegimo išlaidoms tiems projektams, kurių apimtyje šios priemonės diegiamos.</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a:t>
                      </a:r>
                      <a:r>
                        <a:rPr lang="en-US" sz="1200" b="0" i="0" kern="0" baseline="0" dirty="0" err="1" smtClean="0">
                          <a:solidFill>
                            <a:schemeClr val="tx2"/>
                          </a:solidFill>
                          <a:latin typeface="+mn-lt"/>
                          <a:ea typeface="+mn-ea"/>
                          <a:cs typeface="Arial" panose="020B0604020202020204" pitchFamily="34" charset="0"/>
                        </a:rPr>
                        <a:t>ir</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techninio</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projekto</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parengimo</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i</a:t>
                      </a:r>
                      <a:r>
                        <a:rPr lang="lt-LT" sz="1200" b="0" i="0" kern="0" baseline="0" dirty="0" err="1" smtClean="0">
                          <a:solidFill>
                            <a:schemeClr val="tx2"/>
                          </a:solidFill>
                          <a:latin typeface="+mn-lt"/>
                          <a:ea typeface="+mn-ea"/>
                          <a:cs typeface="Arial" panose="020B0604020202020204" pitchFamily="34" charset="0"/>
                        </a:rPr>
                        <a:t>šlaidoms</a:t>
                      </a:r>
                      <a:r>
                        <a:rPr lang="lt-LT" sz="1200" b="0" i="0" kern="0" baseline="0" dirty="0" smtClean="0">
                          <a:solidFill>
                            <a:schemeClr val="tx2"/>
                          </a:solidFill>
                          <a:latin typeface="+mn-lt"/>
                          <a:ea typeface="+mn-ea"/>
                          <a:cs typeface="Arial" panose="020B0604020202020204" pitchFamily="34" charset="0"/>
                        </a:rPr>
                        <a:t> teikiama parama bei papildoma subsidija išmokama iškart po projekto įgyvendinimo.</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pPr>
                      <a:r>
                        <a:rPr lang="lt-LT" sz="1200" b="0" i="0" kern="0" baseline="0" dirty="0" smtClean="0">
                          <a:solidFill>
                            <a:schemeClr val="tx2"/>
                          </a:solidFill>
                          <a:latin typeface="+mn-lt"/>
                          <a:ea typeface="+mn-ea"/>
                          <a:cs typeface="Arial" panose="020B0604020202020204" pitchFamily="34" charset="0"/>
                        </a:rPr>
                        <a:t>Visa valstybės parama teikiama iš vieno šaltinio – biudžeto lėšų.</a:t>
                      </a: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18862">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lt-LT" sz="1200" b="1" dirty="0" smtClean="0">
                          <a:solidFill>
                            <a:schemeClr val="tx2"/>
                          </a:solidFill>
                        </a:rPr>
                        <a:t>Teikiamos</a:t>
                      </a:r>
                      <a:r>
                        <a:rPr lang="lt-LT" sz="1200" b="1" baseline="0" dirty="0" smtClean="0">
                          <a:solidFill>
                            <a:schemeClr val="tx2"/>
                          </a:solidFill>
                        </a:rPr>
                        <a:t> paramos elementai ir intensyvumas</a:t>
                      </a:r>
                      <a:endParaRPr lang="en-GB" sz="1200" b="1" dirty="0" smtClean="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Lengvatinis kreditas: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paskirtis: statybos darbų ir techninio projekto parengimo kainos apmokėjimas;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palūkanos: fiksuotos pirmuosius 5 kredito sutarties galiojimo metus, likusiais metais - kintamos;</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Projekto įgyvendinimo administravimo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Rangos darbų techninės priežiūros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ir techninio projekto parengimo išlaidoms: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30% - išmokama iškart po projekto įgyvendinimo; ir</a:t>
                      </a:r>
                    </a:p>
                    <a:p>
                      <a:pPr marL="534988" marR="0" lvl="0" indent="-261938" algn="l" defTabSz="484905" rtl="0" eaLnBrk="1" fontAlgn="auto" latinLnBrk="0" hangingPunct="1">
                        <a:lnSpc>
                          <a:spcPct val="100000"/>
                        </a:lnSpc>
                        <a:spcBef>
                          <a:spcPts val="0"/>
                        </a:spcBef>
                        <a:spcAft>
                          <a:spcPts val="300"/>
                        </a:spcAft>
                        <a:buClr>
                          <a:srgbClr val="00338D"/>
                        </a:buClr>
                        <a:buSzTx/>
                        <a:buFont typeface="+mj-lt"/>
                        <a:buAutoNum type="arabicParenR"/>
                        <a:tabLst>
                          <a:tab pos="447675" algn="l"/>
                        </a:tabLst>
                        <a:defRPr/>
                      </a:pPr>
                      <a:r>
                        <a:rPr lang="lt-LT" sz="1200" b="0" i="0" kern="0" baseline="0" dirty="0" smtClean="0">
                          <a:solidFill>
                            <a:schemeClr val="tx2"/>
                          </a:solidFill>
                          <a:latin typeface="+mn-lt"/>
                          <a:ea typeface="+mn-ea"/>
                          <a:cs typeface="Arial" panose="020B0604020202020204" pitchFamily="34" charset="0"/>
                        </a:rPr>
                        <a:t>20</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 papildoma subsidija termoreguliatorių ir daliklių ar individualios apskaitos prietaisų diegimo išlaidoms tiems projektams, kurių apimtyje šios priemonės diegiamos, išmokant paramą iškart po projekto įgyvendinimo. Ši papildoma parama teikiama papildant pirmame punkte minimą paramą.</a:t>
                      </a:r>
                      <a:endParaRPr lang="en-GB" sz="1200" b="0" i="0" kern="0" baseline="0" dirty="0" smtClean="0">
                        <a:solidFill>
                          <a:schemeClr val="tx2"/>
                        </a:solidFill>
                        <a:latin typeface="+mn-lt"/>
                        <a:ea typeface="+mn-ea"/>
                        <a:cs typeface="Arial" panose="020B0604020202020204" pitchFamily="34" charset="0"/>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Title 1"/>
          <p:cNvSpPr>
            <a:spLocks noGrp="1"/>
          </p:cNvSpPr>
          <p:nvPr>
            <p:ph type="title"/>
          </p:nvPr>
        </p:nvSpPr>
        <p:spPr>
          <a:xfrm>
            <a:off x="483658" y="267074"/>
            <a:ext cx="8177742" cy="369081"/>
          </a:xfrm>
        </p:spPr>
        <p:txBody>
          <a:bodyPr/>
          <a:lstStyle/>
          <a:p>
            <a:pPr>
              <a:lnSpc>
                <a:spcPct val="100000"/>
              </a:lnSpc>
            </a:pPr>
            <a:r>
              <a:rPr lang="lt-LT" sz="2400" b="1" dirty="0" smtClean="0">
                <a:latin typeface="+mn-lt"/>
              </a:rPr>
              <a:t>Nagrinėtų alternatyvų aprašymai: Alternatyva Nr. 2</a:t>
            </a:r>
            <a:endParaRPr lang="en-GB" sz="2400" b="1" dirty="0">
              <a:latin typeface="+mn-lt"/>
            </a:endParaRPr>
          </a:p>
        </p:txBody>
      </p:sp>
    </p:spTree>
    <p:extLst>
      <p:ext uri="{BB962C8B-B14F-4D97-AF65-F5344CB8AC3E}">
        <p14:creationId xmlns:p14="http://schemas.microsoft.com/office/powerpoint/2010/main" val="22954208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483659" y="873548"/>
          <a:ext cx="8468042" cy="3632216"/>
        </p:xfrm>
        <a:graphic>
          <a:graphicData uri="http://schemas.openxmlformats.org/drawingml/2006/table">
            <a:tbl>
              <a:tblPr firstRow="1" bandRow="1">
                <a:tableStyleId>{5C22544A-7EE6-4342-B048-85BDC9FD1C3A}</a:tableStyleId>
              </a:tblPr>
              <a:tblGrid>
                <a:gridCol w="1086894"/>
                <a:gridCol w="7381148"/>
              </a:tblGrid>
              <a:tr h="274585">
                <a:tc gridSpan="2">
                  <a:txBody>
                    <a:bodyPr/>
                    <a:lstStyle/>
                    <a:p>
                      <a:pPr marL="982663" indent="-982663"/>
                      <a:r>
                        <a:rPr lang="lt-LT" sz="1400" b="1" dirty="0" smtClean="0">
                          <a:solidFill>
                            <a:schemeClr val="bg1"/>
                          </a:solidFill>
                        </a:rPr>
                        <a:t>Alternatyva Nr.</a:t>
                      </a:r>
                      <a:r>
                        <a:rPr lang="lt-LT" sz="1400" b="1" baseline="0" dirty="0" smtClean="0">
                          <a:solidFill>
                            <a:schemeClr val="bg1"/>
                          </a:solidFill>
                        </a:rPr>
                        <a:t> 3</a:t>
                      </a:r>
                      <a:r>
                        <a:rPr lang="lt-LT" sz="1200" b="0" baseline="0" dirty="0" smtClean="0">
                          <a:solidFill>
                            <a:schemeClr val="bg1"/>
                          </a:solidFill>
                        </a:rPr>
                        <a:t>: P</a:t>
                      </a:r>
                      <a:r>
                        <a:rPr lang="pt-BR" sz="1200" b="0" baseline="0" dirty="0" smtClean="0">
                          <a:solidFill>
                            <a:schemeClr val="bg1"/>
                          </a:solidFill>
                        </a:rPr>
                        <a:t>aramos diferencijavimo pagal nekilnojamo turto vertę modelis </a:t>
                      </a:r>
                      <a:endParaRPr lang="en-GB" sz="1200" b="0" dirty="0">
                        <a:solidFill>
                          <a:schemeClr val="bg1"/>
                        </a:solidFill>
                      </a:endParaRPr>
                    </a:p>
                  </a:txBody>
                  <a:tcPr marL="33022" marR="33022" marT="33022" marB="33022"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lvl="4" indent="0" algn="l" defTabSz="990570" rtl="0" eaLnBrk="1" latinLnBrk="0" hangingPunct="1">
                        <a:spcAft>
                          <a:spcPts val="600"/>
                        </a:spcAft>
                        <a:buClr>
                          <a:schemeClr val="tx2"/>
                        </a:buClr>
                        <a:buFontTx/>
                        <a:buNone/>
                      </a:pPr>
                      <a:endParaRPr lang="en-GB" sz="1000" b="1" i="0" kern="0" dirty="0" smtClean="0">
                        <a:solidFill>
                          <a:schemeClr val="bg1"/>
                        </a:solidFill>
                        <a:latin typeface="+mn-lt"/>
                        <a:ea typeface="+mn-ea"/>
                        <a:cs typeface="Arial" panose="020B0604020202020204" pitchFamily="34" charset="0"/>
                      </a:endParaRPr>
                    </a:p>
                  </a:txBody>
                  <a:tcPr marL="54610" marR="54610" marT="54610" marB="5461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517">
                <a:tc>
                  <a:txBody>
                    <a:bodyPr/>
                    <a:lstStyle/>
                    <a:p>
                      <a:pPr marL="0" indent="0"/>
                      <a:r>
                        <a:rPr lang="lt-LT" sz="1200" b="1" dirty="0" smtClean="0">
                          <a:solidFill>
                            <a:schemeClr val="bg1"/>
                          </a:solidFill>
                        </a:rPr>
                        <a:t>Sritis</a:t>
                      </a:r>
                      <a:endParaRPr lang="en-GB" sz="1200" b="1" dirty="0">
                        <a:solidFill>
                          <a:schemeClr val="bg1"/>
                        </a:solidFill>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lvl="4" indent="0" algn="l" defTabSz="990570" rtl="0" eaLnBrk="1" latinLnBrk="0" hangingPunct="1">
                        <a:spcAft>
                          <a:spcPts val="600"/>
                        </a:spcAft>
                        <a:buClr>
                          <a:schemeClr val="tx2"/>
                        </a:buClr>
                        <a:buFontTx/>
                        <a:buNone/>
                      </a:pPr>
                      <a:r>
                        <a:rPr lang="lt-LT" sz="1200" b="1" i="0" kern="0" dirty="0" smtClean="0">
                          <a:solidFill>
                            <a:schemeClr val="bg1"/>
                          </a:solidFill>
                          <a:latin typeface="+mn-lt"/>
                          <a:ea typeface="+mn-ea"/>
                          <a:cs typeface="Arial" panose="020B0604020202020204" pitchFamily="34" charset="0"/>
                        </a:rPr>
                        <a:t>Aprašymas</a:t>
                      </a:r>
                      <a:endParaRPr lang="en-GB" sz="1200" b="1" i="0" kern="0" dirty="0" smtClean="0">
                        <a:solidFill>
                          <a:schemeClr val="bg1"/>
                        </a:solidFill>
                        <a:latin typeface="+mn-lt"/>
                        <a:ea typeface="+mn-ea"/>
                        <a:cs typeface="Arial" panose="020B0604020202020204" pitchFamily="34" charset="0"/>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1160881">
                <a:tc>
                  <a:txBody>
                    <a:bodyPr/>
                    <a:lstStyle/>
                    <a:p>
                      <a:r>
                        <a:rPr lang="lt-LT" sz="1200" b="1" dirty="0" smtClean="0">
                          <a:solidFill>
                            <a:schemeClr val="tx2"/>
                          </a:solidFill>
                        </a:rPr>
                        <a:t>Esminiai</a:t>
                      </a:r>
                      <a:r>
                        <a:rPr lang="lt-LT" sz="1200" b="1" baseline="0" dirty="0" smtClean="0">
                          <a:solidFill>
                            <a:schemeClr val="tx2"/>
                          </a:solidFill>
                        </a:rPr>
                        <a:t> pokyčiai lyginant su „Esamu modeliu“</a:t>
                      </a:r>
                      <a:endParaRPr lang="en-GB" sz="1200" b="1" dirty="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484905" rtl="0" eaLnBrk="1" fontAlgn="auto" latinLnBrk="0" hangingPunct="1">
                        <a:lnSpc>
                          <a:spcPct val="100000"/>
                        </a:lnSpc>
                        <a:spcBef>
                          <a:spcPts val="0"/>
                        </a:spcBef>
                        <a:spcAft>
                          <a:spcPts val="0"/>
                        </a:spcAft>
                        <a:buClrTx/>
                        <a:buSzTx/>
                        <a:buFontTx/>
                        <a:buAutoNum type="arabicPeriod"/>
                        <a:tabLst/>
                      </a:pPr>
                      <a:r>
                        <a:rPr lang="lt-LT" sz="1200" b="0" i="0" kern="0" baseline="0" dirty="0" smtClean="0">
                          <a:solidFill>
                            <a:schemeClr val="tx2"/>
                          </a:solidFill>
                          <a:latin typeface="+mn-lt"/>
                          <a:ea typeface="+mn-ea"/>
                          <a:cs typeface="Arial" panose="020B0604020202020204" pitchFamily="34" charset="0"/>
                        </a:rPr>
                        <a:t>Įvedamas projektų kategorizavimo kriterijus, pagal kurį diferencijuojamas skiriamos paramos intensyvumas – nekilnojamo turto vertė (nurodyta NT registre). Brangesniam nekilnojamam turtui taikomas mažesnis valstybės paramos intensyvumas, pagal paramą reglamentuojančiuose teisės aktuose aprašytą skalę.</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teikiama parama išmokama iškart po projekto įgyvendinimo.</a:t>
                      </a: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3805">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lt-LT" sz="1200" b="1" dirty="0" smtClean="0">
                          <a:solidFill>
                            <a:schemeClr val="tx2"/>
                          </a:solidFill>
                        </a:rPr>
                        <a:t>Teikiamos</a:t>
                      </a:r>
                      <a:r>
                        <a:rPr lang="lt-LT" sz="1200" b="1" baseline="0" dirty="0" smtClean="0">
                          <a:solidFill>
                            <a:schemeClr val="tx2"/>
                          </a:solidFill>
                        </a:rPr>
                        <a:t> paramos elementai ir intensyvumas</a:t>
                      </a:r>
                      <a:endParaRPr lang="en-GB" sz="1200" b="1" dirty="0" smtClean="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Lengvatinis kreditas: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paskirtis: statybos darbų kainos apmokėjimas;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palūkanos: fiksuotos 3</a:t>
                      </a:r>
                      <a:r>
                        <a:rPr lang="en-US" sz="1200" b="0" i="0" kern="0" baseline="0" dirty="0" smtClean="0">
                          <a:solidFill>
                            <a:schemeClr val="tx2"/>
                          </a:solidFill>
                          <a:latin typeface="+mn-lt"/>
                          <a:ea typeface="+mn-ea"/>
                          <a:cs typeface="Arial" panose="020B0604020202020204" pitchFamily="34" charset="0"/>
                        </a:rPr>
                        <a:t>%</a:t>
                      </a:r>
                      <a:r>
                        <a:rPr lang="lt-LT" sz="1200" b="0" i="0" kern="0" baseline="0" dirty="0" smtClean="0">
                          <a:solidFill>
                            <a:schemeClr val="tx2"/>
                          </a:solidFill>
                          <a:latin typeface="+mn-lt"/>
                          <a:ea typeface="+mn-ea"/>
                          <a:cs typeface="Arial" panose="020B0604020202020204" pitchFamily="34" charset="0"/>
                        </a:rPr>
                        <a:t>;</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Modernizavimo projekto parengimo išlaidoms – 50%;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Projekto įgyvendinimo administravimo išlaidoms – 50%;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Rangos darbų techninės priežiūros išlaidoms – 50%;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teikiama parama diferencijuojama pagal nekilnojamo turto vertę ir išmokama iškart po projekto įgyvendinimo. </a:t>
                      </a:r>
                      <a:r>
                        <a:rPr lang="lt-LT" sz="1200" b="0" i="1" kern="0" baseline="0" dirty="0" smtClean="0">
                          <a:solidFill>
                            <a:schemeClr val="tx2"/>
                          </a:solidFill>
                          <a:latin typeface="+mn-lt"/>
                          <a:ea typeface="+mn-ea"/>
                          <a:cs typeface="Arial" panose="020B0604020202020204" pitchFamily="34" charset="0"/>
                        </a:rPr>
                        <a:t>Alternatyvos ekspertinio vertinimo tikslais priimama prielaida, kad vidutinė projektams skiriama parama yra lygi 35</a:t>
                      </a:r>
                      <a:r>
                        <a:rPr lang="en-US" sz="1200" b="0" i="1" kern="0" baseline="0" dirty="0" smtClean="0">
                          <a:solidFill>
                            <a:schemeClr val="tx2"/>
                          </a:solidFill>
                          <a:latin typeface="+mn-lt"/>
                          <a:ea typeface="+mn-ea"/>
                          <a:cs typeface="Arial" panose="020B0604020202020204" pitchFamily="34" charset="0"/>
                        </a:rPr>
                        <a:t>%.</a:t>
                      </a:r>
                      <a:endParaRPr lang="en-GB" sz="1200" b="0" i="1" kern="0" baseline="0" dirty="0" smtClean="0">
                        <a:solidFill>
                          <a:schemeClr val="tx2"/>
                        </a:solidFill>
                        <a:latin typeface="+mn-lt"/>
                        <a:ea typeface="+mn-ea"/>
                        <a:cs typeface="Arial" panose="020B0604020202020204" pitchFamily="34" charset="0"/>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itle 1"/>
          <p:cNvSpPr>
            <a:spLocks noGrp="1"/>
          </p:cNvSpPr>
          <p:nvPr>
            <p:ph type="title"/>
          </p:nvPr>
        </p:nvSpPr>
        <p:spPr>
          <a:xfrm>
            <a:off x="483658" y="267074"/>
            <a:ext cx="8177742" cy="369081"/>
          </a:xfrm>
        </p:spPr>
        <p:txBody>
          <a:bodyPr/>
          <a:lstStyle/>
          <a:p>
            <a:pPr>
              <a:lnSpc>
                <a:spcPct val="100000"/>
              </a:lnSpc>
            </a:pPr>
            <a:r>
              <a:rPr lang="lt-LT" sz="2400" b="1" dirty="0" smtClean="0">
                <a:latin typeface="+mn-lt"/>
              </a:rPr>
              <a:t>Nagrinėtų alternatyvų aprašymai: Alternatyva Nr. 3</a:t>
            </a:r>
            <a:endParaRPr lang="en-GB" sz="2400" b="1" dirty="0">
              <a:latin typeface="+mn-lt"/>
            </a:endParaRPr>
          </a:p>
        </p:txBody>
      </p:sp>
    </p:spTree>
    <p:extLst>
      <p:ext uri="{BB962C8B-B14F-4D97-AF65-F5344CB8AC3E}">
        <p14:creationId xmlns:p14="http://schemas.microsoft.com/office/powerpoint/2010/main" val="645356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483659" y="873548"/>
          <a:ext cx="8468042" cy="4363736"/>
        </p:xfrm>
        <a:graphic>
          <a:graphicData uri="http://schemas.openxmlformats.org/drawingml/2006/table">
            <a:tbl>
              <a:tblPr firstRow="1" bandRow="1">
                <a:tableStyleId>{5C22544A-7EE6-4342-B048-85BDC9FD1C3A}</a:tableStyleId>
              </a:tblPr>
              <a:tblGrid>
                <a:gridCol w="1086894"/>
                <a:gridCol w="7381148"/>
              </a:tblGrid>
              <a:tr h="274585">
                <a:tc gridSpan="2">
                  <a:txBody>
                    <a:bodyPr/>
                    <a:lstStyle/>
                    <a:p>
                      <a:pPr marL="982663" indent="-982663"/>
                      <a:r>
                        <a:rPr lang="lt-LT" sz="1400" b="1" dirty="0" smtClean="0">
                          <a:solidFill>
                            <a:schemeClr val="bg1"/>
                          </a:solidFill>
                        </a:rPr>
                        <a:t>Alternatyva Nr.</a:t>
                      </a:r>
                      <a:r>
                        <a:rPr lang="lt-LT" sz="1400" b="1" baseline="0" dirty="0" smtClean="0">
                          <a:solidFill>
                            <a:schemeClr val="bg1"/>
                          </a:solidFill>
                        </a:rPr>
                        <a:t> 4</a:t>
                      </a:r>
                      <a:r>
                        <a:rPr lang="lt-LT" sz="1200" b="0" baseline="0" dirty="0" smtClean="0">
                          <a:solidFill>
                            <a:schemeClr val="bg1"/>
                          </a:solidFill>
                        </a:rPr>
                        <a:t>: Projektų konkurencijos ir paramos diferencijavimo pareiškėjų pasirinkimu modelis </a:t>
                      </a:r>
                      <a:endParaRPr lang="en-GB" sz="1200" b="0" dirty="0">
                        <a:solidFill>
                          <a:schemeClr val="bg1"/>
                        </a:solidFill>
                      </a:endParaRPr>
                    </a:p>
                  </a:txBody>
                  <a:tcPr marL="33022" marR="33022" marT="33022" marB="33022" anchor="ctr">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lvl="4" indent="0" algn="l" defTabSz="990570" rtl="0" eaLnBrk="1" latinLnBrk="0" hangingPunct="1">
                        <a:spcAft>
                          <a:spcPts val="600"/>
                        </a:spcAft>
                        <a:buClr>
                          <a:schemeClr val="tx2"/>
                        </a:buClr>
                        <a:buFontTx/>
                        <a:buNone/>
                      </a:pPr>
                      <a:endParaRPr lang="en-GB" sz="1000" b="1" i="0" kern="0" dirty="0" smtClean="0">
                        <a:solidFill>
                          <a:schemeClr val="bg1"/>
                        </a:solidFill>
                        <a:latin typeface="+mn-lt"/>
                        <a:ea typeface="+mn-ea"/>
                        <a:cs typeface="Arial" panose="020B0604020202020204" pitchFamily="34" charset="0"/>
                      </a:endParaRPr>
                    </a:p>
                  </a:txBody>
                  <a:tcPr marL="54610" marR="54610" marT="54610" marB="5461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8517">
                <a:tc>
                  <a:txBody>
                    <a:bodyPr/>
                    <a:lstStyle/>
                    <a:p>
                      <a:pPr marL="0" indent="0"/>
                      <a:r>
                        <a:rPr lang="lt-LT" sz="1200" b="1" dirty="0" smtClean="0">
                          <a:solidFill>
                            <a:schemeClr val="bg1"/>
                          </a:solidFill>
                        </a:rPr>
                        <a:t>Sritis</a:t>
                      </a:r>
                      <a:endParaRPr lang="en-GB" sz="1200" b="1" dirty="0">
                        <a:solidFill>
                          <a:schemeClr val="bg1"/>
                        </a:solidFill>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lvl="4" indent="0" algn="l" defTabSz="990570" rtl="0" eaLnBrk="1" latinLnBrk="0" hangingPunct="1">
                        <a:spcAft>
                          <a:spcPts val="600"/>
                        </a:spcAft>
                        <a:buClr>
                          <a:schemeClr val="tx2"/>
                        </a:buClr>
                        <a:buFontTx/>
                        <a:buNone/>
                      </a:pPr>
                      <a:r>
                        <a:rPr lang="lt-LT" sz="1200" b="1" i="0" kern="0" dirty="0" smtClean="0">
                          <a:solidFill>
                            <a:schemeClr val="bg1"/>
                          </a:solidFill>
                          <a:latin typeface="+mn-lt"/>
                          <a:ea typeface="+mn-ea"/>
                          <a:cs typeface="Arial" panose="020B0604020202020204" pitchFamily="34" charset="0"/>
                        </a:rPr>
                        <a:t>Aprašymas</a:t>
                      </a:r>
                      <a:endParaRPr lang="en-GB" sz="1200" b="1" i="0" kern="0" dirty="0" smtClean="0">
                        <a:solidFill>
                          <a:schemeClr val="bg1"/>
                        </a:solidFill>
                        <a:latin typeface="+mn-lt"/>
                        <a:ea typeface="+mn-ea"/>
                        <a:cs typeface="Arial" panose="020B0604020202020204" pitchFamily="34" charset="0"/>
                      </a:endParaRPr>
                    </a:p>
                  </a:txBody>
                  <a:tcPr marL="33022" marR="33022" marT="33022" marB="33022" anchor="b">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r>
              <a:tr h="1525826">
                <a:tc>
                  <a:txBody>
                    <a:bodyPr/>
                    <a:lstStyle/>
                    <a:p>
                      <a:r>
                        <a:rPr lang="lt-LT" sz="1200" b="1" dirty="0" smtClean="0">
                          <a:solidFill>
                            <a:schemeClr val="tx2"/>
                          </a:solidFill>
                        </a:rPr>
                        <a:t>Esminiai</a:t>
                      </a:r>
                      <a:r>
                        <a:rPr lang="lt-LT" sz="1200" b="1" baseline="0" dirty="0" smtClean="0">
                          <a:solidFill>
                            <a:schemeClr val="tx2"/>
                          </a:solidFill>
                        </a:rPr>
                        <a:t> pokyčiai lyginant su „Esamu modeliu“</a:t>
                      </a:r>
                      <a:endParaRPr lang="en-GB" sz="1200" b="1" dirty="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Nustatoma maksimalaus leidžiamo paramos intensyvumo riba; konkretų paramos intensyvumą leidžiant pasirinkti patiems pareiškėjams, nurodant jį paraiškose.</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Įgyvendinamas projektų tarpusavio konkuravimo principas, grindžiamas didžiausiu energijos sutaupymu už mažiausią kainą (apskaičiuojant projektų paramos efektyvumo rodiklį – PER). </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err="1" smtClean="0">
                          <a:solidFill>
                            <a:schemeClr val="tx2"/>
                          </a:solidFill>
                          <a:latin typeface="+mn-lt"/>
                          <a:ea typeface="+mn-ea"/>
                          <a:cs typeface="Arial" panose="020B0604020202020204" pitchFamily="34" charset="0"/>
                        </a:rPr>
                        <a:t>Negrąžintin</a:t>
                      </a:r>
                      <a:r>
                        <a:rPr lang="en-US" sz="1200" b="0" i="0" kern="0" baseline="0" dirty="0" smtClean="0">
                          <a:solidFill>
                            <a:schemeClr val="tx2"/>
                          </a:solidFill>
                          <a:latin typeface="+mn-lt"/>
                          <a:ea typeface="+mn-ea"/>
                          <a:cs typeface="Arial" panose="020B0604020202020204" pitchFamily="34" charset="0"/>
                        </a:rPr>
                        <a:t>a</a:t>
                      </a:r>
                      <a:r>
                        <a:rPr lang="lt-LT" sz="1200" b="0" i="0" kern="0" baseline="0" dirty="0" smtClean="0">
                          <a:solidFill>
                            <a:schemeClr val="tx2"/>
                          </a:solidFill>
                          <a:latin typeface="+mn-lt"/>
                          <a:ea typeface="+mn-ea"/>
                          <a:cs typeface="Arial" panose="020B0604020202020204" pitchFamily="34" charset="0"/>
                        </a:rPr>
                        <a:t> </a:t>
                      </a:r>
                      <a:r>
                        <a:rPr lang="lt-LT" sz="1200" b="0" i="0" kern="0" baseline="0" dirty="0" err="1" smtClean="0">
                          <a:solidFill>
                            <a:schemeClr val="tx2"/>
                          </a:solidFill>
                          <a:latin typeface="+mn-lt"/>
                          <a:ea typeface="+mn-ea"/>
                          <a:cs typeface="Arial" panose="020B0604020202020204" pitchFamily="34" charset="0"/>
                        </a:rPr>
                        <a:t>param</a:t>
                      </a:r>
                      <a:r>
                        <a:rPr lang="en-US" sz="1200" b="0" i="0" kern="0" baseline="0" dirty="0" smtClean="0">
                          <a:solidFill>
                            <a:schemeClr val="tx2"/>
                          </a:solidFill>
                          <a:latin typeface="+mn-lt"/>
                          <a:ea typeface="+mn-ea"/>
                          <a:cs typeface="Arial" panose="020B0604020202020204" pitchFamily="34" charset="0"/>
                        </a:rPr>
                        <a:t>a</a:t>
                      </a:r>
                      <a:r>
                        <a:rPr lang="lt-LT" sz="1200" b="0" i="0" kern="0" baseline="0" dirty="0" smtClean="0">
                          <a:solidFill>
                            <a:schemeClr val="tx2"/>
                          </a:solidFill>
                          <a:latin typeface="+mn-lt"/>
                          <a:ea typeface="+mn-ea"/>
                          <a:cs typeface="Arial" panose="020B0604020202020204" pitchFamily="34" charset="0"/>
                        </a:rPr>
                        <a:t> </a:t>
                      </a:r>
                      <a:r>
                        <a:rPr lang="lt-LT" sz="1200" b="0" i="0" kern="0" baseline="0" dirty="0" err="1" smtClean="0">
                          <a:solidFill>
                            <a:schemeClr val="tx2"/>
                          </a:solidFill>
                          <a:latin typeface="+mn-lt"/>
                          <a:ea typeface="+mn-ea"/>
                          <a:cs typeface="Arial" panose="020B0604020202020204" pitchFamily="34" charset="0"/>
                        </a:rPr>
                        <a:t>priskir</a:t>
                      </a:r>
                      <a:r>
                        <a:rPr lang="en-US" sz="1200" b="0" i="0" kern="0" baseline="0" dirty="0" err="1" smtClean="0">
                          <a:solidFill>
                            <a:schemeClr val="tx2"/>
                          </a:solidFill>
                          <a:latin typeface="+mn-lt"/>
                          <a:ea typeface="+mn-ea"/>
                          <a:cs typeface="Arial" panose="020B0604020202020204" pitchFamily="34" charset="0"/>
                        </a:rPr>
                        <a:t>iama</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projektams pagal eilę (pradedant nuo mažiausią PER rodiklį turinčio projekto) tol, kol paskirstomos visos kvietimo objektu esančios VB lėšos.</a:t>
                      </a:r>
                      <a:r>
                        <a:rPr lang="en-US" sz="1200" b="0" i="0" kern="0" baseline="0" dirty="0" smtClean="0">
                          <a:solidFill>
                            <a:schemeClr val="tx2"/>
                          </a:solidFill>
                          <a:latin typeface="+mn-lt"/>
                          <a:ea typeface="+mn-ea"/>
                          <a:cs typeface="Arial" panose="020B0604020202020204" pitchFamily="34" charset="0"/>
                        </a:rPr>
                        <a:t> </a:t>
                      </a:r>
                      <a:r>
                        <a:rPr lang="lt-LT" sz="1200" b="0" i="0" kern="0" baseline="0" dirty="0" smtClean="0">
                          <a:solidFill>
                            <a:schemeClr val="tx2"/>
                          </a:solidFill>
                          <a:latin typeface="+mn-lt"/>
                          <a:ea typeface="+mn-ea"/>
                          <a:cs typeface="Arial" panose="020B0604020202020204" pitchFamily="34" charset="0"/>
                        </a:rPr>
                        <a:t>Sekančiu žingsniu, atrinkti projektai teikiami finansinių tarpininkų patvirtinimui dėl suteikiamo finansavimo. </a:t>
                      </a:r>
                    </a:p>
                    <a:p>
                      <a:pPr marL="228600" marR="0" lvl="0" indent="-228600" algn="l" defTabSz="484905" rtl="0" eaLnBrk="1" fontAlgn="auto" latinLnBrk="0" hangingPunct="1">
                        <a:lnSpc>
                          <a:spcPct val="100000"/>
                        </a:lnSpc>
                        <a:spcBef>
                          <a:spcPts val="0"/>
                        </a:spcBef>
                        <a:spcAft>
                          <a:spcPts val="0"/>
                        </a:spcAft>
                        <a:buClrTx/>
                        <a:buSzTx/>
                        <a:buFontTx/>
                        <a:buAutoNum type="arabicPeriod"/>
                        <a:tabLst/>
                        <a:defRPr/>
                      </a:pPr>
                      <a:r>
                        <a:rPr lang="lt-LT" sz="1200" b="0" i="0" kern="0" baseline="0" dirty="0" smtClean="0">
                          <a:solidFill>
                            <a:schemeClr val="tx2"/>
                          </a:solidFill>
                          <a:latin typeface="+mn-lt"/>
                          <a:ea typeface="+mn-ea"/>
                          <a:cs typeface="Arial" panose="020B0604020202020204" pitchFamily="34" charset="0"/>
                        </a:rPr>
                        <a:t>Visa valstybės parama teikiama iš vieno šaltinio – biudžeto lėšų (tiesiogiai arba per KKSP).</a:t>
                      </a: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268751">
                <a:tc>
                  <a: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lt-LT" sz="1200" b="1" dirty="0" smtClean="0">
                          <a:solidFill>
                            <a:schemeClr val="tx2"/>
                          </a:solidFill>
                        </a:rPr>
                        <a:t>Teikiamos</a:t>
                      </a:r>
                      <a:r>
                        <a:rPr lang="lt-LT" sz="1200" b="1" baseline="0" dirty="0" smtClean="0">
                          <a:solidFill>
                            <a:schemeClr val="tx2"/>
                          </a:solidFill>
                        </a:rPr>
                        <a:t> paramos elementai ir intensyvumas</a:t>
                      </a:r>
                      <a:endParaRPr lang="en-GB" sz="1200" b="1" dirty="0" smtClean="0">
                        <a:solidFill>
                          <a:schemeClr val="tx2"/>
                        </a:solidFill>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Lengvatinis kreditas: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paskirtis: statybos darbų kainos apmokėjimas, o esant galimybėms ir modernizavimo projekto parengimo, projekto įgyvendinimo administravimo ir (ar) statybos techninės priežiūros išlaidų apmokėjimas;</a:t>
                      </a:r>
                    </a:p>
                    <a:p>
                      <a:pPr marL="534988" indent="-261938" algn="l" defTabSz="484905" rtl="0" eaLnBrk="1" latinLnBrk="0" hangingPunct="1">
                        <a:spcAft>
                          <a:spcPts val="300"/>
                        </a:spcAft>
                        <a:buClr>
                          <a:srgbClr val="00338D"/>
                        </a:buClr>
                        <a:buFont typeface="+mj-lt"/>
                        <a:buAutoNum type="arabicParenR"/>
                        <a:tabLst>
                          <a:tab pos="447675" algn="l"/>
                        </a:tabLst>
                      </a:pPr>
                      <a:r>
                        <a:rPr lang="lt-LT" sz="1200" b="0" i="0" kern="0" baseline="0" dirty="0" smtClean="0">
                          <a:solidFill>
                            <a:schemeClr val="tx2"/>
                          </a:solidFill>
                          <a:latin typeface="+mn-lt"/>
                          <a:ea typeface="+mn-ea"/>
                          <a:cs typeface="Arial" panose="020B0604020202020204" pitchFamily="34" charset="0"/>
                        </a:rPr>
                        <a:t>palūkanos: fiksuotos 3</a:t>
                      </a:r>
                      <a:r>
                        <a:rPr lang="en-US" sz="1200" b="0" i="0" kern="0" baseline="0" dirty="0" smtClean="0">
                          <a:solidFill>
                            <a:schemeClr val="tx2"/>
                          </a:solidFill>
                          <a:latin typeface="+mn-lt"/>
                          <a:ea typeface="+mn-ea"/>
                          <a:cs typeface="Arial" panose="020B0604020202020204" pitchFamily="34" charset="0"/>
                        </a:rPr>
                        <a:t>%</a:t>
                      </a:r>
                      <a:r>
                        <a:rPr lang="lt-LT" sz="1200" b="0" i="0" kern="0" baseline="0" dirty="0" smtClean="0">
                          <a:solidFill>
                            <a:schemeClr val="tx2"/>
                          </a:solidFill>
                          <a:latin typeface="+mn-lt"/>
                          <a:ea typeface="+mn-ea"/>
                          <a:cs typeface="Arial" panose="020B0604020202020204" pitchFamily="34" charset="0"/>
                        </a:rPr>
                        <a:t>;</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Modernizavimo projekto parengimo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Projekto įgyvendinimo administravimo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Rangos darbų techninės priežiūros išlaidoms – 100%;</a:t>
                      </a:r>
                    </a:p>
                    <a:p>
                      <a:pPr marL="174625" indent="-174625" algn="l" defTabSz="484905" rtl="0" eaLnBrk="1" latinLnBrk="0" hangingPunct="1">
                        <a:spcAft>
                          <a:spcPts val="300"/>
                        </a:spcAft>
                        <a:buClr>
                          <a:schemeClr val="bg1">
                            <a:lumMod val="50000"/>
                          </a:schemeClr>
                        </a:buClr>
                        <a:buFont typeface="Wingdings" panose="05000000000000000000" pitchFamily="2" charset="2"/>
                        <a:buChar char="§"/>
                      </a:pPr>
                      <a:r>
                        <a:rPr lang="lt-LT" sz="1200" b="0" i="0" kern="0" baseline="0" dirty="0" smtClean="0">
                          <a:solidFill>
                            <a:schemeClr val="tx2"/>
                          </a:solidFill>
                          <a:latin typeface="+mn-lt"/>
                          <a:ea typeface="+mn-ea"/>
                          <a:cs typeface="Arial" panose="020B0604020202020204" pitchFamily="34" charset="0"/>
                        </a:rPr>
                        <a:t>Investicijoms į energinį efektyvumą didinančias priemones – intensyvumas diferencijuojamas pareiškėjų pasirinkimu, maksimalaus leidžiamo intensyvumo riba – 35</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parama</a:t>
                      </a:r>
                      <a:r>
                        <a:rPr lang="en-US" sz="1200" b="0" i="0" kern="0" baseline="0" dirty="0" smtClean="0">
                          <a:solidFill>
                            <a:schemeClr val="tx2"/>
                          </a:solidFill>
                          <a:latin typeface="+mn-lt"/>
                          <a:ea typeface="+mn-ea"/>
                          <a:cs typeface="Arial" panose="020B0604020202020204" pitchFamily="34" charset="0"/>
                        </a:rPr>
                        <a:t> </a:t>
                      </a:r>
                      <a:r>
                        <a:rPr lang="en-US" sz="1200" b="0" i="0" kern="0" baseline="0" dirty="0" err="1" smtClean="0">
                          <a:solidFill>
                            <a:schemeClr val="tx2"/>
                          </a:solidFill>
                          <a:latin typeface="+mn-lt"/>
                          <a:ea typeface="+mn-ea"/>
                          <a:cs typeface="Arial" panose="020B0604020202020204" pitchFamily="34" charset="0"/>
                        </a:rPr>
                        <a:t>i</a:t>
                      </a:r>
                      <a:r>
                        <a:rPr lang="lt-LT" sz="1200" b="0" i="0" kern="0" baseline="0" dirty="0" err="1" smtClean="0">
                          <a:solidFill>
                            <a:schemeClr val="tx2"/>
                          </a:solidFill>
                          <a:latin typeface="+mn-lt"/>
                          <a:ea typeface="+mn-ea"/>
                          <a:cs typeface="Arial" panose="020B0604020202020204" pitchFamily="34" charset="0"/>
                        </a:rPr>
                        <a:t>šmokama</a:t>
                      </a:r>
                      <a:r>
                        <a:rPr lang="lt-LT" sz="1200" b="0" i="0" kern="0" baseline="0" dirty="0" smtClean="0">
                          <a:solidFill>
                            <a:schemeClr val="tx2"/>
                          </a:solidFill>
                          <a:latin typeface="+mn-lt"/>
                          <a:ea typeface="+mn-ea"/>
                          <a:cs typeface="Arial" panose="020B0604020202020204" pitchFamily="34" charset="0"/>
                        </a:rPr>
                        <a:t> iškart po projekto įgyvendinimo ir teikiama iš vieno šaltinio – biudžeto lėšų (tiesiogiai arba per KKSP).</a:t>
                      </a:r>
                      <a:endParaRPr lang="en-GB" sz="1200" b="0" i="0" kern="0" baseline="0" dirty="0" smtClean="0">
                        <a:solidFill>
                          <a:schemeClr val="tx2"/>
                        </a:solidFill>
                        <a:latin typeface="+mn-lt"/>
                        <a:ea typeface="+mn-ea"/>
                        <a:cs typeface="Arial" panose="020B0604020202020204" pitchFamily="34" charset="0"/>
                      </a:endParaRPr>
                    </a:p>
                  </a:txBody>
                  <a:tcPr marL="33022" marR="33022" marT="33022" marB="33022">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itle 1"/>
          <p:cNvSpPr>
            <a:spLocks noGrp="1"/>
          </p:cNvSpPr>
          <p:nvPr>
            <p:ph type="title"/>
          </p:nvPr>
        </p:nvSpPr>
        <p:spPr>
          <a:xfrm>
            <a:off x="483658" y="267074"/>
            <a:ext cx="8177742" cy="369081"/>
          </a:xfrm>
        </p:spPr>
        <p:txBody>
          <a:bodyPr/>
          <a:lstStyle/>
          <a:p>
            <a:pPr>
              <a:lnSpc>
                <a:spcPct val="100000"/>
              </a:lnSpc>
            </a:pPr>
            <a:r>
              <a:rPr lang="lt-LT" sz="2400" b="1" dirty="0" smtClean="0">
                <a:latin typeface="+mn-lt"/>
              </a:rPr>
              <a:t>Nagrinėtų alternatyvų aprašymai: Alternatyva Nr. 4</a:t>
            </a:r>
            <a:endParaRPr lang="en-GB" sz="2400" b="1" dirty="0">
              <a:latin typeface="+mn-lt"/>
            </a:endParaRPr>
          </a:p>
        </p:txBody>
      </p:sp>
    </p:spTree>
    <p:extLst>
      <p:ext uri="{BB962C8B-B14F-4D97-AF65-F5344CB8AC3E}">
        <p14:creationId xmlns:p14="http://schemas.microsoft.com/office/powerpoint/2010/main" val="246409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lt-LT" dirty="0"/>
              <a:t>KPMG vardas ir logotipas</a:t>
            </a:r>
            <a:r>
              <a:rPr lang="en-GB" dirty="0"/>
              <a:t> </a:t>
            </a:r>
            <a:r>
              <a:rPr lang="en-GB" dirty="0" err="1"/>
              <a:t>yra</a:t>
            </a:r>
            <a:r>
              <a:rPr lang="en-GB" dirty="0"/>
              <a:t> </a:t>
            </a:r>
            <a:r>
              <a:rPr lang="en-GB" dirty="0" err="1"/>
              <a:t>registruoti</a:t>
            </a:r>
            <a:r>
              <a:rPr lang="en-GB" dirty="0"/>
              <a:t> </a:t>
            </a:r>
            <a:r>
              <a:rPr lang="en-GB" dirty="0" err="1"/>
              <a:t>prekių</a:t>
            </a:r>
            <a:r>
              <a:rPr lang="en-GB" dirty="0"/>
              <a:t> </a:t>
            </a:r>
            <a:r>
              <a:rPr lang="en-GB" dirty="0" err="1"/>
              <a:t>ženklai</a:t>
            </a:r>
            <a:r>
              <a:rPr lang="en-GB" dirty="0"/>
              <a:t> </a:t>
            </a:r>
            <a:r>
              <a:rPr lang="en-GB" dirty="0" err="1"/>
              <a:t>arba</a:t>
            </a:r>
            <a:r>
              <a:rPr lang="en-GB" dirty="0"/>
              <a:t> „KPMG International“ </a:t>
            </a:r>
            <a:r>
              <a:rPr lang="en-GB" dirty="0" err="1"/>
              <a:t>prekių</a:t>
            </a:r>
            <a:r>
              <a:rPr lang="en-GB" dirty="0"/>
              <a:t> </a:t>
            </a:r>
            <a:r>
              <a:rPr lang="en-GB" dirty="0" err="1"/>
              <a:t>ženklai</a:t>
            </a:r>
            <a:r>
              <a:rPr lang="en-GB" dirty="0"/>
              <a:t>.</a:t>
            </a:r>
            <a:endParaRPr lang="lt-LT" dirty="0"/>
          </a:p>
        </p:txBody>
      </p:sp>
      <p:sp>
        <p:nvSpPr>
          <p:cNvPr id="4" name="Text Placeholder 3"/>
          <p:cNvSpPr>
            <a:spLocks noGrp="1"/>
          </p:cNvSpPr>
          <p:nvPr>
            <p:ph type="body" sz="quarter" idx="13"/>
          </p:nvPr>
        </p:nvSpPr>
        <p:spPr/>
        <p:txBody>
          <a:bodyPr/>
          <a:lstStyle/>
          <a:p>
            <a:r>
              <a:rPr lang="lt-LT" dirty="0"/>
              <a:t>Ši informacija yra bendrojo pobūdžio ir ja nesiekiama atkreipti dėmesio į konkretaus asmens ar įmonės veiklos aplinkybes. Mes siekiame pateikti aktualią informaciją, tačiau neužtikriname, kad ji išliks tokia jos gavimo metu arba ateityje, todėl prieš priimant sprendimą patariame dar kartą pasitarti su profesionaliais konsultantais ir įvertinti konkrečias aplinkybes</a:t>
            </a:r>
            <a:r>
              <a:rPr lang="lt-LT" dirty="0" smtClean="0"/>
              <a:t>.</a:t>
            </a:r>
            <a:endParaRPr lang="lt-LT" dirty="0"/>
          </a:p>
        </p:txBody>
      </p:sp>
      <p:sp>
        <p:nvSpPr>
          <p:cNvPr id="5" name="Text Placeholder 4"/>
          <p:cNvSpPr>
            <a:spLocks noGrp="1"/>
          </p:cNvSpPr>
          <p:nvPr>
            <p:ph type="body" sz="quarter" idx="14"/>
          </p:nvPr>
        </p:nvSpPr>
        <p:spPr/>
        <p:txBody>
          <a:bodyPr/>
          <a:lstStyle/>
          <a:p>
            <a:r>
              <a:rPr lang="en-GB" smtClean="0">
                <a:latin typeface="Arial (body)"/>
              </a:rPr>
              <a:t>kpmg.com/socialmedia</a:t>
            </a:r>
            <a:endParaRPr lang="en-GB" dirty="0">
              <a:latin typeface="Arial (body)"/>
            </a:endParaRPr>
          </a:p>
        </p:txBody>
      </p:sp>
      <p:sp>
        <p:nvSpPr>
          <p:cNvPr id="6" name="Text Placeholder 5"/>
          <p:cNvSpPr>
            <a:spLocks noGrp="1"/>
          </p:cNvSpPr>
          <p:nvPr>
            <p:ph type="body" sz="quarter" idx="15"/>
          </p:nvPr>
        </p:nvSpPr>
        <p:spPr/>
        <p:txBody>
          <a:bodyPr/>
          <a:lstStyle/>
          <a:p>
            <a:r>
              <a:rPr lang="en-GB" smtClean="0">
                <a:latin typeface="Arial (body)"/>
              </a:rPr>
              <a:t>kpmg.com/app</a:t>
            </a:r>
            <a:endParaRPr lang="en-GB" dirty="0">
              <a:latin typeface="Arial (body)"/>
            </a:endParaRPr>
          </a:p>
        </p:txBody>
      </p:sp>
      <p:sp>
        <p:nvSpPr>
          <p:cNvPr id="2" name="Text Placeholder 1"/>
          <p:cNvSpPr>
            <a:spLocks noGrp="1"/>
          </p:cNvSpPr>
          <p:nvPr>
            <p:ph type="body" sz="quarter" idx="11"/>
            <p:custDataLst>
              <p:tags r:id="rId1"/>
            </p:custDataLst>
          </p:nvPr>
        </p:nvSpPr>
        <p:spPr/>
        <p:txBody>
          <a:bodyPr/>
          <a:lstStyle/>
          <a:p>
            <a:r>
              <a:rPr lang="lt-LT" smtClean="0">
                <a:latin typeface="Arial (body)"/>
              </a:rPr>
              <a:t>© 2017 „KPMG Baltics“, UAB yra Lietuvos ribotos atsakomybės įmonė ir nepriklausomų KPMG įmonių narių, priklausančių Šveicarijos įmonei KPMG International Cooperative („KPMG International“), tinklo narė. Visos teisės saugomos.</a:t>
            </a:r>
            <a:endParaRPr lang="en-GB" dirty="0">
              <a:latin typeface="Arial (body)"/>
            </a:endParaRPr>
          </a:p>
        </p:txBody>
      </p:sp>
    </p:spTree>
    <p:extLst>
      <p:ext uri="{BB962C8B-B14F-4D97-AF65-F5344CB8AC3E}">
        <p14:creationId xmlns:p14="http://schemas.microsoft.com/office/powerpoint/2010/main" val="394525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655685" y="187914"/>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smtClean="0"/>
              <a:t>1. Įgyvendintų </a:t>
            </a:r>
            <a:r>
              <a:rPr lang="lt-LT" sz="1200" b="0" dirty="0"/>
              <a:t>projektų </a:t>
            </a:r>
            <a:r>
              <a:rPr lang="lt-LT" sz="1200" b="0" dirty="0" smtClean="0"/>
              <a:t>apžvalga</a:t>
            </a:r>
            <a:endParaRPr lang="lt-LT" sz="1200" b="0" dirty="0"/>
          </a:p>
        </p:txBody>
      </p:sp>
      <p:sp>
        <p:nvSpPr>
          <p:cNvPr id="7" name="Title 1"/>
          <p:cNvSpPr>
            <a:spLocks noGrp="1"/>
          </p:cNvSpPr>
          <p:nvPr>
            <p:ph type="title"/>
          </p:nvPr>
        </p:nvSpPr>
        <p:spPr>
          <a:xfrm>
            <a:off x="752401" y="413020"/>
            <a:ext cx="7826072" cy="431556"/>
          </a:xfrm>
        </p:spPr>
        <p:txBody>
          <a:bodyPr/>
          <a:lstStyle/>
          <a:p>
            <a:pPr>
              <a:lnSpc>
                <a:spcPct val="100000"/>
              </a:lnSpc>
            </a:pPr>
            <a:r>
              <a:rPr lang="lt-LT" sz="2800" b="1" dirty="0" smtClean="0">
                <a:latin typeface="+mn-lt"/>
              </a:rPr>
              <a:t>Renovacijos mastai</a:t>
            </a:r>
            <a:endParaRPr lang="en-GB" sz="2800" b="1" dirty="0">
              <a:latin typeface="+mn-lt"/>
            </a:endParaRPr>
          </a:p>
        </p:txBody>
      </p:sp>
      <p:sp>
        <p:nvSpPr>
          <p:cNvPr id="12" name="Rectangle 11"/>
          <p:cNvSpPr/>
          <p:nvPr/>
        </p:nvSpPr>
        <p:spPr>
          <a:xfrm>
            <a:off x="655685" y="1050839"/>
            <a:ext cx="8206376" cy="1772280"/>
          </a:xfrm>
          <a:prstGeom prst="rect">
            <a:avLst/>
          </a:prstGeom>
        </p:spPr>
        <p:txBody>
          <a:bodyPr wrap="square">
            <a:spAutoFit/>
          </a:bodyPr>
          <a:lstStyle/>
          <a:p>
            <a:pPr marL="285750" indent="-285750">
              <a:lnSpc>
                <a:spcPts val="2500"/>
              </a:lnSpc>
              <a:spcBef>
                <a:spcPts val="300"/>
              </a:spcBef>
              <a:spcAft>
                <a:spcPts val="300"/>
              </a:spcAft>
              <a:buClr>
                <a:schemeClr val="bg1">
                  <a:lumMod val="50000"/>
                </a:schemeClr>
              </a:buClr>
              <a:buFont typeface="Wingdings" panose="05000000000000000000" pitchFamily="2" charset="2"/>
              <a:buChar char="§"/>
            </a:pPr>
            <a:r>
              <a:rPr lang="lt-LT" dirty="0" smtClean="0"/>
              <a:t>2005-2016 </a:t>
            </a:r>
            <a:r>
              <a:rPr lang="lt-LT" dirty="0"/>
              <a:t>m. </a:t>
            </a:r>
            <a:r>
              <a:rPr lang="lt-LT" dirty="0" smtClean="0"/>
              <a:t>įgyvendinta </a:t>
            </a:r>
            <a:r>
              <a:rPr lang="lt-LT" b="1" dirty="0"/>
              <a:t>apie 2.000 </a:t>
            </a:r>
            <a:r>
              <a:rPr lang="lt-LT" b="1" dirty="0" smtClean="0"/>
              <a:t>projektų</a:t>
            </a:r>
            <a:r>
              <a:rPr lang="lt-LT" dirty="0" smtClean="0"/>
              <a:t>, kurių bendra vertė – </a:t>
            </a:r>
            <a:r>
              <a:rPr lang="lt-LT" b="1" dirty="0" smtClean="0"/>
              <a:t>daugiau nei 510 mln</a:t>
            </a:r>
            <a:r>
              <a:rPr lang="lt-LT" b="1" dirty="0"/>
              <a:t>.</a:t>
            </a:r>
            <a:r>
              <a:rPr lang="lt-LT" b="1" dirty="0" smtClean="0"/>
              <a:t> </a:t>
            </a:r>
            <a:r>
              <a:rPr lang="lt-LT" b="1" dirty="0"/>
              <a:t>EUR</a:t>
            </a:r>
            <a:r>
              <a:rPr lang="lt-LT" dirty="0"/>
              <a:t>.</a:t>
            </a:r>
          </a:p>
          <a:p>
            <a:pPr marL="285750" indent="-285750">
              <a:lnSpc>
                <a:spcPts val="2500"/>
              </a:lnSpc>
              <a:spcBef>
                <a:spcPts val="300"/>
              </a:spcBef>
              <a:spcAft>
                <a:spcPts val="300"/>
              </a:spcAft>
              <a:buClr>
                <a:schemeClr val="bg1">
                  <a:lumMod val="50000"/>
                </a:schemeClr>
              </a:buClr>
              <a:buFont typeface="Wingdings" panose="05000000000000000000" pitchFamily="2" charset="2"/>
              <a:buChar char="§"/>
            </a:pPr>
            <a:r>
              <a:rPr lang="lt-LT" dirty="0" smtClean="0"/>
              <a:t>„Lūžis“ 2013/14 metais - esminiai teisinės bazės pokyčiai sudarė </a:t>
            </a:r>
            <a:r>
              <a:rPr lang="lt-LT" dirty="0"/>
              <a:t>sąlygas </a:t>
            </a:r>
            <a:r>
              <a:rPr lang="lt-LT" dirty="0" smtClean="0"/>
              <a:t>per tris metus atnaujinti 1.500 </a:t>
            </a:r>
            <a:r>
              <a:rPr lang="lt-LT" dirty="0"/>
              <a:t>daugiabučių </a:t>
            </a:r>
            <a:r>
              <a:rPr lang="lt-LT" dirty="0" smtClean="0"/>
              <a:t>- </a:t>
            </a:r>
            <a:r>
              <a:rPr lang="lt-LT" b="1" dirty="0" smtClean="0"/>
              <a:t>tris </a:t>
            </a:r>
            <a:r>
              <a:rPr lang="lt-LT" b="1" dirty="0"/>
              <a:t>kartus daugiau </a:t>
            </a:r>
            <a:r>
              <a:rPr lang="lt-LT" dirty="0"/>
              <a:t>nei </a:t>
            </a:r>
            <a:r>
              <a:rPr lang="lt-LT" dirty="0" smtClean="0"/>
              <a:t>2005-2013 m.</a:t>
            </a:r>
            <a:endParaRPr lang="lt-LT" dirty="0"/>
          </a:p>
        </p:txBody>
      </p:sp>
      <p:graphicFrame>
        <p:nvGraphicFramePr>
          <p:cNvPr id="9" name="Chart 8"/>
          <p:cNvGraphicFramePr/>
          <p:nvPr>
            <p:extLst>
              <p:ext uri="{D42A27DB-BD31-4B8C-83A1-F6EECF244321}">
                <p14:modId xmlns:p14="http://schemas.microsoft.com/office/powerpoint/2010/main" val="244607964"/>
              </p:ext>
            </p:extLst>
          </p:nvPr>
        </p:nvGraphicFramePr>
        <p:xfrm>
          <a:off x="881812" y="2945424"/>
          <a:ext cx="7453296" cy="320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5254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655685" y="187914"/>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1. Įgyvendintų projektų </a:t>
            </a:r>
            <a:r>
              <a:rPr lang="lt-LT" sz="1200" b="0" dirty="0" smtClean="0"/>
              <a:t>apžvalga</a:t>
            </a:r>
            <a:endParaRPr lang="lt-LT" sz="1200" b="0" dirty="0"/>
          </a:p>
        </p:txBody>
      </p:sp>
      <p:sp>
        <p:nvSpPr>
          <p:cNvPr id="7" name="Title 1"/>
          <p:cNvSpPr>
            <a:spLocks noGrp="1"/>
          </p:cNvSpPr>
          <p:nvPr>
            <p:ph type="title"/>
          </p:nvPr>
        </p:nvSpPr>
        <p:spPr>
          <a:xfrm>
            <a:off x="752401" y="413020"/>
            <a:ext cx="7826072" cy="431556"/>
          </a:xfrm>
        </p:spPr>
        <p:txBody>
          <a:bodyPr/>
          <a:lstStyle/>
          <a:p>
            <a:pPr>
              <a:lnSpc>
                <a:spcPct val="100000"/>
              </a:lnSpc>
            </a:pPr>
            <a:r>
              <a:rPr lang="lt-LT" sz="2800" b="1" dirty="0" smtClean="0">
                <a:latin typeface="+mn-lt"/>
              </a:rPr>
              <a:t>Valstybės skirtos paramos statistika</a:t>
            </a:r>
            <a:endParaRPr lang="en-GB" sz="2800" b="1" dirty="0">
              <a:latin typeface="+mn-lt"/>
            </a:endParaRPr>
          </a:p>
        </p:txBody>
      </p:sp>
      <p:sp>
        <p:nvSpPr>
          <p:cNvPr id="22" name="Rectangle 21"/>
          <p:cNvSpPr/>
          <p:nvPr/>
        </p:nvSpPr>
        <p:spPr>
          <a:xfrm>
            <a:off x="624079" y="1114526"/>
            <a:ext cx="8431997" cy="1498102"/>
          </a:xfrm>
          <a:prstGeom prst="rect">
            <a:avLst/>
          </a:prstGeom>
        </p:spPr>
        <p:txBody>
          <a:bodyPr wrap="square">
            <a:spAutoFit/>
          </a:bodyPr>
          <a:lstStyle/>
          <a:p>
            <a:pPr marL="285750" indent="-285750" fontAlgn="base">
              <a:lnSpc>
                <a:spcPts val="2500"/>
              </a:lnSpc>
              <a:spcBef>
                <a:spcPts val="600"/>
              </a:spcBef>
              <a:spcAft>
                <a:spcPct val="0"/>
              </a:spcAft>
              <a:buClr>
                <a:schemeClr val="bg1">
                  <a:lumMod val="50000"/>
                </a:schemeClr>
              </a:buClr>
              <a:buFont typeface="Wingdings" panose="05000000000000000000" pitchFamily="2" charset="2"/>
              <a:buChar char="§"/>
              <a:defRPr/>
            </a:pPr>
            <a:r>
              <a:rPr lang="lt-LT" sz="1700" dirty="0"/>
              <a:t>Projektams skirta daugiau </a:t>
            </a:r>
            <a:r>
              <a:rPr lang="lt-LT" sz="1700" b="1" dirty="0" smtClean="0"/>
              <a:t>185 </a:t>
            </a:r>
            <a:r>
              <a:rPr lang="lt-LT" sz="1700" b="1" dirty="0"/>
              <a:t>mln. EUR </a:t>
            </a:r>
            <a:r>
              <a:rPr lang="lt-LT" sz="1700" dirty="0"/>
              <a:t>negrąžintinos </a:t>
            </a:r>
            <a:r>
              <a:rPr lang="lt-LT" sz="1700" dirty="0" smtClean="0"/>
              <a:t>paramos, o papildomi įsipareigojimai </a:t>
            </a:r>
            <a:r>
              <a:rPr lang="lt-LT" sz="1700" dirty="0"/>
              <a:t>ateityje </a:t>
            </a:r>
            <a:r>
              <a:rPr lang="lt-LT" sz="1700" dirty="0" smtClean="0"/>
              <a:t>gali siekti daugiau nei </a:t>
            </a:r>
            <a:r>
              <a:rPr lang="lt-LT" sz="1700" b="1" dirty="0" smtClean="0"/>
              <a:t>80 </a:t>
            </a:r>
            <a:r>
              <a:rPr lang="lt-LT" sz="1700" b="1" dirty="0"/>
              <a:t>mln. </a:t>
            </a:r>
            <a:r>
              <a:rPr lang="lt-LT" sz="1700" b="1" dirty="0" smtClean="0"/>
              <a:t>EUR</a:t>
            </a:r>
            <a:r>
              <a:rPr lang="lt-LT" sz="1700" dirty="0" smtClean="0"/>
              <a:t>.</a:t>
            </a:r>
            <a:endParaRPr lang="lt-LT" sz="1700" dirty="0"/>
          </a:p>
          <a:p>
            <a:pPr marL="285750" indent="-285750" fontAlgn="base">
              <a:lnSpc>
                <a:spcPts val="2500"/>
              </a:lnSpc>
              <a:spcBef>
                <a:spcPts val="600"/>
              </a:spcBef>
              <a:spcAft>
                <a:spcPct val="0"/>
              </a:spcAft>
              <a:buClr>
                <a:schemeClr val="bg1">
                  <a:lumMod val="50000"/>
                </a:schemeClr>
              </a:buClr>
              <a:buFont typeface="Wingdings" panose="05000000000000000000" pitchFamily="2" charset="2"/>
              <a:buChar char="§"/>
              <a:defRPr/>
            </a:pPr>
            <a:r>
              <a:rPr lang="lt-LT" sz="1700" dirty="0" smtClean="0"/>
              <a:t>Negrąžintina parama sudaro </a:t>
            </a:r>
            <a:r>
              <a:rPr lang="lt-LT" sz="1700" b="1" dirty="0" smtClean="0"/>
              <a:t>daugiau nei pusę </a:t>
            </a:r>
            <a:r>
              <a:rPr lang="lt-LT" sz="1700" dirty="0" smtClean="0"/>
              <a:t>įgyvendintų projektų vertės.</a:t>
            </a:r>
            <a:endParaRPr lang="lt-LT" sz="1700" dirty="0"/>
          </a:p>
          <a:p>
            <a:pPr marL="285750" indent="-285750" fontAlgn="base">
              <a:lnSpc>
                <a:spcPts val="2500"/>
              </a:lnSpc>
              <a:spcBef>
                <a:spcPts val="600"/>
              </a:spcBef>
              <a:spcAft>
                <a:spcPct val="0"/>
              </a:spcAft>
              <a:buClr>
                <a:schemeClr val="bg1">
                  <a:lumMod val="50000"/>
                </a:schemeClr>
              </a:buClr>
              <a:buFont typeface="Wingdings" panose="05000000000000000000" pitchFamily="2" charset="2"/>
              <a:buChar char="§"/>
              <a:defRPr/>
            </a:pPr>
            <a:r>
              <a:rPr lang="lt-LT" sz="1700" dirty="0" smtClean="0"/>
              <a:t>Vidutinio projekto vertė – 259 tūkst. EUR, negrąžintina parama – 135 tūkst. EUR.</a:t>
            </a:r>
          </a:p>
        </p:txBody>
      </p:sp>
      <p:graphicFrame>
        <p:nvGraphicFramePr>
          <p:cNvPr id="8" name="Chart 7"/>
          <p:cNvGraphicFramePr/>
          <p:nvPr>
            <p:extLst>
              <p:ext uri="{D42A27DB-BD31-4B8C-83A1-F6EECF244321}">
                <p14:modId xmlns:p14="http://schemas.microsoft.com/office/powerpoint/2010/main" val="1118196335"/>
              </p:ext>
            </p:extLst>
          </p:nvPr>
        </p:nvGraphicFramePr>
        <p:xfrm>
          <a:off x="1102318" y="2989385"/>
          <a:ext cx="7241582" cy="3226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628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4800" y="1855176"/>
            <a:ext cx="6459120" cy="3001223"/>
          </a:xfrm>
        </p:spPr>
        <p:txBody>
          <a:bodyPr anchor="ctr"/>
          <a:lstStyle/>
          <a:p>
            <a:pPr marL="742950" indent="-742950">
              <a:lnSpc>
                <a:spcPct val="100000"/>
              </a:lnSpc>
              <a:buFont typeface="+mj-lt"/>
              <a:buAutoNum type="arabicPeriod" startAt="2"/>
            </a:pPr>
            <a:r>
              <a:rPr lang="lt-LT" sz="4400" dirty="0" smtClean="0">
                <a:latin typeface="+mn-lt"/>
              </a:rPr>
              <a:t>Renovacijos poveikis ekonomikai</a:t>
            </a:r>
            <a:endParaRPr lang="lt-LT" sz="4400" dirty="0">
              <a:latin typeface="+mn-lt"/>
            </a:endParaRPr>
          </a:p>
        </p:txBody>
      </p:sp>
    </p:spTree>
    <p:extLst>
      <p:ext uri="{BB962C8B-B14F-4D97-AF65-F5344CB8AC3E}">
        <p14:creationId xmlns:p14="http://schemas.microsoft.com/office/powerpoint/2010/main" val="189835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2"/>
          <p:cNvSpPr txBox="1">
            <a:spLocks/>
          </p:cNvSpPr>
          <p:nvPr/>
        </p:nvSpPr>
        <p:spPr>
          <a:xfrm>
            <a:off x="96718" y="161537"/>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smtClean="0"/>
              <a:t>2</a:t>
            </a:r>
            <a:r>
              <a:rPr lang="lt-LT" sz="1200" b="0" dirty="0"/>
              <a:t>. </a:t>
            </a:r>
            <a:r>
              <a:rPr lang="lt-LT" sz="1200" b="0" dirty="0" smtClean="0"/>
              <a:t>Renovacijos poveikis </a:t>
            </a:r>
            <a:r>
              <a:rPr lang="lt-LT" sz="1200" b="0" dirty="0"/>
              <a:t>ekonomikai</a:t>
            </a:r>
          </a:p>
        </p:txBody>
      </p:sp>
      <p:sp>
        <p:nvSpPr>
          <p:cNvPr id="7" name="Title 1"/>
          <p:cNvSpPr>
            <a:spLocks noGrp="1"/>
          </p:cNvSpPr>
          <p:nvPr>
            <p:ph type="title"/>
          </p:nvPr>
        </p:nvSpPr>
        <p:spPr>
          <a:xfrm>
            <a:off x="193434" y="386643"/>
            <a:ext cx="7826072" cy="431556"/>
          </a:xfrm>
        </p:spPr>
        <p:txBody>
          <a:bodyPr/>
          <a:lstStyle/>
          <a:p>
            <a:pPr>
              <a:lnSpc>
                <a:spcPct val="100000"/>
              </a:lnSpc>
            </a:pPr>
            <a:r>
              <a:rPr lang="lt-LT" sz="2800" b="1" dirty="0" smtClean="0">
                <a:latin typeface="+mn-lt"/>
              </a:rPr>
              <a:t>Poveikis ekonomikai</a:t>
            </a:r>
            <a:endParaRPr lang="en-GB" sz="2800" b="1" dirty="0">
              <a:latin typeface="+mn-lt"/>
            </a:endParaRPr>
          </a:p>
        </p:txBody>
      </p:sp>
      <p:sp>
        <p:nvSpPr>
          <p:cNvPr id="10" name="Rectangle 9"/>
          <p:cNvSpPr/>
          <p:nvPr/>
        </p:nvSpPr>
        <p:spPr>
          <a:xfrm>
            <a:off x="1932446" y="2282394"/>
            <a:ext cx="7079672" cy="720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sz="1600" dirty="0" smtClean="0">
                <a:solidFill>
                  <a:schemeClr val="tx1"/>
                </a:solidFill>
              </a:rPr>
              <a:t>- prognozuojami faktiniai šilumos energijos sutaupymai</a:t>
            </a:r>
            <a:endParaRPr lang="lt-LT" sz="1600" dirty="0">
              <a:solidFill>
                <a:schemeClr val="tx1"/>
              </a:solidFill>
            </a:endParaRPr>
          </a:p>
        </p:txBody>
      </p:sp>
      <p:sp>
        <p:nvSpPr>
          <p:cNvPr id="11" name="Rectangle 10"/>
          <p:cNvSpPr/>
          <p:nvPr/>
        </p:nvSpPr>
        <p:spPr>
          <a:xfrm>
            <a:off x="1932448" y="4621842"/>
            <a:ext cx="7079670" cy="720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sz="1600" dirty="0" smtClean="0">
                <a:solidFill>
                  <a:schemeClr val="tx1"/>
                </a:solidFill>
              </a:rPr>
              <a:t>- papildomų darbo vietų</a:t>
            </a:r>
            <a:endParaRPr lang="lt-LT" sz="1600" dirty="0">
              <a:solidFill>
                <a:schemeClr val="tx1"/>
              </a:solidFill>
            </a:endParaRPr>
          </a:p>
        </p:txBody>
      </p:sp>
      <p:sp>
        <p:nvSpPr>
          <p:cNvPr id="12" name="Rectangle 11"/>
          <p:cNvSpPr/>
          <p:nvPr/>
        </p:nvSpPr>
        <p:spPr>
          <a:xfrm>
            <a:off x="1932447" y="3842026"/>
            <a:ext cx="7079672" cy="720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r>
              <a:rPr lang="lt-LT" sz="1600" dirty="0" smtClean="0">
                <a:solidFill>
                  <a:schemeClr val="tx1"/>
                </a:solidFill>
              </a:rPr>
              <a:t>- vertės aplinkos taršos (</a:t>
            </a:r>
            <a:r>
              <a:rPr lang="lt-LT" sz="1600" dirty="0">
                <a:solidFill>
                  <a:schemeClr val="tx1"/>
                </a:solidFill>
              </a:rPr>
              <a:t>CO</a:t>
            </a:r>
            <a:r>
              <a:rPr lang="lt-LT" sz="1600" baseline="-25000" dirty="0">
                <a:solidFill>
                  <a:schemeClr val="tx1"/>
                </a:solidFill>
              </a:rPr>
              <a:t>2</a:t>
            </a:r>
            <a:r>
              <a:rPr lang="lt-LT" sz="1600" dirty="0">
                <a:solidFill>
                  <a:schemeClr val="tx1"/>
                </a:solidFill>
              </a:rPr>
              <a:t>, </a:t>
            </a:r>
            <a:r>
              <a:rPr lang="lt-LT" sz="1600" dirty="0" smtClean="0">
                <a:solidFill>
                  <a:schemeClr val="tx1"/>
                </a:solidFill>
              </a:rPr>
              <a:t>NO</a:t>
            </a:r>
            <a:r>
              <a:rPr lang="lt-LT" sz="1600" baseline="-25000" dirty="0" smtClean="0">
                <a:solidFill>
                  <a:schemeClr val="tx1"/>
                </a:solidFill>
              </a:rPr>
              <a:t>X</a:t>
            </a:r>
            <a:r>
              <a:rPr lang="lt-LT" sz="1600" dirty="0">
                <a:solidFill>
                  <a:schemeClr val="tx1"/>
                </a:solidFill>
              </a:rPr>
              <a:t>, SO</a:t>
            </a:r>
            <a:r>
              <a:rPr lang="lt-LT" sz="1600" baseline="-25000" dirty="0">
                <a:solidFill>
                  <a:schemeClr val="tx1"/>
                </a:solidFill>
              </a:rPr>
              <a:t>2</a:t>
            </a:r>
            <a:r>
              <a:rPr lang="lt-LT" sz="1600" dirty="0">
                <a:solidFill>
                  <a:schemeClr val="tx1"/>
                </a:solidFill>
              </a:rPr>
              <a:t> ir KD</a:t>
            </a:r>
            <a:r>
              <a:rPr lang="lt-LT" sz="1600" baseline="-25000" dirty="0">
                <a:solidFill>
                  <a:schemeClr val="tx1"/>
                </a:solidFill>
              </a:rPr>
              <a:t>10</a:t>
            </a:r>
            <a:r>
              <a:rPr lang="lt-LT" sz="1600" dirty="0">
                <a:solidFill>
                  <a:schemeClr val="tx1"/>
                </a:solidFill>
              </a:rPr>
              <a:t> </a:t>
            </a:r>
            <a:r>
              <a:rPr lang="lt-LT" sz="1600" dirty="0" smtClean="0">
                <a:solidFill>
                  <a:schemeClr val="tx1"/>
                </a:solidFill>
              </a:rPr>
              <a:t>išmetimų) sumažinimas</a:t>
            </a:r>
            <a:endParaRPr lang="lt-LT" sz="1600" dirty="0">
              <a:solidFill>
                <a:schemeClr val="tx1"/>
              </a:solidFill>
            </a:endParaRPr>
          </a:p>
        </p:txBody>
      </p:sp>
      <p:sp>
        <p:nvSpPr>
          <p:cNvPr id="9" name="Rectangle 8"/>
          <p:cNvSpPr/>
          <p:nvPr/>
        </p:nvSpPr>
        <p:spPr>
          <a:xfrm>
            <a:off x="193434" y="2282394"/>
            <a:ext cx="1739013" cy="720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b="1" dirty="0" smtClean="0">
                <a:solidFill>
                  <a:schemeClr val="bg1"/>
                </a:solidFill>
              </a:rPr>
              <a:t>5,4 TWh </a:t>
            </a:r>
            <a:r>
              <a:rPr lang="lt-LT" sz="1400" i="1" dirty="0" smtClean="0">
                <a:solidFill>
                  <a:schemeClr val="bg1"/>
                </a:solidFill>
              </a:rPr>
              <a:t>arba</a:t>
            </a:r>
            <a:r>
              <a:rPr lang="lt-LT" dirty="0" smtClean="0">
                <a:solidFill>
                  <a:schemeClr val="bg1"/>
                </a:solidFill>
              </a:rPr>
              <a:t> </a:t>
            </a:r>
            <a:r>
              <a:rPr lang="lt-LT" b="1" dirty="0" smtClean="0">
                <a:solidFill>
                  <a:schemeClr val="bg1"/>
                </a:solidFill>
              </a:rPr>
              <a:t>400 mln. EUR</a:t>
            </a:r>
            <a:endParaRPr lang="lt-LT" b="1" dirty="0">
              <a:solidFill>
                <a:schemeClr val="bg1"/>
              </a:solidFill>
            </a:endParaRPr>
          </a:p>
        </p:txBody>
      </p:sp>
      <p:sp>
        <p:nvSpPr>
          <p:cNvPr id="14" name="Rectangle 13"/>
          <p:cNvSpPr/>
          <p:nvPr/>
        </p:nvSpPr>
        <p:spPr>
          <a:xfrm>
            <a:off x="193434" y="4621842"/>
            <a:ext cx="1739017" cy="720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b="1" dirty="0" smtClean="0">
                <a:solidFill>
                  <a:schemeClr val="bg1"/>
                </a:solidFill>
              </a:rPr>
              <a:t>&gt;19.000</a:t>
            </a:r>
            <a:endParaRPr lang="lt-LT" b="1" dirty="0">
              <a:solidFill>
                <a:schemeClr val="bg1"/>
              </a:solidFill>
            </a:endParaRPr>
          </a:p>
        </p:txBody>
      </p:sp>
      <p:sp>
        <p:nvSpPr>
          <p:cNvPr id="15" name="Rectangle 14"/>
          <p:cNvSpPr/>
          <p:nvPr/>
        </p:nvSpPr>
        <p:spPr>
          <a:xfrm>
            <a:off x="193434" y="3842026"/>
            <a:ext cx="1739015" cy="720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b="1" dirty="0" smtClean="0">
                <a:solidFill>
                  <a:schemeClr val="bg1"/>
                </a:solidFill>
              </a:rPr>
              <a:t>63 mln. EUR </a:t>
            </a:r>
            <a:endParaRPr lang="lt-LT" b="1" dirty="0">
              <a:solidFill>
                <a:schemeClr val="bg1"/>
              </a:solidFill>
            </a:endParaRPr>
          </a:p>
        </p:txBody>
      </p:sp>
      <p:sp>
        <p:nvSpPr>
          <p:cNvPr id="21" name="Rectangle 20"/>
          <p:cNvSpPr/>
          <p:nvPr/>
        </p:nvSpPr>
        <p:spPr>
          <a:xfrm>
            <a:off x="1932446" y="3062210"/>
            <a:ext cx="7079672" cy="72000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273050" indent="-180975"/>
            <a:r>
              <a:rPr lang="lt-LT" sz="1600" dirty="0" smtClean="0">
                <a:solidFill>
                  <a:schemeClr val="tx1"/>
                </a:solidFill>
              </a:rPr>
              <a:t>- tiek faktinių šilumos energijos sutaupymų pasiekiama už investuotą 1 EUR</a:t>
            </a:r>
            <a:endParaRPr lang="lt-LT" sz="1600" dirty="0">
              <a:solidFill>
                <a:schemeClr val="tx1"/>
              </a:solidFill>
            </a:endParaRPr>
          </a:p>
        </p:txBody>
      </p:sp>
      <p:sp>
        <p:nvSpPr>
          <p:cNvPr id="22" name="Rectangle 21"/>
          <p:cNvSpPr/>
          <p:nvPr/>
        </p:nvSpPr>
        <p:spPr>
          <a:xfrm>
            <a:off x="193434" y="3062210"/>
            <a:ext cx="1739014" cy="720000"/>
          </a:xfrm>
          <a:prstGeom prst="rect">
            <a:avLst/>
          </a:prstGeom>
          <a:solidFill>
            <a:srgbClr val="00338D"/>
          </a:solid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lt-LT" b="1" dirty="0" smtClean="0">
                <a:solidFill>
                  <a:schemeClr val="bg1"/>
                </a:solidFill>
              </a:rPr>
              <a:t>0,8 EUR</a:t>
            </a:r>
            <a:endParaRPr lang="lt-LT" b="1" dirty="0">
              <a:solidFill>
                <a:schemeClr val="bg1"/>
              </a:solidFill>
            </a:endParaRPr>
          </a:p>
        </p:txBody>
      </p:sp>
      <p:sp>
        <p:nvSpPr>
          <p:cNvPr id="24" name="Rectangle 23"/>
          <p:cNvSpPr/>
          <p:nvPr/>
        </p:nvSpPr>
        <p:spPr>
          <a:xfrm>
            <a:off x="752401" y="1468316"/>
            <a:ext cx="7826071" cy="50926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lgn="ctr"/>
            <a:r>
              <a:rPr lang="lt-LT" b="1" dirty="0" smtClean="0">
                <a:solidFill>
                  <a:schemeClr val="tx1"/>
                </a:solidFill>
              </a:rPr>
              <a:t>514 mln. EUR</a:t>
            </a:r>
            <a:r>
              <a:rPr lang="lt-LT" dirty="0" smtClean="0">
                <a:solidFill>
                  <a:schemeClr val="tx1"/>
                </a:solidFill>
              </a:rPr>
              <a:t> investicijų į daugiabučių namų modernizavimą poveikis</a:t>
            </a:r>
            <a:r>
              <a:rPr lang="en-US" dirty="0" smtClean="0">
                <a:solidFill>
                  <a:schemeClr val="tx1"/>
                </a:solidFill>
              </a:rPr>
              <a:t>*:</a:t>
            </a:r>
            <a:endParaRPr lang="lt-LT" dirty="0">
              <a:solidFill>
                <a:schemeClr val="tx1"/>
              </a:solidFill>
            </a:endParaRPr>
          </a:p>
        </p:txBody>
      </p:sp>
      <p:sp>
        <p:nvSpPr>
          <p:cNvPr id="25" name="Isosceles Triangle 24"/>
          <p:cNvSpPr/>
          <p:nvPr/>
        </p:nvSpPr>
        <p:spPr>
          <a:xfrm rot="10800000">
            <a:off x="1794748" y="1977575"/>
            <a:ext cx="5407269" cy="183274"/>
          </a:xfrm>
          <a:prstGeom prs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lt-LT" sz="1500" dirty="0" err="1" smtClean="0">
              <a:solidFill>
                <a:schemeClr val="bg1"/>
              </a:solidFill>
            </a:endParaRPr>
          </a:p>
        </p:txBody>
      </p:sp>
      <p:sp>
        <p:nvSpPr>
          <p:cNvPr id="26" name="Rectangle 25"/>
          <p:cNvSpPr/>
          <p:nvPr/>
        </p:nvSpPr>
        <p:spPr>
          <a:xfrm>
            <a:off x="395653" y="5805855"/>
            <a:ext cx="8379069" cy="509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92075" algn="ctr"/>
            <a:r>
              <a:rPr lang="en-US" sz="1400" dirty="0" smtClean="0">
                <a:solidFill>
                  <a:schemeClr val="tx1"/>
                </a:solidFill>
              </a:rPr>
              <a:t>* - </a:t>
            </a:r>
            <a:r>
              <a:rPr lang="en-US" sz="1400" dirty="0" err="1" smtClean="0">
                <a:solidFill>
                  <a:schemeClr val="tx1"/>
                </a:solidFill>
              </a:rPr>
              <a:t>prognozuojamas</a:t>
            </a:r>
            <a:r>
              <a:rPr lang="en-US" sz="1400" dirty="0" smtClean="0">
                <a:solidFill>
                  <a:schemeClr val="tx1"/>
                </a:solidFill>
              </a:rPr>
              <a:t> </a:t>
            </a:r>
            <a:r>
              <a:rPr lang="en-US" sz="1400" dirty="0" err="1" smtClean="0">
                <a:solidFill>
                  <a:schemeClr val="tx1"/>
                </a:solidFill>
              </a:rPr>
              <a:t>suminis</a:t>
            </a:r>
            <a:r>
              <a:rPr lang="en-US" sz="1400" dirty="0" smtClean="0">
                <a:solidFill>
                  <a:schemeClr val="tx1"/>
                </a:solidFill>
              </a:rPr>
              <a:t> </a:t>
            </a:r>
            <a:r>
              <a:rPr lang="en-US" sz="1400" dirty="0" err="1" smtClean="0">
                <a:solidFill>
                  <a:schemeClr val="tx1"/>
                </a:solidFill>
              </a:rPr>
              <a:t>poveikis</a:t>
            </a:r>
            <a:r>
              <a:rPr lang="en-US" sz="1400" dirty="0" smtClean="0">
                <a:solidFill>
                  <a:schemeClr val="tx1"/>
                </a:solidFill>
              </a:rPr>
              <a:t> per </a:t>
            </a:r>
            <a:r>
              <a:rPr lang="en-US" sz="1400" dirty="0" err="1" smtClean="0">
                <a:solidFill>
                  <a:schemeClr val="tx1"/>
                </a:solidFill>
              </a:rPr>
              <a:t>paskol</a:t>
            </a:r>
            <a:r>
              <a:rPr lang="lt-LT" sz="1400" dirty="0" smtClean="0">
                <a:solidFill>
                  <a:schemeClr val="tx1"/>
                </a:solidFill>
              </a:rPr>
              <a:t>ų grąžinimo laikotarpį (20 m. nuo projekto įgyvendinimo)</a:t>
            </a:r>
            <a:endParaRPr lang="lt-LT" sz="1400" dirty="0">
              <a:solidFill>
                <a:schemeClr val="tx1"/>
              </a:solidFill>
            </a:endParaRPr>
          </a:p>
        </p:txBody>
      </p:sp>
    </p:spTree>
    <p:extLst>
      <p:ext uri="{BB962C8B-B14F-4D97-AF65-F5344CB8AC3E}">
        <p14:creationId xmlns:p14="http://schemas.microsoft.com/office/powerpoint/2010/main" val="413101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511786506"/>
              </p:ext>
            </p:extLst>
          </p:nvPr>
        </p:nvGraphicFramePr>
        <p:xfrm>
          <a:off x="120510" y="1362809"/>
          <a:ext cx="8897815" cy="501564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2"/>
          <p:cNvSpPr txBox="1">
            <a:spLocks/>
          </p:cNvSpPr>
          <p:nvPr/>
        </p:nvSpPr>
        <p:spPr>
          <a:xfrm>
            <a:off x="93166" y="162035"/>
            <a:ext cx="7827467" cy="18651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1200" b="0" dirty="0"/>
              <a:t>2. </a:t>
            </a:r>
            <a:r>
              <a:rPr lang="lt-LT" sz="1200" b="0" dirty="0" smtClean="0"/>
              <a:t>Renovacijos poveikis </a:t>
            </a:r>
            <a:r>
              <a:rPr lang="lt-LT" sz="1200" b="0" dirty="0"/>
              <a:t>ekonomikai</a:t>
            </a:r>
          </a:p>
        </p:txBody>
      </p:sp>
      <p:sp>
        <p:nvSpPr>
          <p:cNvPr id="7" name="Title 1"/>
          <p:cNvSpPr>
            <a:spLocks noGrp="1"/>
          </p:cNvSpPr>
          <p:nvPr>
            <p:ph type="title"/>
          </p:nvPr>
        </p:nvSpPr>
        <p:spPr>
          <a:xfrm>
            <a:off x="189882" y="387141"/>
            <a:ext cx="7826072" cy="431556"/>
          </a:xfrm>
        </p:spPr>
        <p:txBody>
          <a:bodyPr/>
          <a:lstStyle/>
          <a:p>
            <a:pPr>
              <a:lnSpc>
                <a:spcPct val="100000"/>
              </a:lnSpc>
            </a:pPr>
            <a:r>
              <a:rPr lang="lt-LT" sz="2800" b="1" dirty="0" smtClean="0">
                <a:latin typeface="+mn-lt"/>
              </a:rPr>
              <a:t>Poveikis valstybės biudžetui</a:t>
            </a:r>
            <a:endParaRPr lang="en-GB" sz="2800" b="1" dirty="0">
              <a:latin typeface="+mn-lt"/>
            </a:endParaRPr>
          </a:p>
        </p:txBody>
      </p:sp>
      <p:sp>
        <p:nvSpPr>
          <p:cNvPr id="20" name="TextBox 19"/>
          <p:cNvSpPr txBox="1"/>
          <p:nvPr/>
        </p:nvSpPr>
        <p:spPr>
          <a:xfrm>
            <a:off x="189878" y="1527448"/>
            <a:ext cx="3420000" cy="540000"/>
          </a:xfrm>
          <a:prstGeom prst="rect">
            <a:avLst/>
          </a:prstGeom>
          <a:noFill/>
        </p:spPr>
        <p:txBody>
          <a:bodyPr wrap="square" lIns="54610" tIns="54610" rIns="54610" bIns="54610" rtlCol="0" anchor="ctr">
            <a:noAutofit/>
          </a:bodyPr>
          <a:lstStyle/>
          <a:p>
            <a:pPr algn="r">
              <a:spcAft>
                <a:spcPts val="600"/>
              </a:spcAft>
            </a:pPr>
            <a:r>
              <a:rPr lang="en-US" sz="1300" dirty="0" smtClean="0">
                <a:solidFill>
                  <a:schemeClr val="bg2">
                    <a:lumMod val="25000"/>
                  </a:schemeClr>
                </a:solidFill>
              </a:rPr>
              <a:t>PVM </a:t>
            </a:r>
            <a:r>
              <a:rPr lang="lt-LT" sz="1300" dirty="0" smtClean="0">
                <a:solidFill>
                  <a:schemeClr val="bg2">
                    <a:lumMod val="25000"/>
                  </a:schemeClr>
                </a:solidFill>
              </a:rPr>
              <a:t>už</a:t>
            </a:r>
            <a:r>
              <a:rPr lang="en-US" sz="1300" dirty="0" smtClean="0">
                <a:solidFill>
                  <a:schemeClr val="bg2">
                    <a:lumMod val="25000"/>
                  </a:schemeClr>
                </a:solidFill>
              </a:rPr>
              <a:t> </a:t>
            </a:r>
            <a:r>
              <a:rPr lang="en-US" sz="1300" dirty="0" err="1" smtClean="0">
                <a:solidFill>
                  <a:schemeClr val="bg2">
                    <a:lumMod val="25000"/>
                  </a:schemeClr>
                </a:solidFill>
              </a:rPr>
              <a:t>modernizavimo</a:t>
            </a:r>
            <a:r>
              <a:rPr lang="en-US" sz="1300" dirty="0" smtClean="0">
                <a:solidFill>
                  <a:schemeClr val="bg2">
                    <a:lumMod val="25000"/>
                  </a:schemeClr>
                </a:solidFill>
              </a:rPr>
              <a:t> </a:t>
            </a:r>
            <a:r>
              <a:rPr lang="en-US" sz="1300" dirty="0" err="1" smtClean="0">
                <a:solidFill>
                  <a:schemeClr val="bg2">
                    <a:lumMod val="25000"/>
                  </a:schemeClr>
                </a:solidFill>
              </a:rPr>
              <a:t>darb</a:t>
            </a:r>
            <a:r>
              <a:rPr lang="lt-LT" sz="1300" dirty="0" err="1" smtClean="0">
                <a:solidFill>
                  <a:schemeClr val="bg2">
                    <a:lumMod val="25000"/>
                  </a:schemeClr>
                </a:solidFill>
              </a:rPr>
              <a:t>us</a:t>
            </a:r>
            <a:endParaRPr lang="lt-LT" sz="1300" dirty="0" smtClean="0">
              <a:solidFill>
                <a:schemeClr val="bg2">
                  <a:lumMod val="25000"/>
                </a:schemeClr>
              </a:solidFill>
            </a:endParaRPr>
          </a:p>
        </p:txBody>
      </p:sp>
      <p:sp>
        <p:nvSpPr>
          <p:cNvPr id="21" name="TextBox 20"/>
          <p:cNvSpPr txBox="1"/>
          <p:nvPr/>
        </p:nvSpPr>
        <p:spPr>
          <a:xfrm>
            <a:off x="189878" y="2040519"/>
            <a:ext cx="3420000" cy="540000"/>
          </a:xfrm>
          <a:prstGeom prst="rect">
            <a:avLst/>
          </a:prstGeom>
          <a:noFill/>
        </p:spPr>
        <p:txBody>
          <a:bodyPr wrap="square" lIns="54610" tIns="54610" rIns="54610" bIns="54610" rtlCol="0" anchor="ctr">
            <a:noAutofit/>
          </a:bodyPr>
          <a:lstStyle/>
          <a:p>
            <a:pPr algn="r">
              <a:spcAft>
                <a:spcPts val="600"/>
              </a:spcAft>
            </a:pPr>
            <a:r>
              <a:rPr lang="en-US" sz="1300" dirty="0" smtClean="0">
                <a:solidFill>
                  <a:schemeClr val="bg2">
                    <a:lumMod val="25000"/>
                  </a:schemeClr>
                </a:solidFill>
              </a:rPr>
              <a:t>PVM </a:t>
            </a:r>
            <a:r>
              <a:rPr lang="lt-LT" sz="1300" dirty="0" smtClean="0">
                <a:solidFill>
                  <a:schemeClr val="bg2">
                    <a:lumMod val="25000"/>
                  </a:schemeClr>
                </a:solidFill>
              </a:rPr>
              <a:t>už</a:t>
            </a:r>
            <a:r>
              <a:rPr lang="en-US" sz="1300" dirty="0" smtClean="0">
                <a:solidFill>
                  <a:schemeClr val="bg2">
                    <a:lumMod val="25000"/>
                  </a:schemeClr>
                </a:solidFill>
              </a:rPr>
              <a:t> </a:t>
            </a:r>
            <a:r>
              <a:rPr lang="lt-LT" sz="1300" dirty="0" smtClean="0">
                <a:solidFill>
                  <a:schemeClr val="bg2">
                    <a:lumMod val="25000"/>
                  </a:schemeClr>
                </a:solidFill>
              </a:rPr>
              <a:t>šilumos energiją</a:t>
            </a:r>
          </a:p>
        </p:txBody>
      </p:sp>
      <p:sp>
        <p:nvSpPr>
          <p:cNvPr id="22" name="TextBox 21"/>
          <p:cNvSpPr txBox="1"/>
          <p:nvPr/>
        </p:nvSpPr>
        <p:spPr>
          <a:xfrm>
            <a:off x="189878" y="2553590"/>
            <a:ext cx="3420000" cy="540000"/>
          </a:xfrm>
          <a:prstGeom prst="rect">
            <a:avLst/>
          </a:prstGeom>
          <a:noFill/>
        </p:spPr>
        <p:txBody>
          <a:bodyPr wrap="square" lIns="54610" tIns="54610" rIns="54610" bIns="54610" rtlCol="0" anchor="ctr">
            <a:noAutofit/>
          </a:bodyPr>
          <a:lstStyle/>
          <a:p>
            <a:pPr algn="r">
              <a:spcAft>
                <a:spcPts val="600"/>
              </a:spcAft>
            </a:pPr>
            <a:r>
              <a:rPr lang="lt-LT" sz="1300" dirty="0" smtClean="0">
                <a:solidFill>
                  <a:schemeClr val="bg2">
                    <a:lumMod val="25000"/>
                  </a:schemeClr>
                </a:solidFill>
              </a:rPr>
              <a:t>Pelno mokestis nuo modernizavimo darbų</a:t>
            </a:r>
          </a:p>
        </p:txBody>
      </p:sp>
      <p:sp>
        <p:nvSpPr>
          <p:cNvPr id="23" name="TextBox 22"/>
          <p:cNvSpPr txBox="1"/>
          <p:nvPr/>
        </p:nvSpPr>
        <p:spPr>
          <a:xfrm>
            <a:off x="189878" y="3066661"/>
            <a:ext cx="3420000" cy="540000"/>
          </a:xfrm>
          <a:prstGeom prst="rect">
            <a:avLst/>
          </a:prstGeom>
          <a:noFill/>
        </p:spPr>
        <p:txBody>
          <a:bodyPr wrap="square" lIns="54610" tIns="54610" rIns="54610" bIns="54610" rtlCol="0" anchor="ctr">
            <a:noAutofit/>
          </a:bodyPr>
          <a:lstStyle/>
          <a:p>
            <a:pPr algn="r">
              <a:spcAft>
                <a:spcPts val="600"/>
              </a:spcAft>
            </a:pPr>
            <a:r>
              <a:rPr lang="lt-LT" sz="1300" dirty="0" smtClean="0">
                <a:solidFill>
                  <a:schemeClr val="bg2">
                    <a:lumMod val="25000"/>
                  </a:schemeClr>
                </a:solidFill>
              </a:rPr>
              <a:t>Mokesčiai nuo sukurtų darbo vietų</a:t>
            </a:r>
          </a:p>
        </p:txBody>
      </p:sp>
      <p:sp>
        <p:nvSpPr>
          <p:cNvPr id="24" name="TextBox 23"/>
          <p:cNvSpPr txBox="1"/>
          <p:nvPr/>
        </p:nvSpPr>
        <p:spPr>
          <a:xfrm>
            <a:off x="189878" y="3579732"/>
            <a:ext cx="3420000" cy="540000"/>
          </a:xfrm>
          <a:prstGeom prst="rect">
            <a:avLst/>
          </a:prstGeom>
          <a:noFill/>
        </p:spPr>
        <p:txBody>
          <a:bodyPr wrap="square" lIns="54610" tIns="54610" rIns="54610" bIns="54610" rtlCol="0" anchor="ctr">
            <a:noAutofit/>
          </a:bodyPr>
          <a:lstStyle/>
          <a:p>
            <a:pPr algn="r">
              <a:spcAft>
                <a:spcPts val="600"/>
              </a:spcAft>
            </a:pPr>
            <a:r>
              <a:rPr lang="lt-LT" sz="1300" dirty="0" smtClean="0">
                <a:solidFill>
                  <a:schemeClr val="bg2">
                    <a:lumMod val="25000"/>
                  </a:schemeClr>
                </a:solidFill>
              </a:rPr>
              <a:t>Mokesčiai nuo pasikeitusių gyventojų disponuojamų pajamų</a:t>
            </a:r>
          </a:p>
        </p:txBody>
      </p:sp>
      <p:sp>
        <p:nvSpPr>
          <p:cNvPr id="25" name="TextBox 24"/>
          <p:cNvSpPr txBox="1"/>
          <p:nvPr/>
        </p:nvSpPr>
        <p:spPr>
          <a:xfrm>
            <a:off x="189878" y="4092803"/>
            <a:ext cx="3420000" cy="540000"/>
          </a:xfrm>
          <a:prstGeom prst="rect">
            <a:avLst/>
          </a:prstGeom>
          <a:noFill/>
        </p:spPr>
        <p:txBody>
          <a:bodyPr wrap="square" lIns="54610" tIns="54610" rIns="54610" bIns="54610" rtlCol="0" anchor="ctr">
            <a:noAutofit/>
          </a:bodyPr>
          <a:lstStyle/>
          <a:p>
            <a:pPr algn="r">
              <a:spcAft>
                <a:spcPts val="600"/>
              </a:spcAft>
            </a:pPr>
            <a:r>
              <a:rPr lang="lt-LT" sz="1500" b="1" dirty="0" smtClean="0">
                <a:solidFill>
                  <a:srgbClr val="00338D"/>
                </a:solidFill>
              </a:rPr>
              <a:t>Papildomai surenkami mokesčiai</a:t>
            </a:r>
          </a:p>
        </p:txBody>
      </p:sp>
      <p:sp>
        <p:nvSpPr>
          <p:cNvPr id="26" name="TextBox 25"/>
          <p:cNvSpPr txBox="1"/>
          <p:nvPr/>
        </p:nvSpPr>
        <p:spPr>
          <a:xfrm>
            <a:off x="189878" y="4605874"/>
            <a:ext cx="3420000" cy="540000"/>
          </a:xfrm>
          <a:prstGeom prst="rect">
            <a:avLst/>
          </a:prstGeom>
          <a:noFill/>
        </p:spPr>
        <p:txBody>
          <a:bodyPr wrap="square" lIns="54610" tIns="54610" rIns="54610" bIns="54610" rtlCol="0" anchor="ctr">
            <a:noAutofit/>
          </a:bodyPr>
          <a:lstStyle/>
          <a:p>
            <a:pPr algn="r">
              <a:spcAft>
                <a:spcPts val="600"/>
              </a:spcAft>
            </a:pPr>
            <a:r>
              <a:rPr lang="lt-LT" sz="1300" dirty="0" smtClean="0">
                <a:solidFill>
                  <a:schemeClr val="bg2">
                    <a:lumMod val="25000"/>
                  </a:schemeClr>
                </a:solidFill>
              </a:rPr>
              <a:t>Negrąžintinai paramai skirtos lėšos</a:t>
            </a:r>
          </a:p>
        </p:txBody>
      </p:sp>
      <p:sp>
        <p:nvSpPr>
          <p:cNvPr id="27" name="TextBox 26"/>
          <p:cNvSpPr txBox="1"/>
          <p:nvPr/>
        </p:nvSpPr>
        <p:spPr>
          <a:xfrm>
            <a:off x="189878" y="5118945"/>
            <a:ext cx="3420000" cy="540000"/>
          </a:xfrm>
          <a:prstGeom prst="rect">
            <a:avLst/>
          </a:prstGeom>
          <a:noFill/>
        </p:spPr>
        <p:txBody>
          <a:bodyPr wrap="square" lIns="54610" tIns="54610" rIns="54610" bIns="54610" rtlCol="0" anchor="ctr">
            <a:noAutofit/>
          </a:bodyPr>
          <a:lstStyle/>
          <a:p>
            <a:pPr algn="r">
              <a:spcAft>
                <a:spcPts val="600"/>
              </a:spcAft>
            </a:pPr>
            <a:r>
              <a:rPr lang="lt-LT" sz="1300" dirty="0" smtClean="0">
                <a:solidFill>
                  <a:schemeClr val="bg2">
                    <a:lumMod val="25000"/>
                  </a:schemeClr>
                </a:solidFill>
              </a:rPr>
              <a:t>Priemonei JKF įgyvendinti skirtos lėšos</a:t>
            </a:r>
          </a:p>
        </p:txBody>
      </p:sp>
      <p:sp>
        <p:nvSpPr>
          <p:cNvPr id="28" name="TextBox 27"/>
          <p:cNvSpPr txBox="1"/>
          <p:nvPr/>
        </p:nvSpPr>
        <p:spPr>
          <a:xfrm>
            <a:off x="189878" y="5632015"/>
            <a:ext cx="3420000" cy="540000"/>
          </a:xfrm>
          <a:prstGeom prst="rect">
            <a:avLst/>
          </a:prstGeom>
          <a:noFill/>
        </p:spPr>
        <p:txBody>
          <a:bodyPr wrap="square" lIns="54610" tIns="54610" rIns="54610" bIns="54610" rtlCol="0" anchor="ctr">
            <a:noAutofit/>
          </a:bodyPr>
          <a:lstStyle/>
          <a:p>
            <a:pPr algn="r">
              <a:spcAft>
                <a:spcPts val="600"/>
              </a:spcAft>
            </a:pPr>
            <a:r>
              <a:rPr lang="lt-LT" b="1" dirty="0" smtClean="0">
                <a:solidFill>
                  <a:srgbClr val="00338D"/>
                </a:solidFill>
              </a:rPr>
              <a:t>Bendras poveikis VB</a:t>
            </a:r>
          </a:p>
        </p:txBody>
      </p:sp>
      <p:cxnSp>
        <p:nvCxnSpPr>
          <p:cNvPr id="31" name="Straight Connector 30"/>
          <p:cNvCxnSpPr/>
          <p:nvPr/>
        </p:nvCxnSpPr>
        <p:spPr>
          <a:xfrm>
            <a:off x="3921369" y="4605874"/>
            <a:ext cx="4800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21369" y="5633651"/>
            <a:ext cx="4800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21369" y="6163935"/>
            <a:ext cx="4800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921369" y="1527448"/>
            <a:ext cx="4800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787662" y="1527448"/>
            <a:ext cx="8792" cy="463648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1057201" y="1229360"/>
            <a:ext cx="7826072" cy="243502"/>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pPr algn="ctr">
              <a:lnSpc>
                <a:spcPct val="100000"/>
              </a:lnSpc>
            </a:pPr>
            <a:r>
              <a:rPr lang="lt-LT" sz="1400" b="1" dirty="0" smtClean="0">
                <a:solidFill>
                  <a:schemeClr val="tx1"/>
                </a:solidFill>
                <a:latin typeface="+mn-lt"/>
              </a:rPr>
              <a:t>Suminis poveikis valstybės biudžetui per paskolų grąžinimo laikotarpį (mln. EUR)</a:t>
            </a:r>
            <a:endParaRPr lang="en-GB" sz="1400" b="1" dirty="0">
              <a:solidFill>
                <a:schemeClr val="tx1"/>
              </a:solidFill>
              <a:latin typeface="+mn-lt"/>
            </a:endParaRPr>
          </a:p>
        </p:txBody>
      </p:sp>
    </p:spTree>
    <p:extLst>
      <p:ext uri="{BB962C8B-B14F-4D97-AF65-F5344CB8AC3E}">
        <p14:creationId xmlns:p14="http://schemas.microsoft.com/office/powerpoint/2010/main" val="814108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2044800" y="1855176"/>
            <a:ext cx="6581040" cy="3001223"/>
          </a:xfrm>
        </p:spPr>
        <p:txBody>
          <a:bodyPr anchor="ctr"/>
          <a:lstStyle/>
          <a:p>
            <a:pPr marL="742950" indent="-742950">
              <a:lnSpc>
                <a:spcPct val="100000"/>
              </a:lnSpc>
              <a:buFont typeface="+mj-lt"/>
              <a:buAutoNum type="arabicPeriod" startAt="3"/>
            </a:pPr>
            <a:r>
              <a:rPr lang="lt-LT" sz="4400" dirty="0" smtClean="0">
                <a:latin typeface="+mn-lt"/>
              </a:rPr>
              <a:t>Renovacijos finansinio </a:t>
            </a:r>
            <a:r>
              <a:rPr lang="lt-LT" sz="4400" dirty="0">
                <a:latin typeface="+mn-lt"/>
              </a:rPr>
              <a:t>patrauklumo analizės įžvalgos</a:t>
            </a:r>
          </a:p>
        </p:txBody>
      </p:sp>
    </p:spTree>
    <p:extLst>
      <p:ext uri="{BB962C8B-B14F-4D97-AF65-F5344CB8AC3E}">
        <p14:creationId xmlns:p14="http://schemas.microsoft.com/office/powerpoint/2010/main" val="182015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
  <p:tag name="KEYWORD" val="SCREEN"/>
  <p:tag name="TEMPLATEVERSION" val="12/02/2016 04:09:56"/>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36.3465"/>
  <p:tag name="ADV_HEIGHT" val="29.19685"/>
  <p:tag name="ADV_WIDTH" val="458.0787"/>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KPMG Screen Standard Template</Template>
  <TotalTime>1619</TotalTime>
  <Words>3092</Words>
  <Application>Microsoft Office PowerPoint</Application>
  <PresentationFormat>On-screen Show (4:3)</PresentationFormat>
  <Paragraphs>482</Paragraphs>
  <Slides>34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(body)</vt:lpstr>
      <vt:lpstr>Calibri</vt:lpstr>
      <vt:lpstr>KPMG Extralight</vt:lpstr>
      <vt:lpstr>Times New Roman</vt:lpstr>
      <vt:lpstr>Univers for KPMG</vt:lpstr>
      <vt:lpstr>Univers for KPMG Light</vt:lpstr>
      <vt:lpstr>Wingdings</vt:lpstr>
      <vt:lpstr>KPMG_Standard_4x3_0922_2015</vt:lpstr>
      <vt:lpstr>ES struktūrinių fondų panaudojimo būsto renovacijai vertinimas </vt:lpstr>
      <vt:lpstr>Turinys</vt:lpstr>
      <vt:lpstr>Įgyvendintų projektų apžvalga</vt:lpstr>
      <vt:lpstr>Renovacijos mastai</vt:lpstr>
      <vt:lpstr>Valstybės skirtos paramos statistika</vt:lpstr>
      <vt:lpstr>Renovacijos poveikis ekonomikai</vt:lpstr>
      <vt:lpstr>Poveikis ekonomikai</vt:lpstr>
      <vt:lpstr>Poveikis valstybės biudžetui</vt:lpstr>
      <vt:lpstr>Renovacijos finansinio patrauklumo analizės įžvalgos</vt:lpstr>
      <vt:lpstr>PowerPoint Presentation</vt:lpstr>
      <vt:lpstr>PowerPoint Presentation</vt:lpstr>
      <vt:lpstr>PowerPoint Presentation</vt:lpstr>
      <vt:lpstr>PowerPoint Presentation</vt:lpstr>
      <vt:lpstr>PowerPoint Presentation</vt:lpstr>
      <vt:lpstr>PowerPoint Presentation</vt:lpstr>
      <vt:lpstr>Vidutinio projekto „atsipirkimas“ butų savininkams</vt:lpstr>
      <vt:lpstr>Kokie nefinansiniai faktoriai lemia renovacijos paklausą?</vt:lpstr>
      <vt:lpstr>Įžvalgos dėl paramos modelio tobulinimo</vt:lpstr>
      <vt:lpstr>Renovacijos finansinio patrauklumo analizė</vt:lpstr>
      <vt:lpstr>Esamo valstybės paramos daugiabučių namų modernizavimui tobulinimo principai</vt:lpstr>
      <vt:lpstr>Papildomų paramos modelio alternatyvų vertinimas</vt:lpstr>
      <vt:lpstr>Ačiū už dėmesį!</vt:lpstr>
      <vt:lpstr>PRIEDAI</vt:lpstr>
      <vt:lpstr>PowerPoint Presentation</vt:lpstr>
      <vt:lpstr>Alternatyvų ekspertinio daugiakriterinio vertinimo rezultatai (1/2)</vt:lpstr>
      <vt:lpstr>Alternatyvų ekspertinio daugiakriterinio vertinimo rezultatai (2/2)</vt:lpstr>
      <vt:lpstr>Dviejų daugiausiai balų surinkusių alternatyvų ekonominis vertinimas (1/2)</vt:lpstr>
      <vt:lpstr>Dviejų daugiausiai balų surinkusių alternatyvų ekonominis vertinimas (2/2)</vt:lpstr>
      <vt:lpstr>Nagrinėtų alternatyvų aprašymai: „Esamas modelis“</vt:lpstr>
      <vt:lpstr>Nagrinėtų alternatyvų aprašymai: Alternatyva Nr. 1A-B</vt:lpstr>
      <vt:lpstr>Nagrinėtų alternatyvų aprašymai: Alternatyva Nr. 2</vt:lpstr>
      <vt:lpstr>Nagrinėtų alternatyvų aprašymai: Alternatyva Nr. 3</vt:lpstr>
      <vt:lpstr>Nagrinėtų alternatyvų aprašymai: Alternatyva Nr. 4</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template</dc:title>
  <dc:creator>Mazeiva, Rytis</dc:creator>
  <cp:lastModifiedBy>Mazeiva, Rytis</cp:lastModifiedBy>
  <cp:revision>145</cp:revision>
  <dcterms:created xsi:type="dcterms:W3CDTF">2017-04-26T05:47:37Z</dcterms:created>
  <dcterms:modified xsi:type="dcterms:W3CDTF">2017-05-03T15:19:15Z</dcterms:modified>
  <cp:category>KPMG Confidential</cp:category>
</cp:coreProperties>
</file>