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4" r:id="rId2"/>
    <p:sldMasterId id="2147483714" r:id="rId3"/>
    <p:sldMasterId id="2147483724" r:id="rId4"/>
    <p:sldMasterId id="2147483734" r:id="rId5"/>
    <p:sldMasterId id="2147483744" r:id="rId6"/>
    <p:sldMasterId id="2147483754" r:id="rId7"/>
    <p:sldMasterId id="2147483763" r:id="rId8"/>
    <p:sldMasterId id="2147483773" r:id="rId9"/>
    <p:sldMasterId id="2147483783" r:id="rId10"/>
    <p:sldMasterId id="2147483793" r:id="rId11"/>
    <p:sldMasterId id="2147483803" r:id="rId12"/>
    <p:sldMasterId id="2147483813" r:id="rId13"/>
    <p:sldMasterId id="2147483823" r:id="rId14"/>
    <p:sldMasterId id="2147483833" r:id="rId15"/>
    <p:sldMasterId id="2147483843" r:id="rId16"/>
    <p:sldMasterId id="2147483853" r:id="rId17"/>
    <p:sldMasterId id="2147483863" r:id="rId18"/>
  </p:sldMasterIdLst>
  <p:notesMasterIdLst>
    <p:notesMasterId r:id="rId78"/>
  </p:notesMasterIdLst>
  <p:handoutMasterIdLst>
    <p:handoutMasterId r:id="rId79"/>
  </p:handoutMasterIdLst>
  <p:sldIdLst>
    <p:sldId id="853" r:id="rId19"/>
    <p:sldId id="854" r:id="rId20"/>
    <p:sldId id="508" r:id="rId21"/>
    <p:sldId id="657" r:id="rId22"/>
    <p:sldId id="788" r:id="rId23"/>
    <p:sldId id="855" r:id="rId24"/>
    <p:sldId id="859" r:id="rId25"/>
    <p:sldId id="416" r:id="rId26"/>
    <p:sldId id="791" r:id="rId27"/>
    <p:sldId id="792" r:id="rId28"/>
    <p:sldId id="794" r:id="rId29"/>
    <p:sldId id="860" r:id="rId30"/>
    <p:sldId id="797" r:id="rId31"/>
    <p:sldId id="798" r:id="rId32"/>
    <p:sldId id="799" r:id="rId33"/>
    <p:sldId id="861" r:id="rId34"/>
    <p:sldId id="801" r:id="rId35"/>
    <p:sldId id="802" r:id="rId36"/>
    <p:sldId id="803" r:id="rId37"/>
    <p:sldId id="804" r:id="rId38"/>
    <p:sldId id="862" r:id="rId39"/>
    <p:sldId id="806" r:id="rId40"/>
    <p:sldId id="807" r:id="rId41"/>
    <p:sldId id="852" r:id="rId42"/>
    <p:sldId id="863" r:id="rId43"/>
    <p:sldId id="812" r:id="rId44"/>
    <p:sldId id="813" r:id="rId45"/>
    <p:sldId id="814" r:id="rId46"/>
    <p:sldId id="864" r:id="rId47"/>
    <p:sldId id="816" r:id="rId48"/>
    <p:sldId id="865" r:id="rId49"/>
    <p:sldId id="819" r:id="rId50"/>
    <p:sldId id="821" r:id="rId51"/>
    <p:sldId id="822" r:id="rId52"/>
    <p:sldId id="866" r:id="rId53"/>
    <p:sldId id="827" r:id="rId54"/>
    <p:sldId id="828" r:id="rId55"/>
    <p:sldId id="829" r:id="rId56"/>
    <p:sldId id="830" r:id="rId57"/>
    <p:sldId id="831" r:id="rId58"/>
    <p:sldId id="832" r:id="rId59"/>
    <p:sldId id="867" r:id="rId60"/>
    <p:sldId id="835" r:id="rId61"/>
    <p:sldId id="836" r:id="rId62"/>
    <p:sldId id="838" r:id="rId63"/>
    <p:sldId id="868" r:id="rId64"/>
    <p:sldId id="842" r:id="rId65"/>
    <p:sldId id="869" r:id="rId66"/>
    <p:sldId id="846" r:id="rId67"/>
    <p:sldId id="856" r:id="rId68"/>
    <p:sldId id="783" r:id="rId69"/>
    <p:sldId id="784" r:id="rId70"/>
    <p:sldId id="848" r:id="rId71"/>
    <p:sldId id="849" r:id="rId72"/>
    <p:sldId id="785" r:id="rId73"/>
    <p:sldId id="858" r:id="rId74"/>
    <p:sldId id="851" r:id="rId75"/>
    <p:sldId id="870" r:id="rId76"/>
    <p:sldId id="857" r:id="rId77"/>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2B0"/>
    <a:srgbClr val="B1CFCB"/>
    <a:srgbClr val="0F9592"/>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280" autoAdjust="0"/>
  </p:normalViewPr>
  <p:slideViewPr>
    <p:cSldViewPr snapToGrid="0">
      <p:cViewPr varScale="1">
        <p:scale>
          <a:sx n="87" d="100"/>
          <a:sy n="87" d="100"/>
        </p:scale>
        <p:origin x="288" y="78"/>
      </p:cViewPr>
      <p:guideLst>
        <p:guide orient="horz" pos="2160"/>
        <p:guide pos="3840"/>
      </p:guideLst>
    </p:cSldViewPr>
  </p:slideViewPr>
  <p:outlineViewPr>
    <p:cViewPr>
      <p:scale>
        <a:sx n="33" d="100"/>
        <a:sy n="33" d="100"/>
      </p:scale>
      <p:origin x="0" y="2256"/>
    </p:cViewPr>
  </p:outlineViewPr>
  <p:notesTextViewPr>
    <p:cViewPr>
      <p:scale>
        <a:sx n="1" d="1"/>
        <a:sy n="1" d="1"/>
      </p:scale>
      <p:origin x="0" y="0"/>
    </p:cViewPr>
  </p:notesTextViewPr>
  <p:notesViewPr>
    <p:cSldViewPr snapToGrid="0">
      <p:cViewPr varScale="1">
        <p:scale>
          <a:sx n="61" d="100"/>
          <a:sy n="61" d="100"/>
        </p:scale>
        <p:origin x="-339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microsoft.com/office/2016/11/relationships/changesInfo" Target="changesInfos/changesInfo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heme" Target="theme/theme1.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gnas" userId="d2ada59b-dea7-413a-85ee-633868ad41c9" providerId="ADAL" clId="{6542C400-2A51-4204-9464-3F6DFD741EF9}"/>
    <pc:docChg chg="undo custSel modSld">
      <pc:chgData name="Ignas" userId="d2ada59b-dea7-413a-85ee-633868ad41c9" providerId="ADAL" clId="{6542C400-2A51-4204-9464-3F6DFD741EF9}" dt="2020-11-16T16:28:21.788" v="74" actId="1076"/>
      <pc:docMkLst>
        <pc:docMk/>
      </pc:docMkLst>
      <pc:sldChg chg="modSp mod">
        <pc:chgData name="Ignas" userId="d2ada59b-dea7-413a-85ee-633868ad41c9" providerId="ADAL" clId="{6542C400-2A51-4204-9464-3F6DFD741EF9}" dt="2020-11-16T16:28:21.788" v="74" actId="1076"/>
        <pc:sldMkLst>
          <pc:docMk/>
          <pc:sldMk cId="2382661975" sldId="851"/>
        </pc:sldMkLst>
        <pc:spChg chg="mod">
          <ac:chgData name="Ignas" userId="d2ada59b-dea7-413a-85ee-633868ad41c9" providerId="ADAL" clId="{6542C400-2A51-4204-9464-3F6DFD741EF9}" dt="2020-11-16T16:28:21.788" v="74" actId="1076"/>
          <ac:spMkLst>
            <pc:docMk/>
            <pc:sldMk cId="2382661975" sldId="851"/>
            <ac:spMk id="4" creationId="{00000000-0000-0000-0000-000000000000}"/>
          </ac:spMkLst>
        </pc:spChg>
      </pc:sldChg>
      <pc:sldChg chg="modSp mod">
        <pc:chgData name="Ignas" userId="d2ada59b-dea7-413a-85ee-633868ad41c9" providerId="ADAL" clId="{6542C400-2A51-4204-9464-3F6DFD741EF9}" dt="2020-11-16T16:28:08.564" v="72" actId="20577"/>
        <pc:sldMkLst>
          <pc:docMk/>
          <pc:sldMk cId="2163145143" sldId="870"/>
        </pc:sldMkLst>
        <pc:spChg chg="mod">
          <ac:chgData name="Ignas" userId="d2ada59b-dea7-413a-85ee-633868ad41c9" providerId="ADAL" clId="{6542C400-2A51-4204-9464-3F6DFD741EF9}" dt="2020-11-16T16:28:08.564" v="72" actId="20577"/>
          <ac:spMkLst>
            <pc:docMk/>
            <pc:sldMk cId="2163145143" sldId="870"/>
            <ac:spMk id="4" creationId="{00000000-0000-0000-0000-000000000000}"/>
          </ac:spMkLst>
        </pc:spChg>
      </pc:sldChg>
    </pc:docChg>
  </pc:docChgLst>
  <pc:docChgLst>
    <pc:chgData name="Ignas" userId="d2ada59b-dea7-413a-85ee-633868ad41c9" providerId="ADAL" clId="{9F45A7E2-B571-4258-9730-F65151E5B7ED}"/>
    <pc:docChg chg="modSld">
      <pc:chgData name="Ignas" userId="d2ada59b-dea7-413a-85ee-633868ad41c9" providerId="ADAL" clId="{9F45A7E2-B571-4258-9730-F65151E5B7ED}" dt="2020-11-16T14:49:07.875" v="0"/>
      <pc:docMkLst>
        <pc:docMk/>
      </pc:docMkLst>
      <pc:sldChg chg="modSp">
        <pc:chgData name="Ignas" userId="d2ada59b-dea7-413a-85ee-633868ad41c9" providerId="ADAL" clId="{9F45A7E2-B571-4258-9730-F65151E5B7ED}" dt="2020-11-16T14:49:07.875" v="0"/>
        <pc:sldMkLst>
          <pc:docMk/>
          <pc:sldMk cId="3961384160" sldId="788"/>
        </pc:sldMkLst>
        <pc:graphicFrameChg chg="mod">
          <ac:chgData name="Ignas" userId="d2ada59b-dea7-413a-85ee-633868ad41c9" providerId="ADAL" clId="{9F45A7E2-B571-4258-9730-F65151E5B7ED}" dt="2020-11-16T14:49:07.875" v="0"/>
          <ac:graphicFrameMkLst>
            <pc:docMk/>
            <pc:sldMk cId="3961384160" sldId="788"/>
            <ac:graphicFrameMk id="2" creationId="{00000000-0000-0000-0000-000000000000}"/>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252C2C4-F258-4EDD-ADEC-4DA4E277B833}" type="datetimeFigureOut">
              <a:rPr lang="lt-LT" smtClean="0"/>
              <a:t>2020.11.19</a:t>
            </a:fld>
            <a:endParaRPr lang="lt-LT"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lt-LT"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1E03658-02AD-4D7E-995B-8F528EE30F96}" type="slidenum">
              <a:rPr lang="lt-LT" smtClean="0"/>
              <a:t>‹#›</a:t>
            </a:fld>
            <a:endParaRPr lang="lt-LT" dirty="0"/>
          </a:p>
        </p:txBody>
      </p:sp>
    </p:spTree>
    <p:extLst>
      <p:ext uri="{BB962C8B-B14F-4D97-AF65-F5344CB8AC3E}">
        <p14:creationId xmlns:p14="http://schemas.microsoft.com/office/powerpoint/2010/main" val="7238020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t-LT"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1D56536-7B96-42CE-9B6D-FA15B6D85CA7}" type="datetimeFigureOut">
              <a:rPr lang="lt-LT" smtClean="0"/>
              <a:t>2020.11.19</a:t>
            </a:fld>
            <a:endParaRPr lang="lt-LT"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44A83-B917-47C9-AE06-88D76CC8E3B6}" type="slidenum">
              <a:rPr lang="lt-LT" smtClean="0"/>
              <a:t>‹#›</a:t>
            </a:fld>
            <a:endParaRPr lang="lt-LT" dirty="0"/>
          </a:p>
        </p:txBody>
      </p:sp>
    </p:spTree>
    <p:extLst>
      <p:ext uri="{BB962C8B-B14F-4D97-AF65-F5344CB8AC3E}">
        <p14:creationId xmlns:p14="http://schemas.microsoft.com/office/powerpoint/2010/main" val="421265929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cid:image001.jpg@01CAE225.00E1DD30" TargetMode="External"/><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Master" Target="../slideMasters/slideMaster5.xml"/><Relationship Id="rId5" Type="http://schemas.openxmlformats.org/officeDocument/2006/relationships/image" Target="../media/image10.png"/><Relationship Id="rId4" Type="http://schemas.microsoft.com/office/2007/relationships/hdphoto" Target="../media/hdphoto5.wdp"/></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Master" Target="../slideMasters/slideMaster6.xml"/><Relationship Id="rId5" Type="http://schemas.openxmlformats.org/officeDocument/2006/relationships/image" Target="../media/image10.png"/><Relationship Id="rId4" Type="http://schemas.microsoft.com/office/2007/relationships/hdphoto" Target="../media/hdphoto6.wdp"/></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1.xml"/><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3.xml"/><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5.xml"/><Relationship Id="rId4" Type="http://schemas.openxmlformats.org/officeDocument/2006/relationships/image" Target="../media/image19.png"/></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6.xml"/><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7.xml"/><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8.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10.png"/><Relationship Id="rId4" Type="http://schemas.microsoft.com/office/2007/relationships/hdphoto" Target="../media/hdphoto3.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879680"/>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097882"/>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pic>
        <p:nvPicPr>
          <p:cNvPr id="9" name="Picture 8" descr="ESOMAR_Member"/>
          <p:cNvPicPr>
            <a:picLocks noChangeAspect="1" noChangeArrowheads="1"/>
          </p:cNvPicPr>
          <p:nvPr userDrawn="1"/>
        </p:nvPicPr>
        <p:blipFill>
          <a:blip r:embed="rId2" r:link="rId3">
            <a:grayscl/>
            <a:extLst>
              <a:ext uri="{28A0092B-C50C-407E-A947-70E740481C1C}">
                <a14:useLocalDpi xmlns:a14="http://schemas.microsoft.com/office/drawing/2010/main" val="0"/>
              </a:ext>
            </a:extLst>
          </a:blip>
          <a:srcRect/>
          <a:stretch>
            <a:fillRect/>
          </a:stretch>
        </p:blipFill>
        <p:spPr bwMode="auto">
          <a:xfrm>
            <a:off x="1175657" y="5966856"/>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79460" y="5270887"/>
            <a:ext cx="2574760" cy="387266"/>
          </a:xfrm>
          <a:prstGeom prst="rect">
            <a:avLst/>
          </a:prstGeom>
        </p:spPr>
      </p:pic>
    </p:spTree>
    <p:extLst>
      <p:ext uri="{BB962C8B-B14F-4D97-AF65-F5344CB8AC3E}">
        <p14:creationId xmlns:p14="http://schemas.microsoft.com/office/powerpoint/2010/main" val="757362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54405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357929364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96234749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zultata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357" b="10268"/>
          <a:stretch/>
        </p:blipFill>
        <p:spPr>
          <a:xfrm>
            <a:off x="0" y="-1"/>
            <a:ext cx="12192000" cy="6858001"/>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REZULTATAI</a:t>
            </a:r>
          </a:p>
        </p:txBody>
      </p:sp>
    </p:spTree>
    <p:extLst>
      <p:ext uri="{BB962C8B-B14F-4D97-AF65-F5344CB8AC3E}">
        <p14:creationId xmlns:p14="http://schemas.microsoft.com/office/powerpoint/2010/main" val="108007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ibendrini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812" b="7812"/>
          <a:stretch/>
        </p:blipFill>
        <p:spPr>
          <a:xfrm>
            <a:off x="-3" y="0"/>
            <a:ext cx="12192003"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chemeClr val="bg1">
              <a:alpha val="95000"/>
            </a:schemeClr>
          </a:solidFill>
        </p:spPr>
        <p:txBody>
          <a:bodyPr wrap="square" rtlCol="0" anchor="ctr">
            <a:noAutofit/>
          </a:bodyPr>
          <a:lstStyle/>
          <a:p>
            <a:r>
              <a:rPr lang="lt-LT" sz="2800" b="1" dirty="0">
                <a:solidFill>
                  <a:srgbClr val="1AB1AF"/>
                </a:solidFill>
                <a:ea typeface="Microsoft YaHei UI Light" panose="020B0502040204020203" pitchFamily="34" charset="-122"/>
              </a:rPr>
              <a:t>	APIBENDRINIMAS</a:t>
            </a:r>
          </a:p>
        </p:txBody>
      </p:sp>
    </p:spTree>
    <p:extLst>
      <p:ext uri="{BB962C8B-B14F-4D97-AF65-F5344CB8AC3E}">
        <p14:creationId xmlns:p14="http://schemas.microsoft.com/office/powerpoint/2010/main" val="3937498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340421299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281801411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308054669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Ačiū pasiūlym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5" name="TextBox 4"/>
          <p:cNvSpPr txBox="1"/>
          <p:nvPr userDrawn="1"/>
        </p:nvSpPr>
        <p:spPr>
          <a:xfrm>
            <a:off x="1614754" y="3877994"/>
            <a:ext cx="4230914" cy="738664"/>
          </a:xfrm>
          <a:prstGeom prst="rect">
            <a:avLst/>
          </a:prstGeom>
          <a:noFill/>
        </p:spPr>
        <p:txBody>
          <a:bodyPr wrap="square" rtlCol="0">
            <a:spAutoFit/>
          </a:bodyPr>
          <a:lstStyle/>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UAB Spinter tyrimai </a:t>
            </a:r>
            <a:b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br>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info@spinter.lt</a:t>
            </a:r>
          </a:p>
          <a:p>
            <a:r>
              <a:rPr lang="lt-LT" sz="1400" dirty="0">
                <a:solidFill>
                  <a:prstClr val="white"/>
                </a:solidFill>
                <a:latin typeface="Yu Gothic UI Semilight" panose="020B0400000000000000" pitchFamily="34" charset="-128"/>
                <a:ea typeface="Yu Gothic UI Semilight" panose="020B0400000000000000" pitchFamily="34" charset="-128"/>
                <a:cs typeface="Open Sans" panose="020B0606030504020204" pitchFamily="34" charset="0"/>
              </a:rPr>
              <a:t>tel. 863720595</a:t>
            </a:r>
          </a:p>
        </p:txBody>
      </p:sp>
      <p:sp>
        <p:nvSpPr>
          <p:cNvPr id="8" name="TextBox 7"/>
          <p:cNvSpPr txBox="1"/>
          <p:nvPr userDrawn="1"/>
        </p:nvSpPr>
        <p:spPr>
          <a:xfrm>
            <a:off x="1614754" y="2105561"/>
            <a:ext cx="4453466" cy="1323439"/>
          </a:xfrm>
          <a:prstGeom prst="rect">
            <a:avLst/>
          </a:prstGeom>
          <a:noFill/>
        </p:spPr>
        <p:txBody>
          <a:bodyPr wrap="square" rtlCol="0">
            <a:spAutoFit/>
          </a:bodyPr>
          <a:lstStyle/>
          <a:p>
            <a:r>
              <a:rPr lang="lt-LT" sz="4000" dirty="0">
                <a:solidFill>
                  <a:prstClr val="white"/>
                </a:solidFill>
                <a:ea typeface="Microsoft YaHei UI Light" panose="020B0502040204020203" pitchFamily="34" charset="-122"/>
                <a:cs typeface="Open Sans" panose="020B0606030504020204" pitchFamily="34" charset="0"/>
              </a:rPr>
              <a:t>Kontaktinė informacija</a:t>
            </a:r>
          </a:p>
        </p:txBody>
      </p:sp>
    </p:spTree>
    <p:extLst>
      <p:ext uri="{BB962C8B-B14F-4D97-AF65-F5344CB8AC3E}">
        <p14:creationId xmlns:p14="http://schemas.microsoft.com/office/powerpoint/2010/main" val="1128646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285044896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schemeClr val="tx1">
                    <a:lumMod val="50000"/>
                    <a:lumOff val="50000"/>
                  </a:schemeClr>
                </a:solidFill>
                <a:latin typeface="Microsoft YaHei UI Light" panose="020B0502040204020203" pitchFamily="34" charset="-122"/>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18626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51376609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švados">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94902"/>
            </a:srgbClr>
          </a:solidFill>
        </p:spPr>
        <p:txBody>
          <a:bodyPr wrap="square" rtlCol="0" anchor="ctr">
            <a:noAutofit/>
          </a:bodyPr>
          <a:lstStyle/>
          <a:p>
            <a:r>
              <a:rPr lang="lt-LT" sz="2800" b="1" dirty="0">
                <a:solidFill>
                  <a:srgbClr val="1AB1AF"/>
                </a:solidFill>
                <a:ea typeface="Microsoft YaHei UI Light" panose="020B0502040204020203" pitchFamily="34" charset="-122"/>
              </a:rPr>
              <a:t>	IŠVADOS</a:t>
            </a:r>
          </a:p>
        </p:txBody>
      </p:sp>
    </p:spTree>
    <p:extLst>
      <p:ext uri="{BB962C8B-B14F-4D97-AF65-F5344CB8AC3E}">
        <p14:creationId xmlns:p14="http://schemas.microsoft.com/office/powerpoint/2010/main" val="342082693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pic>
        <p:nvPicPr>
          <p:cNvPr id="10" name="Picture 3"/>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3" name="Picture 2">
            <a:extLst>
              <a:ext uri="{FF2B5EF4-FFF2-40B4-BE49-F238E27FC236}">
                <a16:creationId xmlns:a16="http://schemas.microsoft.com/office/drawing/2014/main" id="{88A21E4E-9262-4429-90DB-13AAE45E482C}"/>
              </a:ext>
            </a:extLst>
          </p:cNvPr>
          <p:cNvPicPr>
            <a:picLocks noChangeAspect="1"/>
          </p:cNvPicPr>
          <p:nvPr userDrawn="1"/>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2256818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395884436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409268509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ulinis lapa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4856" y="2738933"/>
            <a:ext cx="5297919" cy="1569660"/>
          </a:xfrm>
        </p:spPr>
        <p:txBody>
          <a:bodyPr>
            <a:spAutoFit/>
          </a:bodyPr>
          <a:lstStyle>
            <a:lvl1pPr algn="ctr">
              <a:lnSpc>
                <a:spcPct val="100000"/>
              </a:lnSpc>
              <a:defRPr sz="3200">
                <a:solidFill>
                  <a:schemeClr val="tx1">
                    <a:lumMod val="50000"/>
                    <a:lumOff val="50000"/>
                  </a:schemeClr>
                </a:solidFill>
                <a:latin typeface="Microsoft YaHei UI Light" panose="020B0502040204020203" pitchFamily="34" charset="-122"/>
                <a:ea typeface="Microsoft YaHei UI Light" panose="020B0502040204020203" pitchFamily="34" charset="-122"/>
              </a:defRPr>
            </a:lvl1pPr>
          </a:lstStyle>
          <a:p>
            <a:r>
              <a:rPr lang="lt-LT" altLang="lt-LT" sz="3200" dirty="0">
                <a:solidFill>
                  <a:srgbClr val="7F7F7F"/>
                </a:solidFill>
                <a:latin typeface="Microsoft YaHei UI Light" panose="020B0502040204020203" pitchFamily="34" charset="-122"/>
                <a:ea typeface="Microsoft YaHei UI Light" panose="020B0502040204020203" pitchFamily="34" charset="-122"/>
                <a:cs typeface="+mj-cs"/>
              </a:rPr>
              <a:t>ŠALIES GYVENTOJŲ NUOMONĖS TYRIMAS DĖL ...............</a:t>
            </a:r>
            <a:endParaRPr lang="lt-LT" sz="3200" spc="300" dirty="0">
              <a:solidFill>
                <a:schemeClr val="bg1">
                  <a:lumMod val="50000"/>
                </a:schemeClr>
              </a:solidFill>
              <a:latin typeface="Microsoft YaHei UI Light" panose="020B0502040204020203" pitchFamily="34" charset="-122"/>
              <a:ea typeface="Microsoft YaHei UI Light" panose="020B0502040204020203" pitchFamily="34" charset="-122"/>
            </a:endParaRPr>
          </a:p>
        </p:txBody>
      </p:sp>
      <p:sp>
        <p:nvSpPr>
          <p:cNvPr id="7" name="TextBox 6"/>
          <p:cNvSpPr txBox="1"/>
          <p:nvPr userDrawn="1"/>
        </p:nvSpPr>
        <p:spPr>
          <a:xfrm>
            <a:off x="8072807" y="4656387"/>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vykdytojas</a:t>
            </a:r>
          </a:p>
        </p:txBody>
      </p:sp>
      <p:sp>
        <p:nvSpPr>
          <p:cNvPr id="8" name="TextBox 7"/>
          <p:cNvSpPr txBox="1"/>
          <p:nvPr userDrawn="1"/>
        </p:nvSpPr>
        <p:spPr>
          <a:xfrm>
            <a:off x="8072808" y="3384973"/>
            <a:ext cx="2123017"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užsakovas</a:t>
            </a:r>
          </a:p>
        </p:txBody>
      </p:sp>
      <p:cxnSp>
        <p:nvCxnSpPr>
          <p:cNvPr id="12" name="Straight Connector 11"/>
          <p:cNvCxnSpPr/>
          <p:nvPr userDrawn="1"/>
        </p:nvCxnSpPr>
        <p:spPr>
          <a:xfrm>
            <a:off x="7579867" y="1655522"/>
            <a:ext cx="0" cy="3513282"/>
          </a:xfrm>
          <a:prstGeom prst="line">
            <a:avLst/>
          </a:prstGeom>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579460" y="5047594"/>
            <a:ext cx="2574760" cy="387266"/>
          </a:xfrm>
          <a:prstGeom prst="rect">
            <a:avLst/>
          </a:prstGeom>
        </p:spPr>
      </p:pic>
      <p:pic>
        <p:nvPicPr>
          <p:cNvPr id="11" name="Picture 3"/>
          <p:cNvPicPr>
            <a:picLocks noChangeAspect="1" noChangeArrowheads="1"/>
          </p:cNvPicPr>
          <p:nvPr userDrawn="1"/>
        </p:nvPicPr>
        <p:blipFill>
          <a:blip r:embed="rId4">
            <a:grayscl/>
            <a:extLst>
              <a:ext uri="{28A0092B-C50C-407E-A947-70E740481C1C}">
                <a14:useLocalDpi xmlns:a14="http://schemas.microsoft.com/office/drawing/2010/main" val="0"/>
              </a:ext>
            </a:extLst>
          </a:blip>
          <a:srcRect/>
          <a:stretch>
            <a:fillRect/>
          </a:stretch>
        </p:blipFill>
        <p:spPr bwMode="auto">
          <a:xfrm>
            <a:off x="1938110" y="5997487"/>
            <a:ext cx="17716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0972" y="6121723"/>
            <a:ext cx="1344008" cy="395069"/>
          </a:xfrm>
          <a:prstGeom prst="rect">
            <a:avLst/>
          </a:prstGeom>
        </p:spPr>
      </p:pic>
    </p:spTree>
    <p:extLst>
      <p:ext uri="{BB962C8B-B14F-4D97-AF65-F5344CB8AC3E}">
        <p14:creationId xmlns:p14="http://schemas.microsoft.com/office/powerpoint/2010/main" val="19562263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15370606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20623200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urinys">
    <p:bg>
      <p:bgPr>
        <a:blipFill dpi="0" rotWithShape="1">
          <a:blip r:embed="rId2">
            <a:lum bright="70000" contrast="-70000"/>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pic>
        <p:nvPicPr>
          <p:cNvPr id="3" name="Picture 2">
            <a:extLst>
              <a:ext uri="{FF2B5EF4-FFF2-40B4-BE49-F238E27FC236}">
                <a16:creationId xmlns:a16="http://schemas.microsoft.com/office/drawing/2014/main" id="{F98D392A-3B3C-4B88-9004-91840EB2D72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8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96404041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149090358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kst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0912" y="1610465"/>
            <a:ext cx="5412860" cy="4351338"/>
          </a:xfrm>
        </p:spPr>
        <p:txBody>
          <a:bodyPr wrap="square">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smtClean="0">
                <a:solidFill>
                  <a:prstClr val="white">
                    <a:lumMod val="75000"/>
                  </a:prstClr>
                </a:solidFill>
                <a:ea typeface="Microsoft YaHei UI Light" panose="020B0502040204020203" pitchFamily="34" charset="-122"/>
                <a:cs typeface="Open Sans" panose="020B0606030504020204" pitchFamily="34" charset="0"/>
              </a:rPr>
              <a:pPr/>
              <a:t>‹#›</a:t>
            </a:fld>
            <a:endParaRPr lang="lt-LT" b="1" dirty="0">
              <a:solidFill>
                <a:prstClr val="white">
                  <a:lumMod val="75000"/>
                </a:prstClr>
              </a:solidFill>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32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6358842" y="1612253"/>
            <a:ext cx="5412860" cy="4347483"/>
          </a:xfrm>
        </p:spPr>
        <p:txBody>
          <a:bodyPr>
            <a:noAutofit/>
          </a:bodyPr>
          <a:lstStyle>
            <a:lvl1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a:p>
            <a:pPr lvl="0"/>
            <a:endParaRPr lang="lt-LT" noProof="0" dirty="0"/>
          </a:p>
          <a:p>
            <a:pPr lvl="0"/>
            <a:r>
              <a:rPr lang="lt-LT" noProof="0" dirty="0"/>
              <a:t>TEKSTAS</a:t>
            </a:r>
          </a:p>
        </p:txBody>
      </p:sp>
    </p:spTree>
    <p:extLst>
      <p:ext uri="{BB962C8B-B14F-4D97-AF65-F5344CB8AC3E}">
        <p14:creationId xmlns:p14="http://schemas.microsoft.com/office/powerpoint/2010/main" val="4422405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todi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268" b="10357"/>
          <a:stretch/>
        </p:blipFill>
        <p:spPr>
          <a:xfrm>
            <a:off x="1" y="0"/>
            <a:ext cx="12192000" cy="6858000"/>
          </a:xfrm>
          <a:prstGeom prst="rect">
            <a:avLst/>
          </a:prstGeom>
        </p:spPr>
      </p:pic>
      <p:pic>
        <p:nvPicPr>
          <p:cNvPr id="6" name="Picture 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7" name="TextBox 6"/>
          <p:cNvSpPr txBox="1"/>
          <p:nvPr userDrawn="1"/>
        </p:nvSpPr>
        <p:spPr>
          <a:xfrm>
            <a:off x="-1" y="3875308"/>
            <a:ext cx="12192001" cy="1451429"/>
          </a:xfrm>
          <a:prstGeom prst="rect">
            <a:avLst/>
          </a:prstGeom>
          <a:solidFill>
            <a:srgbClr val="FFFFFF">
              <a:alpha val="89804"/>
            </a:srgbClr>
          </a:solidFill>
        </p:spPr>
        <p:txBody>
          <a:bodyPr wrap="square" rtlCol="0" anchor="ctr">
            <a:noAutofit/>
          </a:bodyPr>
          <a:lstStyle/>
          <a:p>
            <a:r>
              <a:rPr lang="lt-LT" sz="2800" b="1" dirty="0">
                <a:solidFill>
                  <a:srgbClr val="1AB1AF"/>
                </a:solidFill>
                <a:ea typeface="Microsoft YaHei UI Light" panose="020B0502040204020203" pitchFamily="34" charset="-122"/>
              </a:rPr>
              <a:t>	METODIKA</a:t>
            </a:r>
          </a:p>
        </p:txBody>
      </p:sp>
    </p:spTree>
    <p:extLst>
      <p:ext uri="{BB962C8B-B14F-4D97-AF65-F5344CB8AC3E}">
        <p14:creationId xmlns:p14="http://schemas.microsoft.com/office/powerpoint/2010/main" val="6138413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1.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t>‹#›</a:t>
            </a:fld>
            <a:endParaRPr lang="lt-LT" dirty="0"/>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t>2020.11.19</a:t>
            </a:fld>
            <a:endParaRPr lang="lt-LT" dirty="0"/>
          </a:p>
        </p:txBody>
      </p:sp>
    </p:spTree>
    <p:extLst>
      <p:ext uri="{BB962C8B-B14F-4D97-AF65-F5344CB8AC3E}">
        <p14:creationId xmlns:p14="http://schemas.microsoft.com/office/powerpoint/2010/main" val="4046798331"/>
      </p:ext>
    </p:extLst>
  </p:cSld>
  <p:clrMap bg1="lt1" tx1="dk1" bg2="lt2" tx2="dk2" accent1="accent1" accent2="accent2" accent3="accent3" accent4="accent4" accent5="accent5" accent6="accent6" hlink="hlink" folHlink="folHlink"/>
  <p:sldLayoutIdLst>
    <p:sldLayoutId id="2147483654" r:id="rId1"/>
    <p:sldLayoutId id="2147483703" r:id="rId2"/>
    <p:sldLayoutId id="2147483652" r:id="rId3"/>
    <p:sldLayoutId id="214748370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784" r:id="rId1"/>
    <p:sldLayoutId id="2147483789" r:id="rId2"/>
    <p:sldLayoutId id="2147483790" r:id="rId3"/>
    <p:sldLayoutId id="214748379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40070112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291528479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2768900690"/>
      </p:ext>
    </p:extLst>
  </p:cSld>
  <p:clrMap bg1="lt1" tx1="dk1" bg2="lt2" tx2="dk2" accent1="accent1" accent2="accent2" accent3="accent3" accent4="accent4" accent5="accent5" accent6="accent6" hlink="hlink" folHlink="folHlink"/>
  <p:sldLayoutIdLst>
    <p:sldLayoutId id="2147483727" r:id="rId1"/>
    <p:sldLayoutId id="2147483729" r:id="rId2"/>
    <p:sldLayoutId id="2147483730"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3829835190"/>
      </p:ext>
    </p:extLst>
  </p:cSld>
  <p:clrMap bg1="lt1" tx1="dk1" bg2="lt2" tx2="dk2" accent1="accent1" accent2="accent2" accent3="accent3" accent4="accent4" accent5="accent5" accent6="accent6" hlink="hlink" folHlink="folHlink"/>
  <p:sldLayoutIdLst>
    <p:sldLayoutId id="2147483736" r:id="rId1"/>
    <p:sldLayoutId id="214748373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891140327"/>
      </p:ext>
    </p:extLst>
  </p:cSld>
  <p:clrMap bg1="lt1" tx1="dk1" bg2="lt2" tx2="dk2" accent1="accent1" accent2="accent2" accent3="accent3" accent4="accent4" accent5="accent5" accent6="accent6" hlink="hlink" folHlink="folHlink"/>
  <p:sldLayoutIdLst>
    <p:sldLayoutId id="2147483747" r:id="rId1"/>
    <p:sldLayoutId id="2147483749" r:id="rId2"/>
    <p:sldLayoutId id="214748375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Tree>
    <p:extLst>
      <p:ext uri="{BB962C8B-B14F-4D97-AF65-F5344CB8AC3E}">
        <p14:creationId xmlns:p14="http://schemas.microsoft.com/office/powerpoint/2010/main" val="2981931029"/>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9501D-10B5-4C35-9186-57D7E6D2288B}" type="slidenum">
              <a:rPr lang="lt-LT" smtClean="0">
                <a:solidFill>
                  <a:prstClr val="black">
                    <a:tint val="75000"/>
                  </a:prstClr>
                </a:solidFill>
              </a:rPr>
              <a:pPr/>
              <a:t>‹#›</a:t>
            </a:fld>
            <a:endParaRPr lang="lt-LT" dirty="0">
              <a:solidFill>
                <a:prstClr val="black">
                  <a:tint val="75000"/>
                </a:prstClr>
              </a:solidFill>
            </a:endParaRPr>
          </a:p>
        </p:txBody>
      </p:sp>
      <p:sp>
        <p:nvSpPr>
          <p:cNvPr id="7" name="Date Placeholder 6"/>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01845-0A76-4BF0-AA31-09C1368F3FF7}" type="datetimeFigureOut">
              <a:rPr lang="lt-LT" smtClean="0">
                <a:solidFill>
                  <a:prstClr val="black">
                    <a:tint val="75000"/>
                  </a:prstClr>
                </a:solidFill>
              </a:rPr>
              <a:pPr/>
              <a:t>2020.11.19</a:t>
            </a:fld>
            <a:endParaRPr lang="lt-LT" dirty="0">
              <a:solidFill>
                <a:prstClr val="black">
                  <a:tint val="75000"/>
                </a:prstClr>
              </a:solidFill>
            </a:endParaRPr>
          </a:p>
        </p:txBody>
      </p:sp>
      <p:sp>
        <p:nvSpPr>
          <p:cNvPr id="4" name="Rectangle 3">
            <a:extLst>
              <a:ext uri="{FF2B5EF4-FFF2-40B4-BE49-F238E27FC236}">
                <a16:creationId xmlns:a16="http://schemas.microsoft.com/office/drawing/2014/main" id="{9D13186E-A46B-4D1E-A273-75377E12141D}"/>
              </a:ext>
            </a:extLst>
          </p:cNvPr>
          <p:cNvSpPr/>
          <p:nvPr userDrawn="1"/>
        </p:nvSpPr>
        <p:spPr>
          <a:xfrm>
            <a:off x="0" y="0"/>
            <a:ext cx="12192000" cy="6858000"/>
          </a:xfrm>
          <a:prstGeom prst="rect">
            <a:avLst/>
          </a:prstGeom>
          <a:solidFill>
            <a:srgbClr val="00565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Tree>
    <p:extLst>
      <p:ext uri="{BB962C8B-B14F-4D97-AF65-F5344CB8AC3E}">
        <p14:creationId xmlns:p14="http://schemas.microsoft.com/office/powerpoint/2010/main" val="371136908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darbalapis,_palaikantis_makrokomandas2.xlsm"/><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darbalapis,_palaikantis_makrokomandas3.xlsm"/><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27.emf"/><Relationship Id="rId5" Type="http://schemas.openxmlformats.org/officeDocument/2006/relationships/package" Target="../embeddings/Microsoft_Excel_darbalapis,_palaikantis_makrokomandas4.xlsm"/><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darbalapis,_palaikantis_makrokomandas5.xlsm"/><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darbalapis,_palaikantis_makrokomandas6.xlsm"/><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darbalapis,_palaikantis_makrokomandas7.xlsm"/><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darbalapis,_palaikantis_makrokomandas8.xlsm"/><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darbalapis,_palaikantis_makrokomandas9.xlsm"/><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darbalapis,_palaikantis_makrokomandas10.xlsm"/><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darbalapis,_palaikantis_makrokomandas11.xlsm"/><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35.emf"/><Relationship Id="rId5" Type="http://schemas.openxmlformats.org/officeDocument/2006/relationships/package" Target="../embeddings/Microsoft_Excel_darbalapis,_palaikantis_makrokomandas12.xlsm"/><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darbalapis,_palaikantis_makrokomandas13.xlsm"/><Relationship Id="rId2" Type="http://schemas.openxmlformats.org/officeDocument/2006/relationships/slideLayout" Target="../slideLayouts/slideLayout4.xml"/><Relationship Id="rId1" Type="http://schemas.openxmlformats.org/officeDocument/2006/relationships/vmlDrawing" Target="../drawings/vmlDrawing13.v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darbalapis,_palaikantis_makrokomandas14.xlsm"/><Relationship Id="rId2" Type="http://schemas.openxmlformats.org/officeDocument/2006/relationships/slideLayout" Target="../slideLayouts/slideLayout4.xml"/><Relationship Id="rId1" Type="http://schemas.openxmlformats.org/officeDocument/2006/relationships/vmlDrawing" Target="../drawings/vmlDrawing14.vml"/><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darbalapis,_palaikantis_makrokomandas15.xlsm"/><Relationship Id="rId2" Type="http://schemas.openxmlformats.org/officeDocument/2006/relationships/slideLayout" Target="../slideLayouts/slideLayout4.xml"/><Relationship Id="rId1" Type="http://schemas.openxmlformats.org/officeDocument/2006/relationships/vmlDrawing" Target="../drawings/vmlDrawing15.vml"/><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darbalapis,_palaikantis_makrokomandas16.xlsm"/><Relationship Id="rId2" Type="http://schemas.openxmlformats.org/officeDocument/2006/relationships/slideLayout" Target="../slideLayouts/slideLayout4.xml"/><Relationship Id="rId1" Type="http://schemas.openxmlformats.org/officeDocument/2006/relationships/vmlDrawing" Target="../drawings/vmlDrawing16.vml"/><Relationship Id="rId4" Type="http://schemas.openxmlformats.org/officeDocument/2006/relationships/image" Target="../media/image39.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Excel_darbalapis,_palaikantis_makrokomandas17.xlsm"/><Relationship Id="rId2" Type="http://schemas.openxmlformats.org/officeDocument/2006/relationships/slideLayout" Target="../slideLayouts/slideLayout4.xml"/><Relationship Id="rId1" Type="http://schemas.openxmlformats.org/officeDocument/2006/relationships/vmlDrawing" Target="../drawings/vmlDrawing17.vml"/><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Excel_darbalapis,_palaikantis_makrokomandas18.xlsm"/><Relationship Id="rId2" Type="http://schemas.openxmlformats.org/officeDocument/2006/relationships/slideLayout" Target="../slideLayouts/slideLayout4.xml"/><Relationship Id="rId1" Type="http://schemas.openxmlformats.org/officeDocument/2006/relationships/vmlDrawing" Target="../drawings/vmlDrawing18.vml"/><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darbalapis,_palaikantis_makrokomandas19.xlsm"/><Relationship Id="rId2" Type="http://schemas.openxmlformats.org/officeDocument/2006/relationships/slideLayout" Target="../slideLayouts/slideLayout4.xml"/><Relationship Id="rId1" Type="http://schemas.openxmlformats.org/officeDocument/2006/relationships/vmlDrawing" Target="../drawings/vmlDrawing19.v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darbalapis,_palaikantis_makrokomandas20.xlsm"/><Relationship Id="rId2" Type="http://schemas.openxmlformats.org/officeDocument/2006/relationships/slideLayout" Target="../slideLayouts/slideLayout4.xml"/><Relationship Id="rId1" Type="http://schemas.openxmlformats.org/officeDocument/2006/relationships/vmlDrawing" Target="../drawings/vmlDrawing20.vml"/><Relationship Id="rId4" Type="http://schemas.openxmlformats.org/officeDocument/2006/relationships/image" Target="../media/image43.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darbalapis,_palaikantis_makrokomandas21.xlsm"/><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45.emf"/><Relationship Id="rId5" Type="http://schemas.openxmlformats.org/officeDocument/2006/relationships/package" Target="../embeddings/Microsoft_Excel_darbalapis,_palaikantis_makrokomandas22.xlsm"/><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darbalapis,_palaikantis_makrokomandas23.xlsm"/><Relationship Id="rId2" Type="http://schemas.openxmlformats.org/officeDocument/2006/relationships/slideLayout" Target="../slideLayouts/slideLayout4.xml"/><Relationship Id="rId1" Type="http://schemas.openxmlformats.org/officeDocument/2006/relationships/vmlDrawing" Target="../drawings/vmlDrawing22.vml"/><Relationship Id="rId4" Type="http://schemas.openxmlformats.org/officeDocument/2006/relationships/image" Target="../media/image4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Excel_darbalapis,_palaikantis_makrokomandas24.xlsm"/><Relationship Id="rId2" Type="http://schemas.openxmlformats.org/officeDocument/2006/relationships/slideLayout" Target="../slideLayouts/slideLayout4.xml"/><Relationship Id="rId1" Type="http://schemas.openxmlformats.org/officeDocument/2006/relationships/vmlDrawing" Target="../drawings/vmlDrawing23.v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darbalapis,_palaikantis_makrokomandas25.xlsm"/><Relationship Id="rId2" Type="http://schemas.openxmlformats.org/officeDocument/2006/relationships/slideLayout" Target="../slideLayouts/slideLayout4.xml"/><Relationship Id="rId1" Type="http://schemas.openxmlformats.org/officeDocument/2006/relationships/vmlDrawing" Target="../drawings/vmlDrawing24.vml"/><Relationship Id="rId4" Type="http://schemas.openxmlformats.org/officeDocument/2006/relationships/image" Target="../media/image48.emf"/></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darbalapis,_palaikantis_makrokomandas26.xlsm"/><Relationship Id="rId2" Type="http://schemas.openxmlformats.org/officeDocument/2006/relationships/slideLayout" Target="../slideLayouts/slideLayout4.xml"/><Relationship Id="rId1" Type="http://schemas.openxmlformats.org/officeDocument/2006/relationships/vmlDrawing" Target="../drawings/vmlDrawing25.v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darbalapis,_palaikantis_makrokomandas27.xlsm"/><Relationship Id="rId2" Type="http://schemas.openxmlformats.org/officeDocument/2006/relationships/slideLayout" Target="../slideLayouts/slideLayout4.xml"/><Relationship Id="rId1" Type="http://schemas.openxmlformats.org/officeDocument/2006/relationships/vmlDrawing" Target="../drawings/vmlDrawing26.vm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Excel_darbalapis,_palaikantis_makrokomandas28.xlsm"/><Relationship Id="rId2" Type="http://schemas.openxmlformats.org/officeDocument/2006/relationships/slideLayout" Target="../slideLayouts/slideLayout4.xml"/><Relationship Id="rId1" Type="http://schemas.openxmlformats.org/officeDocument/2006/relationships/vmlDrawing" Target="../drawings/vmlDrawing27.vml"/><Relationship Id="rId6" Type="http://schemas.openxmlformats.org/officeDocument/2006/relationships/image" Target="../media/image52.emf"/><Relationship Id="rId5" Type="http://schemas.openxmlformats.org/officeDocument/2006/relationships/package" Target="../embeddings/Microsoft_Excel_darbalapis,_palaikantis_makrokomandas29.xlsm"/><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darbalapis,_palaikantis_makrokomandas30.xlsm"/><Relationship Id="rId2" Type="http://schemas.openxmlformats.org/officeDocument/2006/relationships/slideLayout" Target="../slideLayouts/slideLayout4.xml"/><Relationship Id="rId1" Type="http://schemas.openxmlformats.org/officeDocument/2006/relationships/vmlDrawing" Target="../drawings/vmlDrawing28.vml"/><Relationship Id="rId6" Type="http://schemas.openxmlformats.org/officeDocument/2006/relationships/image" Target="../media/image54.emf"/><Relationship Id="rId5" Type="http://schemas.openxmlformats.org/officeDocument/2006/relationships/package" Target="../embeddings/Microsoft_Excel_darbalapis,_palaikantis_makrokomandas31.xlsm"/><Relationship Id="rId4" Type="http://schemas.openxmlformats.org/officeDocument/2006/relationships/image" Target="../media/image5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Excel_darbalapis,_palaikantis_makrokomandas32.xlsm"/><Relationship Id="rId2" Type="http://schemas.openxmlformats.org/officeDocument/2006/relationships/slideLayout" Target="../slideLayouts/slideLayout4.xml"/><Relationship Id="rId1" Type="http://schemas.openxmlformats.org/officeDocument/2006/relationships/vmlDrawing" Target="../drawings/vmlDrawing29.vml"/><Relationship Id="rId6" Type="http://schemas.openxmlformats.org/officeDocument/2006/relationships/image" Target="../media/image56.emf"/><Relationship Id="rId5" Type="http://schemas.openxmlformats.org/officeDocument/2006/relationships/package" Target="../embeddings/Microsoft_Excel_darbalapis,_palaikantis_makrokomandas33.xlsm"/><Relationship Id="rId4" Type="http://schemas.openxmlformats.org/officeDocument/2006/relationships/image" Target="../media/image55.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Excel_darbalapis,_palaikantis_makrokomandas34.xlsm"/><Relationship Id="rId2" Type="http://schemas.openxmlformats.org/officeDocument/2006/relationships/slideLayout" Target="../slideLayouts/slideLayout4.xml"/><Relationship Id="rId1" Type="http://schemas.openxmlformats.org/officeDocument/2006/relationships/vmlDrawing" Target="../drawings/vmlDrawing30.vml"/><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Excel_darbalapis,_palaikantis_makrokomandas35.xlsm"/><Relationship Id="rId2" Type="http://schemas.openxmlformats.org/officeDocument/2006/relationships/slideLayout" Target="../slideLayouts/slideLayout4.xml"/><Relationship Id="rId1" Type="http://schemas.openxmlformats.org/officeDocument/2006/relationships/vmlDrawing" Target="../drawings/vmlDrawing31.vml"/><Relationship Id="rId4" Type="http://schemas.openxmlformats.org/officeDocument/2006/relationships/image" Target="../media/image5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darbalapis,_palaikantis_makrokomandas36.xlsm"/><Relationship Id="rId2" Type="http://schemas.openxmlformats.org/officeDocument/2006/relationships/slideLayout" Target="../slideLayouts/slideLayout4.xml"/><Relationship Id="rId1" Type="http://schemas.openxmlformats.org/officeDocument/2006/relationships/vmlDrawing" Target="../drawings/vmlDrawing32.vml"/><Relationship Id="rId6" Type="http://schemas.openxmlformats.org/officeDocument/2006/relationships/image" Target="../media/image60.emf"/><Relationship Id="rId5" Type="http://schemas.openxmlformats.org/officeDocument/2006/relationships/package" Target="../embeddings/Microsoft_Excel_darbalapis,_palaikantis_makrokomandas37.xlsm"/><Relationship Id="rId4" Type="http://schemas.openxmlformats.org/officeDocument/2006/relationships/image" Target="../media/image5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Excel_darbalapis,_palaikantis_makrokomandas38.xlsm"/><Relationship Id="rId2" Type="http://schemas.openxmlformats.org/officeDocument/2006/relationships/slideLayout" Target="../slideLayouts/slideLayout4.xml"/><Relationship Id="rId1" Type="http://schemas.openxmlformats.org/officeDocument/2006/relationships/vmlDrawing" Target="../drawings/vmlDrawing33.vml"/><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darbalapis,_palaikantis_makrokomandas.xlsm"/><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darbalapis,_palaikantis_makrokomandas1.xlsm"/><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187" y="2492713"/>
            <a:ext cx="5297919" cy="2062103"/>
          </a:xfrm>
        </p:spPr>
        <p:txBody>
          <a:bodyPr/>
          <a:lstStyle/>
          <a:p>
            <a:r>
              <a:rPr lang="lt-LT" dirty="0"/>
              <a:t>VIEŠOSIOS NUOMONĖS TYRIMAS APIE</a:t>
            </a:r>
            <a:br>
              <a:rPr lang="lt-LT" dirty="0"/>
            </a:br>
            <a:r>
              <a:rPr lang="lt-LT" dirty="0"/>
              <a:t>2014–2020 M. EUROPOS SĄJUNGOS INVESTICIJAS</a:t>
            </a:r>
            <a:endParaRPr lang="en-GB" dirty="0"/>
          </a:p>
        </p:txBody>
      </p:sp>
      <p:sp>
        <p:nvSpPr>
          <p:cNvPr id="3" name="TextBox 2"/>
          <p:cNvSpPr txBox="1"/>
          <p:nvPr/>
        </p:nvSpPr>
        <p:spPr>
          <a:xfrm>
            <a:off x="3927475" y="6227504"/>
            <a:ext cx="2026792" cy="307777"/>
          </a:xfrm>
          <a:prstGeom prst="rect">
            <a:avLst/>
          </a:prstGeom>
          <a:noFill/>
        </p:spPr>
        <p:txBody>
          <a:bodyPr wrap="square" rtlCol="0">
            <a:spAutoFit/>
          </a:bodyPr>
          <a:lstStyle/>
          <a:p>
            <a:r>
              <a:rPr lang="lt-LT" sz="1400" b="1" dirty="0">
                <a:solidFill>
                  <a:prstClr val="black">
                    <a:lumMod val="50000"/>
                    <a:lumOff val="50000"/>
                  </a:prstClr>
                </a:solidFill>
                <a:ea typeface="Microsoft YaHei UI Light" panose="020B0502040204020203" pitchFamily="34" charset="-122"/>
                <a:cs typeface="Open Sans" panose="020B0606030504020204" pitchFamily="34" charset="0"/>
              </a:rPr>
              <a:t> 2020 lapkritis</a:t>
            </a:r>
          </a:p>
        </p:txBody>
      </p:sp>
      <p:pic>
        <p:nvPicPr>
          <p:cNvPr id="5" name="Picture 4" descr="C:\Users\User\AppData\Local\Microsoft\Windows\INetCache\Content.Outlook\D46VU27G\spalvotas LT logo.jp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5663" y="3594831"/>
            <a:ext cx="705839" cy="1019055"/>
          </a:xfrm>
          <a:prstGeom prst="rect">
            <a:avLst/>
          </a:prstGeom>
          <a:noFill/>
          <a:ln>
            <a:noFill/>
          </a:ln>
        </p:spPr>
      </p:pic>
      <p:pic>
        <p:nvPicPr>
          <p:cNvPr id="6" name="Picture 5" descr="C:\Users\User\AppData\Local\Microsoft\Windows\INetCache\Content.Outlook\D46VU27G\ES zenklas_2015 04 13.jp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79666" y="3775693"/>
            <a:ext cx="1381157" cy="892003"/>
          </a:xfrm>
          <a:prstGeom prst="rect">
            <a:avLst/>
          </a:prstGeom>
          <a:noFill/>
          <a:ln>
            <a:noFill/>
          </a:ln>
        </p:spPr>
      </p:pic>
    </p:spTree>
    <p:extLst>
      <p:ext uri="{BB962C8B-B14F-4D97-AF65-F5344CB8AC3E}">
        <p14:creationId xmlns:p14="http://schemas.microsoft.com/office/powerpoint/2010/main" val="1059954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Pritariate ar nepritariate teiginiui „Formali profesinė kvalifikacija parodo tikrą darbuotojo kompetencijos lygį“?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DARBUOTOJO KVALIFIKACIJOS (PROC.)</a:t>
            </a:r>
          </a:p>
        </p:txBody>
      </p:sp>
      <p:graphicFrame>
        <p:nvGraphicFramePr>
          <p:cNvPr id="12" name="Object 211"/>
          <p:cNvGraphicFramePr>
            <a:graphicFrameLocks/>
          </p:cNvGraphicFramePr>
          <p:nvPr>
            <p:extLst>
              <p:ext uri="{D42A27DB-BD31-4B8C-83A1-F6EECF244321}">
                <p14:modId xmlns:p14="http://schemas.microsoft.com/office/powerpoint/2010/main" val="620678590"/>
              </p:ext>
            </p:extLst>
          </p:nvPr>
        </p:nvGraphicFramePr>
        <p:xfrm>
          <a:off x="1562100" y="2116138"/>
          <a:ext cx="7394575" cy="3854450"/>
        </p:xfrm>
        <a:graphic>
          <a:graphicData uri="http://schemas.openxmlformats.org/presentationml/2006/ole">
            <mc:AlternateContent xmlns:mc="http://schemas.openxmlformats.org/markup-compatibility/2006">
              <mc:Choice xmlns:v="urn:schemas-microsoft-com:vml" Requires="v">
                <p:oleObj spid="_x0000_s4102" name="Macro-Enabled Worksheet" r:id="rId3" imgW="6134100" imgH="3209827" progId="Excel.SheetMacroEnabled.12">
                  <p:embed/>
                </p:oleObj>
              </mc:Choice>
              <mc:Fallback>
                <p:oleObj name="Macro-Enabled Worksheet" r:id="rId3" imgW="6134100" imgH="3209827" progId="Excel.SheetMacroEnabled.12">
                  <p:embed/>
                  <p:pic>
                    <p:nvPicPr>
                      <p:cNvPr id="12" name="Object 211"/>
                      <p:cNvPicPr>
                        <a:picLocks noChangeArrowheads="1"/>
                      </p:cNvPicPr>
                      <p:nvPr/>
                    </p:nvPicPr>
                    <p:blipFill>
                      <a:blip r:embed="rId4"/>
                      <a:srcRect/>
                      <a:stretch>
                        <a:fillRect/>
                      </a:stretch>
                    </p:blipFill>
                    <p:spPr bwMode="auto">
                      <a:xfrm>
                        <a:off x="1562100" y="2116138"/>
                        <a:ext cx="7394575"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11"/>
          <p:cNvSpPr txBox="1">
            <a:spLocks noChangeArrowheads="1"/>
          </p:cNvSpPr>
          <p:nvPr/>
        </p:nvSpPr>
        <p:spPr bwMode="auto">
          <a:xfrm>
            <a:off x="8748780" y="496669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1" name="Text Box 11"/>
          <p:cNvSpPr txBox="1">
            <a:spLocks noChangeArrowheads="1"/>
          </p:cNvSpPr>
          <p:nvPr/>
        </p:nvSpPr>
        <p:spPr bwMode="auto">
          <a:xfrm>
            <a:off x="8746564" y="549722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2" name="Text Box 11"/>
          <p:cNvSpPr txBox="1">
            <a:spLocks noChangeArrowheads="1"/>
          </p:cNvSpPr>
          <p:nvPr/>
        </p:nvSpPr>
        <p:spPr bwMode="auto">
          <a:xfrm>
            <a:off x="8746564" y="441740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25" name="Text Box 11"/>
          <p:cNvSpPr txBox="1">
            <a:spLocks noChangeArrowheads="1"/>
          </p:cNvSpPr>
          <p:nvPr/>
        </p:nvSpPr>
        <p:spPr bwMode="auto">
          <a:xfrm>
            <a:off x="8725226" y="389024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a:t>
            </a:r>
            <a:r>
              <a:rPr lang="en-US" sz="1000" dirty="0">
                <a:solidFill>
                  <a:schemeClr val="tx1">
                    <a:lumMod val="65000"/>
                    <a:lumOff val="35000"/>
                  </a:schemeClr>
                </a:solidFill>
                <a:latin typeface="+mn-lt"/>
              </a:rPr>
              <a:t>54</a:t>
            </a:r>
            <a:endParaRPr lang="lt-LT" sz="1000" dirty="0">
              <a:solidFill>
                <a:schemeClr val="tx1">
                  <a:lumMod val="65000"/>
                  <a:lumOff val="35000"/>
                </a:schemeClr>
              </a:solidFill>
              <a:latin typeface="+mn-lt"/>
            </a:endParaRPr>
          </a:p>
        </p:txBody>
      </p:sp>
      <p:sp>
        <p:nvSpPr>
          <p:cNvPr id="26" name="Text Box 11"/>
          <p:cNvSpPr txBox="1">
            <a:spLocks noChangeArrowheads="1"/>
          </p:cNvSpPr>
          <p:nvPr/>
        </p:nvSpPr>
        <p:spPr bwMode="auto">
          <a:xfrm>
            <a:off x="8746564" y="3342247"/>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sp>
        <p:nvSpPr>
          <p:cNvPr id="16" name="Text Box 11"/>
          <p:cNvSpPr txBox="1">
            <a:spLocks noChangeArrowheads="1"/>
          </p:cNvSpPr>
          <p:nvPr/>
        </p:nvSpPr>
        <p:spPr bwMode="auto">
          <a:xfrm>
            <a:off x="8748780" y="278736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1883744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357477" y="4402820"/>
            <a:ext cx="7342805" cy="293639"/>
          </a:xfrm>
        </p:spPr>
        <p:txBody>
          <a:bodyPr/>
          <a:lstStyle/>
          <a:p>
            <a:pPr lvl="0"/>
            <a:r>
              <a:rPr lang="lt-LT" dirty="0"/>
              <a:t>Pritariate ar nepritariate teiginiui „Darbuotojų mokymas darbo vietoje yra pažangios įmonės standartas“?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DARBUOTOJO </a:t>
            </a:r>
            <a:r>
              <a:rPr lang="en-GB" dirty="0">
                <a:solidFill>
                  <a:schemeClr val="accent2">
                    <a:lumMod val="75000"/>
                  </a:schemeClr>
                </a:solidFill>
              </a:rPr>
              <a:t>MOKYMO DARBO VIETOJE </a:t>
            </a:r>
            <a:r>
              <a:rPr lang="lt-LT" dirty="0">
                <a:solidFill>
                  <a:schemeClr val="accent2">
                    <a:lumMod val="75000"/>
                  </a:schemeClr>
                </a:solidFill>
              </a:rPr>
              <a:t>(PROC.)</a:t>
            </a:r>
          </a:p>
        </p:txBody>
      </p:sp>
      <p:sp>
        <p:nvSpPr>
          <p:cNvPr id="20" name="Text Box 11"/>
          <p:cNvSpPr txBox="1">
            <a:spLocks noChangeArrowheads="1"/>
          </p:cNvSpPr>
          <p:nvPr/>
        </p:nvSpPr>
        <p:spPr bwMode="auto">
          <a:xfrm>
            <a:off x="8559670" y="319135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1" name="Text Box 11"/>
          <p:cNvSpPr txBox="1">
            <a:spLocks noChangeArrowheads="1"/>
          </p:cNvSpPr>
          <p:nvPr/>
        </p:nvSpPr>
        <p:spPr bwMode="auto">
          <a:xfrm>
            <a:off x="8568087" y="3743605"/>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2" name="Text Box 11"/>
          <p:cNvSpPr txBox="1">
            <a:spLocks noChangeArrowheads="1"/>
          </p:cNvSpPr>
          <p:nvPr/>
        </p:nvSpPr>
        <p:spPr bwMode="auto">
          <a:xfrm>
            <a:off x="8568087" y="266177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25" name="Text Box 11"/>
          <p:cNvSpPr txBox="1">
            <a:spLocks noChangeArrowheads="1"/>
          </p:cNvSpPr>
          <p:nvPr/>
        </p:nvSpPr>
        <p:spPr bwMode="auto">
          <a:xfrm>
            <a:off x="8695681" y="580703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a:t>
            </a:r>
            <a:r>
              <a:rPr lang="en-US" sz="1000" dirty="0">
                <a:solidFill>
                  <a:schemeClr val="tx1">
                    <a:lumMod val="65000"/>
                    <a:lumOff val="35000"/>
                  </a:schemeClr>
                </a:solidFill>
                <a:latin typeface="+mn-lt"/>
              </a:rPr>
              <a:t>54</a:t>
            </a:r>
            <a:endParaRPr lang="lt-LT" sz="1000" dirty="0">
              <a:solidFill>
                <a:schemeClr val="tx1">
                  <a:lumMod val="65000"/>
                  <a:lumOff val="35000"/>
                </a:schemeClr>
              </a:solidFill>
              <a:latin typeface="+mn-lt"/>
            </a:endParaRPr>
          </a:p>
        </p:txBody>
      </p:sp>
      <p:sp>
        <p:nvSpPr>
          <p:cNvPr id="26" name="Text Box 11"/>
          <p:cNvSpPr txBox="1">
            <a:spLocks noChangeArrowheads="1"/>
          </p:cNvSpPr>
          <p:nvPr/>
        </p:nvSpPr>
        <p:spPr bwMode="auto">
          <a:xfrm>
            <a:off x="8695681" y="515936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3527592476"/>
              </p:ext>
            </p:extLst>
          </p:nvPr>
        </p:nvGraphicFramePr>
        <p:xfrm>
          <a:off x="1412680" y="1623349"/>
          <a:ext cx="7378700" cy="2552700"/>
        </p:xfrm>
        <a:graphic>
          <a:graphicData uri="http://schemas.openxmlformats.org/presentationml/2006/ole">
            <mc:AlternateContent xmlns:mc="http://schemas.openxmlformats.org/markup-compatibility/2006">
              <mc:Choice xmlns:v="urn:schemas-microsoft-com:vml" Requires="v">
                <p:oleObj spid="_x0000_s5130" name="Macro-Enabled Worksheet" r:id="rId3" imgW="6124797" imgH="2124124" progId="Excel.SheetMacroEnabled.12">
                  <p:embed/>
                </p:oleObj>
              </mc:Choice>
              <mc:Fallback>
                <p:oleObj name="Macro-Enabled Worksheet" r:id="rId3" imgW="6124797" imgH="2124124" progId="Excel.SheetMacroEnabled.12">
                  <p:embed/>
                  <p:pic>
                    <p:nvPicPr>
                      <p:cNvPr id="5" name="Object 4"/>
                      <p:cNvPicPr>
                        <a:picLocks noChangeArrowheads="1"/>
                      </p:cNvPicPr>
                      <p:nvPr/>
                    </p:nvPicPr>
                    <p:blipFill>
                      <a:blip r:embed="rId4"/>
                      <a:srcRect/>
                      <a:stretch>
                        <a:fillRect/>
                      </a:stretch>
                    </p:blipFill>
                    <p:spPr bwMode="auto">
                      <a:xfrm>
                        <a:off x="1412680" y="1623349"/>
                        <a:ext cx="7378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Content Placeholder 3"/>
          <p:cNvSpPr>
            <a:spLocks noGrp="1"/>
          </p:cNvSpPr>
          <p:nvPr>
            <p:ph sz="half" idx="1"/>
          </p:nvPr>
        </p:nvSpPr>
        <p:spPr>
          <a:xfrm>
            <a:off x="2321669" y="1518799"/>
            <a:ext cx="7066462" cy="293639"/>
          </a:xfrm>
        </p:spPr>
        <p:txBody>
          <a:bodyPr/>
          <a:lstStyle/>
          <a:p>
            <a:pPr lvl="0"/>
            <a:r>
              <a:rPr lang="lt-LT" dirty="0"/>
              <a:t>Ar  sutinkate su nuostata, kad darbuotojų mokymas darbo vietoje yra pažangios įmonės standartas?</a:t>
            </a:r>
          </a:p>
        </p:txBody>
      </p:sp>
      <p:graphicFrame>
        <p:nvGraphicFramePr>
          <p:cNvPr id="6" name="Object 5"/>
          <p:cNvGraphicFramePr>
            <a:graphicFrameLocks/>
          </p:cNvGraphicFramePr>
          <p:nvPr>
            <p:extLst>
              <p:ext uri="{D42A27DB-BD31-4B8C-83A1-F6EECF244321}">
                <p14:modId xmlns:p14="http://schemas.microsoft.com/office/powerpoint/2010/main" val="2521126365"/>
              </p:ext>
            </p:extLst>
          </p:nvPr>
        </p:nvGraphicFramePr>
        <p:xfrm>
          <a:off x="1386348" y="4667799"/>
          <a:ext cx="7562850" cy="1635125"/>
        </p:xfrm>
        <a:graphic>
          <a:graphicData uri="http://schemas.openxmlformats.org/presentationml/2006/ole">
            <mc:AlternateContent xmlns:mc="http://schemas.openxmlformats.org/markup-compatibility/2006">
              <mc:Choice xmlns:v="urn:schemas-microsoft-com:vml" Requires="v">
                <p:oleObj spid="_x0000_s5131" name="Macro-Enabled Worksheet" r:id="rId5" imgW="6277031" imgH="1361985" progId="Excel.SheetMacroEnabled.12">
                  <p:embed/>
                </p:oleObj>
              </mc:Choice>
              <mc:Fallback>
                <p:oleObj name="Macro-Enabled Worksheet" r:id="rId5" imgW="6277031" imgH="1361985" progId="Excel.SheetMacroEnabled.12">
                  <p:embed/>
                  <p:pic>
                    <p:nvPicPr>
                      <p:cNvPr id="6" name="Object 5"/>
                      <p:cNvPicPr>
                        <a:picLocks noChangeArrowheads="1"/>
                      </p:cNvPicPr>
                      <p:nvPr/>
                    </p:nvPicPr>
                    <p:blipFill>
                      <a:blip r:embed="rId6"/>
                      <a:srcRect/>
                      <a:stretch>
                        <a:fillRect/>
                      </a:stretch>
                    </p:blipFill>
                    <p:spPr bwMode="auto">
                      <a:xfrm>
                        <a:off x="1386348" y="4667799"/>
                        <a:ext cx="75628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11"/>
          <p:cNvSpPr txBox="1">
            <a:spLocks noChangeArrowheads="1"/>
          </p:cNvSpPr>
          <p:nvPr/>
        </p:nvSpPr>
        <p:spPr bwMode="auto">
          <a:xfrm>
            <a:off x="8570152" y="212306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a:t>
            </a:r>
            <a:r>
              <a:rPr lang="en-US" sz="1000" dirty="0">
                <a:solidFill>
                  <a:schemeClr val="tx1">
                    <a:lumMod val="65000"/>
                    <a:lumOff val="35000"/>
                  </a:schemeClr>
                </a:solidFill>
                <a:latin typeface="+mn-lt"/>
              </a:rPr>
              <a:t>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78521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38057"/>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a:t>
            </a:r>
            <a:r>
              <a:rPr lang="lt-LT" sz="2400" b="1" dirty="0">
                <a:solidFill>
                  <a:schemeClr val="accent2"/>
                </a:solidFill>
                <a:latin typeface="Microsoft YaHei UI Light" panose="020B0502040204020203" pitchFamily="34" charset="-122"/>
                <a:ea typeface="Microsoft YaHei UI Light" panose="020B0502040204020203" pitchFamily="34" charset="-122"/>
              </a:rPr>
              <a:t>jaunimas darbo rinkoje.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p:cNvGraphicFramePr>
          <p:nvPr>
            <p:extLst>
              <p:ext uri="{D42A27DB-BD31-4B8C-83A1-F6EECF244321}">
                <p14:modId xmlns:p14="http://schemas.microsoft.com/office/powerpoint/2010/main" val="1053136973"/>
              </p:ext>
            </p:extLst>
          </p:nvPr>
        </p:nvGraphicFramePr>
        <p:xfrm>
          <a:off x="2008215" y="2363713"/>
          <a:ext cx="7067550" cy="3584575"/>
        </p:xfrm>
        <a:graphic>
          <a:graphicData uri="http://schemas.openxmlformats.org/presentationml/2006/ole">
            <mc:AlternateContent xmlns:mc="http://schemas.openxmlformats.org/markup-compatibility/2006">
              <mc:Choice xmlns:v="urn:schemas-microsoft-com:vml" Requires="v">
                <p:oleObj spid="_x0000_s6150" name="Macro-Enabled Worksheet" r:id="rId3" imgW="5867400" imgH="2981374" progId="Excel.SheetMacroEnabled.12">
                  <p:embed/>
                </p:oleObj>
              </mc:Choice>
              <mc:Fallback>
                <p:oleObj name="Macro-Enabled Worksheet" r:id="rId3" imgW="5867400" imgH="2981374" progId="Excel.SheetMacroEnabled.12">
                  <p:embed/>
                  <p:pic>
                    <p:nvPicPr>
                      <p:cNvPr id="5" name="Object 4"/>
                      <p:cNvPicPr>
                        <a:picLocks noChangeArrowheads="1"/>
                      </p:cNvPicPr>
                      <p:nvPr/>
                    </p:nvPicPr>
                    <p:blipFill>
                      <a:blip r:embed="rId4"/>
                      <a:srcRect/>
                      <a:stretch>
                        <a:fillRect/>
                      </a:stretch>
                    </p:blipFill>
                    <p:spPr bwMode="auto">
                      <a:xfrm>
                        <a:off x="2008215" y="2363713"/>
                        <a:ext cx="706755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Content Placeholder 3"/>
          <p:cNvSpPr>
            <a:spLocks noGrp="1"/>
          </p:cNvSpPr>
          <p:nvPr>
            <p:ph sz="half" idx="1"/>
          </p:nvPr>
        </p:nvSpPr>
        <p:spPr/>
        <p:txBody>
          <a:bodyPr/>
          <a:lstStyle/>
          <a:p>
            <a:pPr lvl="0"/>
            <a:r>
              <a:rPr lang="lt-LT" dirty="0"/>
              <a:t>Ar savo įmonėje priimate jaunimą praktikai?</a:t>
            </a:r>
          </a:p>
        </p:txBody>
      </p:sp>
      <p:sp>
        <p:nvSpPr>
          <p:cNvPr id="2" name="Title 1"/>
          <p:cNvSpPr>
            <a:spLocks noGrp="1"/>
          </p:cNvSpPr>
          <p:nvPr>
            <p:ph type="title"/>
          </p:nvPr>
        </p:nvSpPr>
        <p:spPr>
          <a:xfrm>
            <a:off x="1221178" y="365125"/>
            <a:ext cx="10358373" cy="1151703"/>
          </a:xfrm>
        </p:spPr>
        <p:txBody>
          <a:bodyPr>
            <a:normAutofit/>
          </a:bodyPr>
          <a:lstStyle/>
          <a:p>
            <a:r>
              <a:rPr lang="en-GB" dirty="0">
                <a:solidFill>
                  <a:schemeClr val="accent2">
                    <a:lumMod val="75000"/>
                  </a:schemeClr>
                </a:solidFill>
              </a:rPr>
              <a:t>JAUNIMO PRI</a:t>
            </a:r>
            <a:r>
              <a:rPr lang="lt-LT" dirty="0">
                <a:solidFill>
                  <a:schemeClr val="accent2">
                    <a:lumMod val="75000"/>
                  </a:schemeClr>
                </a:solidFill>
              </a:rPr>
              <a:t>ĖMIMAS PRAKTIKAI (PROC.)</a:t>
            </a:r>
          </a:p>
        </p:txBody>
      </p:sp>
      <p:sp>
        <p:nvSpPr>
          <p:cNvPr id="25" name="Text Box 11"/>
          <p:cNvSpPr txBox="1">
            <a:spLocks noChangeArrowheads="1"/>
          </p:cNvSpPr>
          <p:nvPr/>
        </p:nvSpPr>
        <p:spPr bwMode="auto">
          <a:xfrm>
            <a:off x="8848574" y="4990454"/>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8848574" y="5500350"/>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8848574" y="449418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848574" y="398014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848574" y="3496004"/>
            <a:ext cx="647700" cy="246221"/>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sp>
        <p:nvSpPr>
          <p:cNvPr id="12" name="Text Box 11"/>
          <p:cNvSpPr txBox="1">
            <a:spLocks noChangeArrowheads="1"/>
          </p:cNvSpPr>
          <p:nvPr/>
        </p:nvSpPr>
        <p:spPr bwMode="auto">
          <a:xfrm>
            <a:off x="8846661" y="2967921"/>
            <a:ext cx="647700" cy="246221"/>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1853620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Ar turintys patirties Jūsų įmonės darbuotojai perduoda praktinius įgūdžius jaunimui?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PATYRUSIŲ DARBUOTOJŲ PRAKTINIŲ ĮGŪDŽIŲ PERDAVIMAS JAUNIMUI (PROC.)</a:t>
            </a:r>
          </a:p>
        </p:txBody>
      </p:sp>
      <p:sp>
        <p:nvSpPr>
          <p:cNvPr id="25" name="Text Box 11"/>
          <p:cNvSpPr txBox="1">
            <a:spLocks noChangeArrowheads="1"/>
          </p:cNvSpPr>
          <p:nvPr/>
        </p:nvSpPr>
        <p:spPr bwMode="auto">
          <a:xfrm>
            <a:off x="8909319" y="4998555"/>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8909319" y="554175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8909319" y="447961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909319" y="396215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909319" y="343407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3112232614"/>
              </p:ext>
            </p:extLst>
          </p:nvPr>
        </p:nvGraphicFramePr>
        <p:xfrm>
          <a:off x="2057544" y="2263211"/>
          <a:ext cx="7073900" cy="3721100"/>
        </p:xfrm>
        <a:graphic>
          <a:graphicData uri="http://schemas.openxmlformats.org/presentationml/2006/ole">
            <mc:AlternateContent xmlns:mc="http://schemas.openxmlformats.org/markup-compatibility/2006">
              <mc:Choice xmlns:v="urn:schemas-microsoft-com:vml" Requires="v">
                <p:oleObj spid="_x0000_s7174" name="Macro-Enabled Worksheet" r:id="rId3" imgW="5867400" imgH="3095821" progId="Excel.SheetMacroEnabled.12">
                  <p:embed/>
                </p:oleObj>
              </mc:Choice>
              <mc:Fallback>
                <p:oleObj name="Macro-Enabled Worksheet" r:id="rId3" imgW="5867400" imgH="3095821" progId="Excel.SheetMacroEnabled.12">
                  <p:embed/>
                  <p:pic>
                    <p:nvPicPr>
                      <p:cNvPr id="3" name="Object 2"/>
                      <p:cNvPicPr>
                        <a:picLocks noChangeArrowheads="1"/>
                      </p:cNvPicPr>
                      <p:nvPr/>
                    </p:nvPicPr>
                    <p:blipFill>
                      <a:blip r:embed="rId4"/>
                      <a:srcRect/>
                      <a:stretch>
                        <a:fillRect/>
                      </a:stretch>
                    </p:blipFill>
                    <p:spPr bwMode="auto">
                      <a:xfrm>
                        <a:off x="2057544" y="2263211"/>
                        <a:ext cx="70739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 Box 11"/>
          <p:cNvSpPr txBox="1">
            <a:spLocks noChangeArrowheads="1"/>
          </p:cNvSpPr>
          <p:nvPr/>
        </p:nvSpPr>
        <p:spPr bwMode="auto">
          <a:xfrm>
            <a:off x="8902837" y="290598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cxnSp>
        <p:nvCxnSpPr>
          <p:cNvPr id="13" name="Straight Arrow Connector 12">
            <a:extLst>
              <a:ext uri="{FF2B5EF4-FFF2-40B4-BE49-F238E27FC236}">
                <a16:creationId xmlns:a16="http://schemas.microsoft.com/office/drawing/2014/main" id="{22560EDF-4BFF-4EB9-A12D-C1A77ECD5E2F}"/>
              </a:ext>
            </a:extLst>
          </p:cNvPr>
          <p:cNvCxnSpPr>
            <a:cxnSpLocks/>
          </p:cNvCxnSpPr>
          <p:nvPr/>
        </p:nvCxnSpPr>
        <p:spPr>
          <a:xfrm rot="10800000">
            <a:off x="5794894" y="2939686"/>
            <a:ext cx="0" cy="178667"/>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C0DB73-6CCC-4890-A3F5-582740AF5C1A}"/>
              </a:ext>
            </a:extLst>
          </p:cNvPr>
          <p:cNvCxnSpPr>
            <a:cxnSpLocks/>
          </p:cNvCxnSpPr>
          <p:nvPr/>
        </p:nvCxnSpPr>
        <p:spPr>
          <a:xfrm>
            <a:off x="8680671" y="2952119"/>
            <a:ext cx="0" cy="1786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559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Ar sutinkate su teiginiu, kad jaunimo praktika Jūsų įmonėje, tai ne išlaidos, o investicijos?</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JAUNIMO PRAKTIKOS ĮMONĖJE (PROC.)</a:t>
            </a:r>
          </a:p>
        </p:txBody>
      </p:sp>
      <p:sp>
        <p:nvSpPr>
          <p:cNvPr id="25" name="Text Box 11"/>
          <p:cNvSpPr txBox="1">
            <a:spLocks noChangeArrowheads="1"/>
          </p:cNvSpPr>
          <p:nvPr/>
        </p:nvSpPr>
        <p:spPr bwMode="auto">
          <a:xfrm>
            <a:off x="8953122" y="4833364"/>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8972172" y="532340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8972172" y="433568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961539" y="386205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953122" y="339335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6" name="Object 5"/>
          <p:cNvGraphicFramePr>
            <a:graphicFrameLocks/>
          </p:cNvGraphicFramePr>
          <p:nvPr>
            <p:extLst>
              <p:ext uri="{D42A27DB-BD31-4B8C-83A1-F6EECF244321}">
                <p14:modId xmlns:p14="http://schemas.microsoft.com/office/powerpoint/2010/main" val="1086597209"/>
              </p:ext>
            </p:extLst>
          </p:nvPr>
        </p:nvGraphicFramePr>
        <p:xfrm>
          <a:off x="1619250" y="2321372"/>
          <a:ext cx="7586663" cy="3432175"/>
        </p:xfrm>
        <a:graphic>
          <a:graphicData uri="http://schemas.openxmlformats.org/presentationml/2006/ole">
            <mc:AlternateContent xmlns:mc="http://schemas.openxmlformats.org/markup-compatibility/2006">
              <mc:Choice xmlns:v="urn:schemas-microsoft-com:vml" Requires="v">
                <p:oleObj spid="_x0000_s8198" name="Macro-Enabled Worksheet" r:id="rId3" imgW="6296247" imgH="2857647" progId="Excel.SheetMacroEnabled.12">
                  <p:embed/>
                </p:oleObj>
              </mc:Choice>
              <mc:Fallback>
                <p:oleObj name="Macro-Enabled Worksheet" r:id="rId3" imgW="6296247" imgH="2857647" progId="Excel.SheetMacroEnabled.12">
                  <p:embed/>
                  <p:pic>
                    <p:nvPicPr>
                      <p:cNvPr id="6" name="Object 5"/>
                      <p:cNvPicPr>
                        <a:picLocks noChangeArrowheads="1"/>
                      </p:cNvPicPr>
                      <p:nvPr/>
                    </p:nvPicPr>
                    <p:blipFill>
                      <a:blip r:embed="rId4"/>
                      <a:srcRect/>
                      <a:stretch>
                        <a:fillRect/>
                      </a:stretch>
                    </p:blipFill>
                    <p:spPr bwMode="auto">
                      <a:xfrm>
                        <a:off x="1619250" y="2321372"/>
                        <a:ext cx="75866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11"/>
          <p:cNvSpPr txBox="1">
            <a:spLocks noChangeArrowheads="1"/>
          </p:cNvSpPr>
          <p:nvPr/>
        </p:nvSpPr>
        <p:spPr bwMode="auto">
          <a:xfrm>
            <a:off x="8972172" y="289411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592297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927864"/>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a:t>
            </a:r>
            <a:r>
              <a:rPr lang="lt-LT" sz="2400" b="1" dirty="0">
                <a:solidFill>
                  <a:schemeClr val="accent2"/>
                </a:solidFill>
                <a:latin typeface="Microsoft YaHei UI Light" panose="020B0502040204020203" pitchFamily="34" charset="-122"/>
                <a:ea typeface="Microsoft YaHei UI Light" panose="020B0502040204020203" pitchFamily="34" charset="-122"/>
              </a:rPr>
              <a:t>bendradarbiavimas su mokslo ir studijų institucijomis.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Ar dalyvaujate profesinio mokymo programų rengime kartu su profesinio mokymo įstaigomis?</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DALYVAVIMAS PROFESINIO MOKYMO PROGRAMŲ RENGIME KARTU SU PROFESINIO MOKYMO ĮSTAIGOMIS (PROC.)</a:t>
            </a:r>
          </a:p>
        </p:txBody>
      </p:sp>
      <p:sp>
        <p:nvSpPr>
          <p:cNvPr id="25" name="Text Box 11"/>
          <p:cNvSpPr txBox="1">
            <a:spLocks noChangeArrowheads="1"/>
          </p:cNvSpPr>
          <p:nvPr/>
        </p:nvSpPr>
        <p:spPr bwMode="auto">
          <a:xfrm>
            <a:off x="9351532" y="4885637"/>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9359949" y="5375676"/>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9359949" y="440922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9354931" y="394493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9360303" y="347347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3519476761"/>
              </p:ext>
            </p:extLst>
          </p:nvPr>
        </p:nvGraphicFramePr>
        <p:xfrm>
          <a:off x="1779588" y="2444750"/>
          <a:ext cx="7802562" cy="3351213"/>
        </p:xfrm>
        <a:graphic>
          <a:graphicData uri="http://schemas.openxmlformats.org/presentationml/2006/ole">
            <mc:AlternateContent xmlns:mc="http://schemas.openxmlformats.org/markup-compatibility/2006">
              <mc:Choice xmlns:v="urn:schemas-microsoft-com:vml" Requires="v">
                <p:oleObj spid="_x0000_s9222" name="Macro-Enabled Worksheet" r:id="rId3" imgW="6477000" imgH="2790923" progId="Excel.SheetMacroEnabled.12">
                  <p:embed/>
                </p:oleObj>
              </mc:Choice>
              <mc:Fallback>
                <p:oleObj name="Macro-Enabled Worksheet" r:id="rId3" imgW="6477000" imgH="2790923" progId="Excel.SheetMacroEnabled.12">
                  <p:embed/>
                  <p:pic>
                    <p:nvPicPr>
                      <p:cNvPr id="5" name="Object 4"/>
                      <p:cNvPicPr>
                        <a:picLocks noChangeArrowheads="1"/>
                      </p:cNvPicPr>
                      <p:nvPr/>
                    </p:nvPicPr>
                    <p:blipFill>
                      <a:blip r:embed="rId4"/>
                      <a:srcRect/>
                      <a:stretch>
                        <a:fillRect/>
                      </a:stretch>
                    </p:blipFill>
                    <p:spPr bwMode="auto">
                      <a:xfrm>
                        <a:off x="1779588" y="2444750"/>
                        <a:ext cx="7802562"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1"/>
          <p:cNvSpPr txBox="1">
            <a:spLocks noChangeArrowheads="1"/>
          </p:cNvSpPr>
          <p:nvPr/>
        </p:nvSpPr>
        <p:spPr bwMode="auto">
          <a:xfrm>
            <a:off x="9340899" y="301982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117116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lt-LT" dirty="0"/>
              <a:t>Pritariate ar nepritariate teiginiui</a:t>
            </a:r>
            <a:r>
              <a:rPr lang="en-US" dirty="0"/>
              <a:t> </a:t>
            </a:r>
            <a:r>
              <a:rPr lang="lt-LT" dirty="0"/>
              <a:t>„Tik dirbant kartu su profesinio mokymo įstaigomis, naujai ruošiamų specialistų kvalifikacija atitiks mūsų įmonės poreikius“?</a:t>
            </a:r>
          </a:p>
          <a:p>
            <a:pPr lvl="0"/>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NAUJAI RUOŠIAMŲ SPECIALISTŲ KVALIFIKACIJOS ATITIKIMO ĮMONĖS POREIKIAMS (PROC.)</a:t>
            </a:r>
          </a:p>
        </p:txBody>
      </p:sp>
      <p:sp>
        <p:nvSpPr>
          <p:cNvPr id="25" name="Text Box 11"/>
          <p:cNvSpPr txBox="1">
            <a:spLocks noChangeArrowheads="1"/>
          </p:cNvSpPr>
          <p:nvPr/>
        </p:nvSpPr>
        <p:spPr bwMode="auto">
          <a:xfrm>
            <a:off x="8737399" y="480751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8737399" y="532213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8737399" y="427970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737399" y="378763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742726" y="328146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1772374941"/>
              </p:ext>
            </p:extLst>
          </p:nvPr>
        </p:nvGraphicFramePr>
        <p:xfrm>
          <a:off x="1897063" y="2165350"/>
          <a:ext cx="7065962" cy="3597275"/>
        </p:xfrm>
        <a:graphic>
          <a:graphicData uri="http://schemas.openxmlformats.org/presentationml/2006/ole">
            <mc:AlternateContent xmlns:mc="http://schemas.openxmlformats.org/markup-compatibility/2006">
              <mc:Choice xmlns:v="urn:schemas-microsoft-com:vml" Requires="v">
                <p:oleObj spid="_x0000_s10246" name="Macro-Enabled Worksheet" r:id="rId3" imgW="5867400" imgH="2990654" progId="Excel.SheetMacroEnabled.12">
                  <p:embed/>
                </p:oleObj>
              </mc:Choice>
              <mc:Fallback>
                <p:oleObj name="Macro-Enabled Worksheet" r:id="rId3" imgW="5867400" imgH="2990654" progId="Excel.SheetMacroEnabled.12">
                  <p:embed/>
                  <p:pic>
                    <p:nvPicPr>
                      <p:cNvPr id="3" name="Object 2"/>
                      <p:cNvPicPr>
                        <a:picLocks noChangeArrowheads="1"/>
                      </p:cNvPicPr>
                      <p:nvPr/>
                    </p:nvPicPr>
                    <p:blipFill>
                      <a:blip r:embed="rId4"/>
                      <a:srcRect/>
                      <a:stretch>
                        <a:fillRect/>
                      </a:stretch>
                    </p:blipFill>
                    <p:spPr bwMode="auto">
                      <a:xfrm>
                        <a:off x="1897063" y="2165350"/>
                        <a:ext cx="706596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8737399" y="279591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78319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lt-LT" dirty="0"/>
              <a:t>Pritariate ar nepritariate teiginiui</a:t>
            </a:r>
            <a:r>
              <a:rPr lang="en-US" dirty="0"/>
              <a:t> </a:t>
            </a:r>
            <a:r>
              <a:rPr lang="lt-LT" dirty="0"/>
              <a:t>„Bendradarbiavimas su mokslo ir studijų institucijomis yra naudingas įmonei, nes padeda išlikti konkurencingiems / kuria pridėtinę vertę“?</a:t>
            </a:r>
          </a:p>
          <a:p>
            <a:pPr lvl="0"/>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BENDRADARBIAVIMO SU MOKSLO IR STUDIJŲ INSTITUCIJOMIS NAUDOS ĮMONEI (PROC.)</a:t>
            </a:r>
          </a:p>
        </p:txBody>
      </p:sp>
      <p:sp>
        <p:nvSpPr>
          <p:cNvPr id="25" name="Text Box 11"/>
          <p:cNvSpPr txBox="1">
            <a:spLocks noChangeArrowheads="1"/>
          </p:cNvSpPr>
          <p:nvPr/>
        </p:nvSpPr>
        <p:spPr bwMode="auto">
          <a:xfrm>
            <a:off x="9303436" y="537160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7" name="Text Box 11"/>
          <p:cNvSpPr txBox="1">
            <a:spLocks noChangeArrowheads="1"/>
          </p:cNvSpPr>
          <p:nvPr/>
        </p:nvSpPr>
        <p:spPr bwMode="auto">
          <a:xfrm>
            <a:off x="9301220" y="481012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9306835" y="427140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9324702" y="371142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3938387670"/>
              </p:ext>
            </p:extLst>
          </p:nvPr>
        </p:nvGraphicFramePr>
        <p:xfrm>
          <a:off x="1734362" y="2589359"/>
          <a:ext cx="7812088" cy="3248025"/>
        </p:xfrm>
        <a:graphic>
          <a:graphicData uri="http://schemas.openxmlformats.org/presentationml/2006/ole">
            <mc:AlternateContent xmlns:mc="http://schemas.openxmlformats.org/markup-compatibility/2006">
              <mc:Choice xmlns:v="urn:schemas-microsoft-com:vml" Requires="v">
                <p:oleObj spid="_x0000_s11270" name="Macro-Enabled Worksheet" r:id="rId3" imgW="6486747" imgH="2705198" progId="Excel.SheetMacroEnabled.12">
                  <p:embed/>
                </p:oleObj>
              </mc:Choice>
              <mc:Fallback>
                <p:oleObj name="Macro-Enabled Worksheet" r:id="rId3" imgW="6486747" imgH="2705198" progId="Excel.SheetMacroEnabled.12">
                  <p:embed/>
                  <p:pic>
                    <p:nvPicPr>
                      <p:cNvPr id="5" name="Object 4"/>
                      <p:cNvPicPr>
                        <a:picLocks noChangeArrowheads="1"/>
                      </p:cNvPicPr>
                      <p:nvPr/>
                    </p:nvPicPr>
                    <p:blipFill>
                      <a:blip r:embed="rId4"/>
                      <a:srcRect/>
                      <a:stretch>
                        <a:fillRect/>
                      </a:stretch>
                    </p:blipFill>
                    <p:spPr bwMode="auto">
                      <a:xfrm>
                        <a:off x="1734362" y="2589359"/>
                        <a:ext cx="7812088"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11"/>
          <p:cNvSpPr txBox="1">
            <a:spLocks noChangeArrowheads="1"/>
          </p:cNvSpPr>
          <p:nvPr/>
        </p:nvSpPr>
        <p:spPr bwMode="auto">
          <a:xfrm>
            <a:off x="9324702" y="318333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255744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8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13587" y="1513645"/>
            <a:ext cx="9736580" cy="293639"/>
          </a:xfrm>
        </p:spPr>
        <p:txBody>
          <a:bodyPr/>
          <a:lstStyle/>
          <a:p>
            <a:r>
              <a:rPr lang="lt-LT" dirty="0"/>
              <a:t>Pritariate ar nepritariate teiginiui</a:t>
            </a:r>
            <a:r>
              <a:rPr lang="en-US" dirty="0"/>
              <a:t> </a:t>
            </a:r>
            <a:r>
              <a:rPr lang="lt-LT" dirty="0"/>
              <a:t>„Teigiamai žiūriu į mūsų įmonės bendradarbiavimą su mokslo ir studijų institucijomis“?</a:t>
            </a:r>
          </a:p>
          <a:p>
            <a:pPr lvl="0"/>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es-ES" dirty="0">
                <a:solidFill>
                  <a:schemeClr val="accent2">
                    <a:lumMod val="75000"/>
                  </a:schemeClr>
                </a:solidFill>
              </a:rPr>
              <a:t>BENDRADARBIAVIMO SU MOKSLO IR STUDIJŲ INSTITUCIJOMIS VERTINIMAS </a:t>
            </a:r>
            <a:r>
              <a:rPr lang="lt-LT" dirty="0">
                <a:solidFill>
                  <a:schemeClr val="accent2">
                    <a:lumMod val="75000"/>
                  </a:schemeClr>
                </a:solidFill>
              </a:rPr>
              <a:t>(PROC.)</a:t>
            </a:r>
          </a:p>
        </p:txBody>
      </p:sp>
      <p:sp>
        <p:nvSpPr>
          <p:cNvPr id="25" name="Text Box 11"/>
          <p:cNvSpPr txBox="1">
            <a:spLocks noChangeArrowheads="1"/>
          </p:cNvSpPr>
          <p:nvPr/>
        </p:nvSpPr>
        <p:spPr bwMode="auto">
          <a:xfrm>
            <a:off x="8528005" y="587263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7" name="Text Box 11"/>
          <p:cNvSpPr txBox="1">
            <a:spLocks noChangeArrowheads="1"/>
          </p:cNvSpPr>
          <p:nvPr/>
        </p:nvSpPr>
        <p:spPr bwMode="auto">
          <a:xfrm>
            <a:off x="8525789" y="504533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425771" y="359769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422372" y="294131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3883383531"/>
              </p:ext>
            </p:extLst>
          </p:nvPr>
        </p:nvGraphicFramePr>
        <p:xfrm>
          <a:off x="905925" y="4380369"/>
          <a:ext cx="7834313" cy="2117725"/>
        </p:xfrm>
        <a:graphic>
          <a:graphicData uri="http://schemas.openxmlformats.org/presentationml/2006/ole">
            <mc:AlternateContent xmlns:mc="http://schemas.openxmlformats.org/markup-compatibility/2006">
              <mc:Choice xmlns:v="urn:schemas-microsoft-com:vml" Requires="v">
                <p:oleObj spid="_x0000_s12298" name="Macro-Enabled Worksheet" r:id="rId3" imgW="6505797" imgH="1762223" progId="Excel.SheetMacroEnabled.12">
                  <p:embed/>
                </p:oleObj>
              </mc:Choice>
              <mc:Fallback>
                <p:oleObj name="Macro-Enabled Worksheet" r:id="rId3" imgW="6505797" imgH="1762223" progId="Excel.SheetMacroEnabled.12">
                  <p:embed/>
                  <p:pic>
                    <p:nvPicPr>
                      <p:cNvPr id="3" name="Object 2"/>
                      <p:cNvPicPr>
                        <a:picLocks noChangeArrowheads="1"/>
                      </p:cNvPicPr>
                      <p:nvPr/>
                    </p:nvPicPr>
                    <p:blipFill>
                      <a:blip r:embed="rId4"/>
                      <a:srcRect/>
                      <a:stretch>
                        <a:fillRect/>
                      </a:stretch>
                    </p:blipFill>
                    <p:spPr bwMode="auto">
                      <a:xfrm>
                        <a:off x="905925" y="4380369"/>
                        <a:ext cx="783431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Content Placeholder 3"/>
          <p:cNvSpPr>
            <a:spLocks noGrp="1"/>
          </p:cNvSpPr>
          <p:nvPr>
            <p:ph sz="half" idx="1"/>
          </p:nvPr>
        </p:nvSpPr>
        <p:spPr>
          <a:xfrm>
            <a:off x="2121566" y="4188312"/>
            <a:ext cx="6075562" cy="293639"/>
          </a:xfrm>
        </p:spPr>
        <p:txBody>
          <a:bodyPr/>
          <a:lstStyle/>
          <a:p>
            <a:pPr>
              <a:defRPr/>
            </a:pPr>
            <a:r>
              <a:rPr lang="lt-LT" dirty="0"/>
              <a:t>Kaip vertinate Jūsų įmonės bendradarbiavimą su mokslo ir studijų institucijomis?</a:t>
            </a:r>
          </a:p>
          <a:p>
            <a:pPr lvl="0"/>
            <a:endParaRPr lang="lt-LT" dirty="0"/>
          </a:p>
        </p:txBody>
      </p:sp>
      <p:graphicFrame>
        <p:nvGraphicFramePr>
          <p:cNvPr id="6" name="Object 5"/>
          <p:cNvGraphicFramePr>
            <a:graphicFrameLocks/>
          </p:cNvGraphicFramePr>
          <p:nvPr>
            <p:extLst>
              <p:ext uri="{D42A27DB-BD31-4B8C-83A1-F6EECF244321}">
                <p14:modId xmlns:p14="http://schemas.microsoft.com/office/powerpoint/2010/main" val="1655122167"/>
              </p:ext>
            </p:extLst>
          </p:nvPr>
        </p:nvGraphicFramePr>
        <p:xfrm>
          <a:off x="907388" y="1760975"/>
          <a:ext cx="7766050" cy="2368550"/>
        </p:xfrm>
        <a:graphic>
          <a:graphicData uri="http://schemas.openxmlformats.org/presentationml/2006/ole">
            <mc:AlternateContent xmlns:mc="http://schemas.openxmlformats.org/markup-compatibility/2006">
              <mc:Choice xmlns:v="urn:schemas-microsoft-com:vml" Requires="v">
                <p:oleObj spid="_x0000_s12299" name="Macro-Enabled Worksheet" r:id="rId5" imgW="6448647" imgH="1971675" progId="Excel.SheetMacroEnabled.12">
                  <p:embed/>
                </p:oleObj>
              </mc:Choice>
              <mc:Fallback>
                <p:oleObj name="Macro-Enabled Worksheet" r:id="rId5" imgW="6448647" imgH="1971675" progId="Excel.SheetMacroEnabled.12">
                  <p:embed/>
                  <p:pic>
                    <p:nvPicPr>
                      <p:cNvPr id="6" name="Object 5"/>
                      <p:cNvPicPr>
                        <a:picLocks noChangeArrowheads="1"/>
                      </p:cNvPicPr>
                      <p:nvPr/>
                    </p:nvPicPr>
                    <p:blipFill>
                      <a:blip r:embed="rId6"/>
                      <a:srcRect/>
                      <a:stretch>
                        <a:fillRect/>
                      </a:stretch>
                    </p:blipFill>
                    <p:spPr bwMode="auto">
                      <a:xfrm>
                        <a:off x="907388" y="1760975"/>
                        <a:ext cx="77660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8434992" y="229806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cxnSp>
        <p:nvCxnSpPr>
          <p:cNvPr id="14" name="Straight Arrow Connector 13">
            <a:extLst>
              <a:ext uri="{FF2B5EF4-FFF2-40B4-BE49-F238E27FC236}">
                <a16:creationId xmlns:a16="http://schemas.microsoft.com/office/drawing/2014/main" id="{22560EDF-4BFF-4EB9-A12D-C1A77ECD5E2F}"/>
              </a:ext>
            </a:extLst>
          </p:cNvPr>
          <p:cNvCxnSpPr>
            <a:cxnSpLocks/>
          </p:cNvCxnSpPr>
          <p:nvPr/>
        </p:nvCxnSpPr>
        <p:spPr>
          <a:xfrm rot="10800000">
            <a:off x="3918572" y="2341714"/>
            <a:ext cx="0" cy="178667"/>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C0DB73-6CCC-4890-A3F5-582740AF5C1A}"/>
              </a:ext>
            </a:extLst>
          </p:cNvPr>
          <p:cNvCxnSpPr>
            <a:cxnSpLocks/>
          </p:cNvCxnSpPr>
          <p:nvPr/>
        </p:nvCxnSpPr>
        <p:spPr>
          <a:xfrm>
            <a:off x="7279362" y="2370266"/>
            <a:ext cx="0" cy="1786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720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13564"/>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bendradarbiavimas su mokslo ir studijų institucijomis. </a:t>
            </a:r>
            <a:r>
              <a:rPr lang="lt-LT" sz="2400" b="1" dirty="0">
                <a:solidFill>
                  <a:schemeClr val="accent2"/>
                </a:solidFill>
                <a:latin typeface="Microsoft YaHei UI Light" panose="020B0502040204020203" pitchFamily="34" charset="-122"/>
                <a:ea typeface="Microsoft YaHei UI Light" panose="020B0502040204020203" pitchFamily="34" charset="-122"/>
              </a:rPr>
              <a:t>inovacijų naudojimas įmonėje.</a:t>
            </a:r>
            <a:r>
              <a:rPr lang="lt-LT" sz="2400" b="1" dirty="0">
                <a:solidFill>
                  <a:schemeClr val="bg1">
                    <a:lumMod val="9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a:t>
            </a:r>
            <a:r>
              <a:rPr lang="en-US" dirty="0"/>
              <a:t> </a:t>
            </a:r>
            <a:r>
              <a:rPr lang="lt-LT" dirty="0"/>
              <a:t>„Investicijos į inovacijas yra svarbus konkurencinis pranašumas“?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INVESTICIJŲ Į INOVACIJAS (PROC.)</a:t>
            </a:r>
          </a:p>
        </p:txBody>
      </p:sp>
      <p:sp>
        <p:nvSpPr>
          <p:cNvPr id="25" name="Text Box 11"/>
          <p:cNvSpPr txBox="1">
            <a:spLocks noChangeArrowheads="1"/>
          </p:cNvSpPr>
          <p:nvPr/>
        </p:nvSpPr>
        <p:spPr bwMode="auto">
          <a:xfrm>
            <a:off x="9089068" y="5118885"/>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7" name="Text Box 11"/>
          <p:cNvSpPr txBox="1">
            <a:spLocks noChangeArrowheads="1"/>
          </p:cNvSpPr>
          <p:nvPr/>
        </p:nvSpPr>
        <p:spPr bwMode="auto">
          <a:xfrm>
            <a:off x="9086852" y="453690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9081834" y="397940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9078435" y="343703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903996447"/>
              </p:ext>
            </p:extLst>
          </p:nvPr>
        </p:nvGraphicFramePr>
        <p:xfrm>
          <a:off x="1594447" y="2165417"/>
          <a:ext cx="7700963" cy="3959225"/>
        </p:xfrm>
        <a:graphic>
          <a:graphicData uri="http://schemas.openxmlformats.org/presentationml/2006/ole">
            <mc:AlternateContent xmlns:mc="http://schemas.openxmlformats.org/markup-compatibility/2006">
              <mc:Choice xmlns:v="urn:schemas-microsoft-com:vml" Requires="v">
                <p:oleObj spid="_x0000_s13318" name="Macro-Enabled Worksheet" r:id="rId3" imgW="6391497" imgH="3295552" progId="Excel.SheetMacroEnabled.12">
                  <p:embed/>
                </p:oleObj>
              </mc:Choice>
              <mc:Fallback>
                <p:oleObj name="Macro-Enabled Worksheet" r:id="rId3" imgW="6391497" imgH="3295552" progId="Excel.SheetMacroEnabled.12">
                  <p:embed/>
                  <p:pic>
                    <p:nvPicPr>
                      <p:cNvPr id="3" name="Object 2"/>
                      <p:cNvPicPr>
                        <a:picLocks noChangeArrowheads="1"/>
                      </p:cNvPicPr>
                      <p:nvPr/>
                    </p:nvPicPr>
                    <p:blipFill>
                      <a:blip r:embed="rId4"/>
                      <a:srcRect/>
                      <a:stretch>
                        <a:fillRect/>
                      </a:stretch>
                    </p:blipFill>
                    <p:spPr bwMode="auto">
                      <a:xfrm>
                        <a:off x="1594447" y="2165417"/>
                        <a:ext cx="7700963"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1"/>
          <p:cNvSpPr txBox="1">
            <a:spLocks noChangeArrowheads="1"/>
          </p:cNvSpPr>
          <p:nvPr/>
        </p:nvSpPr>
        <p:spPr bwMode="auto">
          <a:xfrm>
            <a:off x="9095217" y="568239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cxnSp>
        <p:nvCxnSpPr>
          <p:cNvPr id="13" name="Straight Arrow Connector 12">
            <a:extLst>
              <a:ext uri="{FF2B5EF4-FFF2-40B4-BE49-F238E27FC236}">
                <a16:creationId xmlns:a16="http://schemas.microsoft.com/office/drawing/2014/main" id="{546BDA20-A462-4A06-B9B2-A927B4555AB1}"/>
              </a:ext>
            </a:extLst>
          </p:cNvPr>
          <p:cNvCxnSpPr>
            <a:cxnSpLocks/>
          </p:cNvCxnSpPr>
          <p:nvPr/>
        </p:nvCxnSpPr>
        <p:spPr>
          <a:xfrm>
            <a:off x="7257734" y="2900088"/>
            <a:ext cx="0" cy="1786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 Box 11"/>
          <p:cNvSpPr txBox="1">
            <a:spLocks noChangeArrowheads="1"/>
          </p:cNvSpPr>
          <p:nvPr/>
        </p:nvSpPr>
        <p:spPr bwMode="auto">
          <a:xfrm>
            <a:off x="9051358" y="285451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76667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a:t>
            </a:r>
            <a:r>
              <a:rPr lang="en-US" dirty="0"/>
              <a:t> </a:t>
            </a:r>
            <a:r>
              <a:rPr lang="lt-LT" dirty="0"/>
              <a:t>„Kūrybiniai sprendimai yra stiprus konkurencinio pranašumo šaltinis“? </a:t>
            </a:r>
          </a:p>
          <a:p>
            <a:pPr lvl="0"/>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KŪRYBINIŲ SPRENDIMŲ KAIP KONKURENCINIO PRANAŠUMO ŠALTINIO (PROC.)</a:t>
            </a:r>
          </a:p>
        </p:txBody>
      </p:sp>
      <p:sp>
        <p:nvSpPr>
          <p:cNvPr id="31" name="Text Box 11"/>
          <p:cNvSpPr txBox="1">
            <a:spLocks noChangeArrowheads="1"/>
          </p:cNvSpPr>
          <p:nvPr/>
        </p:nvSpPr>
        <p:spPr bwMode="auto">
          <a:xfrm>
            <a:off x="9099299" y="488089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467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3039055529"/>
              </p:ext>
            </p:extLst>
          </p:nvPr>
        </p:nvGraphicFramePr>
        <p:xfrm>
          <a:off x="1956786" y="2314574"/>
          <a:ext cx="7370762" cy="3490913"/>
        </p:xfrm>
        <a:graphic>
          <a:graphicData uri="http://schemas.openxmlformats.org/presentationml/2006/ole">
            <mc:AlternateContent xmlns:mc="http://schemas.openxmlformats.org/markup-compatibility/2006">
              <mc:Choice xmlns:v="urn:schemas-microsoft-com:vml" Requires="v">
                <p:oleObj spid="_x0000_s14343" name="Macro-Enabled Worksheet" r:id="rId3" imgW="6115050" imgH="2904929" progId="Excel.SheetMacroEnabled.12">
                  <p:embed/>
                </p:oleObj>
              </mc:Choice>
              <mc:Fallback>
                <p:oleObj name="Macro-Enabled Worksheet" r:id="rId3" imgW="6115050" imgH="2904929" progId="Excel.SheetMacroEnabled.12">
                  <p:embed/>
                  <p:pic>
                    <p:nvPicPr>
                      <p:cNvPr id="3" name="Object 2"/>
                      <p:cNvPicPr>
                        <a:picLocks noChangeArrowheads="1"/>
                      </p:cNvPicPr>
                      <p:nvPr/>
                    </p:nvPicPr>
                    <p:blipFill>
                      <a:blip r:embed="rId4"/>
                      <a:srcRect/>
                      <a:stretch>
                        <a:fillRect/>
                      </a:stretch>
                    </p:blipFill>
                    <p:spPr bwMode="auto">
                      <a:xfrm>
                        <a:off x="1956786" y="2314574"/>
                        <a:ext cx="7370762"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 Box 11"/>
          <p:cNvSpPr txBox="1">
            <a:spLocks noChangeArrowheads="1"/>
          </p:cNvSpPr>
          <p:nvPr/>
        </p:nvSpPr>
        <p:spPr bwMode="auto">
          <a:xfrm>
            <a:off x="9099299" y="343012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61846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Jūsų įmonė domėjosi ekoinovacijomis (beatliekinėmis ar mažaatliekinėmis technologijomis), jų kaina bei ekonomine nauda?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DOMĖJIMASIS EKOINOVACIJOMIS, JŲ KAINA BEI EKONOMINE NAUDA (PROC.)</a:t>
            </a:r>
          </a:p>
        </p:txBody>
      </p:sp>
      <p:sp>
        <p:nvSpPr>
          <p:cNvPr id="8" name="Text Box 11"/>
          <p:cNvSpPr txBox="1">
            <a:spLocks noChangeArrowheads="1"/>
          </p:cNvSpPr>
          <p:nvPr/>
        </p:nvSpPr>
        <p:spPr bwMode="auto">
          <a:xfrm>
            <a:off x="9272481" y="344101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3461704666"/>
              </p:ext>
            </p:extLst>
          </p:nvPr>
        </p:nvGraphicFramePr>
        <p:xfrm>
          <a:off x="1685139" y="2337028"/>
          <a:ext cx="7831138" cy="3478212"/>
        </p:xfrm>
        <a:graphic>
          <a:graphicData uri="http://schemas.openxmlformats.org/presentationml/2006/ole">
            <mc:AlternateContent xmlns:mc="http://schemas.openxmlformats.org/markup-compatibility/2006">
              <mc:Choice xmlns:v="urn:schemas-microsoft-com:vml" Requires="v">
                <p:oleObj spid="_x0000_s15367" name="Macro-Enabled Worksheet" r:id="rId3" imgW="6496050" imgH="2895649" progId="Excel.SheetMacroEnabled.12">
                  <p:embed/>
                </p:oleObj>
              </mc:Choice>
              <mc:Fallback>
                <p:oleObj name="Macro-Enabled Worksheet" r:id="rId3" imgW="6496050" imgH="2895649" progId="Excel.SheetMacroEnabled.12">
                  <p:embed/>
                  <p:pic>
                    <p:nvPicPr>
                      <p:cNvPr id="0" name="Object 2"/>
                      <p:cNvPicPr>
                        <a:picLocks noChangeArrowheads="1"/>
                      </p:cNvPicPr>
                      <p:nvPr/>
                    </p:nvPicPr>
                    <p:blipFill>
                      <a:blip r:embed="rId4"/>
                      <a:srcRect/>
                      <a:stretch>
                        <a:fillRect/>
                      </a:stretch>
                    </p:blipFill>
                    <p:spPr bwMode="auto">
                      <a:xfrm>
                        <a:off x="1685139" y="2337028"/>
                        <a:ext cx="783113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11"/>
          <p:cNvSpPr txBox="1">
            <a:spLocks noChangeArrowheads="1"/>
          </p:cNvSpPr>
          <p:nvPr/>
        </p:nvSpPr>
        <p:spPr bwMode="auto">
          <a:xfrm>
            <a:off x="9272481" y="485615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smtClean="0">
                <a:solidFill>
                  <a:schemeClr val="tx1">
                    <a:lumMod val="65000"/>
                    <a:lumOff val="35000"/>
                  </a:schemeClr>
                </a:solidFill>
                <a:latin typeface="+mn-lt"/>
              </a:rPr>
              <a:t>N=103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234557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87042"/>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bendradarbiavimas su mokslo ir studijų institucijomis. inovacijų naudojimas įmonėje. </a:t>
            </a:r>
            <a:r>
              <a:rPr lang="lt-LT" sz="2400" b="1" dirty="0">
                <a:solidFill>
                  <a:schemeClr val="accent2"/>
                </a:solidFill>
                <a:latin typeface="Microsoft YaHei UI Light" panose="020B0502040204020203" pitchFamily="34" charset="-122"/>
                <a:ea typeface="Microsoft YaHei UI Light" panose="020B0502040204020203" pitchFamily="34" charset="-122"/>
              </a:rPr>
              <a:t>rūpinimasis darbuotojų sveikata.</a:t>
            </a:r>
            <a:r>
              <a:rPr lang="lt-LT" sz="2400" b="1" dirty="0">
                <a:solidFill>
                  <a:schemeClr val="bg1">
                    <a:lumMod val="95000"/>
                  </a:schemeClr>
                </a:solidFill>
                <a:latin typeface="Microsoft YaHei UI Light" panose="020B0502040204020203" pitchFamily="34" charset="-122"/>
                <a:ea typeface="Microsoft YaHei UI Light" panose="020B0502040204020203" pitchFamily="34" charset="-122"/>
              </a:rPr>
              <a:t>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 Ar Jūsų įmonėje yra taikomos priemonės, skatinančios darbuotojų sveikesnį gyvenimo būdą?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SKATINANČIŲ DARBUOTOJŲ SVEIKESNĮ GYVENIMO BŪDĄ PRIEMONIŲ TAIKYMAS </a:t>
            </a:r>
            <a:r>
              <a:rPr lang="lt-LT" dirty="0">
                <a:solidFill>
                  <a:schemeClr val="accent2">
                    <a:lumMod val="75000"/>
                  </a:schemeClr>
                </a:solidFill>
              </a:rPr>
              <a:t>(PROC.)</a:t>
            </a:r>
          </a:p>
        </p:txBody>
      </p:sp>
      <p:sp>
        <p:nvSpPr>
          <p:cNvPr id="25" name="Text Box 11"/>
          <p:cNvSpPr txBox="1">
            <a:spLocks noChangeArrowheads="1"/>
          </p:cNvSpPr>
          <p:nvPr/>
        </p:nvSpPr>
        <p:spPr bwMode="auto">
          <a:xfrm>
            <a:off x="8718789" y="528119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7" name="Text Box 11"/>
          <p:cNvSpPr txBox="1">
            <a:spLocks noChangeArrowheads="1"/>
          </p:cNvSpPr>
          <p:nvPr/>
        </p:nvSpPr>
        <p:spPr bwMode="auto">
          <a:xfrm>
            <a:off x="8716573" y="466305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711555" y="404382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711555" y="340560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1609030228"/>
              </p:ext>
            </p:extLst>
          </p:nvPr>
        </p:nvGraphicFramePr>
        <p:xfrm>
          <a:off x="1885002" y="2126975"/>
          <a:ext cx="7056438" cy="3684588"/>
        </p:xfrm>
        <a:graphic>
          <a:graphicData uri="http://schemas.openxmlformats.org/presentationml/2006/ole">
            <mc:AlternateContent xmlns:mc="http://schemas.openxmlformats.org/markup-compatibility/2006">
              <mc:Choice xmlns:v="urn:schemas-microsoft-com:vml" Requires="v">
                <p:oleObj spid="_x0000_s16390" name="Macro-Enabled Worksheet" r:id="rId3" imgW="5858097" imgH="3067099" progId="Excel.SheetMacroEnabled.12">
                  <p:embed/>
                </p:oleObj>
              </mc:Choice>
              <mc:Fallback>
                <p:oleObj name="Macro-Enabled Worksheet" r:id="rId3" imgW="5858097" imgH="3067099" progId="Excel.SheetMacroEnabled.12">
                  <p:embed/>
                  <p:pic>
                    <p:nvPicPr>
                      <p:cNvPr id="5" name="Object 4"/>
                      <p:cNvPicPr>
                        <a:picLocks noChangeArrowheads="1"/>
                      </p:cNvPicPr>
                      <p:nvPr/>
                    </p:nvPicPr>
                    <p:blipFill>
                      <a:blip r:embed="rId4"/>
                      <a:srcRect/>
                      <a:stretch>
                        <a:fillRect/>
                      </a:stretch>
                    </p:blipFill>
                    <p:spPr bwMode="auto">
                      <a:xfrm>
                        <a:off x="1885002" y="2126975"/>
                        <a:ext cx="7056438"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a:extLst>
              <a:ext uri="{FF2B5EF4-FFF2-40B4-BE49-F238E27FC236}">
                <a16:creationId xmlns:a16="http://schemas.microsoft.com/office/drawing/2014/main" id="{1AA08338-43DB-4786-ABD4-0C9B96FD4047}"/>
              </a:ext>
            </a:extLst>
          </p:cNvPr>
          <p:cNvCxnSpPr>
            <a:cxnSpLocks/>
          </p:cNvCxnSpPr>
          <p:nvPr/>
        </p:nvCxnSpPr>
        <p:spPr>
          <a:xfrm rot="10800000">
            <a:off x="4662616" y="2835058"/>
            <a:ext cx="0" cy="178667"/>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271EF3D-FAF8-46A2-A5D2-BB21BB649DFC}"/>
              </a:ext>
            </a:extLst>
          </p:cNvPr>
          <p:cNvCxnSpPr>
            <a:cxnSpLocks/>
          </p:cNvCxnSpPr>
          <p:nvPr/>
        </p:nvCxnSpPr>
        <p:spPr>
          <a:xfrm rot="10800000" flipV="1">
            <a:off x="7581064" y="2843831"/>
            <a:ext cx="0" cy="15801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Text Box 11"/>
          <p:cNvSpPr txBox="1">
            <a:spLocks noChangeArrowheads="1"/>
          </p:cNvSpPr>
          <p:nvPr/>
        </p:nvSpPr>
        <p:spPr bwMode="auto">
          <a:xfrm>
            <a:off x="8711555" y="279980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2220634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Jūsų įmonės darbuotojams yra prieinamos profesinės sveikatos paslaugos?</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PROFESINIŲ SVEIKATOS PASLAUGŲ PRIEINAMUMAS </a:t>
            </a:r>
            <a:r>
              <a:rPr lang="lt-LT" dirty="0">
                <a:solidFill>
                  <a:schemeClr val="accent2">
                    <a:lumMod val="75000"/>
                  </a:schemeClr>
                </a:solidFill>
              </a:rPr>
              <a:t>(PROC.)</a:t>
            </a:r>
          </a:p>
        </p:txBody>
      </p:sp>
      <p:sp>
        <p:nvSpPr>
          <p:cNvPr id="25" name="Text Box 11"/>
          <p:cNvSpPr txBox="1">
            <a:spLocks noChangeArrowheads="1"/>
          </p:cNvSpPr>
          <p:nvPr/>
        </p:nvSpPr>
        <p:spPr bwMode="auto">
          <a:xfrm>
            <a:off x="9278559" y="532182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7" name="Text Box 11"/>
          <p:cNvSpPr txBox="1">
            <a:spLocks noChangeArrowheads="1"/>
          </p:cNvSpPr>
          <p:nvPr/>
        </p:nvSpPr>
        <p:spPr bwMode="auto">
          <a:xfrm>
            <a:off x="9276343" y="468790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9271325" y="408387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9267926" y="343740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120111277"/>
              </p:ext>
            </p:extLst>
          </p:nvPr>
        </p:nvGraphicFramePr>
        <p:xfrm>
          <a:off x="1732009" y="2154348"/>
          <a:ext cx="7786687" cy="3686175"/>
        </p:xfrm>
        <a:graphic>
          <a:graphicData uri="http://schemas.openxmlformats.org/presentationml/2006/ole">
            <mc:AlternateContent xmlns:mc="http://schemas.openxmlformats.org/markup-compatibility/2006">
              <mc:Choice xmlns:v="urn:schemas-microsoft-com:vml" Requires="v">
                <p:oleObj spid="_x0000_s17414" name="Macro-Enabled Worksheet" r:id="rId3" imgW="6467697" imgH="3067099" progId="Excel.SheetMacroEnabled.12">
                  <p:embed/>
                </p:oleObj>
              </mc:Choice>
              <mc:Fallback>
                <p:oleObj name="Macro-Enabled Worksheet" r:id="rId3" imgW="6467697" imgH="3067099" progId="Excel.SheetMacroEnabled.12">
                  <p:embed/>
                  <p:pic>
                    <p:nvPicPr>
                      <p:cNvPr id="3" name="Object 2"/>
                      <p:cNvPicPr>
                        <a:picLocks noChangeArrowheads="1"/>
                      </p:cNvPicPr>
                      <p:nvPr/>
                    </p:nvPicPr>
                    <p:blipFill>
                      <a:blip r:embed="rId4"/>
                      <a:srcRect/>
                      <a:stretch>
                        <a:fillRect/>
                      </a:stretch>
                    </p:blipFill>
                    <p:spPr bwMode="auto">
                      <a:xfrm>
                        <a:off x="1732009" y="2154348"/>
                        <a:ext cx="7786687"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9278559" y="284165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422261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per pastaruosius 12 mėn. Jūsų įmonė informavo darbuotojus apie jiems prieinamas profesinės sveikatos paslaugas?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DARBUOTOJŲ INFORMAVIMAS APIE PRIEINAMAS PROFESINĖS SVEIKATOS PASLAUGAS </a:t>
            </a:r>
            <a:r>
              <a:rPr lang="lt-LT" dirty="0">
                <a:solidFill>
                  <a:schemeClr val="accent2">
                    <a:lumMod val="75000"/>
                  </a:schemeClr>
                </a:solidFill>
              </a:rPr>
              <a:t>(PROC.)</a:t>
            </a:r>
          </a:p>
        </p:txBody>
      </p:sp>
      <p:sp>
        <p:nvSpPr>
          <p:cNvPr id="31" name="Text Box 11"/>
          <p:cNvSpPr txBox="1">
            <a:spLocks noChangeArrowheads="1"/>
          </p:cNvSpPr>
          <p:nvPr/>
        </p:nvSpPr>
        <p:spPr bwMode="auto">
          <a:xfrm>
            <a:off x="9213583" y="368735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272</a:t>
            </a:r>
            <a:endParaRPr lang="lt-LT" sz="1000" dirty="0">
              <a:solidFill>
                <a:schemeClr val="tx1">
                  <a:lumMod val="65000"/>
                  <a:lumOff val="35000"/>
                </a:schemeClr>
              </a:solidFill>
              <a:latin typeface="+mn-lt"/>
            </a:endParaRPr>
          </a:p>
        </p:txBody>
      </p:sp>
      <p:sp>
        <p:nvSpPr>
          <p:cNvPr id="10" name="Text Box 11"/>
          <p:cNvSpPr txBox="1">
            <a:spLocks noChangeArrowheads="1"/>
          </p:cNvSpPr>
          <p:nvPr/>
        </p:nvSpPr>
        <p:spPr bwMode="auto">
          <a:xfrm>
            <a:off x="1277200" y="1822376"/>
            <a:ext cx="2327237" cy="553998"/>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*atsakinėja įmonės vadovai, kurių darbuotojams yra prieinamos profesinės sveikatos paslaugos</a:t>
            </a:r>
          </a:p>
        </p:txBody>
      </p:sp>
      <p:graphicFrame>
        <p:nvGraphicFramePr>
          <p:cNvPr id="5" name="Object 4"/>
          <p:cNvGraphicFramePr>
            <a:graphicFrameLocks/>
          </p:cNvGraphicFramePr>
          <p:nvPr>
            <p:extLst>
              <p:ext uri="{D42A27DB-BD31-4B8C-83A1-F6EECF244321}">
                <p14:modId xmlns:p14="http://schemas.microsoft.com/office/powerpoint/2010/main" val="3089549033"/>
              </p:ext>
            </p:extLst>
          </p:nvPr>
        </p:nvGraphicFramePr>
        <p:xfrm>
          <a:off x="1646158" y="2376374"/>
          <a:ext cx="7820025" cy="3754438"/>
        </p:xfrm>
        <a:graphic>
          <a:graphicData uri="http://schemas.openxmlformats.org/presentationml/2006/ole">
            <mc:AlternateContent xmlns:mc="http://schemas.openxmlformats.org/markup-compatibility/2006">
              <mc:Choice xmlns:v="urn:schemas-microsoft-com:vml" Requires="v">
                <p:oleObj spid="_x0000_s18438" name="Macro-Enabled Worksheet" r:id="rId3" imgW="6496050" imgH="3124102" progId="Excel.SheetMacroEnabled.12">
                  <p:embed/>
                </p:oleObj>
              </mc:Choice>
              <mc:Fallback>
                <p:oleObj name="Macro-Enabled Worksheet" r:id="rId3" imgW="6496050" imgH="3124102" progId="Excel.SheetMacroEnabled.12">
                  <p:embed/>
                  <p:pic>
                    <p:nvPicPr>
                      <p:cNvPr id="5" name="Object 4"/>
                      <p:cNvPicPr>
                        <a:picLocks noChangeArrowheads="1"/>
                      </p:cNvPicPr>
                      <p:nvPr/>
                    </p:nvPicPr>
                    <p:blipFill>
                      <a:blip r:embed="rId4"/>
                      <a:srcRect/>
                      <a:stretch>
                        <a:fillRect/>
                      </a:stretch>
                    </p:blipFill>
                    <p:spPr bwMode="auto">
                      <a:xfrm>
                        <a:off x="1646158" y="2376374"/>
                        <a:ext cx="7820025"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9199412" y="497150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N=283</a:t>
            </a:r>
          </a:p>
        </p:txBody>
      </p:sp>
      <p:sp>
        <p:nvSpPr>
          <p:cNvPr id="14" name="Text Box 11"/>
          <p:cNvSpPr txBox="1">
            <a:spLocks noChangeArrowheads="1"/>
          </p:cNvSpPr>
          <p:nvPr/>
        </p:nvSpPr>
        <p:spPr bwMode="auto">
          <a:xfrm>
            <a:off x="9211417" y="560051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N=268</a:t>
            </a:r>
          </a:p>
        </p:txBody>
      </p:sp>
      <p:sp>
        <p:nvSpPr>
          <p:cNvPr id="11" name="Text Box 11"/>
          <p:cNvSpPr txBox="1">
            <a:spLocks noChangeArrowheads="1"/>
          </p:cNvSpPr>
          <p:nvPr/>
        </p:nvSpPr>
        <p:spPr bwMode="auto">
          <a:xfrm>
            <a:off x="9213583" y="435190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N=310</a:t>
            </a:r>
          </a:p>
        </p:txBody>
      </p:sp>
      <p:sp>
        <p:nvSpPr>
          <p:cNvPr id="15" name="Text Box 11"/>
          <p:cNvSpPr txBox="1">
            <a:spLocks noChangeArrowheads="1"/>
          </p:cNvSpPr>
          <p:nvPr/>
        </p:nvSpPr>
        <p:spPr bwMode="auto">
          <a:xfrm>
            <a:off x="9211287" y="307973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283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97053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21728"/>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bendradarbiavimas su mokslo ir studijų institucijomis. inovacijų naudojimas įmonėje. rūpinimasis darbuotojų sveikata. </a:t>
            </a:r>
            <a:r>
              <a:rPr lang="lt-LT" sz="2400" b="1" dirty="0">
                <a:solidFill>
                  <a:schemeClr val="accent2"/>
                </a:solidFill>
                <a:latin typeface="Microsoft YaHei UI Light" panose="020B0502040204020203" pitchFamily="34" charset="-122"/>
                <a:ea typeface="Microsoft YaHei UI Light" panose="020B0502040204020203" pitchFamily="34" charset="-122"/>
              </a:rPr>
              <a:t>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1"/>
          </p:nvPr>
        </p:nvSpPr>
        <p:spPr>
          <a:xfrm>
            <a:off x="450911" y="1610465"/>
            <a:ext cx="11365267" cy="4351338"/>
          </a:xfrm>
        </p:spPr>
        <p:txBody>
          <a:bodyPr/>
          <a:lstStyle/>
          <a:p>
            <a:r>
              <a:rPr lang="lt-LT" dirty="0"/>
              <a:t>LAIKAS. 2020 10 19 – 11 05. </a:t>
            </a:r>
          </a:p>
          <a:p>
            <a:pPr marL="0" indent="0">
              <a:buNone/>
            </a:pPr>
            <a:endParaRPr lang="lt-LT" dirty="0"/>
          </a:p>
          <a:p>
            <a:r>
              <a:rPr lang="lt-LT" dirty="0"/>
              <a:t>TIKSLAS. Išsiaiškinti tikslinių grupių nuostatas dėl 2014–2020 m. Europos Sąjungos fondų investicijų (pagal apibrėžtus komunikacijos rodiklius).</a:t>
            </a:r>
          </a:p>
          <a:p>
            <a:pPr marL="0" indent="0">
              <a:buNone/>
            </a:pPr>
            <a:endParaRPr lang="lt-LT" dirty="0"/>
          </a:p>
          <a:p>
            <a:r>
              <a:rPr lang="lt-LT" dirty="0"/>
              <a:t>TIKSLINĖ GRUPĖ. Lietuvoje veikiančių įmonių (uždarųjų akcinių bendrovių, akcinių bendrovių, individualių įmonių ir mažųjų bendrijų) vadovai / darbdaviai ir atstovai (darbuotojai).</a:t>
            </a:r>
          </a:p>
          <a:p>
            <a:pPr marL="0" indent="0">
              <a:buNone/>
            </a:pPr>
            <a:endParaRPr lang="lt-LT" dirty="0"/>
          </a:p>
          <a:p>
            <a:r>
              <a:rPr lang="lt-LT" dirty="0"/>
              <a:t>APKLAUSOS METODAS. Kombinuotas tyrimo metodas: CAWI (Computer assisted web interview) ir CATI (Computer Assisted Telephone Interview). CAWI apklausoje respondentui siunčiama nuoroda į apklausą, kurią respondentas užpildo savarankiškai jam/jai patogiu metu. Nuoroda yra unikali t.y. klausimyno negalima užpildyti kelis kartus. CATI standartizuotas telefoninis interviu, naudojant standartizuotą su Užsakovu suderintą klausimyną. Standartizuotą interviu atlieka profesionalus apklausėjas. Jis veda pokalbį su respondentu pagal parengtus klausimus, atsakymus fiksuodamas klausimyne.</a:t>
            </a:r>
          </a:p>
          <a:p>
            <a:pPr marL="0" indent="0">
              <a:buNone/>
            </a:pPr>
            <a:endParaRPr lang="lt-LT" dirty="0"/>
          </a:p>
          <a:p>
            <a:pPr lvl="0">
              <a:buClr>
                <a:srgbClr val="1AB1AF"/>
              </a:buClr>
            </a:pPr>
            <a:r>
              <a:rPr lang="lt-LT" dirty="0"/>
              <a:t>IMTIS. 513 įmonių vadovų ir 513 įmonių atstovų (darbuotojų).</a:t>
            </a:r>
          </a:p>
          <a:p>
            <a:pPr lvl="0">
              <a:buClr>
                <a:srgbClr val="1AB1AF"/>
              </a:buClr>
            </a:pPr>
            <a:endParaRPr lang="lt-LT" dirty="0"/>
          </a:p>
          <a:p>
            <a:pPr>
              <a:buClr>
                <a:srgbClr val="1AB1AF"/>
              </a:buClr>
            </a:pPr>
            <a:r>
              <a:rPr lang="lt-LT" dirty="0"/>
              <a:t>ATRANKA. Tyrime naudotas kvotinės atrankos metodas, taikant įmonės dydžio, veiklos srities ir lokacijos (apskritis) kvotas.</a:t>
            </a:r>
          </a:p>
          <a:p>
            <a:pPr marL="0" indent="0">
              <a:buClr>
                <a:srgbClr val="1AB1AF"/>
              </a:buClr>
              <a:buNone/>
            </a:pPr>
            <a:endParaRPr lang="lt-LT" dirty="0">
              <a:solidFill>
                <a:prstClr val="black">
                  <a:lumMod val="65000"/>
                  <a:lumOff val="35000"/>
                </a:prstClr>
              </a:solidFill>
            </a:endParaRPr>
          </a:p>
          <a:p>
            <a:pPr>
              <a:buClr>
                <a:srgbClr val="1AB1AF"/>
              </a:buClr>
            </a:pPr>
            <a:r>
              <a:rPr lang="lt-LT" dirty="0"/>
              <a:t>LOKACIJA. Visa šalies teritorija.</a:t>
            </a:r>
          </a:p>
          <a:p>
            <a:pPr marL="0" lvl="0" indent="0">
              <a:buClr>
                <a:srgbClr val="1AB1AF"/>
              </a:buClr>
              <a:buNone/>
            </a:pPr>
            <a:endParaRPr lang="lt-LT" dirty="0">
              <a:solidFill>
                <a:prstClr val="black">
                  <a:lumMod val="65000"/>
                  <a:lumOff val="35000"/>
                </a:prstClr>
              </a:solidFill>
            </a:endParaRPr>
          </a:p>
          <a:p>
            <a:pPr lvl="0">
              <a:buClr>
                <a:srgbClr val="1AB1AF"/>
              </a:buClr>
            </a:pPr>
            <a:r>
              <a:rPr lang="lt-LT" dirty="0">
                <a:solidFill>
                  <a:prstClr val="black">
                    <a:lumMod val="65000"/>
                    <a:lumOff val="35000"/>
                  </a:prstClr>
                </a:solidFill>
              </a:rPr>
              <a:t>DUOMENŲ ANALIZĖ. Analizė atlikta SPSS/PC programine įranga. Ataskaitoje pateikiami bendrieji atsakymų pasiskirstymai (procentai), ir pasiskirstymai pagal socialines-demografines charakteristikas (Žr. Priedus).</a:t>
            </a:r>
            <a:endParaRPr lang="lt-LT" dirty="0"/>
          </a:p>
          <a:p>
            <a:endParaRPr lang="lt-LT" dirty="0"/>
          </a:p>
        </p:txBody>
      </p:sp>
      <p:sp>
        <p:nvSpPr>
          <p:cNvPr id="2" name="Title 1"/>
          <p:cNvSpPr>
            <a:spLocks noGrp="1"/>
          </p:cNvSpPr>
          <p:nvPr>
            <p:ph type="title"/>
          </p:nvPr>
        </p:nvSpPr>
        <p:spPr/>
        <p:txBody>
          <a:bodyPr/>
          <a:lstStyle/>
          <a:p>
            <a:r>
              <a:rPr lang="lt-LT" dirty="0">
                <a:solidFill>
                  <a:schemeClr val="accent2">
                    <a:lumMod val="75000"/>
                  </a:schemeClr>
                </a:solidFill>
              </a:rPr>
              <a:t>TYRIMO METODIKA</a:t>
            </a:r>
          </a:p>
        </p:txBody>
      </p:sp>
    </p:spTree>
    <p:extLst>
      <p:ext uri="{BB962C8B-B14F-4D97-AF65-F5344CB8AC3E}">
        <p14:creationId xmlns:p14="http://schemas.microsoft.com/office/powerpoint/2010/main" val="3360099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pritariate teiginiui, jog įmonei apsimoka būti socialiai atsakinga?</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NUOSTATA DĖL SOCIALINĖS ATSAKOMYBĖS NAUDOS ĮMONEI </a:t>
            </a:r>
            <a:r>
              <a:rPr lang="lt-LT" dirty="0">
                <a:solidFill>
                  <a:schemeClr val="accent2">
                    <a:lumMod val="75000"/>
                  </a:schemeClr>
                </a:solidFill>
              </a:rPr>
              <a:t>(PROC.)</a:t>
            </a:r>
          </a:p>
        </p:txBody>
      </p:sp>
      <p:sp>
        <p:nvSpPr>
          <p:cNvPr id="27" name="Text Box 11"/>
          <p:cNvSpPr txBox="1">
            <a:spLocks noChangeArrowheads="1"/>
          </p:cNvSpPr>
          <p:nvPr/>
        </p:nvSpPr>
        <p:spPr bwMode="auto">
          <a:xfrm>
            <a:off x="8911700" y="525210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8911700" y="456565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8911700" y="388091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N=507</a:t>
            </a:r>
          </a:p>
        </p:txBody>
      </p:sp>
      <p:graphicFrame>
        <p:nvGraphicFramePr>
          <p:cNvPr id="3" name="Object 2"/>
          <p:cNvGraphicFramePr>
            <a:graphicFrameLocks/>
          </p:cNvGraphicFramePr>
          <p:nvPr>
            <p:extLst>
              <p:ext uri="{D42A27DB-BD31-4B8C-83A1-F6EECF244321}">
                <p14:modId xmlns:p14="http://schemas.microsoft.com/office/powerpoint/2010/main" val="2585662755"/>
              </p:ext>
            </p:extLst>
          </p:nvPr>
        </p:nvGraphicFramePr>
        <p:xfrm>
          <a:off x="1978013" y="2554288"/>
          <a:ext cx="7156450" cy="3216275"/>
        </p:xfrm>
        <a:graphic>
          <a:graphicData uri="http://schemas.openxmlformats.org/presentationml/2006/ole">
            <mc:AlternateContent xmlns:mc="http://schemas.openxmlformats.org/markup-compatibility/2006">
              <mc:Choice xmlns:v="urn:schemas-microsoft-com:vml" Requires="v">
                <p:oleObj spid="_x0000_s19462" name="Macro-Enabled Worksheet" r:id="rId3" imgW="5943600" imgH="2676476" progId="Excel.SheetMacroEnabled.12">
                  <p:embed/>
                </p:oleObj>
              </mc:Choice>
              <mc:Fallback>
                <p:oleObj name="Macro-Enabled Worksheet" r:id="rId3" imgW="5943600" imgH="2676476" progId="Excel.SheetMacroEnabled.12">
                  <p:embed/>
                  <p:pic>
                    <p:nvPicPr>
                      <p:cNvPr id="3" name="Object 2"/>
                      <p:cNvPicPr>
                        <a:picLocks noChangeArrowheads="1"/>
                      </p:cNvPicPr>
                      <p:nvPr/>
                    </p:nvPicPr>
                    <p:blipFill>
                      <a:blip r:embed="rId4"/>
                      <a:srcRect/>
                      <a:stretch>
                        <a:fillRect/>
                      </a:stretch>
                    </p:blipFill>
                    <p:spPr bwMode="auto">
                      <a:xfrm>
                        <a:off x="1978013" y="2554288"/>
                        <a:ext cx="715645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1"/>
          <p:cNvSpPr txBox="1">
            <a:spLocks noChangeArrowheads="1"/>
          </p:cNvSpPr>
          <p:nvPr/>
        </p:nvSpPr>
        <p:spPr bwMode="auto">
          <a:xfrm>
            <a:off x="8899825" y="321391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a:t>
            </a:r>
            <a:r>
              <a:rPr lang="en-US" sz="1000" dirty="0">
                <a:solidFill>
                  <a:schemeClr val="tx1">
                    <a:lumMod val="65000"/>
                    <a:lumOff val="35000"/>
                  </a:schemeClr>
                </a:solidFill>
                <a:latin typeface="+mn-lt"/>
              </a:rPr>
              <a:t>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40063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1"/>
            <a:ext cx="12192001" cy="1838057"/>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bendradarbiavimas su mokslo ir studijų institucijomis. inovacijų naudojimas įmonėje. rūpinimasis darbuotojų sveikata. socialinė atsakomybė. </a:t>
            </a:r>
            <a:r>
              <a:rPr lang="en-GB" sz="2400" b="1" dirty="0">
                <a:solidFill>
                  <a:schemeClr val="accent2"/>
                </a:solidFill>
                <a:latin typeface="Microsoft YaHei UI Light" panose="020B0502040204020203" pitchFamily="34" charset="-122"/>
                <a:ea typeface="Microsoft YaHei UI Light" panose="020B0502040204020203" pitchFamily="34" charset="-122"/>
              </a:rPr>
              <a:t>a</a:t>
            </a:r>
            <a:r>
              <a:rPr lang="lt-LT" sz="2400" b="1" dirty="0">
                <a:solidFill>
                  <a:schemeClr val="accent2"/>
                </a:solidFill>
                <a:latin typeface="Microsoft YaHei UI Light" panose="020B0502040204020203" pitchFamily="34" charset="-122"/>
                <a:ea typeface="Microsoft YaHei UI Light" panose="020B0502040204020203" pitchFamily="34" charset="-122"/>
              </a:rPr>
              <a:t>plinkosauga.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Jūsų įmonė diegia aplinkosaugos standartus / technologijas?</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APLINKOSAUGOS STANDARTŲ DIEGIMAS </a:t>
            </a:r>
            <a:r>
              <a:rPr lang="lt-LT" dirty="0">
                <a:solidFill>
                  <a:schemeClr val="accent2">
                    <a:lumMod val="75000"/>
                  </a:schemeClr>
                </a:solidFill>
              </a:rPr>
              <a:t>(PROC.)</a:t>
            </a:r>
          </a:p>
        </p:txBody>
      </p:sp>
      <p:sp>
        <p:nvSpPr>
          <p:cNvPr id="25" name="Text Box 11"/>
          <p:cNvSpPr txBox="1">
            <a:spLocks noChangeArrowheads="1"/>
          </p:cNvSpPr>
          <p:nvPr/>
        </p:nvSpPr>
        <p:spPr bwMode="auto">
          <a:xfrm>
            <a:off x="8959611" y="501547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N=129</a:t>
            </a:r>
          </a:p>
        </p:txBody>
      </p:sp>
      <p:sp>
        <p:nvSpPr>
          <p:cNvPr id="27" name="Text Box 11"/>
          <p:cNvSpPr txBox="1">
            <a:spLocks noChangeArrowheads="1"/>
          </p:cNvSpPr>
          <p:nvPr/>
        </p:nvSpPr>
        <p:spPr bwMode="auto">
          <a:xfrm>
            <a:off x="8972374" y="450244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N=119</a:t>
            </a:r>
          </a:p>
        </p:txBody>
      </p:sp>
      <p:sp>
        <p:nvSpPr>
          <p:cNvPr id="31" name="Text Box 11"/>
          <p:cNvSpPr txBox="1">
            <a:spLocks noChangeArrowheads="1"/>
          </p:cNvSpPr>
          <p:nvPr/>
        </p:nvSpPr>
        <p:spPr bwMode="auto">
          <a:xfrm>
            <a:off x="8961618" y="350283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N=107</a:t>
            </a:r>
          </a:p>
        </p:txBody>
      </p:sp>
      <p:sp>
        <p:nvSpPr>
          <p:cNvPr id="11" name="Text Box 11"/>
          <p:cNvSpPr txBox="1">
            <a:spLocks noChangeArrowheads="1"/>
          </p:cNvSpPr>
          <p:nvPr/>
        </p:nvSpPr>
        <p:spPr bwMode="auto">
          <a:xfrm>
            <a:off x="8965760" y="554211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N=105</a:t>
            </a:r>
          </a:p>
        </p:txBody>
      </p:sp>
      <p:sp>
        <p:nvSpPr>
          <p:cNvPr id="12" name="Text Box 11"/>
          <p:cNvSpPr txBox="1">
            <a:spLocks noChangeArrowheads="1"/>
          </p:cNvSpPr>
          <p:nvPr/>
        </p:nvSpPr>
        <p:spPr bwMode="auto">
          <a:xfrm>
            <a:off x="1277457" y="1818648"/>
            <a:ext cx="1912310" cy="400110"/>
          </a:xfrm>
          <a:prstGeom prst="rect">
            <a:avLst/>
          </a:prstGeom>
          <a:noFill/>
          <a:ln>
            <a:noFill/>
          </a:ln>
        </p:spPr>
        <p:txBody>
          <a:bodyPr wrap="square">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*atsakinėja tik gamybos įmonių vadovai</a:t>
            </a:r>
          </a:p>
        </p:txBody>
      </p:sp>
      <p:graphicFrame>
        <p:nvGraphicFramePr>
          <p:cNvPr id="5" name="Object 4"/>
          <p:cNvGraphicFramePr>
            <a:graphicFrameLocks/>
          </p:cNvGraphicFramePr>
          <p:nvPr>
            <p:extLst>
              <p:ext uri="{D42A27DB-BD31-4B8C-83A1-F6EECF244321}">
                <p14:modId xmlns:p14="http://schemas.microsoft.com/office/powerpoint/2010/main" val="412467453"/>
              </p:ext>
            </p:extLst>
          </p:nvPr>
        </p:nvGraphicFramePr>
        <p:xfrm>
          <a:off x="2127107" y="2408305"/>
          <a:ext cx="7054850" cy="3571875"/>
        </p:xfrm>
        <a:graphic>
          <a:graphicData uri="http://schemas.openxmlformats.org/presentationml/2006/ole">
            <mc:AlternateContent xmlns:mc="http://schemas.openxmlformats.org/markup-compatibility/2006">
              <mc:Choice xmlns:v="urn:schemas-microsoft-com:vml" Requires="v">
                <p:oleObj spid="_x0000_s20486" name="Macro-Enabled Worksheet" r:id="rId3" imgW="5858097" imgH="2971653" progId="Excel.SheetMacroEnabled.12">
                  <p:embed/>
                </p:oleObj>
              </mc:Choice>
              <mc:Fallback>
                <p:oleObj name="Macro-Enabled Worksheet" r:id="rId3" imgW="5858097" imgH="2971653" progId="Excel.SheetMacroEnabled.12">
                  <p:embed/>
                  <p:pic>
                    <p:nvPicPr>
                      <p:cNvPr id="5" name="Object 4"/>
                      <p:cNvPicPr>
                        <a:picLocks noChangeArrowheads="1"/>
                      </p:cNvPicPr>
                      <p:nvPr/>
                    </p:nvPicPr>
                    <p:blipFill>
                      <a:blip r:embed="rId4"/>
                      <a:srcRect/>
                      <a:stretch>
                        <a:fillRect/>
                      </a:stretch>
                    </p:blipFill>
                    <p:spPr bwMode="auto">
                      <a:xfrm>
                        <a:off x="2127107" y="2408305"/>
                        <a:ext cx="70548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8972374" y="399609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N=11</a:t>
            </a:r>
            <a:r>
              <a:rPr lang="en-GB" sz="1000" dirty="0">
                <a:solidFill>
                  <a:schemeClr val="tx1">
                    <a:lumMod val="65000"/>
                    <a:lumOff val="35000"/>
                  </a:schemeClr>
                </a:solidFill>
                <a:latin typeface="+mn-lt"/>
              </a:rPr>
              <a:t>6</a:t>
            </a:r>
            <a:endParaRPr lang="lt-LT" sz="1000" dirty="0">
              <a:solidFill>
                <a:schemeClr val="tx1">
                  <a:lumMod val="65000"/>
                  <a:lumOff val="35000"/>
                </a:schemeClr>
              </a:solidFill>
              <a:latin typeface="+mn-lt"/>
            </a:endParaRPr>
          </a:p>
        </p:txBody>
      </p:sp>
      <p:sp>
        <p:nvSpPr>
          <p:cNvPr id="15" name="Text Box 11"/>
          <p:cNvSpPr txBox="1">
            <a:spLocks noChangeArrowheads="1"/>
          </p:cNvSpPr>
          <p:nvPr/>
        </p:nvSpPr>
        <p:spPr bwMode="auto">
          <a:xfrm>
            <a:off x="8959611" y="301396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N=10</a:t>
            </a:r>
            <a:r>
              <a:rPr lang="en-US" sz="1000" dirty="0">
                <a:solidFill>
                  <a:schemeClr val="tx1">
                    <a:lumMod val="65000"/>
                    <a:lumOff val="35000"/>
                  </a:schemeClr>
                </a:solidFill>
                <a:latin typeface="+mn-lt"/>
              </a:rPr>
              <a:t>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4197509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Jūsų įmonė per artimiausią pusmetį planuoja įsidiegti bent vieną aplinkosaugos standartą?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KETINIMAI PER ARTIMIAUSIĄ PUSMETĮ ĮDIEGTI BENT VIENĄ APLINKOSAUGOS STANDARTĄ </a:t>
            </a:r>
            <a:r>
              <a:rPr lang="lt-LT" dirty="0">
                <a:solidFill>
                  <a:schemeClr val="accent2">
                    <a:lumMod val="75000"/>
                  </a:schemeClr>
                </a:solidFill>
              </a:rPr>
              <a:t>(PROC.)</a:t>
            </a:r>
          </a:p>
        </p:txBody>
      </p:sp>
      <p:sp>
        <p:nvSpPr>
          <p:cNvPr id="13" name="Text Box 11"/>
          <p:cNvSpPr txBox="1">
            <a:spLocks noChangeArrowheads="1"/>
          </p:cNvSpPr>
          <p:nvPr/>
        </p:nvSpPr>
        <p:spPr bwMode="auto">
          <a:xfrm>
            <a:off x="8251821" y="548906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N=416</a:t>
            </a:r>
          </a:p>
        </p:txBody>
      </p:sp>
      <p:sp>
        <p:nvSpPr>
          <p:cNvPr id="14" name="Text Box 11"/>
          <p:cNvSpPr txBox="1">
            <a:spLocks noChangeArrowheads="1"/>
          </p:cNvSpPr>
          <p:nvPr/>
        </p:nvSpPr>
        <p:spPr bwMode="auto">
          <a:xfrm>
            <a:off x="8249605" y="485977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N=402</a:t>
            </a:r>
          </a:p>
        </p:txBody>
      </p:sp>
      <p:sp>
        <p:nvSpPr>
          <p:cNvPr id="16" name="Text Box 11"/>
          <p:cNvSpPr txBox="1">
            <a:spLocks noChangeArrowheads="1"/>
          </p:cNvSpPr>
          <p:nvPr/>
        </p:nvSpPr>
        <p:spPr bwMode="auto">
          <a:xfrm>
            <a:off x="8241188" y="360157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N=385</a:t>
            </a:r>
          </a:p>
        </p:txBody>
      </p:sp>
      <p:sp>
        <p:nvSpPr>
          <p:cNvPr id="17" name="Text Box 11"/>
          <p:cNvSpPr txBox="1">
            <a:spLocks noChangeArrowheads="1"/>
          </p:cNvSpPr>
          <p:nvPr/>
        </p:nvSpPr>
        <p:spPr bwMode="auto">
          <a:xfrm>
            <a:off x="8249344" y="6118851"/>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N=272</a:t>
            </a:r>
          </a:p>
        </p:txBody>
      </p:sp>
      <p:sp>
        <p:nvSpPr>
          <p:cNvPr id="21" name="Text Box 11"/>
          <p:cNvSpPr txBox="1">
            <a:spLocks noChangeArrowheads="1"/>
          </p:cNvSpPr>
          <p:nvPr/>
        </p:nvSpPr>
        <p:spPr bwMode="auto">
          <a:xfrm>
            <a:off x="160429" y="3465595"/>
            <a:ext cx="1692275" cy="708025"/>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a:t>
            </a:r>
            <a:r>
              <a:rPr lang="en-US" sz="1000" dirty="0">
                <a:solidFill>
                  <a:schemeClr val="tx1">
                    <a:lumMod val="65000"/>
                    <a:lumOff val="35000"/>
                  </a:schemeClr>
                </a:solidFill>
                <a:latin typeface="+mn-lt"/>
              </a:rPr>
              <a:t>2015-2019 m. </a:t>
            </a:r>
            <a:r>
              <a:rPr lang="lt-LT" sz="1000" dirty="0">
                <a:solidFill>
                  <a:schemeClr val="tx1">
                    <a:lumMod val="65000"/>
                    <a:lumOff val="35000"/>
                  </a:schemeClr>
                </a:solidFill>
                <a:latin typeface="+mn-lt"/>
              </a:rPr>
              <a:t>atsakinėja vadovai, kurių įmonėse nėra įdiegto nei vieno aplinkosauginio standarto</a:t>
            </a:r>
          </a:p>
        </p:txBody>
      </p:sp>
      <p:graphicFrame>
        <p:nvGraphicFramePr>
          <p:cNvPr id="5" name="Object 4"/>
          <p:cNvGraphicFramePr>
            <a:graphicFrameLocks/>
          </p:cNvGraphicFramePr>
          <p:nvPr>
            <p:extLst>
              <p:ext uri="{D42A27DB-BD31-4B8C-83A1-F6EECF244321}">
                <p14:modId xmlns:p14="http://schemas.microsoft.com/office/powerpoint/2010/main" val="603413930"/>
              </p:ext>
            </p:extLst>
          </p:nvPr>
        </p:nvGraphicFramePr>
        <p:xfrm>
          <a:off x="1445956" y="2917525"/>
          <a:ext cx="7031037" cy="3708400"/>
        </p:xfrm>
        <a:graphic>
          <a:graphicData uri="http://schemas.openxmlformats.org/presentationml/2006/ole">
            <mc:AlternateContent xmlns:mc="http://schemas.openxmlformats.org/markup-compatibility/2006">
              <mc:Choice xmlns:v="urn:schemas-microsoft-com:vml" Requires="v">
                <p:oleObj spid="_x0000_s21514" name="Macro-Enabled Worksheet" r:id="rId3" imgW="5838801" imgH="3085959" progId="Excel.SheetMacroEnabled.12">
                  <p:embed/>
                </p:oleObj>
              </mc:Choice>
              <mc:Fallback>
                <p:oleObj name="Macro-Enabled Worksheet" r:id="rId3" imgW="5838801" imgH="3085959" progId="Excel.SheetMacroEnabled.12">
                  <p:embed/>
                  <p:pic>
                    <p:nvPicPr>
                      <p:cNvPr id="5" name="Object 4"/>
                      <p:cNvPicPr>
                        <a:picLocks noChangeArrowheads="1"/>
                      </p:cNvPicPr>
                      <p:nvPr/>
                    </p:nvPicPr>
                    <p:blipFill>
                      <a:blip r:embed="rId4"/>
                      <a:srcRect/>
                      <a:stretch>
                        <a:fillRect/>
                      </a:stretch>
                    </p:blipFill>
                    <p:spPr bwMode="auto">
                      <a:xfrm>
                        <a:off x="1445956" y="2917525"/>
                        <a:ext cx="7031037"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11"/>
          <p:cNvSpPr txBox="1">
            <a:spLocks noChangeArrowheads="1"/>
          </p:cNvSpPr>
          <p:nvPr/>
        </p:nvSpPr>
        <p:spPr bwMode="auto">
          <a:xfrm>
            <a:off x="8257970" y="421854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a:t>
            </a:r>
            <a:r>
              <a:rPr lang="en-GB" sz="1000" dirty="0">
                <a:solidFill>
                  <a:schemeClr val="tx1">
                    <a:lumMod val="65000"/>
                    <a:lumOff val="35000"/>
                  </a:schemeClr>
                </a:solidFill>
                <a:latin typeface="+mn-lt"/>
              </a:rPr>
              <a:t>53</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2160390399"/>
              </p:ext>
            </p:extLst>
          </p:nvPr>
        </p:nvGraphicFramePr>
        <p:xfrm>
          <a:off x="1414113" y="2032963"/>
          <a:ext cx="7051675" cy="1008062"/>
        </p:xfrm>
        <a:graphic>
          <a:graphicData uri="http://schemas.openxmlformats.org/presentationml/2006/ole">
            <mc:AlternateContent xmlns:mc="http://schemas.openxmlformats.org/markup-compatibility/2006">
              <mc:Choice xmlns:v="urn:schemas-microsoft-com:vml" Requires="v">
                <p:oleObj spid="_x0000_s21515" name="Macro-Enabled Worksheet" r:id="rId5" imgW="5858097" imgH="838249" progId="Excel.SheetMacroEnabled.12">
                  <p:embed/>
                </p:oleObj>
              </mc:Choice>
              <mc:Fallback>
                <p:oleObj name="Macro-Enabled Worksheet" r:id="rId5" imgW="5858097" imgH="838249" progId="Excel.SheetMacroEnabled.12">
                  <p:embed/>
                  <p:pic>
                    <p:nvPicPr>
                      <p:cNvPr id="3" name="Object 2"/>
                      <p:cNvPicPr>
                        <a:picLocks noChangeArrowheads="1"/>
                      </p:cNvPicPr>
                      <p:nvPr/>
                    </p:nvPicPr>
                    <p:blipFill>
                      <a:blip r:embed="rId6"/>
                      <a:srcRect/>
                      <a:stretch>
                        <a:fillRect/>
                      </a:stretch>
                    </p:blipFill>
                    <p:spPr bwMode="auto">
                      <a:xfrm>
                        <a:off x="1414113" y="2032963"/>
                        <a:ext cx="70516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 Box 11"/>
          <p:cNvSpPr txBox="1">
            <a:spLocks noChangeArrowheads="1"/>
          </p:cNvSpPr>
          <p:nvPr/>
        </p:nvSpPr>
        <p:spPr bwMode="auto">
          <a:xfrm>
            <a:off x="8251752" y="245956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US"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
        <p:nvSpPr>
          <p:cNvPr id="18" name="Content Placeholder 11"/>
          <p:cNvSpPr>
            <a:spLocks noGrp="1"/>
          </p:cNvSpPr>
          <p:nvPr>
            <p:ph sz="half" idx="10"/>
          </p:nvPr>
        </p:nvSpPr>
        <p:spPr>
          <a:xfrm>
            <a:off x="8947362" y="1828800"/>
            <a:ext cx="2819709" cy="4130936"/>
          </a:xfrm>
          <a:ln>
            <a:noFill/>
          </a:ln>
        </p:spPr>
        <p:txBody>
          <a:bodyPr/>
          <a:lstStyle/>
          <a:p>
            <a:pPr>
              <a:spcBef>
                <a:spcPct val="0"/>
              </a:spcBef>
              <a:buClrTx/>
            </a:pPr>
            <a:r>
              <a:rPr lang="lt-LT" altLang="en-US" dirty="0"/>
              <a:t>Bent vieną aplinkosaugos standartą per artimiausią pusmetį dažniau planuoja įsidiegti gamybos sektoriaus įmonės (</a:t>
            </a:r>
            <a:r>
              <a:rPr lang="lt-LT" altLang="lt-LT" dirty="0"/>
              <a:t>Pearsono </a:t>
            </a:r>
            <a:r>
              <a:rPr lang="el-GR" altLang="lt-LT" dirty="0"/>
              <a:t>χ2 </a:t>
            </a:r>
            <a:r>
              <a:rPr lang="lt-LT" altLang="lt-LT" dirty="0"/>
              <a:t>testo p&lt;0,001)</a:t>
            </a:r>
            <a:endParaRPr lang="lt-LT" altLang="en-US" dirty="0"/>
          </a:p>
        </p:txBody>
      </p:sp>
    </p:spTree>
    <p:extLst>
      <p:ext uri="{BB962C8B-B14F-4D97-AF65-F5344CB8AC3E}">
        <p14:creationId xmlns:p14="http://schemas.microsoft.com/office/powerpoint/2010/main" val="45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Jūsų nuomone, aplinkosaugos standartų diegimas suteikia įmonei pranašumo, pagerina įmonės įvaizdį?</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NUOSTATA DĖL ĮMONĖS ĮVAIZDŽIO ĮDIEGUS APLINKOSAUGOS STANDARTUS </a:t>
            </a:r>
            <a:r>
              <a:rPr lang="lt-LT" dirty="0">
                <a:solidFill>
                  <a:schemeClr val="accent2">
                    <a:lumMod val="75000"/>
                  </a:schemeClr>
                </a:solidFill>
              </a:rPr>
              <a:t>(PROC.)</a:t>
            </a:r>
          </a:p>
        </p:txBody>
      </p:sp>
      <p:sp>
        <p:nvSpPr>
          <p:cNvPr id="23" name="Content Placeholder 11"/>
          <p:cNvSpPr>
            <a:spLocks noGrp="1"/>
          </p:cNvSpPr>
          <p:nvPr>
            <p:ph sz="half" idx="10"/>
          </p:nvPr>
        </p:nvSpPr>
        <p:spPr>
          <a:xfrm>
            <a:off x="8709862" y="1828800"/>
            <a:ext cx="2819709" cy="4130936"/>
          </a:xfrm>
          <a:ln>
            <a:noFill/>
          </a:ln>
        </p:spPr>
        <p:txBody>
          <a:bodyPr/>
          <a:lstStyle/>
          <a:p>
            <a:pPr>
              <a:spcBef>
                <a:spcPct val="0"/>
              </a:spcBef>
              <a:buClrTx/>
            </a:pPr>
            <a:r>
              <a:rPr lang="lt-LT" altLang="en-US" dirty="0"/>
              <a:t>Pritarimą nuostatai dažniau išreiškė gamybos ir statybos sektoriams priklausančių įmonių vadovai (Pearsono </a:t>
            </a:r>
            <a:r>
              <a:rPr lang="el-GR" altLang="en-US" dirty="0"/>
              <a:t>χ2 </a:t>
            </a:r>
            <a:r>
              <a:rPr lang="lt-LT" altLang="en-US" dirty="0"/>
              <a:t>testo p&lt;0,001).</a:t>
            </a:r>
          </a:p>
        </p:txBody>
      </p:sp>
      <p:graphicFrame>
        <p:nvGraphicFramePr>
          <p:cNvPr id="5" name="Object 4"/>
          <p:cNvGraphicFramePr>
            <a:graphicFrameLocks/>
          </p:cNvGraphicFramePr>
          <p:nvPr>
            <p:extLst>
              <p:ext uri="{D42A27DB-BD31-4B8C-83A1-F6EECF244321}">
                <p14:modId xmlns:p14="http://schemas.microsoft.com/office/powerpoint/2010/main" val="3903936911"/>
              </p:ext>
            </p:extLst>
          </p:nvPr>
        </p:nvGraphicFramePr>
        <p:xfrm>
          <a:off x="881311" y="2595315"/>
          <a:ext cx="7513637" cy="3352800"/>
        </p:xfrm>
        <a:graphic>
          <a:graphicData uri="http://schemas.openxmlformats.org/presentationml/2006/ole">
            <mc:AlternateContent xmlns:mc="http://schemas.openxmlformats.org/markup-compatibility/2006">
              <mc:Choice xmlns:v="urn:schemas-microsoft-com:vml" Requires="v">
                <p:oleObj spid="_x0000_s22534" name="Macro-Enabled Worksheet" r:id="rId3" imgW="6239097" imgH="2790923" progId="Excel.SheetMacroEnabled.12">
                  <p:embed/>
                </p:oleObj>
              </mc:Choice>
              <mc:Fallback>
                <p:oleObj name="Macro-Enabled Worksheet" r:id="rId3" imgW="6239097" imgH="2790923" progId="Excel.SheetMacroEnabled.12">
                  <p:embed/>
                  <p:pic>
                    <p:nvPicPr>
                      <p:cNvPr id="5" name="Object 4"/>
                      <p:cNvPicPr>
                        <a:picLocks noChangeArrowheads="1"/>
                      </p:cNvPicPr>
                      <p:nvPr/>
                    </p:nvPicPr>
                    <p:blipFill>
                      <a:blip r:embed="rId4"/>
                      <a:srcRect/>
                      <a:stretch>
                        <a:fillRect/>
                      </a:stretch>
                    </p:blipFill>
                    <p:spPr bwMode="auto">
                      <a:xfrm>
                        <a:off x="881311" y="2595315"/>
                        <a:ext cx="75136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1"/>
          <p:cNvSpPr txBox="1">
            <a:spLocks noChangeArrowheads="1"/>
          </p:cNvSpPr>
          <p:nvPr/>
        </p:nvSpPr>
        <p:spPr bwMode="auto">
          <a:xfrm>
            <a:off x="8152728" y="5457834"/>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12" name="Text Box 11"/>
          <p:cNvSpPr txBox="1">
            <a:spLocks noChangeArrowheads="1"/>
          </p:cNvSpPr>
          <p:nvPr/>
        </p:nvSpPr>
        <p:spPr bwMode="auto">
          <a:xfrm>
            <a:off x="8150512" y="490187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15" name="Text Box 11"/>
          <p:cNvSpPr txBox="1">
            <a:spLocks noChangeArrowheads="1"/>
          </p:cNvSpPr>
          <p:nvPr/>
        </p:nvSpPr>
        <p:spPr bwMode="auto">
          <a:xfrm>
            <a:off x="8145494" y="433179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18" name="Text Box 11"/>
          <p:cNvSpPr txBox="1">
            <a:spLocks noChangeArrowheads="1"/>
          </p:cNvSpPr>
          <p:nvPr/>
        </p:nvSpPr>
        <p:spPr bwMode="auto">
          <a:xfrm>
            <a:off x="8142095" y="375233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N=507</a:t>
            </a:r>
          </a:p>
        </p:txBody>
      </p:sp>
      <p:sp>
        <p:nvSpPr>
          <p:cNvPr id="17" name="Text Box 11"/>
          <p:cNvSpPr txBox="1">
            <a:spLocks noChangeArrowheads="1"/>
          </p:cNvSpPr>
          <p:nvPr/>
        </p:nvSpPr>
        <p:spPr bwMode="auto">
          <a:xfrm>
            <a:off x="8152728" y="320245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N=513</a:t>
            </a:r>
          </a:p>
        </p:txBody>
      </p:sp>
    </p:spTree>
    <p:extLst>
      <p:ext uri="{BB962C8B-B14F-4D97-AF65-F5344CB8AC3E}">
        <p14:creationId xmlns:p14="http://schemas.microsoft.com/office/powerpoint/2010/main" val="2599180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21728"/>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požiūris į darbuotojo kvalifikaciją. jaunimas darbo rinkoje. 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a:t>
            </a:r>
            <a:r>
              <a:rPr lang="lt-LT" sz="2400" b="1" dirty="0">
                <a:solidFill>
                  <a:schemeClr val="accent2"/>
                </a:solidFill>
                <a:latin typeface="Microsoft YaHei UI Light" panose="020B0502040204020203" pitchFamily="34" charset="-122"/>
                <a:ea typeface="Microsoft YaHei UI Light" panose="020B0502040204020203" pitchFamily="34" charset="-122"/>
              </a:rPr>
              <a:t>įmonių plėtra.</a:t>
            </a:r>
            <a:endPar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endParaRP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 „Gyvenimo kokybė Lietuvos regionuose nuolatos auga“?</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NUOSTATA DĖL GYVENIMO KOKYBĖS LIETUVOS REGIONUOSE AUGIMO </a:t>
            </a:r>
            <a:r>
              <a:rPr lang="lt-LT" dirty="0">
                <a:solidFill>
                  <a:schemeClr val="accent2">
                    <a:lumMod val="75000"/>
                  </a:schemeClr>
                </a:solidFill>
              </a:rPr>
              <a:t>(PROC.)</a:t>
            </a:r>
          </a:p>
        </p:txBody>
      </p:sp>
      <p:sp>
        <p:nvSpPr>
          <p:cNvPr id="11" name="Text Box 11"/>
          <p:cNvSpPr txBox="1">
            <a:spLocks noChangeArrowheads="1"/>
          </p:cNvSpPr>
          <p:nvPr/>
        </p:nvSpPr>
        <p:spPr bwMode="auto">
          <a:xfrm>
            <a:off x="9731807" y="544001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12" name="Text Box 11"/>
          <p:cNvSpPr txBox="1">
            <a:spLocks noChangeArrowheads="1"/>
          </p:cNvSpPr>
          <p:nvPr/>
        </p:nvSpPr>
        <p:spPr bwMode="auto">
          <a:xfrm>
            <a:off x="9729591" y="490228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18" name="Text Box 11"/>
          <p:cNvSpPr txBox="1">
            <a:spLocks noChangeArrowheads="1"/>
          </p:cNvSpPr>
          <p:nvPr/>
        </p:nvSpPr>
        <p:spPr bwMode="auto">
          <a:xfrm>
            <a:off x="9731807" y="435894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13" name="Text Box 11"/>
          <p:cNvSpPr txBox="1">
            <a:spLocks noChangeArrowheads="1"/>
          </p:cNvSpPr>
          <p:nvPr/>
        </p:nvSpPr>
        <p:spPr bwMode="auto">
          <a:xfrm>
            <a:off x="9729591" y="382833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14" name="Text Box 11"/>
          <p:cNvSpPr txBox="1">
            <a:spLocks noChangeArrowheads="1"/>
          </p:cNvSpPr>
          <p:nvPr/>
        </p:nvSpPr>
        <p:spPr bwMode="auto">
          <a:xfrm>
            <a:off x="9732206" y="329335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2945063530"/>
              </p:ext>
            </p:extLst>
          </p:nvPr>
        </p:nvGraphicFramePr>
        <p:xfrm>
          <a:off x="1866390" y="2091789"/>
          <a:ext cx="8102600" cy="3833813"/>
        </p:xfrm>
        <a:graphic>
          <a:graphicData uri="http://schemas.openxmlformats.org/presentationml/2006/ole">
            <mc:AlternateContent xmlns:mc="http://schemas.openxmlformats.org/markup-compatibility/2006">
              <mc:Choice xmlns:v="urn:schemas-microsoft-com:vml" Requires="v">
                <p:oleObj spid="_x0000_s23558" name="Macro-Enabled Worksheet" r:id="rId3" imgW="6724650" imgH="3190826" progId="Excel.SheetMacroEnabled.12">
                  <p:embed/>
                </p:oleObj>
              </mc:Choice>
              <mc:Fallback>
                <p:oleObj name="Macro-Enabled Worksheet" r:id="rId3" imgW="6724650" imgH="3190826" progId="Excel.SheetMacroEnabled.12">
                  <p:embed/>
                  <p:pic>
                    <p:nvPicPr>
                      <p:cNvPr id="5" name="Object 4"/>
                      <p:cNvPicPr>
                        <a:picLocks noChangeArrowheads="1"/>
                      </p:cNvPicPr>
                      <p:nvPr/>
                    </p:nvPicPr>
                    <p:blipFill>
                      <a:blip r:embed="rId4"/>
                      <a:srcRect/>
                      <a:stretch>
                        <a:fillRect/>
                      </a:stretch>
                    </p:blipFill>
                    <p:spPr bwMode="auto">
                      <a:xfrm>
                        <a:off x="1866390" y="2091789"/>
                        <a:ext cx="81026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 name="Straight Arrow Connector 14">
            <a:extLst>
              <a:ext uri="{FF2B5EF4-FFF2-40B4-BE49-F238E27FC236}">
                <a16:creationId xmlns:a16="http://schemas.microsoft.com/office/drawing/2014/main" id="{DF5FF280-4878-491F-80F1-2EEFC886C690}"/>
              </a:ext>
            </a:extLst>
          </p:cNvPr>
          <p:cNvCxnSpPr>
            <a:cxnSpLocks/>
          </p:cNvCxnSpPr>
          <p:nvPr/>
        </p:nvCxnSpPr>
        <p:spPr>
          <a:xfrm rot="10800000" flipV="1">
            <a:off x="6300623" y="2789126"/>
            <a:ext cx="0" cy="15801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826107-503C-4966-B6A9-47C042D73543}"/>
              </a:ext>
            </a:extLst>
          </p:cNvPr>
          <p:cNvCxnSpPr>
            <a:cxnSpLocks/>
          </p:cNvCxnSpPr>
          <p:nvPr/>
        </p:nvCxnSpPr>
        <p:spPr>
          <a:xfrm flipV="1">
            <a:off x="4276223" y="2801002"/>
            <a:ext cx="0" cy="15801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Text Box 11"/>
          <p:cNvSpPr txBox="1">
            <a:spLocks noChangeArrowheads="1"/>
          </p:cNvSpPr>
          <p:nvPr/>
        </p:nvSpPr>
        <p:spPr bwMode="auto">
          <a:xfrm>
            <a:off x="9729591" y="273323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a:t>
            </a:r>
            <a:r>
              <a:rPr lang="lt-LT" sz="1000" dirty="0">
                <a:solidFill>
                  <a:schemeClr val="tx1">
                    <a:lumMod val="65000"/>
                    <a:lumOff val="35000"/>
                  </a:schemeClr>
                </a:solidFill>
                <a:latin typeface="+mn-lt"/>
              </a:rPr>
              <a:t>13</a:t>
            </a:r>
          </a:p>
        </p:txBody>
      </p:sp>
    </p:spTree>
    <p:extLst>
      <p:ext uri="{BB962C8B-B14F-4D97-AF65-F5344CB8AC3E}">
        <p14:creationId xmlns:p14="http://schemas.microsoft.com/office/powerpoint/2010/main" val="2513746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 „Regionai yra patraukli vieta verslui vystyti (sutvarkyta infrastruktūra, mokestinės lengvatos, mažesnė konkurencija, kvalifikuota darbo jėga ir mažesni kaštai)“?</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NUOSTATA DĖL REGIONŲ PATRAUKLUMO VYSTYTI VERSLĄ </a:t>
            </a:r>
            <a:r>
              <a:rPr lang="lt-LT" dirty="0">
                <a:solidFill>
                  <a:schemeClr val="accent2">
                    <a:lumMod val="75000"/>
                  </a:schemeClr>
                </a:solidFill>
              </a:rPr>
              <a:t>(PROC.)</a:t>
            </a:r>
          </a:p>
        </p:txBody>
      </p:sp>
      <p:sp>
        <p:nvSpPr>
          <p:cNvPr id="11" name="Text Box 11"/>
          <p:cNvSpPr txBox="1">
            <a:spLocks noChangeArrowheads="1"/>
          </p:cNvSpPr>
          <p:nvPr/>
        </p:nvSpPr>
        <p:spPr bwMode="auto">
          <a:xfrm>
            <a:off x="9723401" y="564898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12" name="Text Box 11"/>
          <p:cNvSpPr txBox="1">
            <a:spLocks noChangeArrowheads="1"/>
          </p:cNvSpPr>
          <p:nvPr/>
        </p:nvSpPr>
        <p:spPr bwMode="auto">
          <a:xfrm>
            <a:off x="9721185" y="510187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18" name="Text Box 11"/>
          <p:cNvSpPr txBox="1">
            <a:spLocks noChangeArrowheads="1"/>
          </p:cNvSpPr>
          <p:nvPr/>
        </p:nvSpPr>
        <p:spPr bwMode="auto">
          <a:xfrm>
            <a:off x="9723401" y="455161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13" name="Text Box 11"/>
          <p:cNvSpPr txBox="1">
            <a:spLocks noChangeArrowheads="1"/>
          </p:cNvSpPr>
          <p:nvPr/>
        </p:nvSpPr>
        <p:spPr bwMode="auto">
          <a:xfrm>
            <a:off x="9721185" y="398586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14" name="Text Box 11"/>
          <p:cNvSpPr txBox="1">
            <a:spLocks noChangeArrowheads="1"/>
          </p:cNvSpPr>
          <p:nvPr/>
        </p:nvSpPr>
        <p:spPr bwMode="auto">
          <a:xfrm>
            <a:off x="9723800" y="343097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graphicFrame>
        <p:nvGraphicFramePr>
          <p:cNvPr id="3" name="Object 2"/>
          <p:cNvGraphicFramePr>
            <a:graphicFrameLocks/>
          </p:cNvGraphicFramePr>
          <p:nvPr>
            <p:extLst>
              <p:ext uri="{D42A27DB-BD31-4B8C-83A1-F6EECF244321}">
                <p14:modId xmlns:p14="http://schemas.microsoft.com/office/powerpoint/2010/main" val="838378277"/>
              </p:ext>
            </p:extLst>
          </p:nvPr>
        </p:nvGraphicFramePr>
        <p:xfrm>
          <a:off x="1652957" y="2187113"/>
          <a:ext cx="8320088" cy="3944937"/>
        </p:xfrm>
        <a:graphic>
          <a:graphicData uri="http://schemas.openxmlformats.org/presentationml/2006/ole">
            <mc:AlternateContent xmlns:mc="http://schemas.openxmlformats.org/markup-compatibility/2006">
              <mc:Choice xmlns:v="urn:schemas-microsoft-com:vml" Requires="v">
                <p:oleObj spid="_x0000_s24582" name="Macro-Enabled Worksheet" r:id="rId3" imgW="6905847" imgH="3286272" progId="Excel.SheetMacroEnabled.12">
                  <p:embed/>
                </p:oleObj>
              </mc:Choice>
              <mc:Fallback>
                <p:oleObj name="Macro-Enabled Worksheet" r:id="rId3" imgW="6905847" imgH="3286272" progId="Excel.SheetMacroEnabled.12">
                  <p:embed/>
                  <p:pic>
                    <p:nvPicPr>
                      <p:cNvPr id="3" name="Object 2"/>
                      <p:cNvPicPr>
                        <a:picLocks noChangeArrowheads="1"/>
                      </p:cNvPicPr>
                      <p:nvPr/>
                    </p:nvPicPr>
                    <p:blipFill>
                      <a:blip r:embed="rId4"/>
                      <a:srcRect/>
                      <a:stretch>
                        <a:fillRect/>
                      </a:stretch>
                    </p:blipFill>
                    <p:spPr bwMode="auto">
                      <a:xfrm>
                        <a:off x="1652957" y="2187113"/>
                        <a:ext cx="83200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 Box 11"/>
          <p:cNvSpPr txBox="1">
            <a:spLocks noChangeArrowheads="1"/>
          </p:cNvSpPr>
          <p:nvPr/>
        </p:nvSpPr>
        <p:spPr bwMode="auto">
          <a:xfrm>
            <a:off x="9721185" y="285562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a:t>
            </a:r>
            <a:r>
              <a:rPr lang="lt-LT" sz="1000" dirty="0">
                <a:solidFill>
                  <a:schemeClr val="tx1">
                    <a:lumMod val="65000"/>
                    <a:lumOff val="35000"/>
                  </a:schemeClr>
                </a:solidFill>
                <a:latin typeface="+mn-lt"/>
              </a:rPr>
              <a:t>13</a:t>
            </a:r>
          </a:p>
        </p:txBody>
      </p:sp>
    </p:spTree>
    <p:extLst>
      <p:ext uri="{BB962C8B-B14F-4D97-AF65-F5344CB8AC3E}">
        <p14:creationId xmlns:p14="http://schemas.microsoft.com/office/powerpoint/2010/main" val="1968884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 „Kompleksiškai pertvarkytose tikslinėse didžiųjų miestų teritorijose sukurtos geros sąlygos naujų verslų startui“?</a:t>
            </a:r>
          </a:p>
        </p:txBody>
      </p:sp>
      <p:sp>
        <p:nvSpPr>
          <p:cNvPr id="2" name="Title 1"/>
          <p:cNvSpPr>
            <a:spLocks noGrp="1"/>
          </p:cNvSpPr>
          <p:nvPr>
            <p:ph type="title"/>
          </p:nvPr>
        </p:nvSpPr>
        <p:spPr>
          <a:xfrm>
            <a:off x="1221178" y="365125"/>
            <a:ext cx="10358373" cy="1151703"/>
          </a:xfrm>
        </p:spPr>
        <p:txBody>
          <a:bodyPr>
            <a:normAutofit fontScale="90000"/>
          </a:bodyPr>
          <a:lstStyle/>
          <a:p>
            <a:r>
              <a:rPr lang="lt-LT" altLang="lt-LT" sz="2800" dirty="0">
                <a:solidFill>
                  <a:schemeClr val="accent2">
                    <a:lumMod val="75000"/>
                  </a:schemeClr>
                </a:solidFill>
              </a:rPr>
              <a:t>NUOSTATA DĖL SĄLYGŲ NAUJŲ VERSLŲ STARTUI KOMPLEKSIŠKAI PERTVARKYTOSE TIKSLINĖSE DIDŽIŲJŲ MIESTŲ TERITORIJOSE </a:t>
            </a:r>
            <a:r>
              <a:rPr lang="lt-LT" sz="2800" dirty="0">
                <a:solidFill>
                  <a:schemeClr val="accent2">
                    <a:lumMod val="75000"/>
                  </a:schemeClr>
                </a:solidFill>
              </a:rPr>
              <a:t>(PROC.)</a:t>
            </a:r>
          </a:p>
        </p:txBody>
      </p:sp>
      <p:sp>
        <p:nvSpPr>
          <p:cNvPr id="11" name="Text Box 11"/>
          <p:cNvSpPr txBox="1">
            <a:spLocks noChangeArrowheads="1"/>
          </p:cNvSpPr>
          <p:nvPr/>
        </p:nvSpPr>
        <p:spPr bwMode="auto">
          <a:xfrm>
            <a:off x="9032514" y="5832634"/>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N=171</a:t>
            </a:r>
          </a:p>
        </p:txBody>
      </p:sp>
      <p:sp>
        <p:nvSpPr>
          <p:cNvPr id="12" name="Text Box 11"/>
          <p:cNvSpPr txBox="1">
            <a:spLocks noChangeArrowheads="1"/>
          </p:cNvSpPr>
          <p:nvPr/>
        </p:nvSpPr>
        <p:spPr bwMode="auto">
          <a:xfrm>
            <a:off x="9030298" y="527246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N=293</a:t>
            </a:r>
          </a:p>
        </p:txBody>
      </p:sp>
      <p:sp>
        <p:nvSpPr>
          <p:cNvPr id="18" name="Text Box 11"/>
          <p:cNvSpPr txBox="1">
            <a:spLocks noChangeArrowheads="1"/>
          </p:cNvSpPr>
          <p:nvPr/>
        </p:nvSpPr>
        <p:spPr bwMode="auto">
          <a:xfrm>
            <a:off x="9032514" y="470207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N=296</a:t>
            </a:r>
          </a:p>
        </p:txBody>
      </p:sp>
      <p:sp>
        <p:nvSpPr>
          <p:cNvPr id="14" name="Text Box 11"/>
          <p:cNvSpPr txBox="1">
            <a:spLocks noChangeArrowheads="1"/>
          </p:cNvSpPr>
          <p:nvPr/>
        </p:nvSpPr>
        <p:spPr bwMode="auto">
          <a:xfrm>
            <a:off x="9000255" y="359745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288</a:t>
            </a:r>
            <a:endParaRPr lang="lt-LT" sz="1000" dirty="0">
              <a:solidFill>
                <a:schemeClr val="tx1">
                  <a:lumMod val="65000"/>
                  <a:lumOff val="35000"/>
                </a:schemeClr>
              </a:solidFill>
              <a:latin typeface="+mn-lt"/>
            </a:endParaRPr>
          </a:p>
        </p:txBody>
      </p:sp>
      <p:sp>
        <p:nvSpPr>
          <p:cNvPr id="15" name="Text Box 11"/>
          <p:cNvSpPr txBox="1">
            <a:spLocks noChangeArrowheads="1"/>
          </p:cNvSpPr>
          <p:nvPr/>
        </p:nvSpPr>
        <p:spPr bwMode="auto">
          <a:xfrm>
            <a:off x="1258925" y="1892595"/>
            <a:ext cx="182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AB1AF"/>
              </a:buClr>
              <a:buFont typeface="Wingdings" pitchFamily="2" charset="2"/>
              <a:buChar char="q"/>
              <a:defRPr sz="1400">
                <a:solidFill>
                  <a:schemeClr val="tx1"/>
                </a:solidFill>
                <a:latin typeface="Calibri" pitchFamily="34" charset="0"/>
              </a:defRPr>
            </a:lvl1pPr>
            <a:lvl2pPr marL="742950" indent="-285750">
              <a:spcBef>
                <a:spcPct val="20000"/>
              </a:spcBef>
              <a:buClr>
                <a:srgbClr val="1AB1AF"/>
              </a:buClr>
              <a:buFont typeface="Arial" charset="0"/>
              <a:buChar char="–"/>
              <a:defRPr sz="1400">
                <a:solidFill>
                  <a:schemeClr val="tx1"/>
                </a:solidFill>
                <a:latin typeface="Calibri" pitchFamily="34" charset="0"/>
              </a:defRPr>
            </a:lvl2pPr>
            <a:lvl3pPr marL="1143000" indent="-228600">
              <a:spcBef>
                <a:spcPct val="20000"/>
              </a:spcBef>
              <a:buFont typeface="Arial" charset="0"/>
              <a:buChar char="•"/>
              <a:defRPr sz="14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ClrTx/>
              <a:buFontTx/>
              <a:buNone/>
            </a:pPr>
            <a:r>
              <a:rPr lang="lt-LT" altLang="en-US" sz="10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*atsakinėja įmonių veikiančių Vilniuje, Kaune, Klaipėdoje, Šiauliuose ir Panevėžyje vadovai</a:t>
            </a:r>
          </a:p>
        </p:txBody>
      </p:sp>
      <p:graphicFrame>
        <p:nvGraphicFramePr>
          <p:cNvPr id="5" name="Object 4"/>
          <p:cNvGraphicFramePr>
            <a:graphicFrameLocks/>
          </p:cNvGraphicFramePr>
          <p:nvPr>
            <p:extLst>
              <p:ext uri="{D42A27DB-BD31-4B8C-83A1-F6EECF244321}">
                <p14:modId xmlns:p14="http://schemas.microsoft.com/office/powerpoint/2010/main" val="2118037942"/>
              </p:ext>
            </p:extLst>
          </p:nvPr>
        </p:nvGraphicFramePr>
        <p:xfrm>
          <a:off x="1903413" y="2363788"/>
          <a:ext cx="7369175" cy="3944937"/>
        </p:xfrm>
        <a:graphic>
          <a:graphicData uri="http://schemas.openxmlformats.org/presentationml/2006/ole">
            <mc:AlternateContent xmlns:mc="http://schemas.openxmlformats.org/markup-compatibility/2006">
              <mc:Choice xmlns:v="urn:schemas-microsoft-com:vml" Requires="v">
                <p:oleObj spid="_x0000_s25606" name="Macro-Enabled Worksheet" r:id="rId3" imgW="6115050" imgH="3286272" progId="Excel.SheetMacroEnabled.12">
                  <p:embed/>
                </p:oleObj>
              </mc:Choice>
              <mc:Fallback>
                <p:oleObj name="Macro-Enabled Worksheet" r:id="rId3" imgW="6115050" imgH="3286272" progId="Excel.SheetMacroEnabled.12">
                  <p:embed/>
                  <p:pic>
                    <p:nvPicPr>
                      <p:cNvPr id="5" name="Object 4"/>
                      <p:cNvPicPr>
                        <a:picLocks noChangeArrowheads="1"/>
                      </p:cNvPicPr>
                      <p:nvPr/>
                    </p:nvPicPr>
                    <p:blipFill>
                      <a:blip r:embed="rId4"/>
                      <a:srcRect/>
                      <a:stretch>
                        <a:fillRect/>
                      </a:stretch>
                    </p:blipFill>
                    <p:spPr bwMode="auto">
                      <a:xfrm>
                        <a:off x="1903413" y="2363788"/>
                        <a:ext cx="7369175"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11"/>
          <p:cNvSpPr txBox="1">
            <a:spLocks noChangeArrowheads="1"/>
          </p:cNvSpPr>
          <p:nvPr/>
        </p:nvSpPr>
        <p:spPr bwMode="auto">
          <a:xfrm>
            <a:off x="9022002" y="415560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N=411</a:t>
            </a:r>
          </a:p>
        </p:txBody>
      </p:sp>
      <p:sp>
        <p:nvSpPr>
          <p:cNvPr id="19" name="Text Box 11"/>
          <p:cNvSpPr txBox="1">
            <a:spLocks noChangeArrowheads="1"/>
          </p:cNvSpPr>
          <p:nvPr/>
        </p:nvSpPr>
        <p:spPr bwMode="auto">
          <a:xfrm>
            <a:off x="9032514" y="303734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a:t>
            </a:r>
            <a:r>
              <a:rPr lang="lt-LT" sz="1000" dirty="0">
                <a:solidFill>
                  <a:schemeClr val="tx1">
                    <a:lumMod val="65000"/>
                    <a:lumOff val="35000"/>
                  </a:schemeClr>
                </a:solidFill>
                <a:latin typeface="+mn-lt"/>
              </a:rPr>
              <a:t>95</a:t>
            </a:r>
          </a:p>
        </p:txBody>
      </p:sp>
    </p:spTree>
    <p:extLst>
      <p:ext uri="{BB962C8B-B14F-4D97-AF65-F5344CB8AC3E}">
        <p14:creationId xmlns:p14="http://schemas.microsoft.com/office/powerpoint/2010/main" val="2327118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 „Kompleksiškai pertvarkytose tikslinėse didžiųjų miestų teritorijose sukurtos geros sąlygos esamų verslų plėtrai“?</a:t>
            </a:r>
          </a:p>
        </p:txBody>
      </p:sp>
      <p:sp>
        <p:nvSpPr>
          <p:cNvPr id="2" name="Title 1"/>
          <p:cNvSpPr>
            <a:spLocks noGrp="1"/>
          </p:cNvSpPr>
          <p:nvPr>
            <p:ph type="title"/>
          </p:nvPr>
        </p:nvSpPr>
        <p:spPr>
          <a:xfrm>
            <a:off x="1221178" y="365125"/>
            <a:ext cx="10358373" cy="1151703"/>
          </a:xfrm>
        </p:spPr>
        <p:txBody>
          <a:bodyPr>
            <a:normAutofit fontScale="90000"/>
          </a:bodyPr>
          <a:lstStyle/>
          <a:p>
            <a:r>
              <a:rPr lang="lt-LT" altLang="lt-LT" sz="2800" dirty="0">
                <a:solidFill>
                  <a:schemeClr val="accent2">
                    <a:lumMod val="75000"/>
                  </a:schemeClr>
                </a:solidFill>
              </a:rPr>
              <a:t>NUOSTATA DĖL SĄLYGŲ ESAMŲ VERSLŲ PLĖTRAI KOMPLEKSIŠKAI PERTVARKYTOSE TIKSLINĖSE DIDŽIŲJŲ MIESTŲ TERITORIJOSE </a:t>
            </a:r>
            <a:r>
              <a:rPr lang="lt-LT" sz="2800" dirty="0">
                <a:solidFill>
                  <a:schemeClr val="accent2">
                    <a:lumMod val="75000"/>
                  </a:schemeClr>
                </a:solidFill>
              </a:rPr>
              <a:t>(PROC.)</a:t>
            </a:r>
          </a:p>
        </p:txBody>
      </p:sp>
      <p:sp>
        <p:nvSpPr>
          <p:cNvPr id="11" name="Text Box 11"/>
          <p:cNvSpPr txBox="1">
            <a:spLocks noChangeArrowheads="1"/>
          </p:cNvSpPr>
          <p:nvPr/>
        </p:nvSpPr>
        <p:spPr bwMode="auto">
          <a:xfrm>
            <a:off x="8950329" y="570646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N=171</a:t>
            </a:r>
          </a:p>
        </p:txBody>
      </p:sp>
      <p:sp>
        <p:nvSpPr>
          <p:cNvPr id="12" name="Text Box 11"/>
          <p:cNvSpPr txBox="1">
            <a:spLocks noChangeArrowheads="1"/>
          </p:cNvSpPr>
          <p:nvPr/>
        </p:nvSpPr>
        <p:spPr bwMode="auto">
          <a:xfrm>
            <a:off x="8950329" y="519380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N=293</a:t>
            </a:r>
          </a:p>
        </p:txBody>
      </p:sp>
      <p:sp>
        <p:nvSpPr>
          <p:cNvPr id="18" name="Text Box 11"/>
          <p:cNvSpPr txBox="1">
            <a:spLocks noChangeArrowheads="1"/>
          </p:cNvSpPr>
          <p:nvPr/>
        </p:nvSpPr>
        <p:spPr bwMode="auto">
          <a:xfrm>
            <a:off x="8950329" y="468426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N=296</a:t>
            </a:r>
          </a:p>
        </p:txBody>
      </p:sp>
      <p:sp>
        <p:nvSpPr>
          <p:cNvPr id="14" name="Text Box 11"/>
          <p:cNvSpPr txBox="1">
            <a:spLocks noChangeArrowheads="1"/>
          </p:cNvSpPr>
          <p:nvPr/>
        </p:nvSpPr>
        <p:spPr bwMode="auto">
          <a:xfrm>
            <a:off x="8950329" y="368817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288</a:t>
            </a:r>
            <a:endParaRPr lang="lt-LT" sz="1000" dirty="0">
              <a:solidFill>
                <a:schemeClr val="tx1">
                  <a:lumMod val="65000"/>
                  <a:lumOff val="35000"/>
                </a:schemeClr>
              </a:solidFill>
              <a:latin typeface="+mn-lt"/>
            </a:endParaRPr>
          </a:p>
        </p:txBody>
      </p:sp>
      <p:sp>
        <p:nvSpPr>
          <p:cNvPr id="15" name="Text Box 11"/>
          <p:cNvSpPr txBox="1">
            <a:spLocks noChangeArrowheads="1"/>
          </p:cNvSpPr>
          <p:nvPr/>
        </p:nvSpPr>
        <p:spPr bwMode="auto">
          <a:xfrm>
            <a:off x="1258925" y="1892595"/>
            <a:ext cx="1825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AB1AF"/>
              </a:buClr>
              <a:buFont typeface="Wingdings" pitchFamily="2" charset="2"/>
              <a:buChar char="q"/>
              <a:defRPr sz="1400">
                <a:solidFill>
                  <a:schemeClr val="tx1"/>
                </a:solidFill>
                <a:latin typeface="Calibri" pitchFamily="34" charset="0"/>
              </a:defRPr>
            </a:lvl1pPr>
            <a:lvl2pPr marL="742950" indent="-285750">
              <a:spcBef>
                <a:spcPct val="20000"/>
              </a:spcBef>
              <a:buClr>
                <a:srgbClr val="1AB1AF"/>
              </a:buClr>
              <a:buFont typeface="Arial" charset="0"/>
              <a:buChar char="–"/>
              <a:defRPr sz="1400">
                <a:solidFill>
                  <a:schemeClr val="tx1"/>
                </a:solidFill>
                <a:latin typeface="Calibri" pitchFamily="34" charset="0"/>
              </a:defRPr>
            </a:lvl2pPr>
            <a:lvl3pPr marL="1143000" indent="-228600">
              <a:spcBef>
                <a:spcPct val="20000"/>
              </a:spcBef>
              <a:buFont typeface="Arial" charset="0"/>
              <a:buChar char="•"/>
              <a:defRPr sz="14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ClrTx/>
              <a:buFontTx/>
              <a:buNone/>
            </a:pPr>
            <a:r>
              <a:rPr lang="lt-LT" altLang="en-US" sz="10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*atsakinėja įmonių veikiančių Vilniuje, Kaune, Klaipėdoje, Šiauliuose ir Panevėžyje vadovai</a:t>
            </a:r>
          </a:p>
        </p:txBody>
      </p:sp>
      <p:graphicFrame>
        <p:nvGraphicFramePr>
          <p:cNvPr id="3" name="Object 2"/>
          <p:cNvGraphicFramePr>
            <a:graphicFrameLocks/>
          </p:cNvGraphicFramePr>
          <p:nvPr>
            <p:extLst>
              <p:ext uri="{D42A27DB-BD31-4B8C-83A1-F6EECF244321}">
                <p14:modId xmlns:p14="http://schemas.microsoft.com/office/powerpoint/2010/main" val="1843733402"/>
              </p:ext>
            </p:extLst>
          </p:nvPr>
        </p:nvGraphicFramePr>
        <p:xfrm>
          <a:off x="1826263" y="2530100"/>
          <a:ext cx="7378700" cy="3616325"/>
        </p:xfrm>
        <a:graphic>
          <a:graphicData uri="http://schemas.openxmlformats.org/presentationml/2006/ole">
            <mc:AlternateContent xmlns:mc="http://schemas.openxmlformats.org/markup-compatibility/2006">
              <mc:Choice xmlns:v="urn:schemas-microsoft-com:vml" Requires="v">
                <p:oleObj spid="_x0000_s26630" name="Macro-Enabled Worksheet" r:id="rId3" imgW="6124797" imgH="3010096" progId="Excel.SheetMacroEnabled.12">
                  <p:embed/>
                </p:oleObj>
              </mc:Choice>
              <mc:Fallback>
                <p:oleObj name="Macro-Enabled Worksheet" r:id="rId3" imgW="6124797" imgH="3010096" progId="Excel.SheetMacroEnabled.12">
                  <p:embed/>
                  <p:pic>
                    <p:nvPicPr>
                      <p:cNvPr id="3" name="Object 2"/>
                      <p:cNvPicPr>
                        <a:picLocks noChangeArrowheads="1"/>
                      </p:cNvPicPr>
                      <p:nvPr/>
                    </p:nvPicPr>
                    <p:blipFill>
                      <a:blip r:embed="rId4"/>
                      <a:srcRect/>
                      <a:stretch>
                        <a:fillRect/>
                      </a:stretch>
                    </p:blipFill>
                    <p:spPr bwMode="auto">
                      <a:xfrm>
                        <a:off x="1826263" y="2530100"/>
                        <a:ext cx="73787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Box 11"/>
          <p:cNvSpPr txBox="1">
            <a:spLocks noChangeArrowheads="1"/>
          </p:cNvSpPr>
          <p:nvPr/>
        </p:nvSpPr>
        <p:spPr bwMode="auto">
          <a:xfrm>
            <a:off x="8932117" y="418482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N=411</a:t>
            </a:r>
          </a:p>
        </p:txBody>
      </p:sp>
      <p:sp>
        <p:nvSpPr>
          <p:cNvPr id="21" name="Text Box 11"/>
          <p:cNvSpPr txBox="1">
            <a:spLocks noChangeArrowheads="1"/>
          </p:cNvSpPr>
          <p:nvPr/>
        </p:nvSpPr>
        <p:spPr bwMode="auto">
          <a:xfrm>
            <a:off x="8946758" y="314408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a:t>
            </a:r>
            <a:r>
              <a:rPr lang="lt-LT" sz="1000" dirty="0">
                <a:solidFill>
                  <a:schemeClr val="tx1">
                    <a:lumMod val="65000"/>
                    <a:lumOff val="35000"/>
                  </a:schemeClr>
                </a:solidFill>
                <a:latin typeface="+mn-lt"/>
              </a:rPr>
              <a:t>95</a:t>
            </a:r>
          </a:p>
        </p:txBody>
      </p:sp>
    </p:spTree>
    <p:extLst>
      <p:ext uri="{BB962C8B-B14F-4D97-AF65-F5344CB8AC3E}">
        <p14:creationId xmlns:p14="http://schemas.microsoft.com/office/powerpoint/2010/main" val="148604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450911" y="1610465"/>
            <a:ext cx="11338317" cy="1393992"/>
          </a:xfrm>
        </p:spPr>
        <p:txBody>
          <a:bodyPr/>
          <a:lstStyle/>
          <a:p>
            <a:pPr marL="0" indent="0">
              <a:buNone/>
            </a:pPr>
            <a:r>
              <a:rPr lang="lt-LT" dirty="0"/>
              <a:t>Atrankiniuose kiekybiniuose tyrimuose visada išlieka statistinės paklaidos tikimybė, į kurią būtina atsižvelgti interpretuojant duomenis. Pvz.: jeigu apklausus 513 respondentų gavome, kad 54,6 proc. apklaustųjų teigia, kad jų įmonėje taikomos priemonės, skatinančios darbuotojų sveikesnį gyvenimo būdą, tai yra 95 proc. tikimybė, kad tikroji reikšmė yra tarp 50,1 proc. ir 59,1 proc.</a:t>
            </a:r>
          </a:p>
          <a:p>
            <a:pPr marL="0" indent="0">
              <a:buNone/>
            </a:pPr>
            <a:r>
              <a:rPr lang="lt-LT" dirty="0"/>
              <a:t>Įverčio tikslumas mažėja, mažėjant analizuojamų atsakymų skaičiui. Toliau pateikiama lentelė padedanti įvertinti statistinę paklaidą.</a:t>
            </a:r>
          </a:p>
        </p:txBody>
      </p:sp>
      <p:sp>
        <p:nvSpPr>
          <p:cNvPr id="14" name="Title 13"/>
          <p:cNvSpPr>
            <a:spLocks noGrp="1"/>
          </p:cNvSpPr>
          <p:nvPr>
            <p:ph type="title"/>
          </p:nvPr>
        </p:nvSpPr>
        <p:spPr/>
        <p:txBody>
          <a:bodyPr/>
          <a:lstStyle/>
          <a:p>
            <a:r>
              <a:rPr lang="lt-LT" dirty="0">
                <a:solidFill>
                  <a:schemeClr val="accent2">
                    <a:lumMod val="75000"/>
                  </a:schemeClr>
                </a:solidFill>
              </a:rPr>
              <a:t>STATISTINĖ PAKLAIDA</a:t>
            </a:r>
          </a:p>
        </p:txBody>
      </p:sp>
      <p:graphicFrame>
        <p:nvGraphicFramePr>
          <p:cNvPr id="3" name="Table 2"/>
          <p:cNvGraphicFramePr>
            <a:graphicFrameLocks noGrp="1"/>
          </p:cNvGraphicFramePr>
          <p:nvPr>
            <p:extLst>
              <p:ext uri="{D42A27DB-BD31-4B8C-83A1-F6EECF244321}">
                <p14:modId xmlns:p14="http://schemas.microsoft.com/office/powerpoint/2010/main" val="1691538452"/>
              </p:ext>
            </p:extLst>
          </p:nvPr>
        </p:nvGraphicFramePr>
        <p:xfrm>
          <a:off x="551542" y="2627563"/>
          <a:ext cx="11183260" cy="3474720"/>
        </p:xfrm>
        <a:graphic>
          <a:graphicData uri="http://schemas.openxmlformats.org/drawingml/2006/table">
            <a:tbl>
              <a:tblPr firstRow="1" bandRow="1">
                <a:tableStyleId>{D27102A9-8310-4765-A935-A1911B00CA55}</a:tableStyleId>
              </a:tblPr>
              <a:tblGrid>
                <a:gridCol w="1118326">
                  <a:extLst>
                    <a:ext uri="{9D8B030D-6E8A-4147-A177-3AD203B41FA5}">
                      <a16:colId xmlns:a16="http://schemas.microsoft.com/office/drawing/2014/main" val="20000"/>
                    </a:ext>
                  </a:extLst>
                </a:gridCol>
                <a:gridCol w="1118326">
                  <a:extLst>
                    <a:ext uri="{9D8B030D-6E8A-4147-A177-3AD203B41FA5}">
                      <a16:colId xmlns:a16="http://schemas.microsoft.com/office/drawing/2014/main" val="20001"/>
                    </a:ext>
                  </a:extLst>
                </a:gridCol>
                <a:gridCol w="1118326">
                  <a:extLst>
                    <a:ext uri="{9D8B030D-6E8A-4147-A177-3AD203B41FA5}">
                      <a16:colId xmlns:a16="http://schemas.microsoft.com/office/drawing/2014/main" val="20002"/>
                    </a:ext>
                  </a:extLst>
                </a:gridCol>
                <a:gridCol w="1118326">
                  <a:extLst>
                    <a:ext uri="{9D8B030D-6E8A-4147-A177-3AD203B41FA5}">
                      <a16:colId xmlns:a16="http://schemas.microsoft.com/office/drawing/2014/main" val="20003"/>
                    </a:ext>
                  </a:extLst>
                </a:gridCol>
                <a:gridCol w="1118326">
                  <a:extLst>
                    <a:ext uri="{9D8B030D-6E8A-4147-A177-3AD203B41FA5}">
                      <a16:colId xmlns:a16="http://schemas.microsoft.com/office/drawing/2014/main" val="20004"/>
                    </a:ext>
                  </a:extLst>
                </a:gridCol>
                <a:gridCol w="1118326">
                  <a:extLst>
                    <a:ext uri="{9D8B030D-6E8A-4147-A177-3AD203B41FA5}">
                      <a16:colId xmlns:a16="http://schemas.microsoft.com/office/drawing/2014/main" val="20005"/>
                    </a:ext>
                  </a:extLst>
                </a:gridCol>
                <a:gridCol w="1118326">
                  <a:extLst>
                    <a:ext uri="{9D8B030D-6E8A-4147-A177-3AD203B41FA5}">
                      <a16:colId xmlns:a16="http://schemas.microsoft.com/office/drawing/2014/main" val="20006"/>
                    </a:ext>
                  </a:extLst>
                </a:gridCol>
                <a:gridCol w="1118326">
                  <a:extLst>
                    <a:ext uri="{9D8B030D-6E8A-4147-A177-3AD203B41FA5}">
                      <a16:colId xmlns:a16="http://schemas.microsoft.com/office/drawing/2014/main" val="20007"/>
                    </a:ext>
                  </a:extLst>
                </a:gridCol>
                <a:gridCol w="1118326">
                  <a:extLst>
                    <a:ext uri="{9D8B030D-6E8A-4147-A177-3AD203B41FA5}">
                      <a16:colId xmlns:a16="http://schemas.microsoft.com/office/drawing/2014/main" val="20008"/>
                    </a:ext>
                  </a:extLst>
                </a:gridCol>
                <a:gridCol w="1118326">
                  <a:extLst>
                    <a:ext uri="{9D8B030D-6E8A-4147-A177-3AD203B41FA5}">
                      <a16:colId xmlns:a16="http://schemas.microsoft.com/office/drawing/2014/main" val="20009"/>
                    </a:ext>
                  </a:extLst>
                </a:gridCol>
              </a:tblGrid>
              <a:tr h="102911">
                <a:tc>
                  <a:txBody>
                    <a:bodyPr/>
                    <a:lstStyle/>
                    <a:p>
                      <a:pPr algn="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20/80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50/50</a:t>
                      </a:r>
                    </a:p>
                  </a:txBody>
                  <a:tcPr marL="0" marR="0" marT="0" marB="0" anchor="ctr"/>
                </a:tc>
                <a:extLst>
                  <a:ext uri="{0D108BD9-81ED-4DB2-BD59-A6C34878D82A}">
                    <a16:rowId xmlns:a16="http://schemas.microsoft.com/office/drawing/2014/main" val="1000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N=</a:t>
                      </a: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tc>
                  <a:txBody>
                    <a:bodyPr/>
                    <a:lstStyle/>
                    <a:p>
                      <a:pPr algn="ctr"/>
                      <a:endPar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endParaRPr>
                    </a:p>
                  </a:txBody>
                  <a:tcPr marL="0" marR="0" marT="0" marB="0" anchor="ctr"/>
                </a:tc>
                <a:extLst>
                  <a:ext uri="{0D108BD9-81ED-4DB2-BD59-A6C34878D82A}">
                    <a16:rowId xmlns:a16="http://schemas.microsoft.com/office/drawing/2014/main" val="1000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31,0</a:t>
                      </a:r>
                    </a:p>
                  </a:txBody>
                  <a:tcPr marL="0" marR="0" marT="0" marB="0" anchor="ctr"/>
                </a:tc>
                <a:extLst>
                  <a:ext uri="{0D108BD9-81ED-4DB2-BD59-A6C34878D82A}">
                    <a16:rowId xmlns:a16="http://schemas.microsoft.com/office/drawing/2014/main" val="1000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17,9</a:t>
                      </a:r>
                    </a:p>
                  </a:txBody>
                  <a:tcPr marL="0" marR="0" marT="0" marB="0" anchor="ctr"/>
                </a:tc>
                <a:extLst>
                  <a:ext uri="{0D108BD9-81ED-4DB2-BD59-A6C34878D82A}">
                    <a16:rowId xmlns:a16="http://schemas.microsoft.com/office/drawing/2014/main" val="1000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13,9</a:t>
                      </a:r>
                    </a:p>
                  </a:txBody>
                  <a:tcPr marL="0" marR="0" marT="0" marB="0" anchor="ctr"/>
                </a:tc>
                <a:extLst>
                  <a:ext uri="{0D108BD9-81ED-4DB2-BD59-A6C34878D82A}">
                    <a16:rowId xmlns:a16="http://schemas.microsoft.com/office/drawing/2014/main" val="1000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11,3</a:t>
                      </a:r>
                    </a:p>
                  </a:txBody>
                  <a:tcPr marL="0" marR="0" marT="0" marB="0" anchor="ctr"/>
                </a:tc>
                <a:extLst>
                  <a:ext uri="{0D108BD9-81ED-4DB2-BD59-A6C34878D82A}">
                    <a16:rowId xmlns:a16="http://schemas.microsoft.com/office/drawing/2014/main" val="1000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9,8</a:t>
                      </a:r>
                    </a:p>
                  </a:txBody>
                  <a:tcPr marL="0" marR="0" marT="0" marB="0" anchor="ctr"/>
                </a:tc>
                <a:extLst>
                  <a:ext uri="{0D108BD9-81ED-4DB2-BD59-A6C34878D82A}">
                    <a16:rowId xmlns:a16="http://schemas.microsoft.com/office/drawing/2014/main" val="1000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7,3</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a:t>
                      </a:r>
                    </a:p>
                  </a:txBody>
                  <a:tcPr marL="0" marR="0" marT="0" marB="0" anchor="ctr"/>
                </a:tc>
                <a:extLst>
                  <a:ext uri="{0D108BD9-81ED-4DB2-BD59-A6C34878D82A}">
                    <a16:rowId xmlns:a16="http://schemas.microsoft.com/office/drawing/2014/main" val="1000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6,9</a:t>
                      </a:r>
                    </a:p>
                  </a:txBody>
                  <a:tcPr marL="0" marR="0" marT="0" marB="0" anchor="ctr"/>
                </a:tc>
                <a:extLst>
                  <a:ext uri="{0D108BD9-81ED-4DB2-BD59-A6C34878D82A}">
                    <a16:rowId xmlns:a16="http://schemas.microsoft.com/office/drawing/2014/main" val="10008"/>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5,7</a:t>
                      </a:r>
                    </a:p>
                  </a:txBody>
                  <a:tcPr marL="0" marR="0" marT="0" marB="0" anchor="ctr"/>
                </a:tc>
                <a:extLst>
                  <a:ext uri="{0D108BD9-81ED-4DB2-BD59-A6C34878D82A}">
                    <a16:rowId xmlns:a16="http://schemas.microsoft.com/office/drawing/2014/main" val="10009"/>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4,9</a:t>
                      </a:r>
                    </a:p>
                  </a:txBody>
                  <a:tcPr marL="0" marR="0" marT="0" marB="0" anchor="ctr"/>
                </a:tc>
                <a:extLst>
                  <a:ext uri="{0D108BD9-81ED-4DB2-BD59-A6C34878D82A}">
                    <a16:rowId xmlns:a16="http://schemas.microsoft.com/office/drawing/2014/main" val="10010"/>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500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3,8</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4,3</a:t>
                      </a:r>
                    </a:p>
                  </a:txBody>
                  <a:tcPr marL="0" marR="0" marT="0" marB="0" anchor="ctr"/>
                </a:tc>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4,4</a:t>
                      </a:r>
                    </a:p>
                  </a:txBody>
                  <a:tcPr marL="0" marR="0" marT="0" marB="0" anchor="ctr"/>
                </a:tc>
                <a:extLst>
                  <a:ext uri="{0D108BD9-81ED-4DB2-BD59-A6C34878D82A}">
                    <a16:rowId xmlns:a16="http://schemas.microsoft.com/office/drawing/2014/main" val="10011"/>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600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4,0</a:t>
                      </a:r>
                    </a:p>
                  </a:txBody>
                  <a:tcPr marL="0" marR="0" marT="0" marB="0" anchor="ctr"/>
                </a:tc>
                <a:extLst>
                  <a:ext uri="{0D108BD9-81ED-4DB2-BD59-A6C34878D82A}">
                    <a16:rowId xmlns:a16="http://schemas.microsoft.com/office/drawing/2014/main" val="10012"/>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700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3,7</a:t>
                      </a:r>
                    </a:p>
                  </a:txBody>
                  <a:tcPr marL="0" marR="0" marT="0" marB="0" anchor="ctr"/>
                </a:tc>
                <a:extLst>
                  <a:ext uri="{0D108BD9-81ED-4DB2-BD59-A6C34878D82A}">
                    <a16:rowId xmlns:a16="http://schemas.microsoft.com/office/drawing/2014/main" val="10013"/>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800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3,5</a:t>
                      </a:r>
                    </a:p>
                  </a:txBody>
                  <a:tcPr marL="0" marR="0" marT="0" marB="0" anchor="ctr"/>
                </a:tc>
                <a:extLst>
                  <a:ext uri="{0D108BD9-81ED-4DB2-BD59-A6C34878D82A}">
                    <a16:rowId xmlns:a16="http://schemas.microsoft.com/office/drawing/2014/main" val="10014"/>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2,7</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3,1</a:t>
                      </a:r>
                    </a:p>
                  </a:txBody>
                  <a:tcPr marL="0" marR="0" marT="0" marB="0" anchor="ctr"/>
                </a:tc>
                <a:extLst>
                  <a:ext uri="{0D108BD9-81ED-4DB2-BD59-A6C34878D82A}">
                    <a16:rowId xmlns:a16="http://schemas.microsoft.com/office/drawing/2014/main" val="10015"/>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2,6</a:t>
                      </a:r>
                    </a:p>
                  </a:txBody>
                  <a:tcPr marL="0" marR="0" marT="0" marB="0" anchor="ctr"/>
                </a:tc>
                <a:extLst>
                  <a:ext uri="{0D108BD9-81ED-4DB2-BD59-A6C34878D82A}">
                    <a16:rowId xmlns:a16="http://schemas.microsoft.com/office/drawing/2014/main" val="10016"/>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2000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1,3</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2,1</a:t>
                      </a:r>
                    </a:p>
                  </a:txBody>
                  <a:tcPr marL="0" marR="0" marT="0" marB="0" anchor="ctr"/>
                </a:tc>
                <a:tc>
                  <a:txBody>
                    <a:bodyPr/>
                    <a:lstStyle/>
                    <a:p>
                      <a:pPr algn="ctr"/>
                      <a:r>
                        <a:rPr lang="lt-LT" sz="1200" b="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2,2</a:t>
                      </a:r>
                    </a:p>
                  </a:txBody>
                  <a:tcPr marL="0" marR="0" marT="0" marB="0" anchor="ctr"/>
                </a:tc>
                <a:extLst>
                  <a:ext uri="{0D108BD9-81ED-4DB2-BD59-A6C34878D82A}">
                    <a16:rowId xmlns:a16="http://schemas.microsoft.com/office/drawing/2014/main" val="10017"/>
                  </a:ext>
                </a:extLst>
              </a:tr>
              <a:tr h="102911">
                <a:tc>
                  <a:txBody>
                    <a:bodyPr/>
                    <a:lstStyle/>
                    <a:p>
                      <a:pPr algn="ctr"/>
                      <a:r>
                        <a:rPr lang="lt-LT" sz="1200" b="1"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2500</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0,9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1,2</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1,4</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1,6</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1,7</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1,8</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1,9</a:t>
                      </a:r>
                    </a:p>
                  </a:txBody>
                  <a:tcPr marL="0" marR="0" marT="0" marB="0" anchor="ctr"/>
                </a:tc>
                <a:tc>
                  <a:txBody>
                    <a:bodyPr/>
                    <a:lstStyle/>
                    <a:p>
                      <a:pPr algn="ctr"/>
                      <a:r>
                        <a:rPr lang="lt-LT" sz="1200" noProof="0"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2,0</a:t>
                      </a:r>
                    </a:p>
                  </a:txBody>
                  <a:tcPr marL="0" marR="0"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729100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galvodami apie verslo plėtrą, tarp kitų alternatyvų svarstote savo verslo plėtrą į užsienio rinkas?</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SVARSTYMAS APIE VERSLO PLĖTRĄ Į UŽSIENIO RINKAS </a:t>
            </a:r>
            <a:r>
              <a:rPr lang="lt-LT" sz="2800" dirty="0">
                <a:solidFill>
                  <a:schemeClr val="accent2">
                    <a:lumMod val="75000"/>
                  </a:schemeClr>
                </a:solidFill>
              </a:rPr>
              <a:t>(PROC.)</a:t>
            </a:r>
          </a:p>
        </p:txBody>
      </p:sp>
      <p:sp>
        <p:nvSpPr>
          <p:cNvPr id="11" name="Text Box 11"/>
          <p:cNvSpPr txBox="1">
            <a:spLocks noChangeArrowheads="1"/>
          </p:cNvSpPr>
          <p:nvPr/>
        </p:nvSpPr>
        <p:spPr bwMode="auto">
          <a:xfrm>
            <a:off x="8100325" y="413823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N=284</a:t>
            </a:r>
          </a:p>
        </p:txBody>
      </p:sp>
      <p:sp>
        <p:nvSpPr>
          <p:cNvPr id="12" name="Text Box 11"/>
          <p:cNvSpPr txBox="1">
            <a:spLocks noChangeArrowheads="1"/>
          </p:cNvSpPr>
          <p:nvPr/>
        </p:nvSpPr>
        <p:spPr bwMode="auto">
          <a:xfrm>
            <a:off x="8108742" y="362315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N=470</a:t>
            </a:r>
          </a:p>
        </p:txBody>
      </p:sp>
      <p:sp>
        <p:nvSpPr>
          <p:cNvPr id="18" name="Text Box 11"/>
          <p:cNvSpPr txBox="1">
            <a:spLocks noChangeArrowheads="1"/>
          </p:cNvSpPr>
          <p:nvPr/>
        </p:nvSpPr>
        <p:spPr bwMode="auto">
          <a:xfrm>
            <a:off x="8110958" y="312909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N=467</a:t>
            </a:r>
          </a:p>
        </p:txBody>
      </p:sp>
      <p:sp>
        <p:nvSpPr>
          <p:cNvPr id="13" name="Text Box 11"/>
          <p:cNvSpPr txBox="1">
            <a:spLocks noChangeArrowheads="1"/>
          </p:cNvSpPr>
          <p:nvPr/>
        </p:nvSpPr>
        <p:spPr bwMode="auto">
          <a:xfrm>
            <a:off x="1274209" y="1731246"/>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AB1AF"/>
              </a:buClr>
              <a:buFont typeface="Wingdings" pitchFamily="2" charset="2"/>
              <a:buChar char="q"/>
              <a:defRPr sz="1400">
                <a:solidFill>
                  <a:schemeClr val="tx1"/>
                </a:solidFill>
                <a:latin typeface="Calibri" pitchFamily="34" charset="0"/>
              </a:defRPr>
            </a:lvl1pPr>
            <a:lvl2pPr marL="742950" indent="-285750">
              <a:spcBef>
                <a:spcPct val="20000"/>
              </a:spcBef>
              <a:buClr>
                <a:srgbClr val="1AB1AF"/>
              </a:buClr>
              <a:buFont typeface="Arial" charset="0"/>
              <a:buChar char="–"/>
              <a:defRPr sz="1400">
                <a:solidFill>
                  <a:schemeClr val="tx1"/>
                </a:solidFill>
                <a:latin typeface="Calibri" pitchFamily="34" charset="0"/>
              </a:defRPr>
            </a:lvl2pPr>
            <a:lvl3pPr marL="1143000" indent="-228600">
              <a:spcBef>
                <a:spcPct val="20000"/>
              </a:spcBef>
              <a:buFont typeface="Arial" charset="0"/>
              <a:buChar char="•"/>
              <a:defRPr sz="14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ClrTx/>
              <a:buFontTx/>
              <a:buNone/>
            </a:pPr>
            <a:r>
              <a:rPr lang="lt-LT" altLang="en-US" sz="10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*atsakinėja tik labai mažų,  mažų ir vidutinių įmonių atstovai</a:t>
            </a:r>
          </a:p>
        </p:txBody>
      </p:sp>
      <p:graphicFrame>
        <p:nvGraphicFramePr>
          <p:cNvPr id="5" name="Object 4"/>
          <p:cNvGraphicFramePr>
            <a:graphicFrameLocks/>
          </p:cNvGraphicFramePr>
          <p:nvPr>
            <p:extLst>
              <p:ext uri="{D42A27DB-BD31-4B8C-83A1-F6EECF244321}">
                <p14:modId xmlns:p14="http://schemas.microsoft.com/office/powerpoint/2010/main" val="1662927746"/>
              </p:ext>
            </p:extLst>
          </p:nvPr>
        </p:nvGraphicFramePr>
        <p:xfrm>
          <a:off x="727585" y="2147327"/>
          <a:ext cx="7627938" cy="2449513"/>
        </p:xfrm>
        <a:graphic>
          <a:graphicData uri="http://schemas.openxmlformats.org/presentationml/2006/ole">
            <mc:AlternateContent xmlns:mc="http://schemas.openxmlformats.org/markup-compatibility/2006">
              <mc:Choice xmlns:v="urn:schemas-microsoft-com:vml" Requires="v">
                <p:oleObj spid="_x0000_s27658" name="Macro-Enabled Worksheet" r:id="rId3" imgW="6334347" imgH="2038399" progId="Excel.SheetMacroEnabled.12">
                  <p:embed/>
                </p:oleObj>
              </mc:Choice>
              <mc:Fallback>
                <p:oleObj name="Macro-Enabled Worksheet" r:id="rId3" imgW="6334347" imgH="2038399" progId="Excel.SheetMacroEnabled.12">
                  <p:embed/>
                  <p:pic>
                    <p:nvPicPr>
                      <p:cNvPr id="5" name="Object 4"/>
                      <p:cNvPicPr>
                        <a:picLocks noChangeArrowheads="1"/>
                      </p:cNvPicPr>
                      <p:nvPr/>
                    </p:nvPicPr>
                    <p:blipFill>
                      <a:blip r:embed="rId4"/>
                      <a:srcRect/>
                      <a:stretch>
                        <a:fillRect/>
                      </a:stretch>
                    </p:blipFill>
                    <p:spPr bwMode="auto">
                      <a:xfrm>
                        <a:off x="727585" y="2147327"/>
                        <a:ext cx="7627938"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4081548743"/>
              </p:ext>
            </p:extLst>
          </p:nvPr>
        </p:nvGraphicFramePr>
        <p:xfrm>
          <a:off x="668758" y="5068972"/>
          <a:ext cx="7766050" cy="1601788"/>
        </p:xfrm>
        <a:graphic>
          <a:graphicData uri="http://schemas.openxmlformats.org/presentationml/2006/ole">
            <mc:AlternateContent xmlns:mc="http://schemas.openxmlformats.org/markup-compatibility/2006">
              <mc:Choice xmlns:v="urn:schemas-microsoft-com:vml" Requires="v">
                <p:oleObj spid="_x0000_s27659" name="Macro-Enabled Worksheet" r:id="rId5" imgW="6448251" imgH="1333327" progId="Excel.SheetMacroEnabled.12">
                  <p:embed/>
                </p:oleObj>
              </mc:Choice>
              <mc:Fallback>
                <p:oleObj name="Macro-Enabled Worksheet" r:id="rId5" imgW="6448251" imgH="1333327" progId="Excel.SheetMacroEnabled.12">
                  <p:embed/>
                  <p:pic>
                    <p:nvPicPr>
                      <p:cNvPr id="6" name="Object 5"/>
                      <p:cNvPicPr>
                        <a:picLocks noChangeArrowheads="1"/>
                      </p:cNvPicPr>
                      <p:nvPr/>
                    </p:nvPicPr>
                    <p:blipFill>
                      <a:blip r:embed="rId6"/>
                      <a:srcRect/>
                      <a:stretch>
                        <a:fillRect/>
                      </a:stretch>
                    </p:blipFill>
                    <p:spPr bwMode="auto">
                      <a:xfrm>
                        <a:off x="668758" y="5068972"/>
                        <a:ext cx="776605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11"/>
          <p:cNvSpPr txBox="1">
            <a:spLocks noChangeArrowheads="1"/>
          </p:cNvSpPr>
          <p:nvPr/>
        </p:nvSpPr>
        <p:spPr bwMode="auto">
          <a:xfrm>
            <a:off x="8182176" y="549998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467</a:t>
            </a:r>
            <a:endParaRPr lang="lt-LT" sz="1000" dirty="0">
              <a:solidFill>
                <a:schemeClr val="tx1">
                  <a:lumMod val="65000"/>
                  <a:lumOff val="35000"/>
                </a:schemeClr>
              </a:solidFill>
              <a:latin typeface="+mn-lt"/>
            </a:endParaRPr>
          </a:p>
        </p:txBody>
      </p:sp>
      <p:sp>
        <p:nvSpPr>
          <p:cNvPr id="14" name="Text Box 11"/>
          <p:cNvSpPr txBox="1">
            <a:spLocks noChangeArrowheads="1"/>
          </p:cNvSpPr>
          <p:nvPr/>
        </p:nvSpPr>
        <p:spPr bwMode="auto">
          <a:xfrm>
            <a:off x="8182176" y="616401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N=501</a:t>
            </a:r>
          </a:p>
        </p:txBody>
      </p:sp>
      <p:sp>
        <p:nvSpPr>
          <p:cNvPr id="21" name="Text Box 11"/>
          <p:cNvSpPr txBox="1">
            <a:spLocks noChangeArrowheads="1"/>
          </p:cNvSpPr>
          <p:nvPr/>
        </p:nvSpPr>
        <p:spPr bwMode="auto">
          <a:xfrm>
            <a:off x="8100325" y="261647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N=471</a:t>
            </a:r>
          </a:p>
        </p:txBody>
      </p:sp>
      <p:cxnSp>
        <p:nvCxnSpPr>
          <p:cNvPr id="22" name="Straight Arrow Connector 21">
            <a:extLst>
              <a:ext uri="{FF2B5EF4-FFF2-40B4-BE49-F238E27FC236}">
                <a16:creationId xmlns:a16="http://schemas.microsoft.com/office/drawing/2014/main" id="{DF5FF280-4878-491F-80F1-2EEFC886C690}"/>
              </a:ext>
            </a:extLst>
          </p:cNvPr>
          <p:cNvCxnSpPr>
            <a:cxnSpLocks/>
          </p:cNvCxnSpPr>
          <p:nvPr/>
        </p:nvCxnSpPr>
        <p:spPr>
          <a:xfrm rot="10800000" flipV="1">
            <a:off x="3338523" y="2660539"/>
            <a:ext cx="0" cy="15801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8826107-503C-4966-B6A9-47C042D73543}"/>
              </a:ext>
            </a:extLst>
          </p:cNvPr>
          <p:cNvCxnSpPr>
            <a:cxnSpLocks/>
          </p:cNvCxnSpPr>
          <p:nvPr/>
        </p:nvCxnSpPr>
        <p:spPr>
          <a:xfrm flipV="1">
            <a:off x="6479889" y="2684290"/>
            <a:ext cx="0" cy="158019"/>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Content Placeholder 3"/>
          <p:cNvSpPr>
            <a:spLocks noGrp="1"/>
          </p:cNvSpPr>
          <p:nvPr>
            <p:ph sz="half" idx="1"/>
          </p:nvPr>
        </p:nvSpPr>
        <p:spPr>
          <a:xfrm>
            <a:off x="1084209" y="4706130"/>
            <a:ext cx="8629812" cy="293639"/>
          </a:xfrm>
        </p:spPr>
        <p:txBody>
          <a:bodyPr/>
          <a:lstStyle/>
          <a:p>
            <a:pPr>
              <a:defRPr/>
            </a:pPr>
            <a:r>
              <a:rPr lang="lt-LT" dirty="0"/>
              <a:t>Pritariate ar nepritariate teiginiui „Mūsų įmonė, galvodama apie verslo plėtrą, tarp kitų alternatyvų svarsto savo verslo plėtrą į užsienio rinkas“?</a:t>
            </a:r>
          </a:p>
        </p:txBody>
      </p:sp>
      <p:sp>
        <p:nvSpPr>
          <p:cNvPr id="25" name="Content Placeholder 11"/>
          <p:cNvSpPr>
            <a:spLocks noGrp="1"/>
          </p:cNvSpPr>
          <p:nvPr>
            <p:ph sz="half" idx="10"/>
          </p:nvPr>
        </p:nvSpPr>
        <p:spPr>
          <a:xfrm>
            <a:off x="8709862" y="1828800"/>
            <a:ext cx="2819709" cy="4130936"/>
          </a:xfrm>
        </p:spPr>
        <p:txBody>
          <a:bodyPr/>
          <a:lstStyle/>
          <a:p>
            <a:r>
              <a:rPr lang="lt-LT" dirty="0"/>
              <a:t>Verslo plėtrą į užsienio rinkas dažniau svarsto vidutinio dydžio įmonių vadovai (Pearsono χ2 testo p&lt;0,05).</a:t>
            </a:r>
            <a:endParaRPr lang="en-US" dirty="0"/>
          </a:p>
          <a:p>
            <a:pPr>
              <a:spcBef>
                <a:spcPct val="0"/>
              </a:spcBef>
              <a:buClrTx/>
            </a:pPr>
            <a:endParaRPr lang="lt-LT" altLang="en-US" dirty="0"/>
          </a:p>
        </p:txBody>
      </p:sp>
    </p:spTree>
    <p:extLst>
      <p:ext uri="{BB962C8B-B14F-4D97-AF65-F5344CB8AC3E}">
        <p14:creationId xmlns:p14="http://schemas.microsoft.com/office/powerpoint/2010/main" val="1748909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esate  girdėjęs apie Ekonomikos ir inovacijų ministerijos administruojamas ES investicijų priemones?*</a:t>
            </a:r>
          </a:p>
        </p:txBody>
      </p:sp>
      <p:sp>
        <p:nvSpPr>
          <p:cNvPr id="2" name="Title 1"/>
          <p:cNvSpPr>
            <a:spLocks noGrp="1"/>
          </p:cNvSpPr>
          <p:nvPr>
            <p:ph type="title"/>
          </p:nvPr>
        </p:nvSpPr>
        <p:spPr>
          <a:xfrm>
            <a:off x="1221178" y="365125"/>
            <a:ext cx="10358373" cy="1151703"/>
          </a:xfrm>
        </p:spPr>
        <p:txBody>
          <a:bodyPr>
            <a:normAutofit fontScale="90000"/>
          </a:bodyPr>
          <a:lstStyle/>
          <a:p>
            <a:r>
              <a:rPr lang="lt-LT" altLang="lt-LT" sz="2800" dirty="0">
                <a:solidFill>
                  <a:schemeClr val="accent2">
                    <a:lumMod val="75000"/>
                  </a:schemeClr>
                </a:solidFill>
              </a:rPr>
              <a:t>EKONOMIKOS IR INOVACIJŲ MINISTERIJOS ADMINISTRUOJAMŲ ES INVESTICIJŲ PRIEMONIŲ ŽINOMUMAS </a:t>
            </a:r>
            <a:r>
              <a:rPr lang="lt-LT" sz="2800" dirty="0">
                <a:solidFill>
                  <a:schemeClr val="accent2">
                    <a:lumMod val="75000"/>
                  </a:schemeClr>
                </a:solidFill>
              </a:rPr>
              <a:t>(PROC.)</a:t>
            </a:r>
          </a:p>
        </p:txBody>
      </p:sp>
      <p:sp>
        <p:nvSpPr>
          <p:cNvPr id="23" name="Content Placeholder 11"/>
          <p:cNvSpPr>
            <a:spLocks noGrp="1"/>
          </p:cNvSpPr>
          <p:nvPr>
            <p:ph sz="half" idx="10"/>
          </p:nvPr>
        </p:nvSpPr>
        <p:spPr>
          <a:xfrm>
            <a:off x="8709862" y="1828800"/>
            <a:ext cx="2819709" cy="4130936"/>
          </a:xfrm>
        </p:spPr>
        <p:txBody>
          <a:bodyPr/>
          <a:lstStyle/>
          <a:p>
            <a:r>
              <a:rPr lang="lt-LT" dirty="0"/>
              <a:t>Apie Ekonomikos ir inovacijų ministerijos administruojamas ES investicijų priemones dažniau yra girdėję vidutinių įmonių vadovai (Pearsono χ2 testo p&lt;0,05).</a:t>
            </a:r>
            <a:endParaRPr lang="en-US" dirty="0"/>
          </a:p>
          <a:p>
            <a:pPr>
              <a:spcBef>
                <a:spcPct val="0"/>
              </a:spcBef>
              <a:buClrTx/>
            </a:pPr>
            <a:endParaRPr lang="lt-LT" altLang="en-US" dirty="0"/>
          </a:p>
        </p:txBody>
      </p:sp>
      <p:sp>
        <p:nvSpPr>
          <p:cNvPr id="18" name="Text Box 11"/>
          <p:cNvSpPr txBox="1">
            <a:spLocks noChangeArrowheads="1"/>
          </p:cNvSpPr>
          <p:nvPr/>
        </p:nvSpPr>
        <p:spPr bwMode="auto">
          <a:xfrm>
            <a:off x="8200400" y="3489664"/>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N=467</a:t>
            </a:r>
          </a:p>
        </p:txBody>
      </p:sp>
      <p:sp>
        <p:nvSpPr>
          <p:cNvPr id="13" name="Text Box 11"/>
          <p:cNvSpPr txBox="1">
            <a:spLocks noChangeArrowheads="1"/>
          </p:cNvSpPr>
          <p:nvPr/>
        </p:nvSpPr>
        <p:spPr bwMode="auto">
          <a:xfrm>
            <a:off x="1274209" y="1707496"/>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1AB1AF"/>
              </a:buClr>
              <a:buFont typeface="Wingdings" pitchFamily="2" charset="2"/>
              <a:buChar char="q"/>
              <a:defRPr sz="1400">
                <a:solidFill>
                  <a:schemeClr val="tx1"/>
                </a:solidFill>
                <a:latin typeface="Calibri" pitchFamily="34" charset="0"/>
              </a:defRPr>
            </a:lvl1pPr>
            <a:lvl2pPr marL="742950" indent="-285750">
              <a:spcBef>
                <a:spcPct val="20000"/>
              </a:spcBef>
              <a:buClr>
                <a:srgbClr val="1AB1AF"/>
              </a:buClr>
              <a:buFont typeface="Arial" charset="0"/>
              <a:buChar char="–"/>
              <a:defRPr sz="1400">
                <a:solidFill>
                  <a:schemeClr val="tx1"/>
                </a:solidFill>
                <a:latin typeface="Calibri" pitchFamily="34" charset="0"/>
              </a:defRPr>
            </a:lvl2pPr>
            <a:lvl3pPr marL="1143000" indent="-228600">
              <a:spcBef>
                <a:spcPct val="20000"/>
              </a:spcBef>
              <a:buFont typeface="Arial" charset="0"/>
              <a:buChar char="•"/>
              <a:defRPr sz="14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ClrTx/>
              <a:buFontTx/>
              <a:buNone/>
            </a:pPr>
            <a:r>
              <a:rPr lang="lt-LT" altLang="en-US" sz="1000" b="1" dirty="0">
                <a:solidFill>
                  <a:schemeClr val="tx1">
                    <a:lumMod val="65000"/>
                    <a:lumOff val="35000"/>
                  </a:schemeClr>
                </a:solidFill>
                <a:latin typeface="Microsoft YaHei UI Light" panose="020B0502040204020203" pitchFamily="34" charset="-122"/>
                <a:ea typeface="Microsoft YaHei UI Light" panose="020B0502040204020203" pitchFamily="34" charset="-122"/>
              </a:rPr>
              <a:t>*atsakinėja tik labai mažų,  mažų ir vidutinių įmonių atstovai</a:t>
            </a:r>
          </a:p>
        </p:txBody>
      </p:sp>
      <p:graphicFrame>
        <p:nvGraphicFramePr>
          <p:cNvPr id="5" name="Object 4"/>
          <p:cNvGraphicFramePr>
            <a:graphicFrameLocks/>
          </p:cNvGraphicFramePr>
          <p:nvPr>
            <p:extLst>
              <p:ext uri="{D42A27DB-BD31-4B8C-83A1-F6EECF244321}">
                <p14:modId xmlns:p14="http://schemas.microsoft.com/office/powerpoint/2010/main" val="2529595111"/>
              </p:ext>
            </p:extLst>
          </p:nvPr>
        </p:nvGraphicFramePr>
        <p:xfrm>
          <a:off x="650875" y="2299325"/>
          <a:ext cx="7791450" cy="1728788"/>
        </p:xfrm>
        <a:graphic>
          <a:graphicData uri="http://schemas.openxmlformats.org/presentationml/2006/ole">
            <mc:AlternateContent xmlns:mc="http://schemas.openxmlformats.org/markup-compatibility/2006">
              <mc:Choice xmlns:v="urn:schemas-microsoft-com:vml" Requires="v">
                <p:oleObj spid="_x0000_s28682" name="Macro-Enabled Worksheet" r:id="rId3" imgW="6467697" imgH="1438324" progId="Excel.SheetMacroEnabled.12">
                  <p:embed/>
                </p:oleObj>
              </mc:Choice>
              <mc:Fallback>
                <p:oleObj name="Macro-Enabled Worksheet" r:id="rId3" imgW="6467697" imgH="1438324" progId="Excel.SheetMacroEnabled.12">
                  <p:embed/>
                  <p:pic>
                    <p:nvPicPr>
                      <p:cNvPr id="5" name="Object 4"/>
                      <p:cNvPicPr>
                        <a:picLocks noChangeArrowheads="1"/>
                      </p:cNvPicPr>
                      <p:nvPr/>
                    </p:nvPicPr>
                    <p:blipFill>
                      <a:blip r:embed="rId4"/>
                      <a:srcRect/>
                      <a:stretch>
                        <a:fillRect/>
                      </a:stretch>
                    </p:blipFill>
                    <p:spPr bwMode="auto">
                      <a:xfrm>
                        <a:off x="650875" y="2299325"/>
                        <a:ext cx="779145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4222828562"/>
              </p:ext>
            </p:extLst>
          </p:nvPr>
        </p:nvGraphicFramePr>
        <p:xfrm>
          <a:off x="633327" y="4413090"/>
          <a:ext cx="7847012" cy="2003425"/>
        </p:xfrm>
        <a:graphic>
          <a:graphicData uri="http://schemas.openxmlformats.org/presentationml/2006/ole">
            <mc:AlternateContent xmlns:mc="http://schemas.openxmlformats.org/markup-compatibility/2006">
              <mc:Choice xmlns:v="urn:schemas-microsoft-com:vml" Requires="v">
                <p:oleObj spid="_x0000_s28683" name="Macro-Enabled Worksheet" r:id="rId5" imgW="6515003" imgH="1667036" progId="Excel.SheetMacroEnabled.12">
                  <p:embed/>
                </p:oleObj>
              </mc:Choice>
              <mc:Fallback>
                <p:oleObj name="Macro-Enabled Worksheet" r:id="rId5" imgW="6515003" imgH="1667036" progId="Excel.SheetMacroEnabled.12">
                  <p:embed/>
                  <p:pic>
                    <p:nvPicPr>
                      <p:cNvPr id="6" name="Object 5"/>
                      <p:cNvPicPr>
                        <a:picLocks noChangeArrowheads="1"/>
                      </p:cNvPicPr>
                      <p:nvPr/>
                    </p:nvPicPr>
                    <p:blipFill>
                      <a:blip r:embed="rId6"/>
                      <a:srcRect/>
                      <a:stretch>
                        <a:fillRect/>
                      </a:stretch>
                    </p:blipFill>
                    <p:spPr bwMode="auto">
                      <a:xfrm>
                        <a:off x="633327" y="4413090"/>
                        <a:ext cx="7847012"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 Box 11"/>
          <p:cNvSpPr txBox="1">
            <a:spLocks noChangeArrowheads="1"/>
          </p:cNvSpPr>
          <p:nvPr/>
        </p:nvSpPr>
        <p:spPr bwMode="auto">
          <a:xfrm>
            <a:off x="8203652" y="501173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467</a:t>
            </a:r>
            <a:endParaRPr lang="lt-LT" sz="1000" dirty="0">
              <a:solidFill>
                <a:schemeClr val="tx1">
                  <a:lumMod val="65000"/>
                  <a:lumOff val="35000"/>
                </a:schemeClr>
              </a:solidFill>
              <a:latin typeface="+mn-lt"/>
            </a:endParaRPr>
          </a:p>
        </p:txBody>
      </p:sp>
      <p:sp>
        <p:nvSpPr>
          <p:cNvPr id="14" name="Text Box 11"/>
          <p:cNvSpPr txBox="1">
            <a:spLocks noChangeArrowheads="1"/>
          </p:cNvSpPr>
          <p:nvPr/>
        </p:nvSpPr>
        <p:spPr bwMode="auto">
          <a:xfrm>
            <a:off x="8236025" y="580103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N=501</a:t>
            </a:r>
          </a:p>
        </p:txBody>
      </p:sp>
      <p:sp>
        <p:nvSpPr>
          <p:cNvPr id="22" name="Content Placeholder 3"/>
          <p:cNvSpPr>
            <a:spLocks noGrp="1"/>
          </p:cNvSpPr>
          <p:nvPr>
            <p:ph sz="half" idx="1"/>
          </p:nvPr>
        </p:nvSpPr>
        <p:spPr>
          <a:xfrm>
            <a:off x="1274209" y="4195488"/>
            <a:ext cx="9736580" cy="293639"/>
          </a:xfrm>
        </p:spPr>
        <p:txBody>
          <a:bodyPr/>
          <a:lstStyle/>
          <a:p>
            <a:pPr>
              <a:defRPr/>
            </a:pPr>
            <a:r>
              <a:rPr lang="lt-LT" dirty="0"/>
              <a:t>Pritariate ar nepritariate teiginiui „Esu girdėjęs apie Ekonomikos ir inovacijų ministerijos administruojamas ES investicijų priemones‘“</a:t>
            </a:r>
          </a:p>
        </p:txBody>
      </p:sp>
      <p:sp>
        <p:nvSpPr>
          <p:cNvPr id="24" name="Text Box 11"/>
          <p:cNvSpPr txBox="1">
            <a:spLocks noChangeArrowheads="1"/>
          </p:cNvSpPr>
          <p:nvPr/>
        </p:nvSpPr>
        <p:spPr bwMode="auto">
          <a:xfrm>
            <a:off x="8203652" y="277516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N=471</a:t>
            </a:r>
          </a:p>
        </p:txBody>
      </p:sp>
    </p:spTree>
    <p:extLst>
      <p:ext uri="{BB962C8B-B14F-4D97-AF65-F5344CB8AC3E}">
        <p14:creationId xmlns:p14="http://schemas.microsoft.com/office/powerpoint/2010/main" val="51524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29892"/>
          </a:xfrm>
          <a:prstGeom prst="rect">
            <a:avLst/>
          </a:prstGeom>
          <a:solidFill>
            <a:srgbClr val="FFFFFF">
              <a:alpha val="89804"/>
            </a:srgbClr>
          </a:solidFill>
        </p:spPr>
        <p:txBody>
          <a:bodyPr wrap="square" rtlCol="0" anchor="ctr">
            <a:noAutofit/>
          </a:bodyPr>
          <a:lstStyle/>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vadovai: požiūris į darbuotojo kvalifikaciją. jaunimas darbo rinkoje. 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atstovai: inovacijų naudojimas darbe.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Pritariate ar nepritariate teiginiui „Mūsų įmonėje viešosios e-paslaugos yra kasdienis darbo įrankis“?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NUOSTATA DĖL VIEŠŲJŲ E-PASLAUGŲ KAIP KASDIENIO ĮMONĖS DARBO ĮRANKIO </a:t>
            </a:r>
            <a:r>
              <a:rPr lang="lt-LT" sz="2800" dirty="0">
                <a:solidFill>
                  <a:schemeClr val="accent2">
                    <a:lumMod val="75000"/>
                  </a:schemeClr>
                </a:solidFill>
              </a:rPr>
              <a:t>(PROC.)</a:t>
            </a:r>
          </a:p>
        </p:txBody>
      </p:sp>
      <p:sp>
        <p:nvSpPr>
          <p:cNvPr id="23" name="Content Placeholder 11"/>
          <p:cNvSpPr>
            <a:spLocks noGrp="1"/>
          </p:cNvSpPr>
          <p:nvPr>
            <p:ph sz="half" idx="10"/>
          </p:nvPr>
        </p:nvSpPr>
        <p:spPr>
          <a:xfrm>
            <a:off x="8709862" y="1828800"/>
            <a:ext cx="2819709" cy="4130936"/>
          </a:xfrm>
        </p:spPr>
        <p:txBody>
          <a:bodyPr/>
          <a:lstStyle/>
          <a:p>
            <a:pPr>
              <a:spcBef>
                <a:spcPct val="0"/>
              </a:spcBef>
              <a:buClrTx/>
            </a:pPr>
            <a:r>
              <a:rPr lang="lt-LT" altLang="en-US" dirty="0"/>
              <a:t>Teiginiui dažniau pritaria</a:t>
            </a:r>
            <a:r>
              <a:rPr lang="en-US" altLang="en-US" dirty="0"/>
              <a:t> </a:t>
            </a:r>
            <a:r>
              <a:rPr lang="lt-LT" altLang="en-US" dirty="0"/>
              <a:t>paslaugų sektoriaus įmonių darbuotojai (Pearsono </a:t>
            </a:r>
            <a:r>
              <a:rPr lang="el-GR" altLang="en-US" dirty="0"/>
              <a:t>χ2 </a:t>
            </a:r>
            <a:r>
              <a:rPr lang="lt-LT" altLang="en-US" dirty="0"/>
              <a:t>testo p&lt;0,05).</a:t>
            </a:r>
          </a:p>
        </p:txBody>
      </p:sp>
      <p:sp>
        <p:nvSpPr>
          <p:cNvPr id="11" name="Text Box 11"/>
          <p:cNvSpPr txBox="1">
            <a:spLocks noChangeArrowheads="1"/>
          </p:cNvSpPr>
          <p:nvPr/>
        </p:nvSpPr>
        <p:spPr bwMode="auto">
          <a:xfrm>
            <a:off x="8006609" y="6182477"/>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N=1050</a:t>
            </a:r>
          </a:p>
        </p:txBody>
      </p:sp>
      <p:sp>
        <p:nvSpPr>
          <p:cNvPr id="12" name="Text Box 11"/>
          <p:cNvSpPr txBox="1">
            <a:spLocks noChangeArrowheads="1"/>
          </p:cNvSpPr>
          <p:nvPr/>
        </p:nvSpPr>
        <p:spPr bwMode="auto">
          <a:xfrm>
            <a:off x="8004393" y="546150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N=505</a:t>
            </a:r>
          </a:p>
        </p:txBody>
      </p:sp>
      <p:sp>
        <p:nvSpPr>
          <p:cNvPr id="18" name="Text Box 11"/>
          <p:cNvSpPr txBox="1">
            <a:spLocks noChangeArrowheads="1"/>
          </p:cNvSpPr>
          <p:nvPr/>
        </p:nvSpPr>
        <p:spPr bwMode="auto">
          <a:xfrm>
            <a:off x="7997983" y="473090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N=509</a:t>
            </a:r>
          </a:p>
        </p:txBody>
      </p:sp>
      <p:sp>
        <p:nvSpPr>
          <p:cNvPr id="14" name="Text Box 11"/>
          <p:cNvSpPr txBox="1">
            <a:spLocks noChangeArrowheads="1"/>
          </p:cNvSpPr>
          <p:nvPr/>
        </p:nvSpPr>
        <p:spPr bwMode="auto">
          <a:xfrm>
            <a:off x="7937721" y="306342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515</a:t>
            </a:r>
            <a:endParaRPr lang="lt-LT" sz="1000" dirty="0">
              <a:solidFill>
                <a:schemeClr val="tx1">
                  <a:lumMod val="65000"/>
                  <a:lumOff val="35000"/>
                </a:schemeClr>
              </a:solidFill>
              <a:latin typeface="+mn-lt"/>
            </a:endParaRPr>
          </a:p>
        </p:txBody>
      </p:sp>
      <p:sp>
        <p:nvSpPr>
          <p:cNvPr id="13" name="Text Box 11"/>
          <p:cNvSpPr txBox="1">
            <a:spLocks noChangeArrowheads="1"/>
          </p:cNvSpPr>
          <p:nvPr/>
        </p:nvSpPr>
        <p:spPr bwMode="auto">
          <a:xfrm>
            <a:off x="7945739" y="375809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N=737</a:t>
            </a:r>
          </a:p>
        </p:txBody>
      </p:sp>
      <p:graphicFrame>
        <p:nvGraphicFramePr>
          <p:cNvPr id="3" name="Object 2"/>
          <p:cNvGraphicFramePr>
            <a:graphicFrameLocks/>
          </p:cNvGraphicFramePr>
          <p:nvPr>
            <p:extLst>
              <p:ext uri="{D42A27DB-BD31-4B8C-83A1-F6EECF244321}">
                <p14:modId xmlns:p14="http://schemas.microsoft.com/office/powerpoint/2010/main" val="223987129"/>
              </p:ext>
            </p:extLst>
          </p:nvPr>
        </p:nvGraphicFramePr>
        <p:xfrm>
          <a:off x="651353" y="4131770"/>
          <a:ext cx="7586663" cy="2609850"/>
        </p:xfrm>
        <a:graphic>
          <a:graphicData uri="http://schemas.openxmlformats.org/presentationml/2006/ole">
            <mc:AlternateContent xmlns:mc="http://schemas.openxmlformats.org/markup-compatibility/2006">
              <mc:Choice xmlns:v="urn:schemas-microsoft-com:vml" Requires="v">
                <p:oleObj spid="_x0000_s29706" name="Macro-Enabled Worksheet" r:id="rId3" imgW="6296247" imgH="2171847" progId="Excel.SheetMacroEnabled.12">
                  <p:embed/>
                </p:oleObj>
              </mc:Choice>
              <mc:Fallback>
                <p:oleObj name="Macro-Enabled Worksheet" r:id="rId3" imgW="6296247" imgH="2171847" progId="Excel.SheetMacroEnabled.12">
                  <p:embed/>
                  <p:pic>
                    <p:nvPicPr>
                      <p:cNvPr id="3" name="Object 2"/>
                      <p:cNvPicPr>
                        <a:picLocks noChangeArrowheads="1"/>
                      </p:cNvPicPr>
                      <p:nvPr/>
                    </p:nvPicPr>
                    <p:blipFill>
                      <a:blip r:embed="rId4"/>
                      <a:srcRect/>
                      <a:stretch>
                        <a:fillRect/>
                      </a:stretch>
                    </p:blipFill>
                    <p:spPr bwMode="auto">
                      <a:xfrm>
                        <a:off x="651353" y="4131770"/>
                        <a:ext cx="75866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p:cNvGraphicFramePr>
          <p:nvPr>
            <p:extLst>
              <p:ext uri="{D42A27DB-BD31-4B8C-83A1-F6EECF244321}">
                <p14:modId xmlns:p14="http://schemas.microsoft.com/office/powerpoint/2010/main" val="1244579855"/>
              </p:ext>
            </p:extLst>
          </p:nvPr>
        </p:nvGraphicFramePr>
        <p:xfrm>
          <a:off x="640391" y="1797050"/>
          <a:ext cx="7526338" cy="2503488"/>
        </p:xfrm>
        <a:graphic>
          <a:graphicData uri="http://schemas.openxmlformats.org/presentationml/2006/ole">
            <mc:AlternateContent xmlns:mc="http://schemas.openxmlformats.org/markup-compatibility/2006">
              <mc:Choice xmlns:v="urn:schemas-microsoft-com:vml" Requires="v">
                <p:oleObj spid="_x0000_s29707" name="Macro-Enabled Worksheet" r:id="rId5" imgW="6248400" imgH="2086122" progId="Excel.SheetMacroEnabled.12">
                  <p:embed/>
                </p:oleObj>
              </mc:Choice>
              <mc:Fallback>
                <p:oleObj name="Macro-Enabled Worksheet" r:id="rId5" imgW="6248400" imgH="2086122" progId="Excel.SheetMacroEnabled.12">
                  <p:embed/>
                  <p:pic>
                    <p:nvPicPr>
                      <p:cNvPr id="6" name="Object 5"/>
                      <p:cNvPicPr>
                        <a:picLocks noChangeArrowheads="1"/>
                      </p:cNvPicPr>
                      <p:nvPr/>
                    </p:nvPicPr>
                    <p:blipFill>
                      <a:blip r:embed="rId6"/>
                      <a:srcRect/>
                      <a:stretch>
                        <a:fillRect/>
                      </a:stretch>
                    </p:blipFill>
                    <p:spPr bwMode="auto">
                      <a:xfrm>
                        <a:off x="640391" y="1797050"/>
                        <a:ext cx="7526338"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 Box 11"/>
          <p:cNvSpPr txBox="1">
            <a:spLocks noChangeArrowheads="1"/>
          </p:cNvSpPr>
          <p:nvPr/>
        </p:nvSpPr>
        <p:spPr bwMode="auto">
          <a:xfrm>
            <a:off x="7944818" y="236521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2421340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Jūs žinote, kas yra atviri duomenys?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ATVIRŲ DUOMENŲ ŽINOMUMAS </a:t>
            </a:r>
            <a:r>
              <a:rPr lang="lt-LT" sz="2800" dirty="0">
                <a:solidFill>
                  <a:schemeClr val="accent2">
                    <a:lumMod val="75000"/>
                  </a:schemeClr>
                </a:solidFill>
              </a:rPr>
              <a:t>(PROC.)</a:t>
            </a:r>
          </a:p>
        </p:txBody>
      </p:sp>
      <p:sp>
        <p:nvSpPr>
          <p:cNvPr id="11" name="Text Box 11"/>
          <p:cNvSpPr txBox="1">
            <a:spLocks noChangeArrowheads="1"/>
          </p:cNvSpPr>
          <p:nvPr/>
        </p:nvSpPr>
        <p:spPr bwMode="auto">
          <a:xfrm>
            <a:off x="8354215" y="546154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N=1050</a:t>
            </a:r>
          </a:p>
        </p:txBody>
      </p:sp>
      <p:sp>
        <p:nvSpPr>
          <p:cNvPr id="12" name="Text Box 11"/>
          <p:cNvSpPr txBox="1">
            <a:spLocks noChangeArrowheads="1"/>
          </p:cNvSpPr>
          <p:nvPr/>
        </p:nvSpPr>
        <p:spPr bwMode="auto">
          <a:xfrm>
            <a:off x="8351999" y="491471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N=505</a:t>
            </a:r>
          </a:p>
        </p:txBody>
      </p:sp>
      <p:sp>
        <p:nvSpPr>
          <p:cNvPr id="18" name="Text Box 11"/>
          <p:cNvSpPr txBox="1">
            <a:spLocks noChangeArrowheads="1"/>
          </p:cNvSpPr>
          <p:nvPr/>
        </p:nvSpPr>
        <p:spPr bwMode="auto">
          <a:xfrm>
            <a:off x="8354215" y="439014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N=509</a:t>
            </a:r>
          </a:p>
        </p:txBody>
      </p:sp>
      <p:sp>
        <p:nvSpPr>
          <p:cNvPr id="14" name="Text Box 11"/>
          <p:cNvSpPr txBox="1">
            <a:spLocks noChangeArrowheads="1"/>
          </p:cNvSpPr>
          <p:nvPr/>
        </p:nvSpPr>
        <p:spPr bwMode="auto">
          <a:xfrm>
            <a:off x="8364848" y="333295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515</a:t>
            </a:r>
            <a:endParaRPr lang="lt-LT" sz="1000" dirty="0">
              <a:solidFill>
                <a:schemeClr val="tx1">
                  <a:lumMod val="65000"/>
                  <a:lumOff val="35000"/>
                </a:schemeClr>
              </a:solidFill>
              <a:latin typeface="+mn-lt"/>
            </a:endParaRPr>
          </a:p>
        </p:txBody>
      </p:sp>
      <p:sp>
        <p:nvSpPr>
          <p:cNvPr id="13" name="Text Box 11"/>
          <p:cNvSpPr txBox="1">
            <a:spLocks noChangeArrowheads="1"/>
          </p:cNvSpPr>
          <p:nvPr/>
        </p:nvSpPr>
        <p:spPr bwMode="auto">
          <a:xfrm>
            <a:off x="8355947" y="385751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N=737</a:t>
            </a:r>
          </a:p>
        </p:txBody>
      </p:sp>
      <p:graphicFrame>
        <p:nvGraphicFramePr>
          <p:cNvPr id="5" name="Object 4"/>
          <p:cNvGraphicFramePr>
            <a:graphicFrameLocks/>
          </p:cNvGraphicFramePr>
          <p:nvPr>
            <p:extLst>
              <p:ext uri="{D42A27DB-BD31-4B8C-83A1-F6EECF244321}">
                <p14:modId xmlns:p14="http://schemas.microsoft.com/office/powerpoint/2010/main" val="39049684"/>
              </p:ext>
            </p:extLst>
          </p:nvPr>
        </p:nvGraphicFramePr>
        <p:xfrm>
          <a:off x="1010034" y="2159000"/>
          <a:ext cx="7607300" cy="3740150"/>
        </p:xfrm>
        <a:graphic>
          <a:graphicData uri="http://schemas.openxmlformats.org/presentationml/2006/ole">
            <mc:AlternateContent xmlns:mc="http://schemas.openxmlformats.org/markup-compatibility/2006">
              <mc:Choice xmlns:v="urn:schemas-microsoft-com:vml" Requires="v">
                <p:oleObj spid="_x0000_s30726" name="Macro-Enabled Worksheet" r:id="rId3" imgW="6315297" imgH="3114822" progId="Excel.SheetMacroEnabled.12">
                  <p:embed/>
                </p:oleObj>
              </mc:Choice>
              <mc:Fallback>
                <p:oleObj name="Macro-Enabled Worksheet" r:id="rId3" imgW="6315297" imgH="3114822" progId="Excel.SheetMacroEnabled.12">
                  <p:embed/>
                  <p:pic>
                    <p:nvPicPr>
                      <p:cNvPr id="5" name="Object 4"/>
                      <p:cNvPicPr>
                        <a:picLocks noChangeArrowheads="1"/>
                      </p:cNvPicPr>
                      <p:nvPr/>
                    </p:nvPicPr>
                    <p:blipFill>
                      <a:blip r:embed="rId4"/>
                      <a:srcRect/>
                      <a:stretch>
                        <a:fillRect/>
                      </a:stretch>
                    </p:blipFill>
                    <p:spPr bwMode="auto">
                      <a:xfrm>
                        <a:off x="1010034" y="2159000"/>
                        <a:ext cx="76073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Box 11"/>
          <p:cNvSpPr txBox="1">
            <a:spLocks noChangeArrowheads="1"/>
          </p:cNvSpPr>
          <p:nvPr/>
        </p:nvSpPr>
        <p:spPr bwMode="auto">
          <a:xfrm>
            <a:off x="8364848" y="280567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
        <p:nvSpPr>
          <p:cNvPr id="19" name="Content Placeholder 11"/>
          <p:cNvSpPr>
            <a:spLocks noGrp="1"/>
          </p:cNvSpPr>
          <p:nvPr>
            <p:ph sz="half" idx="10"/>
          </p:nvPr>
        </p:nvSpPr>
        <p:spPr>
          <a:xfrm>
            <a:off x="8709862" y="1828800"/>
            <a:ext cx="2819709" cy="4130936"/>
          </a:xfrm>
        </p:spPr>
        <p:txBody>
          <a:bodyPr/>
          <a:lstStyle/>
          <a:p>
            <a:pPr>
              <a:spcBef>
                <a:spcPct val="0"/>
              </a:spcBef>
              <a:buClrTx/>
            </a:pPr>
            <a:r>
              <a:rPr lang="lt-LT" altLang="en-US" dirty="0"/>
              <a:t>Atvirus duomenis dažniau teigia žinantys didelių įmonių darbuotojai (Pearsono </a:t>
            </a:r>
            <a:r>
              <a:rPr lang="el-GR" altLang="en-US" dirty="0"/>
              <a:t>χ2 </a:t>
            </a:r>
            <a:r>
              <a:rPr lang="lt-LT" altLang="en-US" dirty="0"/>
              <a:t>testo p&lt;0,05).</a:t>
            </a:r>
          </a:p>
        </p:txBody>
      </p:sp>
    </p:spTree>
    <p:extLst>
      <p:ext uri="{BB962C8B-B14F-4D97-AF65-F5344CB8AC3E}">
        <p14:creationId xmlns:p14="http://schemas.microsoft.com/office/powerpoint/2010/main" val="351696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defRPr/>
            </a:pPr>
            <a:r>
              <a:rPr lang="lt-LT" dirty="0"/>
              <a:t>Ar esate bent kartą pasinaudojęs atvirais duomenimis savo įmonės reikmėms?</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PASINAUDOJIMAS ATVIRAIS DUOMENIMIS ĮMONĖS REIKMĖMS</a:t>
            </a:r>
            <a:r>
              <a:rPr lang="en-GB" altLang="lt-LT" sz="2800" dirty="0">
                <a:solidFill>
                  <a:schemeClr val="accent2">
                    <a:lumMod val="75000"/>
                  </a:schemeClr>
                </a:solidFill>
              </a:rPr>
              <a:t> </a:t>
            </a:r>
            <a:r>
              <a:rPr lang="lt-LT" sz="2800" dirty="0">
                <a:solidFill>
                  <a:schemeClr val="accent2">
                    <a:lumMod val="75000"/>
                  </a:schemeClr>
                </a:solidFill>
              </a:rPr>
              <a:t>(PROC.)</a:t>
            </a:r>
          </a:p>
        </p:txBody>
      </p:sp>
      <p:sp>
        <p:nvSpPr>
          <p:cNvPr id="15" name="Rectangle 14"/>
          <p:cNvSpPr/>
          <p:nvPr/>
        </p:nvSpPr>
        <p:spPr>
          <a:xfrm>
            <a:off x="1278343" y="1767884"/>
            <a:ext cx="2051050" cy="39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lt-LT" sz="1000" b="1" dirty="0">
                <a:solidFill>
                  <a:schemeClr val="tx1">
                    <a:lumMod val="65000"/>
                    <a:lumOff val="35000"/>
                  </a:schemeClr>
                </a:solidFill>
              </a:rPr>
              <a:t>*respondentai, nurodę žinantys kas yra atviri duomenys</a:t>
            </a:r>
          </a:p>
        </p:txBody>
      </p:sp>
      <p:graphicFrame>
        <p:nvGraphicFramePr>
          <p:cNvPr id="5" name="Object 4"/>
          <p:cNvGraphicFramePr>
            <a:graphicFrameLocks/>
          </p:cNvGraphicFramePr>
          <p:nvPr>
            <p:extLst>
              <p:ext uri="{D42A27DB-BD31-4B8C-83A1-F6EECF244321}">
                <p14:modId xmlns:p14="http://schemas.microsoft.com/office/powerpoint/2010/main" val="706438952"/>
              </p:ext>
            </p:extLst>
          </p:nvPr>
        </p:nvGraphicFramePr>
        <p:xfrm>
          <a:off x="2213055" y="2329680"/>
          <a:ext cx="7031038" cy="3579813"/>
        </p:xfrm>
        <a:graphic>
          <a:graphicData uri="http://schemas.openxmlformats.org/presentationml/2006/ole">
            <mc:AlternateContent xmlns:mc="http://schemas.openxmlformats.org/markup-compatibility/2006">
              <mc:Choice xmlns:v="urn:schemas-microsoft-com:vml" Requires="v">
                <p:oleObj spid="_x0000_s31750" name="Macro-Enabled Worksheet" r:id="rId3" imgW="5839047" imgH="2981374" progId="Excel.SheetMacroEnabled.12">
                  <p:embed/>
                </p:oleObj>
              </mc:Choice>
              <mc:Fallback>
                <p:oleObj name="Macro-Enabled Worksheet" r:id="rId3" imgW="5839047" imgH="2981374" progId="Excel.SheetMacroEnabled.12">
                  <p:embed/>
                  <p:pic>
                    <p:nvPicPr>
                      <p:cNvPr id="5" name="Object 4"/>
                      <p:cNvPicPr>
                        <a:picLocks noChangeArrowheads="1"/>
                      </p:cNvPicPr>
                      <p:nvPr/>
                    </p:nvPicPr>
                    <p:blipFill>
                      <a:blip r:embed="rId4"/>
                      <a:srcRect/>
                      <a:stretch>
                        <a:fillRect/>
                      </a:stretch>
                    </p:blipFill>
                    <p:spPr bwMode="auto">
                      <a:xfrm>
                        <a:off x="2213055" y="2329680"/>
                        <a:ext cx="7031038"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 Box 11"/>
          <p:cNvSpPr txBox="1">
            <a:spLocks noChangeArrowheads="1"/>
          </p:cNvSpPr>
          <p:nvPr/>
        </p:nvSpPr>
        <p:spPr bwMode="auto">
          <a:xfrm>
            <a:off x="9023438" y="5453994"/>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479</a:t>
            </a:r>
            <a:endParaRPr lang="lt-LT" sz="1000" dirty="0">
              <a:solidFill>
                <a:schemeClr val="tx1">
                  <a:lumMod val="65000"/>
                  <a:lumOff val="35000"/>
                </a:schemeClr>
              </a:solidFill>
              <a:latin typeface="+mn-lt"/>
            </a:endParaRPr>
          </a:p>
        </p:txBody>
      </p:sp>
      <p:sp>
        <p:nvSpPr>
          <p:cNvPr id="22" name="Text Box 11"/>
          <p:cNvSpPr txBox="1">
            <a:spLocks noChangeArrowheads="1"/>
          </p:cNvSpPr>
          <p:nvPr/>
        </p:nvSpPr>
        <p:spPr bwMode="auto">
          <a:xfrm>
            <a:off x="9021222" y="497296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248</a:t>
            </a:r>
            <a:endParaRPr lang="lt-LT" sz="1000" dirty="0">
              <a:solidFill>
                <a:schemeClr val="tx1">
                  <a:lumMod val="65000"/>
                  <a:lumOff val="35000"/>
                </a:schemeClr>
              </a:solidFill>
              <a:latin typeface="+mn-lt"/>
            </a:endParaRPr>
          </a:p>
        </p:txBody>
      </p:sp>
      <p:sp>
        <p:nvSpPr>
          <p:cNvPr id="24" name="Text Box 11"/>
          <p:cNvSpPr txBox="1">
            <a:spLocks noChangeArrowheads="1"/>
          </p:cNvSpPr>
          <p:nvPr/>
        </p:nvSpPr>
        <p:spPr bwMode="auto">
          <a:xfrm>
            <a:off x="9023438" y="445903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318</a:t>
            </a:r>
            <a:endParaRPr lang="lt-LT" sz="1000" dirty="0">
              <a:solidFill>
                <a:schemeClr val="tx1">
                  <a:lumMod val="65000"/>
                  <a:lumOff val="35000"/>
                </a:schemeClr>
              </a:solidFill>
              <a:latin typeface="+mn-lt"/>
            </a:endParaRPr>
          </a:p>
        </p:txBody>
      </p:sp>
      <p:sp>
        <p:nvSpPr>
          <p:cNvPr id="25" name="Text Box 11"/>
          <p:cNvSpPr txBox="1">
            <a:spLocks noChangeArrowheads="1"/>
          </p:cNvSpPr>
          <p:nvPr/>
        </p:nvSpPr>
        <p:spPr bwMode="auto">
          <a:xfrm>
            <a:off x="9012805" y="345441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335</a:t>
            </a:r>
            <a:endParaRPr lang="lt-LT" sz="1000" dirty="0">
              <a:solidFill>
                <a:schemeClr val="tx1">
                  <a:lumMod val="65000"/>
                  <a:lumOff val="35000"/>
                </a:schemeClr>
              </a:solidFill>
              <a:latin typeface="+mn-lt"/>
            </a:endParaRPr>
          </a:p>
        </p:txBody>
      </p:sp>
      <p:sp>
        <p:nvSpPr>
          <p:cNvPr id="11" name="Text Box 11"/>
          <p:cNvSpPr txBox="1">
            <a:spLocks noChangeArrowheads="1"/>
          </p:cNvSpPr>
          <p:nvPr/>
        </p:nvSpPr>
        <p:spPr bwMode="auto">
          <a:xfrm>
            <a:off x="9023438" y="395115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N=551</a:t>
            </a:r>
          </a:p>
        </p:txBody>
      </p:sp>
      <p:sp>
        <p:nvSpPr>
          <p:cNvPr id="12" name="Text Box 11"/>
          <p:cNvSpPr txBox="1">
            <a:spLocks noChangeArrowheads="1"/>
          </p:cNvSpPr>
          <p:nvPr/>
        </p:nvSpPr>
        <p:spPr bwMode="auto">
          <a:xfrm>
            <a:off x="9016136" y="292633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349</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1675985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05399"/>
          </a:xfrm>
          <a:prstGeom prst="rect">
            <a:avLst/>
          </a:prstGeom>
          <a:solidFill>
            <a:srgbClr val="FFFFFF">
              <a:alpha val="89804"/>
            </a:srgbClr>
          </a:solidFill>
        </p:spPr>
        <p:txBody>
          <a:bodyPr wrap="square" rtlCol="0" anchor="ctr">
            <a:noAutofit/>
          </a:bodyPr>
          <a:lstStyle/>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vadovai: požiūris į darbuotojo kvalifikaciją. jaunimas darbo rinkoje. 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atstovai: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inovacijų naudojimas darbe. </a:t>
            </a:r>
            <a:r>
              <a:rPr lang="lt-LT" sz="2400" b="1" dirty="0">
                <a:solidFill>
                  <a:schemeClr val="accent2"/>
                </a:solidFill>
                <a:latin typeface="Microsoft YaHei UI Light" panose="020B0502040204020203" pitchFamily="34" charset="-122"/>
                <a:ea typeface="Microsoft YaHei UI Light" panose="020B0502040204020203" pitchFamily="34" charset="-122"/>
              </a:rPr>
              <a:t>rūpinimasis darbuotojų sveikata.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aplinkosauga</a:t>
            </a:r>
          </a:p>
        </p:txBody>
      </p:sp>
    </p:spTree>
    <p:extLst>
      <p:ext uri="{BB962C8B-B14F-4D97-AF65-F5344CB8AC3E}">
        <p14:creationId xmlns:p14="http://schemas.microsoft.com/office/powerpoint/2010/main" val="64587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57992" y="3096785"/>
            <a:ext cx="9736580" cy="293639"/>
          </a:xfrm>
        </p:spPr>
        <p:txBody>
          <a:bodyPr/>
          <a:lstStyle/>
          <a:p>
            <a:pPr>
              <a:defRPr/>
            </a:pPr>
            <a:r>
              <a:rPr lang="lt-LT" dirty="0"/>
              <a:t>Ar darbdavys Jus informuoja apie Jums prieinamas profesines sveikatos paslaugas? </a:t>
            </a:r>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DARBUOTOJŲ INFORMAVIMAS APIE PRIEINAMAS PROFESINES SVEIKATOS PASLAUGAS </a:t>
            </a:r>
            <a:r>
              <a:rPr lang="lt-LT" sz="2800" dirty="0">
                <a:solidFill>
                  <a:schemeClr val="accent2">
                    <a:lumMod val="75000"/>
                  </a:schemeClr>
                </a:solidFill>
              </a:rPr>
              <a:t>(PROC.)</a:t>
            </a:r>
          </a:p>
        </p:txBody>
      </p:sp>
      <p:sp>
        <p:nvSpPr>
          <p:cNvPr id="21" name="Text Box 11"/>
          <p:cNvSpPr txBox="1">
            <a:spLocks noChangeArrowheads="1"/>
          </p:cNvSpPr>
          <p:nvPr/>
        </p:nvSpPr>
        <p:spPr bwMode="auto">
          <a:xfrm>
            <a:off x="8313350" y="5903856"/>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505</a:t>
            </a:r>
            <a:endParaRPr lang="lt-LT" sz="1000" dirty="0">
              <a:solidFill>
                <a:schemeClr val="tx1">
                  <a:lumMod val="65000"/>
                  <a:lumOff val="35000"/>
                </a:schemeClr>
              </a:solidFill>
              <a:latin typeface="+mn-lt"/>
            </a:endParaRPr>
          </a:p>
        </p:txBody>
      </p:sp>
      <p:sp>
        <p:nvSpPr>
          <p:cNvPr id="22" name="Text Box 11"/>
          <p:cNvSpPr txBox="1">
            <a:spLocks noChangeArrowheads="1"/>
          </p:cNvSpPr>
          <p:nvPr/>
        </p:nvSpPr>
        <p:spPr bwMode="auto">
          <a:xfrm>
            <a:off x="8311134" y="520415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509</a:t>
            </a:r>
            <a:endParaRPr lang="lt-LT" sz="1000" dirty="0">
              <a:solidFill>
                <a:schemeClr val="tx1">
                  <a:lumMod val="65000"/>
                  <a:lumOff val="35000"/>
                </a:schemeClr>
              </a:solidFill>
              <a:latin typeface="+mn-lt"/>
            </a:endParaRPr>
          </a:p>
        </p:txBody>
      </p:sp>
      <p:sp>
        <p:nvSpPr>
          <p:cNvPr id="24" name="Text Box 11"/>
          <p:cNvSpPr txBox="1">
            <a:spLocks noChangeArrowheads="1"/>
          </p:cNvSpPr>
          <p:nvPr/>
        </p:nvSpPr>
        <p:spPr bwMode="auto">
          <a:xfrm>
            <a:off x="8313350" y="452009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737</a:t>
            </a:r>
            <a:endParaRPr lang="lt-LT" sz="1000" dirty="0">
              <a:solidFill>
                <a:schemeClr val="tx1">
                  <a:lumMod val="65000"/>
                  <a:lumOff val="35000"/>
                </a:schemeClr>
              </a:solidFill>
              <a:latin typeface="+mn-lt"/>
            </a:endParaRPr>
          </a:p>
        </p:txBody>
      </p:sp>
      <p:sp>
        <p:nvSpPr>
          <p:cNvPr id="25" name="Text Box 11"/>
          <p:cNvSpPr txBox="1">
            <a:spLocks noChangeArrowheads="1"/>
          </p:cNvSpPr>
          <p:nvPr/>
        </p:nvSpPr>
        <p:spPr bwMode="auto">
          <a:xfrm>
            <a:off x="8302717" y="383203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515</a:t>
            </a:r>
            <a:endParaRPr lang="lt-LT" sz="1000" dirty="0">
              <a:solidFill>
                <a:schemeClr val="tx1">
                  <a:lumMod val="65000"/>
                  <a:lumOff val="35000"/>
                </a:schemeClr>
              </a:solidFill>
              <a:latin typeface="+mn-lt"/>
            </a:endParaRPr>
          </a:p>
        </p:txBody>
      </p:sp>
      <p:graphicFrame>
        <p:nvGraphicFramePr>
          <p:cNvPr id="5" name="Object 4"/>
          <p:cNvGraphicFramePr>
            <a:graphicFrameLocks/>
          </p:cNvGraphicFramePr>
          <p:nvPr>
            <p:extLst>
              <p:ext uri="{D42A27DB-BD31-4B8C-83A1-F6EECF244321}">
                <p14:modId xmlns:p14="http://schemas.microsoft.com/office/powerpoint/2010/main" val="1715684272"/>
              </p:ext>
            </p:extLst>
          </p:nvPr>
        </p:nvGraphicFramePr>
        <p:xfrm>
          <a:off x="1030251" y="3164160"/>
          <a:ext cx="7494588" cy="3284538"/>
        </p:xfrm>
        <a:graphic>
          <a:graphicData uri="http://schemas.openxmlformats.org/presentationml/2006/ole">
            <mc:AlternateContent xmlns:mc="http://schemas.openxmlformats.org/markup-compatibility/2006">
              <mc:Choice xmlns:v="urn:schemas-microsoft-com:vml" Requires="v">
                <p:oleObj spid="_x0000_s32778" name="Macro-Enabled Worksheet" r:id="rId3" imgW="6219707" imgH="2733773" progId="Excel.SheetMacroEnabled.12">
                  <p:embed/>
                </p:oleObj>
              </mc:Choice>
              <mc:Fallback>
                <p:oleObj name="Macro-Enabled Worksheet" r:id="rId3" imgW="6219707" imgH="2733773" progId="Excel.SheetMacroEnabled.12">
                  <p:embed/>
                  <p:pic>
                    <p:nvPicPr>
                      <p:cNvPr id="5" name="Object 4"/>
                      <p:cNvPicPr>
                        <a:picLocks noChangeArrowheads="1"/>
                      </p:cNvPicPr>
                      <p:nvPr/>
                    </p:nvPicPr>
                    <p:blipFill>
                      <a:blip r:embed="rId4"/>
                      <a:srcRect/>
                      <a:stretch>
                        <a:fillRect/>
                      </a:stretch>
                    </p:blipFill>
                    <p:spPr bwMode="auto">
                      <a:xfrm>
                        <a:off x="1030251" y="3164160"/>
                        <a:ext cx="749458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p:cNvGraphicFramePr>
          <p:nvPr>
            <p:extLst>
              <p:ext uri="{D42A27DB-BD31-4B8C-83A1-F6EECF244321}">
                <p14:modId xmlns:p14="http://schemas.microsoft.com/office/powerpoint/2010/main" val="3753738658"/>
              </p:ext>
            </p:extLst>
          </p:nvPr>
        </p:nvGraphicFramePr>
        <p:xfrm>
          <a:off x="1336967" y="2062163"/>
          <a:ext cx="7127875" cy="1006475"/>
        </p:xfrm>
        <a:graphic>
          <a:graphicData uri="http://schemas.openxmlformats.org/presentationml/2006/ole">
            <mc:AlternateContent xmlns:mc="http://schemas.openxmlformats.org/markup-compatibility/2006">
              <mc:Choice xmlns:v="urn:schemas-microsoft-com:vml" Requires="v">
                <p:oleObj spid="_x0000_s32779" name="Macro-Enabled Worksheet" r:id="rId5" imgW="5915247" imgH="838249" progId="Excel.SheetMacroEnabled.12">
                  <p:embed/>
                </p:oleObj>
              </mc:Choice>
              <mc:Fallback>
                <p:oleObj name="Macro-Enabled Worksheet" r:id="rId5" imgW="5915247" imgH="838249" progId="Excel.SheetMacroEnabled.12">
                  <p:embed/>
                  <p:pic>
                    <p:nvPicPr>
                      <p:cNvPr id="3" name="Object 2"/>
                      <p:cNvPicPr>
                        <a:picLocks noChangeArrowheads="1"/>
                      </p:cNvPicPr>
                      <p:nvPr/>
                    </p:nvPicPr>
                    <p:blipFill>
                      <a:blip r:embed="rId6"/>
                      <a:srcRect/>
                      <a:stretch>
                        <a:fillRect/>
                      </a:stretch>
                    </p:blipFill>
                    <p:spPr bwMode="auto">
                      <a:xfrm>
                        <a:off x="1336967" y="2062163"/>
                        <a:ext cx="712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 Box 11"/>
          <p:cNvSpPr txBox="1">
            <a:spLocks noChangeArrowheads="1"/>
          </p:cNvSpPr>
          <p:nvPr/>
        </p:nvSpPr>
        <p:spPr bwMode="auto">
          <a:xfrm>
            <a:off x="8226803" y="2483172"/>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
        <p:nvSpPr>
          <p:cNvPr id="11" name="Content Placeholder 3"/>
          <p:cNvSpPr>
            <a:spLocks noGrp="1"/>
          </p:cNvSpPr>
          <p:nvPr>
            <p:ph sz="half" idx="1"/>
          </p:nvPr>
        </p:nvSpPr>
        <p:spPr>
          <a:xfrm>
            <a:off x="546612" y="1666045"/>
            <a:ext cx="9736580" cy="293639"/>
          </a:xfrm>
        </p:spPr>
        <p:txBody>
          <a:bodyPr/>
          <a:lstStyle/>
          <a:p>
            <a:pPr>
              <a:defRPr/>
            </a:pPr>
            <a:r>
              <a:rPr lang="lt-LT" dirty="0"/>
              <a:t>Ar darbdavys Jus per pastaruosius 12 mėn.  informavo apie Jums prieinamas profesines sveikatos paslaugas?</a:t>
            </a:r>
          </a:p>
        </p:txBody>
      </p:sp>
      <p:sp>
        <p:nvSpPr>
          <p:cNvPr id="12" name="Content Placeholder 11"/>
          <p:cNvSpPr>
            <a:spLocks noGrp="1"/>
          </p:cNvSpPr>
          <p:nvPr>
            <p:ph sz="half" idx="10"/>
          </p:nvPr>
        </p:nvSpPr>
        <p:spPr>
          <a:xfrm>
            <a:off x="8864237" y="1828800"/>
            <a:ext cx="2819709" cy="4130936"/>
          </a:xfrm>
        </p:spPr>
        <p:txBody>
          <a:bodyPr/>
          <a:lstStyle/>
          <a:p>
            <a:pPr>
              <a:spcBef>
                <a:spcPct val="0"/>
              </a:spcBef>
              <a:buClrTx/>
            </a:pPr>
            <a:r>
              <a:rPr lang="lt-LT" altLang="en-US" dirty="0"/>
              <a:t>Apie prieinamas profesines sveikatos paslaugas dažniau buvo informuoti vidutinių ir didelių įmonių darbuotojai (Pearsono </a:t>
            </a:r>
            <a:r>
              <a:rPr lang="el-GR" altLang="en-US" dirty="0"/>
              <a:t>χ2 </a:t>
            </a:r>
            <a:r>
              <a:rPr lang="lt-LT" altLang="en-US" dirty="0"/>
              <a:t>testo p&lt;0,05).</a:t>
            </a:r>
          </a:p>
        </p:txBody>
      </p:sp>
    </p:spTree>
    <p:extLst>
      <p:ext uri="{BB962C8B-B14F-4D97-AF65-F5344CB8AC3E}">
        <p14:creationId xmlns:p14="http://schemas.microsoft.com/office/powerpoint/2010/main" val="878084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70714"/>
          </a:xfrm>
          <a:prstGeom prst="rect">
            <a:avLst/>
          </a:prstGeom>
          <a:solidFill>
            <a:srgbClr val="FFFFFF">
              <a:alpha val="89804"/>
            </a:srgbClr>
          </a:solidFill>
        </p:spPr>
        <p:txBody>
          <a:bodyPr wrap="square" rtlCol="0" anchor="ctr">
            <a:noAutofit/>
          </a:bodyPr>
          <a:lstStyle/>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vadovai: požiūris į darbuotojo kvalifikaciją. jaunimas darbo rinkoje. 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atstovai: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inovacijų naudojimas darbe. rūpinimasis darbuotojų sveikata. </a:t>
            </a:r>
            <a:r>
              <a:rPr lang="lt-LT" sz="2400" b="1" dirty="0">
                <a:solidFill>
                  <a:schemeClr val="accent2"/>
                </a:solidFill>
                <a:latin typeface="Microsoft YaHei UI Light" panose="020B0502040204020203" pitchFamily="34" charset="-122"/>
                <a:ea typeface="Microsoft YaHei UI Light" panose="020B0502040204020203" pitchFamily="34" charset="-122"/>
              </a:rPr>
              <a:t>aplinkosauga</a:t>
            </a:r>
          </a:p>
        </p:txBody>
      </p:sp>
    </p:spTree>
    <p:extLst>
      <p:ext uri="{BB962C8B-B14F-4D97-AF65-F5344CB8AC3E}">
        <p14:creationId xmlns:p14="http://schemas.microsoft.com/office/powerpoint/2010/main" val="6458759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r>
              <a:rPr lang="lt-LT" dirty="0">
                <a:ea typeface="Arial Unicode MS"/>
                <a:cs typeface="Arial Unicode MS"/>
              </a:rPr>
              <a:t>Ar Jūsų įmonėje per paskutinį pusmetį dėl aplinkos apsaugos priežasčių buvo sumažintas energijos suvartojimas (pvz., apribotas kondicionavimas, šildymas, prietaisai nepaliekami budėjimo režime, perkami energiją tausojantys įrenginiai)?</a:t>
            </a:r>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lt-LT" altLang="lt-LT" sz="2800" dirty="0">
                <a:solidFill>
                  <a:schemeClr val="accent2">
                    <a:lumMod val="75000"/>
                  </a:schemeClr>
                </a:solidFill>
              </a:rPr>
              <a:t>ENERGIJOS SUVARTOJIMO ĮMONĖJE SUMAŽINIMAS PER PASKUTINĮ PUSMETĮ </a:t>
            </a:r>
            <a:r>
              <a:rPr lang="lt-LT" sz="2800" dirty="0">
                <a:solidFill>
                  <a:schemeClr val="accent2">
                    <a:lumMod val="75000"/>
                  </a:schemeClr>
                </a:solidFill>
              </a:rPr>
              <a:t>(PROC.)</a:t>
            </a:r>
          </a:p>
        </p:txBody>
      </p:sp>
      <p:sp>
        <p:nvSpPr>
          <p:cNvPr id="23" name="Content Placeholder 11"/>
          <p:cNvSpPr>
            <a:spLocks noGrp="1"/>
          </p:cNvSpPr>
          <p:nvPr>
            <p:ph sz="half" idx="10"/>
          </p:nvPr>
        </p:nvSpPr>
        <p:spPr>
          <a:xfrm>
            <a:off x="8709862" y="1911926"/>
            <a:ext cx="2819709" cy="4047809"/>
          </a:xfrm>
        </p:spPr>
        <p:txBody>
          <a:bodyPr/>
          <a:lstStyle/>
          <a:p>
            <a:pPr>
              <a:spcBef>
                <a:spcPct val="0"/>
              </a:spcBef>
              <a:buClrTx/>
            </a:pPr>
            <a:r>
              <a:rPr lang="lt-LT" altLang="en-US" dirty="0"/>
              <a:t>Per paskutinį pusmetį energijos suvartojimas dažniau buvo sumažintas gamybos sektoriaus įmonėse (Pearsono </a:t>
            </a:r>
            <a:r>
              <a:rPr lang="el-GR" altLang="en-US" dirty="0"/>
              <a:t>χ2 </a:t>
            </a:r>
            <a:r>
              <a:rPr lang="lt-LT" altLang="en-US" dirty="0"/>
              <a:t>testo p&lt;0,05).</a:t>
            </a:r>
          </a:p>
          <a:p>
            <a:pPr>
              <a:spcBef>
                <a:spcPct val="0"/>
              </a:spcBef>
              <a:buClrTx/>
            </a:pPr>
            <a:endParaRPr lang="lt-LT" altLang="en-US" dirty="0"/>
          </a:p>
          <a:p>
            <a:pPr>
              <a:spcBef>
                <a:spcPct val="0"/>
              </a:spcBef>
              <a:buClrTx/>
            </a:pPr>
            <a:endParaRPr lang="lt-LT" altLang="en-US" dirty="0">
              <a:solidFill>
                <a:srgbClr val="FF0000"/>
              </a:solidFill>
            </a:endParaRPr>
          </a:p>
        </p:txBody>
      </p:sp>
      <p:graphicFrame>
        <p:nvGraphicFramePr>
          <p:cNvPr id="5" name="Object 4"/>
          <p:cNvGraphicFramePr>
            <a:graphicFrameLocks/>
          </p:cNvGraphicFramePr>
          <p:nvPr>
            <p:extLst>
              <p:ext uri="{D42A27DB-BD31-4B8C-83A1-F6EECF244321}">
                <p14:modId xmlns:p14="http://schemas.microsoft.com/office/powerpoint/2010/main" val="4194220508"/>
              </p:ext>
            </p:extLst>
          </p:nvPr>
        </p:nvGraphicFramePr>
        <p:xfrm>
          <a:off x="725157" y="2444750"/>
          <a:ext cx="7820025" cy="3732213"/>
        </p:xfrm>
        <a:graphic>
          <a:graphicData uri="http://schemas.openxmlformats.org/presentationml/2006/ole">
            <mc:AlternateContent xmlns:mc="http://schemas.openxmlformats.org/markup-compatibility/2006">
              <mc:Choice xmlns:v="urn:schemas-microsoft-com:vml" Requires="v">
                <p:oleObj spid="_x0000_s33798" name="Macro-Enabled Worksheet" r:id="rId3" imgW="6486747" imgH="3105101" progId="Excel.SheetMacroEnabled.12">
                  <p:embed/>
                </p:oleObj>
              </mc:Choice>
              <mc:Fallback>
                <p:oleObj name="Macro-Enabled Worksheet" r:id="rId3" imgW="6486747" imgH="3105101" progId="Excel.SheetMacroEnabled.12">
                  <p:embed/>
                  <p:pic>
                    <p:nvPicPr>
                      <p:cNvPr id="5" name="Object 4"/>
                      <p:cNvPicPr>
                        <a:picLocks noChangeArrowheads="1"/>
                      </p:cNvPicPr>
                      <p:nvPr/>
                    </p:nvPicPr>
                    <p:blipFill>
                      <a:blip r:embed="rId4"/>
                      <a:srcRect/>
                      <a:stretch>
                        <a:fillRect/>
                      </a:stretch>
                    </p:blipFill>
                    <p:spPr bwMode="auto">
                      <a:xfrm>
                        <a:off x="725157" y="2444750"/>
                        <a:ext cx="782002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 Box 11">
            <a:extLst>
              <a:ext uri="{FF2B5EF4-FFF2-40B4-BE49-F238E27FC236}">
                <a16:creationId xmlns:a16="http://schemas.microsoft.com/office/drawing/2014/main" id="{565F5C58-4658-457B-AEFC-74933CD66F14}"/>
              </a:ext>
            </a:extLst>
          </p:cNvPr>
          <p:cNvSpPr txBox="1">
            <a:spLocks noChangeArrowheads="1"/>
          </p:cNvSpPr>
          <p:nvPr/>
        </p:nvSpPr>
        <p:spPr bwMode="auto">
          <a:xfrm>
            <a:off x="8310979" y="5176893"/>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N=505</a:t>
            </a:r>
          </a:p>
        </p:txBody>
      </p:sp>
      <p:sp>
        <p:nvSpPr>
          <p:cNvPr id="20" name="Text Box 11">
            <a:extLst>
              <a:ext uri="{FF2B5EF4-FFF2-40B4-BE49-F238E27FC236}">
                <a16:creationId xmlns:a16="http://schemas.microsoft.com/office/drawing/2014/main" id="{AA580EB8-CC30-4494-BE59-1C7BBFFF593C}"/>
              </a:ext>
            </a:extLst>
          </p:cNvPr>
          <p:cNvSpPr txBox="1">
            <a:spLocks noChangeArrowheads="1"/>
          </p:cNvSpPr>
          <p:nvPr/>
        </p:nvSpPr>
        <p:spPr bwMode="auto">
          <a:xfrm>
            <a:off x="8313701" y="5712708"/>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N=1050</a:t>
            </a:r>
          </a:p>
        </p:txBody>
      </p:sp>
      <p:sp>
        <p:nvSpPr>
          <p:cNvPr id="26" name="Text Box 11">
            <a:extLst>
              <a:ext uri="{FF2B5EF4-FFF2-40B4-BE49-F238E27FC236}">
                <a16:creationId xmlns:a16="http://schemas.microsoft.com/office/drawing/2014/main" id="{9DD246FF-CA3C-4925-A090-D45AD7C2DA95}"/>
              </a:ext>
            </a:extLst>
          </p:cNvPr>
          <p:cNvSpPr txBox="1">
            <a:spLocks noChangeArrowheads="1"/>
          </p:cNvSpPr>
          <p:nvPr/>
        </p:nvSpPr>
        <p:spPr bwMode="auto">
          <a:xfrm>
            <a:off x="8310979" y="466846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N=509</a:t>
            </a:r>
          </a:p>
        </p:txBody>
      </p:sp>
      <p:sp>
        <p:nvSpPr>
          <p:cNvPr id="27" name="Text Box 11">
            <a:extLst>
              <a:ext uri="{FF2B5EF4-FFF2-40B4-BE49-F238E27FC236}">
                <a16:creationId xmlns:a16="http://schemas.microsoft.com/office/drawing/2014/main" id="{86262EA0-D1E8-459D-A6E1-3BFF133D9E6F}"/>
              </a:ext>
            </a:extLst>
          </p:cNvPr>
          <p:cNvSpPr txBox="1">
            <a:spLocks noChangeArrowheads="1"/>
          </p:cNvSpPr>
          <p:nvPr/>
        </p:nvSpPr>
        <p:spPr bwMode="auto">
          <a:xfrm>
            <a:off x="8310979" y="360199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N=515</a:t>
            </a:r>
          </a:p>
        </p:txBody>
      </p:sp>
      <p:sp>
        <p:nvSpPr>
          <p:cNvPr id="28" name="Text Box 11">
            <a:extLst>
              <a:ext uri="{FF2B5EF4-FFF2-40B4-BE49-F238E27FC236}">
                <a16:creationId xmlns:a16="http://schemas.microsoft.com/office/drawing/2014/main" id="{BD3ACB2D-743D-4613-9319-F4A8B85F02AD}"/>
              </a:ext>
            </a:extLst>
          </p:cNvPr>
          <p:cNvSpPr txBox="1">
            <a:spLocks noChangeArrowheads="1"/>
          </p:cNvSpPr>
          <p:nvPr/>
        </p:nvSpPr>
        <p:spPr bwMode="auto">
          <a:xfrm>
            <a:off x="8310979" y="4129889"/>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N=713</a:t>
            </a:r>
          </a:p>
        </p:txBody>
      </p:sp>
      <p:sp>
        <p:nvSpPr>
          <p:cNvPr id="11" name="Text Box 11">
            <a:extLst>
              <a:ext uri="{FF2B5EF4-FFF2-40B4-BE49-F238E27FC236}">
                <a16:creationId xmlns:a16="http://schemas.microsoft.com/office/drawing/2014/main" id="{86262EA0-D1E8-459D-A6E1-3BFF133D9E6F}"/>
              </a:ext>
            </a:extLst>
          </p:cNvPr>
          <p:cNvSpPr txBox="1">
            <a:spLocks noChangeArrowheads="1"/>
          </p:cNvSpPr>
          <p:nvPr/>
        </p:nvSpPr>
        <p:spPr bwMode="auto">
          <a:xfrm>
            <a:off x="8313701" y="3099306"/>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cs typeface="Arial" charset="0"/>
              </a:rPr>
              <a:t>N=51</a:t>
            </a:r>
            <a:r>
              <a:rPr lang="en-US" sz="1000" dirty="0">
                <a:solidFill>
                  <a:schemeClr val="tx1">
                    <a:lumMod val="65000"/>
                    <a:lumOff val="35000"/>
                  </a:schemeClr>
                </a:solidFill>
                <a:latin typeface="+mn-lt"/>
                <a:cs typeface="Arial" charset="0"/>
              </a:rPr>
              <a:t>3</a:t>
            </a:r>
            <a:endParaRPr lang="lt-LT" sz="1000" dirty="0">
              <a:solidFill>
                <a:schemeClr val="tx1">
                  <a:lumMod val="65000"/>
                  <a:lumOff val="35000"/>
                </a:schemeClr>
              </a:solidFill>
              <a:latin typeface="+mn-lt"/>
              <a:cs typeface="Arial" charset="0"/>
            </a:endParaRPr>
          </a:p>
        </p:txBody>
      </p:sp>
    </p:spTree>
    <p:extLst>
      <p:ext uri="{BB962C8B-B14F-4D97-AF65-F5344CB8AC3E}">
        <p14:creationId xmlns:p14="http://schemas.microsoft.com/office/powerpoint/2010/main" val="1637800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lt-LT" dirty="0">
                <a:solidFill>
                  <a:schemeClr val="accent2">
                    <a:lumMod val="75000"/>
                  </a:schemeClr>
                </a:solidFill>
              </a:rPr>
              <a:t>RESPONDENTŲ CHARAKTERISTIKOS (PROC.)</a:t>
            </a:r>
          </a:p>
        </p:txBody>
      </p:sp>
      <p:sp>
        <p:nvSpPr>
          <p:cNvPr id="9" name="TextBox 8">
            <a:extLst>
              <a:ext uri="{FF2B5EF4-FFF2-40B4-BE49-F238E27FC236}">
                <a16:creationId xmlns:a16="http://schemas.microsoft.com/office/drawing/2014/main" id="{BF98B2CD-1DBA-49A6-B359-8691A90B3B12}"/>
              </a:ext>
            </a:extLst>
          </p:cNvPr>
          <p:cNvSpPr txBox="1"/>
          <p:nvPr/>
        </p:nvSpPr>
        <p:spPr>
          <a:xfrm>
            <a:off x="3590527" y="3119633"/>
            <a:ext cx="1295400" cy="415498"/>
          </a:xfrm>
          <a:prstGeom prst="rect">
            <a:avLst/>
          </a:prstGeom>
          <a:noFill/>
        </p:spPr>
        <p:txBody>
          <a:bodyPr wrap="square" rtlCol="0">
            <a:spAutoFit/>
          </a:bodyPr>
          <a:lstStyle/>
          <a:p>
            <a:pPr algn="ctr"/>
            <a:r>
              <a:rPr lang="lt-LT" sz="1050" b="1" dirty="0">
                <a:solidFill>
                  <a:schemeClr val="tx1">
                    <a:lumMod val="65000"/>
                    <a:lumOff val="35000"/>
                  </a:schemeClr>
                </a:solidFill>
              </a:rPr>
              <a:t>Įmonės veiklos sritis</a:t>
            </a:r>
            <a:endParaRPr lang="en-US" sz="1050" b="1" dirty="0">
              <a:solidFill>
                <a:schemeClr val="tx1">
                  <a:lumMod val="65000"/>
                  <a:lumOff val="35000"/>
                </a:schemeClr>
              </a:solidFill>
            </a:endParaRPr>
          </a:p>
        </p:txBody>
      </p:sp>
      <p:sp>
        <p:nvSpPr>
          <p:cNvPr id="10" name="TextBox 9">
            <a:extLst>
              <a:ext uri="{FF2B5EF4-FFF2-40B4-BE49-F238E27FC236}">
                <a16:creationId xmlns:a16="http://schemas.microsoft.com/office/drawing/2014/main" id="{09A683F6-4F40-4DA1-BBF2-AA089AFA1C11}"/>
              </a:ext>
            </a:extLst>
          </p:cNvPr>
          <p:cNvSpPr txBox="1"/>
          <p:nvPr/>
        </p:nvSpPr>
        <p:spPr>
          <a:xfrm>
            <a:off x="2094513" y="1914845"/>
            <a:ext cx="1295400" cy="253916"/>
          </a:xfrm>
          <a:prstGeom prst="rect">
            <a:avLst/>
          </a:prstGeom>
          <a:noFill/>
        </p:spPr>
        <p:txBody>
          <a:bodyPr wrap="square" rtlCol="0">
            <a:spAutoFit/>
          </a:bodyPr>
          <a:lstStyle/>
          <a:p>
            <a:pPr algn="ctr"/>
            <a:r>
              <a:rPr lang="lt-LT" sz="1050" b="1" dirty="0">
                <a:solidFill>
                  <a:schemeClr val="tx1">
                    <a:lumMod val="65000"/>
                    <a:lumOff val="35000"/>
                  </a:schemeClr>
                </a:solidFill>
              </a:rPr>
              <a:t>Įmonės dydis</a:t>
            </a:r>
            <a:endParaRPr lang="en-US" sz="1050" b="1" dirty="0">
              <a:solidFill>
                <a:schemeClr val="tx1">
                  <a:lumMod val="65000"/>
                  <a:lumOff val="35000"/>
                </a:schemeClr>
              </a:solidFill>
            </a:endParaRPr>
          </a:p>
        </p:txBody>
      </p:sp>
      <p:sp>
        <p:nvSpPr>
          <p:cNvPr id="11" name="TextBox 10">
            <a:extLst>
              <a:ext uri="{FF2B5EF4-FFF2-40B4-BE49-F238E27FC236}">
                <a16:creationId xmlns:a16="http://schemas.microsoft.com/office/drawing/2014/main" id="{B11A5DF4-9C96-49F2-9AFF-95965E4D0B04}"/>
              </a:ext>
            </a:extLst>
          </p:cNvPr>
          <p:cNvSpPr txBox="1"/>
          <p:nvPr/>
        </p:nvSpPr>
        <p:spPr>
          <a:xfrm>
            <a:off x="2984391" y="5016255"/>
            <a:ext cx="1295400" cy="253916"/>
          </a:xfrm>
          <a:prstGeom prst="rect">
            <a:avLst/>
          </a:prstGeom>
          <a:noFill/>
        </p:spPr>
        <p:txBody>
          <a:bodyPr wrap="square" rtlCol="0">
            <a:spAutoFit/>
          </a:bodyPr>
          <a:lstStyle/>
          <a:p>
            <a:pPr algn="ctr"/>
            <a:r>
              <a:rPr lang="lt-LT" sz="1050" b="1" dirty="0">
                <a:solidFill>
                  <a:schemeClr val="tx1">
                    <a:lumMod val="65000"/>
                    <a:lumOff val="35000"/>
                  </a:schemeClr>
                </a:solidFill>
              </a:rPr>
              <a:t>Apskritis</a:t>
            </a:r>
            <a:endParaRPr lang="en-US" sz="1050" b="1" dirty="0">
              <a:solidFill>
                <a:schemeClr val="tx1">
                  <a:lumMod val="65000"/>
                  <a:lumOff val="35000"/>
                </a:schemeClr>
              </a:solidFill>
            </a:endParaRPr>
          </a:p>
        </p:txBody>
      </p:sp>
      <p:sp>
        <p:nvSpPr>
          <p:cNvPr id="13" name="TextBox 12">
            <a:extLst>
              <a:ext uri="{FF2B5EF4-FFF2-40B4-BE49-F238E27FC236}">
                <a16:creationId xmlns:a16="http://schemas.microsoft.com/office/drawing/2014/main" id="{B11A5DF4-9C96-49F2-9AFF-95965E4D0B04}"/>
              </a:ext>
            </a:extLst>
          </p:cNvPr>
          <p:cNvSpPr txBox="1"/>
          <p:nvPr/>
        </p:nvSpPr>
        <p:spPr>
          <a:xfrm>
            <a:off x="5795267" y="1268991"/>
            <a:ext cx="1295400" cy="276999"/>
          </a:xfrm>
          <a:prstGeom prst="rect">
            <a:avLst/>
          </a:prstGeom>
          <a:noFill/>
        </p:spPr>
        <p:txBody>
          <a:bodyPr wrap="square" rtlCol="0">
            <a:spAutoFit/>
          </a:bodyPr>
          <a:lstStyle/>
          <a:p>
            <a:pPr algn="ctr"/>
            <a:r>
              <a:rPr lang="lt-LT" sz="1200" b="1" dirty="0">
                <a:solidFill>
                  <a:schemeClr val="accent2">
                    <a:lumMod val="75000"/>
                  </a:schemeClr>
                </a:solidFill>
              </a:rPr>
              <a:t>Įmonių vadovai</a:t>
            </a:r>
            <a:endParaRPr lang="en-US" sz="1200" b="1" dirty="0">
              <a:solidFill>
                <a:schemeClr val="accent2">
                  <a:lumMod val="75000"/>
                </a:schemeClr>
              </a:solidFill>
            </a:endParaRPr>
          </a:p>
        </p:txBody>
      </p:sp>
      <p:sp>
        <p:nvSpPr>
          <p:cNvPr id="14" name="TextBox 13">
            <a:extLst>
              <a:ext uri="{FF2B5EF4-FFF2-40B4-BE49-F238E27FC236}">
                <a16:creationId xmlns:a16="http://schemas.microsoft.com/office/drawing/2014/main" id="{B11A5DF4-9C96-49F2-9AFF-95965E4D0B04}"/>
              </a:ext>
            </a:extLst>
          </p:cNvPr>
          <p:cNvSpPr txBox="1"/>
          <p:nvPr/>
        </p:nvSpPr>
        <p:spPr>
          <a:xfrm>
            <a:off x="7394347" y="1268991"/>
            <a:ext cx="1728297" cy="276999"/>
          </a:xfrm>
          <a:prstGeom prst="rect">
            <a:avLst/>
          </a:prstGeom>
          <a:noFill/>
        </p:spPr>
        <p:txBody>
          <a:bodyPr wrap="square" rtlCol="0">
            <a:spAutoFit/>
          </a:bodyPr>
          <a:lstStyle/>
          <a:p>
            <a:pPr algn="ctr"/>
            <a:r>
              <a:rPr lang="lt-LT" sz="1200" b="1" dirty="0">
                <a:solidFill>
                  <a:schemeClr val="accent2">
                    <a:lumMod val="75000"/>
                  </a:schemeClr>
                </a:solidFill>
              </a:rPr>
              <a:t>Įmonių darbuotojai</a:t>
            </a:r>
            <a:endParaRPr lang="en-US" sz="1200" b="1" dirty="0">
              <a:solidFill>
                <a:schemeClr val="accent2">
                  <a:lumMod val="75000"/>
                </a:schemeClr>
              </a:solidFill>
            </a:endParaRPr>
          </a:p>
        </p:txBody>
      </p:sp>
      <p:graphicFrame>
        <p:nvGraphicFramePr>
          <p:cNvPr id="2" name="Object 1"/>
          <p:cNvGraphicFramePr>
            <a:graphicFrameLocks/>
          </p:cNvGraphicFramePr>
          <p:nvPr>
            <p:extLst>
              <p:ext uri="{D42A27DB-BD31-4B8C-83A1-F6EECF244321}">
                <p14:modId xmlns:p14="http://schemas.microsoft.com/office/powerpoint/2010/main" val="1788144348"/>
              </p:ext>
            </p:extLst>
          </p:nvPr>
        </p:nvGraphicFramePr>
        <p:xfrm>
          <a:off x="2161983" y="1530393"/>
          <a:ext cx="6954838" cy="5005387"/>
        </p:xfrm>
        <a:graphic>
          <a:graphicData uri="http://schemas.openxmlformats.org/presentationml/2006/ole">
            <mc:AlternateContent xmlns:mc="http://schemas.openxmlformats.org/markup-compatibility/2006">
              <mc:Choice xmlns:v="urn:schemas-microsoft-com:vml" Requires="v">
                <p:oleObj spid="_x0000_s1030" name="Worksheet" r:id="rId3" imgW="5705697" imgH="4114800" progId="Excel.Sheet.8">
                  <p:embed/>
                </p:oleObj>
              </mc:Choice>
              <mc:Fallback>
                <p:oleObj name="Worksheet" r:id="rId3" imgW="5705697" imgH="4114800" progId="Excel.Sheet.8">
                  <p:embed/>
                  <p:pic>
                    <p:nvPicPr>
                      <p:cNvPr id="2" name="Object 1"/>
                      <p:cNvPicPr>
                        <a:picLocks noChangeArrowheads="1"/>
                      </p:cNvPicPr>
                      <p:nvPr/>
                    </p:nvPicPr>
                    <p:blipFill>
                      <a:blip r:embed="rId4"/>
                      <a:srcRect/>
                      <a:stretch>
                        <a:fillRect/>
                      </a:stretch>
                    </p:blipFill>
                    <p:spPr bwMode="auto">
                      <a:xfrm>
                        <a:off x="2161983" y="1530393"/>
                        <a:ext cx="6954838"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138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0911" y="1415528"/>
            <a:ext cx="5677746" cy="5247535"/>
          </a:xfrm>
        </p:spPr>
        <p:txBody>
          <a:bodyPr/>
          <a:lstStyle/>
          <a:p>
            <a:pPr marL="0" indent="0">
              <a:buNone/>
            </a:pPr>
            <a:r>
              <a:rPr lang="lt-LT" b="1" i="1" u="sng" dirty="0"/>
              <a:t>Įmonių vadovai: požiūris į darbuotojo kvalifikaciją</a:t>
            </a:r>
          </a:p>
          <a:p>
            <a:pPr marL="0" indent="0">
              <a:buNone/>
            </a:pPr>
            <a:endParaRPr lang="lt-LT" b="1" i="1" u="sng" dirty="0"/>
          </a:p>
          <a:p>
            <a:r>
              <a:rPr lang="lt-LT" dirty="0"/>
              <a:t>Kiek daugiau nei du trečdaliai (68 proc.) įmonių vadovų pritaria teiginiui, kad svarbiausia yra darbuotojo kvalifikacija ir kompetencija, o ne asmeninė praeitis: 22 proc. visiškai sutinka, 46 proc. – sutinka. </a:t>
            </a:r>
          </a:p>
          <a:p>
            <a:endParaRPr lang="lt-LT" dirty="0"/>
          </a:p>
          <a:p>
            <a:r>
              <a:rPr lang="lt-LT" dirty="0"/>
              <a:t>Absoliuti dauguma (89 proc.) įmonių vadovų sutinka, kad darbuotojo profesinė kvalifikacija, atitinkanti vykdomas pareigas, yra svarbiau, nei aukštasis išsilavinimas neatitinkantis vykdomų pareigų: 45 proc. visiškai sutinka, 44 proc. – sutinka. </a:t>
            </a:r>
          </a:p>
          <a:p>
            <a:endParaRPr lang="lt-LT" dirty="0"/>
          </a:p>
          <a:p>
            <a:r>
              <a:rPr lang="lt-LT" dirty="0"/>
              <a:t>Ketvirtadalis (26 proc.) įmonių vadovų pritaria teiginiui, kad formali profesinė kvalifikacija parodo tikrą darbuotojo kompetencijos lygį: 7 proc. visiškai sutinka, 19 proc. – sutinka. </a:t>
            </a:r>
          </a:p>
          <a:p>
            <a:endParaRPr lang="lt-LT" dirty="0"/>
          </a:p>
          <a:p>
            <a:r>
              <a:rPr lang="lt-LT" dirty="0"/>
              <a:t>Absoliuti dauguma (92 proc.) apklaustų įmonių vadovų sutinka su nuostata, kad darbuotojų mokymas darbo vietoje yra pažangios įmonės standartas. </a:t>
            </a:r>
          </a:p>
        </p:txBody>
      </p:sp>
      <p:sp>
        <p:nvSpPr>
          <p:cNvPr id="3" name="Title 2"/>
          <p:cNvSpPr>
            <a:spLocks noGrp="1"/>
          </p:cNvSpPr>
          <p:nvPr>
            <p:ph type="title"/>
          </p:nvPr>
        </p:nvSpPr>
        <p:spPr/>
        <p:txBody>
          <a:bodyPr/>
          <a:lstStyle/>
          <a:p>
            <a:r>
              <a:rPr lang="lt-LT" dirty="0">
                <a:solidFill>
                  <a:schemeClr val="accent2">
                    <a:lumMod val="75000"/>
                  </a:schemeClr>
                </a:solidFill>
              </a:rPr>
              <a:t>APIBENDRINIMAS</a:t>
            </a:r>
          </a:p>
        </p:txBody>
      </p:sp>
      <p:sp>
        <p:nvSpPr>
          <p:cNvPr id="2" name="Content Placeholder 1"/>
          <p:cNvSpPr>
            <a:spLocks noGrp="1"/>
          </p:cNvSpPr>
          <p:nvPr>
            <p:ph sz="half" idx="10"/>
          </p:nvPr>
        </p:nvSpPr>
        <p:spPr>
          <a:xfrm>
            <a:off x="6358841" y="1417317"/>
            <a:ext cx="5648101" cy="4347483"/>
          </a:xfrm>
        </p:spPr>
        <p:txBody>
          <a:bodyPr/>
          <a:lstStyle/>
          <a:p>
            <a:pPr marL="0" indent="0">
              <a:buNone/>
            </a:pPr>
            <a:r>
              <a:rPr lang="lt-LT" b="1" i="1" u="sng" dirty="0"/>
              <a:t>Įmonių vadovai: jaunimas darbo rinkoje</a:t>
            </a:r>
          </a:p>
          <a:p>
            <a:pPr marL="0" indent="0">
              <a:buNone/>
            </a:pPr>
            <a:endParaRPr lang="lt-LT" dirty="0"/>
          </a:p>
          <a:p>
            <a:r>
              <a:rPr lang="lt-LT" dirty="0"/>
              <a:t>Du trečdaliai (66 proc.) respondentų teigė savo įmonėje priimantys jaunimą praktikai. </a:t>
            </a:r>
          </a:p>
          <a:p>
            <a:endParaRPr lang="lt-LT" dirty="0"/>
          </a:p>
          <a:p>
            <a:r>
              <a:rPr lang="lt-LT" dirty="0"/>
              <a:t>Dauguma (88 proc.) apklaustų įmonių vadovų teigė, kad jų įmonėse turintys patirties darbuotojai perduoda praktinius įgūdžius jaunimui. </a:t>
            </a:r>
          </a:p>
          <a:p>
            <a:endParaRPr lang="lt-LT" dirty="0"/>
          </a:p>
          <a:p>
            <a:r>
              <a:rPr lang="lt-LT" dirty="0"/>
              <a:t>62 proc. apklaustųjų išreiškė pritarimą, kad jaunimo praktika įmonėje yra ne išlaidos, o investicijos: 21 proc. visiškai sutinka, 41 proc. – sutinka. </a:t>
            </a:r>
          </a:p>
          <a:p>
            <a:pPr marL="0" indent="0">
              <a:buNone/>
            </a:pPr>
            <a:endParaRPr lang="lt-LT" dirty="0">
              <a:solidFill>
                <a:srgbClr val="FF0000"/>
              </a:solidFill>
            </a:endParaRPr>
          </a:p>
        </p:txBody>
      </p:sp>
    </p:spTree>
    <p:extLst>
      <p:ext uri="{BB962C8B-B14F-4D97-AF65-F5344CB8AC3E}">
        <p14:creationId xmlns:p14="http://schemas.microsoft.com/office/powerpoint/2010/main" val="2585370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0911" y="1479832"/>
            <a:ext cx="5666859" cy="5247535"/>
          </a:xfrm>
        </p:spPr>
        <p:txBody>
          <a:bodyPr/>
          <a:lstStyle/>
          <a:p>
            <a:pPr marL="0" indent="0">
              <a:buNone/>
            </a:pPr>
            <a:r>
              <a:rPr lang="lt-LT" b="1" i="1" u="sng" dirty="0"/>
              <a:t>Įmonių vadovai: bendradarbiavimas su mokslo ir studijų institucijomis</a:t>
            </a:r>
            <a:endParaRPr lang="en-US" dirty="0"/>
          </a:p>
          <a:p>
            <a:endParaRPr lang="lt-LT" dirty="0"/>
          </a:p>
          <a:p>
            <a:pPr lvl="0"/>
            <a:r>
              <a:rPr lang="lt-LT" dirty="0"/>
              <a:t>18  proc. įmonių vadovų teigė dalyvaujantys profesinio mokymo programų rengime kartu su profesinio mokymo įstaigomis. </a:t>
            </a:r>
          </a:p>
          <a:p>
            <a:pPr lvl="0"/>
            <a:endParaRPr lang="lt-LT" dirty="0"/>
          </a:p>
          <a:p>
            <a:pPr lvl="0"/>
            <a:r>
              <a:rPr lang="lt-LT" dirty="0"/>
              <a:t>63 proc. apklaustųjų pritaria teiginiui, kad tik dirbant kartu su profesinio mokymo įstaigomis, naujai ruošiamų specialistų kvalifikacija atitiks jų įmonės poreikius. </a:t>
            </a:r>
          </a:p>
          <a:p>
            <a:pPr lvl="0"/>
            <a:endParaRPr lang="lt-LT" dirty="0"/>
          </a:p>
          <a:p>
            <a:pPr lvl="0"/>
            <a:r>
              <a:rPr lang="lt-LT" dirty="0"/>
              <a:t>Daugelis (77 proc.) įmonių vadovų sutinka su teiginiu, kad bendradarbiavimas su mokslo ir studijų institucijomis yra naudingas įmonei, nes padeda jai išlikti konkurencingai / kuria pridėtinę vertę. </a:t>
            </a:r>
          </a:p>
          <a:p>
            <a:pPr lvl="0"/>
            <a:endParaRPr lang="lt-LT" dirty="0"/>
          </a:p>
          <a:p>
            <a:pPr lvl="0"/>
            <a:r>
              <a:rPr lang="lt-LT" dirty="0"/>
              <a:t>Daugiau nei pusė (54 proc.) apklaustų įmonių vadovų savo įmonės bendradarbiavimą su mokslo ir studijų institucijomis vertina teigiamai. </a:t>
            </a:r>
          </a:p>
          <a:p>
            <a:pPr lvl="0"/>
            <a:endParaRPr lang="lt-LT" dirty="0"/>
          </a:p>
          <a:p>
            <a:pPr marL="0" lvl="0" indent="0">
              <a:buNone/>
            </a:pPr>
            <a:endParaRPr lang="en-US" dirty="0"/>
          </a:p>
        </p:txBody>
      </p:sp>
      <p:sp>
        <p:nvSpPr>
          <p:cNvPr id="3" name="Title 2"/>
          <p:cNvSpPr>
            <a:spLocks noGrp="1"/>
          </p:cNvSpPr>
          <p:nvPr>
            <p:ph type="title"/>
          </p:nvPr>
        </p:nvSpPr>
        <p:spPr/>
        <p:txBody>
          <a:bodyPr/>
          <a:lstStyle/>
          <a:p>
            <a:r>
              <a:rPr lang="lt-LT" dirty="0">
                <a:solidFill>
                  <a:schemeClr val="accent2">
                    <a:lumMod val="75000"/>
                  </a:schemeClr>
                </a:solidFill>
              </a:rPr>
              <a:t>APIBENDRINIMAS</a:t>
            </a:r>
          </a:p>
        </p:txBody>
      </p:sp>
      <p:sp>
        <p:nvSpPr>
          <p:cNvPr id="2" name="Content Placeholder 1"/>
          <p:cNvSpPr>
            <a:spLocks noGrp="1"/>
          </p:cNvSpPr>
          <p:nvPr>
            <p:ph sz="half" idx="10"/>
          </p:nvPr>
        </p:nvSpPr>
        <p:spPr>
          <a:xfrm>
            <a:off x="6358842" y="1481621"/>
            <a:ext cx="5680758" cy="4347483"/>
          </a:xfrm>
        </p:spPr>
        <p:txBody>
          <a:bodyPr/>
          <a:lstStyle/>
          <a:p>
            <a:pPr marL="0" indent="0">
              <a:buNone/>
            </a:pPr>
            <a:r>
              <a:rPr lang="lt-LT" b="1" i="1" u="sng" dirty="0"/>
              <a:t>Įmonių vadovai: inovacijų naudojimas įmonėje</a:t>
            </a:r>
          </a:p>
          <a:p>
            <a:pPr marL="0" indent="0">
              <a:buNone/>
            </a:pPr>
            <a:endParaRPr lang="en-US" dirty="0"/>
          </a:p>
          <a:p>
            <a:pPr lvl="0"/>
            <a:r>
              <a:rPr lang="lt-LT" dirty="0"/>
              <a:t>Absoliuti dauguma (91 proc.) įmonių vadovų investicijas į inovacijas laiko svarbiu konkurenciniu pranašumu: 48 proc. – visiškai sutinka, 43 proc. – sutinka. </a:t>
            </a:r>
          </a:p>
          <a:p>
            <a:pPr lvl="0"/>
            <a:endParaRPr lang="lt-LT" dirty="0"/>
          </a:p>
          <a:p>
            <a:pPr lvl="0"/>
            <a:r>
              <a:rPr lang="lt-LT" dirty="0"/>
              <a:t>9 iš 10 (93 proc.) pritaria teiginiui, kad kūrybiniai sprendimai yra stiprus konkurencinio pranašumo šaltinis: 44 proc. – visiškai sutinka, 49 proc. – sutinka. </a:t>
            </a:r>
          </a:p>
          <a:p>
            <a:pPr lvl="0"/>
            <a:endParaRPr lang="lt-LT" dirty="0"/>
          </a:p>
          <a:p>
            <a:pPr lvl="0"/>
            <a:r>
              <a:rPr lang="lt-LT" dirty="0"/>
              <a:t>Trečdalis (32 proc.) respondentų teigia, kad jų vadovaujamos įmonės domėjosi ekoinovacijomis (bealtiekinėmis ar mažaatliekinėmis technologijomis), jų kaina bei ekonomine nauda. </a:t>
            </a:r>
          </a:p>
          <a:p>
            <a:pPr marL="0" lvl="0" indent="0">
              <a:buNone/>
            </a:pPr>
            <a:endParaRPr lang="lt-LT" dirty="0"/>
          </a:p>
          <a:p>
            <a:pPr marL="0" indent="0">
              <a:buNone/>
            </a:pPr>
            <a:endParaRPr lang="en-US" dirty="0"/>
          </a:p>
          <a:p>
            <a:pPr lvl="0"/>
            <a:endParaRPr lang="en-US" dirty="0"/>
          </a:p>
        </p:txBody>
      </p:sp>
    </p:spTree>
    <p:extLst>
      <p:ext uri="{BB962C8B-B14F-4D97-AF65-F5344CB8AC3E}">
        <p14:creationId xmlns:p14="http://schemas.microsoft.com/office/powerpoint/2010/main" val="1006192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0911" y="1479832"/>
            <a:ext cx="5666859" cy="5247535"/>
          </a:xfrm>
        </p:spPr>
        <p:txBody>
          <a:bodyPr/>
          <a:lstStyle/>
          <a:p>
            <a:pPr marL="0" indent="0">
              <a:buNone/>
            </a:pPr>
            <a:r>
              <a:rPr lang="lt-LT" b="1" i="1" u="sng" dirty="0"/>
              <a:t>Įmonių vadovai: rūpinimasis darbuotojų sveikata</a:t>
            </a:r>
            <a:endParaRPr lang="en-US" dirty="0"/>
          </a:p>
          <a:p>
            <a:pPr marL="0" indent="0">
              <a:buNone/>
            </a:pPr>
            <a:endParaRPr lang="en-US" dirty="0"/>
          </a:p>
          <a:p>
            <a:pPr lvl="0"/>
            <a:r>
              <a:rPr lang="lt-LT" dirty="0"/>
              <a:t>Daugiau nei pusės (55 proc.) tyrimo dalyvių vadovaujamose įmonėse yra taikomos priemonės, skatinančios darbuotojų sveikesnį gyvenimo būdą. </a:t>
            </a:r>
          </a:p>
          <a:p>
            <a:pPr lvl="0"/>
            <a:endParaRPr lang="lt-LT" dirty="0"/>
          </a:p>
          <a:p>
            <a:pPr lvl="0"/>
            <a:r>
              <a:rPr lang="lt-LT" dirty="0"/>
              <a:t>Daugiau nei pusės (55 proc.) apklaustų vadovų teigimu, darbuotojams yra prieinamos profesinės sveikatos paslaugos. </a:t>
            </a:r>
          </a:p>
          <a:p>
            <a:pPr lvl="0"/>
            <a:endParaRPr lang="lt-LT" dirty="0"/>
          </a:p>
          <a:p>
            <a:pPr lvl="0"/>
            <a:r>
              <a:rPr lang="lt-LT" dirty="0"/>
              <a:t>Dauguma (77 proc.) apklaustų vadovų, kurių darbuotojams yra prieinamos profesinės sveikatos paslaugos, per paskutinius 12 mėn. informavo savo darbuotojus apie jiems prieinamas profesines sveikatos paslaugas. </a:t>
            </a:r>
          </a:p>
          <a:p>
            <a:pPr lvl="0"/>
            <a:endParaRPr lang="lt-LT" dirty="0"/>
          </a:p>
          <a:p>
            <a:pPr marL="0" indent="0">
              <a:buNone/>
            </a:pPr>
            <a:r>
              <a:rPr lang="lt-LT" b="1" i="1" u="sng" dirty="0"/>
              <a:t>Įmonių vadovai: socialinė atsakomybė</a:t>
            </a:r>
            <a:endParaRPr lang="en-US" dirty="0"/>
          </a:p>
          <a:p>
            <a:pPr marL="0" indent="0">
              <a:buNone/>
            </a:pPr>
            <a:r>
              <a:rPr lang="lt-LT" b="1" i="1" dirty="0"/>
              <a:t> </a:t>
            </a:r>
            <a:endParaRPr lang="en-US" dirty="0"/>
          </a:p>
          <a:p>
            <a:pPr lvl="0"/>
            <a:r>
              <a:rPr lang="lt-LT" dirty="0"/>
              <a:t>Dauguma (86 proc.) apklaustų vadovų sutinka su teiginiu, kad įmonei apsimoka būti socialiai atsakingai. </a:t>
            </a:r>
            <a:endParaRPr lang="en-US" dirty="0"/>
          </a:p>
        </p:txBody>
      </p:sp>
      <p:sp>
        <p:nvSpPr>
          <p:cNvPr id="3" name="Title 2"/>
          <p:cNvSpPr>
            <a:spLocks noGrp="1"/>
          </p:cNvSpPr>
          <p:nvPr>
            <p:ph type="title"/>
          </p:nvPr>
        </p:nvSpPr>
        <p:spPr/>
        <p:txBody>
          <a:bodyPr/>
          <a:lstStyle/>
          <a:p>
            <a:r>
              <a:rPr lang="lt-LT" dirty="0">
                <a:solidFill>
                  <a:schemeClr val="accent2">
                    <a:lumMod val="75000"/>
                  </a:schemeClr>
                </a:solidFill>
              </a:rPr>
              <a:t>APIBENDRINIMAS</a:t>
            </a:r>
          </a:p>
        </p:txBody>
      </p:sp>
      <p:sp>
        <p:nvSpPr>
          <p:cNvPr id="2" name="Content Placeholder 1"/>
          <p:cNvSpPr>
            <a:spLocks noGrp="1"/>
          </p:cNvSpPr>
          <p:nvPr>
            <p:ph sz="half" idx="10"/>
          </p:nvPr>
        </p:nvSpPr>
        <p:spPr>
          <a:xfrm>
            <a:off x="6358842" y="1481621"/>
            <a:ext cx="5680758" cy="4347483"/>
          </a:xfrm>
        </p:spPr>
        <p:txBody>
          <a:bodyPr/>
          <a:lstStyle/>
          <a:p>
            <a:pPr marL="0" indent="0">
              <a:buNone/>
            </a:pPr>
            <a:r>
              <a:rPr lang="lt-LT" b="1" i="1" u="sng" dirty="0"/>
              <a:t>Įmonių vadovai: aplinkosauga</a:t>
            </a:r>
            <a:endParaRPr lang="en-US" dirty="0"/>
          </a:p>
          <a:p>
            <a:pPr marL="0" indent="0">
              <a:buNone/>
            </a:pPr>
            <a:endParaRPr lang="en-US" dirty="0"/>
          </a:p>
          <a:p>
            <a:pPr lvl="0"/>
            <a:r>
              <a:rPr lang="lt-LT" dirty="0"/>
              <a:t>Du trečdaliai (66 proc.) gamybos įmonių vadovų teigė, kad jų įmonė diegia aplinkosaugos standartus / technologijas. </a:t>
            </a:r>
          </a:p>
          <a:p>
            <a:pPr lvl="0"/>
            <a:endParaRPr lang="lt-LT" dirty="0"/>
          </a:p>
          <a:p>
            <a:pPr lvl="0"/>
            <a:r>
              <a:rPr lang="lt-LT" dirty="0"/>
              <a:t>30 proc. apklaustų vadovų teigė, kad jų įmonėje per artimiausią pusmetį yra planuojama įdiegti bent vieną aplinkosaugos standartą. </a:t>
            </a:r>
          </a:p>
          <a:p>
            <a:pPr lvl="0"/>
            <a:endParaRPr lang="lt-LT" dirty="0"/>
          </a:p>
          <a:p>
            <a:pPr lvl="0"/>
            <a:r>
              <a:rPr lang="lt-LT" dirty="0"/>
              <a:t>Daugumos (70 proc.) vadovų nuomone, aplinkosaugos standartų diegimas suteikia įmonei pranašumo, pagerina įmonės įvaizdį. </a:t>
            </a:r>
          </a:p>
        </p:txBody>
      </p:sp>
    </p:spTree>
    <p:extLst>
      <p:ext uri="{BB962C8B-B14F-4D97-AF65-F5344CB8AC3E}">
        <p14:creationId xmlns:p14="http://schemas.microsoft.com/office/powerpoint/2010/main" val="1532576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0911" y="1479832"/>
            <a:ext cx="5666859" cy="5247535"/>
          </a:xfrm>
        </p:spPr>
        <p:txBody>
          <a:bodyPr/>
          <a:lstStyle/>
          <a:p>
            <a:pPr lvl="0"/>
            <a:endParaRPr lang="en-US" dirty="0"/>
          </a:p>
          <a:p>
            <a:pPr marL="0" indent="0">
              <a:buNone/>
            </a:pPr>
            <a:r>
              <a:rPr lang="lt-LT" b="1" i="1" u="sng" dirty="0"/>
              <a:t>Įmonių vadovai: įmonių plėtra</a:t>
            </a:r>
            <a:endParaRPr lang="en-US" dirty="0"/>
          </a:p>
          <a:p>
            <a:pPr marL="0" indent="0">
              <a:buNone/>
            </a:pPr>
            <a:endParaRPr lang="en-US" dirty="0"/>
          </a:p>
          <a:p>
            <a:pPr lvl="0"/>
            <a:r>
              <a:rPr lang="lt-LT" dirty="0"/>
              <a:t>30 proc. apklaustųjų išreiškė pritarimą, kad gyvenimo kokybė Lietuvos regionuose nuolatos auga: 3 proc. vadovų visiškai sutinka, 27 proc. – sutinka. </a:t>
            </a:r>
          </a:p>
          <a:p>
            <a:pPr lvl="0"/>
            <a:endParaRPr lang="lt-LT" dirty="0"/>
          </a:p>
          <a:p>
            <a:pPr lvl="0"/>
            <a:r>
              <a:rPr lang="lt-LT" dirty="0"/>
              <a:t>Trečdalis (34 proc.) tyrimo dalyvių sutinka su teiginiu, kad regionai yra patraukli vieta verslui vystyti (sutvarkyta infrastruktūra, mokestinės lengvatos, mažesnė konkurencija, kvalifikuota darbo jėga ir mažesni kaštai): 6 proc. visiškai sutinka su teiginiu, 26 proc. – sutinka.</a:t>
            </a:r>
          </a:p>
          <a:p>
            <a:pPr lvl="0"/>
            <a:endParaRPr lang="lt-LT" dirty="0"/>
          </a:p>
          <a:p>
            <a:pPr lvl="0"/>
            <a:r>
              <a:rPr lang="lt-LT" dirty="0"/>
              <a:t>Kiek daugiau nei pusės (54 proc.) įmonių, veikiančių Vilniuje, Kaune, Klaipėdoje, Šiauliuose ir Panevėžyje, vadovai sutinka su teiginiu „Kompleksiškai pertvarkytose tikslinėse didžiųjų miestų teritorijose sukurtos geros sąlygos verslų startui“: 9 proc. respondentų visiškai sutinka, 45 proc. sutinka. </a:t>
            </a:r>
          </a:p>
          <a:p>
            <a:pPr lvl="0"/>
            <a:endParaRPr lang="lt-LT" dirty="0"/>
          </a:p>
          <a:p>
            <a:pPr lvl="0"/>
            <a:r>
              <a:rPr lang="lt-LT" dirty="0"/>
              <a:t>52 proc. Vilniuje, Kaune, Klaipėdoje, Šiauliuose ir Panevėžyje veikiančių įmonių vadovų sutinka su teiginiu „Kompleksiškai pertvarkytose tikslinėse didžiųjų miestų teritorijose sukurtos geros sąlygos esamų verslų plėtrai“: 9 proc. respondentų visiškai sutinka, 43 proc. sutinka. </a:t>
            </a:r>
          </a:p>
          <a:p>
            <a:pPr lvl="0"/>
            <a:endParaRPr lang="lt-LT" dirty="0"/>
          </a:p>
          <a:p>
            <a:pPr lvl="0"/>
            <a:r>
              <a:rPr lang="lt-LT" dirty="0"/>
              <a:t>	</a:t>
            </a:r>
            <a:endParaRPr lang="en-US" dirty="0"/>
          </a:p>
          <a:p>
            <a:pPr lvl="0"/>
            <a:endParaRPr lang="lt-LT" dirty="0"/>
          </a:p>
        </p:txBody>
      </p:sp>
      <p:sp>
        <p:nvSpPr>
          <p:cNvPr id="3" name="Title 2"/>
          <p:cNvSpPr>
            <a:spLocks noGrp="1"/>
          </p:cNvSpPr>
          <p:nvPr>
            <p:ph type="title"/>
          </p:nvPr>
        </p:nvSpPr>
        <p:spPr/>
        <p:txBody>
          <a:bodyPr/>
          <a:lstStyle/>
          <a:p>
            <a:r>
              <a:rPr lang="lt-LT" dirty="0">
                <a:solidFill>
                  <a:schemeClr val="accent2">
                    <a:lumMod val="75000"/>
                  </a:schemeClr>
                </a:solidFill>
              </a:rPr>
              <a:t>APIBENDRINIMAS</a:t>
            </a:r>
          </a:p>
        </p:txBody>
      </p:sp>
      <p:sp>
        <p:nvSpPr>
          <p:cNvPr id="2" name="Content Placeholder 1"/>
          <p:cNvSpPr>
            <a:spLocks noGrp="1"/>
          </p:cNvSpPr>
          <p:nvPr>
            <p:ph sz="half" idx="10"/>
          </p:nvPr>
        </p:nvSpPr>
        <p:spPr>
          <a:xfrm>
            <a:off x="6358842" y="1481621"/>
            <a:ext cx="5680758" cy="4347483"/>
          </a:xfrm>
        </p:spPr>
        <p:txBody>
          <a:bodyPr/>
          <a:lstStyle/>
          <a:p>
            <a:pPr lvl="0"/>
            <a:r>
              <a:rPr lang="lt-LT" dirty="0"/>
              <a:t>43 proc. labai mažų, mažų ir vidutinių įmonių atstovų galvodami apie verslo plėtrą, tarp kitų alternatyvų svarsto savo verslo plėtrą į užsienio rinkas. </a:t>
            </a:r>
          </a:p>
          <a:p>
            <a:pPr lvl="0"/>
            <a:endParaRPr lang="lt-LT" dirty="0"/>
          </a:p>
          <a:p>
            <a:pPr lvl="0"/>
            <a:r>
              <a:rPr lang="lt-LT" dirty="0"/>
              <a:t>57 proc. labai mažų, mažų ir vidutinių įmonių atstovų teigė girdėję apie Ekonomikos ir inovacijų ministerijos administruojamas ES investicijų priemones. </a:t>
            </a:r>
          </a:p>
          <a:p>
            <a:pPr lvl="0"/>
            <a:endParaRPr lang="lt-LT" dirty="0"/>
          </a:p>
          <a:p>
            <a:pPr marL="0" indent="0">
              <a:buNone/>
            </a:pPr>
            <a:r>
              <a:rPr lang="lt-LT" b="1" i="1" u="sng" dirty="0"/>
              <a:t>Įmonių atstovai: inovacijų naudojimas darbe</a:t>
            </a:r>
            <a:endParaRPr lang="en-US" dirty="0"/>
          </a:p>
          <a:p>
            <a:pPr marL="0" indent="0">
              <a:buNone/>
            </a:pPr>
            <a:r>
              <a:rPr lang="lt-LT" dirty="0"/>
              <a:t> </a:t>
            </a:r>
            <a:endParaRPr lang="en-US" dirty="0"/>
          </a:p>
          <a:p>
            <a:pPr lvl="0"/>
            <a:r>
              <a:rPr lang="lt-LT" dirty="0"/>
              <a:t>Dauguma (62 proc.) respondentų pritaria teiginiui, kad viešosios e-paslaugos yra kasdienis darbo įrankis jų įmonėse: 25 proc. visiškai sutinka, 37 proc. sutinka. </a:t>
            </a:r>
          </a:p>
          <a:p>
            <a:pPr lvl="0"/>
            <a:endParaRPr lang="lt-LT" dirty="0"/>
          </a:p>
          <a:p>
            <a:pPr lvl="0"/>
            <a:r>
              <a:rPr lang="lt-LT" dirty="0"/>
              <a:t>Kiek daugiau nei du trečdaliai (68 proc.) įmonių darbuotojų žino, kas yra atviri duomenys. </a:t>
            </a:r>
          </a:p>
          <a:p>
            <a:pPr lvl="0"/>
            <a:endParaRPr lang="lt-LT" dirty="0"/>
          </a:p>
          <a:p>
            <a:pPr lvl="0"/>
            <a:r>
              <a:rPr lang="lt-LT" dirty="0"/>
              <a:t>67 proc respondentų, nurodžiusių, kad žino, kas yra atviri duomenys, teigė bent kartą pasinaudoję atvirais duomenimis savo įmonės reikmėms. </a:t>
            </a:r>
          </a:p>
          <a:p>
            <a:pPr marL="0" indent="0">
              <a:buNone/>
            </a:pPr>
            <a:endParaRPr lang="en-US" dirty="0"/>
          </a:p>
        </p:txBody>
      </p:sp>
    </p:spTree>
    <p:extLst>
      <p:ext uri="{BB962C8B-B14F-4D97-AF65-F5344CB8AC3E}">
        <p14:creationId xmlns:p14="http://schemas.microsoft.com/office/powerpoint/2010/main" val="3624731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lt-LT" dirty="0">
                <a:solidFill>
                  <a:schemeClr val="accent2">
                    <a:lumMod val="75000"/>
                  </a:schemeClr>
                </a:solidFill>
              </a:rPr>
              <a:t>APIBENDRINIMAS</a:t>
            </a:r>
          </a:p>
        </p:txBody>
      </p:sp>
      <p:sp>
        <p:nvSpPr>
          <p:cNvPr id="6" name="Content Placeholder 5"/>
          <p:cNvSpPr>
            <a:spLocks noGrp="1"/>
          </p:cNvSpPr>
          <p:nvPr>
            <p:ph sz="half" idx="1"/>
          </p:nvPr>
        </p:nvSpPr>
        <p:spPr/>
        <p:txBody>
          <a:bodyPr/>
          <a:lstStyle/>
          <a:p>
            <a:pPr marL="0" indent="0">
              <a:buNone/>
            </a:pPr>
            <a:r>
              <a:rPr lang="lt-LT" b="1" i="1" u="sng" dirty="0"/>
              <a:t>Įmonių atstovai: rūpinimasis darbuotojų sveikata</a:t>
            </a:r>
            <a:endParaRPr lang="en-US" dirty="0"/>
          </a:p>
          <a:p>
            <a:pPr marL="0" indent="0">
              <a:buNone/>
            </a:pPr>
            <a:r>
              <a:rPr lang="lt-LT" b="1" i="1" dirty="0"/>
              <a:t> </a:t>
            </a:r>
            <a:endParaRPr lang="en-US" dirty="0"/>
          </a:p>
          <a:p>
            <a:pPr lvl="0"/>
            <a:r>
              <a:rPr lang="lt-LT" dirty="0"/>
              <a:t>Kiek daugiau nei pusė (53 proc.) respondentų per pastaruosius 12 mėn. buvo informuoti darbdavių apie jiems prieinamas profesines sveikatos paslaugas.</a:t>
            </a:r>
          </a:p>
          <a:p>
            <a:pPr marL="0" indent="0">
              <a:buNone/>
            </a:pPr>
            <a:r>
              <a:rPr lang="lt-LT" b="1" i="1" u="sng" dirty="0"/>
              <a:t>Įmonių atstovai: aplinkosauga</a:t>
            </a:r>
            <a:endParaRPr lang="en-US" dirty="0"/>
          </a:p>
          <a:p>
            <a:pPr marL="0" indent="0">
              <a:buNone/>
            </a:pPr>
            <a:r>
              <a:rPr lang="lt-LT" dirty="0"/>
              <a:t> </a:t>
            </a:r>
            <a:endParaRPr lang="en-US" dirty="0"/>
          </a:p>
          <a:p>
            <a:pPr lvl="0"/>
            <a:r>
              <a:rPr lang="lt-LT" dirty="0"/>
              <a:t>39 proc. respondentų teigė, kad jų įmonėje per paskutinį pusmetį dėl aplinkos apsaugos priežasčių buvo sumažintas energijos suvartojimas (pvz.: apribotas kondicionavimas, šildymas, nepaliekami prietaisai budėjimo režime, perkami energiją tausojantys įrenginiai). </a:t>
            </a:r>
            <a:r>
              <a:rPr lang="en-US" dirty="0"/>
              <a:t/>
            </a:r>
            <a:br>
              <a:rPr lang="en-US" dirty="0"/>
            </a:br>
            <a:endParaRPr lang="en-US" dirty="0"/>
          </a:p>
          <a:p>
            <a:endParaRPr lang="en-US" dirty="0"/>
          </a:p>
        </p:txBody>
      </p:sp>
    </p:spTree>
    <p:extLst>
      <p:ext uri="{BB962C8B-B14F-4D97-AF65-F5344CB8AC3E}">
        <p14:creationId xmlns:p14="http://schemas.microsoft.com/office/powerpoint/2010/main" val="1399689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644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85587" y="910305"/>
            <a:ext cx="11188638" cy="4717794"/>
          </a:xfrm>
        </p:spPr>
        <p:txBody>
          <a:bodyPr/>
          <a:lstStyle/>
          <a:p>
            <a:pPr marL="0" indent="0" algn="just">
              <a:buNone/>
            </a:pPr>
            <a:r>
              <a:rPr lang="lt-LT" sz="1800" b="1" i="1" u="sng"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Įmonių vadovai</a:t>
            </a: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endParaRPr lang="lt-LT" sz="18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Darbuotojo kvalifikacija ir kompetencija daugumai įmonių vadovų yra svarbesnės už jo asmeninę praeitį (lyginant su 2019 m., ši nuostata išlieka nepakitusi).</a:t>
            </a:r>
          </a:p>
          <a:p>
            <a:pPr marL="0" lvl="0" indent="0" algn="just">
              <a:buNone/>
            </a:pP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Darbuotojo profesinė kvalifikacija, atitinkanti vykdomas pareigas, išlieka vienareikšmiškai labiau vertinama, nei pareigų neatitinkantis aukštasis išsilavinimas (lyginant su 2019 m., reikšmingai išaugo tvirtai pritariančių šiai nuostatai įmonių vadovų dalis).</a:t>
            </a:r>
          </a:p>
          <a:p>
            <a:pPr marL="0" lvl="0" indent="0" algn="just">
              <a:buNone/>
            </a:pPr>
            <a:endParaRPr lang="lt-LT" sz="16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 Nuostata, žvelgianti į jaunimo praktiką įmonėje, kaip į investicijas, o ne išlaidas, darbo rinkoje, lyginant su 2019 m., reikšmingai susilpnėjo (tikėtina dėl pasikeitusios situacijos darbo rinkoje). Kita vertus, išaugo įmonės bendradarbiavimo su mokslo ir studijų institucijomis teigiamas vertinimas. </a:t>
            </a:r>
          </a:p>
          <a:p>
            <a:pPr marL="0" lvl="0" indent="0" algn="just">
              <a:buNone/>
            </a:pP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4191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Per metus reikšmingai padaugėjo vadovų įmonėje taikančių priemones, skatinančias darbuotojų sveikesnį gyvenimo būdą (tikėtina dėl COVID-19 pandemijos).</a:t>
            </a:r>
          </a:p>
          <a:p>
            <a:pPr marL="41910" indent="0" algn="just">
              <a:buNone/>
            </a:pPr>
            <a:endParaRPr lang="lt-LT" sz="1600" dirty="0">
              <a:latin typeface="Calibri" panose="020F0502020204030204" pitchFamily="34" charset="0"/>
              <a:ea typeface="Times New Roman" panose="02020603050405020304" pitchFamily="18" charset="0"/>
              <a:cs typeface="Times New Roman" panose="02020603050405020304" pitchFamily="18" charset="0"/>
            </a:endParaRPr>
          </a:p>
          <a:p>
            <a:pPr marL="4191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 Absoliuti dauguma įmonių vadovų laikosi nuomonės, kad įmonei apsimoka būti socialiai atsakinga (lyginant su 2019 m., nuostata išlieka nepakitusi). </a:t>
            </a:r>
          </a:p>
          <a:p>
            <a:pPr marL="41910" indent="0" algn="just">
              <a:buNone/>
            </a:pPr>
            <a:endParaRPr lang="lt-LT" sz="1600" dirty="0">
              <a:latin typeface="Calibri" panose="020F0502020204030204" pitchFamily="34" charset="0"/>
              <a:ea typeface="Times New Roman" panose="02020603050405020304" pitchFamily="18" charset="0"/>
              <a:cs typeface="Times New Roman" panose="02020603050405020304" pitchFamily="18" charset="0"/>
            </a:endParaRPr>
          </a:p>
          <a:p>
            <a:pPr marL="4191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 Lyginant su 2019 m., padaugėjo vadovų manančių, kad gyvenimo kokybė Lietuvos regionuose nuolatos auga. </a:t>
            </a: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Wingdings" panose="05000000000000000000" pitchFamily="2" charset="2"/>
              <a:buChar char=""/>
            </a:pPr>
            <a:endPar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6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Lyginant su 2019m. reikšmingai sumažėjo įmonių planuojančių plėtrą į užsienio rinkas (tikėtina dėl COVID-19 sukelto neapibrėžtumo ir ribojimų).</a:t>
            </a:r>
            <a:endParaRPr lang="lt-LT"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lt-LT" dirty="0"/>
          </a:p>
        </p:txBody>
      </p:sp>
      <p:sp>
        <p:nvSpPr>
          <p:cNvPr id="3" name="Title 2"/>
          <p:cNvSpPr>
            <a:spLocks noGrp="1"/>
          </p:cNvSpPr>
          <p:nvPr>
            <p:ph type="title"/>
          </p:nvPr>
        </p:nvSpPr>
        <p:spPr>
          <a:xfrm>
            <a:off x="1114853" y="120576"/>
            <a:ext cx="9730107" cy="1151703"/>
          </a:xfrm>
        </p:spPr>
        <p:txBody>
          <a:bodyPr/>
          <a:lstStyle/>
          <a:p>
            <a:r>
              <a:rPr lang="lt-LT" dirty="0">
                <a:solidFill>
                  <a:schemeClr val="accent2">
                    <a:lumMod val="75000"/>
                  </a:schemeClr>
                </a:solidFill>
              </a:rPr>
              <a:t>IŠVADOS</a:t>
            </a:r>
          </a:p>
        </p:txBody>
      </p:sp>
    </p:spTree>
    <p:extLst>
      <p:ext uri="{BB962C8B-B14F-4D97-AF65-F5344CB8AC3E}">
        <p14:creationId xmlns:p14="http://schemas.microsoft.com/office/powerpoint/2010/main" val="2382661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0912" y="1244009"/>
            <a:ext cx="11188638" cy="4717794"/>
          </a:xfrm>
        </p:spPr>
        <p:txBody>
          <a:bodyPr/>
          <a:lstStyle/>
          <a:p>
            <a:pPr marL="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lt-LT" sz="1800" b="1" i="1" u="sng"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Įmonių atstovai</a:t>
            </a: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8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Įmonių darbuotojų įsitraukimas į viešąsias e-paslaugas išlieka nepakitęs – dauguma darbuotojų jas suvokia kaip kasdienį darbo įrankį. </a:t>
            </a: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endParaRPr lang="lt-LT" sz="18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8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Atvirų duomenų žinomumas taip pat per metus išliko nepakitęs. </a:t>
            </a:r>
            <a:endParaRPr lang="lt-LT" sz="1800" dirty="0">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endParaRPr lang="lt-LT" sz="18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buNone/>
            </a:pPr>
            <a:r>
              <a:rPr lang="lt-LT" sz="1800" i="1"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Gerėja darbuotojų informuotumas apie jiems prieinamas sveikatos paslaugas.</a:t>
            </a: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727710" algn="just"/>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9911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9911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99110" indent="0" algn="just">
              <a:buNone/>
            </a:pPr>
            <a:endParaRPr lang="lt-L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lt-LT" dirty="0"/>
          </a:p>
        </p:txBody>
      </p:sp>
      <p:sp>
        <p:nvSpPr>
          <p:cNvPr id="3" name="Title 2"/>
          <p:cNvSpPr>
            <a:spLocks noGrp="1"/>
          </p:cNvSpPr>
          <p:nvPr>
            <p:ph type="title"/>
          </p:nvPr>
        </p:nvSpPr>
        <p:spPr>
          <a:xfrm>
            <a:off x="1114853" y="120576"/>
            <a:ext cx="9730107" cy="1151703"/>
          </a:xfrm>
        </p:spPr>
        <p:txBody>
          <a:bodyPr/>
          <a:lstStyle/>
          <a:p>
            <a:r>
              <a:rPr lang="lt-LT" dirty="0">
                <a:solidFill>
                  <a:schemeClr val="accent2">
                    <a:lumMod val="75000"/>
                  </a:schemeClr>
                </a:solidFill>
              </a:rPr>
              <a:t>IŠVADOS</a:t>
            </a:r>
          </a:p>
        </p:txBody>
      </p:sp>
    </p:spTree>
    <p:extLst>
      <p:ext uri="{BB962C8B-B14F-4D97-AF65-F5344CB8AC3E}">
        <p14:creationId xmlns:p14="http://schemas.microsoft.com/office/powerpoint/2010/main" val="2163145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100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29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9535C6-7DA6-49C2-BA03-14C4E60FA4B2}"/>
              </a:ext>
            </a:extLst>
          </p:cNvPr>
          <p:cNvSpPr txBox="1"/>
          <p:nvPr/>
        </p:nvSpPr>
        <p:spPr>
          <a:xfrm>
            <a:off x="-1" y="3893272"/>
            <a:ext cx="12192001" cy="1829892"/>
          </a:xfrm>
          <a:prstGeom prst="rect">
            <a:avLst/>
          </a:prstGeom>
          <a:solidFill>
            <a:srgbClr val="FFFFFF">
              <a:alpha val="89804"/>
            </a:srgbClr>
          </a:solidFill>
        </p:spPr>
        <p:txBody>
          <a:bodyPr wrap="square" rtlCol="0" anchor="ctr">
            <a:noAutofit/>
          </a:bodyPr>
          <a:lstStyle/>
          <a:p>
            <a:pPr algn="ctr"/>
            <a:r>
              <a:rPr lang="lt-LT" sz="2400" b="1" dirty="0">
                <a:solidFill>
                  <a:schemeClr val="accent2"/>
                </a:solidFill>
                <a:latin typeface="Microsoft YaHei UI Light" panose="020B0502040204020203" pitchFamily="34" charset="-122"/>
                <a:ea typeface="Microsoft YaHei UI Light" panose="020B0502040204020203" pitchFamily="34" charset="-122"/>
              </a:rPr>
              <a:t>įmonių vadovai: požiūris į darbuotojo kvalifikaciją. </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jaunimas darbo rinkoje. bendradarbiavimas su mokslo ir studijų institucijomis. inovacijų naudojimas įmonėje. rūpinimasis darbuotojų sveikata. socialinė atsakomybė. </a:t>
            </a:r>
            <a:r>
              <a:rPr lang="en-GB" sz="2400" b="1" dirty="0">
                <a:solidFill>
                  <a:schemeClr val="bg1">
                    <a:lumMod val="75000"/>
                  </a:schemeClr>
                </a:solidFill>
                <a:latin typeface="Microsoft YaHei UI Light" panose="020B0502040204020203" pitchFamily="34" charset="-122"/>
                <a:ea typeface="Microsoft YaHei UI Light" panose="020B0502040204020203" pitchFamily="34" charset="-122"/>
              </a:rPr>
              <a:t>a</a:t>
            </a: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plinkosauga. įmonių plėtra.</a:t>
            </a:r>
          </a:p>
          <a:p>
            <a:pPr algn="ctr"/>
            <a:r>
              <a:rPr lang="lt-LT" sz="2400" b="1" dirty="0">
                <a:solidFill>
                  <a:schemeClr val="bg1">
                    <a:lumMod val="75000"/>
                  </a:schemeClr>
                </a:solidFill>
                <a:latin typeface="Microsoft YaHei UI Light" panose="020B0502040204020203" pitchFamily="34" charset="-122"/>
                <a:ea typeface="Microsoft YaHei UI Light" panose="020B0502040204020203" pitchFamily="34" charset="-122"/>
              </a:rPr>
              <a:t>įmonių atstovai: inovacijų naudojimas darbe. bendradarbiavimas su mokslo ir studijų institucijomis. rūpinimasis darbuotojų sveikata. aplinkosauga</a:t>
            </a:r>
          </a:p>
        </p:txBody>
      </p:sp>
    </p:spTree>
    <p:extLst>
      <p:ext uri="{BB962C8B-B14F-4D97-AF65-F5344CB8AC3E}">
        <p14:creationId xmlns:p14="http://schemas.microsoft.com/office/powerpoint/2010/main" val="645875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Pritariate ar nepritariate teiginiui „Svarbiausia yra darbuotojo kvalifikacija ir kompetencija, o ne asmeninė praeitis“? </a:t>
            </a:r>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DARBUOTOJO KVALIFIKACIJOS (PROC.)</a:t>
            </a:r>
          </a:p>
        </p:txBody>
      </p:sp>
      <p:graphicFrame>
        <p:nvGraphicFramePr>
          <p:cNvPr id="24" name="Object 211"/>
          <p:cNvGraphicFramePr>
            <a:graphicFrameLocks/>
          </p:cNvGraphicFramePr>
          <p:nvPr>
            <p:extLst>
              <p:ext uri="{D42A27DB-BD31-4B8C-83A1-F6EECF244321}">
                <p14:modId xmlns:p14="http://schemas.microsoft.com/office/powerpoint/2010/main" val="2794706722"/>
              </p:ext>
            </p:extLst>
          </p:nvPr>
        </p:nvGraphicFramePr>
        <p:xfrm>
          <a:off x="1430709" y="2034762"/>
          <a:ext cx="7921625" cy="4086225"/>
        </p:xfrm>
        <a:graphic>
          <a:graphicData uri="http://schemas.openxmlformats.org/presentationml/2006/ole">
            <mc:AlternateContent xmlns:mc="http://schemas.openxmlformats.org/markup-compatibility/2006">
              <mc:Choice xmlns:v="urn:schemas-microsoft-com:vml" Requires="v">
                <p:oleObj spid="_x0000_s2054" name="Macro-Enabled Worksheet" r:id="rId3" imgW="6572250" imgH="3400278" progId="Excel.SheetMacroEnabled.12">
                  <p:embed/>
                </p:oleObj>
              </mc:Choice>
              <mc:Fallback>
                <p:oleObj name="Macro-Enabled Worksheet" r:id="rId3" imgW="6572250" imgH="3400278" progId="Excel.SheetMacroEnabled.12">
                  <p:embed/>
                  <p:pic>
                    <p:nvPicPr>
                      <p:cNvPr id="24" name="Object 211"/>
                      <p:cNvPicPr>
                        <a:picLocks noChangeArrowheads="1"/>
                      </p:cNvPicPr>
                      <p:nvPr/>
                    </p:nvPicPr>
                    <p:blipFill>
                      <a:blip r:embed="rId4"/>
                      <a:srcRect/>
                      <a:stretch>
                        <a:fillRect/>
                      </a:stretch>
                    </p:blipFill>
                    <p:spPr bwMode="auto">
                      <a:xfrm>
                        <a:off x="1430709" y="2034762"/>
                        <a:ext cx="79216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 Box 11"/>
          <p:cNvSpPr txBox="1">
            <a:spLocks noChangeArrowheads="1"/>
          </p:cNvSpPr>
          <p:nvPr/>
        </p:nvSpPr>
        <p:spPr bwMode="auto">
          <a:xfrm>
            <a:off x="9104376" y="508108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26" name="Text Box 11"/>
          <p:cNvSpPr txBox="1">
            <a:spLocks noChangeArrowheads="1"/>
          </p:cNvSpPr>
          <p:nvPr/>
        </p:nvSpPr>
        <p:spPr bwMode="auto">
          <a:xfrm>
            <a:off x="9123426" y="565119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27" name="Text Box 11"/>
          <p:cNvSpPr txBox="1">
            <a:spLocks noChangeArrowheads="1"/>
          </p:cNvSpPr>
          <p:nvPr/>
        </p:nvSpPr>
        <p:spPr bwMode="auto">
          <a:xfrm>
            <a:off x="9123426" y="449255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30" name="Text Box 11"/>
          <p:cNvSpPr txBox="1">
            <a:spLocks noChangeArrowheads="1"/>
          </p:cNvSpPr>
          <p:nvPr/>
        </p:nvSpPr>
        <p:spPr bwMode="auto">
          <a:xfrm>
            <a:off x="9118408" y="392692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N=554</a:t>
            </a:r>
          </a:p>
        </p:txBody>
      </p:sp>
      <p:sp>
        <p:nvSpPr>
          <p:cNvPr id="31" name="Text Box 11"/>
          <p:cNvSpPr txBox="1">
            <a:spLocks noChangeArrowheads="1"/>
          </p:cNvSpPr>
          <p:nvPr/>
        </p:nvSpPr>
        <p:spPr bwMode="auto">
          <a:xfrm>
            <a:off x="9126884" y="3331747"/>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sp>
        <p:nvSpPr>
          <p:cNvPr id="13" name="Text Box 11"/>
          <p:cNvSpPr txBox="1">
            <a:spLocks noChangeArrowheads="1"/>
          </p:cNvSpPr>
          <p:nvPr/>
        </p:nvSpPr>
        <p:spPr bwMode="auto">
          <a:xfrm>
            <a:off x="9108883" y="2754258"/>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359458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lvl="0"/>
            <a:r>
              <a:rPr lang="lt-LT" dirty="0"/>
              <a:t>Pritariate ar nepritariate teiginiui „Darbuotojo profesinė kvalifikacija, atitinkanti vykdomas pareigas, yra svarbiau, nei aukštasis išsilavinimas neatitinkantis vykdomų pareigų</a:t>
            </a:r>
            <a:r>
              <a:rPr lang="en-US" dirty="0"/>
              <a:t>”?</a:t>
            </a:r>
            <a:endParaRPr lang="lt-LT" dirty="0"/>
          </a:p>
        </p:txBody>
      </p:sp>
      <p:sp>
        <p:nvSpPr>
          <p:cNvPr id="2" name="Title 1"/>
          <p:cNvSpPr>
            <a:spLocks noGrp="1"/>
          </p:cNvSpPr>
          <p:nvPr>
            <p:ph type="title"/>
          </p:nvPr>
        </p:nvSpPr>
        <p:spPr>
          <a:xfrm>
            <a:off x="1221178" y="365125"/>
            <a:ext cx="10358373" cy="1151703"/>
          </a:xfrm>
        </p:spPr>
        <p:txBody>
          <a:bodyPr>
            <a:normAutofit/>
          </a:bodyPr>
          <a:lstStyle/>
          <a:p>
            <a:r>
              <a:rPr lang="lt-LT" dirty="0">
                <a:solidFill>
                  <a:schemeClr val="accent2">
                    <a:lumMod val="75000"/>
                  </a:schemeClr>
                </a:solidFill>
              </a:rPr>
              <a:t>NUOSTATA DĖL DARBUOTOJO KVALIFIKACIJOS (PROC.)</a:t>
            </a:r>
          </a:p>
        </p:txBody>
      </p:sp>
      <p:graphicFrame>
        <p:nvGraphicFramePr>
          <p:cNvPr id="13" name="Object 211"/>
          <p:cNvGraphicFramePr>
            <a:graphicFrameLocks/>
          </p:cNvGraphicFramePr>
          <p:nvPr>
            <p:extLst>
              <p:ext uri="{D42A27DB-BD31-4B8C-83A1-F6EECF244321}">
                <p14:modId xmlns:p14="http://schemas.microsoft.com/office/powerpoint/2010/main" val="1606564059"/>
              </p:ext>
            </p:extLst>
          </p:nvPr>
        </p:nvGraphicFramePr>
        <p:xfrm>
          <a:off x="1663700" y="2123926"/>
          <a:ext cx="7577138" cy="4086225"/>
        </p:xfrm>
        <a:graphic>
          <a:graphicData uri="http://schemas.openxmlformats.org/presentationml/2006/ole">
            <mc:AlternateContent xmlns:mc="http://schemas.openxmlformats.org/markup-compatibility/2006">
              <mc:Choice xmlns:v="urn:schemas-microsoft-com:vml" Requires="v">
                <p:oleObj spid="_x0000_s3078" name="Macro-Enabled Worksheet" r:id="rId3" imgW="6286500" imgH="3400278" progId="Excel.SheetMacroEnabled.12">
                  <p:embed/>
                </p:oleObj>
              </mc:Choice>
              <mc:Fallback>
                <p:oleObj name="Macro-Enabled Worksheet" r:id="rId3" imgW="6286500" imgH="3400278" progId="Excel.SheetMacroEnabled.12">
                  <p:embed/>
                  <p:pic>
                    <p:nvPicPr>
                      <p:cNvPr id="13" name="Object 211"/>
                      <p:cNvPicPr>
                        <a:picLocks noChangeArrowheads="1"/>
                      </p:cNvPicPr>
                      <p:nvPr/>
                    </p:nvPicPr>
                    <p:blipFill>
                      <a:blip r:embed="rId4"/>
                      <a:srcRect/>
                      <a:stretch>
                        <a:fillRect/>
                      </a:stretch>
                    </p:blipFill>
                    <p:spPr bwMode="auto">
                      <a:xfrm>
                        <a:off x="1663700" y="2123926"/>
                        <a:ext cx="75771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 Box 11"/>
          <p:cNvSpPr txBox="1">
            <a:spLocks noChangeArrowheads="1"/>
          </p:cNvSpPr>
          <p:nvPr/>
        </p:nvSpPr>
        <p:spPr bwMode="auto">
          <a:xfrm>
            <a:off x="8997167" y="5158479"/>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N=503</a:t>
            </a:r>
          </a:p>
        </p:txBody>
      </p:sp>
      <p:sp>
        <p:nvSpPr>
          <p:cNvPr id="15" name="Text Box 11"/>
          <p:cNvSpPr txBox="1">
            <a:spLocks noChangeArrowheads="1"/>
          </p:cNvSpPr>
          <p:nvPr/>
        </p:nvSpPr>
        <p:spPr bwMode="auto">
          <a:xfrm>
            <a:off x="9016217" y="5741552"/>
            <a:ext cx="647700" cy="246062"/>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N=314</a:t>
            </a:r>
          </a:p>
        </p:txBody>
      </p:sp>
      <p:sp>
        <p:nvSpPr>
          <p:cNvPr id="16" name="Text Box 11"/>
          <p:cNvSpPr txBox="1">
            <a:spLocks noChangeArrowheads="1"/>
          </p:cNvSpPr>
          <p:nvPr/>
        </p:nvSpPr>
        <p:spPr bwMode="auto">
          <a:xfrm>
            <a:off x="9016217" y="4576183"/>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N=504</a:t>
            </a:r>
          </a:p>
        </p:txBody>
      </p:sp>
      <p:sp>
        <p:nvSpPr>
          <p:cNvPr id="18" name="Text Box 11"/>
          <p:cNvSpPr txBox="1">
            <a:spLocks noChangeArrowheads="1"/>
          </p:cNvSpPr>
          <p:nvPr/>
        </p:nvSpPr>
        <p:spPr bwMode="auto">
          <a:xfrm>
            <a:off x="8997167" y="3996490"/>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N=5</a:t>
            </a:r>
            <a:r>
              <a:rPr lang="en-GB" sz="1000" dirty="0">
                <a:solidFill>
                  <a:schemeClr val="tx1">
                    <a:lumMod val="65000"/>
                    <a:lumOff val="35000"/>
                  </a:schemeClr>
                </a:solidFill>
                <a:latin typeface="+mn-lt"/>
              </a:rPr>
              <a:t>54</a:t>
            </a:r>
            <a:endParaRPr lang="lt-LT" sz="1000" dirty="0">
              <a:solidFill>
                <a:schemeClr val="tx1">
                  <a:lumMod val="65000"/>
                  <a:lumOff val="35000"/>
                </a:schemeClr>
              </a:solidFill>
              <a:latin typeface="+mn-lt"/>
            </a:endParaRPr>
          </a:p>
        </p:txBody>
      </p:sp>
      <p:sp>
        <p:nvSpPr>
          <p:cNvPr id="19" name="Text Box 11"/>
          <p:cNvSpPr txBox="1">
            <a:spLocks noChangeArrowheads="1"/>
          </p:cNvSpPr>
          <p:nvPr/>
        </p:nvSpPr>
        <p:spPr bwMode="auto">
          <a:xfrm>
            <a:off x="9016217" y="3420121"/>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507</a:t>
            </a:r>
            <a:endParaRPr lang="lt-LT" sz="1000" dirty="0">
              <a:solidFill>
                <a:schemeClr val="tx1">
                  <a:lumMod val="65000"/>
                  <a:lumOff val="35000"/>
                </a:schemeClr>
              </a:solidFill>
              <a:latin typeface="+mn-lt"/>
            </a:endParaRPr>
          </a:p>
        </p:txBody>
      </p:sp>
      <p:cxnSp>
        <p:nvCxnSpPr>
          <p:cNvPr id="12" name="Straight Arrow Connector 11">
            <a:extLst>
              <a:ext uri="{FF2B5EF4-FFF2-40B4-BE49-F238E27FC236}">
                <a16:creationId xmlns:a16="http://schemas.microsoft.com/office/drawing/2014/main" id="{734E680F-F914-46BA-AF60-83757E23DCF5}"/>
              </a:ext>
            </a:extLst>
          </p:cNvPr>
          <p:cNvCxnSpPr>
            <a:cxnSpLocks/>
          </p:cNvCxnSpPr>
          <p:nvPr/>
        </p:nvCxnSpPr>
        <p:spPr>
          <a:xfrm flipV="1">
            <a:off x="4309133" y="2870220"/>
            <a:ext cx="0" cy="158019"/>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1" name="Text Box 11"/>
          <p:cNvSpPr txBox="1">
            <a:spLocks noChangeArrowheads="1"/>
          </p:cNvSpPr>
          <p:nvPr/>
        </p:nvSpPr>
        <p:spPr bwMode="auto">
          <a:xfrm>
            <a:off x="9016217" y="2842885"/>
            <a:ext cx="647700" cy="246063"/>
          </a:xfrm>
          <a:prstGeom prst="rect">
            <a:avLst/>
          </a:prstGeom>
          <a:noFill/>
          <a:ln>
            <a:noFill/>
          </a:ln>
        </p:spPr>
        <p:txBody>
          <a:bodyPr>
            <a:spAutoFit/>
          </a:bodyPr>
          <a:lstStyle>
            <a:lvl1pPr>
              <a:defRPr sz="2000" b="1">
                <a:solidFill>
                  <a:schemeClr val="tx1"/>
                </a:solidFill>
                <a:latin typeface="Tahoma" pitchFamily="34" charset="0"/>
              </a:defRPr>
            </a:lvl1pPr>
            <a:lvl2pPr marL="742950" indent="-285750">
              <a:defRPr sz="2000" b="1">
                <a:solidFill>
                  <a:schemeClr val="tx1"/>
                </a:solidFill>
                <a:latin typeface="Tahoma" pitchFamily="34" charset="0"/>
              </a:defRPr>
            </a:lvl2pPr>
            <a:lvl3pPr marL="1143000" indent="-228600">
              <a:defRPr sz="2000" b="1">
                <a:solidFill>
                  <a:schemeClr val="tx1"/>
                </a:solidFill>
                <a:latin typeface="Tahoma" pitchFamily="34" charset="0"/>
              </a:defRPr>
            </a:lvl3pPr>
            <a:lvl4pPr marL="1600200" indent="-228600">
              <a:defRPr sz="2000" b="1">
                <a:solidFill>
                  <a:schemeClr val="tx1"/>
                </a:solidFill>
                <a:latin typeface="Tahoma" pitchFamily="34" charset="0"/>
              </a:defRPr>
            </a:lvl4pPr>
            <a:lvl5pPr marL="2057400" indent="-228600">
              <a:defRPr sz="2000" b="1">
                <a:solidFill>
                  <a:schemeClr val="tx1"/>
                </a:solidFill>
                <a:latin typeface="Tahoma" pitchFamily="34" charset="0"/>
              </a:defRPr>
            </a:lvl5pPr>
            <a:lvl6pPr marL="2514600" indent="-228600" algn="ctr" eaLnBrk="0" fontAlgn="base" hangingPunct="0">
              <a:spcBef>
                <a:spcPct val="50000"/>
              </a:spcBef>
              <a:spcAft>
                <a:spcPct val="0"/>
              </a:spcAft>
              <a:defRPr sz="2000" b="1">
                <a:solidFill>
                  <a:schemeClr val="tx1"/>
                </a:solidFill>
                <a:latin typeface="Tahoma" pitchFamily="34" charset="0"/>
              </a:defRPr>
            </a:lvl6pPr>
            <a:lvl7pPr marL="2971800" indent="-228600" algn="ctr" eaLnBrk="0" fontAlgn="base" hangingPunct="0">
              <a:spcBef>
                <a:spcPct val="50000"/>
              </a:spcBef>
              <a:spcAft>
                <a:spcPct val="0"/>
              </a:spcAft>
              <a:defRPr sz="2000" b="1">
                <a:solidFill>
                  <a:schemeClr val="tx1"/>
                </a:solidFill>
                <a:latin typeface="Tahoma" pitchFamily="34" charset="0"/>
              </a:defRPr>
            </a:lvl7pPr>
            <a:lvl8pPr marL="3429000" indent="-228600" algn="ctr" eaLnBrk="0" fontAlgn="base" hangingPunct="0">
              <a:spcBef>
                <a:spcPct val="50000"/>
              </a:spcBef>
              <a:spcAft>
                <a:spcPct val="0"/>
              </a:spcAft>
              <a:defRPr sz="2000" b="1">
                <a:solidFill>
                  <a:schemeClr val="tx1"/>
                </a:solidFill>
                <a:latin typeface="Tahoma" pitchFamily="34" charset="0"/>
              </a:defRPr>
            </a:lvl8pPr>
            <a:lvl9pPr marL="3886200" indent="-228600" algn="ctr" eaLnBrk="0" fontAlgn="base" hangingPunct="0">
              <a:spcBef>
                <a:spcPct val="50000"/>
              </a:spcBef>
              <a:spcAft>
                <a:spcPct val="0"/>
              </a:spcAft>
              <a:defRPr sz="2000" b="1">
                <a:solidFill>
                  <a:schemeClr val="tx1"/>
                </a:solidFill>
                <a:latin typeface="Tahoma" pitchFamily="34" charset="0"/>
              </a:defRPr>
            </a:lvl9pPr>
          </a:lstStyle>
          <a:p>
            <a:pPr eaLnBrk="1" fontAlgn="auto" hangingPunct="1">
              <a:spcAft>
                <a:spcPts val="0"/>
              </a:spcAft>
              <a:defRPr/>
            </a:pPr>
            <a:r>
              <a:rPr lang="lt-LT" sz="1000" dirty="0">
                <a:solidFill>
                  <a:schemeClr val="tx1">
                    <a:lumMod val="65000"/>
                    <a:lumOff val="35000"/>
                  </a:schemeClr>
                </a:solidFill>
                <a:latin typeface="+mn-lt"/>
              </a:rPr>
              <a:t>N=</a:t>
            </a:r>
            <a:r>
              <a:rPr lang="en-GB" sz="1000" dirty="0">
                <a:solidFill>
                  <a:schemeClr val="tx1">
                    <a:lumMod val="65000"/>
                    <a:lumOff val="35000"/>
                  </a:schemeClr>
                </a:solidFill>
                <a:latin typeface="+mn-lt"/>
              </a:rPr>
              <a:t>513</a:t>
            </a:r>
            <a:endParaRPr lang="lt-LT" sz="1000" dirty="0">
              <a:solidFill>
                <a:schemeClr val="tx1">
                  <a:lumMod val="65000"/>
                  <a:lumOff val="35000"/>
                </a:schemeClr>
              </a:solidFill>
              <a:latin typeface="+mn-lt"/>
            </a:endParaRPr>
          </a:p>
        </p:txBody>
      </p:sp>
    </p:spTree>
    <p:extLst>
      <p:ext uri="{BB962C8B-B14F-4D97-AF65-F5344CB8AC3E}">
        <p14:creationId xmlns:p14="http://schemas.microsoft.com/office/powerpoint/2010/main" val="777050314"/>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Custom 2">
      <a:dk1>
        <a:sysClr val="windowText" lastClr="000000"/>
      </a:dk1>
      <a:lt1>
        <a:sysClr val="window" lastClr="FFFFFF"/>
      </a:lt1>
      <a:dk2>
        <a:srgbClr val="1F497D"/>
      </a:dk2>
      <a:lt2>
        <a:srgbClr val="EEECE1"/>
      </a:lt2>
      <a:accent1>
        <a:srgbClr val="00565B"/>
      </a:accent1>
      <a:accent2>
        <a:srgbClr val="1AB1AF"/>
      </a:accent2>
      <a:accent3>
        <a:srgbClr val="00D0D3"/>
      </a:accent3>
      <a:accent4>
        <a:srgbClr val="CCCCCC"/>
      </a:accent4>
      <a:accent5>
        <a:srgbClr val="4BACC6"/>
      </a:accent5>
      <a:accent6>
        <a:srgbClr val="F79646"/>
      </a:accent6>
      <a:hlink>
        <a:srgbClr val="0000FF"/>
      </a:hlink>
      <a:folHlink>
        <a:srgbClr val="800080"/>
      </a:folHlink>
    </a:clrScheme>
    <a:fontScheme name="Spinter">
      <a:majorFont>
        <a:latin typeface="Microsoft YaHei UI Light"/>
        <a:ea typeface=""/>
        <a:cs typeface=""/>
      </a:majorFont>
      <a:minorFont>
        <a:latin typeface="Microsoft YaHei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10851</TotalTime>
  <Words>3406</Words>
  <Application>Microsoft Office PowerPoint</Application>
  <PresentationFormat>Widescreen</PresentationFormat>
  <Paragraphs>602</Paragraphs>
  <Slides>59</Slides>
  <Notes>0</Notes>
  <HiddenSlides>0</HiddenSlides>
  <MMClips>0</MMClips>
  <ScaleCrop>false</ScaleCrop>
  <HeadingPairs>
    <vt:vector size="8" baseType="variant">
      <vt:variant>
        <vt:lpstr>Fonts Used</vt:lpstr>
      </vt:variant>
      <vt:variant>
        <vt:i4>8</vt:i4>
      </vt:variant>
      <vt:variant>
        <vt:lpstr>Theme</vt:lpstr>
      </vt:variant>
      <vt:variant>
        <vt:i4>18</vt:i4>
      </vt:variant>
      <vt:variant>
        <vt:lpstr>Embedded OLE Servers</vt:lpstr>
      </vt:variant>
      <vt:variant>
        <vt:i4>2</vt:i4>
      </vt:variant>
      <vt:variant>
        <vt:lpstr>Slide Titles</vt:lpstr>
      </vt:variant>
      <vt:variant>
        <vt:i4>59</vt:i4>
      </vt:variant>
    </vt:vector>
  </HeadingPairs>
  <TitlesOfParts>
    <vt:vector size="87" baseType="lpstr">
      <vt:lpstr>Arial Unicode MS</vt:lpstr>
      <vt:lpstr>Arial</vt:lpstr>
      <vt:lpstr>Calibri</vt:lpstr>
      <vt:lpstr>Yu Gothic UI Semilight</vt:lpstr>
      <vt:lpstr>Microsoft YaHei UI Light</vt:lpstr>
      <vt:lpstr>Open Sans</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Worksheet</vt:lpstr>
      <vt:lpstr>Macro-Enabled Worksheet</vt:lpstr>
      <vt:lpstr>VIEŠOSIOS NUOMONĖS TYRIMAS APIE 2014–2020 M. EUROPOS SĄJUNGOS INVESTICIJAS</vt:lpstr>
      <vt:lpstr>PowerPoint Presentation</vt:lpstr>
      <vt:lpstr>TYRIMO METODIKA</vt:lpstr>
      <vt:lpstr>STATISTINĖ PAKLAIDA</vt:lpstr>
      <vt:lpstr>RESPONDENTŲ CHARAKTERISTIKOS (PROC.)</vt:lpstr>
      <vt:lpstr>PowerPoint Presentation</vt:lpstr>
      <vt:lpstr>PowerPoint Presentation</vt:lpstr>
      <vt:lpstr>NUOSTATA DĖL DARBUOTOJO KVALIFIKACIJOS (PROC.)</vt:lpstr>
      <vt:lpstr>NUOSTATA DĖL DARBUOTOJO KVALIFIKACIJOS (PROC.)</vt:lpstr>
      <vt:lpstr>NUOSTATA DĖL DARBUOTOJO KVALIFIKACIJOS (PROC.)</vt:lpstr>
      <vt:lpstr>NUOSTATA DĖL DARBUOTOJO MOKYMO DARBO VIETOJE (PROC.)</vt:lpstr>
      <vt:lpstr>PowerPoint Presentation</vt:lpstr>
      <vt:lpstr>JAUNIMO PRIĖMIMAS PRAKTIKAI (PROC.)</vt:lpstr>
      <vt:lpstr>PATYRUSIŲ DARBUOTOJŲ PRAKTINIŲ ĮGŪDŽIŲ PERDAVIMAS JAUNIMUI (PROC.)</vt:lpstr>
      <vt:lpstr>NUOSTATA DĖL JAUNIMO PRAKTIKOS ĮMONĖJE (PROC.)</vt:lpstr>
      <vt:lpstr>PowerPoint Presentation</vt:lpstr>
      <vt:lpstr>DALYVAVIMAS PROFESINIO MOKYMO PROGRAMŲ RENGIME KARTU SU PROFESINIO MOKYMO ĮSTAIGOMIS (PROC.)</vt:lpstr>
      <vt:lpstr>NUOSTATA DĖL NAUJAI RUOŠIAMŲ SPECIALISTŲ KVALIFIKACIJOS ATITIKIMO ĮMONĖS POREIKIAMS (PROC.)</vt:lpstr>
      <vt:lpstr>NUOSTATA DĖL BENDRADARBIAVIMO SU MOKSLO IR STUDIJŲ INSTITUCIJOMIS NAUDOS ĮMONEI (PROC.)</vt:lpstr>
      <vt:lpstr>BENDRADARBIAVIMO SU MOKSLO IR STUDIJŲ INSTITUCIJOMIS VERTINIMAS (PROC.)</vt:lpstr>
      <vt:lpstr>PowerPoint Presentation</vt:lpstr>
      <vt:lpstr>NUOSTATA DĖL INVESTICIJŲ Į INOVACIJAS (PROC.)</vt:lpstr>
      <vt:lpstr>NUOSTATA DĖL KŪRYBINIŲ SPRENDIMŲ KAIP KONKURENCINIO PRANAŠUMO ŠALTINIO (PROC.)</vt:lpstr>
      <vt:lpstr>DOMĖJIMASIS EKOINOVACIJOMIS, JŲ KAINA BEI EKONOMINE NAUDA (PROC.)</vt:lpstr>
      <vt:lpstr>PowerPoint Presentation</vt:lpstr>
      <vt:lpstr>SKATINANČIŲ DARBUOTOJŲ SVEIKESNĮ GYVENIMO BŪDĄ PRIEMONIŲ TAIKYMAS (PROC.)</vt:lpstr>
      <vt:lpstr>PROFESINIŲ SVEIKATOS PASLAUGŲ PRIEINAMUMAS (PROC.)</vt:lpstr>
      <vt:lpstr>DARBUOTOJŲ INFORMAVIMAS APIE PRIEINAMAS PROFESINĖS SVEIKATOS PASLAUGAS (PROC.)</vt:lpstr>
      <vt:lpstr>PowerPoint Presentation</vt:lpstr>
      <vt:lpstr>NUOSTATA DĖL SOCIALINĖS ATSAKOMYBĖS NAUDOS ĮMONEI (PROC.)</vt:lpstr>
      <vt:lpstr>PowerPoint Presentation</vt:lpstr>
      <vt:lpstr>APLINKOSAUGOS STANDARTŲ DIEGIMAS (PROC.)</vt:lpstr>
      <vt:lpstr>KETINIMAI PER ARTIMIAUSIĄ PUSMETĮ ĮDIEGTI BENT VIENĄ APLINKOSAUGOS STANDARTĄ (PROC.)</vt:lpstr>
      <vt:lpstr>NUOSTATA DĖL ĮMONĖS ĮVAIZDŽIO ĮDIEGUS APLINKOSAUGOS STANDARTUS (PROC.)</vt:lpstr>
      <vt:lpstr>PowerPoint Presentation</vt:lpstr>
      <vt:lpstr>NUOSTATA DĖL GYVENIMO KOKYBĖS LIETUVOS REGIONUOSE AUGIMO (PROC.)</vt:lpstr>
      <vt:lpstr>NUOSTATA DĖL REGIONŲ PATRAUKLUMO VYSTYTI VERSLĄ (PROC.)</vt:lpstr>
      <vt:lpstr>NUOSTATA DĖL SĄLYGŲ NAUJŲ VERSLŲ STARTUI KOMPLEKSIŠKAI PERTVARKYTOSE TIKSLINĖSE DIDŽIŲJŲ MIESTŲ TERITORIJOSE (PROC.)</vt:lpstr>
      <vt:lpstr>NUOSTATA DĖL SĄLYGŲ ESAMŲ VERSLŲ PLĖTRAI KOMPLEKSIŠKAI PERTVARKYTOSE TIKSLINĖSE DIDŽIŲJŲ MIESTŲ TERITORIJOSE (PROC.)</vt:lpstr>
      <vt:lpstr>SVARSTYMAS APIE VERSLO PLĖTRĄ Į UŽSIENIO RINKAS (PROC.)</vt:lpstr>
      <vt:lpstr>EKONOMIKOS IR INOVACIJŲ MINISTERIJOS ADMINISTRUOJAMŲ ES INVESTICIJŲ PRIEMONIŲ ŽINOMUMAS (PROC.)</vt:lpstr>
      <vt:lpstr>PowerPoint Presentation</vt:lpstr>
      <vt:lpstr>NUOSTATA DĖL VIEŠŲJŲ E-PASLAUGŲ KAIP KASDIENIO ĮMONĖS DARBO ĮRANKIO (PROC.)</vt:lpstr>
      <vt:lpstr>ATVIRŲ DUOMENŲ ŽINOMUMAS (PROC.)</vt:lpstr>
      <vt:lpstr>PASINAUDOJIMAS ATVIRAIS DUOMENIMIS ĮMONĖS REIKMĖMS (PROC.)</vt:lpstr>
      <vt:lpstr>PowerPoint Presentation</vt:lpstr>
      <vt:lpstr>DARBUOTOJŲ INFORMAVIMAS APIE PRIEINAMAS PROFESINES SVEIKATOS PASLAUGAS (PROC.)</vt:lpstr>
      <vt:lpstr>PowerPoint Presentation</vt:lpstr>
      <vt:lpstr>ENERGIJOS SUVARTOJIMO ĮMONĖJE SUMAŽINIMAS PER PASKUTINĮ PUSMETĮ (PROC.)</vt:lpstr>
      <vt:lpstr>PowerPoint Presentation</vt:lpstr>
      <vt:lpstr>APIBENDRINIMAS</vt:lpstr>
      <vt:lpstr>APIBENDRINIMAS</vt:lpstr>
      <vt:lpstr>APIBENDRINIMAS</vt:lpstr>
      <vt:lpstr>APIBENDRINIMAS</vt:lpstr>
      <vt:lpstr>APIBENDRINIMAS</vt:lpstr>
      <vt:lpstr>PowerPoint Presentation</vt:lpstr>
      <vt:lpstr>IŠVADOS</vt:lpstr>
      <vt:lpstr>IŠVADOS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Remigijus</dc:creator>
  <cp:lastModifiedBy>Viluniene Jurgita</cp:lastModifiedBy>
  <cp:revision>1068</cp:revision>
  <cp:lastPrinted>2019-10-23T08:34:26Z</cp:lastPrinted>
  <dcterms:created xsi:type="dcterms:W3CDTF">2016-10-12T19:46:29Z</dcterms:created>
  <dcterms:modified xsi:type="dcterms:W3CDTF">2020-11-19T12:54:32Z</dcterms:modified>
</cp:coreProperties>
</file>