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392" r:id="rId2"/>
    <p:sldId id="548" r:id="rId3"/>
    <p:sldId id="550" r:id="rId4"/>
    <p:sldId id="551" r:id="rId5"/>
    <p:sldId id="552" r:id="rId6"/>
    <p:sldId id="554" r:id="rId7"/>
    <p:sldId id="553" r:id="rId8"/>
    <p:sldId id="555" r:id="rId9"/>
    <p:sldId id="556" r:id="rId10"/>
    <p:sldId id="557" r:id="rId11"/>
    <p:sldId id="558" r:id="rId12"/>
    <p:sldId id="559" r:id="rId13"/>
    <p:sldId id="560" r:id="rId14"/>
    <p:sldId id="528" r:id="rId15"/>
  </p:sldIdLst>
  <p:sldSz cx="9144000" cy="5143500" type="screen16x9"/>
  <p:notesSz cx="6797675" cy="9926638"/>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336600"/>
    <a:srgbClr val="F6F8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18" autoAdjust="0"/>
    <p:restoredTop sz="59547" autoAdjust="0"/>
  </p:normalViewPr>
  <p:slideViewPr>
    <p:cSldViewPr snapToGrid="0" showGuides="1">
      <p:cViewPr>
        <p:scale>
          <a:sx n="75" d="100"/>
          <a:sy n="75" d="100"/>
        </p:scale>
        <p:origin x="-96" y="-282"/>
      </p:cViewPr>
      <p:guideLst>
        <p:guide orient="horz" pos="1620"/>
        <p:guide pos="2880"/>
      </p:guideLst>
    </p:cSldViewPr>
  </p:slideViewPr>
  <p:notesTextViewPr>
    <p:cViewPr>
      <p:scale>
        <a:sx n="1" d="1"/>
        <a:sy n="1" d="1"/>
      </p:scale>
      <p:origin x="0" y="0"/>
    </p:cViewPr>
  </p:notesTextViewPr>
  <p:sorterViewPr>
    <p:cViewPr>
      <p:scale>
        <a:sx n="100" d="100"/>
        <a:sy n="100" d="100"/>
      </p:scale>
      <p:origin x="0" y="-828"/>
    </p:cViewPr>
  </p:sorterViewPr>
  <p:notesViewPr>
    <p:cSldViewPr snapToGrid="0" showGuides="1">
      <p:cViewPr varScale="1">
        <p:scale>
          <a:sx n="81" d="100"/>
          <a:sy n="81" d="100"/>
        </p:scale>
        <p:origin x="195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6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CF01BD6-766B-4D19-B75E-7E6A037A6BFB}" type="datetimeFigureOut">
              <a:rPr lang="en-US" smtClean="0"/>
              <a:t>5/3/2018</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31302AA-81B1-4225-BC36-6DD3E8E98722}" type="slidenum">
              <a:rPr lang="en-US" smtClean="0"/>
              <a:t>‹#›</a:t>
            </a:fld>
            <a:endParaRPr lang="en-US"/>
          </a:p>
        </p:txBody>
      </p:sp>
    </p:spTree>
    <p:extLst>
      <p:ext uri="{BB962C8B-B14F-4D97-AF65-F5344CB8AC3E}">
        <p14:creationId xmlns:p14="http://schemas.microsoft.com/office/powerpoint/2010/main" val="3888844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98D3C34-4FAE-4634-9621-7C1A1531823B}" type="datetimeFigureOut">
              <a:rPr lang="en-US" smtClean="0"/>
              <a:t>5/3/2018</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A5D1758-ED3D-4611-B861-63A1DF032208}" type="slidenum">
              <a:rPr lang="en-US" smtClean="0"/>
              <a:t>‹#›</a:t>
            </a:fld>
            <a:endParaRPr lang="en-US"/>
          </a:p>
        </p:txBody>
      </p:sp>
    </p:spTree>
    <p:extLst>
      <p:ext uri="{BB962C8B-B14F-4D97-AF65-F5344CB8AC3E}">
        <p14:creationId xmlns:p14="http://schemas.microsoft.com/office/powerpoint/2010/main" val="1990456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FA5D1758-ED3D-4611-B861-63A1DF032208}" type="slidenum">
              <a:rPr lang="en-US" smtClean="0"/>
              <a:t>1</a:t>
            </a:fld>
            <a:endParaRPr lang="en-US" dirty="0"/>
          </a:p>
        </p:txBody>
      </p:sp>
    </p:spTree>
    <p:extLst>
      <p:ext uri="{BB962C8B-B14F-4D97-AF65-F5344CB8AC3E}">
        <p14:creationId xmlns:p14="http://schemas.microsoft.com/office/powerpoint/2010/main" val="691257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b="0" dirty="0"/>
          </a:p>
        </p:txBody>
      </p:sp>
      <p:sp>
        <p:nvSpPr>
          <p:cNvPr id="4" name="Skaidrės numerio vietos rezervavimo ženklas 3"/>
          <p:cNvSpPr>
            <a:spLocks noGrp="1"/>
          </p:cNvSpPr>
          <p:nvPr>
            <p:ph type="sldNum" sz="quarter" idx="10"/>
          </p:nvPr>
        </p:nvSpPr>
        <p:spPr/>
        <p:txBody>
          <a:bodyPr/>
          <a:lstStyle/>
          <a:p>
            <a:fld id="{FA5D1758-ED3D-4611-B861-63A1DF032208}" type="slidenum">
              <a:rPr lang="en-US" smtClean="0"/>
              <a:t>10</a:t>
            </a:fld>
            <a:endParaRPr lang="en-US"/>
          </a:p>
        </p:txBody>
      </p:sp>
    </p:spTree>
    <p:extLst>
      <p:ext uri="{BB962C8B-B14F-4D97-AF65-F5344CB8AC3E}">
        <p14:creationId xmlns:p14="http://schemas.microsoft.com/office/powerpoint/2010/main" val="1472728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b="0" dirty="0" smtClean="0"/>
              <a:t>SPF – 1,1 mln. </a:t>
            </a:r>
            <a:r>
              <a:rPr lang="lt-LT" b="0" dirty="0" err="1" smtClean="0"/>
              <a:t>eur</a:t>
            </a:r>
            <a:r>
              <a:rPr lang="lt-LT" b="0" dirty="0" smtClean="0"/>
              <a:t> </a:t>
            </a:r>
            <a:endParaRPr lang="lt-LT" b="0" dirty="0"/>
          </a:p>
        </p:txBody>
      </p:sp>
      <p:sp>
        <p:nvSpPr>
          <p:cNvPr id="4" name="Skaidrės numerio vietos rezervavimo ženklas 3"/>
          <p:cNvSpPr>
            <a:spLocks noGrp="1"/>
          </p:cNvSpPr>
          <p:nvPr>
            <p:ph type="sldNum" sz="quarter" idx="10"/>
          </p:nvPr>
        </p:nvSpPr>
        <p:spPr/>
        <p:txBody>
          <a:bodyPr/>
          <a:lstStyle/>
          <a:p>
            <a:fld id="{FA5D1758-ED3D-4611-B861-63A1DF032208}" type="slidenum">
              <a:rPr lang="en-US" smtClean="0"/>
              <a:t>11</a:t>
            </a:fld>
            <a:endParaRPr lang="en-US"/>
          </a:p>
        </p:txBody>
      </p:sp>
    </p:spTree>
    <p:extLst>
      <p:ext uri="{BB962C8B-B14F-4D97-AF65-F5344CB8AC3E}">
        <p14:creationId xmlns:p14="http://schemas.microsoft.com/office/powerpoint/2010/main" val="1472728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b="0" dirty="0"/>
          </a:p>
        </p:txBody>
      </p:sp>
      <p:sp>
        <p:nvSpPr>
          <p:cNvPr id="4" name="Skaidrės numerio vietos rezervavimo ženklas 3"/>
          <p:cNvSpPr>
            <a:spLocks noGrp="1"/>
          </p:cNvSpPr>
          <p:nvPr>
            <p:ph type="sldNum" sz="quarter" idx="10"/>
          </p:nvPr>
        </p:nvSpPr>
        <p:spPr/>
        <p:txBody>
          <a:bodyPr/>
          <a:lstStyle/>
          <a:p>
            <a:fld id="{FA5D1758-ED3D-4611-B861-63A1DF032208}" type="slidenum">
              <a:rPr lang="en-US" smtClean="0"/>
              <a:t>12</a:t>
            </a:fld>
            <a:endParaRPr lang="en-US"/>
          </a:p>
        </p:txBody>
      </p:sp>
    </p:spTree>
    <p:extLst>
      <p:ext uri="{BB962C8B-B14F-4D97-AF65-F5344CB8AC3E}">
        <p14:creationId xmlns:p14="http://schemas.microsoft.com/office/powerpoint/2010/main" val="1472728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b="0" dirty="0"/>
          </a:p>
        </p:txBody>
      </p:sp>
      <p:sp>
        <p:nvSpPr>
          <p:cNvPr id="4" name="Skaidrės numerio vietos rezervavimo ženklas 3"/>
          <p:cNvSpPr>
            <a:spLocks noGrp="1"/>
          </p:cNvSpPr>
          <p:nvPr>
            <p:ph type="sldNum" sz="quarter" idx="10"/>
          </p:nvPr>
        </p:nvSpPr>
        <p:spPr/>
        <p:txBody>
          <a:bodyPr/>
          <a:lstStyle/>
          <a:p>
            <a:fld id="{FA5D1758-ED3D-4611-B861-63A1DF032208}" type="slidenum">
              <a:rPr lang="en-US" smtClean="0"/>
              <a:t>13</a:t>
            </a:fld>
            <a:endParaRPr lang="en-US"/>
          </a:p>
        </p:txBody>
      </p:sp>
    </p:spTree>
    <p:extLst>
      <p:ext uri="{BB962C8B-B14F-4D97-AF65-F5344CB8AC3E}">
        <p14:creationId xmlns:p14="http://schemas.microsoft.com/office/powerpoint/2010/main" val="1472728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FA5D1758-ED3D-4611-B861-63A1DF032208}" type="slidenum">
              <a:rPr lang="en-US" smtClean="0"/>
              <a:t>14</a:t>
            </a:fld>
            <a:endParaRPr lang="en-US"/>
          </a:p>
        </p:txBody>
      </p:sp>
    </p:spTree>
    <p:extLst>
      <p:ext uri="{BB962C8B-B14F-4D97-AF65-F5344CB8AC3E}">
        <p14:creationId xmlns:p14="http://schemas.microsoft.com/office/powerpoint/2010/main" val="2448420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b="0" dirty="0"/>
          </a:p>
        </p:txBody>
      </p:sp>
      <p:sp>
        <p:nvSpPr>
          <p:cNvPr id="4" name="Skaidrės numerio vietos rezervavimo ženklas 3"/>
          <p:cNvSpPr>
            <a:spLocks noGrp="1"/>
          </p:cNvSpPr>
          <p:nvPr>
            <p:ph type="sldNum" sz="quarter" idx="10"/>
          </p:nvPr>
        </p:nvSpPr>
        <p:spPr/>
        <p:txBody>
          <a:bodyPr/>
          <a:lstStyle/>
          <a:p>
            <a:fld id="{FA5D1758-ED3D-4611-B861-63A1DF032208}" type="slidenum">
              <a:rPr lang="en-US" smtClean="0"/>
              <a:t>2</a:t>
            </a:fld>
            <a:endParaRPr lang="en-US"/>
          </a:p>
        </p:txBody>
      </p:sp>
    </p:spTree>
    <p:extLst>
      <p:ext uri="{BB962C8B-B14F-4D97-AF65-F5344CB8AC3E}">
        <p14:creationId xmlns:p14="http://schemas.microsoft.com/office/powerpoint/2010/main" val="1472728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0" indent="0">
              <a:buFont typeface="Arial" pitchFamily="34" charset="0"/>
              <a:buNone/>
              <a:defRPr/>
            </a:pPr>
            <a:r>
              <a:rPr lang="lt-LT" altLang="lt-LT" sz="1000" b="1" dirty="0" smtClean="0">
                <a:solidFill>
                  <a:schemeClr val="bg2">
                    <a:lumMod val="25000"/>
                  </a:schemeClr>
                </a:solidFill>
              </a:rPr>
              <a:t>Valdymo išlaidos (per </a:t>
            </a:r>
            <a:r>
              <a:rPr lang="lt-LT" altLang="lt-LT" sz="1000" b="1" dirty="0" err="1" smtClean="0">
                <a:solidFill>
                  <a:schemeClr val="bg2">
                    <a:lumMod val="25000"/>
                  </a:schemeClr>
                </a:solidFill>
              </a:rPr>
              <a:t>FoF</a:t>
            </a:r>
            <a:r>
              <a:rPr lang="lt-LT" altLang="lt-LT" sz="1000" b="1" dirty="0" smtClean="0">
                <a:solidFill>
                  <a:schemeClr val="bg2">
                    <a:lumMod val="25000"/>
                  </a:schemeClr>
                </a:solidFill>
              </a:rPr>
              <a:t> laikotarpį numatyta 1,7 mln. </a:t>
            </a:r>
            <a:r>
              <a:rPr lang="lt-LT" altLang="lt-LT" sz="1000" b="1" dirty="0" err="1" smtClean="0">
                <a:solidFill>
                  <a:schemeClr val="bg2">
                    <a:lumMod val="25000"/>
                  </a:schemeClr>
                </a:solidFill>
              </a:rPr>
              <a:t>eur</a:t>
            </a:r>
            <a:r>
              <a:rPr lang="lt-LT" altLang="lt-LT" sz="1000" b="1" dirty="0" smtClean="0">
                <a:solidFill>
                  <a:schemeClr val="bg2">
                    <a:lumMod val="25000"/>
                  </a:schemeClr>
                </a:solidFill>
              </a:rPr>
              <a:t> (7 proc. nuo ES lėšų)):</a:t>
            </a:r>
          </a:p>
          <a:p>
            <a:pPr marL="514350" indent="-514350" algn="just">
              <a:buFont typeface="Arial" pitchFamily="34" charset="0"/>
              <a:buAutoNum type="romanUcPeriod"/>
              <a:defRPr/>
            </a:pPr>
            <a:r>
              <a:rPr lang="lt-LT" altLang="lt-LT" sz="1000" dirty="0" smtClean="0">
                <a:solidFill>
                  <a:schemeClr val="bg2">
                    <a:lumMod val="25000"/>
                  </a:schemeClr>
                </a:solidFill>
              </a:rPr>
              <a:t>Bazinis atlygis – skaičiuojamas nuo Fondui sumokėtų programos įnašų vadovaujantis </a:t>
            </a:r>
            <a:r>
              <a:rPr lang="lt-LT" altLang="lt-LT" sz="1000" dirty="0" err="1" smtClean="0">
                <a:solidFill>
                  <a:schemeClr val="bg2">
                    <a:lumMod val="25000"/>
                  </a:schemeClr>
                </a:solidFill>
              </a:rPr>
              <a:t>Reg</a:t>
            </a:r>
            <a:r>
              <a:rPr lang="lt-LT" altLang="lt-LT" sz="1000" dirty="0" smtClean="0">
                <a:solidFill>
                  <a:schemeClr val="bg2">
                    <a:lumMod val="25000"/>
                  </a:schemeClr>
                </a:solidFill>
              </a:rPr>
              <a:t> Nr. 480/2014 13 str. 1 d. a) punktu</a:t>
            </a:r>
          </a:p>
          <a:p>
            <a:pPr marL="514350" indent="-514350" algn="just">
              <a:buFont typeface="Arial" pitchFamily="34" charset="0"/>
              <a:buAutoNum type="romanUcPeriod"/>
              <a:defRPr/>
            </a:pPr>
            <a:r>
              <a:rPr lang="lt-LT" altLang="lt-LT" sz="1000" dirty="0" smtClean="0">
                <a:solidFill>
                  <a:schemeClr val="bg2">
                    <a:lumMod val="25000"/>
                  </a:schemeClr>
                </a:solidFill>
              </a:rPr>
              <a:t>Su veiklos rezultatais susieta valdymo išlaidų dalis – veikla vertinama remiantis </a:t>
            </a:r>
            <a:r>
              <a:rPr lang="lt-LT" altLang="lt-LT" sz="1000" dirty="0" err="1" smtClean="0">
                <a:solidFill>
                  <a:schemeClr val="bg2">
                    <a:lumMod val="25000"/>
                  </a:schemeClr>
                </a:solidFill>
              </a:rPr>
              <a:t>Reg</a:t>
            </a:r>
            <a:r>
              <a:rPr lang="lt-LT" altLang="lt-LT" sz="1000" dirty="0" smtClean="0">
                <a:solidFill>
                  <a:schemeClr val="bg2">
                    <a:lumMod val="25000"/>
                  </a:schemeClr>
                </a:solidFill>
              </a:rPr>
              <a:t> Nr. 480/2014 12 str. 1 d. nurodytais </a:t>
            </a:r>
            <a:r>
              <a:rPr lang="lt-LT" altLang="lt-LT" sz="1000" dirty="0" smtClean="0">
                <a:solidFill>
                  <a:srgbClr val="002060"/>
                </a:solidFill>
              </a:rPr>
              <a:t>rodikliais</a:t>
            </a:r>
            <a:r>
              <a:rPr lang="lt-LT" altLang="lt-LT" sz="1000" dirty="0" smtClean="0">
                <a:solidFill>
                  <a:schemeClr val="bg2">
                    <a:lumMod val="25000"/>
                  </a:schemeClr>
                </a:solidFill>
              </a:rPr>
              <a:t>:</a:t>
            </a:r>
          </a:p>
          <a:p>
            <a:pPr marL="1012825" lvl="1" indent="-514350" algn="just">
              <a:buFont typeface="+mj-lt"/>
              <a:buAutoNum type="arabicPeriod"/>
              <a:defRPr/>
            </a:pPr>
            <a:r>
              <a:rPr lang="lt-LT" altLang="lt-LT" sz="1000" b="1" u="sng" dirty="0" smtClean="0">
                <a:solidFill>
                  <a:schemeClr val="bg2">
                    <a:lumMod val="25000"/>
                  </a:schemeClr>
                </a:solidFill>
              </a:rPr>
              <a:t>Pagal Veiksmų programą sumokėtų įnašų paskirstymas</a:t>
            </a:r>
            <a:r>
              <a:rPr lang="lt-LT" altLang="lt-LT" sz="1000" u="sng" dirty="0" smtClean="0">
                <a:solidFill>
                  <a:schemeClr val="bg2">
                    <a:lumMod val="25000"/>
                  </a:schemeClr>
                </a:solidFill>
              </a:rPr>
              <a:t>: </a:t>
            </a:r>
          </a:p>
          <a:p>
            <a:pPr marL="498475" lvl="1" indent="0" algn="just">
              <a:buFont typeface="Arial" pitchFamily="34" charset="0"/>
              <a:buNone/>
              <a:defRPr/>
            </a:pPr>
            <a:r>
              <a:rPr lang="lt-LT" altLang="lt-LT" sz="1000" dirty="0" smtClean="0">
                <a:solidFill>
                  <a:schemeClr val="bg2">
                    <a:lumMod val="25000"/>
                  </a:schemeClr>
                </a:solidFill>
              </a:rPr>
              <a:t> a) </a:t>
            </a:r>
            <a:r>
              <a:rPr lang="lt-LT" sz="1000" dirty="0" smtClean="0">
                <a:solidFill>
                  <a:schemeClr val="bg2">
                    <a:lumMod val="25000"/>
                  </a:schemeClr>
                </a:solidFill>
              </a:rPr>
              <a:t>metinis 0,2 proc. dydžio atlygis nuo Fondo FT-ui sumokėtų ir FT-ų</a:t>
            </a:r>
            <a:r>
              <a:rPr lang="lt-LT" sz="1000" baseline="0" dirty="0" smtClean="0">
                <a:solidFill>
                  <a:schemeClr val="bg2">
                    <a:lumMod val="25000"/>
                  </a:schemeClr>
                </a:solidFill>
              </a:rPr>
              <a:t> </a:t>
            </a:r>
            <a:r>
              <a:rPr lang="lt-LT" sz="1000" dirty="0" smtClean="0">
                <a:solidFill>
                  <a:schemeClr val="bg2">
                    <a:lumMod val="25000"/>
                  </a:schemeClr>
                </a:solidFill>
              </a:rPr>
              <a:t>negrąžintų Fondo lėšų;</a:t>
            </a:r>
          </a:p>
          <a:p>
            <a:pPr marL="498475" lvl="1" indent="0" algn="just">
              <a:buFont typeface="Arial" pitchFamily="34" charset="0"/>
              <a:buNone/>
              <a:defRPr/>
            </a:pPr>
            <a:r>
              <a:rPr lang="lt-LT" sz="1000" dirty="0" smtClean="0">
                <a:solidFill>
                  <a:schemeClr val="bg2">
                    <a:lumMod val="25000"/>
                  </a:schemeClr>
                </a:solidFill>
              </a:rPr>
              <a:t> b) metinis 1 proc. dydžio mokestis nuo FT-ui sumokėtų Veiksmų programos įnašų, kurie sumokėti GNG paskolų forma;</a:t>
            </a:r>
          </a:p>
          <a:p>
            <a:pPr marL="498475" lvl="1" indent="0" algn="just">
              <a:buFont typeface="Arial" pitchFamily="34" charset="0"/>
              <a:buNone/>
              <a:defRPr/>
            </a:pPr>
            <a:r>
              <a:rPr lang="lt-LT" sz="1000" dirty="0" smtClean="0">
                <a:solidFill>
                  <a:schemeClr val="bg2">
                    <a:lumMod val="25000"/>
                  </a:schemeClr>
                </a:solidFill>
              </a:rPr>
              <a:t> c) metinis 1 proc. dydžio mokestis nuo FT-ų reinvestuotų (pakartotinai panaudotų) FP lėšų, kurios priskiriamos Veiksmų programos įnašams.</a:t>
            </a:r>
          </a:p>
          <a:p>
            <a:pPr marL="498475" lvl="1" indent="0" algn="just">
              <a:buFont typeface="Arial" pitchFamily="34" charset="0"/>
              <a:buNone/>
              <a:defRPr/>
            </a:pPr>
            <a:r>
              <a:rPr lang="lt-LT" sz="1000" dirty="0" smtClean="0">
                <a:solidFill>
                  <a:schemeClr val="bg2">
                    <a:lumMod val="25000"/>
                  </a:schemeClr>
                </a:solidFill>
              </a:rPr>
              <a:t>2. </a:t>
            </a:r>
            <a:r>
              <a:rPr lang="lt-LT" sz="1000" b="1" u="sng" dirty="0" smtClean="0">
                <a:solidFill>
                  <a:schemeClr val="bg2">
                    <a:lumMod val="25000"/>
                  </a:schemeClr>
                </a:solidFill>
              </a:rPr>
              <a:t>Lėšos, grąžintos iš investicijų (Grįžusios lėšos)</a:t>
            </a:r>
            <a:r>
              <a:rPr lang="lt-LT" sz="1000" b="1" dirty="0" smtClean="0">
                <a:solidFill>
                  <a:schemeClr val="bg2">
                    <a:lumMod val="25000"/>
                  </a:schemeClr>
                </a:solidFill>
              </a:rPr>
              <a:t> </a:t>
            </a:r>
            <a:r>
              <a:rPr lang="lt-LT" sz="1000" dirty="0" smtClean="0">
                <a:solidFill>
                  <a:schemeClr val="bg2">
                    <a:lumMod val="25000"/>
                  </a:schemeClr>
                </a:solidFill>
              </a:rPr>
              <a:t>– skiriama 1 proc. nuo lėšų, kurias FT-ai grąžins į Fondą, kurios buvo pervestos GNG ir jų grąžintos.</a:t>
            </a:r>
          </a:p>
          <a:p>
            <a:pPr marL="498475" lvl="1" indent="0" algn="just">
              <a:buFont typeface="Arial" pitchFamily="34" charset="0"/>
              <a:buNone/>
              <a:defRPr/>
            </a:pPr>
            <a:r>
              <a:rPr lang="lt-LT" sz="1000" dirty="0" smtClean="0">
                <a:solidFill>
                  <a:schemeClr val="bg2">
                    <a:lumMod val="25000"/>
                  </a:schemeClr>
                </a:solidFill>
              </a:rPr>
              <a:t>3. </a:t>
            </a:r>
            <a:r>
              <a:rPr lang="lt-LT" sz="1000" b="1" u="sng" dirty="0" smtClean="0">
                <a:solidFill>
                  <a:schemeClr val="bg2">
                    <a:lumMod val="25000"/>
                  </a:schemeClr>
                </a:solidFill>
              </a:rPr>
              <a:t>Investicijų vertę didinančių priemonių, vykdytų prieš priimant sprendimą dėl investavimo ir jį priėmus, kad investicijų poveikis būtų kuo didesnis, kokybė</a:t>
            </a:r>
            <a:r>
              <a:rPr lang="lt-LT" sz="1000" b="1" dirty="0" smtClean="0">
                <a:solidFill>
                  <a:schemeClr val="bg2">
                    <a:lumMod val="25000"/>
                  </a:schemeClr>
                </a:solidFill>
              </a:rPr>
              <a:t> </a:t>
            </a:r>
            <a:r>
              <a:rPr lang="lt-LT" sz="1000" dirty="0" smtClean="0">
                <a:solidFill>
                  <a:schemeClr val="bg2">
                    <a:lumMod val="25000"/>
                  </a:schemeClr>
                </a:solidFill>
              </a:rPr>
              <a:t>–vertinami GNG apklausų dėl INVEGOS teikiamų paslaugų kokybės rezultatai. Įvertinus teigiamai, INVEGAI papildomai skiriama 5 proc. dydžio faktinių Fondo valdytojo išlaidų, susijusių su Fondo valdymu, suma. </a:t>
            </a:r>
          </a:p>
          <a:p>
            <a:pPr marL="498475" lvl="1" indent="0" algn="just">
              <a:buFont typeface="Arial" pitchFamily="34" charset="0"/>
              <a:buNone/>
              <a:defRPr/>
            </a:pPr>
            <a:r>
              <a:rPr lang="lt-LT" sz="1000" dirty="0" smtClean="0">
                <a:solidFill>
                  <a:schemeClr val="bg2">
                    <a:lumMod val="25000"/>
                  </a:schemeClr>
                </a:solidFill>
              </a:rPr>
              <a:t>4. </a:t>
            </a:r>
            <a:r>
              <a:rPr lang="lt-LT" sz="1000" b="1" u="sng" dirty="0" smtClean="0">
                <a:solidFill>
                  <a:schemeClr val="bg2">
                    <a:lumMod val="25000"/>
                  </a:schemeClr>
                </a:solidFill>
              </a:rPr>
              <a:t>Indėlis siekiant programos tikslų ir produktų</a:t>
            </a:r>
            <a:r>
              <a:rPr lang="lt-LT" sz="1000" b="1" dirty="0" smtClean="0">
                <a:solidFill>
                  <a:schemeClr val="bg2">
                    <a:lumMod val="25000"/>
                  </a:schemeClr>
                </a:solidFill>
              </a:rPr>
              <a:t> </a:t>
            </a:r>
            <a:r>
              <a:rPr lang="lt-LT" sz="1000" dirty="0" smtClean="0">
                <a:solidFill>
                  <a:schemeClr val="bg2">
                    <a:lumMod val="25000"/>
                  </a:schemeClr>
                </a:solidFill>
              </a:rPr>
              <a:t>– pasiekus suplanuotas padidintas stebėsenos rodiklių reikšmes, laikoma, kad tais metais padidintos spartos veiklos planas buvo įgyvendintas 100 proc. ir INVEGAI papildomai skiriama maksimali 5 proc. dydžio faktinių Fondo valdytojo atitinkamų metų Valdymo išlaidų papildoma suma. </a:t>
            </a:r>
          </a:p>
          <a:p>
            <a:pPr marL="498475" lvl="1" indent="0" algn="just">
              <a:buFont typeface="Arial" pitchFamily="34" charset="0"/>
              <a:buNone/>
              <a:defRPr/>
            </a:pPr>
            <a:endParaRPr lang="lt-LT" sz="1000" dirty="0" smtClean="0">
              <a:solidFill>
                <a:schemeClr val="bg2">
                  <a:lumMod val="25000"/>
                </a:schemeClr>
              </a:solidFill>
            </a:endParaRPr>
          </a:p>
          <a:p>
            <a:pPr marL="498475" lvl="1" indent="0" algn="just">
              <a:buFont typeface="Arial" pitchFamily="34" charset="0"/>
              <a:buNone/>
              <a:defRPr/>
            </a:pPr>
            <a:r>
              <a:rPr lang="lt-LT" sz="1000" dirty="0" smtClean="0">
                <a:solidFill>
                  <a:schemeClr val="bg2">
                    <a:lumMod val="25000"/>
                  </a:schemeClr>
                </a:solidFill>
              </a:rPr>
              <a:t>Kompensuojamų Valdymo išlaidų bendra suma apskaičiuojama sudėjus visas sumas pagal aukščiau pateiktus 4 kriterijus ir bazinį atlygį. </a:t>
            </a:r>
          </a:p>
        </p:txBody>
      </p:sp>
      <p:sp>
        <p:nvSpPr>
          <p:cNvPr id="4" name="Skaidrės numerio vietos rezervavimo ženklas 3"/>
          <p:cNvSpPr>
            <a:spLocks noGrp="1"/>
          </p:cNvSpPr>
          <p:nvPr>
            <p:ph type="sldNum" sz="quarter" idx="10"/>
          </p:nvPr>
        </p:nvSpPr>
        <p:spPr/>
        <p:txBody>
          <a:bodyPr/>
          <a:lstStyle/>
          <a:p>
            <a:fld id="{FA5D1758-ED3D-4611-B861-63A1DF032208}" type="slidenum">
              <a:rPr lang="en-US" smtClean="0"/>
              <a:t>3</a:t>
            </a:fld>
            <a:endParaRPr lang="en-US"/>
          </a:p>
        </p:txBody>
      </p:sp>
    </p:spTree>
    <p:extLst>
      <p:ext uri="{BB962C8B-B14F-4D97-AF65-F5344CB8AC3E}">
        <p14:creationId xmlns:p14="http://schemas.microsoft.com/office/powerpoint/2010/main" val="1472728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a:defRPr/>
            </a:pPr>
            <a:r>
              <a:rPr lang="lt-LT" sz="900" b="1" dirty="0" smtClean="0">
                <a:solidFill>
                  <a:schemeClr val="tx1">
                    <a:lumMod val="50000"/>
                  </a:schemeClr>
                </a:solidFill>
              </a:rPr>
              <a:t>INVEGA</a:t>
            </a:r>
            <a:r>
              <a:rPr lang="lt-LT" sz="900" b="1" baseline="0" dirty="0" smtClean="0">
                <a:solidFill>
                  <a:schemeClr val="tx1">
                    <a:lumMod val="50000"/>
                  </a:schemeClr>
                </a:solidFill>
              </a:rPr>
              <a:t> </a:t>
            </a:r>
            <a:r>
              <a:rPr lang="lt-LT" sz="900" dirty="0" smtClean="0">
                <a:solidFill>
                  <a:schemeClr val="tx1">
                    <a:lumMod val="50000"/>
                  </a:schemeClr>
                </a:solidFill>
              </a:rPr>
              <a:t>yra </a:t>
            </a:r>
            <a:r>
              <a:rPr lang="lt-LT" altLang="lt-LT" sz="900" b="1" dirty="0" smtClean="0">
                <a:solidFill>
                  <a:schemeClr val="bg2">
                    <a:lumMod val="25000"/>
                  </a:schemeClr>
                </a:solidFill>
              </a:rPr>
              <a:t>(per </a:t>
            </a:r>
            <a:r>
              <a:rPr lang="lt-LT" altLang="lt-LT" sz="900" b="1" dirty="0" err="1" smtClean="0">
                <a:solidFill>
                  <a:schemeClr val="bg2">
                    <a:lumMod val="25000"/>
                  </a:schemeClr>
                </a:solidFill>
              </a:rPr>
              <a:t>FoF</a:t>
            </a:r>
            <a:r>
              <a:rPr lang="lt-LT" altLang="lt-LT" sz="900" b="1" dirty="0" smtClean="0">
                <a:solidFill>
                  <a:schemeClr val="bg2">
                    <a:lumMod val="25000"/>
                  </a:schemeClr>
                </a:solidFill>
              </a:rPr>
              <a:t> laikotarpį numatyta 8.85 mln. </a:t>
            </a:r>
            <a:r>
              <a:rPr lang="lt-LT" altLang="lt-LT" sz="900" b="1" dirty="0" err="1" smtClean="0">
                <a:solidFill>
                  <a:schemeClr val="bg2">
                    <a:lumMod val="25000"/>
                  </a:schemeClr>
                </a:solidFill>
              </a:rPr>
              <a:t>eur</a:t>
            </a:r>
            <a:r>
              <a:rPr lang="lt-LT" altLang="lt-LT" sz="900" b="1" dirty="0" smtClean="0">
                <a:solidFill>
                  <a:schemeClr val="bg2">
                    <a:lumMod val="25000"/>
                  </a:schemeClr>
                </a:solidFill>
              </a:rPr>
              <a:t> (5 proc. nuo ES lėšų)):</a:t>
            </a:r>
            <a:r>
              <a:rPr lang="lt-LT" sz="900" dirty="0" smtClean="0">
                <a:solidFill>
                  <a:schemeClr val="tx1">
                    <a:lumMod val="50000"/>
                  </a:schemeClr>
                </a:solidFill>
              </a:rPr>
              <a:t>:</a:t>
            </a:r>
          </a:p>
          <a:p>
            <a:pPr marL="342900" indent="-342900" algn="just">
              <a:buFontTx/>
              <a:buChar char="-"/>
              <a:defRPr/>
            </a:pPr>
            <a:r>
              <a:rPr lang="lt-LT" sz="900" dirty="0" smtClean="0">
                <a:solidFill>
                  <a:schemeClr val="tx1">
                    <a:lumMod val="50000"/>
                  </a:schemeClr>
                </a:solidFill>
              </a:rPr>
              <a:t>FP – PRP, PGL, PGP, 5 RK (+ 1 </a:t>
            </a:r>
            <a:r>
              <a:rPr lang="lt-LT" sz="900" dirty="0" err="1" smtClean="0">
                <a:solidFill>
                  <a:schemeClr val="tx1">
                    <a:lumMod val="50000"/>
                  </a:schemeClr>
                </a:solidFill>
              </a:rPr>
              <a:t>New</a:t>
            </a:r>
            <a:r>
              <a:rPr lang="lt-LT" sz="900" dirty="0" smtClean="0">
                <a:solidFill>
                  <a:schemeClr val="tx1">
                    <a:lumMod val="50000"/>
                  </a:schemeClr>
                </a:solidFill>
              </a:rPr>
              <a:t> RK atveju) – </a:t>
            </a:r>
            <a:r>
              <a:rPr lang="lt-LT" sz="900" b="1" dirty="0" smtClean="0">
                <a:solidFill>
                  <a:schemeClr val="tx1">
                    <a:lumMod val="50000"/>
                  </a:schemeClr>
                </a:solidFill>
              </a:rPr>
              <a:t>fondų valdytojas</a:t>
            </a:r>
            <a:r>
              <a:rPr lang="lt-LT" sz="900" dirty="0" smtClean="0">
                <a:solidFill>
                  <a:schemeClr val="tx1">
                    <a:lumMod val="50000"/>
                  </a:schemeClr>
                </a:solidFill>
              </a:rPr>
              <a:t>; </a:t>
            </a:r>
          </a:p>
          <a:p>
            <a:pPr marL="342900" indent="-342900" algn="just">
              <a:buFontTx/>
              <a:buChar char="-"/>
              <a:defRPr/>
            </a:pPr>
            <a:r>
              <a:rPr lang="lt-LT" sz="900" dirty="0" smtClean="0">
                <a:solidFill>
                  <a:schemeClr val="tx1">
                    <a:lumMod val="50000"/>
                  </a:schemeClr>
                </a:solidFill>
              </a:rPr>
              <a:t>FP</a:t>
            </a:r>
            <a:r>
              <a:rPr lang="lt-LT" sz="900" baseline="0" dirty="0" smtClean="0">
                <a:solidFill>
                  <a:schemeClr val="tx1">
                    <a:lumMod val="50000"/>
                  </a:schemeClr>
                </a:solidFill>
              </a:rPr>
              <a:t> </a:t>
            </a:r>
            <a:r>
              <a:rPr lang="lt-LT" sz="900" dirty="0" smtClean="0">
                <a:solidFill>
                  <a:schemeClr val="tx1">
                    <a:lumMod val="50000"/>
                  </a:schemeClr>
                </a:solidFill>
              </a:rPr>
              <a:t>„Ko-investicinis fondas II“</a:t>
            </a:r>
            <a:r>
              <a:rPr lang="lt-LT" sz="900" baseline="0" dirty="0" smtClean="0">
                <a:solidFill>
                  <a:schemeClr val="tx1">
                    <a:lumMod val="50000"/>
                  </a:schemeClr>
                </a:solidFill>
              </a:rPr>
              <a:t> (+ </a:t>
            </a:r>
            <a:r>
              <a:rPr lang="lt-LT" sz="900" baseline="0" dirty="0" err="1" smtClean="0">
                <a:solidFill>
                  <a:schemeClr val="tx1">
                    <a:lumMod val="50000"/>
                  </a:schemeClr>
                </a:solidFill>
              </a:rPr>
              <a:t>Koinvesticinis</a:t>
            </a:r>
            <a:r>
              <a:rPr lang="lt-LT" sz="900" baseline="0" dirty="0" smtClean="0">
                <a:solidFill>
                  <a:schemeClr val="tx1">
                    <a:lumMod val="50000"/>
                  </a:schemeClr>
                </a:solidFill>
              </a:rPr>
              <a:t> fondas MTEP)</a:t>
            </a:r>
            <a:r>
              <a:rPr lang="lt-LT" sz="900" dirty="0" smtClean="0">
                <a:solidFill>
                  <a:schemeClr val="tx1">
                    <a:lumMod val="50000"/>
                  </a:schemeClr>
                </a:solidFill>
              </a:rPr>
              <a:t> atveju – </a:t>
            </a:r>
            <a:r>
              <a:rPr lang="lt-LT" sz="900" b="1" dirty="0" smtClean="0">
                <a:solidFill>
                  <a:schemeClr val="tx1">
                    <a:lumMod val="50000"/>
                  </a:schemeClr>
                </a:solidFill>
              </a:rPr>
              <a:t>FT-</a:t>
            </a:r>
            <a:r>
              <a:rPr lang="lt-LT" sz="900" b="1" dirty="0" err="1" smtClean="0">
                <a:solidFill>
                  <a:schemeClr val="tx1">
                    <a:lumMod val="50000"/>
                  </a:schemeClr>
                </a:solidFill>
              </a:rPr>
              <a:t>as</a:t>
            </a:r>
            <a:r>
              <a:rPr lang="lt-LT" sz="900" b="1" dirty="0" smtClean="0">
                <a:solidFill>
                  <a:schemeClr val="tx1">
                    <a:lumMod val="50000"/>
                  </a:schemeClr>
                </a:solidFill>
              </a:rPr>
              <a:t> </a:t>
            </a:r>
            <a:r>
              <a:rPr lang="lt-LT" sz="900" dirty="0" smtClean="0">
                <a:solidFill>
                  <a:schemeClr val="tx1">
                    <a:lumMod val="50000"/>
                  </a:schemeClr>
                </a:solidFill>
              </a:rPr>
              <a:t>kartu su specialiai šios finansinės priemonės valdymui įsteigtu juridiniu asmeniu.</a:t>
            </a:r>
          </a:p>
          <a:p>
            <a:pPr marL="342900" indent="-342900" algn="just">
              <a:buFontTx/>
              <a:buChar char="-"/>
              <a:defRPr/>
            </a:pPr>
            <a:endParaRPr lang="lt-LT" sz="900" dirty="0" smtClean="0">
              <a:solidFill>
                <a:schemeClr val="tx1">
                  <a:lumMod val="50000"/>
                </a:schemeClr>
              </a:solidFill>
            </a:endParaRPr>
          </a:p>
          <a:p>
            <a:pPr>
              <a:defRPr/>
            </a:pPr>
            <a:r>
              <a:rPr lang="lt-LT" altLang="lt-LT" sz="900" b="1" dirty="0" smtClean="0">
                <a:solidFill>
                  <a:schemeClr val="tx1">
                    <a:lumMod val="50000"/>
                  </a:schemeClr>
                </a:solidFill>
              </a:rPr>
              <a:t>Valdymo išlaidos</a:t>
            </a:r>
            <a:r>
              <a:rPr lang="lt-LT" altLang="lt-LT" sz="900" dirty="0" smtClean="0">
                <a:solidFill>
                  <a:schemeClr val="tx1">
                    <a:lumMod val="50000"/>
                  </a:schemeClr>
                </a:solidFill>
              </a:rPr>
              <a:t>:</a:t>
            </a:r>
          </a:p>
          <a:p>
            <a:pPr algn="just">
              <a:defRPr/>
            </a:pPr>
            <a:r>
              <a:rPr lang="lt-LT" altLang="lt-LT" sz="900" dirty="0" smtClean="0">
                <a:solidFill>
                  <a:schemeClr val="tx1">
                    <a:lumMod val="50000"/>
                  </a:schemeClr>
                </a:solidFill>
              </a:rPr>
              <a:t>I. </a:t>
            </a:r>
            <a:r>
              <a:rPr lang="lt-LT" altLang="lt-LT" sz="900" u="sng" dirty="0" smtClean="0">
                <a:solidFill>
                  <a:schemeClr val="tx1">
                    <a:lumMod val="50000"/>
                  </a:schemeClr>
                </a:solidFill>
              </a:rPr>
              <a:t>Bazinis atlygis </a:t>
            </a:r>
            <a:r>
              <a:rPr lang="lt-LT" altLang="lt-LT" sz="900" dirty="0" smtClean="0">
                <a:solidFill>
                  <a:schemeClr val="tx1">
                    <a:lumMod val="50000"/>
                  </a:schemeClr>
                </a:solidFill>
              </a:rPr>
              <a:t>– skaičiuojamas nuo Fondui sumokėtų programos įnašų vadovaujantis Reglamento Nr. 480/2014 13 str. 1 d. a) punktu bei </a:t>
            </a:r>
            <a:r>
              <a:rPr lang="lt-LT" altLang="lt-LT" sz="900" u="sng" dirty="0" smtClean="0">
                <a:solidFill>
                  <a:schemeClr val="tx1">
                    <a:lumMod val="50000"/>
                  </a:schemeClr>
                </a:solidFill>
              </a:rPr>
              <a:t>13 straipsnio </a:t>
            </a:r>
            <a:r>
              <a:rPr lang="lt-LT" altLang="lt-LT" sz="900" u="sng" dirty="0" smtClean="0">
                <a:solidFill>
                  <a:srgbClr val="FF0000"/>
                </a:solidFill>
              </a:rPr>
              <a:t>2 dalies a) punkto i) papunkčiu finansinės priemonės „Ko-investicinis fondas II“ atveju</a:t>
            </a:r>
            <a:r>
              <a:rPr lang="lt-LT" altLang="lt-LT" sz="900" dirty="0" smtClean="0">
                <a:solidFill>
                  <a:schemeClr val="tx1">
                    <a:lumMod val="50000"/>
                  </a:schemeClr>
                </a:solidFill>
              </a:rPr>
              <a:t>.</a:t>
            </a:r>
          </a:p>
          <a:p>
            <a:pPr algn="just">
              <a:defRPr/>
            </a:pPr>
            <a:r>
              <a:rPr lang="lt-LT" altLang="lt-LT" sz="900" dirty="0" smtClean="0">
                <a:solidFill>
                  <a:schemeClr val="tx1">
                    <a:lumMod val="50000"/>
                  </a:schemeClr>
                </a:solidFill>
              </a:rPr>
              <a:t>II. </a:t>
            </a:r>
            <a:r>
              <a:rPr lang="lt-LT" altLang="lt-LT" sz="900" u="sng" dirty="0" smtClean="0">
                <a:solidFill>
                  <a:schemeClr val="tx1">
                    <a:lumMod val="50000"/>
                  </a:schemeClr>
                </a:solidFill>
              </a:rPr>
              <a:t>Su veiklos rezultatais susieta valdymo išlaidų dalis </a:t>
            </a:r>
            <a:r>
              <a:rPr lang="lt-LT" altLang="lt-LT" sz="900" dirty="0" smtClean="0">
                <a:solidFill>
                  <a:schemeClr val="tx1">
                    <a:lumMod val="50000"/>
                  </a:schemeClr>
                </a:solidFill>
              </a:rPr>
              <a:t>– veikla vertinama remiantis Reglamento Nr. 480/2014 12 str. 1 d. nurodytais rodikliais:</a:t>
            </a:r>
          </a:p>
          <a:p>
            <a:pPr algn="just">
              <a:defRPr/>
            </a:pPr>
            <a:endParaRPr lang="lt-LT" altLang="lt-LT" sz="900" dirty="0" smtClean="0">
              <a:solidFill>
                <a:schemeClr val="tx1">
                  <a:lumMod val="50000"/>
                </a:schemeClr>
              </a:solidFill>
            </a:endParaRPr>
          </a:p>
          <a:p>
            <a:pPr algn="just">
              <a:defRPr/>
            </a:pPr>
            <a:r>
              <a:rPr lang="lt-LT" sz="900" b="1" dirty="0" smtClean="0">
                <a:solidFill>
                  <a:schemeClr val="tx1">
                    <a:lumMod val="50000"/>
                  </a:schemeClr>
                </a:solidFill>
              </a:rPr>
              <a:t>1. </a:t>
            </a:r>
            <a:r>
              <a:rPr lang="lt-LT" sz="900" b="1" u="sng" dirty="0" smtClean="0">
                <a:solidFill>
                  <a:schemeClr val="tx1">
                    <a:lumMod val="50000"/>
                  </a:schemeClr>
                </a:solidFill>
              </a:rPr>
              <a:t>Pagal Veiksmų programą sumokėtų įnašų paskirstymas</a:t>
            </a:r>
          </a:p>
          <a:p>
            <a:pPr algn="just">
              <a:defRPr/>
            </a:pPr>
            <a:r>
              <a:rPr lang="lt-LT" sz="900" dirty="0" smtClean="0">
                <a:solidFill>
                  <a:schemeClr val="tx1">
                    <a:lumMod val="50000"/>
                  </a:schemeClr>
                </a:solidFill>
              </a:rPr>
              <a:t>a) </a:t>
            </a:r>
            <a:r>
              <a:rPr lang="lt-LT" sz="900" u="sng" dirty="0" smtClean="0">
                <a:solidFill>
                  <a:schemeClr val="tx1">
                    <a:lumMod val="50000"/>
                  </a:schemeClr>
                </a:solidFill>
              </a:rPr>
              <a:t>metinis 0,2 proc. dydžio atlygis nuo FT-</a:t>
            </a:r>
            <a:r>
              <a:rPr lang="lt-LT" sz="900" u="sng" dirty="0" err="1" smtClean="0">
                <a:solidFill>
                  <a:schemeClr val="tx1">
                    <a:lumMod val="50000"/>
                  </a:schemeClr>
                </a:solidFill>
              </a:rPr>
              <a:t>asm</a:t>
            </a:r>
            <a:r>
              <a:rPr lang="lt-LT" sz="900" u="sng" baseline="0" dirty="0" smtClean="0">
                <a:solidFill>
                  <a:schemeClr val="tx1">
                    <a:lumMod val="50000"/>
                  </a:schemeClr>
                </a:solidFill>
              </a:rPr>
              <a:t> </a:t>
            </a:r>
            <a:r>
              <a:rPr lang="lt-LT" sz="900" u="sng" dirty="0" smtClean="0">
                <a:solidFill>
                  <a:schemeClr val="tx1">
                    <a:lumMod val="50000"/>
                  </a:schemeClr>
                </a:solidFill>
              </a:rPr>
              <a:t>sumokėtų </a:t>
            </a:r>
            <a:r>
              <a:rPr lang="lt-LT" sz="900" dirty="0" smtClean="0">
                <a:solidFill>
                  <a:schemeClr val="tx1">
                    <a:lumMod val="50000"/>
                  </a:schemeClr>
                </a:solidFill>
              </a:rPr>
              <a:t>ir FT-ų negrąžintų Fondo lėšų (paskolų ir RK  priemonių atveju) arba 0,2 proc. dydžio atlygis nuo investicijų į GNG finansinės priemonės „Ko-investicinis fondas II“ atveju, laikantis </a:t>
            </a:r>
            <a:r>
              <a:rPr lang="lt-LT" sz="900" i="1" dirty="0" smtClean="0">
                <a:solidFill>
                  <a:schemeClr val="tx1">
                    <a:lumMod val="50000"/>
                  </a:schemeClr>
                </a:solidFill>
              </a:rPr>
              <a:t>pro </a:t>
            </a:r>
            <a:r>
              <a:rPr lang="lt-LT" sz="900" i="1" dirty="0" err="1" smtClean="0">
                <a:solidFill>
                  <a:schemeClr val="tx1">
                    <a:lumMod val="50000"/>
                  </a:schemeClr>
                </a:solidFill>
              </a:rPr>
              <a:t>rata</a:t>
            </a:r>
            <a:r>
              <a:rPr lang="lt-LT" sz="900" i="1" dirty="0" smtClean="0">
                <a:solidFill>
                  <a:schemeClr val="tx1">
                    <a:lumMod val="50000"/>
                  </a:schemeClr>
                </a:solidFill>
              </a:rPr>
              <a:t> </a:t>
            </a:r>
            <a:r>
              <a:rPr lang="lt-LT" sz="900" i="1" dirty="0" err="1" smtClean="0">
                <a:solidFill>
                  <a:schemeClr val="tx1">
                    <a:lumMod val="50000"/>
                  </a:schemeClr>
                </a:solidFill>
              </a:rPr>
              <a:t>temporis</a:t>
            </a:r>
            <a:r>
              <a:rPr lang="lt-LT" sz="900" dirty="0" smtClean="0">
                <a:solidFill>
                  <a:schemeClr val="tx1">
                    <a:lumMod val="50000"/>
                  </a:schemeClr>
                </a:solidFill>
              </a:rPr>
              <a:t> principo;</a:t>
            </a:r>
          </a:p>
          <a:p>
            <a:pPr algn="just">
              <a:defRPr/>
            </a:pPr>
            <a:r>
              <a:rPr lang="lt-LT" sz="900" dirty="0" smtClean="0">
                <a:solidFill>
                  <a:schemeClr val="tx1">
                    <a:lumMod val="50000"/>
                  </a:schemeClr>
                </a:solidFill>
              </a:rPr>
              <a:t>0,2 proc. dydžio atlygis nuo FT-ų </a:t>
            </a:r>
            <a:r>
              <a:rPr lang="lt-LT" sz="900" dirty="0" err="1" smtClean="0">
                <a:solidFill>
                  <a:schemeClr val="tx1">
                    <a:lumMod val="50000"/>
                  </a:schemeClr>
                </a:solidFill>
              </a:rPr>
              <a:t>sukontraktuotų</a:t>
            </a:r>
            <a:r>
              <a:rPr lang="lt-LT" sz="900" dirty="0" smtClean="0">
                <a:solidFill>
                  <a:schemeClr val="tx1">
                    <a:lumMod val="50000"/>
                  </a:schemeClr>
                </a:solidFill>
              </a:rPr>
              <a:t> paskolų ir lizingo sandorių sutarčių pagal portfelinių garantijų finansines priemones per metus laikantis </a:t>
            </a:r>
            <a:r>
              <a:rPr lang="lt-LT" sz="900" i="1" dirty="0" smtClean="0">
                <a:solidFill>
                  <a:schemeClr val="tx1">
                    <a:lumMod val="50000"/>
                  </a:schemeClr>
                </a:solidFill>
              </a:rPr>
              <a:t>pro </a:t>
            </a:r>
            <a:r>
              <a:rPr lang="lt-LT" sz="900" i="1" dirty="0" err="1" smtClean="0">
                <a:solidFill>
                  <a:schemeClr val="tx1">
                    <a:lumMod val="50000"/>
                  </a:schemeClr>
                </a:solidFill>
              </a:rPr>
              <a:t>rata</a:t>
            </a:r>
            <a:r>
              <a:rPr lang="lt-LT" sz="900" i="1" dirty="0" smtClean="0">
                <a:solidFill>
                  <a:schemeClr val="tx1">
                    <a:lumMod val="50000"/>
                  </a:schemeClr>
                </a:solidFill>
              </a:rPr>
              <a:t> </a:t>
            </a:r>
            <a:r>
              <a:rPr lang="lt-LT" sz="900" i="1" dirty="0" err="1" smtClean="0">
                <a:solidFill>
                  <a:schemeClr val="tx1">
                    <a:lumMod val="50000"/>
                  </a:schemeClr>
                </a:solidFill>
              </a:rPr>
              <a:t>temporis</a:t>
            </a:r>
            <a:r>
              <a:rPr lang="lt-LT" sz="900" dirty="0" smtClean="0">
                <a:solidFill>
                  <a:schemeClr val="tx1">
                    <a:lumMod val="50000"/>
                  </a:schemeClr>
                </a:solidFill>
              </a:rPr>
              <a:t> principo.</a:t>
            </a:r>
          </a:p>
          <a:p>
            <a:pPr algn="just" defTabSz="539750">
              <a:defRPr/>
            </a:pPr>
            <a:r>
              <a:rPr lang="lt-LT" altLang="lt-LT" sz="900" dirty="0" smtClean="0">
                <a:solidFill>
                  <a:schemeClr val="tx1">
                    <a:lumMod val="50000"/>
                  </a:schemeClr>
                </a:solidFill>
              </a:rPr>
              <a:t>b) </a:t>
            </a:r>
            <a:r>
              <a:rPr lang="lt-LT" altLang="lt-LT" sz="900" u="sng" dirty="0" smtClean="0">
                <a:solidFill>
                  <a:schemeClr val="tx1">
                    <a:lumMod val="50000"/>
                  </a:schemeClr>
                </a:solidFill>
              </a:rPr>
              <a:t>metinis 1 proc. dydžio mokestis nuo FT-</a:t>
            </a:r>
            <a:r>
              <a:rPr lang="lt-LT" altLang="lt-LT" sz="900" u="sng" dirty="0" err="1" smtClean="0">
                <a:solidFill>
                  <a:schemeClr val="tx1">
                    <a:lumMod val="50000"/>
                  </a:schemeClr>
                </a:solidFill>
              </a:rPr>
              <a:t>ams</a:t>
            </a:r>
            <a:r>
              <a:rPr lang="lt-LT" altLang="lt-LT" sz="900" u="sng" dirty="0" smtClean="0">
                <a:solidFill>
                  <a:schemeClr val="tx1">
                    <a:lumMod val="50000"/>
                  </a:schemeClr>
                </a:solidFill>
              </a:rPr>
              <a:t> sumokėtų </a:t>
            </a:r>
            <a:r>
              <a:rPr lang="lt-LT" altLang="lt-LT" sz="900" dirty="0" smtClean="0">
                <a:solidFill>
                  <a:schemeClr val="tx1">
                    <a:lumMod val="50000"/>
                  </a:schemeClr>
                </a:solidFill>
              </a:rPr>
              <a:t>Veiksmų programos įnašų, kurie sumokėti GNG paskolų ir rizikos kapitalo FP forma arba metinis 1 proc. dydžio mokestis nuo investicijų į GNG „Ko-investicinis fondas II“ atveju; </a:t>
            </a:r>
          </a:p>
          <a:p>
            <a:pPr algn="just" defTabSz="539750">
              <a:defRPr/>
            </a:pPr>
            <a:r>
              <a:rPr lang="lt-LT" altLang="lt-LT" sz="900" dirty="0" smtClean="0">
                <a:solidFill>
                  <a:schemeClr val="tx1">
                    <a:lumMod val="50000"/>
                  </a:schemeClr>
                </a:solidFill>
              </a:rPr>
              <a:t>1 proc. dydžio mokestis per metus nuo Veiksmų programos įnašo dalies, skirtos galiojančioms garantijų sutartims, tai pat nuo pakartotinai panaudotų lėšų, kurios priskiriamos programos įnašams, – portfelinių garantijų FP atveju.</a:t>
            </a:r>
          </a:p>
          <a:p>
            <a:pPr algn="just" defTabSz="539750">
              <a:defRPr/>
            </a:pPr>
            <a:r>
              <a:rPr lang="lt-LT" altLang="lt-LT" sz="900" dirty="0" smtClean="0">
                <a:solidFill>
                  <a:schemeClr val="tx1">
                    <a:lumMod val="50000"/>
                  </a:schemeClr>
                </a:solidFill>
              </a:rPr>
              <a:t>c) </a:t>
            </a:r>
            <a:r>
              <a:rPr lang="lt-LT" altLang="lt-LT" sz="900" u="sng" dirty="0" smtClean="0">
                <a:solidFill>
                  <a:schemeClr val="tx1">
                    <a:lumMod val="50000"/>
                  </a:schemeClr>
                </a:solidFill>
              </a:rPr>
              <a:t>metinis 1 proc. dydžio mokestis nuo FT-ų reinvestuotų </a:t>
            </a:r>
            <a:r>
              <a:rPr lang="lt-LT" altLang="lt-LT" sz="900" dirty="0" smtClean="0">
                <a:solidFill>
                  <a:schemeClr val="tx1">
                    <a:lumMod val="50000"/>
                  </a:schemeClr>
                </a:solidFill>
              </a:rPr>
              <a:t>FP lėšų arba metinis 1 proc. dydžio mokestis nuo į GNG reinvestuotų lėšų FP „Ko-investicinis fondas II“ atveju, kurios priskiriamos VP įnašams.</a:t>
            </a:r>
          </a:p>
          <a:p>
            <a:pPr algn="just" defTabSz="539750">
              <a:defRPr/>
            </a:pPr>
            <a:r>
              <a:rPr lang="lt-LT" altLang="lt-LT" sz="900" b="1" dirty="0" smtClean="0">
                <a:solidFill>
                  <a:schemeClr val="tx1">
                    <a:lumMod val="50000"/>
                  </a:schemeClr>
                </a:solidFill>
              </a:rPr>
              <a:t>2. </a:t>
            </a:r>
            <a:r>
              <a:rPr lang="lt-LT" altLang="lt-LT" sz="900" b="1" u="sng" dirty="0" smtClean="0">
                <a:solidFill>
                  <a:schemeClr val="tx1">
                    <a:lumMod val="50000"/>
                  </a:schemeClr>
                </a:solidFill>
              </a:rPr>
              <a:t>Lėšos, grąžintos iš investicijų (Grąžintos lėšos)</a:t>
            </a:r>
          </a:p>
          <a:p>
            <a:pPr algn="just" defTabSz="539750">
              <a:defRPr/>
            </a:pPr>
            <a:r>
              <a:rPr lang="lt-LT" altLang="lt-LT" sz="900" dirty="0" smtClean="0">
                <a:solidFill>
                  <a:schemeClr val="tx1">
                    <a:lumMod val="50000"/>
                  </a:schemeClr>
                </a:solidFill>
              </a:rPr>
              <a:t>„</a:t>
            </a:r>
            <a:r>
              <a:rPr lang="lt-LT" altLang="lt-LT" sz="900" dirty="0" err="1" smtClean="0">
                <a:solidFill>
                  <a:schemeClr val="tx1">
                    <a:lumMod val="50000"/>
                  </a:schemeClr>
                </a:solidFill>
              </a:rPr>
              <a:t>Invegai</a:t>
            </a:r>
            <a:r>
              <a:rPr lang="lt-LT" altLang="lt-LT" sz="900" dirty="0" smtClean="0">
                <a:solidFill>
                  <a:schemeClr val="tx1">
                    <a:lumMod val="50000"/>
                  </a:schemeClr>
                </a:solidFill>
              </a:rPr>
              <a:t>“ Fondui valdyti skiriama </a:t>
            </a:r>
            <a:r>
              <a:rPr lang="lt-LT" altLang="lt-LT" sz="900" u="sng" dirty="0" smtClean="0">
                <a:solidFill>
                  <a:schemeClr val="tx1">
                    <a:lumMod val="50000"/>
                  </a:schemeClr>
                </a:solidFill>
              </a:rPr>
              <a:t>1 proc. nuo lėšų, kurias FT-ai grąžins </a:t>
            </a:r>
            <a:r>
              <a:rPr lang="lt-LT" altLang="lt-LT" sz="900" dirty="0" smtClean="0">
                <a:solidFill>
                  <a:schemeClr val="tx1">
                    <a:lumMod val="50000"/>
                  </a:schemeClr>
                </a:solidFill>
              </a:rPr>
              <a:t>į Fondą, kurios buvo pervestos GNG ir jų grąžintos – paskolų atveju; investuotos į GNG ir grąžintos į Fondą – RK priemonių atveju; lėšos, kurias buvo įsipareigota skirti pagal portfelinių garantijų sutartis, tačiau garantijų išmokos nebuvo išmokėtos – portfelinių garantijų atveju.</a:t>
            </a:r>
          </a:p>
          <a:p>
            <a:pPr marL="0" lvl="3" indent="0" algn="just" defTabSz="539750">
              <a:spcBef>
                <a:spcPct val="0"/>
              </a:spcBef>
              <a:buFont typeface="Arial" pitchFamily="34" charset="0"/>
              <a:buNone/>
              <a:defRPr/>
            </a:pPr>
            <a:r>
              <a:rPr lang="lt-LT" altLang="lt-LT" sz="900" b="1" dirty="0" smtClean="0">
                <a:solidFill>
                  <a:schemeClr val="tx1">
                    <a:lumMod val="50000"/>
                  </a:schemeClr>
                </a:solidFill>
              </a:rPr>
              <a:t>3. </a:t>
            </a:r>
            <a:r>
              <a:rPr lang="lt-LT" altLang="lt-LT" sz="900" b="1" u="sng" dirty="0" smtClean="0">
                <a:solidFill>
                  <a:schemeClr val="tx1">
                    <a:lumMod val="50000"/>
                  </a:schemeClr>
                </a:solidFill>
              </a:rPr>
              <a:t>Investicijų vertę didinančių priemonių, vykdytų prieš priimant sprendimą dėl investavimo ir jį priėmus, kad investicijų poveikis būtų kuo didesnis, kokybė</a:t>
            </a:r>
          </a:p>
          <a:p>
            <a:pPr algn="just" defTabSz="539750">
              <a:defRPr/>
            </a:pPr>
            <a:r>
              <a:rPr lang="lt-LT" altLang="lt-LT" sz="900" dirty="0" smtClean="0">
                <a:solidFill>
                  <a:schemeClr val="tx1">
                    <a:lumMod val="50000"/>
                  </a:schemeClr>
                </a:solidFill>
              </a:rPr>
              <a:t>Vertinami GNG apklausų dėl </a:t>
            </a:r>
            <a:r>
              <a:rPr lang="en-US" altLang="lt-LT" sz="900" dirty="0" smtClean="0">
                <a:solidFill>
                  <a:schemeClr val="tx1">
                    <a:lumMod val="50000"/>
                  </a:schemeClr>
                </a:solidFill>
              </a:rPr>
              <a:t>INVEGOS</a:t>
            </a:r>
            <a:r>
              <a:rPr lang="lt-LT" altLang="lt-LT" sz="900" dirty="0" smtClean="0">
                <a:solidFill>
                  <a:schemeClr val="tx1">
                    <a:lumMod val="50000"/>
                  </a:schemeClr>
                </a:solidFill>
              </a:rPr>
              <a:t> teikiamų paslaugų kokybės rezultatai. Įvertinus teigiamai, INVEGAI papildomai skiriama </a:t>
            </a:r>
            <a:r>
              <a:rPr lang="lt-LT" altLang="lt-LT" sz="900" u="sng" dirty="0" smtClean="0">
                <a:solidFill>
                  <a:schemeClr val="tx1">
                    <a:lumMod val="50000"/>
                  </a:schemeClr>
                </a:solidFill>
              </a:rPr>
              <a:t>5 proc. dydžio </a:t>
            </a:r>
            <a:r>
              <a:rPr lang="lt-LT" altLang="lt-LT" sz="900" dirty="0" smtClean="0">
                <a:solidFill>
                  <a:schemeClr val="tx1">
                    <a:lumMod val="50000"/>
                  </a:schemeClr>
                </a:solidFill>
              </a:rPr>
              <a:t>faktinių Fondo valdytojo išlaidų, susijusių su Fondo valdymu, suma. </a:t>
            </a:r>
          </a:p>
          <a:p>
            <a:pPr marL="0" lvl="3" indent="0" defTabSz="539750">
              <a:spcBef>
                <a:spcPct val="0"/>
              </a:spcBef>
              <a:buFont typeface="Arial" pitchFamily="34" charset="0"/>
              <a:buNone/>
              <a:defRPr/>
            </a:pPr>
            <a:r>
              <a:rPr lang="lt-LT" altLang="lt-LT" sz="900" b="1" dirty="0" smtClean="0">
                <a:solidFill>
                  <a:schemeClr val="tx1">
                    <a:lumMod val="50000"/>
                  </a:schemeClr>
                </a:solidFill>
              </a:rPr>
              <a:t>4. </a:t>
            </a:r>
            <a:r>
              <a:rPr lang="lt-LT" altLang="lt-LT" sz="900" b="1" u="sng" dirty="0" smtClean="0">
                <a:solidFill>
                  <a:schemeClr val="tx1">
                    <a:lumMod val="50000"/>
                  </a:schemeClr>
                </a:solidFill>
              </a:rPr>
              <a:t>Indėlis siekiant programos tikslų ir produktų</a:t>
            </a:r>
          </a:p>
          <a:p>
            <a:pPr algn="just" defTabSz="539750">
              <a:defRPr/>
            </a:pPr>
            <a:r>
              <a:rPr lang="lt-LT" altLang="lt-LT" sz="900" dirty="0" smtClean="0">
                <a:solidFill>
                  <a:schemeClr val="tx1">
                    <a:lumMod val="50000"/>
                  </a:schemeClr>
                </a:solidFill>
              </a:rPr>
              <a:t>Jei suplanuoti stebėsenos rodikliai yra viršyti 5 proc. ir daugiau, INVEGAI papildomai skiriama </a:t>
            </a:r>
            <a:r>
              <a:rPr lang="lt-LT" altLang="lt-LT" sz="900" u="sng" dirty="0" smtClean="0">
                <a:solidFill>
                  <a:schemeClr val="tx1">
                    <a:lumMod val="50000"/>
                  </a:schemeClr>
                </a:solidFill>
              </a:rPr>
              <a:t>maksimali 5 proc. dydžio faktinių Fondo valdytojo atitinkamų metų valdymo išlaidų papildoma suma</a:t>
            </a:r>
            <a:r>
              <a:rPr lang="lt-LT" altLang="lt-LT" sz="900" dirty="0" smtClean="0">
                <a:solidFill>
                  <a:schemeClr val="tx1">
                    <a:lumMod val="50000"/>
                  </a:schemeClr>
                </a:solidFill>
              </a:rPr>
              <a:t>. </a:t>
            </a:r>
          </a:p>
          <a:p>
            <a:pPr algn="just" defTabSz="539750">
              <a:defRPr/>
            </a:pPr>
            <a:endParaRPr lang="lt-LT" altLang="lt-LT" sz="900" dirty="0" smtClean="0">
              <a:solidFill>
                <a:schemeClr val="tx1">
                  <a:lumMod val="50000"/>
                </a:schemeClr>
              </a:solidFill>
            </a:endParaRPr>
          </a:p>
          <a:p>
            <a:pPr marL="0" lvl="1" algn="just" defTabSz="539750">
              <a:spcBef>
                <a:spcPct val="0"/>
              </a:spcBef>
              <a:defRPr/>
            </a:pPr>
            <a:r>
              <a:rPr lang="lt-LT" sz="900" dirty="0" smtClean="0">
                <a:solidFill>
                  <a:schemeClr val="bg2">
                    <a:lumMod val="25000"/>
                  </a:schemeClr>
                </a:solidFill>
              </a:rPr>
              <a:t>Kompensuojamų Valdymo išlaidų bendra suma apskaičiuojama sudėjus visas sumas pagal aukščiau pateiktus 4 kriterijus ir bazinį atlygį. </a:t>
            </a:r>
          </a:p>
          <a:p>
            <a:pPr algn="just" defTabSz="539750">
              <a:defRPr/>
            </a:pPr>
            <a:endParaRPr lang="lt-LT" dirty="0">
              <a:solidFill>
                <a:schemeClr val="tx1">
                  <a:lumMod val="50000"/>
                </a:schemeClr>
              </a:solidFill>
            </a:endParaRPr>
          </a:p>
        </p:txBody>
      </p:sp>
      <p:sp>
        <p:nvSpPr>
          <p:cNvPr id="4" name="Skaidrės numerio vietos rezervavimo ženklas 3"/>
          <p:cNvSpPr>
            <a:spLocks noGrp="1"/>
          </p:cNvSpPr>
          <p:nvPr>
            <p:ph type="sldNum" sz="quarter" idx="10"/>
          </p:nvPr>
        </p:nvSpPr>
        <p:spPr/>
        <p:txBody>
          <a:bodyPr/>
          <a:lstStyle/>
          <a:p>
            <a:fld id="{FA5D1758-ED3D-4611-B861-63A1DF032208}" type="slidenum">
              <a:rPr lang="en-US" smtClean="0"/>
              <a:t>4</a:t>
            </a:fld>
            <a:endParaRPr lang="en-US"/>
          </a:p>
        </p:txBody>
      </p:sp>
    </p:spTree>
    <p:extLst>
      <p:ext uri="{BB962C8B-B14F-4D97-AF65-F5344CB8AC3E}">
        <p14:creationId xmlns:p14="http://schemas.microsoft.com/office/powerpoint/2010/main" val="1472728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algn="just">
              <a:defRPr/>
            </a:pPr>
            <a:r>
              <a:rPr lang="lt-LT" dirty="0" smtClean="0">
                <a:solidFill>
                  <a:schemeClr val="tx1">
                    <a:lumMod val="50000"/>
                  </a:schemeClr>
                </a:solidFill>
              </a:rPr>
              <a:t>Galėjo gauti VIPA per </a:t>
            </a:r>
            <a:r>
              <a:rPr lang="lt-LT" dirty="0" err="1" smtClean="0">
                <a:solidFill>
                  <a:schemeClr val="tx1">
                    <a:lumMod val="50000"/>
                  </a:schemeClr>
                </a:solidFill>
              </a:rPr>
              <a:t>FoF</a:t>
            </a:r>
            <a:r>
              <a:rPr lang="lt-LT" baseline="0" dirty="0" smtClean="0">
                <a:solidFill>
                  <a:schemeClr val="tx1">
                    <a:lumMod val="50000"/>
                  </a:schemeClr>
                </a:solidFill>
              </a:rPr>
              <a:t> 5,76 mln. </a:t>
            </a:r>
            <a:r>
              <a:rPr lang="lt-LT" baseline="0" dirty="0" err="1" smtClean="0">
                <a:solidFill>
                  <a:schemeClr val="tx1">
                    <a:lumMod val="50000"/>
                  </a:schemeClr>
                </a:solidFill>
              </a:rPr>
              <a:t>eur</a:t>
            </a:r>
            <a:endParaRPr lang="lt-LT" dirty="0">
              <a:solidFill>
                <a:schemeClr val="tx1">
                  <a:lumMod val="50000"/>
                </a:schemeClr>
              </a:solidFill>
            </a:endParaRPr>
          </a:p>
        </p:txBody>
      </p:sp>
      <p:sp>
        <p:nvSpPr>
          <p:cNvPr id="4" name="Skaidrės numerio vietos rezervavimo ženklas 3"/>
          <p:cNvSpPr>
            <a:spLocks noGrp="1"/>
          </p:cNvSpPr>
          <p:nvPr>
            <p:ph type="sldNum" sz="quarter" idx="10"/>
          </p:nvPr>
        </p:nvSpPr>
        <p:spPr/>
        <p:txBody>
          <a:bodyPr/>
          <a:lstStyle/>
          <a:p>
            <a:fld id="{FA5D1758-ED3D-4611-B861-63A1DF032208}" type="slidenum">
              <a:rPr lang="en-US" smtClean="0"/>
              <a:t>5</a:t>
            </a:fld>
            <a:endParaRPr lang="en-US"/>
          </a:p>
        </p:txBody>
      </p:sp>
    </p:spTree>
    <p:extLst>
      <p:ext uri="{BB962C8B-B14F-4D97-AF65-F5344CB8AC3E}">
        <p14:creationId xmlns:p14="http://schemas.microsoft.com/office/powerpoint/2010/main" val="1472728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algn="just">
              <a:defRPr/>
            </a:pPr>
            <a:r>
              <a:rPr lang="lt-LT" dirty="0" err="1" smtClean="0">
                <a:solidFill>
                  <a:schemeClr val="tx1">
                    <a:lumMod val="50000"/>
                  </a:schemeClr>
                </a:solidFill>
              </a:rPr>
              <a:t>Jessica</a:t>
            </a:r>
            <a:r>
              <a:rPr lang="lt-LT" dirty="0" smtClean="0">
                <a:solidFill>
                  <a:schemeClr val="tx1">
                    <a:lumMod val="50000"/>
                  </a:schemeClr>
                </a:solidFill>
              </a:rPr>
              <a:t> – 10.5 mln. VM</a:t>
            </a:r>
          </a:p>
          <a:p>
            <a:pPr algn="just">
              <a:defRPr/>
            </a:pPr>
            <a:r>
              <a:rPr lang="lt-LT" dirty="0" smtClean="0">
                <a:solidFill>
                  <a:schemeClr val="tx1">
                    <a:lumMod val="50000"/>
                  </a:schemeClr>
                </a:solidFill>
              </a:rPr>
              <a:t>RPF – 8 mln. VM</a:t>
            </a:r>
          </a:p>
          <a:p>
            <a:pPr algn="just">
              <a:defRPr/>
            </a:pPr>
            <a:endParaRPr lang="lt-LT" dirty="0">
              <a:solidFill>
                <a:schemeClr val="tx1">
                  <a:lumMod val="50000"/>
                </a:schemeClr>
              </a:solidFill>
            </a:endParaRPr>
          </a:p>
        </p:txBody>
      </p:sp>
      <p:sp>
        <p:nvSpPr>
          <p:cNvPr id="4" name="Skaidrės numerio vietos rezervavimo ženklas 3"/>
          <p:cNvSpPr>
            <a:spLocks noGrp="1"/>
          </p:cNvSpPr>
          <p:nvPr>
            <p:ph type="sldNum" sz="quarter" idx="10"/>
          </p:nvPr>
        </p:nvSpPr>
        <p:spPr/>
        <p:txBody>
          <a:bodyPr/>
          <a:lstStyle/>
          <a:p>
            <a:fld id="{FA5D1758-ED3D-4611-B861-63A1DF032208}" type="slidenum">
              <a:rPr lang="en-US" smtClean="0"/>
              <a:t>6</a:t>
            </a:fld>
            <a:endParaRPr lang="en-US"/>
          </a:p>
        </p:txBody>
      </p:sp>
    </p:spTree>
    <p:extLst>
      <p:ext uri="{BB962C8B-B14F-4D97-AF65-F5344CB8AC3E}">
        <p14:creationId xmlns:p14="http://schemas.microsoft.com/office/powerpoint/2010/main" val="1472728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algn="just">
              <a:defRPr/>
            </a:pPr>
            <a:r>
              <a:rPr lang="lt-LT" dirty="0" smtClean="0">
                <a:solidFill>
                  <a:schemeClr val="tx1">
                    <a:lumMod val="50000"/>
                  </a:schemeClr>
                </a:solidFill>
              </a:rPr>
              <a:t>ENEF – 6.4 mln. VM</a:t>
            </a:r>
          </a:p>
        </p:txBody>
      </p:sp>
      <p:sp>
        <p:nvSpPr>
          <p:cNvPr id="4" name="Skaidrės numerio vietos rezervavimo ženklas 3"/>
          <p:cNvSpPr>
            <a:spLocks noGrp="1"/>
          </p:cNvSpPr>
          <p:nvPr>
            <p:ph type="sldNum" sz="quarter" idx="10"/>
          </p:nvPr>
        </p:nvSpPr>
        <p:spPr/>
        <p:txBody>
          <a:bodyPr/>
          <a:lstStyle/>
          <a:p>
            <a:fld id="{FA5D1758-ED3D-4611-B861-63A1DF032208}" type="slidenum">
              <a:rPr lang="en-US" smtClean="0"/>
              <a:t>7</a:t>
            </a:fld>
            <a:endParaRPr lang="en-US"/>
          </a:p>
        </p:txBody>
      </p:sp>
    </p:spTree>
    <p:extLst>
      <p:ext uri="{BB962C8B-B14F-4D97-AF65-F5344CB8AC3E}">
        <p14:creationId xmlns:p14="http://schemas.microsoft.com/office/powerpoint/2010/main" val="1472728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b="0" dirty="0" smtClean="0"/>
              <a:t>KPF- 295.269 </a:t>
            </a:r>
            <a:r>
              <a:rPr lang="lt-LT" b="0" dirty="0" err="1" smtClean="0"/>
              <a:t>eur</a:t>
            </a:r>
            <a:endParaRPr lang="lt-LT" b="0" dirty="0"/>
          </a:p>
        </p:txBody>
      </p:sp>
      <p:sp>
        <p:nvSpPr>
          <p:cNvPr id="4" name="Skaidrės numerio vietos rezervavimo ženklas 3"/>
          <p:cNvSpPr>
            <a:spLocks noGrp="1"/>
          </p:cNvSpPr>
          <p:nvPr>
            <p:ph type="sldNum" sz="quarter" idx="10"/>
          </p:nvPr>
        </p:nvSpPr>
        <p:spPr/>
        <p:txBody>
          <a:bodyPr/>
          <a:lstStyle/>
          <a:p>
            <a:fld id="{FA5D1758-ED3D-4611-B861-63A1DF032208}" type="slidenum">
              <a:rPr lang="en-US" smtClean="0"/>
              <a:t>8</a:t>
            </a:fld>
            <a:endParaRPr lang="en-US"/>
          </a:p>
        </p:txBody>
      </p:sp>
    </p:spTree>
    <p:extLst>
      <p:ext uri="{BB962C8B-B14F-4D97-AF65-F5344CB8AC3E}">
        <p14:creationId xmlns:p14="http://schemas.microsoft.com/office/powerpoint/2010/main" val="1472728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200" b="1" dirty="0" smtClean="0">
                <a:solidFill>
                  <a:schemeClr val="bg2">
                    <a:lumMod val="10000"/>
                  </a:schemeClr>
                </a:solidFill>
              </a:rPr>
              <a:t>2. FP stebėsenos rodiklių (SR) įgyvendinimas </a:t>
            </a:r>
            <a:r>
              <a:rPr lang="lt-LT" sz="1200" dirty="0" smtClean="0">
                <a:solidFill>
                  <a:schemeClr val="bg2">
                    <a:lumMod val="10000"/>
                  </a:schemeClr>
                </a:solidFill>
              </a:rPr>
              <a:t>– skaičiuojant šį kriterijų vertinama SR įgyvendinimo pažanga kiekvieną ataskaitinį laikotarpį. Bendra kriterijaus reikšmė apskaičiuojama įvertinant kiekvieno stebėsenos rodiklio atskirai pasiektą reikšmę (procentais) ir išvedant visų stebėsenos rodiklių pasiektų reikšmių statistinį vidurkį (procentais).</a:t>
            </a:r>
          </a:p>
          <a:p>
            <a:pPr marL="0" marR="0" indent="0" algn="l" defTabSz="914400" rtl="0" eaLnBrk="1" fontAlgn="auto" latinLnBrk="0" hangingPunct="1">
              <a:lnSpc>
                <a:spcPct val="100000"/>
              </a:lnSpc>
              <a:spcBef>
                <a:spcPts val="0"/>
              </a:spcBef>
              <a:spcAft>
                <a:spcPts val="0"/>
              </a:spcAft>
              <a:buClrTx/>
              <a:buSzTx/>
              <a:buFontTx/>
              <a:buNone/>
              <a:tabLst/>
              <a:defRPr/>
            </a:pPr>
            <a:r>
              <a:rPr lang="lt-LT" sz="1200" b="1" dirty="0" smtClean="0">
                <a:solidFill>
                  <a:schemeClr val="bg2">
                    <a:lumMod val="10000"/>
                  </a:schemeClr>
                </a:solidFill>
              </a:rPr>
              <a:t>3. Grįžusios lėšos - </a:t>
            </a:r>
            <a:r>
              <a:rPr lang="lt-LT" sz="1200" dirty="0" smtClean="0">
                <a:solidFill>
                  <a:schemeClr val="bg2">
                    <a:lumMod val="10000"/>
                  </a:schemeClr>
                </a:solidFill>
              </a:rPr>
              <a:t>VIPA skiriama 4,5 proc. nuo bendrai į finansinę priemonę  per ataskaitinį laikotarpį grįžusių lėšų. 4,5 proc. reikšmė nustatyta pagal rinkos praktiką. </a:t>
            </a:r>
          </a:p>
          <a:p>
            <a:endParaRPr lang="lt-LT" b="0" dirty="0"/>
          </a:p>
        </p:txBody>
      </p:sp>
      <p:sp>
        <p:nvSpPr>
          <p:cNvPr id="4" name="Skaidrės numerio vietos rezervavimo ženklas 3"/>
          <p:cNvSpPr>
            <a:spLocks noGrp="1"/>
          </p:cNvSpPr>
          <p:nvPr>
            <p:ph type="sldNum" sz="quarter" idx="10"/>
          </p:nvPr>
        </p:nvSpPr>
        <p:spPr/>
        <p:txBody>
          <a:bodyPr/>
          <a:lstStyle/>
          <a:p>
            <a:fld id="{FA5D1758-ED3D-4611-B861-63A1DF032208}" type="slidenum">
              <a:rPr lang="en-US" smtClean="0"/>
              <a:t>9</a:t>
            </a:fld>
            <a:endParaRPr lang="en-US"/>
          </a:p>
        </p:txBody>
      </p:sp>
    </p:spTree>
    <p:extLst>
      <p:ext uri="{BB962C8B-B14F-4D97-AF65-F5344CB8AC3E}">
        <p14:creationId xmlns:p14="http://schemas.microsoft.com/office/powerpoint/2010/main" val="14727288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xmlns="" id="{A557A0F5-A671-4F6E-A3A3-3FCD62219E83}"/>
              </a:ext>
            </a:extLst>
          </p:cNvPr>
          <p:cNvSpPr/>
          <p:nvPr userDrawn="1"/>
        </p:nvSpPr>
        <p:spPr>
          <a:xfrm rot="16200000">
            <a:off x="287976" y="4469046"/>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14195D08-75D6-4D9D-953A-66B4CAEFF515}"/>
              </a:ext>
            </a:extLst>
          </p:cNvPr>
          <p:cNvSpPr/>
          <p:nvPr userDrawn="1"/>
        </p:nvSpPr>
        <p:spPr>
          <a:xfrm>
            <a:off x="0" y="5013174"/>
            <a:ext cx="9144000" cy="1414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p:cNvSpPr>
            <a:spLocks noGrp="1"/>
          </p:cNvSpPr>
          <p:nvPr>
            <p:ph type="body" sz="quarter" idx="10" hasCustomPrompt="1"/>
          </p:nvPr>
        </p:nvSpPr>
        <p:spPr>
          <a:xfrm>
            <a:off x="584202" y="575841"/>
            <a:ext cx="6623522"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r>
              <a:rPr lang="lt-LT" dirty="0">
                <a:latin typeface="+mj-lt"/>
              </a:rPr>
              <a:t>Prezentacijos </a:t>
            </a:r>
            <a:r>
              <a:rPr lang="lt-LT" dirty="0">
                <a:solidFill>
                  <a:schemeClr val="accent2"/>
                </a:solidFill>
                <a:latin typeface="+mj-lt"/>
              </a:rPr>
              <a:t>Skaidrė</a:t>
            </a:r>
            <a:endParaRPr lang="en-US" dirty="0">
              <a:solidFill>
                <a:schemeClr val="accent2"/>
              </a:solidFill>
              <a:latin typeface="+mj-lt"/>
            </a:endParaRPr>
          </a:p>
        </p:txBody>
      </p:sp>
      <p:sp>
        <p:nvSpPr>
          <p:cNvPr id="3" name="Text Placeholder 9"/>
          <p:cNvSpPr>
            <a:spLocks noGrp="1"/>
          </p:cNvSpPr>
          <p:nvPr>
            <p:ph type="body" sz="quarter" idx="11" hasCustomPrompt="1"/>
          </p:nvPr>
        </p:nvSpPr>
        <p:spPr>
          <a:xfrm>
            <a:off x="593725" y="988918"/>
            <a:ext cx="6613999"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err="1"/>
              <a:t>Skaidr</a:t>
            </a:r>
            <a:r>
              <a:rPr lang="lt-LT" dirty="0"/>
              <a:t>ės aprašymas</a:t>
            </a:r>
            <a:endParaRPr lang="en-US" dirty="0"/>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5021893"/>
            <a:ext cx="206993" cy="107722"/>
          </a:xfrm>
          <a:prstGeom prst="rect">
            <a:avLst/>
          </a:prstGeom>
          <a:noFill/>
        </p:spPr>
        <p:txBody>
          <a:bodyPr wrap="square" lIns="0" tIns="0" rIns="0" bIns="0" rtlCol="0">
            <a:spAutoFit/>
          </a:bodyPr>
          <a:lstStyle/>
          <a:p>
            <a:pPr algn="r"/>
            <a:fld id="{27692F5A-FC14-4E83-B4CC-18F6C2D780A4}" type="slidenum">
              <a:rPr lang="en-US" sz="700" b="0" spc="30" baseline="0" smtClean="0">
                <a:solidFill>
                  <a:schemeClr val="bg1"/>
                </a:solidFill>
                <a:latin typeface="+mj-lt"/>
              </a:rPr>
              <a:pPr algn="r"/>
              <a:t>‹#›</a:t>
            </a:fld>
            <a:endParaRPr lang="en-US" sz="700" b="0" spc="30" baseline="0" dirty="0">
              <a:solidFill>
                <a:schemeClr val="bg1"/>
              </a:solidFill>
              <a:latin typeface="+mj-lt"/>
            </a:endParaRPr>
          </a:p>
        </p:txBody>
      </p:sp>
      <p:sp>
        <p:nvSpPr>
          <p:cNvPr id="11" name="Freeform 5">
            <a:hlinkClick r:id="" action="ppaction://hlinkshowjump?jump=nextslide"/>
          </p:cNvPr>
          <p:cNvSpPr>
            <a:spLocks noEditPoints="1"/>
          </p:cNvSpPr>
          <p:nvPr userDrawn="1"/>
        </p:nvSpPr>
        <p:spPr bwMode="auto">
          <a:xfrm>
            <a:off x="8407428" y="5028300"/>
            <a:ext cx="111731" cy="111731"/>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5">
            <a:hlinkClick r:id="" action="ppaction://hlinkshowjump?jump=previousslide"/>
          </p:cNvPr>
          <p:cNvSpPr>
            <a:spLocks noEditPoints="1"/>
          </p:cNvSpPr>
          <p:nvPr userDrawn="1"/>
        </p:nvSpPr>
        <p:spPr bwMode="auto">
          <a:xfrm>
            <a:off x="8274577" y="5029252"/>
            <a:ext cx="109728" cy="109728"/>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pic>
        <p:nvPicPr>
          <p:cNvPr id="13" name="Paveikslėlis 11">
            <a:extLst>
              <a:ext uri="{FF2B5EF4-FFF2-40B4-BE49-F238E27FC236}">
                <a16:creationId xmlns="" xmlns:a16="http://schemas.microsoft.com/office/drawing/2014/main" id="{71E5A2AB-CA2C-48F1-AD86-EE5146D4E78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40928"/>
          <a:stretch/>
        </p:blipFill>
        <p:spPr>
          <a:xfrm>
            <a:off x="7713320" y="601492"/>
            <a:ext cx="798619" cy="522865"/>
          </a:xfrm>
          <a:prstGeom prst="rect">
            <a:avLst/>
          </a:prstGeom>
        </p:spPr>
      </p:pic>
    </p:spTree>
    <p:extLst>
      <p:ext uri="{BB962C8B-B14F-4D97-AF65-F5344CB8AC3E}">
        <p14:creationId xmlns:p14="http://schemas.microsoft.com/office/powerpoint/2010/main" val="2005293348"/>
      </p:ext>
    </p:extLst>
  </p:cSld>
  <p:clrMapOvr>
    <a:masterClrMapping/>
  </p:clrMapOvr>
  <p:transition spd="slow">
    <p:fade/>
  </p:transition>
  <p:timing>
    <p:tnLst>
      <p:par>
        <p:cTn id="1" dur="indefinite" restart="never" nodeType="tmRoot"/>
      </p:par>
    </p:tnLst>
  </p:timing>
  <p:extLst mod="1">
    <p:ext uri="{DCECCB84-F9BA-43D5-87BE-67443E8EF086}">
      <p15:sldGuideLst xmlns:p15="http://schemas.microsoft.com/office/powerpoint/2012/main" xmlns="">
        <p15:guide id="1" orient="horz" pos="2700" userDrawn="1">
          <p15:clr>
            <a:srgbClr val="FBAE40"/>
          </p15:clr>
        </p15:guide>
        <p15:guide id="2" pos="5384" userDrawn="1">
          <p15:clr>
            <a:srgbClr val="FBAE40"/>
          </p15:clr>
        </p15:guide>
        <p15:guide id="3" pos="374" userDrawn="1">
          <p15:clr>
            <a:srgbClr val="FBAE40"/>
          </p15:clr>
        </p15:guide>
        <p15:guide id="4" orient="horz" pos="306" userDrawn="1">
          <p15:clr>
            <a:srgbClr val="FBAE40"/>
          </p15:clr>
        </p15:guide>
        <p15:guide id="5" orient="horz" pos="97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Half Pictgure in P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572000" y="0"/>
            <a:ext cx="4572000" cy="5143499"/>
          </a:xfrm>
          <a:prstGeom prst="rect">
            <a:avLst/>
          </a:prstGeom>
          <a:ln w="9525">
            <a:noFill/>
          </a:ln>
        </p:spPr>
        <p:txBody>
          <a:bodyPr/>
          <a:lstStyle>
            <a:lvl1pPr>
              <a:defRPr sz="1200">
                <a:solidFill>
                  <a:schemeClr val="accent4"/>
                </a:solidFill>
                <a:latin typeface="Lato" panose="020F0502020204030203" pitchFamily="34" charset="0"/>
              </a:defRPr>
            </a:lvl1pPr>
          </a:lstStyle>
          <a:p>
            <a:endParaRPr lang="en-US"/>
          </a:p>
        </p:txBody>
      </p:sp>
      <p:sp>
        <p:nvSpPr>
          <p:cNvPr id="3" name="Text Placeholder 9"/>
          <p:cNvSpPr>
            <a:spLocks noGrp="1"/>
          </p:cNvSpPr>
          <p:nvPr>
            <p:ph type="body" sz="quarter" idx="11"/>
          </p:nvPr>
        </p:nvSpPr>
        <p:spPr>
          <a:xfrm>
            <a:off x="584202" y="575841"/>
            <a:ext cx="3331093"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4" name="Text Placeholder 9"/>
          <p:cNvSpPr>
            <a:spLocks noGrp="1"/>
          </p:cNvSpPr>
          <p:nvPr>
            <p:ph type="body" sz="quarter" idx="12"/>
          </p:nvPr>
        </p:nvSpPr>
        <p:spPr>
          <a:xfrm>
            <a:off x="593725" y="1227457"/>
            <a:ext cx="3331093"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Rectangle 7">
            <a:extLst>
              <a:ext uri="{FF2B5EF4-FFF2-40B4-BE49-F238E27FC236}">
                <a16:creationId xmlns="" xmlns:a16="http://schemas.microsoft.com/office/drawing/2014/main" id="{EEC3B046-BE25-4AC3-B749-B7EE52737D3E}"/>
              </a:ext>
            </a:extLst>
          </p:cNvPr>
          <p:cNvSpPr/>
          <p:nvPr userDrawn="1"/>
        </p:nvSpPr>
        <p:spPr>
          <a:xfrm rot="10800000" flipV="1">
            <a:off x="4315849" y="0"/>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1937191"/>
      </p:ext>
    </p:extLst>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mall Picture at Left Side">
    <p:spTree>
      <p:nvGrpSpPr>
        <p:cNvPr id="1" name=""/>
        <p:cNvGrpSpPr/>
        <p:nvPr/>
      </p:nvGrpSpPr>
      <p:grpSpPr>
        <a:xfrm>
          <a:off x="0" y="0"/>
          <a:ext cx="0" cy="0"/>
          <a:chOff x="0" y="0"/>
          <a:chExt cx="0" cy="0"/>
        </a:xfrm>
      </p:grpSpPr>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4"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15" name="Text Placeholder 9"/>
          <p:cNvSpPr>
            <a:spLocks noGrp="1"/>
          </p:cNvSpPr>
          <p:nvPr>
            <p:ph type="body" sz="quarter" idx="11"/>
          </p:nvPr>
        </p:nvSpPr>
        <p:spPr>
          <a:xfrm>
            <a:off x="593725" y="959101"/>
            <a:ext cx="7953374"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18" name="Straight Connector 17"/>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4" name="Picture Placeholder 3"/>
          <p:cNvSpPr>
            <a:spLocks noGrp="1"/>
          </p:cNvSpPr>
          <p:nvPr>
            <p:ph type="pic" sz="quarter" idx="12"/>
          </p:nvPr>
        </p:nvSpPr>
        <p:spPr>
          <a:xfrm>
            <a:off x="593726" y="1543049"/>
            <a:ext cx="2692400" cy="2743201"/>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dirty="0"/>
          </a:p>
        </p:txBody>
      </p:sp>
      <p:sp>
        <p:nvSpPr>
          <p:cNvPr id="12"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7">
            <a:extLst>
              <a:ext uri="{FF2B5EF4-FFF2-40B4-BE49-F238E27FC236}">
                <a16:creationId xmlns="" xmlns:a16="http://schemas.microsoft.com/office/drawing/2014/main" id="{1DF7A5CF-1445-4D4C-B9E0-B7FC559FA3EB}"/>
              </a:ext>
            </a:extLst>
          </p:cNvPr>
          <p:cNvSpPr/>
          <p:nvPr userDrawn="1"/>
        </p:nvSpPr>
        <p:spPr>
          <a:xfrm rot="5400000" flipV="1">
            <a:off x="881702" y="3998274"/>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403774"/>
      </p:ext>
    </p:extLst>
  </p:cSld>
  <p:clrMapOvr>
    <a:masterClrMapping/>
  </p:clrMapOvr>
  <p:transition spd="slow">
    <p:fade/>
  </p:transition>
  <p:timing>
    <p:tnLst>
      <p:par>
        <p:cTn id="1" dur="indefinite" restart="never" nodeType="tmRoot"/>
      </p:par>
    </p:tnLst>
  </p:timing>
  <p:extLst mod="1">
    <p:ext uri="{DCECCB84-F9BA-43D5-87BE-67443E8EF086}">
      <p15:sldGuideLst xmlns:p15="http://schemas.microsoft.com/office/powerpoint/2012/main" xmlns="">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eatured Services Page">
    <p:spTree>
      <p:nvGrpSpPr>
        <p:cNvPr id="1" name=""/>
        <p:cNvGrpSpPr/>
        <p:nvPr/>
      </p:nvGrpSpPr>
      <p:grpSpPr>
        <a:xfrm>
          <a:off x="0" y="0"/>
          <a:ext cx="0" cy="0"/>
          <a:chOff x="0" y="0"/>
          <a:chExt cx="0" cy="0"/>
        </a:xfrm>
      </p:grpSpPr>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4"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15" name="Text Placeholder 9"/>
          <p:cNvSpPr>
            <a:spLocks noGrp="1"/>
          </p:cNvSpPr>
          <p:nvPr>
            <p:ph type="body" sz="quarter" idx="11" hasCustomPrompt="1"/>
          </p:nvPr>
        </p:nvSpPr>
        <p:spPr>
          <a:xfrm>
            <a:off x="593725" y="998857"/>
            <a:ext cx="7953374"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18" name="Straight Connector 17"/>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Picture Placeholder 3"/>
          <p:cNvSpPr>
            <a:spLocks noGrp="1"/>
          </p:cNvSpPr>
          <p:nvPr>
            <p:ph type="pic" sz="quarter" idx="12"/>
          </p:nvPr>
        </p:nvSpPr>
        <p:spPr>
          <a:xfrm>
            <a:off x="593726" y="1543049"/>
            <a:ext cx="1882774" cy="2743201"/>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dirty="0"/>
          </a:p>
        </p:txBody>
      </p:sp>
      <p:sp>
        <p:nvSpPr>
          <p:cNvPr id="28" name="Picture Placeholder 3"/>
          <p:cNvSpPr>
            <a:spLocks noGrp="1"/>
          </p:cNvSpPr>
          <p:nvPr>
            <p:ph type="pic" sz="quarter" idx="13"/>
          </p:nvPr>
        </p:nvSpPr>
        <p:spPr>
          <a:xfrm>
            <a:off x="6664326" y="1543049"/>
            <a:ext cx="1882774" cy="2743201"/>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dirty="0"/>
          </a:p>
        </p:txBody>
      </p:sp>
      <p:sp>
        <p:nvSpPr>
          <p:cNvPr id="29" name="Picture Placeholder 3"/>
          <p:cNvSpPr>
            <a:spLocks noGrp="1"/>
          </p:cNvSpPr>
          <p:nvPr>
            <p:ph type="pic" sz="quarter" idx="14"/>
          </p:nvPr>
        </p:nvSpPr>
        <p:spPr>
          <a:xfrm>
            <a:off x="4640792" y="1543049"/>
            <a:ext cx="1882774" cy="2743201"/>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dirty="0"/>
          </a:p>
        </p:txBody>
      </p:sp>
      <p:sp>
        <p:nvSpPr>
          <p:cNvPr id="30" name="Picture Placeholder 3"/>
          <p:cNvSpPr>
            <a:spLocks noGrp="1"/>
          </p:cNvSpPr>
          <p:nvPr>
            <p:ph type="pic" sz="quarter" idx="15"/>
          </p:nvPr>
        </p:nvSpPr>
        <p:spPr>
          <a:xfrm>
            <a:off x="2617259" y="1543049"/>
            <a:ext cx="1882774" cy="2743201"/>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dirty="0"/>
          </a:p>
        </p:txBody>
      </p:sp>
      <p:sp>
        <p:nvSpPr>
          <p:cNvPr id="19"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Rectangle 7">
            <a:extLst>
              <a:ext uri="{FF2B5EF4-FFF2-40B4-BE49-F238E27FC236}">
                <a16:creationId xmlns="" xmlns:a16="http://schemas.microsoft.com/office/drawing/2014/main" id="{DD2DB228-0A4E-4000-8080-47B1E0DD88C0}"/>
              </a:ext>
            </a:extLst>
          </p:cNvPr>
          <p:cNvSpPr/>
          <p:nvPr userDrawn="1"/>
        </p:nvSpPr>
        <p:spPr>
          <a:xfrm rot="5400000" flipV="1">
            <a:off x="881702" y="3997022"/>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7">
            <a:extLst>
              <a:ext uri="{FF2B5EF4-FFF2-40B4-BE49-F238E27FC236}">
                <a16:creationId xmlns="" xmlns:a16="http://schemas.microsoft.com/office/drawing/2014/main" id="{4675D565-0FC1-410B-9F8B-FF41521FD538}"/>
              </a:ext>
            </a:extLst>
          </p:cNvPr>
          <p:cNvSpPr/>
          <p:nvPr userDrawn="1"/>
        </p:nvSpPr>
        <p:spPr>
          <a:xfrm rot="5400000" flipV="1">
            <a:off x="2905236" y="3997023"/>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7">
            <a:extLst>
              <a:ext uri="{FF2B5EF4-FFF2-40B4-BE49-F238E27FC236}">
                <a16:creationId xmlns="" xmlns:a16="http://schemas.microsoft.com/office/drawing/2014/main" id="{FFA05C18-B7C6-4E49-8704-EF4F217C20A7}"/>
              </a:ext>
            </a:extLst>
          </p:cNvPr>
          <p:cNvSpPr/>
          <p:nvPr userDrawn="1"/>
        </p:nvSpPr>
        <p:spPr>
          <a:xfrm rot="5400000" flipV="1">
            <a:off x="4928769" y="3997022"/>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7">
            <a:extLst>
              <a:ext uri="{FF2B5EF4-FFF2-40B4-BE49-F238E27FC236}">
                <a16:creationId xmlns="" xmlns:a16="http://schemas.microsoft.com/office/drawing/2014/main" id="{AA69AC92-400D-4489-9FEC-5DF1DD159270}"/>
              </a:ext>
            </a:extLst>
          </p:cNvPr>
          <p:cNvSpPr/>
          <p:nvPr userDrawn="1"/>
        </p:nvSpPr>
        <p:spPr>
          <a:xfrm rot="5400000" flipV="1">
            <a:off x="6952302" y="3997023"/>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6019208"/>
      </p:ext>
    </p:extLst>
  </p:cSld>
  <p:clrMapOvr>
    <a:masterClrMapping/>
  </p:clrMapOvr>
  <p:transition spd="slow">
    <p:fade/>
  </p:transition>
  <p:timing>
    <p:tnLst>
      <p:par>
        <p:cTn id="1" dur="indefinite" restart="never" nodeType="tmRoot"/>
      </p:par>
    </p:tnLst>
  </p:timing>
  <p:extLst mod="1">
    <p:ext uri="{DCECCB84-F9BA-43D5-87BE-67443E8EF086}">
      <p15:sldGuideLst xmlns:p15="http://schemas.microsoft.com/office/powerpoint/2012/main" xmlns="">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ortfolio Section Break">
    <p:spTree>
      <p:nvGrpSpPr>
        <p:cNvPr id="1" name=""/>
        <p:cNvGrpSpPr/>
        <p:nvPr/>
      </p:nvGrpSpPr>
      <p:grpSpPr>
        <a:xfrm>
          <a:off x="0" y="0"/>
          <a:ext cx="0" cy="0"/>
          <a:chOff x="0" y="0"/>
          <a:chExt cx="0" cy="0"/>
        </a:xfrm>
      </p:grpSpPr>
      <p:sp>
        <p:nvSpPr>
          <p:cNvPr id="2" name="Rectangle 1"/>
          <p:cNvSpPr/>
          <p:nvPr userDrawn="1"/>
        </p:nvSpPr>
        <p:spPr>
          <a:xfrm>
            <a:off x="0" y="0"/>
            <a:ext cx="9144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icture Placeholder 3"/>
          <p:cNvSpPr>
            <a:spLocks noGrp="1"/>
          </p:cNvSpPr>
          <p:nvPr>
            <p:ph type="pic" sz="quarter" idx="11"/>
          </p:nvPr>
        </p:nvSpPr>
        <p:spPr>
          <a:xfrm>
            <a:off x="603250" y="2790824"/>
            <a:ext cx="3282950" cy="2352673"/>
          </a:xfrm>
          <a:prstGeom prst="rect">
            <a:avLst/>
          </a:prstGeom>
          <a:ln w="9525">
            <a:noFill/>
          </a:ln>
        </p:spPr>
        <p:txBody>
          <a:bodyPr/>
          <a:lstStyle>
            <a:lvl1pPr>
              <a:defRPr sz="1200">
                <a:solidFill>
                  <a:schemeClr val="accent4"/>
                </a:solidFill>
                <a:latin typeface="Lato" panose="020F0502020204030203" pitchFamily="34" charset="0"/>
              </a:defRPr>
            </a:lvl1pPr>
          </a:lstStyle>
          <a:p>
            <a:endParaRPr lang="en-US"/>
          </a:p>
        </p:txBody>
      </p:sp>
      <p:sp>
        <p:nvSpPr>
          <p:cNvPr id="19" name="Picture Placeholder 3"/>
          <p:cNvSpPr>
            <a:spLocks noGrp="1"/>
          </p:cNvSpPr>
          <p:nvPr>
            <p:ph type="pic" sz="quarter" idx="12"/>
          </p:nvPr>
        </p:nvSpPr>
        <p:spPr>
          <a:xfrm>
            <a:off x="5267324" y="2790824"/>
            <a:ext cx="3280631" cy="2352673"/>
          </a:xfrm>
          <a:prstGeom prst="rect">
            <a:avLst/>
          </a:prstGeom>
          <a:ln w="9525">
            <a:noFill/>
          </a:ln>
        </p:spPr>
        <p:txBody>
          <a:bodyPr/>
          <a:lstStyle>
            <a:lvl1pPr>
              <a:defRPr sz="1200">
                <a:solidFill>
                  <a:schemeClr val="accent4"/>
                </a:solidFill>
                <a:latin typeface="Lato" panose="020F0502020204030203" pitchFamily="34" charset="0"/>
              </a:defRPr>
            </a:lvl1pPr>
          </a:lstStyle>
          <a:p>
            <a:endParaRPr lang="en-US"/>
          </a:p>
        </p:txBody>
      </p:sp>
      <p:sp>
        <p:nvSpPr>
          <p:cNvPr id="17" name="Picture Placeholder 3"/>
          <p:cNvSpPr>
            <a:spLocks noGrp="1"/>
          </p:cNvSpPr>
          <p:nvPr>
            <p:ph type="pic" sz="quarter" idx="10"/>
          </p:nvPr>
        </p:nvSpPr>
        <p:spPr>
          <a:xfrm>
            <a:off x="2362200" y="1966913"/>
            <a:ext cx="4419600" cy="3176585"/>
          </a:xfrm>
          <a:prstGeom prst="rect">
            <a:avLst/>
          </a:prstGeom>
          <a:ln w="9525">
            <a:noFill/>
          </a:ln>
        </p:spPr>
        <p:txBody>
          <a:bodyPr/>
          <a:lstStyle>
            <a:lvl1pPr>
              <a:defRPr sz="1200">
                <a:solidFill>
                  <a:schemeClr val="accent4"/>
                </a:solidFill>
                <a:latin typeface="Lato" panose="020F0502020204030203" pitchFamily="34" charset="0"/>
              </a:defRPr>
            </a:lvl1pPr>
          </a:lstStyle>
          <a:p>
            <a:endParaRPr lang="en-US"/>
          </a:p>
        </p:txBody>
      </p:sp>
    </p:spTree>
    <p:extLst>
      <p:ext uri="{BB962C8B-B14F-4D97-AF65-F5344CB8AC3E}">
        <p14:creationId xmlns:p14="http://schemas.microsoft.com/office/powerpoint/2010/main" val="1228962095"/>
      </p:ext>
    </p:extLst>
  </p:cSld>
  <p:clrMapOvr>
    <a:masterClrMapping/>
  </p:clrMapOvr>
  <p:transition spd="slow">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ortfolio Left Half Page Pictur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2" y="0"/>
            <a:ext cx="4572000" cy="5143499"/>
          </a:xfrm>
          <a:prstGeom prst="rect">
            <a:avLst/>
          </a:prstGeom>
          <a:ln w="9525">
            <a:noFill/>
          </a:ln>
        </p:spPr>
        <p:txBody>
          <a:bodyPr/>
          <a:lstStyle>
            <a:lvl1pPr>
              <a:defRPr sz="1200">
                <a:solidFill>
                  <a:schemeClr val="accent4"/>
                </a:solidFill>
                <a:latin typeface="Lato" panose="020F0502020204030203" pitchFamily="34" charset="0"/>
              </a:defRPr>
            </a:lvl1pPr>
          </a:lstStyle>
          <a:p>
            <a:endParaRPr lang="en-US"/>
          </a:p>
        </p:txBody>
      </p:sp>
      <p:sp>
        <p:nvSpPr>
          <p:cNvPr id="3" name="Text Placeholder 9"/>
          <p:cNvSpPr>
            <a:spLocks noGrp="1"/>
          </p:cNvSpPr>
          <p:nvPr>
            <p:ph type="body" sz="quarter" idx="11"/>
          </p:nvPr>
        </p:nvSpPr>
        <p:spPr>
          <a:xfrm>
            <a:off x="5156204" y="575840"/>
            <a:ext cx="3394071" cy="681459"/>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4" name="Text Placeholder 9"/>
          <p:cNvSpPr>
            <a:spLocks noGrp="1"/>
          </p:cNvSpPr>
          <p:nvPr>
            <p:ph type="body" sz="quarter" idx="12"/>
          </p:nvPr>
        </p:nvSpPr>
        <p:spPr>
          <a:xfrm>
            <a:off x="5165727" y="1306764"/>
            <a:ext cx="3394071"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165727"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5"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7">
            <a:extLst>
              <a:ext uri="{FF2B5EF4-FFF2-40B4-BE49-F238E27FC236}">
                <a16:creationId xmlns="" xmlns:a16="http://schemas.microsoft.com/office/drawing/2014/main" id="{2A40125D-F800-4E64-A6F6-892198D2336A}"/>
              </a:ext>
            </a:extLst>
          </p:cNvPr>
          <p:cNvSpPr/>
          <p:nvPr userDrawn="1"/>
        </p:nvSpPr>
        <p:spPr>
          <a:xfrm>
            <a:off x="4572002" y="0"/>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5982979"/>
      </p:ext>
    </p:extLst>
  </p:cSld>
  <p:clrMapOvr>
    <a:masterClrMapping/>
  </p:clrMapOvr>
  <p:transition spd="slow">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ini Right Pictgure in P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572000" y="0"/>
            <a:ext cx="4572000" cy="3047999"/>
          </a:xfrm>
          <a:prstGeom prst="rect">
            <a:avLst/>
          </a:prstGeom>
          <a:ln w="9525">
            <a:noFill/>
          </a:ln>
        </p:spPr>
        <p:txBody>
          <a:bodyPr/>
          <a:lstStyle>
            <a:lvl1pPr>
              <a:defRPr sz="1200">
                <a:solidFill>
                  <a:schemeClr val="accent4"/>
                </a:solidFill>
                <a:latin typeface="Lato" panose="020F0502020204030203" pitchFamily="34" charset="0"/>
              </a:defRPr>
            </a:lvl1pPr>
          </a:lstStyle>
          <a:p>
            <a:endParaRPr lang="en-US"/>
          </a:p>
        </p:txBody>
      </p:sp>
      <p:sp>
        <p:nvSpPr>
          <p:cNvPr id="3" name="Text Placeholder 9"/>
          <p:cNvSpPr>
            <a:spLocks noGrp="1"/>
          </p:cNvSpPr>
          <p:nvPr>
            <p:ph type="body" sz="quarter" idx="11"/>
          </p:nvPr>
        </p:nvSpPr>
        <p:spPr>
          <a:xfrm>
            <a:off x="584202" y="575841"/>
            <a:ext cx="3331093"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4" name="Text Placeholder 9"/>
          <p:cNvSpPr>
            <a:spLocks noGrp="1"/>
          </p:cNvSpPr>
          <p:nvPr>
            <p:ph type="body" sz="quarter" idx="12"/>
          </p:nvPr>
        </p:nvSpPr>
        <p:spPr>
          <a:xfrm>
            <a:off x="593725" y="1227457"/>
            <a:ext cx="3331093"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Rectangle 7">
            <a:extLst>
              <a:ext uri="{FF2B5EF4-FFF2-40B4-BE49-F238E27FC236}">
                <a16:creationId xmlns="" xmlns:a16="http://schemas.microsoft.com/office/drawing/2014/main" id="{5D725C3B-BB18-4065-AD8C-368007C45672}"/>
              </a:ext>
            </a:extLst>
          </p:cNvPr>
          <p:cNvSpPr/>
          <p:nvPr userDrawn="1"/>
        </p:nvSpPr>
        <p:spPr>
          <a:xfrm rot="10800000" flipV="1">
            <a:off x="4315849" y="0"/>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2260839"/>
      </p:ext>
    </p:extLst>
  </p:cSld>
  <p:clrMapOvr>
    <a:masterClrMapping/>
  </p:clrMapOvr>
  <p:transition spd="slow">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mple Portfolio Single Show">
    <p:spTree>
      <p:nvGrpSpPr>
        <p:cNvPr id="1" name=""/>
        <p:cNvGrpSpPr/>
        <p:nvPr/>
      </p:nvGrpSpPr>
      <p:grpSpPr>
        <a:xfrm>
          <a:off x="0" y="0"/>
          <a:ext cx="0" cy="0"/>
          <a:chOff x="0" y="0"/>
          <a:chExt cx="0" cy="0"/>
        </a:xfrm>
      </p:grpSpPr>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4"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15" name="Text Placeholder 9"/>
          <p:cNvSpPr>
            <a:spLocks noGrp="1"/>
          </p:cNvSpPr>
          <p:nvPr>
            <p:ph type="body" sz="quarter" idx="11"/>
          </p:nvPr>
        </p:nvSpPr>
        <p:spPr>
          <a:xfrm>
            <a:off x="593725" y="998857"/>
            <a:ext cx="7953374"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18" name="Straight Connector 17"/>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4" name="Picture Placeholder 3"/>
          <p:cNvSpPr>
            <a:spLocks noGrp="1"/>
          </p:cNvSpPr>
          <p:nvPr>
            <p:ph type="pic" sz="quarter" idx="12"/>
          </p:nvPr>
        </p:nvSpPr>
        <p:spPr>
          <a:xfrm>
            <a:off x="593725" y="1543049"/>
            <a:ext cx="3986742" cy="2756285"/>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dirty="0"/>
          </a:p>
        </p:txBody>
      </p:sp>
      <p:sp>
        <p:nvSpPr>
          <p:cNvPr id="12"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7">
            <a:extLst>
              <a:ext uri="{FF2B5EF4-FFF2-40B4-BE49-F238E27FC236}">
                <a16:creationId xmlns="" xmlns:a16="http://schemas.microsoft.com/office/drawing/2014/main" id="{76A171F7-E4EC-44CD-83AD-B1EE6B8F79A6}"/>
              </a:ext>
            </a:extLst>
          </p:cNvPr>
          <p:cNvSpPr/>
          <p:nvPr userDrawn="1"/>
        </p:nvSpPr>
        <p:spPr>
          <a:xfrm rot="5400000" flipV="1">
            <a:off x="881702" y="4011358"/>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362112"/>
      </p:ext>
    </p:extLst>
  </p:cSld>
  <p:clrMapOvr>
    <a:masterClrMapping/>
  </p:clrMapOvr>
  <p:transition spd="slow">
    <p:fade/>
  </p:transition>
  <p:timing>
    <p:tnLst>
      <p:par>
        <p:cTn id="1" dur="indefinite" restart="never" nodeType="tmRoot"/>
      </p:par>
    </p:tnLst>
  </p:timing>
  <p:extLst mod="1">
    <p:ext uri="{DCECCB84-F9BA-43D5-87BE-67443E8EF086}">
      <p15:sldGuideLst xmlns:p15="http://schemas.microsoft.com/office/powerpoint/2012/main" xmlns="">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ini Portfolio in Browser">
    <p:spTree>
      <p:nvGrpSpPr>
        <p:cNvPr id="1" name=""/>
        <p:cNvGrpSpPr/>
        <p:nvPr/>
      </p:nvGrpSpPr>
      <p:grpSpPr>
        <a:xfrm>
          <a:off x="0" y="0"/>
          <a:ext cx="0" cy="0"/>
          <a:chOff x="0" y="0"/>
          <a:chExt cx="0" cy="0"/>
        </a:xfrm>
      </p:grpSpPr>
      <p:sp>
        <p:nvSpPr>
          <p:cNvPr id="4" name="Picture Placeholder 3"/>
          <p:cNvSpPr>
            <a:spLocks noGrp="1"/>
          </p:cNvSpPr>
          <p:nvPr userDrawn="1">
            <p:ph type="pic" sz="quarter" idx="12"/>
          </p:nvPr>
        </p:nvSpPr>
        <p:spPr>
          <a:xfrm>
            <a:off x="3922871" y="1686719"/>
            <a:ext cx="4598829" cy="2670969"/>
          </a:xfrm>
          <a:prstGeom prst="rect">
            <a:avLst/>
          </a:prstGeom>
        </p:spPr>
        <p:txBody>
          <a:bodyPr/>
          <a:lstStyle>
            <a:lvl1pPr>
              <a:defRPr sz="1200">
                <a:solidFill>
                  <a:schemeClr val="accent4"/>
                </a:solidFill>
                <a:latin typeface="Lato" panose="020F0502020204030203" pitchFamily="34" charset="0"/>
              </a:defRPr>
            </a:lvl1pPr>
          </a:lstStyle>
          <a:p>
            <a:endParaRPr lang="en-US"/>
          </a:p>
        </p:txBody>
      </p:sp>
      <p:sp>
        <p:nvSpPr>
          <p:cNvPr id="10" name="Text Placeholder 9"/>
          <p:cNvSpPr>
            <a:spLocks noGrp="1"/>
          </p:cNvSpPr>
          <p:nvPr userDrawn="1">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userDrawn="1">
            <p:ph type="body" sz="quarter" idx="11"/>
          </p:nvPr>
        </p:nvSpPr>
        <p:spPr>
          <a:xfrm>
            <a:off x="593725" y="998857"/>
            <a:ext cx="7953374"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2"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7">
            <a:extLst>
              <a:ext uri="{FF2B5EF4-FFF2-40B4-BE49-F238E27FC236}">
                <a16:creationId xmlns="" xmlns:a16="http://schemas.microsoft.com/office/drawing/2014/main" id="{02597A62-61BB-405E-B270-2D78F7A4F9B8}"/>
              </a:ext>
            </a:extLst>
          </p:cNvPr>
          <p:cNvSpPr/>
          <p:nvPr userDrawn="1"/>
        </p:nvSpPr>
        <p:spPr>
          <a:xfrm rot="5400000" flipV="1">
            <a:off x="4210848" y="4069712"/>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6902395"/>
      </p:ext>
    </p:extLst>
  </p:cSld>
  <p:clrMapOvr>
    <a:masterClrMapping/>
  </p:clrMapOvr>
  <p:transition spd="slow">
    <p:fade/>
  </p:transition>
  <p:timing>
    <p:tnLst>
      <p:par>
        <p:cTn id="1" dur="indefinite" restart="never" nodeType="tmRoot"/>
      </p:par>
    </p:tnLst>
  </p:timing>
  <p:extLst mod="1">
    <p:ext uri="{DCECCB84-F9BA-43D5-87BE-67443E8EF086}">
      <p15:sldGuideLst xmlns:p15="http://schemas.microsoft.com/office/powerpoint/2012/main" xmlns="">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ptop Portfolio Showcase">
    <p:spTree>
      <p:nvGrpSpPr>
        <p:cNvPr id="1" name=""/>
        <p:cNvGrpSpPr/>
        <p:nvPr/>
      </p:nvGrpSpPr>
      <p:grpSpPr>
        <a:xfrm>
          <a:off x="0" y="0"/>
          <a:ext cx="0" cy="0"/>
          <a:chOff x="0" y="0"/>
          <a:chExt cx="0" cy="0"/>
        </a:xfrm>
      </p:grpSpPr>
      <p:sp>
        <p:nvSpPr>
          <p:cNvPr id="4" name="Picture Placeholder 3"/>
          <p:cNvSpPr>
            <a:spLocks noGrp="1"/>
          </p:cNvSpPr>
          <p:nvPr userDrawn="1">
            <p:ph type="pic" sz="quarter" idx="12"/>
          </p:nvPr>
        </p:nvSpPr>
        <p:spPr>
          <a:xfrm>
            <a:off x="4667249" y="1943100"/>
            <a:ext cx="3107531" cy="1943271"/>
          </a:xfrm>
          <a:prstGeom prst="rect">
            <a:avLst/>
          </a:prstGeom>
        </p:spPr>
        <p:txBody>
          <a:bodyPr/>
          <a:lstStyle>
            <a:lvl1pPr>
              <a:defRPr sz="1200">
                <a:solidFill>
                  <a:schemeClr val="accent4"/>
                </a:solidFill>
                <a:latin typeface="Lato" panose="020F0502020204030203" pitchFamily="34" charset="0"/>
              </a:defRPr>
            </a:lvl1pPr>
          </a:lstStyle>
          <a:p>
            <a:endParaRPr lang="en-US"/>
          </a:p>
        </p:txBody>
      </p:sp>
      <p:sp>
        <p:nvSpPr>
          <p:cNvPr id="10" name="Text Placeholder 9"/>
          <p:cNvSpPr>
            <a:spLocks noGrp="1"/>
          </p:cNvSpPr>
          <p:nvPr userDrawn="1">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userDrawn="1">
            <p:ph type="body" sz="quarter" idx="11" hasCustomPrompt="1"/>
          </p:nvPr>
        </p:nvSpPr>
        <p:spPr>
          <a:xfrm>
            <a:off x="593725" y="998857"/>
            <a:ext cx="7953374"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2"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7">
            <a:extLst>
              <a:ext uri="{FF2B5EF4-FFF2-40B4-BE49-F238E27FC236}">
                <a16:creationId xmlns="" xmlns:a16="http://schemas.microsoft.com/office/drawing/2014/main" id="{ED170797-B56D-4C87-9014-41AE71C35D9A}"/>
              </a:ext>
            </a:extLst>
          </p:cNvPr>
          <p:cNvSpPr/>
          <p:nvPr userDrawn="1"/>
        </p:nvSpPr>
        <p:spPr>
          <a:xfrm rot="5400000" flipV="1">
            <a:off x="4955226" y="3598396"/>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7881598"/>
      </p:ext>
    </p:extLst>
  </p:cSld>
  <p:clrMapOvr>
    <a:masterClrMapping/>
  </p:clrMapOvr>
  <p:transition spd="slow">
    <p:fade/>
  </p:transition>
  <p:timing>
    <p:tnLst>
      <p:par>
        <p:cTn id="1" dur="indefinite" restart="never" nodeType="tmRoot"/>
      </p:par>
    </p:tnLst>
  </p:timing>
  <p:extLst mod="1">
    <p:ext uri="{DCECCB84-F9BA-43D5-87BE-67443E8EF086}">
      <p15:sldGuideLst xmlns:p15="http://schemas.microsoft.com/office/powerpoint/2012/main" xmlns="">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CD Portfolio Showcase">
    <p:spTree>
      <p:nvGrpSpPr>
        <p:cNvPr id="1" name=""/>
        <p:cNvGrpSpPr/>
        <p:nvPr/>
      </p:nvGrpSpPr>
      <p:grpSpPr>
        <a:xfrm>
          <a:off x="0" y="0"/>
          <a:ext cx="0" cy="0"/>
          <a:chOff x="0" y="0"/>
          <a:chExt cx="0" cy="0"/>
        </a:xfrm>
      </p:grpSpPr>
      <p:sp>
        <p:nvSpPr>
          <p:cNvPr id="10" name="Text Placeholder 9"/>
          <p:cNvSpPr>
            <a:spLocks noGrp="1"/>
          </p:cNvSpPr>
          <p:nvPr userDrawn="1">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userDrawn="1">
            <p:ph type="body" sz="quarter" idx="11"/>
          </p:nvPr>
        </p:nvSpPr>
        <p:spPr>
          <a:xfrm>
            <a:off x="593725" y="998857"/>
            <a:ext cx="7953374"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4" name="Picture Placeholder 3"/>
          <p:cNvSpPr>
            <a:spLocks noGrp="1"/>
          </p:cNvSpPr>
          <p:nvPr userDrawn="1">
            <p:ph type="pic" sz="quarter" idx="12"/>
          </p:nvPr>
        </p:nvSpPr>
        <p:spPr>
          <a:xfrm>
            <a:off x="979246" y="1911986"/>
            <a:ext cx="2706929" cy="1628933"/>
          </a:xfrm>
          <a:prstGeom prst="rect">
            <a:avLst/>
          </a:prstGeom>
        </p:spPr>
        <p:txBody>
          <a:bodyPr/>
          <a:lstStyle>
            <a:lvl1pPr>
              <a:defRPr sz="1200">
                <a:solidFill>
                  <a:schemeClr val="accent4"/>
                </a:solidFill>
                <a:latin typeface="Lato" panose="020F0502020204030203" pitchFamily="34" charset="0"/>
              </a:defRPr>
            </a:lvl1pPr>
          </a:lstStyle>
          <a:p>
            <a:endParaRPr lang="en-US"/>
          </a:p>
        </p:txBody>
      </p:sp>
      <p:sp>
        <p:nvSpPr>
          <p:cNvPr id="12"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7">
            <a:extLst>
              <a:ext uri="{FF2B5EF4-FFF2-40B4-BE49-F238E27FC236}">
                <a16:creationId xmlns="" xmlns:a16="http://schemas.microsoft.com/office/drawing/2014/main" id="{CFE1A2AC-5135-468B-9FF6-B44CA6DD4D66}"/>
              </a:ext>
            </a:extLst>
          </p:cNvPr>
          <p:cNvSpPr/>
          <p:nvPr userDrawn="1"/>
        </p:nvSpPr>
        <p:spPr>
          <a:xfrm rot="5400000" flipV="1">
            <a:off x="1267223" y="3252943"/>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9360358"/>
      </p:ext>
    </p:extLst>
  </p:cSld>
  <p:clrMapOvr>
    <a:masterClrMapping/>
  </p:clrMapOvr>
  <p:transition spd="slow">
    <p:fade/>
  </p:transition>
  <p:timing>
    <p:tnLst>
      <p:par>
        <p:cTn id="1" dur="indefinite" restart="never" nodeType="tmRoot"/>
      </p:par>
    </p:tnLst>
  </p:timing>
  <p:extLst mod="1">
    <p:ext uri="{DCECCB84-F9BA-43D5-87BE-67443E8EF086}">
      <p15:sldGuideLst xmlns:p15="http://schemas.microsoft.com/office/powerpoint/2012/main" xmlns="">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mp; Content">
    <p:spTree>
      <p:nvGrpSpPr>
        <p:cNvPr id="1" name=""/>
        <p:cNvGrpSpPr/>
        <p:nvPr/>
      </p:nvGrpSpPr>
      <p:grpSpPr>
        <a:xfrm>
          <a:off x="0" y="0"/>
          <a:ext cx="0" cy="0"/>
          <a:chOff x="0" y="0"/>
          <a:chExt cx="0" cy="0"/>
        </a:xfrm>
      </p:grpSpPr>
      <p:pic>
        <p:nvPicPr>
          <p:cNvPr id="10" name="Paveikslėlis 11">
            <a:extLst>
              <a:ext uri="{FF2B5EF4-FFF2-40B4-BE49-F238E27FC236}">
                <a16:creationId xmlns="" xmlns:a16="http://schemas.microsoft.com/office/drawing/2014/main" id="{71E5A2AB-CA2C-48F1-AD86-EE5146D4E78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40928"/>
          <a:stretch/>
        </p:blipFill>
        <p:spPr>
          <a:xfrm>
            <a:off x="7713320" y="601492"/>
            <a:ext cx="798619" cy="522865"/>
          </a:xfrm>
          <a:prstGeom prst="rect">
            <a:avLst/>
          </a:prstGeom>
        </p:spPr>
      </p:pic>
      <p:sp>
        <p:nvSpPr>
          <p:cNvPr id="14" name="Rectangle 7">
            <a:extLst>
              <a:ext uri="{FF2B5EF4-FFF2-40B4-BE49-F238E27FC236}">
                <a16:creationId xmlns:a16="http://schemas.microsoft.com/office/drawing/2014/main" xmlns="" id="{A557A0F5-A671-4F6E-A3A3-3FCD62219E83}"/>
              </a:ext>
            </a:extLst>
          </p:cNvPr>
          <p:cNvSpPr/>
          <p:nvPr userDrawn="1"/>
        </p:nvSpPr>
        <p:spPr>
          <a:xfrm rot="16200000">
            <a:off x="287976" y="4469046"/>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14195D08-75D6-4D9D-953A-66B4CAEFF515}"/>
              </a:ext>
            </a:extLst>
          </p:cNvPr>
          <p:cNvSpPr/>
          <p:nvPr userDrawn="1"/>
        </p:nvSpPr>
        <p:spPr>
          <a:xfrm>
            <a:off x="0" y="5013174"/>
            <a:ext cx="9144000" cy="1414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5">
            <a:hlinkClick r:id="" action="ppaction://hlinkshowjump?jump=nextslide"/>
          </p:cNvPr>
          <p:cNvSpPr>
            <a:spLocks noEditPoints="1"/>
          </p:cNvSpPr>
          <p:nvPr userDrawn="1"/>
        </p:nvSpPr>
        <p:spPr bwMode="auto">
          <a:xfrm>
            <a:off x="8407428" y="5028300"/>
            <a:ext cx="111731" cy="111731"/>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5">
            <a:hlinkClick r:id="" action="ppaction://hlinkshowjump?jump=previousslide"/>
          </p:cNvPr>
          <p:cNvSpPr>
            <a:spLocks noEditPoints="1"/>
          </p:cNvSpPr>
          <p:nvPr userDrawn="1"/>
        </p:nvSpPr>
        <p:spPr bwMode="auto">
          <a:xfrm>
            <a:off x="8274577" y="5029252"/>
            <a:ext cx="109728" cy="109728"/>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TextBox 18"/>
          <p:cNvSpPr txBox="1"/>
          <p:nvPr userDrawn="1"/>
        </p:nvSpPr>
        <p:spPr>
          <a:xfrm>
            <a:off x="7939422" y="5021893"/>
            <a:ext cx="206993" cy="107722"/>
          </a:xfrm>
          <a:prstGeom prst="rect">
            <a:avLst/>
          </a:prstGeom>
          <a:noFill/>
        </p:spPr>
        <p:txBody>
          <a:bodyPr wrap="square" lIns="0" tIns="0" rIns="0" bIns="0" rtlCol="0">
            <a:spAutoFit/>
          </a:bodyPr>
          <a:lstStyle/>
          <a:p>
            <a:pPr algn="r"/>
            <a:fld id="{27692F5A-FC14-4E83-B4CC-18F6C2D780A4}" type="slidenum">
              <a:rPr lang="en-US" sz="700" b="0" spc="30" baseline="0" smtClean="0">
                <a:solidFill>
                  <a:schemeClr val="bg1"/>
                </a:solidFill>
                <a:latin typeface="+mj-lt"/>
              </a:rPr>
              <a:pPr algn="r"/>
              <a:t>‹#›</a:t>
            </a:fld>
            <a:endParaRPr lang="en-US" sz="700" b="0" spc="30" baseline="0" dirty="0">
              <a:solidFill>
                <a:schemeClr val="bg1"/>
              </a:solidFill>
              <a:latin typeface="+mj-lt"/>
            </a:endParaRPr>
          </a:p>
        </p:txBody>
      </p:sp>
    </p:spTree>
    <p:extLst>
      <p:ext uri="{BB962C8B-B14F-4D97-AF65-F5344CB8AC3E}">
        <p14:creationId xmlns:p14="http://schemas.microsoft.com/office/powerpoint/2010/main" val="3867602088"/>
      </p:ext>
    </p:extLst>
  </p:cSld>
  <p:clrMapOvr>
    <a:masterClrMapping/>
  </p:clrMapOvr>
  <p:transition spd="slow">
    <p:fade/>
  </p:transition>
  <p:timing>
    <p:tnLst>
      <p:par>
        <p:cTn id="1" dur="indefinite" restart="never" nodeType="tmRoot"/>
      </p:par>
    </p:tnLst>
  </p:timing>
  <p:extLst mod="1">
    <p:ext uri="{DCECCB84-F9BA-43D5-87BE-67443E8EF086}">
      <p15:sldGuideLst xmlns:p15="http://schemas.microsoft.com/office/powerpoint/2012/main" xmlns="">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Phone Portfolio Showcase at Center">
    <p:spTree>
      <p:nvGrpSpPr>
        <p:cNvPr id="1" name=""/>
        <p:cNvGrpSpPr/>
        <p:nvPr/>
      </p:nvGrpSpPr>
      <p:grpSpPr>
        <a:xfrm>
          <a:off x="0" y="0"/>
          <a:ext cx="0" cy="0"/>
          <a:chOff x="0" y="0"/>
          <a:chExt cx="0" cy="0"/>
        </a:xfrm>
      </p:grpSpPr>
      <p:sp>
        <p:nvSpPr>
          <p:cNvPr id="10" name="Text Placeholder 9"/>
          <p:cNvSpPr>
            <a:spLocks noGrp="1"/>
          </p:cNvSpPr>
          <p:nvPr userDrawn="1">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userDrawn="1">
            <p:ph type="body" sz="quarter" idx="11"/>
          </p:nvPr>
        </p:nvSpPr>
        <p:spPr>
          <a:xfrm>
            <a:off x="593725" y="998857"/>
            <a:ext cx="7953374"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4" name="Picture Placeholder 3"/>
          <p:cNvSpPr>
            <a:spLocks noGrp="1"/>
          </p:cNvSpPr>
          <p:nvPr userDrawn="1">
            <p:ph type="pic" sz="quarter" idx="12"/>
          </p:nvPr>
        </p:nvSpPr>
        <p:spPr>
          <a:xfrm>
            <a:off x="3986213" y="2021681"/>
            <a:ext cx="1216819" cy="2166938"/>
          </a:xfrm>
          <a:prstGeom prst="rect">
            <a:avLst/>
          </a:prstGeom>
        </p:spPr>
        <p:txBody>
          <a:bodyPr/>
          <a:lstStyle>
            <a:lvl1pPr>
              <a:defRPr sz="1200">
                <a:solidFill>
                  <a:schemeClr val="accent4"/>
                </a:solidFill>
                <a:latin typeface="Lato" panose="020F0502020204030203" pitchFamily="34" charset="0"/>
              </a:defRPr>
            </a:lvl1pPr>
          </a:lstStyle>
          <a:p>
            <a:endParaRPr lang="en-US" dirty="0"/>
          </a:p>
        </p:txBody>
      </p:sp>
      <p:sp>
        <p:nvSpPr>
          <p:cNvPr id="12"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7">
            <a:extLst>
              <a:ext uri="{FF2B5EF4-FFF2-40B4-BE49-F238E27FC236}">
                <a16:creationId xmlns="" xmlns:a16="http://schemas.microsoft.com/office/drawing/2014/main" id="{38CEA4F1-E0B3-41AC-9FFF-D42749C82EFA}"/>
              </a:ext>
            </a:extLst>
          </p:cNvPr>
          <p:cNvSpPr/>
          <p:nvPr userDrawn="1"/>
        </p:nvSpPr>
        <p:spPr>
          <a:xfrm rot="5400000" flipV="1">
            <a:off x="4274190" y="3900643"/>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7851753"/>
      </p:ext>
    </p:extLst>
  </p:cSld>
  <p:clrMapOvr>
    <a:masterClrMapping/>
  </p:clrMapOvr>
  <p:transition spd="slow">
    <p:fade/>
  </p:transition>
  <p:timing>
    <p:tnLst>
      <p:par>
        <p:cTn id="1" dur="indefinite" restart="never" nodeType="tmRoot"/>
      </p:par>
    </p:tnLst>
  </p:timing>
  <p:extLst mod="1">
    <p:ext uri="{DCECCB84-F9BA-43D5-87BE-67443E8EF086}">
      <p15:sldGuideLst xmlns:p15="http://schemas.microsoft.com/office/powerpoint/2012/main" xmlns="">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Pad Portfolio Showcase at right">
    <p:spTree>
      <p:nvGrpSpPr>
        <p:cNvPr id="1" name=""/>
        <p:cNvGrpSpPr/>
        <p:nvPr/>
      </p:nvGrpSpPr>
      <p:grpSpPr>
        <a:xfrm>
          <a:off x="0" y="0"/>
          <a:ext cx="0" cy="0"/>
          <a:chOff x="0" y="0"/>
          <a:chExt cx="0" cy="0"/>
        </a:xfrm>
      </p:grpSpPr>
      <p:sp>
        <p:nvSpPr>
          <p:cNvPr id="15" name="Picture Placeholder 3"/>
          <p:cNvSpPr>
            <a:spLocks noGrp="1"/>
          </p:cNvSpPr>
          <p:nvPr>
            <p:ph type="pic" sz="quarter" idx="13"/>
          </p:nvPr>
        </p:nvSpPr>
        <p:spPr>
          <a:xfrm>
            <a:off x="6648047" y="1804652"/>
            <a:ext cx="1573825" cy="2100597"/>
          </a:xfrm>
          <a:prstGeom prst="rect">
            <a:avLst/>
          </a:prstGeom>
          <a:noFill/>
        </p:spPr>
        <p:txBody>
          <a:bodyPr/>
          <a:lstStyle>
            <a:lvl1pPr>
              <a:defRPr sz="1200">
                <a:solidFill>
                  <a:schemeClr val="accent4"/>
                </a:solidFill>
                <a:latin typeface="Lato" panose="020F0502020204030203" pitchFamily="34" charset="0"/>
              </a:defRPr>
            </a:lvl1pPr>
          </a:lstStyle>
          <a:p>
            <a:endParaRPr lang="en-US" dirty="0"/>
          </a:p>
        </p:txBody>
      </p:sp>
      <p:sp>
        <p:nvSpPr>
          <p:cNvPr id="10" name="Text Placeholder 9"/>
          <p:cNvSpPr>
            <a:spLocks noGrp="1"/>
          </p:cNvSpPr>
          <p:nvPr userDrawn="1">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userDrawn="1">
            <p:ph type="body" sz="quarter" idx="11"/>
          </p:nvPr>
        </p:nvSpPr>
        <p:spPr>
          <a:xfrm>
            <a:off x="593725" y="998857"/>
            <a:ext cx="7953374"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4" name="Picture Placeholder 3"/>
          <p:cNvSpPr>
            <a:spLocks noGrp="1"/>
          </p:cNvSpPr>
          <p:nvPr userDrawn="1">
            <p:ph type="pic" sz="quarter" idx="12"/>
          </p:nvPr>
        </p:nvSpPr>
        <p:spPr>
          <a:xfrm>
            <a:off x="4673016" y="2437606"/>
            <a:ext cx="2107406" cy="1581944"/>
          </a:xfrm>
          <a:prstGeom prst="rect">
            <a:avLst/>
          </a:prstGeom>
          <a:noFill/>
        </p:spPr>
        <p:txBody>
          <a:bodyPr/>
          <a:lstStyle>
            <a:lvl1pPr>
              <a:defRPr sz="1200">
                <a:solidFill>
                  <a:schemeClr val="accent4"/>
                </a:solidFill>
                <a:latin typeface="Lato" panose="020F0502020204030203" pitchFamily="34" charset="0"/>
              </a:defRPr>
            </a:lvl1pPr>
          </a:lstStyle>
          <a:p>
            <a:endParaRPr lang="en-US" dirty="0"/>
          </a:p>
        </p:txBody>
      </p:sp>
      <p:sp>
        <p:nvSpPr>
          <p:cNvPr id="13"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39744653"/>
      </p:ext>
    </p:extLst>
  </p:cSld>
  <p:clrMapOvr>
    <a:masterClrMapping/>
  </p:clrMapOvr>
  <p:transition spd="slow">
    <p:fade/>
  </p:transition>
  <p:timing>
    <p:tnLst>
      <p:par>
        <p:cTn id="1" dur="indefinite" restart="never" nodeType="tmRoot"/>
      </p:par>
    </p:tnLst>
  </p:timing>
  <p:extLst mod="1">
    <p:ext uri="{DCECCB84-F9BA-43D5-87BE-67443E8EF086}">
      <p15:sldGuideLst xmlns:p15="http://schemas.microsoft.com/office/powerpoint/2012/main" xmlns="">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Phone Portfolio Showcase at Left">
    <p:spTree>
      <p:nvGrpSpPr>
        <p:cNvPr id="1" name=""/>
        <p:cNvGrpSpPr/>
        <p:nvPr/>
      </p:nvGrpSpPr>
      <p:grpSpPr>
        <a:xfrm>
          <a:off x="0" y="0"/>
          <a:ext cx="0" cy="0"/>
          <a:chOff x="0" y="0"/>
          <a:chExt cx="0" cy="0"/>
        </a:xfrm>
      </p:grpSpPr>
      <p:sp>
        <p:nvSpPr>
          <p:cNvPr id="10" name="Text Placeholder 9"/>
          <p:cNvSpPr>
            <a:spLocks noGrp="1"/>
          </p:cNvSpPr>
          <p:nvPr userDrawn="1">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userDrawn="1">
            <p:ph type="body" sz="quarter" idx="11"/>
          </p:nvPr>
        </p:nvSpPr>
        <p:spPr>
          <a:xfrm>
            <a:off x="593725" y="998857"/>
            <a:ext cx="7953374"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4" name="Picture Placeholder 3"/>
          <p:cNvSpPr>
            <a:spLocks noGrp="1"/>
          </p:cNvSpPr>
          <p:nvPr userDrawn="1">
            <p:ph type="pic" sz="quarter" idx="12"/>
          </p:nvPr>
        </p:nvSpPr>
        <p:spPr>
          <a:xfrm>
            <a:off x="723197" y="1925601"/>
            <a:ext cx="1216819" cy="2166938"/>
          </a:xfrm>
          <a:prstGeom prst="rect">
            <a:avLst/>
          </a:prstGeom>
        </p:spPr>
        <p:txBody>
          <a:bodyPr/>
          <a:lstStyle>
            <a:lvl1pPr>
              <a:defRPr sz="1200">
                <a:solidFill>
                  <a:schemeClr val="accent4"/>
                </a:solidFill>
                <a:latin typeface="Lato" panose="020F0502020204030203" pitchFamily="34" charset="0"/>
              </a:defRPr>
            </a:lvl1pPr>
          </a:lstStyle>
          <a:p>
            <a:endParaRPr lang="en-US" dirty="0"/>
          </a:p>
        </p:txBody>
      </p:sp>
      <p:sp>
        <p:nvSpPr>
          <p:cNvPr id="12"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117939528"/>
      </p:ext>
    </p:extLst>
  </p:cSld>
  <p:clrMapOvr>
    <a:masterClrMapping/>
  </p:clrMapOvr>
  <p:transition spd="slow">
    <p:fade/>
  </p:transition>
  <p:timing>
    <p:tnLst>
      <p:par>
        <p:cTn id="1" dur="indefinite" restart="never" nodeType="tmRoot"/>
      </p:par>
    </p:tnLst>
  </p:timing>
  <p:extLst mod="1">
    <p:ext uri="{DCECCB84-F9BA-43D5-87BE-67443E8EF086}">
      <p15:sldGuideLst xmlns:p15="http://schemas.microsoft.com/office/powerpoint/2012/main" xmlns="">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ull Portfolio in Browser">
    <p:spTree>
      <p:nvGrpSpPr>
        <p:cNvPr id="1" name=""/>
        <p:cNvGrpSpPr/>
        <p:nvPr/>
      </p:nvGrpSpPr>
      <p:grpSpPr>
        <a:xfrm>
          <a:off x="0" y="0"/>
          <a:ext cx="0" cy="0"/>
          <a:chOff x="0" y="0"/>
          <a:chExt cx="0" cy="0"/>
        </a:xfrm>
      </p:grpSpPr>
      <p:sp>
        <p:nvSpPr>
          <p:cNvPr id="4" name="Picture Placeholder 3"/>
          <p:cNvSpPr>
            <a:spLocks noGrp="1"/>
          </p:cNvSpPr>
          <p:nvPr userDrawn="1">
            <p:ph type="pic" sz="quarter" idx="12"/>
          </p:nvPr>
        </p:nvSpPr>
        <p:spPr>
          <a:xfrm>
            <a:off x="1057275" y="1771649"/>
            <a:ext cx="7029451" cy="3371851"/>
          </a:xfrm>
          <a:prstGeom prst="rect">
            <a:avLst/>
          </a:prstGeom>
        </p:spPr>
        <p:txBody>
          <a:bodyPr/>
          <a:lstStyle>
            <a:lvl1pPr>
              <a:defRPr sz="1200">
                <a:solidFill>
                  <a:schemeClr val="accent4"/>
                </a:solidFill>
                <a:latin typeface="Lato" panose="020F0502020204030203" pitchFamily="34" charset="0"/>
              </a:defRPr>
            </a:lvl1pPr>
          </a:lstStyle>
          <a:p>
            <a:endParaRPr lang="en-US"/>
          </a:p>
        </p:txBody>
      </p:sp>
      <p:sp>
        <p:nvSpPr>
          <p:cNvPr id="10" name="Text Placeholder 9"/>
          <p:cNvSpPr>
            <a:spLocks noGrp="1"/>
          </p:cNvSpPr>
          <p:nvPr userDrawn="1">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userDrawn="1">
            <p:ph type="body" sz="quarter" idx="11"/>
          </p:nvPr>
        </p:nvSpPr>
        <p:spPr>
          <a:xfrm>
            <a:off x="593725" y="998857"/>
            <a:ext cx="7953374"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Rectangle 7">
            <a:extLst>
              <a:ext uri="{FF2B5EF4-FFF2-40B4-BE49-F238E27FC236}">
                <a16:creationId xmlns="" xmlns:a16="http://schemas.microsoft.com/office/drawing/2014/main" id="{EE36CCA3-557B-4E79-BB38-85B25F0337D1}"/>
              </a:ext>
            </a:extLst>
          </p:cNvPr>
          <p:cNvSpPr/>
          <p:nvPr userDrawn="1"/>
        </p:nvSpPr>
        <p:spPr>
          <a:xfrm rot="10800000" flipV="1">
            <a:off x="801124" y="1771649"/>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1605440"/>
      </p:ext>
    </p:extLst>
  </p:cSld>
  <p:clrMapOvr>
    <a:masterClrMapping/>
  </p:clrMapOvr>
  <p:transition spd="slow">
    <p:fade/>
  </p:transition>
  <p:timing>
    <p:tnLst>
      <p:par>
        <p:cTn id="1" dur="indefinite" restart="never" nodeType="tmRoot"/>
      </p:par>
    </p:tnLst>
  </p:timing>
  <p:extLst mod="1">
    <p:ext uri="{DCECCB84-F9BA-43D5-87BE-67443E8EF086}">
      <p15:sldGuideLst xmlns:p15="http://schemas.microsoft.com/office/powerpoint/2012/main" xmlns="">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arious Project Show Case">
    <p:spTree>
      <p:nvGrpSpPr>
        <p:cNvPr id="1" name=""/>
        <p:cNvGrpSpPr/>
        <p:nvPr/>
      </p:nvGrpSpPr>
      <p:grpSpPr>
        <a:xfrm>
          <a:off x="0" y="0"/>
          <a:ext cx="0" cy="0"/>
          <a:chOff x="0" y="0"/>
          <a:chExt cx="0" cy="0"/>
        </a:xfrm>
      </p:grpSpPr>
      <p:sp>
        <p:nvSpPr>
          <p:cNvPr id="44" name="Text Placeholder 9"/>
          <p:cNvSpPr>
            <a:spLocks noGrp="1"/>
          </p:cNvSpPr>
          <p:nvPr userDrawn="1">
            <p:ph type="body" sz="quarter" idx="18"/>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45" name="Text Placeholder 9"/>
          <p:cNvSpPr>
            <a:spLocks noGrp="1"/>
          </p:cNvSpPr>
          <p:nvPr userDrawn="1">
            <p:ph type="body" sz="quarter" idx="19"/>
          </p:nvPr>
        </p:nvSpPr>
        <p:spPr>
          <a:xfrm>
            <a:off x="593725" y="998857"/>
            <a:ext cx="7953374"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46" name="Straight Connector 45"/>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31" name="Picture Placeholder 17"/>
          <p:cNvSpPr>
            <a:spLocks noGrp="1"/>
          </p:cNvSpPr>
          <p:nvPr>
            <p:ph type="pic" sz="quarter" idx="10"/>
          </p:nvPr>
        </p:nvSpPr>
        <p:spPr>
          <a:xfrm>
            <a:off x="594391" y="1543050"/>
            <a:ext cx="1984248" cy="1371600"/>
          </a:xfrm>
          <a:prstGeom prst="rect">
            <a:avLst/>
          </a:prstGeom>
          <a:noFill/>
          <a:ln>
            <a:noFill/>
          </a:ln>
        </p:spPr>
        <p:txBody>
          <a:bodyPr/>
          <a:lstStyle>
            <a:lvl1pPr>
              <a:defRPr sz="1200">
                <a:solidFill>
                  <a:schemeClr val="accent4"/>
                </a:solidFill>
                <a:latin typeface="Lato" panose="020F0502020204030203" pitchFamily="34" charset="0"/>
              </a:defRPr>
            </a:lvl1pPr>
          </a:lstStyle>
          <a:p>
            <a:endParaRPr lang="en-US"/>
          </a:p>
        </p:txBody>
      </p:sp>
      <p:sp>
        <p:nvSpPr>
          <p:cNvPr id="40" name="TextBox 39"/>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42" name="Picture Placeholder 17"/>
          <p:cNvSpPr>
            <a:spLocks noGrp="1"/>
          </p:cNvSpPr>
          <p:nvPr>
            <p:ph type="pic" sz="quarter" idx="20"/>
          </p:nvPr>
        </p:nvSpPr>
        <p:spPr>
          <a:xfrm>
            <a:off x="4561555" y="1543050"/>
            <a:ext cx="1984248" cy="1371600"/>
          </a:xfrm>
          <a:prstGeom prst="rect">
            <a:avLst/>
          </a:prstGeom>
          <a:noFill/>
          <a:ln>
            <a:noFill/>
          </a:ln>
        </p:spPr>
        <p:txBody>
          <a:bodyPr/>
          <a:lstStyle>
            <a:lvl1pPr>
              <a:defRPr sz="1200">
                <a:solidFill>
                  <a:schemeClr val="accent4"/>
                </a:solidFill>
                <a:latin typeface="Lato" panose="020F0502020204030203" pitchFamily="34" charset="0"/>
              </a:defRPr>
            </a:lvl1pPr>
          </a:lstStyle>
          <a:p>
            <a:endParaRPr lang="en-US"/>
          </a:p>
        </p:txBody>
      </p:sp>
      <p:sp>
        <p:nvSpPr>
          <p:cNvPr id="47" name="Picture Placeholder 17"/>
          <p:cNvSpPr>
            <a:spLocks noGrp="1"/>
          </p:cNvSpPr>
          <p:nvPr>
            <p:ph type="pic" sz="quarter" idx="21"/>
          </p:nvPr>
        </p:nvSpPr>
        <p:spPr>
          <a:xfrm>
            <a:off x="2577973" y="2913398"/>
            <a:ext cx="1984248" cy="1371600"/>
          </a:xfrm>
          <a:prstGeom prst="rect">
            <a:avLst/>
          </a:prstGeom>
          <a:noFill/>
          <a:ln>
            <a:noFill/>
          </a:ln>
        </p:spPr>
        <p:txBody>
          <a:bodyPr/>
          <a:lstStyle>
            <a:lvl1pPr>
              <a:defRPr sz="1200">
                <a:solidFill>
                  <a:schemeClr val="accent4"/>
                </a:solidFill>
                <a:latin typeface="Lato" panose="020F0502020204030203" pitchFamily="34" charset="0"/>
              </a:defRPr>
            </a:lvl1pPr>
          </a:lstStyle>
          <a:p>
            <a:endParaRPr lang="en-US"/>
          </a:p>
        </p:txBody>
      </p:sp>
      <p:sp>
        <p:nvSpPr>
          <p:cNvPr id="60" name="Picture Placeholder 17"/>
          <p:cNvSpPr>
            <a:spLocks noGrp="1"/>
          </p:cNvSpPr>
          <p:nvPr>
            <p:ph type="pic" sz="quarter" idx="22"/>
          </p:nvPr>
        </p:nvSpPr>
        <p:spPr>
          <a:xfrm>
            <a:off x="6545137" y="2913398"/>
            <a:ext cx="1984248" cy="1371600"/>
          </a:xfrm>
          <a:prstGeom prst="rect">
            <a:avLst/>
          </a:prstGeom>
          <a:noFill/>
          <a:ln>
            <a:noFill/>
          </a:ln>
        </p:spPr>
        <p:txBody>
          <a:bodyPr/>
          <a:lstStyle>
            <a:lvl1pPr>
              <a:defRPr sz="1200">
                <a:solidFill>
                  <a:schemeClr val="accent4"/>
                </a:solidFill>
                <a:latin typeface="Lato" panose="020F0502020204030203" pitchFamily="34" charset="0"/>
              </a:defRPr>
            </a:lvl1pPr>
          </a:lstStyle>
          <a:p>
            <a:endParaRPr lang="en-US"/>
          </a:p>
        </p:txBody>
      </p:sp>
      <p:sp>
        <p:nvSpPr>
          <p:cNvPr id="15"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Rectangle 7">
            <a:extLst>
              <a:ext uri="{FF2B5EF4-FFF2-40B4-BE49-F238E27FC236}">
                <a16:creationId xmlns="" xmlns:a16="http://schemas.microsoft.com/office/drawing/2014/main" id="{E27E2942-06C6-4FCA-BE07-30560DFE40B9}"/>
              </a:ext>
            </a:extLst>
          </p:cNvPr>
          <p:cNvSpPr/>
          <p:nvPr userDrawn="1"/>
        </p:nvSpPr>
        <p:spPr>
          <a:xfrm rot="5400000" flipV="1">
            <a:off x="2865950" y="3997022"/>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7">
            <a:extLst>
              <a:ext uri="{FF2B5EF4-FFF2-40B4-BE49-F238E27FC236}">
                <a16:creationId xmlns="" xmlns:a16="http://schemas.microsoft.com/office/drawing/2014/main" id="{80ACE523-4F77-4002-80F5-F261F564B7DE}"/>
              </a:ext>
            </a:extLst>
          </p:cNvPr>
          <p:cNvSpPr/>
          <p:nvPr userDrawn="1"/>
        </p:nvSpPr>
        <p:spPr>
          <a:xfrm rot="5400000" flipV="1">
            <a:off x="6833114" y="3997022"/>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7">
            <a:extLst>
              <a:ext uri="{FF2B5EF4-FFF2-40B4-BE49-F238E27FC236}">
                <a16:creationId xmlns="" xmlns:a16="http://schemas.microsoft.com/office/drawing/2014/main" id="{4560BA64-52D4-473A-8BB6-EDCB2AC820C6}"/>
              </a:ext>
            </a:extLst>
          </p:cNvPr>
          <p:cNvSpPr/>
          <p:nvPr userDrawn="1"/>
        </p:nvSpPr>
        <p:spPr>
          <a:xfrm rot="16200000" flipV="1">
            <a:off x="2033846" y="998924"/>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7">
            <a:extLst>
              <a:ext uri="{FF2B5EF4-FFF2-40B4-BE49-F238E27FC236}">
                <a16:creationId xmlns="" xmlns:a16="http://schemas.microsoft.com/office/drawing/2014/main" id="{26B2C2DC-246F-4FF3-A223-B03974017915}"/>
              </a:ext>
            </a:extLst>
          </p:cNvPr>
          <p:cNvSpPr/>
          <p:nvPr userDrawn="1"/>
        </p:nvSpPr>
        <p:spPr>
          <a:xfrm rot="16200000" flipV="1">
            <a:off x="6001010" y="998924"/>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9778169"/>
      </p:ext>
    </p:extLst>
  </p:cSld>
  <p:clrMapOvr>
    <a:masterClrMapping/>
  </p:clrMapOvr>
  <p:transition spd="slow">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er Testimonials">
    <p:spTree>
      <p:nvGrpSpPr>
        <p:cNvPr id="1" name=""/>
        <p:cNvGrpSpPr/>
        <p:nvPr/>
      </p:nvGrpSpPr>
      <p:grpSpPr>
        <a:xfrm>
          <a:off x="0" y="0"/>
          <a:ext cx="0" cy="0"/>
          <a:chOff x="0" y="0"/>
          <a:chExt cx="0" cy="0"/>
        </a:xfrm>
      </p:grpSpPr>
      <p:sp>
        <p:nvSpPr>
          <p:cNvPr id="44" name="Text Placeholder 9"/>
          <p:cNvSpPr>
            <a:spLocks noGrp="1"/>
          </p:cNvSpPr>
          <p:nvPr userDrawn="1">
            <p:ph type="body" sz="quarter" idx="18"/>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45" name="Text Placeholder 9"/>
          <p:cNvSpPr>
            <a:spLocks noGrp="1"/>
          </p:cNvSpPr>
          <p:nvPr userDrawn="1">
            <p:ph type="body" sz="quarter" idx="19"/>
          </p:nvPr>
        </p:nvSpPr>
        <p:spPr>
          <a:xfrm>
            <a:off x="593725" y="998857"/>
            <a:ext cx="7953374"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46" name="Straight Connector 45"/>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50"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Picture Placeholder 9"/>
          <p:cNvSpPr>
            <a:spLocks noGrp="1"/>
          </p:cNvSpPr>
          <p:nvPr userDrawn="1">
            <p:ph type="pic" sz="quarter" idx="11"/>
          </p:nvPr>
        </p:nvSpPr>
        <p:spPr>
          <a:xfrm>
            <a:off x="591940" y="3128769"/>
            <a:ext cx="570159" cy="570159"/>
          </a:xfrm>
          <a:prstGeom prst="ellipse">
            <a:avLst/>
          </a:prstGeom>
          <a:ln w="12700">
            <a:solidFill>
              <a:schemeClr val="bg1"/>
            </a:solidFill>
          </a:ln>
        </p:spPr>
        <p:txBody>
          <a:bodyPr/>
          <a:lstStyle>
            <a:lvl1pPr>
              <a:defRPr sz="800">
                <a:solidFill>
                  <a:schemeClr val="accent4"/>
                </a:solidFill>
                <a:latin typeface="Lato" panose="020F0502020204030203" pitchFamily="34" charset="0"/>
              </a:defRPr>
            </a:lvl1pPr>
          </a:lstStyle>
          <a:p>
            <a:endParaRPr lang="en-US"/>
          </a:p>
        </p:txBody>
      </p:sp>
      <p:sp>
        <p:nvSpPr>
          <p:cNvPr id="23" name="Picture Placeholder 9"/>
          <p:cNvSpPr>
            <a:spLocks noGrp="1"/>
          </p:cNvSpPr>
          <p:nvPr userDrawn="1">
            <p:ph type="pic" sz="quarter" idx="20"/>
          </p:nvPr>
        </p:nvSpPr>
        <p:spPr>
          <a:xfrm>
            <a:off x="3524298" y="3132337"/>
            <a:ext cx="570159" cy="570159"/>
          </a:xfrm>
          <a:prstGeom prst="ellipse">
            <a:avLst/>
          </a:prstGeom>
          <a:ln w="12700">
            <a:solidFill>
              <a:schemeClr val="bg1"/>
            </a:solidFill>
          </a:ln>
        </p:spPr>
        <p:txBody>
          <a:bodyPr/>
          <a:lstStyle>
            <a:lvl1pPr>
              <a:defRPr sz="800">
                <a:solidFill>
                  <a:schemeClr val="accent4"/>
                </a:solidFill>
                <a:latin typeface="Lato" panose="020F0502020204030203" pitchFamily="34" charset="0"/>
              </a:defRPr>
            </a:lvl1pPr>
          </a:lstStyle>
          <a:p>
            <a:endParaRPr lang="en-US"/>
          </a:p>
        </p:txBody>
      </p:sp>
      <p:sp>
        <p:nvSpPr>
          <p:cNvPr id="24" name="Picture Placeholder 9"/>
          <p:cNvSpPr>
            <a:spLocks noGrp="1"/>
          </p:cNvSpPr>
          <p:nvPr userDrawn="1">
            <p:ph type="pic" sz="quarter" idx="21"/>
          </p:nvPr>
        </p:nvSpPr>
        <p:spPr>
          <a:xfrm>
            <a:off x="6426859" y="3132337"/>
            <a:ext cx="570159" cy="570159"/>
          </a:xfrm>
          <a:prstGeom prst="ellipse">
            <a:avLst/>
          </a:prstGeom>
          <a:ln w="12700">
            <a:solidFill>
              <a:schemeClr val="bg1"/>
            </a:solidFill>
          </a:ln>
        </p:spPr>
        <p:txBody>
          <a:bodyPr/>
          <a:lstStyle>
            <a:lvl1pPr>
              <a:defRPr sz="800">
                <a:solidFill>
                  <a:schemeClr val="accent4"/>
                </a:solidFill>
                <a:latin typeface="Lato" panose="020F0502020204030203" pitchFamily="34" charset="0"/>
              </a:defRPr>
            </a:lvl1pPr>
          </a:lstStyle>
          <a:p>
            <a:endParaRPr lang="en-US"/>
          </a:p>
        </p:txBody>
      </p:sp>
    </p:spTree>
    <p:extLst>
      <p:ext uri="{BB962C8B-B14F-4D97-AF65-F5344CB8AC3E}">
        <p14:creationId xmlns:p14="http://schemas.microsoft.com/office/powerpoint/2010/main" val="1295242203"/>
      </p:ext>
    </p:extLst>
  </p:cSld>
  <p:clrMapOvr>
    <a:masterClrMapping/>
  </p:clrMapOvr>
  <p:transition spd="slow">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Break Pag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5143500"/>
          </a:xfrm>
          <a:prstGeom prst="rect">
            <a:avLst/>
          </a:prstGeom>
        </p:spPr>
        <p:txBody>
          <a:bodyPr/>
          <a:lstStyle>
            <a:lvl1pPr>
              <a:defRPr>
                <a:solidFill>
                  <a:schemeClr val="accent4"/>
                </a:solidFill>
                <a:latin typeface="Lato" panose="020F0502020204030203" pitchFamily="34" charset="0"/>
              </a:defRPr>
            </a:lvl1pPr>
          </a:lstStyle>
          <a:p>
            <a:endParaRPr lang="en-US"/>
          </a:p>
        </p:txBody>
      </p:sp>
    </p:spTree>
    <p:extLst>
      <p:ext uri="{BB962C8B-B14F-4D97-AF65-F5344CB8AC3E}">
        <p14:creationId xmlns:p14="http://schemas.microsoft.com/office/powerpoint/2010/main" val="3807653029"/>
      </p:ext>
    </p:extLst>
  </p:cSld>
  <p:clrMapOvr>
    <a:masterClrMapping/>
  </p:clrMapOvr>
  <p:transition spd="slow">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6662225"/>
      </p:ext>
    </p:extLst>
  </p:cSld>
  <p:clrMapOvr>
    <a:masterClrMapping/>
  </p:clrMapOvr>
  <p:transition spd="slow">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Full Background">
    <p:spTree>
      <p:nvGrpSpPr>
        <p:cNvPr id="1" name=""/>
        <p:cNvGrpSpPr/>
        <p:nvPr/>
      </p:nvGrpSpPr>
      <p:grpSpPr>
        <a:xfrm>
          <a:off x="0" y="0"/>
          <a:ext cx="0" cy="0"/>
          <a:chOff x="0" y="0"/>
          <a:chExt cx="0" cy="0"/>
        </a:xfrm>
      </p:grpSpPr>
      <p:sp>
        <p:nvSpPr>
          <p:cNvPr id="2" name="Rectangle 1"/>
          <p:cNvSpPr/>
          <p:nvPr userDrawn="1"/>
        </p:nvSpPr>
        <p:spPr>
          <a:xfrm>
            <a:off x="0" y="0"/>
            <a:ext cx="9144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2406971"/>
      </p:ext>
    </p:extLst>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0"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4411571"/>
      </p:ext>
    </p:extLst>
  </p:cSld>
  <p:clrMapOvr>
    <a:masterClrMapping/>
  </p:clrMapOvr>
  <p:transition spd="slow">
    <p:fade/>
  </p:transition>
  <p:timing>
    <p:tnLst>
      <p:par>
        <p:cTn id="1" dur="indefinite" restart="never" nodeType="tmRoot"/>
      </p:par>
    </p:tnLst>
  </p:timing>
  <p:extLst mod="1">
    <p:ext uri="{DCECCB84-F9BA-43D5-87BE-67443E8EF086}">
      <p15:sldGuideLst xmlns:p15="http://schemas.microsoft.com/office/powerpoint/2012/main" xmlns="">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elcome Message">
    <p:spTree>
      <p:nvGrpSpPr>
        <p:cNvPr id="1" name=""/>
        <p:cNvGrpSpPr/>
        <p:nvPr/>
      </p:nvGrpSpPr>
      <p:grpSpPr>
        <a:xfrm>
          <a:off x="0" y="0"/>
          <a:ext cx="0" cy="0"/>
          <a:chOff x="0" y="0"/>
          <a:chExt cx="0" cy="0"/>
        </a:xfrm>
      </p:grpSpPr>
      <p:sp>
        <p:nvSpPr>
          <p:cNvPr id="5" name="Picture Placeholder 9"/>
          <p:cNvSpPr>
            <a:spLocks noGrp="1"/>
          </p:cNvSpPr>
          <p:nvPr>
            <p:ph type="pic" sz="quarter" idx="11"/>
          </p:nvPr>
        </p:nvSpPr>
        <p:spPr>
          <a:xfrm>
            <a:off x="4090271" y="1588761"/>
            <a:ext cx="963458" cy="963458"/>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dirty="0"/>
          </a:p>
        </p:txBody>
      </p:sp>
    </p:spTree>
    <p:extLst>
      <p:ext uri="{BB962C8B-B14F-4D97-AF65-F5344CB8AC3E}">
        <p14:creationId xmlns:p14="http://schemas.microsoft.com/office/powerpoint/2010/main" val="3573653703"/>
      </p:ext>
    </p:extLst>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ny History Page 1">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593725" y="998857"/>
            <a:ext cx="7953374"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Picture Placeholder 9"/>
          <p:cNvSpPr>
            <a:spLocks noGrp="1"/>
          </p:cNvSpPr>
          <p:nvPr>
            <p:ph type="pic" sz="quarter" idx="12"/>
          </p:nvPr>
        </p:nvSpPr>
        <p:spPr>
          <a:xfrm>
            <a:off x="4189509" y="1590011"/>
            <a:ext cx="1035714" cy="1035714"/>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dirty="0"/>
          </a:p>
        </p:txBody>
      </p:sp>
      <p:sp>
        <p:nvSpPr>
          <p:cNvPr id="20" name="Picture Placeholder 9"/>
          <p:cNvSpPr>
            <a:spLocks noGrp="1"/>
          </p:cNvSpPr>
          <p:nvPr>
            <p:ph type="pic" sz="quarter" idx="13"/>
          </p:nvPr>
        </p:nvSpPr>
        <p:spPr>
          <a:xfrm>
            <a:off x="1520359" y="3233602"/>
            <a:ext cx="1035714" cy="1035714"/>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dirty="0"/>
          </a:p>
        </p:txBody>
      </p:sp>
      <p:sp>
        <p:nvSpPr>
          <p:cNvPr id="21" name="Picture Placeholder 9"/>
          <p:cNvSpPr>
            <a:spLocks noGrp="1"/>
          </p:cNvSpPr>
          <p:nvPr>
            <p:ph type="pic" sz="quarter" idx="14"/>
          </p:nvPr>
        </p:nvSpPr>
        <p:spPr>
          <a:xfrm>
            <a:off x="6907309" y="3233602"/>
            <a:ext cx="1035714" cy="1035714"/>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dirty="0"/>
          </a:p>
        </p:txBody>
      </p:sp>
      <p:sp>
        <p:nvSpPr>
          <p:cNvPr id="12" name="TextBox 11"/>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7"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820526287"/>
      </p:ext>
    </p:extLst>
  </p:cSld>
  <p:clrMapOvr>
    <a:masterClrMapping/>
  </p:clrMapOvr>
  <p:transition spd="slow">
    <p:fade/>
  </p:transition>
  <p:timing>
    <p:tnLst>
      <p:par>
        <p:cTn id="1" dur="indefinite" restart="never" nodeType="tmRoot"/>
      </p:par>
    </p:tnLst>
  </p:timing>
  <p:extLst mod="1">
    <p:ext uri="{DCECCB84-F9BA-43D5-87BE-67443E8EF086}">
      <p15:sldGuideLst xmlns:p15="http://schemas.microsoft.com/office/powerpoint/2012/main" xmlns="">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ny History Page 2">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593725" y="998857"/>
            <a:ext cx="7953374"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Picture Placeholder 9"/>
          <p:cNvSpPr>
            <a:spLocks noGrp="1"/>
          </p:cNvSpPr>
          <p:nvPr>
            <p:ph type="pic" sz="quarter" idx="13"/>
          </p:nvPr>
        </p:nvSpPr>
        <p:spPr>
          <a:xfrm>
            <a:off x="1520359" y="1590770"/>
            <a:ext cx="1035714" cy="1035714"/>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dirty="0"/>
          </a:p>
        </p:txBody>
      </p:sp>
      <p:sp>
        <p:nvSpPr>
          <p:cNvPr id="14" name="Picture Placeholder 9"/>
          <p:cNvSpPr>
            <a:spLocks noGrp="1"/>
          </p:cNvSpPr>
          <p:nvPr>
            <p:ph type="pic" sz="quarter" idx="14"/>
          </p:nvPr>
        </p:nvSpPr>
        <p:spPr>
          <a:xfrm>
            <a:off x="6907309" y="1590770"/>
            <a:ext cx="1035714" cy="1035714"/>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dirty="0"/>
          </a:p>
        </p:txBody>
      </p:sp>
      <p:sp>
        <p:nvSpPr>
          <p:cNvPr id="15" name="Picture Placeholder 9"/>
          <p:cNvSpPr>
            <a:spLocks noGrp="1"/>
          </p:cNvSpPr>
          <p:nvPr>
            <p:ph type="pic" sz="quarter" idx="12"/>
          </p:nvPr>
        </p:nvSpPr>
        <p:spPr>
          <a:xfrm>
            <a:off x="4211734" y="3233602"/>
            <a:ext cx="1035714" cy="1035714"/>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dirty="0"/>
          </a:p>
        </p:txBody>
      </p:sp>
      <p:sp>
        <p:nvSpPr>
          <p:cNvPr id="12" name="TextBox 11"/>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20"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52056386"/>
      </p:ext>
    </p:extLst>
  </p:cSld>
  <p:clrMapOvr>
    <a:masterClrMapping/>
  </p:clrMapOvr>
  <p:transition spd="slow">
    <p:fade/>
  </p:transition>
  <p:timing>
    <p:tnLst>
      <p:par>
        <p:cTn id="1" dur="indefinite" restart="never" nodeType="tmRoot"/>
      </p:par>
    </p:tnLst>
  </p:timing>
  <p:extLst mod="1">
    <p:ext uri="{DCECCB84-F9BA-43D5-87BE-67443E8EF086}">
      <p15:sldGuideLst xmlns:p15="http://schemas.microsoft.com/office/powerpoint/2012/main" xmlns="">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eet Our Team Page">
    <p:spTree>
      <p:nvGrpSpPr>
        <p:cNvPr id="1" name=""/>
        <p:cNvGrpSpPr/>
        <p:nvPr/>
      </p:nvGrpSpPr>
      <p:grpSpPr>
        <a:xfrm>
          <a:off x="0" y="0"/>
          <a:ext cx="0" cy="0"/>
          <a:chOff x="0" y="0"/>
          <a:chExt cx="0" cy="0"/>
        </a:xfrm>
      </p:grpSpPr>
      <p:sp>
        <p:nvSpPr>
          <p:cNvPr id="16" name="Picture Placeholder 9"/>
          <p:cNvSpPr>
            <a:spLocks noGrp="1"/>
          </p:cNvSpPr>
          <p:nvPr>
            <p:ph type="pic" sz="quarter" idx="11"/>
          </p:nvPr>
        </p:nvSpPr>
        <p:spPr>
          <a:xfrm>
            <a:off x="836170" y="1491268"/>
            <a:ext cx="895352" cy="895352"/>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17" name="Picture Placeholder 9"/>
          <p:cNvSpPr>
            <a:spLocks noGrp="1"/>
          </p:cNvSpPr>
          <p:nvPr>
            <p:ph type="pic" sz="quarter" idx="12"/>
          </p:nvPr>
        </p:nvSpPr>
        <p:spPr>
          <a:xfrm>
            <a:off x="2480030" y="1491268"/>
            <a:ext cx="895352" cy="895352"/>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18" name="Picture Placeholder 9"/>
          <p:cNvSpPr>
            <a:spLocks noGrp="1"/>
          </p:cNvSpPr>
          <p:nvPr>
            <p:ph type="pic" sz="quarter" idx="13"/>
          </p:nvPr>
        </p:nvSpPr>
        <p:spPr>
          <a:xfrm>
            <a:off x="4123890" y="1491268"/>
            <a:ext cx="895352" cy="895352"/>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19" name="Picture Placeholder 9"/>
          <p:cNvSpPr>
            <a:spLocks noGrp="1"/>
          </p:cNvSpPr>
          <p:nvPr>
            <p:ph type="pic" sz="quarter" idx="14"/>
          </p:nvPr>
        </p:nvSpPr>
        <p:spPr>
          <a:xfrm>
            <a:off x="5767750" y="1491268"/>
            <a:ext cx="895352" cy="895352"/>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0" name="Picture Placeholder 9"/>
          <p:cNvSpPr>
            <a:spLocks noGrp="1"/>
          </p:cNvSpPr>
          <p:nvPr>
            <p:ph type="pic" sz="quarter" idx="15"/>
          </p:nvPr>
        </p:nvSpPr>
        <p:spPr>
          <a:xfrm>
            <a:off x="7411611" y="1491268"/>
            <a:ext cx="895352" cy="895352"/>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1" name="Picture Placeholder 9"/>
          <p:cNvSpPr>
            <a:spLocks noGrp="1"/>
          </p:cNvSpPr>
          <p:nvPr>
            <p:ph type="pic" sz="quarter" idx="16"/>
          </p:nvPr>
        </p:nvSpPr>
        <p:spPr>
          <a:xfrm>
            <a:off x="836170" y="2990521"/>
            <a:ext cx="895352" cy="895352"/>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dirty="0"/>
          </a:p>
        </p:txBody>
      </p:sp>
      <p:sp>
        <p:nvSpPr>
          <p:cNvPr id="22" name="Picture Placeholder 9"/>
          <p:cNvSpPr>
            <a:spLocks noGrp="1"/>
          </p:cNvSpPr>
          <p:nvPr>
            <p:ph type="pic" sz="quarter" idx="17"/>
          </p:nvPr>
        </p:nvSpPr>
        <p:spPr>
          <a:xfrm>
            <a:off x="2480030" y="2990521"/>
            <a:ext cx="895352" cy="895352"/>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3" name="Picture Placeholder 9"/>
          <p:cNvSpPr>
            <a:spLocks noGrp="1"/>
          </p:cNvSpPr>
          <p:nvPr>
            <p:ph type="pic" sz="quarter" idx="18"/>
          </p:nvPr>
        </p:nvSpPr>
        <p:spPr>
          <a:xfrm>
            <a:off x="4123890" y="2990521"/>
            <a:ext cx="895352" cy="895352"/>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4" name="Picture Placeholder 9"/>
          <p:cNvSpPr>
            <a:spLocks noGrp="1"/>
          </p:cNvSpPr>
          <p:nvPr>
            <p:ph type="pic" sz="quarter" idx="19"/>
          </p:nvPr>
        </p:nvSpPr>
        <p:spPr>
          <a:xfrm>
            <a:off x="5767750" y="2990521"/>
            <a:ext cx="895352" cy="895352"/>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5" name="Picture Placeholder 9"/>
          <p:cNvSpPr>
            <a:spLocks noGrp="1"/>
          </p:cNvSpPr>
          <p:nvPr>
            <p:ph type="pic" sz="quarter" idx="20"/>
          </p:nvPr>
        </p:nvSpPr>
        <p:spPr>
          <a:xfrm>
            <a:off x="7411611" y="2990521"/>
            <a:ext cx="895352" cy="895352"/>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8" name="TextBox 27"/>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32"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3" name="Text Placeholder 9"/>
          <p:cNvSpPr>
            <a:spLocks noGrp="1"/>
          </p:cNvSpPr>
          <p:nvPr>
            <p:ph type="body" sz="quarter" idx="21"/>
          </p:nvPr>
        </p:nvSpPr>
        <p:spPr>
          <a:xfrm>
            <a:off x="593725" y="998857"/>
            <a:ext cx="7953374"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34" name="Straight Connector 33"/>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713753822"/>
      </p:ext>
    </p:extLst>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ur Creative Force 1">
    <p:spTree>
      <p:nvGrpSpPr>
        <p:cNvPr id="1" name=""/>
        <p:cNvGrpSpPr/>
        <p:nvPr/>
      </p:nvGrpSpPr>
      <p:grpSpPr>
        <a:xfrm>
          <a:off x="0" y="0"/>
          <a:ext cx="0" cy="0"/>
          <a:chOff x="0" y="0"/>
          <a:chExt cx="0" cy="0"/>
        </a:xfrm>
      </p:grpSpPr>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20" name="Picture Placeholder 3"/>
          <p:cNvSpPr>
            <a:spLocks noGrp="1"/>
          </p:cNvSpPr>
          <p:nvPr>
            <p:ph type="pic" sz="quarter" idx="12"/>
          </p:nvPr>
        </p:nvSpPr>
        <p:spPr>
          <a:xfrm>
            <a:off x="890059" y="1636182"/>
            <a:ext cx="1452033" cy="1563369"/>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dirty="0"/>
          </a:p>
        </p:txBody>
      </p:sp>
      <p:sp>
        <p:nvSpPr>
          <p:cNvPr id="14"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15" name="Text Placeholder 9"/>
          <p:cNvSpPr>
            <a:spLocks noGrp="1"/>
          </p:cNvSpPr>
          <p:nvPr>
            <p:ph type="body" sz="quarter" idx="11"/>
          </p:nvPr>
        </p:nvSpPr>
        <p:spPr>
          <a:xfrm>
            <a:off x="593725" y="998857"/>
            <a:ext cx="7953374"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18" name="Straight Connector 17"/>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8" name="Picture Placeholder 3"/>
          <p:cNvSpPr>
            <a:spLocks noGrp="1"/>
          </p:cNvSpPr>
          <p:nvPr>
            <p:ph type="pic" sz="quarter" idx="13"/>
          </p:nvPr>
        </p:nvSpPr>
        <p:spPr>
          <a:xfrm>
            <a:off x="2853972" y="1636182"/>
            <a:ext cx="1452033" cy="1563369"/>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dirty="0"/>
          </a:p>
        </p:txBody>
      </p:sp>
      <p:sp>
        <p:nvSpPr>
          <p:cNvPr id="30" name="Picture Placeholder 3"/>
          <p:cNvSpPr>
            <a:spLocks noGrp="1"/>
          </p:cNvSpPr>
          <p:nvPr>
            <p:ph type="pic" sz="quarter" idx="14"/>
          </p:nvPr>
        </p:nvSpPr>
        <p:spPr>
          <a:xfrm>
            <a:off x="4817887" y="1636182"/>
            <a:ext cx="1452033" cy="1563369"/>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dirty="0"/>
          </a:p>
        </p:txBody>
      </p:sp>
      <p:sp>
        <p:nvSpPr>
          <p:cNvPr id="32" name="Picture Placeholder 3"/>
          <p:cNvSpPr>
            <a:spLocks noGrp="1"/>
          </p:cNvSpPr>
          <p:nvPr>
            <p:ph type="pic" sz="quarter" idx="15"/>
          </p:nvPr>
        </p:nvSpPr>
        <p:spPr>
          <a:xfrm>
            <a:off x="6792064" y="1636182"/>
            <a:ext cx="1452033" cy="1563369"/>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dirty="0"/>
          </a:p>
        </p:txBody>
      </p:sp>
      <p:sp>
        <p:nvSpPr>
          <p:cNvPr id="19"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Rectangle 7">
            <a:extLst>
              <a:ext uri="{FF2B5EF4-FFF2-40B4-BE49-F238E27FC236}">
                <a16:creationId xmlns="" xmlns:a16="http://schemas.microsoft.com/office/drawing/2014/main" id="{FFDE9971-10A8-4074-B02E-1D52CD8D6862}"/>
              </a:ext>
            </a:extLst>
          </p:cNvPr>
          <p:cNvSpPr/>
          <p:nvPr userDrawn="1"/>
        </p:nvSpPr>
        <p:spPr>
          <a:xfrm rot="5400000" flipV="1">
            <a:off x="1178036" y="2911574"/>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7">
            <a:extLst>
              <a:ext uri="{FF2B5EF4-FFF2-40B4-BE49-F238E27FC236}">
                <a16:creationId xmlns="" xmlns:a16="http://schemas.microsoft.com/office/drawing/2014/main" id="{C0F81D1B-C245-4739-8B80-706EB2960960}"/>
              </a:ext>
            </a:extLst>
          </p:cNvPr>
          <p:cNvSpPr/>
          <p:nvPr userDrawn="1"/>
        </p:nvSpPr>
        <p:spPr>
          <a:xfrm rot="5400000" flipV="1">
            <a:off x="3141949" y="2911574"/>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7">
            <a:extLst>
              <a:ext uri="{FF2B5EF4-FFF2-40B4-BE49-F238E27FC236}">
                <a16:creationId xmlns="" xmlns:a16="http://schemas.microsoft.com/office/drawing/2014/main" id="{6C19A532-827B-4975-86B2-AA924D5BA890}"/>
              </a:ext>
            </a:extLst>
          </p:cNvPr>
          <p:cNvSpPr/>
          <p:nvPr userDrawn="1"/>
        </p:nvSpPr>
        <p:spPr>
          <a:xfrm rot="5400000" flipV="1">
            <a:off x="5105862" y="2911575"/>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7">
            <a:extLst>
              <a:ext uri="{FF2B5EF4-FFF2-40B4-BE49-F238E27FC236}">
                <a16:creationId xmlns="" xmlns:a16="http://schemas.microsoft.com/office/drawing/2014/main" id="{22CA6CBD-05FB-4C0D-B20D-5CC643109CE1}"/>
              </a:ext>
            </a:extLst>
          </p:cNvPr>
          <p:cNvSpPr/>
          <p:nvPr userDrawn="1"/>
        </p:nvSpPr>
        <p:spPr>
          <a:xfrm rot="5400000" flipV="1">
            <a:off x="7080041" y="2911573"/>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2320553"/>
      </p:ext>
    </p:extLst>
  </p:cSld>
  <p:clrMapOvr>
    <a:masterClrMapping/>
  </p:clrMapOvr>
  <p:transition spd="slow">
    <p:fade/>
  </p:transition>
  <p:timing>
    <p:tnLst>
      <p:par>
        <p:cTn id="1" dur="indefinite" restart="never" nodeType="tmRoot"/>
      </p:par>
    </p:tnLst>
  </p:timing>
  <p:extLst mod="1">
    <p:ext uri="{DCECCB84-F9BA-43D5-87BE-67443E8EF086}">
      <p15:sldGuideLst xmlns:p15="http://schemas.microsoft.com/office/powerpoint/2012/main" xmlns="">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ur Creative Force 2">
    <p:spTree>
      <p:nvGrpSpPr>
        <p:cNvPr id="1" name=""/>
        <p:cNvGrpSpPr/>
        <p:nvPr/>
      </p:nvGrpSpPr>
      <p:grpSpPr>
        <a:xfrm>
          <a:off x="0" y="0"/>
          <a:ext cx="0" cy="0"/>
          <a:chOff x="0" y="0"/>
          <a:chExt cx="0" cy="0"/>
        </a:xfrm>
      </p:grpSpPr>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20" name="Picture Placeholder 3"/>
          <p:cNvSpPr>
            <a:spLocks noGrp="1"/>
          </p:cNvSpPr>
          <p:nvPr>
            <p:ph type="pic" sz="quarter" idx="12"/>
          </p:nvPr>
        </p:nvSpPr>
        <p:spPr>
          <a:xfrm>
            <a:off x="593725" y="1543050"/>
            <a:ext cx="2483136" cy="1992630"/>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dirty="0"/>
          </a:p>
        </p:txBody>
      </p:sp>
      <p:sp>
        <p:nvSpPr>
          <p:cNvPr id="14"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15" name="Text Placeholder 9"/>
          <p:cNvSpPr>
            <a:spLocks noGrp="1"/>
          </p:cNvSpPr>
          <p:nvPr>
            <p:ph type="body" sz="quarter" idx="11"/>
          </p:nvPr>
        </p:nvSpPr>
        <p:spPr>
          <a:xfrm>
            <a:off x="593725" y="998857"/>
            <a:ext cx="7953374" cy="141344"/>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mj-lt"/>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18" name="Straight Connector 17"/>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icture Placeholder 3"/>
          <p:cNvSpPr>
            <a:spLocks noGrp="1"/>
          </p:cNvSpPr>
          <p:nvPr>
            <p:ph type="pic" sz="quarter" idx="13"/>
          </p:nvPr>
        </p:nvSpPr>
        <p:spPr>
          <a:xfrm>
            <a:off x="3328844" y="1543050"/>
            <a:ext cx="2483136" cy="1992630"/>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dirty="0"/>
          </a:p>
        </p:txBody>
      </p:sp>
      <p:sp>
        <p:nvSpPr>
          <p:cNvPr id="26" name="Picture Placeholder 3"/>
          <p:cNvSpPr>
            <a:spLocks noGrp="1"/>
          </p:cNvSpPr>
          <p:nvPr>
            <p:ph type="pic" sz="quarter" idx="14"/>
          </p:nvPr>
        </p:nvSpPr>
        <p:spPr>
          <a:xfrm>
            <a:off x="6063964" y="1543050"/>
            <a:ext cx="2483136" cy="1992630"/>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dirty="0"/>
          </a:p>
        </p:txBody>
      </p:sp>
      <p:sp>
        <p:nvSpPr>
          <p:cNvPr id="19"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Rectangle 7">
            <a:extLst>
              <a:ext uri="{FF2B5EF4-FFF2-40B4-BE49-F238E27FC236}">
                <a16:creationId xmlns="" xmlns:a16="http://schemas.microsoft.com/office/drawing/2014/main" id="{97AA7B48-EFF6-4051-939F-0C729EEB04B3}"/>
              </a:ext>
            </a:extLst>
          </p:cNvPr>
          <p:cNvSpPr/>
          <p:nvPr userDrawn="1"/>
        </p:nvSpPr>
        <p:spPr>
          <a:xfrm rot="5400000" flipV="1">
            <a:off x="881702" y="3247704"/>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7">
            <a:extLst>
              <a:ext uri="{FF2B5EF4-FFF2-40B4-BE49-F238E27FC236}">
                <a16:creationId xmlns="" xmlns:a16="http://schemas.microsoft.com/office/drawing/2014/main" id="{112DB169-FC2F-4CFE-BD9E-EFC2D37A2223}"/>
              </a:ext>
            </a:extLst>
          </p:cNvPr>
          <p:cNvSpPr/>
          <p:nvPr userDrawn="1"/>
        </p:nvSpPr>
        <p:spPr>
          <a:xfrm rot="5400000" flipV="1">
            <a:off x="3616821" y="3247705"/>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7">
            <a:extLst>
              <a:ext uri="{FF2B5EF4-FFF2-40B4-BE49-F238E27FC236}">
                <a16:creationId xmlns="" xmlns:a16="http://schemas.microsoft.com/office/drawing/2014/main" id="{27C862D8-0F0F-4DFF-BF73-75D9A5DB5365}"/>
              </a:ext>
            </a:extLst>
          </p:cNvPr>
          <p:cNvSpPr/>
          <p:nvPr userDrawn="1"/>
        </p:nvSpPr>
        <p:spPr>
          <a:xfrm rot="5400000" flipV="1">
            <a:off x="6351940" y="3247705"/>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8195571"/>
      </p:ext>
    </p:extLst>
  </p:cSld>
  <p:clrMapOvr>
    <a:masterClrMapping/>
  </p:clrMapOvr>
  <p:transition spd="slow">
    <p:fade/>
  </p:transition>
  <p:timing>
    <p:tnLst>
      <p:par>
        <p:cTn id="1" dur="indefinite" restart="never" nodeType="tmRoot"/>
      </p:par>
    </p:tnLst>
  </p:timing>
  <p:extLst mod="1">
    <p:ext uri="{DCECCB84-F9BA-43D5-87BE-67443E8EF086}">
      <p15:sldGuideLst xmlns:p15="http://schemas.microsoft.com/office/powerpoint/2012/main" xmlns="">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8FA"/>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6835067"/>
      </p:ext>
    </p:extLst>
  </p:cSld>
  <p:clrMap bg1="lt1" tx1="dk1" bg2="lt2" tx2="dk2" accent1="accent1" accent2="accent2" accent3="accent3" accent4="accent4" accent5="accent5" accent6="accent6" hlink="hlink" folHlink="folHlink"/>
  <p:sldLayoutIdLst>
    <p:sldLayoutId id="2147483667" r:id="rId1"/>
    <p:sldLayoutId id="2147483694" r:id="rId2"/>
    <p:sldLayoutId id="2147483673" r:id="rId3"/>
    <p:sldLayoutId id="2147483674" r:id="rId4"/>
    <p:sldLayoutId id="2147483690" r:id="rId5"/>
    <p:sldLayoutId id="2147483691" r:id="rId6"/>
    <p:sldLayoutId id="2147483672" r:id="rId7"/>
    <p:sldLayoutId id="2147483693" r:id="rId8"/>
    <p:sldLayoutId id="2147483671" r:id="rId9"/>
    <p:sldLayoutId id="2147483675" r:id="rId10"/>
    <p:sldLayoutId id="2147483682" r:id="rId11"/>
    <p:sldLayoutId id="2147483687" r:id="rId12"/>
    <p:sldLayoutId id="2147483680" r:id="rId13"/>
    <p:sldLayoutId id="2147483676" r:id="rId14"/>
    <p:sldLayoutId id="2147483692" r:id="rId15"/>
    <p:sldLayoutId id="2147483679" r:id="rId16"/>
    <p:sldLayoutId id="2147483677" r:id="rId17"/>
    <p:sldLayoutId id="2147483683" r:id="rId18"/>
    <p:sldLayoutId id="2147483684" r:id="rId19"/>
    <p:sldLayoutId id="2147483685" r:id="rId20"/>
    <p:sldLayoutId id="2147483689" r:id="rId21"/>
    <p:sldLayoutId id="2147483686" r:id="rId22"/>
    <p:sldLayoutId id="2147483681" r:id="rId23"/>
    <p:sldLayoutId id="2147483678" r:id="rId24"/>
    <p:sldLayoutId id="2147483688" r:id="rId25"/>
    <p:sldLayoutId id="2147483669" r:id="rId26"/>
    <p:sldLayoutId id="2147483668" r:id="rId27"/>
    <p:sldLayoutId id="2147483670" r:id="rId28"/>
  </p:sldLayoutIdLst>
  <p:transition spd="slow">
    <p:fade/>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322618"/>
            <a:ext cx="9144000" cy="8208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676800" y="2626232"/>
            <a:ext cx="7891199" cy="738664"/>
          </a:xfrm>
          <a:prstGeom prst="rect">
            <a:avLst/>
          </a:prstGeom>
          <a:noFill/>
        </p:spPr>
        <p:txBody>
          <a:bodyPr wrap="square" lIns="0" tIns="0" rIns="0" bIns="0" rtlCol="0">
            <a:spAutoFit/>
          </a:bodyPr>
          <a:lstStyle/>
          <a:p>
            <a:pPr algn="ctr"/>
            <a:r>
              <a:rPr lang="lt-LT" altLang="lt-LT" sz="2400" dirty="0">
                <a:latin typeface="+mj-lt"/>
              </a:rPr>
              <a:t>Fondų </a:t>
            </a:r>
            <a:r>
              <a:rPr lang="lt-LT" altLang="lt-LT" sz="2400" dirty="0" err="1">
                <a:latin typeface="+mj-lt"/>
              </a:rPr>
              <a:t>fondų</a:t>
            </a:r>
            <a:r>
              <a:rPr lang="lt-LT" altLang="lt-LT" sz="2400" dirty="0">
                <a:latin typeface="+mj-lt"/>
              </a:rPr>
              <a:t> valdymo išlaidos ir mokesčiai</a:t>
            </a:r>
            <a:br>
              <a:rPr lang="lt-LT" altLang="lt-LT" sz="2400" dirty="0">
                <a:latin typeface="+mj-lt"/>
              </a:rPr>
            </a:br>
            <a:r>
              <a:rPr lang="en-US" sz="2400" b="1" spc="50" dirty="0" smtClean="0">
                <a:solidFill>
                  <a:schemeClr val="accent1"/>
                </a:solidFill>
                <a:latin typeface="+mj-lt"/>
              </a:rPr>
              <a:t>2017 M</a:t>
            </a:r>
            <a:r>
              <a:rPr lang="lt-LT" sz="2400" b="1" spc="50" dirty="0">
                <a:solidFill>
                  <a:schemeClr val="accent1"/>
                </a:solidFill>
                <a:latin typeface="+mj-lt"/>
              </a:rPr>
              <a:t>.</a:t>
            </a:r>
            <a:endParaRPr lang="en-US" sz="2400" b="1" spc="50" dirty="0">
              <a:solidFill>
                <a:schemeClr val="accent2"/>
              </a:solidFill>
              <a:latin typeface="+mj-lt"/>
            </a:endParaRPr>
          </a:p>
        </p:txBody>
      </p:sp>
      <p:cxnSp>
        <p:nvCxnSpPr>
          <p:cNvPr id="4" name="Straight Connector 3"/>
          <p:cNvCxnSpPr/>
          <p:nvPr/>
        </p:nvCxnSpPr>
        <p:spPr>
          <a:xfrm>
            <a:off x="4114800" y="2541786"/>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882775" y="4594560"/>
            <a:ext cx="5378450" cy="215444"/>
          </a:xfrm>
          <a:prstGeom prst="rect">
            <a:avLst/>
          </a:prstGeom>
          <a:noFill/>
        </p:spPr>
        <p:txBody>
          <a:bodyPr wrap="square" lIns="0" tIns="0" rIns="0" bIns="0" rtlCol="0">
            <a:spAutoFit/>
          </a:bodyPr>
          <a:lstStyle/>
          <a:p>
            <a:pPr algn="ctr"/>
            <a:r>
              <a:rPr lang="lt-LT" sz="1400" spc="70" dirty="0">
                <a:solidFill>
                  <a:schemeClr val="bg1"/>
                </a:solidFill>
                <a:latin typeface="+mj-lt"/>
              </a:rPr>
              <a:t>2018 m. gegužės 3 d. </a:t>
            </a:r>
            <a:r>
              <a:rPr lang="lt-LT" sz="1400" spc="70" dirty="0" smtClean="0">
                <a:solidFill>
                  <a:schemeClr val="bg1"/>
                </a:solidFill>
                <a:latin typeface="+mj-lt"/>
              </a:rPr>
              <a:t>Vilnius</a:t>
            </a:r>
            <a:endParaRPr lang="lt-LT" sz="1400" spc="70" dirty="0">
              <a:solidFill>
                <a:schemeClr val="bg1"/>
              </a:solidFill>
              <a:latin typeface="+mj-lt"/>
            </a:endParaRPr>
          </a:p>
        </p:txBody>
      </p:sp>
      <p:pic>
        <p:nvPicPr>
          <p:cNvPr id="7" name="Paveikslėlis 11"/>
          <p:cNvPicPr>
            <a:picLocks noChangeAspect="1"/>
          </p:cNvPicPr>
          <p:nvPr/>
        </p:nvPicPr>
        <p:blipFill rotWithShape="1">
          <a:blip r:embed="rId3" cstate="print">
            <a:extLst>
              <a:ext uri="{28A0092B-C50C-407E-A947-70E740481C1C}">
                <a14:useLocalDpi xmlns:a14="http://schemas.microsoft.com/office/drawing/2010/main" val="0"/>
              </a:ext>
            </a:extLst>
          </a:blip>
          <a:srcRect r="40928"/>
          <a:stretch/>
        </p:blipFill>
        <p:spPr>
          <a:xfrm>
            <a:off x="3369562" y="831316"/>
            <a:ext cx="2404876" cy="1574499"/>
          </a:xfrm>
          <a:prstGeom prst="rect">
            <a:avLst/>
          </a:prstGeom>
        </p:spPr>
      </p:pic>
      <p:sp>
        <p:nvSpPr>
          <p:cNvPr id="8" name="Rectangle 7">
            <a:extLst>
              <a:ext uri="{FF2B5EF4-FFF2-40B4-BE49-F238E27FC236}">
                <a16:creationId xmlns="" xmlns:a16="http://schemas.microsoft.com/office/drawing/2014/main" id="{69839C06-16AA-4264-9D9B-3445424424F5}"/>
              </a:ext>
            </a:extLst>
          </p:cNvPr>
          <p:cNvSpPr/>
          <p:nvPr/>
        </p:nvSpPr>
        <p:spPr>
          <a:xfrm rot="16200000">
            <a:off x="287977" y="3778490"/>
            <a:ext cx="256151" cy="832104"/>
          </a:xfrm>
          <a:custGeom>
            <a:avLst/>
            <a:gdLst>
              <a:gd name="connsiteX0" fmla="*/ 0 w 256151"/>
              <a:gd name="connsiteY0" fmla="*/ 0 h 827863"/>
              <a:gd name="connsiteX1" fmla="*/ 256151 w 256151"/>
              <a:gd name="connsiteY1" fmla="*/ 0 h 827863"/>
              <a:gd name="connsiteX2" fmla="*/ 256151 w 256151"/>
              <a:gd name="connsiteY2" fmla="*/ 827863 h 827863"/>
              <a:gd name="connsiteX3" fmla="*/ 0 w 256151"/>
              <a:gd name="connsiteY3" fmla="*/ 827863 h 827863"/>
              <a:gd name="connsiteX4" fmla="*/ 0 w 256151"/>
              <a:gd name="connsiteY4" fmla="*/ 0 h 827863"/>
              <a:gd name="connsiteX0" fmla="*/ 0 w 256151"/>
              <a:gd name="connsiteY0" fmla="*/ 0 h 827863"/>
              <a:gd name="connsiteX1" fmla="*/ 2979 w 256151"/>
              <a:gd name="connsiteY1" fmla="*/ 5957 h 827863"/>
              <a:gd name="connsiteX2" fmla="*/ 256151 w 256151"/>
              <a:gd name="connsiteY2" fmla="*/ 827863 h 827863"/>
              <a:gd name="connsiteX3" fmla="*/ 0 w 256151"/>
              <a:gd name="connsiteY3" fmla="*/ 827863 h 827863"/>
              <a:gd name="connsiteX4" fmla="*/ 0 w 256151"/>
              <a:gd name="connsiteY4" fmla="*/ 0 h 827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51" h="827863">
                <a:moveTo>
                  <a:pt x="0" y="0"/>
                </a:moveTo>
                <a:lnTo>
                  <a:pt x="2979" y="5957"/>
                </a:lnTo>
                <a:lnTo>
                  <a:pt x="256151" y="827863"/>
                </a:lnTo>
                <a:lnTo>
                  <a:pt x="0" y="827863"/>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04648880"/>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o vietos rezervavimo ženklas 1"/>
          <p:cNvSpPr>
            <a:spLocks noGrp="1"/>
          </p:cNvSpPr>
          <p:nvPr>
            <p:ph type="body" sz="quarter" idx="10"/>
          </p:nvPr>
        </p:nvSpPr>
        <p:spPr>
          <a:xfrm>
            <a:off x="564596" y="587909"/>
            <a:ext cx="7087488" cy="687437"/>
          </a:xfrm>
        </p:spPr>
        <p:txBody>
          <a:bodyPr/>
          <a:lstStyle/>
          <a:p>
            <a:r>
              <a:rPr lang="lt-LT" altLang="lt-LT" b="1" dirty="0" smtClean="0">
                <a:solidFill>
                  <a:schemeClr val="accent2"/>
                </a:solidFill>
              </a:rPr>
              <a:t>KPF </a:t>
            </a:r>
            <a:r>
              <a:rPr lang="lt-LT" altLang="lt-LT" b="1" dirty="0" smtClean="0">
                <a:cs typeface="Arial" panose="020B0604020202020204" pitchFamily="34" charset="0"/>
              </a:rPr>
              <a:t>v</a:t>
            </a:r>
            <a:r>
              <a:rPr lang="lt-LT" b="1" dirty="0" smtClean="0">
                <a:cs typeface="Arial" panose="020B0604020202020204" pitchFamily="34" charset="0"/>
              </a:rPr>
              <a:t>aldymo</a:t>
            </a:r>
            <a:r>
              <a:rPr lang="en-US" b="1" dirty="0" smtClean="0">
                <a:cs typeface="Arial" panose="020B0604020202020204" pitchFamily="34" charset="0"/>
              </a:rPr>
              <a:t> </a:t>
            </a:r>
            <a:r>
              <a:rPr lang="lt-LT" b="1" dirty="0" smtClean="0">
                <a:cs typeface="Arial" panose="020B0604020202020204" pitchFamily="34" charset="0"/>
              </a:rPr>
              <a:t>mokestis (III)</a:t>
            </a:r>
            <a:endParaRPr lang="lt-LT" b="1" dirty="0"/>
          </a:p>
        </p:txBody>
      </p:sp>
      <p:graphicFrame>
        <p:nvGraphicFramePr>
          <p:cNvPr id="4" name="Lentelė 3"/>
          <p:cNvGraphicFramePr>
            <a:graphicFrameLocks noGrp="1"/>
          </p:cNvGraphicFramePr>
          <p:nvPr>
            <p:extLst>
              <p:ext uri="{D42A27DB-BD31-4B8C-83A1-F6EECF244321}">
                <p14:modId xmlns:p14="http://schemas.microsoft.com/office/powerpoint/2010/main" val="76105051"/>
              </p:ext>
            </p:extLst>
          </p:nvPr>
        </p:nvGraphicFramePr>
        <p:xfrm>
          <a:off x="377993" y="1665157"/>
          <a:ext cx="8506326" cy="1483360"/>
        </p:xfrm>
        <a:graphic>
          <a:graphicData uri="http://schemas.openxmlformats.org/drawingml/2006/table">
            <a:tbl>
              <a:tblPr firstRow="1" bandRow="1">
                <a:tableStyleId>{5C22544A-7EE6-4342-B048-85BDC9FD1C3A}</a:tableStyleId>
              </a:tblPr>
              <a:tblGrid>
                <a:gridCol w="5330658"/>
                <a:gridCol w="3175668"/>
              </a:tblGrid>
              <a:tr h="370840">
                <a:tc>
                  <a:txBody>
                    <a:bodyPr/>
                    <a:lstStyle/>
                    <a:p>
                      <a:pPr algn="ctr"/>
                      <a:r>
                        <a:rPr lang="lt-LT" sz="1800" dirty="0" smtClean="0"/>
                        <a:t>Valdymo išlaidos</a:t>
                      </a:r>
                      <a:endParaRPr lang="lt-LT" sz="1800" dirty="0"/>
                    </a:p>
                  </a:txBody>
                  <a:tcPr/>
                </a:tc>
                <a:tc>
                  <a:txBody>
                    <a:bodyPr/>
                    <a:lstStyle/>
                    <a:p>
                      <a:pPr algn="ctr"/>
                      <a:r>
                        <a:rPr lang="lt-LT" sz="1800" dirty="0" smtClean="0"/>
                        <a:t>Faktinis dydis 2017 m. </a:t>
                      </a:r>
                      <a:endParaRPr lang="lt-LT" sz="1800" dirty="0"/>
                    </a:p>
                  </a:txBody>
                  <a:tcPr/>
                </a:tc>
              </a:tr>
              <a:tr h="370840">
                <a:tc>
                  <a:txBody>
                    <a:bodyPr/>
                    <a:lstStyle/>
                    <a:p>
                      <a:r>
                        <a:rPr lang="lt-LT" sz="1800" dirty="0" smtClean="0"/>
                        <a:t>Bazinis atlygis, EUR</a:t>
                      </a:r>
                      <a:endParaRPr lang="lt-LT" sz="1800" dirty="0"/>
                    </a:p>
                  </a:txBody>
                  <a:tcPr/>
                </a:tc>
                <a:tc>
                  <a:txBody>
                    <a:bodyPr/>
                    <a:lstStyle/>
                    <a:p>
                      <a:pPr algn="ctr"/>
                      <a:r>
                        <a:rPr lang="lt-LT" sz="1800" dirty="0" smtClean="0"/>
                        <a:t>15 740,11</a:t>
                      </a:r>
                      <a:endParaRPr lang="lt-LT" sz="1800" dirty="0"/>
                    </a:p>
                  </a:txBody>
                  <a:tcPr/>
                </a:tc>
              </a:tr>
              <a:tr h="370840">
                <a:tc>
                  <a:txBody>
                    <a:bodyPr/>
                    <a:lstStyle/>
                    <a:p>
                      <a:r>
                        <a:rPr lang="lt-LT" sz="1800" dirty="0" smtClean="0"/>
                        <a:t>Veiklos rezultatais grindžiamos</a:t>
                      </a:r>
                      <a:r>
                        <a:rPr lang="lt-LT" sz="1800" baseline="0" dirty="0" smtClean="0"/>
                        <a:t> valdymo išlaidos, EUR</a:t>
                      </a:r>
                      <a:endParaRPr lang="lt-LT" sz="1800" dirty="0"/>
                    </a:p>
                  </a:txBody>
                  <a:tcPr/>
                </a:tc>
                <a:tc>
                  <a:txBody>
                    <a:bodyPr/>
                    <a:lstStyle/>
                    <a:p>
                      <a:pPr algn="ctr"/>
                      <a:r>
                        <a:rPr lang="lt-LT" sz="1800" dirty="0" smtClean="0"/>
                        <a:t>-</a:t>
                      </a:r>
                      <a:endParaRPr lang="lt-LT" sz="1800" dirty="0"/>
                    </a:p>
                  </a:txBody>
                  <a:tcPr/>
                </a:tc>
              </a:tr>
              <a:tr h="370840">
                <a:tc>
                  <a:txBody>
                    <a:bodyPr/>
                    <a:lstStyle/>
                    <a:p>
                      <a:r>
                        <a:rPr lang="lt-LT" sz="1800" dirty="0" smtClean="0"/>
                        <a:t>Fondo valdymo išlaidos, iš viso, EUR</a:t>
                      </a:r>
                      <a:endParaRPr lang="lt-LT" sz="1800" dirty="0"/>
                    </a:p>
                  </a:txBody>
                  <a:tcPr/>
                </a:tc>
                <a:tc>
                  <a:txBody>
                    <a:bodyPr/>
                    <a:lstStyle/>
                    <a:p>
                      <a:pPr algn="ctr"/>
                      <a:r>
                        <a:rPr lang="lt-LT" sz="1800" dirty="0" smtClean="0"/>
                        <a:t>15 740,11</a:t>
                      </a:r>
                      <a:endParaRPr lang="lt-LT" sz="1800" dirty="0"/>
                    </a:p>
                  </a:txBody>
                  <a:tcPr/>
                </a:tc>
              </a:tr>
            </a:tbl>
          </a:graphicData>
        </a:graphic>
      </p:graphicFrame>
    </p:spTree>
    <p:extLst>
      <p:ext uri="{BB962C8B-B14F-4D97-AF65-F5344CB8AC3E}">
        <p14:creationId xmlns:p14="http://schemas.microsoft.com/office/powerpoint/2010/main" val="3485723264"/>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635000" y="2170697"/>
            <a:ext cx="8136688" cy="1969770"/>
          </a:xfrm>
          <a:prstGeom prst="rect">
            <a:avLst/>
          </a:prstGeom>
          <a:noFill/>
        </p:spPr>
        <p:txBody>
          <a:bodyPr wrap="square" lIns="0" tIns="0" rIns="0" bIns="0" rtlCol="0">
            <a:spAutoFit/>
          </a:bodyPr>
          <a:lstStyle/>
          <a:p>
            <a:pPr>
              <a:defRPr/>
            </a:pPr>
            <a:r>
              <a:rPr lang="lt-LT" altLang="lt-LT" sz="1600" b="1" dirty="0" smtClean="0">
                <a:solidFill>
                  <a:schemeClr val="bg2">
                    <a:lumMod val="25000"/>
                  </a:schemeClr>
                </a:solidFill>
              </a:rPr>
              <a:t>Valdymo </a:t>
            </a:r>
            <a:r>
              <a:rPr lang="lt-LT" altLang="lt-LT" sz="1600" b="1" dirty="0">
                <a:solidFill>
                  <a:schemeClr val="bg2">
                    <a:lumMod val="25000"/>
                  </a:schemeClr>
                </a:solidFill>
              </a:rPr>
              <a:t>išlaidos:</a:t>
            </a:r>
          </a:p>
          <a:p>
            <a:pPr marL="514350" indent="-514350" algn="just">
              <a:buFont typeface="Arial" pitchFamily="34" charset="0"/>
              <a:buAutoNum type="romanUcPeriod"/>
              <a:defRPr/>
            </a:pPr>
            <a:r>
              <a:rPr lang="lt-LT" altLang="lt-LT" sz="1600" u="sng" dirty="0">
                <a:solidFill>
                  <a:schemeClr val="bg2">
                    <a:lumMod val="25000"/>
                  </a:schemeClr>
                </a:solidFill>
              </a:rPr>
              <a:t>Bazinis atlygis </a:t>
            </a:r>
            <a:r>
              <a:rPr lang="lt-LT" altLang="lt-LT" sz="1600" dirty="0">
                <a:solidFill>
                  <a:schemeClr val="bg2">
                    <a:lumMod val="25000"/>
                  </a:schemeClr>
                </a:solidFill>
              </a:rPr>
              <a:t>– skaičiuojamas nuo Fondui sumokėtų programos įnašų vadovaujantis Reglamento Nr. 480/2014 13 str. 1 d. a) punktu. </a:t>
            </a:r>
            <a:r>
              <a:rPr lang="lt-LT" sz="1600" dirty="0">
                <a:solidFill>
                  <a:schemeClr val="bg2">
                    <a:lumMod val="10000"/>
                  </a:schemeClr>
                </a:solidFill>
                <a:ea typeface="MS PGothic" pitchFamily="34" charset="-128"/>
                <a:cs typeface="ＭＳ Ｐゴシック" charset="0"/>
              </a:rPr>
              <a:t>VIPA priklausantis bazinis atlygis pirmuosius 12 mėnesių - yra 3 proc., kitus 12 mėnesių – 1 proc., o vėliau 0,5 proc. per metus skaičiuojant nuo fondui sumokėtų programos įnašų.</a:t>
            </a:r>
            <a:endParaRPr lang="lt-LT" altLang="lt-LT" sz="1600" dirty="0">
              <a:solidFill>
                <a:schemeClr val="bg2">
                  <a:lumMod val="10000"/>
                </a:schemeClr>
              </a:solidFill>
            </a:endParaRPr>
          </a:p>
          <a:p>
            <a:pPr marL="514350" indent="-514350" algn="just">
              <a:buFont typeface="Arial" pitchFamily="34" charset="0"/>
              <a:buAutoNum type="romanUcPeriod"/>
              <a:defRPr/>
            </a:pPr>
            <a:r>
              <a:rPr lang="lt-LT" sz="1600" u="sng" dirty="0">
                <a:solidFill>
                  <a:schemeClr val="bg2">
                    <a:lumMod val="10000"/>
                  </a:schemeClr>
                </a:solidFill>
              </a:rPr>
              <a:t>Veiklos rezultatais grįstas atlygis </a:t>
            </a:r>
            <a:r>
              <a:rPr lang="lt-LT" sz="1600" dirty="0">
                <a:solidFill>
                  <a:schemeClr val="bg2">
                    <a:lumMod val="10000"/>
                  </a:schemeClr>
                </a:solidFill>
              </a:rPr>
              <a:t>skaičiuojamas vadovaujantis </a:t>
            </a:r>
            <a:r>
              <a:rPr lang="lt-LT" altLang="lt-LT" sz="1600" dirty="0">
                <a:solidFill>
                  <a:schemeClr val="bg2">
                    <a:lumMod val="10000"/>
                  </a:schemeClr>
                </a:solidFill>
              </a:rPr>
              <a:t>Reglamento Nr. 480/2014 13 str. 1 d. </a:t>
            </a:r>
            <a:r>
              <a:rPr lang="lt-LT" sz="1600" dirty="0">
                <a:solidFill>
                  <a:schemeClr val="bg2">
                    <a:lumMod val="10000"/>
                  </a:schemeClr>
                </a:solidFill>
              </a:rPr>
              <a:t>b) punktu ir sudaro 0,5 proc. per metus nuo finansiniams tarpininkams sumokėtų programos įnašų. Suma priklauso nuo toliau išvardintų veiklos rezultatų kriterijų. -&gt;</a:t>
            </a:r>
            <a:endParaRPr lang="lt-LT" altLang="lt-LT" sz="1600" dirty="0">
              <a:solidFill>
                <a:schemeClr val="bg2">
                  <a:lumMod val="10000"/>
                </a:schemeClr>
              </a:solidFill>
            </a:endParaRPr>
          </a:p>
        </p:txBody>
      </p:sp>
      <p:sp>
        <p:nvSpPr>
          <p:cNvPr id="2" name="Teksto vietos rezervavimo ženklas 1"/>
          <p:cNvSpPr>
            <a:spLocks noGrp="1"/>
          </p:cNvSpPr>
          <p:nvPr>
            <p:ph type="body" sz="quarter" idx="10"/>
          </p:nvPr>
        </p:nvSpPr>
        <p:spPr>
          <a:xfrm>
            <a:off x="584200" y="537109"/>
            <a:ext cx="7087488" cy="687437"/>
          </a:xfrm>
        </p:spPr>
        <p:txBody>
          <a:bodyPr/>
          <a:lstStyle/>
          <a:p>
            <a:r>
              <a:rPr lang="en-US" altLang="lt-LT" b="1" dirty="0"/>
              <a:t>FOND</a:t>
            </a:r>
            <a:r>
              <a:rPr lang="lt-LT" altLang="lt-LT" b="1" dirty="0"/>
              <a:t>Ų FONDO </a:t>
            </a:r>
            <a:r>
              <a:rPr lang="lt-LT" altLang="lt-LT" b="1" dirty="0" smtClean="0"/>
              <a:t>„savivaldybių pastatų FONDAS</a:t>
            </a:r>
            <a:r>
              <a:rPr lang="lt-LT" altLang="lt-LT" b="1" dirty="0"/>
              <a:t>, FINANSUOJAMAS IŠ </a:t>
            </a:r>
            <a:r>
              <a:rPr lang="lt-LT" altLang="lt-LT" b="1" dirty="0" err="1"/>
              <a:t>Erpf</a:t>
            </a:r>
            <a:r>
              <a:rPr lang="lt-LT" altLang="lt-LT" b="1" dirty="0"/>
              <a:t>“ </a:t>
            </a:r>
            <a:r>
              <a:rPr lang="lt-LT" altLang="lt-LT" b="1" dirty="0" smtClean="0"/>
              <a:t> </a:t>
            </a:r>
            <a:r>
              <a:rPr lang="lt-LT" altLang="lt-LT" b="1" dirty="0" smtClean="0">
                <a:solidFill>
                  <a:schemeClr val="accent2"/>
                </a:solidFill>
              </a:rPr>
              <a:t>(</a:t>
            </a:r>
            <a:r>
              <a:rPr lang="lt-LT" altLang="lt-LT" b="1" dirty="0" err="1" smtClean="0">
                <a:solidFill>
                  <a:schemeClr val="accent2"/>
                </a:solidFill>
              </a:rPr>
              <a:t>sPF</a:t>
            </a:r>
            <a:r>
              <a:rPr lang="lt-LT" altLang="lt-LT" b="1" dirty="0" smtClean="0">
                <a:solidFill>
                  <a:schemeClr val="accent2"/>
                </a:solidFill>
              </a:rPr>
              <a:t>) </a:t>
            </a:r>
            <a:r>
              <a:rPr lang="lt-LT" altLang="lt-LT" b="1" dirty="0" smtClean="0">
                <a:cs typeface="Arial" panose="020B0604020202020204" pitchFamily="34" charset="0"/>
              </a:rPr>
              <a:t>v</a:t>
            </a:r>
            <a:r>
              <a:rPr lang="lt-LT" b="1" dirty="0" smtClean="0">
                <a:cs typeface="Arial" panose="020B0604020202020204" pitchFamily="34" charset="0"/>
              </a:rPr>
              <a:t>aldymo</a:t>
            </a:r>
            <a:r>
              <a:rPr lang="en-US" b="1" dirty="0" smtClean="0">
                <a:cs typeface="Arial" panose="020B0604020202020204" pitchFamily="34" charset="0"/>
              </a:rPr>
              <a:t> </a:t>
            </a:r>
            <a:r>
              <a:rPr lang="lt-LT" b="1" dirty="0" smtClean="0">
                <a:cs typeface="Arial" panose="020B0604020202020204" pitchFamily="34" charset="0"/>
              </a:rPr>
              <a:t>mokestis (I)</a:t>
            </a:r>
            <a:endParaRPr lang="lt-LT" b="1" dirty="0"/>
          </a:p>
        </p:txBody>
      </p:sp>
      <p:sp>
        <p:nvSpPr>
          <p:cNvPr id="4" name="Teksto vietos rezervavimo ženklas 6"/>
          <p:cNvSpPr>
            <a:spLocks noGrp="1"/>
          </p:cNvSpPr>
          <p:nvPr/>
        </p:nvSpPr>
        <p:spPr bwMode="auto">
          <a:xfrm>
            <a:off x="495300" y="1370597"/>
            <a:ext cx="80772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397" tIns="49701" rIns="99397" bIns="49701" numCol="1" anchor="t" anchorCtr="0" compatLnSpc="1">
            <a:prstTxWarp prst="textNoShape">
              <a:avLst/>
            </a:prstTxWarp>
          </a:bodyPr>
          <a:lstStyle>
            <a:lvl1pPr marL="0" indent="0" algn="l" defTabSz="540144" rtl="0" eaLnBrk="0" fontAlgn="base" hangingPunct="0">
              <a:lnSpc>
                <a:spcPct val="90000"/>
              </a:lnSpc>
              <a:spcBef>
                <a:spcPct val="0"/>
              </a:spcBef>
              <a:spcAft>
                <a:spcPct val="0"/>
              </a:spcAft>
              <a:buFont typeface="Arial" pitchFamily="34" charset="0"/>
              <a:buNone/>
              <a:defRPr sz="2100" kern="1200">
                <a:solidFill>
                  <a:srgbClr val="7D6F6C"/>
                </a:solidFill>
                <a:latin typeface="+mn-lt"/>
                <a:ea typeface="+mn-ea"/>
                <a:cs typeface="+mn-cs"/>
              </a:defRPr>
            </a:lvl1pPr>
            <a:lvl2pPr marL="497001" indent="0" algn="l" defTabSz="984250" rtl="0" eaLnBrk="0" fontAlgn="base" hangingPunct="0">
              <a:lnSpc>
                <a:spcPct val="90000"/>
              </a:lnSpc>
              <a:spcBef>
                <a:spcPts val="550"/>
              </a:spcBef>
              <a:spcAft>
                <a:spcPct val="0"/>
              </a:spcAft>
              <a:buFont typeface="Arial" pitchFamily="34" charset="0"/>
              <a:buNone/>
              <a:defRPr sz="2100" kern="1200" baseline="0">
                <a:solidFill>
                  <a:srgbClr val="7D6F6C"/>
                </a:solidFill>
                <a:latin typeface="+mn-lt"/>
                <a:ea typeface="+mn-ea"/>
                <a:cs typeface="+mn-cs"/>
              </a:defRPr>
            </a:lvl2pPr>
            <a:lvl3pPr marL="1231900"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3pPr>
            <a:lvl4pPr marL="1730375"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4pPr>
            <a:lvl5pPr marL="2227263"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5pPr>
            <a:lvl6pPr marL="2733495"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6pPr>
            <a:lvl7pPr marL="3230495"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7pPr>
            <a:lvl8pPr marL="3727489"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8pPr>
            <a:lvl9pPr marL="4224493"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9pPr>
          </a:lstStyle>
          <a:p>
            <a:pPr>
              <a:defRPr/>
            </a:pPr>
            <a:r>
              <a:rPr lang="lt-LT" altLang="lt-LT" sz="2000" dirty="0">
                <a:solidFill>
                  <a:srgbClr val="002060"/>
                </a:solidFill>
              </a:rPr>
              <a:t>Fondo valdytojas  – </a:t>
            </a:r>
            <a:r>
              <a:rPr lang="lt-LT" altLang="lt-LT" sz="2000" dirty="0" smtClean="0">
                <a:solidFill>
                  <a:srgbClr val="002060"/>
                </a:solidFill>
              </a:rPr>
              <a:t> </a:t>
            </a:r>
            <a:r>
              <a:rPr lang="lt-LT" altLang="lt-LT" sz="2000" b="1" dirty="0" smtClean="0">
                <a:solidFill>
                  <a:srgbClr val="002060"/>
                </a:solidFill>
              </a:rPr>
              <a:t>VIPA</a:t>
            </a:r>
            <a:endParaRPr lang="lt-LT" altLang="lt-LT" sz="2000" b="1" dirty="0">
              <a:solidFill>
                <a:srgbClr val="002060"/>
              </a:solidFill>
            </a:endParaRPr>
          </a:p>
          <a:p>
            <a:pPr>
              <a:defRPr/>
            </a:pPr>
            <a:r>
              <a:rPr lang="lt-LT" altLang="lt-LT" sz="2000" dirty="0">
                <a:solidFill>
                  <a:schemeClr val="bg2">
                    <a:lumMod val="25000"/>
                  </a:schemeClr>
                </a:solidFill>
              </a:rPr>
              <a:t>Vertė – </a:t>
            </a:r>
            <a:r>
              <a:rPr lang="lt-LT" altLang="lt-LT" sz="2000" dirty="0" smtClean="0">
                <a:solidFill>
                  <a:schemeClr val="bg2">
                    <a:lumMod val="25000"/>
                  </a:schemeClr>
                </a:solidFill>
              </a:rPr>
              <a:t>17,3 mln. </a:t>
            </a:r>
            <a:r>
              <a:rPr lang="lt-LT" altLang="lt-LT" sz="2000" dirty="0" err="1" smtClean="0">
                <a:solidFill>
                  <a:schemeClr val="bg2">
                    <a:lumMod val="25000"/>
                  </a:schemeClr>
                </a:solidFill>
              </a:rPr>
              <a:t>Eur</a:t>
            </a:r>
            <a:r>
              <a:rPr lang="lt-LT" altLang="lt-LT" sz="2000" dirty="0" smtClean="0">
                <a:solidFill>
                  <a:schemeClr val="bg2">
                    <a:lumMod val="25000"/>
                  </a:schemeClr>
                </a:solidFill>
              </a:rPr>
              <a:t> ES fondų lėšos</a:t>
            </a:r>
            <a:endParaRPr lang="lt-LT" sz="20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4128759"/>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533400" y="1103897"/>
            <a:ext cx="8136688" cy="3046988"/>
          </a:xfrm>
          <a:prstGeom prst="rect">
            <a:avLst/>
          </a:prstGeom>
          <a:noFill/>
        </p:spPr>
        <p:txBody>
          <a:bodyPr wrap="square" lIns="0" tIns="0" rIns="0" bIns="0" rtlCol="0">
            <a:spAutoFit/>
          </a:bodyPr>
          <a:lstStyle/>
          <a:p>
            <a:pPr algn="just">
              <a:defRPr/>
            </a:pPr>
            <a:r>
              <a:rPr lang="lt-LT" sz="1800" u="sng" dirty="0">
                <a:solidFill>
                  <a:schemeClr val="bg2">
                    <a:lumMod val="10000"/>
                  </a:schemeClr>
                </a:solidFill>
              </a:rPr>
              <a:t>Veiklos rezultatų kriterijai:</a:t>
            </a:r>
            <a:endParaRPr lang="lt-LT" sz="1800" b="1" u="sng" dirty="0">
              <a:solidFill>
                <a:schemeClr val="bg2">
                  <a:lumMod val="10000"/>
                </a:schemeClr>
              </a:solidFill>
            </a:endParaRPr>
          </a:p>
          <a:p>
            <a:pPr algn="just">
              <a:defRPr/>
            </a:pPr>
            <a:r>
              <a:rPr lang="lt-LT" sz="1800" b="1" dirty="0">
                <a:solidFill>
                  <a:schemeClr val="bg2">
                    <a:lumMod val="10000"/>
                  </a:schemeClr>
                </a:solidFill>
              </a:rPr>
              <a:t>1. </a:t>
            </a:r>
            <a:r>
              <a:rPr lang="lt-LT" sz="1800" b="1" dirty="0" smtClean="0">
                <a:solidFill>
                  <a:schemeClr val="bg2">
                    <a:lumMod val="10000"/>
                  </a:schemeClr>
                </a:solidFill>
              </a:rPr>
              <a:t>FT išmokėtos </a:t>
            </a:r>
            <a:r>
              <a:rPr lang="lt-LT" sz="1800" b="1" dirty="0">
                <a:solidFill>
                  <a:schemeClr val="bg2">
                    <a:lumMod val="10000"/>
                  </a:schemeClr>
                </a:solidFill>
              </a:rPr>
              <a:t>priemonės lėšos - </a:t>
            </a:r>
            <a:r>
              <a:rPr lang="lt-LT" sz="1800" dirty="0">
                <a:solidFill>
                  <a:schemeClr val="bg2">
                    <a:lumMod val="10000"/>
                  </a:schemeClr>
                </a:solidFill>
              </a:rPr>
              <a:t>0,5 proc. per metus nuo fondo įnašų, sumokėtų </a:t>
            </a:r>
            <a:r>
              <a:rPr lang="lt-LT" sz="1800" dirty="0" smtClean="0">
                <a:solidFill>
                  <a:schemeClr val="bg2">
                    <a:lumMod val="10000"/>
                  </a:schemeClr>
                </a:solidFill>
              </a:rPr>
              <a:t>finansų </a:t>
            </a:r>
            <a:r>
              <a:rPr lang="lt-LT" sz="1800" dirty="0">
                <a:solidFill>
                  <a:schemeClr val="bg2">
                    <a:lumMod val="10000"/>
                  </a:schemeClr>
                </a:solidFill>
              </a:rPr>
              <a:t>tarpininkams.</a:t>
            </a:r>
          </a:p>
          <a:p>
            <a:pPr algn="just">
              <a:defRPr/>
            </a:pPr>
            <a:r>
              <a:rPr lang="lt-LT" sz="1800" b="1" dirty="0">
                <a:solidFill>
                  <a:schemeClr val="bg2">
                    <a:lumMod val="10000"/>
                  </a:schemeClr>
                </a:solidFill>
              </a:rPr>
              <a:t>2. </a:t>
            </a:r>
            <a:r>
              <a:rPr lang="lt-LT" sz="1800" b="1" dirty="0" smtClean="0">
                <a:solidFill>
                  <a:schemeClr val="bg2">
                    <a:lumMod val="10000"/>
                  </a:schemeClr>
                </a:solidFill>
              </a:rPr>
              <a:t>FP </a:t>
            </a:r>
            <a:r>
              <a:rPr lang="lt-LT" sz="1800" b="1" dirty="0">
                <a:solidFill>
                  <a:schemeClr val="bg2">
                    <a:lumMod val="10000"/>
                  </a:schemeClr>
                </a:solidFill>
              </a:rPr>
              <a:t>stebėsenos </a:t>
            </a:r>
            <a:r>
              <a:rPr lang="lt-LT" sz="1800" b="1" dirty="0" smtClean="0">
                <a:solidFill>
                  <a:schemeClr val="bg2">
                    <a:lumMod val="10000"/>
                  </a:schemeClr>
                </a:solidFill>
              </a:rPr>
              <a:t>rodiklių (SR) </a:t>
            </a:r>
            <a:r>
              <a:rPr lang="lt-LT" sz="1800" b="1" dirty="0">
                <a:solidFill>
                  <a:schemeClr val="bg2">
                    <a:lumMod val="10000"/>
                  </a:schemeClr>
                </a:solidFill>
              </a:rPr>
              <a:t>įgyvendinimas </a:t>
            </a:r>
            <a:r>
              <a:rPr lang="lt-LT" sz="1800" dirty="0">
                <a:solidFill>
                  <a:schemeClr val="bg2">
                    <a:lumMod val="10000"/>
                  </a:schemeClr>
                </a:solidFill>
              </a:rPr>
              <a:t>– skaičiuojant šį kriterijų vertinama </a:t>
            </a:r>
            <a:r>
              <a:rPr lang="lt-LT" sz="1800" dirty="0" smtClean="0">
                <a:solidFill>
                  <a:schemeClr val="bg2">
                    <a:lumMod val="10000"/>
                  </a:schemeClr>
                </a:solidFill>
              </a:rPr>
              <a:t>SR įgyvendinimo </a:t>
            </a:r>
            <a:r>
              <a:rPr lang="lt-LT" sz="1800" dirty="0">
                <a:solidFill>
                  <a:schemeClr val="bg2">
                    <a:lumMod val="10000"/>
                  </a:schemeClr>
                </a:solidFill>
              </a:rPr>
              <a:t>pažanga kiekvieną ataskaitinį laikotarpį</a:t>
            </a:r>
            <a:r>
              <a:rPr lang="lt-LT" sz="1800" dirty="0" smtClean="0">
                <a:solidFill>
                  <a:schemeClr val="bg2">
                    <a:lumMod val="10000"/>
                  </a:schemeClr>
                </a:solidFill>
              </a:rPr>
              <a:t>.</a:t>
            </a:r>
            <a:endParaRPr lang="lt-LT" sz="1800" dirty="0">
              <a:solidFill>
                <a:schemeClr val="bg2">
                  <a:lumMod val="10000"/>
                </a:schemeClr>
              </a:solidFill>
            </a:endParaRPr>
          </a:p>
          <a:p>
            <a:pPr algn="just">
              <a:defRPr/>
            </a:pPr>
            <a:r>
              <a:rPr lang="lt-LT" sz="1800" b="1" dirty="0">
                <a:solidFill>
                  <a:schemeClr val="bg2">
                    <a:lumMod val="10000"/>
                  </a:schemeClr>
                </a:solidFill>
              </a:rPr>
              <a:t>3. Grįžusios lėšos - </a:t>
            </a:r>
            <a:r>
              <a:rPr lang="lt-LT" sz="1800" dirty="0">
                <a:solidFill>
                  <a:schemeClr val="bg2">
                    <a:lumMod val="10000"/>
                  </a:schemeClr>
                </a:solidFill>
              </a:rPr>
              <a:t>VIPA skiriama 4,5 proc. nuo bendrai į finansinę priemonę  per ataskaitinį laikotarpį grįžusių lėšų</a:t>
            </a:r>
            <a:r>
              <a:rPr lang="lt-LT" sz="1800" dirty="0" smtClean="0">
                <a:solidFill>
                  <a:schemeClr val="bg2">
                    <a:lumMod val="10000"/>
                  </a:schemeClr>
                </a:solidFill>
              </a:rPr>
              <a:t>. </a:t>
            </a:r>
            <a:endParaRPr lang="lt-LT" sz="1800" dirty="0">
              <a:solidFill>
                <a:schemeClr val="bg2">
                  <a:lumMod val="10000"/>
                </a:schemeClr>
              </a:solidFill>
            </a:endParaRPr>
          </a:p>
          <a:p>
            <a:pPr algn="just">
              <a:defRPr/>
            </a:pPr>
            <a:r>
              <a:rPr lang="lt-LT" sz="1800" b="1" dirty="0">
                <a:solidFill>
                  <a:schemeClr val="bg2">
                    <a:lumMod val="10000"/>
                  </a:schemeClr>
                </a:solidFill>
              </a:rPr>
              <a:t>4. Investicijas papildančių priemonių kokybė - </a:t>
            </a:r>
            <a:r>
              <a:rPr lang="lt-LT" sz="1800" dirty="0">
                <a:solidFill>
                  <a:schemeClr val="bg2">
                    <a:lumMod val="10000"/>
                  </a:schemeClr>
                </a:solidFill>
              </a:rPr>
              <a:t>vertinami klientų ir kitų suinteresuotų šalių apklausų dėl VIPA teikiamų paslaugų įvairių projekto etapų metu kokybės rezultatai. Teigiamai vertinančių VIPA veiklą respondentų procentas neturi būti mažesnis nei 85 proc. ataskaitiniais metais.</a:t>
            </a:r>
            <a:endParaRPr lang="lt-LT" altLang="lt-LT" sz="1800" dirty="0">
              <a:solidFill>
                <a:schemeClr val="bg2">
                  <a:lumMod val="10000"/>
                </a:schemeClr>
              </a:solidFill>
            </a:endParaRPr>
          </a:p>
        </p:txBody>
      </p:sp>
      <p:sp>
        <p:nvSpPr>
          <p:cNvPr id="2" name="Teksto vietos rezervavimo ženklas 1"/>
          <p:cNvSpPr>
            <a:spLocks noGrp="1"/>
          </p:cNvSpPr>
          <p:nvPr>
            <p:ph type="body" sz="quarter" idx="10"/>
          </p:nvPr>
        </p:nvSpPr>
        <p:spPr>
          <a:xfrm>
            <a:off x="564596" y="587909"/>
            <a:ext cx="7087488" cy="687437"/>
          </a:xfrm>
        </p:spPr>
        <p:txBody>
          <a:bodyPr/>
          <a:lstStyle/>
          <a:p>
            <a:r>
              <a:rPr lang="lt-LT" altLang="lt-LT" b="1" dirty="0" err="1" smtClean="0">
                <a:solidFill>
                  <a:schemeClr val="accent2"/>
                </a:solidFill>
              </a:rPr>
              <a:t>sPF</a:t>
            </a:r>
            <a:r>
              <a:rPr lang="lt-LT" altLang="lt-LT" b="1" dirty="0" smtClean="0">
                <a:solidFill>
                  <a:schemeClr val="accent2"/>
                </a:solidFill>
              </a:rPr>
              <a:t> </a:t>
            </a:r>
            <a:r>
              <a:rPr lang="lt-LT" altLang="lt-LT" b="1" dirty="0" smtClean="0">
                <a:cs typeface="Arial" panose="020B0604020202020204" pitchFamily="34" charset="0"/>
              </a:rPr>
              <a:t>v</a:t>
            </a:r>
            <a:r>
              <a:rPr lang="lt-LT" b="1" dirty="0" smtClean="0">
                <a:cs typeface="Arial" panose="020B0604020202020204" pitchFamily="34" charset="0"/>
              </a:rPr>
              <a:t>aldymo</a:t>
            </a:r>
            <a:r>
              <a:rPr lang="en-US" b="1" dirty="0" smtClean="0">
                <a:cs typeface="Arial" panose="020B0604020202020204" pitchFamily="34" charset="0"/>
              </a:rPr>
              <a:t> </a:t>
            </a:r>
            <a:r>
              <a:rPr lang="lt-LT" b="1" dirty="0" smtClean="0">
                <a:cs typeface="Arial" panose="020B0604020202020204" pitchFamily="34" charset="0"/>
              </a:rPr>
              <a:t>mokestis (II)</a:t>
            </a:r>
            <a:endParaRPr lang="lt-LT" b="1" dirty="0"/>
          </a:p>
        </p:txBody>
      </p:sp>
    </p:spTree>
    <p:extLst>
      <p:ext uri="{BB962C8B-B14F-4D97-AF65-F5344CB8AC3E}">
        <p14:creationId xmlns:p14="http://schemas.microsoft.com/office/powerpoint/2010/main" val="2000792334"/>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o vietos rezervavimo ženklas 1"/>
          <p:cNvSpPr>
            <a:spLocks noGrp="1"/>
          </p:cNvSpPr>
          <p:nvPr>
            <p:ph type="body" sz="quarter" idx="10"/>
          </p:nvPr>
        </p:nvSpPr>
        <p:spPr>
          <a:xfrm>
            <a:off x="564596" y="587909"/>
            <a:ext cx="7087488" cy="687437"/>
          </a:xfrm>
        </p:spPr>
        <p:txBody>
          <a:bodyPr/>
          <a:lstStyle/>
          <a:p>
            <a:r>
              <a:rPr lang="lt-LT" altLang="lt-LT" b="1" dirty="0" smtClean="0">
                <a:solidFill>
                  <a:schemeClr val="accent2"/>
                </a:solidFill>
              </a:rPr>
              <a:t>SPF </a:t>
            </a:r>
            <a:r>
              <a:rPr lang="lt-LT" altLang="lt-LT" b="1" dirty="0" smtClean="0">
                <a:solidFill>
                  <a:schemeClr val="accent3"/>
                </a:solidFill>
                <a:cs typeface="Arial" panose="020B0604020202020204" pitchFamily="34" charset="0"/>
              </a:rPr>
              <a:t>v</a:t>
            </a:r>
            <a:r>
              <a:rPr lang="lt-LT" b="1" dirty="0" smtClean="0">
                <a:solidFill>
                  <a:schemeClr val="accent3"/>
                </a:solidFill>
                <a:cs typeface="Arial" panose="020B0604020202020204" pitchFamily="34" charset="0"/>
              </a:rPr>
              <a:t>aldymo</a:t>
            </a:r>
            <a:r>
              <a:rPr lang="en-US" b="1" dirty="0" smtClean="0">
                <a:solidFill>
                  <a:schemeClr val="accent3"/>
                </a:solidFill>
                <a:cs typeface="Arial" panose="020B0604020202020204" pitchFamily="34" charset="0"/>
              </a:rPr>
              <a:t> </a:t>
            </a:r>
            <a:r>
              <a:rPr lang="lt-LT" b="1" dirty="0" smtClean="0">
                <a:solidFill>
                  <a:schemeClr val="accent3"/>
                </a:solidFill>
                <a:cs typeface="Arial" panose="020B0604020202020204" pitchFamily="34" charset="0"/>
              </a:rPr>
              <a:t>mokestis (III)</a:t>
            </a:r>
            <a:endParaRPr lang="lt-LT" b="1" dirty="0">
              <a:solidFill>
                <a:schemeClr val="accent3"/>
              </a:solidFill>
            </a:endParaRPr>
          </a:p>
        </p:txBody>
      </p:sp>
      <p:graphicFrame>
        <p:nvGraphicFramePr>
          <p:cNvPr id="4" name="Lentelė 3"/>
          <p:cNvGraphicFramePr>
            <a:graphicFrameLocks noGrp="1"/>
          </p:cNvGraphicFramePr>
          <p:nvPr>
            <p:extLst>
              <p:ext uri="{D42A27DB-BD31-4B8C-83A1-F6EECF244321}">
                <p14:modId xmlns:p14="http://schemas.microsoft.com/office/powerpoint/2010/main" val="3647709645"/>
              </p:ext>
            </p:extLst>
          </p:nvPr>
        </p:nvGraphicFramePr>
        <p:xfrm>
          <a:off x="377993" y="1665157"/>
          <a:ext cx="8506326" cy="1483360"/>
        </p:xfrm>
        <a:graphic>
          <a:graphicData uri="http://schemas.openxmlformats.org/drawingml/2006/table">
            <a:tbl>
              <a:tblPr firstRow="1" bandRow="1">
                <a:tableStyleId>{5C22544A-7EE6-4342-B048-85BDC9FD1C3A}</a:tableStyleId>
              </a:tblPr>
              <a:tblGrid>
                <a:gridCol w="5330658"/>
                <a:gridCol w="3175668"/>
              </a:tblGrid>
              <a:tr h="370840">
                <a:tc>
                  <a:txBody>
                    <a:bodyPr/>
                    <a:lstStyle/>
                    <a:p>
                      <a:pPr algn="ctr"/>
                      <a:r>
                        <a:rPr lang="lt-LT" sz="1800" dirty="0" smtClean="0"/>
                        <a:t>Valdymo išlaidos</a:t>
                      </a:r>
                      <a:endParaRPr lang="lt-LT" sz="1800" dirty="0"/>
                    </a:p>
                  </a:txBody>
                  <a:tcPr/>
                </a:tc>
                <a:tc>
                  <a:txBody>
                    <a:bodyPr/>
                    <a:lstStyle/>
                    <a:p>
                      <a:pPr algn="ctr"/>
                      <a:r>
                        <a:rPr lang="lt-LT" sz="1800" dirty="0" smtClean="0"/>
                        <a:t>Faktinis dydis 2017 m. </a:t>
                      </a:r>
                      <a:endParaRPr lang="lt-LT" sz="1800" dirty="0"/>
                    </a:p>
                  </a:txBody>
                  <a:tcPr/>
                </a:tc>
              </a:tr>
              <a:tr h="370840">
                <a:tc>
                  <a:txBody>
                    <a:bodyPr/>
                    <a:lstStyle/>
                    <a:p>
                      <a:r>
                        <a:rPr lang="lt-LT" sz="1800" dirty="0" smtClean="0"/>
                        <a:t>Bazinis atlygis, EUR</a:t>
                      </a:r>
                      <a:endParaRPr lang="lt-LT" sz="1800" dirty="0"/>
                    </a:p>
                  </a:txBody>
                  <a:tcPr/>
                </a:tc>
                <a:tc>
                  <a:txBody>
                    <a:bodyPr/>
                    <a:lstStyle/>
                    <a:p>
                      <a:pPr algn="ctr"/>
                      <a:r>
                        <a:rPr lang="lt-LT" sz="1800" dirty="0" smtClean="0"/>
                        <a:t>53 225,42</a:t>
                      </a:r>
                      <a:endParaRPr lang="lt-LT" sz="1800" dirty="0"/>
                    </a:p>
                  </a:txBody>
                  <a:tcPr/>
                </a:tc>
              </a:tr>
              <a:tr h="370840">
                <a:tc>
                  <a:txBody>
                    <a:bodyPr/>
                    <a:lstStyle/>
                    <a:p>
                      <a:r>
                        <a:rPr lang="lt-LT" sz="1800" dirty="0" smtClean="0"/>
                        <a:t>Veiklos rezultatais grindžiamos</a:t>
                      </a:r>
                      <a:r>
                        <a:rPr lang="lt-LT" sz="1800" baseline="0" dirty="0" smtClean="0"/>
                        <a:t> valdymo išlaidos, EUR</a:t>
                      </a:r>
                      <a:endParaRPr lang="lt-LT" sz="1800" dirty="0"/>
                    </a:p>
                  </a:txBody>
                  <a:tcPr/>
                </a:tc>
                <a:tc>
                  <a:txBody>
                    <a:bodyPr/>
                    <a:lstStyle/>
                    <a:p>
                      <a:pPr algn="ctr"/>
                      <a:r>
                        <a:rPr lang="lt-LT" sz="1800" dirty="0" smtClean="0"/>
                        <a:t>-</a:t>
                      </a:r>
                      <a:endParaRPr lang="lt-LT" sz="1800" dirty="0"/>
                    </a:p>
                  </a:txBody>
                  <a:tcPr/>
                </a:tc>
              </a:tr>
              <a:tr h="370840">
                <a:tc>
                  <a:txBody>
                    <a:bodyPr/>
                    <a:lstStyle/>
                    <a:p>
                      <a:r>
                        <a:rPr lang="lt-LT" sz="1800" dirty="0" smtClean="0"/>
                        <a:t>Fondo valdymo išlaidos, iš viso, EUR</a:t>
                      </a:r>
                      <a:endParaRPr lang="lt-LT" sz="1800" dirty="0"/>
                    </a:p>
                  </a:txBody>
                  <a:tcPr/>
                </a:tc>
                <a:tc>
                  <a:txBody>
                    <a:bodyPr/>
                    <a:lstStyle/>
                    <a:p>
                      <a:pPr algn="ctr"/>
                      <a:r>
                        <a:rPr lang="lt-LT" sz="1800" dirty="0" smtClean="0"/>
                        <a:t>53 225,42</a:t>
                      </a:r>
                      <a:endParaRPr lang="lt-LT" sz="1800" dirty="0"/>
                    </a:p>
                  </a:txBody>
                  <a:tcPr/>
                </a:tc>
              </a:tr>
            </a:tbl>
          </a:graphicData>
        </a:graphic>
      </p:graphicFrame>
    </p:spTree>
    <p:extLst>
      <p:ext uri="{BB962C8B-B14F-4D97-AF65-F5344CB8AC3E}">
        <p14:creationId xmlns:p14="http://schemas.microsoft.com/office/powerpoint/2010/main" val="3699042137"/>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2017752"/>
            <a:ext cx="7955280" cy="523220"/>
          </a:xfrm>
          <a:prstGeom prst="rect">
            <a:avLst/>
          </a:prstGeom>
          <a:noFill/>
        </p:spPr>
        <p:txBody>
          <a:bodyPr wrap="square" lIns="0" tIns="0" rIns="0" bIns="0" rtlCol="0">
            <a:spAutoFit/>
          </a:bodyPr>
          <a:lstStyle/>
          <a:p>
            <a:r>
              <a:rPr lang="lt-LT" sz="3400" cap="all" dirty="0" smtClean="0">
                <a:solidFill>
                  <a:schemeClr val="bg2"/>
                </a:solidFill>
              </a:rPr>
              <a:t>Dėkojame už dėmesį</a:t>
            </a:r>
            <a:r>
              <a:rPr lang="en-US" sz="3400" cap="all" dirty="0" smtClean="0">
                <a:solidFill>
                  <a:schemeClr val="bg2"/>
                </a:solidFill>
              </a:rPr>
              <a:t>!</a:t>
            </a:r>
            <a:endParaRPr lang="en-US" sz="3400" cap="all" dirty="0">
              <a:solidFill>
                <a:schemeClr val="bg1"/>
              </a:solidFill>
            </a:endParaRPr>
          </a:p>
        </p:txBody>
      </p:sp>
      <p:cxnSp>
        <p:nvCxnSpPr>
          <p:cNvPr id="3" name="Straight Connector 2"/>
          <p:cNvCxnSpPr/>
          <p:nvPr/>
        </p:nvCxnSpPr>
        <p:spPr>
          <a:xfrm>
            <a:off x="606680" y="1941618"/>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0368284"/>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613612" y="1335505"/>
            <a:ext cx="8136688" cy="3447098"/>
          </a:xfrm>
          <a:prstGeom prst="rect">
            <a:avLst/>
          </a:prstGeom>
          <a:noFill/>
        </p:spPr>
        <p:txBody>
          <a:bodyPr wrap="square" lIns="0" tIns="0" rIns="0" bIns="0" rtlCol="0">
            <a:spAutoFit/>
          </a:bodyPr>
          <a:lstStyle/>
          <a:p>
            <a:pPr algn="just" defTabSz="539750">
              <a:defRPr/>
            </a:pPr>
            <a:r>
              <a:rPr lang="lt-LT" altLang="lt-LT" sz="1600" dirty="0">
                <a:solidFill>
                  <a:schemeClr val="tx1">
                    <a:lumMod val="50000"/>
                  </a:schemeClr>
                </a:solidFill>
              </a:rPr>
              <a:t>Vadovaujantis </a:t>
            </a:r>
            <a:r>
              <a:rPr lang="lt-LT" altLang="lt-LT" sz="1600" u="sng" dirty="0">
                <a:solidFill>
                  <a:schemeClr val="tx1">
                    <a:lumMod val="50000"/>
                  </a:schemeClr>
                </a:solidFill>
              </a:rPr>
              <a:t>Reglamento Nr. 480/2014 12 str. 2 dalimi</a:t>
            </a:r>
            <a:r>
              <a:rPr lang="lt-LT" altLang="lt-LT" sz="1600" dirty="0">
                <a:solidFill>
                  <a:schemeClr val="tx1">
                    <a:lumMod val="50000"/>
                  </a:schemeClr>
                </a:solidFill>
              </a:rPr>
              <a:t>, VI turi:</a:t>
            </a:r>
          </a:p>
          <a:p>
            <a:pPr marL="342900" indent="-342900" algn="just" defTabSz="539750">
              <a:buFontTx/>
              <a:buChar char="-"/>
              <a:defRPr/>
            </a:pPr>
            <a:r>
              <a:rPr lang="lt-LT" altLang="lt-LT" sz="1600" dirty="0">
                <a:solidFill>
                  <a:schemeClr val="tx1">
                    <a:lumMod val="50000"/>
                  </a:schemeClr>
                </a:solidFill>
              </a:rPr>
              <a:t>informuoti Stebėsenos komitetą apie nuostatas dėl veiklos rezultatais grindžiamo patirtų finansinės priemonės valdymo išlaidų arba valdymo mokesčių apskaičiavimo;</a:t>
            </a:r>
          </a:p>
          <a:p>
            <a:pPr marL="342900" indent="-342900" algn="just" defTabSz="539750">
              <a:buFontTx/>
              <a:buChar char="-"/>
              <a:defRPr/>
            </a:pPr>
            <a:r>
              <a:rPr lang="lt-LT" altLang="lt-LT" sz="1600" dirty="0">
                <a:solidFill>
                  <a:schemeClr val="tx1">
                    <a:lumMod val="50000"/>
                  </a:schemeClr>
                </a:solidFill>
              </a:rPr>
              <a:t>pateikti valdymo išlaidų ir per praėjusius kalendorinius metus faktiškai sumokėtų mokesčių ataskaitas.  </a:t>
            </a:r>
          </a:p>
          <a:p>
            <a:pPr algn="just" defTabSz="539750">
              <a:defRPr/>
            </a:pPr>
            <a:endParaRPr lang="lt-LT" altLang="lt-LT" sz="1600" dirty="0">
              <a:solidFill>
                <a:schemeClr val="tx1">
                  <a:lumMod val="50000"/>
                </a:schemeClr>
              </a:solidFill>
            </a:endParaRPr>
          </a:p>
          <a:p>
            <a:pPr algn="just" defTabSz="539750">
              <a:defRPr/>
            </a:pPr>
            <a:r>
              <a:rPr lang="lt-LT" altLang="lt-LT" sz="1600" dirty="0">
                <a:solidFill>
                  <a:schemeClr val="tx1">
                    <a:lumMod val="50000"/>
                  </a:schemeClr>
                </a:solidFill>
              </a:rPr>
              <a:t>Vadovaujantis </a:t>
            </a:r>
            <a:r>
              <a:rPr lang="lt-LT" altLang="lt-LT" sz="1600" u="sng" dirty="0">
                <a:solidFill>
                  <a:schemeClr val="tx1">
                    <a:lumMod val="50000"/>
                  </a:schemeClr>
                </a:solidFill>
              </a:rPr>
              <a:t>Reglamento Nr. 480/2014 12 str. 1 dalimi</a:t>
            </a:r>
            <a:r>
              <a:rPr lang="lt-LT" altLang="lt-LT" sz="1600" dirty="0">
                <a:solidFill>
                  <a:schemeClr val="tx1">
                    <a:lumMod val="50000"/>
                  </a:schemeClr>
                </a:solidFill>
              </a:rPr>
              <a:t>, valdymo išlaidos ir mokesčiai apskaičiuojami veiklos rezultatais grindžiamais kriterijais:</a:t>
            </a:r>
          </a:p>
          <a:p>
            <a:pPr marL="342900" indent="-342900" algn="just" defTabSz="539750">
              <a:buFontTx/>
              <a:buChar char="-"/>
              <a:defRPr/>
            </a:pPr>
            <a:r>
              <a:rPr lang="lt-LT" altLang="lt-LT" sz="1600" dirty="0">
                <a:solidFill>
                  <a:schemeClr val="tx1">
                    <a:lumMod val="50000"/>
                  </a:schemeClr>
                </a:solidFill>
              </a:rPr>
              <a:t>pagal ESI fondų programą suteiktų įnašų paskirstymas;</a:t>
            </a:r>
          </a:p>
          <a:p>
            <a:pPr marL="342900" indent="-342900" algn="just" defTabSz="539750">
              <a:buFontTx/>
              <a:buChar char="-"/>
              <a:defRPr/>
            </a:pPr>
            <a:r>
              <a:rPr lang="lt-LT" altLang="lt-LT" sz="1600" dirty="0">
                <a:solidFill>
                  <a:schemeClr val="tx1">
                    <a:lumMod val="50000"/>
                  </a:schemeClr>
                </a:solidFill>
              </a:rPr>
              <a:t>lėšos, grąžintos iš investicijų, arba grąžintos lėšos, kurias buvo įsipareigota skirti pagal garantijų </a:t>
            </a:r>
            <a:r>
              <a:rPr lang="lt-LT" altLang="lt-LT" sz="1600" err="1" smtClean="0">
                <a:solidFill>
                  <a:schemeClr val="tx1">
                    <a:lumMod val="50000"/>
                  </a:schemeClr>
                </a:solidFill>
              </a:rPr>
              <a:t>sutartis</a:t>
            </a:r>
            <a:r>
              <a:rPr lang="lt-LT" altLang="lt-LT" sz="1600" smtClean="0">
                <a:solidFill>
                  <a:schemeClr val="tx1">
                    <a:lumMod val="50000"/>
                  </a:schemeClr>
                </a:solidFill>
              </a:rPr>
              <a:t>;</a:t>
            </a:r>
          </a:p>
          <a:p>
            <a:pPr marL="342900" indent="-342900" algn="just" defTabSz="539750">
              <a:buFontTx/>
              <a:buChar char="-"/>
              <a:defRPr/>
            </a:pPr>
            <a:r>
              <a:rPr lang="lt-LT" altLang="lt-LT" sz="1600" smtClean="0">
                <a:solidFill>
                  <a:schemeClr val="tx1">
                    <a:lumMod val="50000"/>
                  </a:schemeClr>
                </a:solidFill>
              </a:rPr>
              <a:t>investicijas </a:t>
            </a:r>
            <a:r>
              <a:rPr lang="lt-LT" altLang="lt-LT" sz="1600" dirty="0">
                <a:solidFill>
                  <a:schemeClr val="tx1">
                    <a:lumMod val="50000"/>
                  </a:schemeClr>
                </a:solidFill>
              </a:rPr>
              <a:t>papildančių priemonių, vykdytų prieš sprendimą dėl investavimo ir po jo, kad investicijų poveikis būtų kuo didesnis, kokybė;</a:t>
            </a:r>
          </a:p>
          <a:p>
            <a:pPr marL="342900" indent="-342900" algn="just" defTabSz="539750">
              <a:buFontTx/>
              <a:buChar char="-"/>
              <a:defRPr/>
            </a:pPr>
            <a:r>
              <a:rPr lang="lt-LT" altLang="lt-LT" sz="1600" dirty="0">
                <a:solidFill>
                  <a:schemeClr val="tx1">
                    <a:lumMod val="50000"/>
                  </a:schemeClr>
                </a:solidFill>
              </a:rPr>
              <a:t>finansinės priemonės indėlis siekiant programos tikslų ir produktų.</a:t>
            </a:r>
          </a:p>
        </p:txBody>
      </p:sp>
      <p:sp>
        <p:nvSpPr>
          <p:cNvPr id="2" name="Teksto vietos rezervavimo ženklas 1"/>
          <p:cNvSpPr>
            <a:spLocks noGrp="1"/>
          </p:cNvSpPr>
          <p:nvPr>
            <p:ph type="body" sz="quarter" idx="10"/>
          </p:nvPr>
        </p:nvSpPr>
        <p:spPr>
          <a:xfrm>
            <a:off x="613612" y="524409"/>
            <a:ext cx="7087488" cy="687437"/>
          </a:xfrm>
        </p:spPr>
        <p:txBody>
          <a:bodyPr/>
          <a:lstStyle/>
          <a:p>
            <a:r>
              <a:rPr lang="lt-LT" b="1" dirty="0" smtClean="0"/>
              <a:t>Valdymo išlaidų ir mokesčių nustatymo remiantis veiklos rezultatais kriterijai</a:t>
            </a:r>
            <a:endParaRPr lang="lt-LT" b="1" dirty="0"/>
          </a:p>
        </p:txBody>
      </p:sp>
    </p:spTree>
    <p:extLst>
      <p:ext uri="{BB962C8B-B14F-4D97-AF65-F5344CB8AC3E}">
        <p14:creationId xmlns:p14="http://schemas.microsoft.com/office/powerpoint/2010/main" val="3830761322"/>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613612" y="1961147"/>
            <a:ext cx="8136688" cy="246221"/>
          </a:xfrm>
          <a:prstGeom prst="rect">
            <a:avLst/>
          </a:prstGeom>
          <a:noFill/>
        </p:spPr>
        <p:txBody>
          <a:bodyPr wrap="square" lIns="0" tIns="0" rIns="0" bIns="0" rtlCol="0">
            <a:spAutoFit/>
          </a:bodyPr>
          <a:lstStyle/>
          <a:p>
            <a:pPr algn="just" defTabSz="539750">
              <a:defRPr/>
            </a:pPr>
            <a:endParaRPr lang="lt-LT" altLang="lt-LT" sz="1600" dirty="0">
              <a:solidFill>
                <a:schemeClr val="tx1">
                  <a:lumMod val="50000"/>
                </a:schemeClr>
              </a:solidFill>
            </a:endParaRPr>
          </a:p>
        </p:txBody>
      </p:sp>
      <p:sp>
        <p:nvSpPr>
          <p:cNvPr id="2" name="Teksto vietos rezervavimo ženklas 1"/>
          <p:cNvSpPr>
            <a:spLocks noGrp="1"/>
          </p:cNvSpPr>
          <p:nvPr>
            <p:ph type="body" sz="quarter" idx="10"/>
          </p:nvPr>
        </p:nvSpPr>
        <p:spPr>
          <a:xfrm>
            <a:off x="564596" y="587909"/>
            <a:ext cx="7773288" cy="687437"/>
          </a:xfrm>
        </p:spPr>
        <p:txBody>
          <a:bodyPr/>
          <a:lstStyle/>
          <a:p>
            <a:r>
              <a:rPr lang="en-US" altLang="lt-LT" b="1" dirty="0"/>
              <a:t>FOND</a:t>
            </a:r>
            <a:r>
              <a:rPr lang="lt-LT" altLang="lt-LT" b="1" dirty="0"/>
              <a:t>Ų FONDO „</a:t>
            </a:r>
            <a:r>
              <a:rPr lang="lt-LT" altLang="lt-LT" b="1" dirty="0" err="1" smtClean="0"/>
              <a:t>VERSLumo</a:t>
            </a:r>
            <a:r>
              <a:rPr lang="lt-LT" altLang="lt-LT" b="1" dirty="0" smtClean="0"/>
              <a:t> skatinimo FONDAS, </a:t>
            </a:r>
            <a:r>
              <a:rPr lang="lt-LT" altLang="lt-LT" b="1" dirty="0"/>
              <a:t>FINANSUOJAMAS IŠ </a:t>
            </a:r>
            <a:r>
              <a:rPr lang="lt-LT" altLang="lt-LT" b="1" dirty="0" err="1" smtClean="0"/>
              <a:t>Esf</a:t>
            </a:r>
            <a:r>
              <a:rPr lang="lt-LT" altLang="lt-LT" b="1" dirty="0" smtClean="0"/>
              <a:t>“ </a:t>
            </a:r>
            <a:r>
              <a:rPr lang="lt-LT" altLang="lt-LT" b="1" dirty="0" smtClean="0">
                <a:cs typeface="Arial" panose="020B0604020202020204" pitchFamily="34" charset="0"/>
              </a:rPr>
              <a:t>v</a:t>
            </a:r>
            <a:r>
              <a:rPr lang="lt-LT" b="1" dirty="0" smtClean="0">
                <a:cs typeface="Arial" panose="020B0604020202020204" pitchFamily="34" charset="0"/>
              </a:rPr>
              <a:t>aldymo</a:t>
            </a:r>
            <a:r>
              <a:rPr lang="en-US" b="1" dirty="0" smtClean="0">
                <a:cs typeface="Arial" panose="020B0604020202020204" pitchFamily="34" charset="0"/>
              </a:rPr>
              <a:t> </a:t>
            </a:r>
            <a:r>
              <a:rPr lang="en-US" b="1" dirty="0" err="1">
                <a:cs typeface="Arial" panose="020B0604020202020204" pitchFamily="34" charset="0"/>
              </a:rPr>
              <a:t>i</a:t>
            </a:r>
            <a:r>
              <a:rPr lang="lt-LT" b="1" dirty="0" err="1" smtClean="0">
                <a:cs typeface="Arial" panose="020B0604020202020204" pitchFamily="34" charset="0"/>
              </a:rPr>
              <a:t>šlaidos</a:t>
            </a:r>
            <a:endParaRPr lang="lt-LT" b="1" dirty="0"/>
          </a:p>
        </p:txBody>
      </p:sp>
      <p:graphicFrame>
        <p:nvGraphicFramePr>
          <p:cNvPr id="3" name="Lentelė 2"/>
          <p:cNvGraphicFramePr>
            <a:graphicFrameLocks noGrp="1"/>
          </p:cNvGraphicFramePr>
          <p:nvPr>
            <p:extLst>
              <p:ext uri="{D42A27DB-BD31-4B8C-83A1-F6EECF244321}">
                <p14:modId xmlns:p14="http://schemas.microsoft.com/office/powerpoint/2010/main" val="2604616302"/>
              </p:ext>
            </p:extLst>
          </p:nvPr>
        </p:nvGraphicFramePr>
        <p:xfrm>
          <a:off x="428793" y="2643057"/>
          <a:ext cx="8506326" cy="1483360"/>
        </p:xfrm>
        <a:graphic>
          <a:graphicData uri="http://schemas.openxmlformats.org/drawingml/2006/table">
            <a:tbl>
              <a:tblPr firstRow="1" bandRow="1">
                <a:tableStyleId>{5C22544A-7EE6-4342-B048-85BDC9FD1C3A}</a:tableStyleId>
              </a:tblPr>
              <a:tblGrid>
                <a:gridCol w="5330658"/>
                <a:gridCol w="3175668"/>
              </a:tblGrid>
              <a:tr h="370840">
                <a:tc>
                  <a:txBody>
                    <a:bodyPr/>
                    <a:lstStyle/>
                    <a:p>
                      <a:pPr algn="ctr"/>
                      <a:r>
                        <a:rPr lang="lt-LT" sz="1800" dirty="0" smtClean="0"/>
                        <a:t>Valdymo išlaidos</a:t>
                      </a:r>
                      <a:endParaRPr lang="lt-LT" sz="1800" dirty="0"/>
                    </a:p>
                  </a:txBody>
                  <a:tcPr/>
                </a:tc>
                <a:tc>
                  <a:txBody>
                    <a:bodyPr/>
                    <a:lstStyle/>
                    <a:p>
                      <a:pPr algn="ctr"/>
                      <a:r>
                        <a:rPr lang="lt-LT" sz="1800" dirty="0" smtClean="0"/>
                        <a:t>Faktinis dydis iki 2017-12-31 </a:t>
                      </a:r>
                      <a:endParaRPr lang="lt-LT" sz="1800" dirty="0"/>
                    </a:p>
                  </a:txBody>
                  <a:tcPr/>
                </a:tc>
              </a:tr>
              <a:tr h="370840">
                <a:tc>
                  <a:txBody>
                    <a:bodyPr/>
                    <a:lstStyle/>
                    <a:p>
                      <a:r>
                        <a:rPr lang="lt-LT" sz="1800" dirty="0" smtClean="0"/>
                        <a:t>Bazinis atlygis, EUR</a:t>
                      </a:r>
                      <a:endParaRPr lang="lt-LT" sz="1800" dirty="0"/>
                    </a:p>
                  </a:txBody>
                  <a:tcPr/>
                </a:tc>
                <a:tc>
                  <a:txBody>
                    <a:bodyPr/>
                    <a:lstStyle/>
                    <a:p>
                      <a:pPr algn="ctr"/>
                      <a:r>
                        <a:rPr lang="lt-LT" sz="1800" dirty="0" smtClean="0"/>
                        <a:t>218 232,62</a:t>
                      </a:r>
                      <a:endParaRPr lang="lt-LT" sz="1800" dirty="0"/>
                    </a:p>
                  </a:txBody>
                  <a:tcPr/>
                </a:tc>
              </a:tr>
              <a:tr h="370840">
                <a:tc>
                  <a:txBody>
                    <a:bodyPr/>
                    <a:lstStyle/>
                    <a:p>
                      <a:r>
                        <a:rPr lang="lt-LT" sz="1800" dirty="0" smtClean="0"/>
                        <a:t>Veiklos rezultatais grindžiamos</a:t>
                      </a:r>
                      <a:r>
                        <a:rPr lang="lt-LT" sz="1800" baseline="0" dirty="0" smtClean="0"/>
                        <a:t> valdymo išlaidos, EUR</a:t>
                      </a:r>
                      <a:endParaRPr lang="lt-LT" sz="1800" dirty="0"/>
                    </a:p>
                  </a:txBody>
                  <a:tcPr/>
                </a:tc>
                <a:tc>
                  <a:txBody>
                    <a:bodyPr/>
                    <a:lstStyle/>
                    <a:p>
                      <a:pPr algn="ctr"/>
                      <a:r>
                        <a:rPr lang="lt-LT" sz="1800" dirty="0" smtClean="0"/>
                        <a:t>11 069,48</a:t>
                      </a:r>
                      <a:endParaRPr lang="lt-LT" sz="1800" dirty="0"/>
                    </a:p>
                  </a:txBody>
                  <a:tcPr/>
                </a:tc>
              </a:tr>
              <a:tr h="370840">
                <a:tc>
                  <a:txBody>
                    <a:bodyPr/>
                    <a:lstStyle/>
                    <a:p>
                      <a:r>
                        <a:rPr lang="lt-LT" sz="1800" dirty="0" smtClean="0"/>
                        <a:t>Fondo valdymo išlaidos, iš viso, EUR</a:t>
                      </a:r>
                      <a:endParaRPr lang="lt-LT" sz="1800" dirty="0"/>
                    </a:p>
                  </a:txBody>
                  <a:tcPr/>
                </a:tc>
                <a:tc>
                  <a:txBody>
                    <a:bodyPr/>
                    <a:lstStyle/>
                    <a:p>
                      <a:pPr algn="ctr"/>
                      <a:r>
                        <a:rPr lang="lt-LT" sz="1800" dirty="0" smtClean="0"/>
                        <a:t>229 302,10</a:t>
                      </a:r>
                      <a:endParaRPr lang="lt-LT" sz="1800" dirty="0"/>
                    </a:p>
                  </a:txBody>
                  <a:tcPr/>
                </a:tc>
              </a:tr>
            </a:tbl>
          </a:graphicData>
        </a:graphic>
      </p:graphicFrame>
      <p:sp>
        <p:nvSpPr>
          <p:cNvPr id="5" name="Teksto vietos rezervavimo ženklas 6"/>
          <p:cNvSpPr>
            <a:spLocks noGrp="1"/>
          </p:cNvSpPr>
          <p:nvPr/>
        </p:nvSpPr>
        <p:spPr bwMode="auto">
          <a:xfrm>
            <a:off x="482600" y="1561097"/>
            <a:ext cx="8001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397" tIns="49701" rIns="99397" bIns="49701" numCol="1" anchor="t" anchorCtr="0" compatLnSpc="1">
            <a:prstTxWarp prst="textNoShape">
              <a:avLst/>
            </a:prstTxWarp>
          </a:bodyPr>
          <a:lstStyle>
            <a:lvl1pPr marL="0" indent="0" algn="l" defTabSz="540144" rtl="0" eaLnBrk="0" fontAlgn="base" hangingPunct="0">
              <a:lnSpc>
                <a:spcPct val="90000"/>
              </a:lnSpc>
              <a:spcBef>
                <a:spcPct val="0"/>
              </a:spcBef>
              <a:spcAft>
                <a:spcPct val="0"/>
              </a:spcAft>
              <a:buFont typeface="Arial" pitchFamily="34" charset="0"/>
              <a:buNone/>
              <a:defRPr sz="2100" kern="1200">
                <a:solidFill>
                  <a:srgbClr val="7D6F6C"/>
                </a:solidFill>
                <a:latin typeface="+mn-lt"/>
                <a:ea typeface="+mn-ea"/>
                <a:cs typeface="+mn-cs"/>
              </a:defRPr>
            </a:lvl1pPr>
            <a:lvl2pPr marL="497001" indent="0" algn="l" defTabSz="984250" rtl="0" eaLnBrk="0" fontAlgn="base" hangingPunct="0">
              <a:lnSpc>
                <a:spcPct val="90000"/>
              </a:lnSpc>
              <a:spcBef>
                <a:spcPts val="550"/>
              </a:spcBef>
              <a:spcAft>
                <a:spcPct val="0"/>
              </a:spcAft>
              <a:buFont typeface="Arial" pitchFamily="34" charset="0"/>
              <a:buNone/>
              <a:defRPr sz="2100" kern="1200" baseline="0">
                <a:solidFill>
                  <a:srgbClr val="7D6F6C"/>
                </a:solidFill>
                <a:latin typeface="+mn-lt"/>
                <a:ea typeface="+mn-ea"/>
                <a:cs typeface="+mn-cs"/>
              </a:defRPr>
            </a:lvl2pPr>
            <a:lvl3pPr marL="1231900"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3pPr>
            <a:lvl4pPr marL="1730375"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4pPr>
            <a:lvl5pPr marL="2227263"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5pPr>
            <a:lvl6pPr marL="2733495"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6pPr>
            <a:lvl7pPr marL="3230495"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7pPr>
            <a:lvl8pPr marL="3727489"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8pPr>
            <a:lvl9pPr marL="4224493"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9pPr>
          </a:lstStyle>
          <a:p>
            <a:pPr>
              <a:defRPr/>
            </a:pPr>
            <a:r>
              <a:rPr lang="lt-LT" altLang="lt-LT" sz="2000" dirty="0">
                <a:solidFill>
                  <a:srgbClr val="002060"/>
                </a:solidFill>
              </a:rPr>
              <a:t>Fondo valdytojas  – </a:t>
            </a:r>
            <a:r>
              <a:rPr lang="lt-LT" altLang="lt-LT" sz="2000" dirty="0" smtClean="0">
                <a:solidFill>
                  <a:srgbClr val="002060"/>
                </a:solidFill>
              </a:rPr>
              <a:t> </a:t>
            </a:r>
            <a:r>
              <a:rPr lang="lt-LT" altLang="lt-LT" sz="2000" b="1" dirty="0" smtClean="0">
                <a:solidFill>
                  <a:srgbClr val="002060"/>
                </a:solidFill>
              </a:rPr>
              <a:t>INVEGA</a:t>
            </a:r>
            <a:endParaRPr lang="lt-LT" altLang="lt-LT" sz="2000" b="1" dirty="0">
              <a:solidFill>
                <a:srgbClr val="002060"/>
              </a:solidFill>
            </a:endParaRPr>
          </a:p>
          <a:p>
            <a:pPr>
              <a:defRPr/>
            </a:pPr>
            <a:r>
              <a:rPr lang="lt-LT" altLang="lt-LT" sz="2000" dirty="0">
                <a:solidFill>
                  <a:schemeClr val="bg2">
                    <a:lumMod val="25000"/>
                  </a:schemeClr>
                </a:solidFill>
              </a:rPr>
              <a:t>Vertė – </a:t>
            </a:r>
            <a:r>
              <a:rPr lang="lt-LT" altLang="lt-LT" sz="2000" b="1" dirty="0" smtClean="0">
                <a:solidFill>
                  <a:schemeClr val="bg2">
                    <a:lumMod val="25000"/>
                  </a:schemeClr>
                </a:solidFill>
              </a:rPr>
              <a:t>26,8 mln. </a:t>
            </a:r>
            <a:r>
              <a:rPr lang="lt-LT" altLang="lt-LT" sz="2000" b="1" dirty="0" err="1">
                <a:solidFill>
                  <a:schemeClr val="bg2">
                    <a:lumMod val="25000"/>
                  </a:schemeClr>
                </a:solidFill>
              </a:rPr>
              <a:t>Eur</a:t>
            </a:r>
            <a:r>
              <a:rPr lang="lt-LT" altLang="lt-LT" sz="2000" dirty="0">
                <a:solidFill>
                  <a:schemeClr val="bg2">
                    <a:lumMod val="25000"/>
                  </a:schemeClr>
                </a:solidFill>
              </a:rPr>
              <a:t>, iš jų </a:t>
            </a:r>
            <a:r>
              <a:rPr lang="lt-LT" altLang="lt-LT" sz="2000" dirty="0" smtClean="0">
                <a:solidFill>
                  <a:schemeClr val="bg2">
                    <a:lumMod val="25000"/>
                  </a:schemeClr>
                </a:solidFill>
              </a:rPr>
              <a:t>24,5 </a:t>
            </a:r>
            <a:r>
              <a:rPr lang="lt-LT" altLang="lt-LT" sz="2000" dirty="0" err="1">
                <a:solidFill>
                  <a:schemeClr val="bg2">
                    <a:lumMod val="25000"/>
                  </a:schemeClr>
                </a:solidFill>
              </a:rPr>
              <a:t>Eur</a:t>
            </a:r>
            <a:r>
              <a:rPr lang="lt-LT" altLang="lt-LT" sz="2000" dirty="0">
                <a:solidFill>
                  <a:schemeClr val="bg2">
                    <a:lumMod val="25000"/>
                  </a:schemeClr>
                </a:solidFill>
              </a:rPr>
              <a:t> ES </a:t>
            </a:r>
            <a:r>
              <a:rPr lang="lt-LT" altLang="lt-LT" sz="2000" dirty="0" smtClean="0">
                <a:solidFill>
                  <a:schemeClr val="bg2">
                    <a:lumMod val="25000"/>
                  </a:schemeClr>
                </a:solidFill>
              </a:rPr>
              <a:t>fondų </a:t>
            </a:r>
            <a:r>
              <a:rPr lang="lt-LT" altLang="lt-LT" sz="2000" dirty="0">
                <a:solidFill>
                  <a:schemeClr val="bg2">
                    <a:lumMod val="25000"/>
                  </a:schemeClr>
                </a:solidFill>
              </a:rPr>
              <a:t>lėšos.</a:t>
            </a:r>
            <a:endParaRPr lang="lt-LT" sz="20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4356297"/>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613612" y="1961147"/>
            <a:ext cx="8136688" cy="246221"/>
          </a:xfrm>
          <a:prstGeom prst="rect">
            <a:avLst/>
          </a:prstGeom>
          <a:noFill/>
        </p:spPr>
        <p:txBody>
          <a:bodyPr wrap="square" lIns="0" tIns="0" rIns="0" bIns="0" rtlCol="0">
            <a:spAutoFit/>
          </a:bodyPr>
          <a:lstStyle/>
          <a:p>
            <a:pPr algn="just" defTabSz="539750">
              <a:defRPr/>
            </a:pPr>
            <a:endParaRPr lang="lt-LT" altLang="lt-LT" sz="1600" dirty="0">
              <a:solidFill>
                <a:schemeClr val="tx1">
                  <a:lumMod val="50000"/>
                </a:schemeClr>
              </a:solidFill>
            </a:endParaRPr>
          </a:p>
        </p:txBody>
      </p:sp>
      <p:sp>
        <p:nvSpPr>
          <p:cNvPr id="2" name="Teksto vietos rezervavimo ženklas 1"/>
          <p:cNvSpPr>
            <a:spLocks noGrp="1"/>
          </p:cNvSpPr>
          <p:nvPr>
            <p:ph type="body" sz="quarter" idx="10"/>
          </p:nvPr>
        </p:nvSpPr>
        <p:spPr>
          <a:xfrm>
            <a:off x="564596" y="587909"/>
            <a:ext cx="7233204" cy="687437"/>
          </a:xfrm>
        </p:spPr>
        <p:txBody>
          <a:bodyPr/>
          <a:lstStyle/>
          <a:p>
            <a:r>
              <a:rPr lang="en-US" altLang="lt-LT" b="1" dirty="0"/>
              <a:t>FOND</a:t>
            </a:r>
            <a:r>
              <a:rPr lang="lt-LT" altLang="lt-LT" b="1" dirty="0"/>
              <a:t>Ų FONDO „</a:t>
            </a:r>
            <a:r>
              <a:rPr lang="lt-LT" altLang="lt-LT" b="1" dirty="0" smtClean="0"/>
              <a:t>VERSLO  finansavimo FONDAS, </a:t>
            </a:r>
            <a:r>
              <a:rPr lang="lt-LT" altLang="lt-LT" b="1" dirty="0"/>
              <a:t>FINANSUOJAMAS IŠ </a:t>
            </a:r>
            <a:r>
              <a:rPr lang="lt-LT" altLang="lt-LT" b="1" dirty="0" err="1" smtClean="0"/>
              <a:t>Erpf</a:t>
            </a:r>
            <a:r>
              <a:rPr lang="lt-LT" altLang="lt-LT" b="1" dirty="0" smtClean="0"/>
              <a:t>“ </a:t>
            </a:r>
            <a:r>
              <a:rPr lang="lt-LT" altLang="lt-LT" b="1" dirty="0" smtClean="0">
                <a:solidFill>
                  <a:schemeClr val="tx2">
                    <a:lumMod val="75000"/>
                  </a:schemeClr>
                </a:solidFill>
                <a:cs typeface="Arial" panose="020B0604020202020204" pitchFamily="34" charset="0"/>
              </a:rPr>
              <a:t>v</a:t>
            </a:r>
            <a:r>
              <a:rPr lang="lt-LT" b="1" dirty="0" smtClean="0">
                <a:solidFill>
                  <a:schemeClr val="tx2">
                    <a:lumMod val="75000"/>
                  </a:schemeClr>
                </a:solidFill>
                <a:cs typeface="Arial" panose="020B0604020202020204" pitchFamily="34" charset="0"/>
              </a:rPr>
              <a:t>aldymo</a:t>
            </a:r>
            <a:r>
              <a:rPr lang="en-US" b="1" dirty="0" smtClean="0">
                <a:solidFill>
                  <a:schemeClr val="tx2">
                    <a:lumMod val="75000"/>
                  </a:schemeClr>
                </a:solidFill>
                <a:cs typeface="Arial" panose="020B0604020202020204" pitchFamily="34" charset="0"/>
              </a:rPr>
              <a:t> </a:t>
            </a:r>
            <a:r>
              <a:rPr lang="en-US" b="1" dirty="0" err="1">
                <a:solidFill>
                  <a:schemeClr val="tx2">
                    <a:lumMod val="75000"/>
                  </a:schemeClr>
                </a:solidFill>
                <a:cs typeface="Arial" panose="020B0604020202020204" pitchFamily="34" charset="0"/>
              </a:rPr>
              <a:t>i</a:t>
            </a:r>
            <a:r>
              <a:rPr lang="lt-LT" b="1" dirty="0" err="1" smtClean="0">
                <a:solidFill>
                  <a:schemeClr val="tx2">
                    <a:lumMod val="75000"/>
                  </a:schemeClr>
                </a:solidFill>
                <a:cs typeface="Arial" panose="020B0604020202020204" pitchFamily="34" charset="0"/>
              </a:rPr>
              <a:t>šlaidos</a:t>
            </a:r>
            <a:endParaRPr lang="lt-LT" b="1" dirty="0"/>
          </a:p>
        </p:txBody>
      </p:sp>
      <p:graphicFrame>
        <p:nvGraphicFramePr>
          <p:cNvPr id="3" name="Lentelė 2"/>
          <p:cNvGraphicFramePr>
            <a:graphicFrameLocks noGrp="1"/>
          </p:cNvGraphicFramePr>
          <p:nvPr>
            <p:extLst>
              <p:ext uri="{D42A27DB-BD31-4B8C-83A1-F6EECF244321}">
                <p14:modId xmlns:p14="http://schemas.microsoft.com/office/powerpoint/2010/main" val="2235477372"/>
              </p:ext>
            </p:extLst>
          </p:nvPr>
        </p:nvGraphicFramePr>
        <p:xfrm>
          <a:off x="428793" y="2693857"/>
          <a:ext cx="8506326" cy="1483360"/>
        </p:xfrm>
        <a:graphic>
          <a:graphicData uri="http://schemas.openxmlformats.org/drawingml/2006/table">
            <a:tbl>
              <a:tblPr firstRow="1" bandRow="1">
                <a:tableStyleId>{5C22544A-7EE6-4342-B048-85BDC9FD1C3A}</a:tableStyleId>
              </a:tblPr>
              <a:tblGrid>
                <a:gridCol w="5330658"/>
                <a:gridCol w="3175668"/>
              </a:tblGrid>
              <a:tr h="370840">
                <a:tc>
                  <a:txBody>
                    <a:bodyPr/>
                    <a:lstStyle/>
                    <a:p>
                      <a:pPr algn="ctr"/>
                      <a:r>
                        <a:rPr lang="lt-LT" sz="1800" dirty="0" smtClean="0"/>
                        <a:t>Valdymo išlaidos</a:t>
                      </a:r>
                      <a:endParaRPr lang="lt-LT" sz="1800" dirty="0"/>
                    </a:p>
                  </a:txBody>
                  <a:tcPr/>
                </a:tc>
                <a:tc>
                  <a:txBody>
                    <a:bodyPr/>
                    <a:lstStyle/>
                    <a:p>
                      <a:pPr algn="ctr"/>
                      <a:r>
                        <a:rPr lang="lt-LT" sz="1800" dirty="0" smtClean="0"/>
                        <a:t>Faktinis dydis iki 2017-12-31 </a:t>
                      </a:r>
                      <a:endParaRPr lang="lt-LT" sz="1800" dirty="0"/>
                    </a:p>
                  </a:txBody>
                  <a:tcPr/>
                </a:tc>
              </a:tr>
              <a:tr h="370840">
                <a:tc>
                  <a:txBody>
                    <a:bodyPr/>
                    <a:lstStyle/>
                    <a:p>
                      <a:r>
                        <a:rPr lang="lt-LT" sz="1800" dirty="0" smtClean="0"/>
                        <a:t>Bazinis atlygis, EUR</a:t>
                      </a:r>
                      <a:endParaRPr lang="lt-LT" sz="1800" dirty="0"/>
                    </a:p>
                  </a:txBody>
                  <a:tcPr/>
                </a:tc>
                <a:tc>
                  <a:txBody>
                    <a:bodyPr/>
                    <a:lstStyle/>
                    <a:p>
                      <a:pPr algn="ctr"/>
                      <a:r>
                        <a:rPr lang="lt-LT" sz="1800" dirty="0" smtClean="0"/>
                        <a:t>1 008 540,35</a:t>
                      </a:r>
                      <a:endParaRPr lang="lt-LT" sz="1800" dirty="0"/>
                    </a:p>
                  </a:txBody>
                  <a:tcPr/>
                </a:tc>
              </a:tr>
              <a:tr h="370840">
                <a:tc>
                  <a:txBody>
                    <a:bodyPr/>
                    <a:lstStyle/>
                    <a:p>
                      <a:r>
                        <a:rPr lang="lt-LT" sz="1800" dirty="0" smtClean="0"/>
                        <a:t>Veiklos rezultatais grindžiamos</a:t>
                      </a:r>
                      <a:r>
                        <a:rPr lang="lt-LT" sz="1800" baseline="0" dirty="0" smtClean="0"/>
                        <a:t> valdymo išlaidos, EUR</a:t>
                      </a:r>
                      <a:endParaRPr lang="lt-LT" sz="1800" dirty="0"/>
                    </a:p>
                  </a:txBody>
                  <a:tcPr/>
                </a:tc>
                <a:tc>
                  <a:txBody>
                    <a:bodyPr/>
                    <a:lstStyle/>
                    <a:p>
                      <a:pPr algn="ctr"/>
                      <a:r>
                        <a:rPr lang="lt-LT" sz="1800" dirty="0" smtClean="0"/>
                        <a:t>–</a:t>
                      </a:r>
                      <a:endParaRPr lang="lt-LT" sz="1800" dirty="0"/>
                    </a:p>
                  </a:txBody>
                  <a:tcPr/>
                </a:tc>
              </a:tr>
              <a:tr h="370840">
                <a:tc>
                  <a:txBody>
                    <a:bodyPr/>
                    <a:lstStyle/>
                    <a:p>
                      <a:r>
                        <a:rPr lang="lt-LT" sz="1800" dirty="0" smtClean="0"/>
                        <a:t>Fondo valdymo išlaidos, iš viso, EUR</a:t>
                      </a:r>
                      <a:endParaRPr lang="lt-LT" sz="1800" dirty="0"/>
                    </a:p>
                  </a:txBody>
                  <a:tcPr/>
                </a:tc>
                <a:tc>
                  <a:txBody>
                    <a:bodyPr/>
                    <a:lstStyle/>
                    <a:p>
                      <a:pPr algn="ctr"/>
                      <a:r>
                        <a:rPr lang="lt-LT" sz="1800" dirty="0" smtClean="0"/>
                        <a:t>1 008 540,35</a:t>
                      </a:r>
                      <a:endParaRPr lang="lt-LT" sz="1800" dirty="0"/>
                    </a:p>
                  </a:txBody>
                  <a:tcPr/>
                </a:tc>
              </a:tr>
            </a:tbl>
          </a:graphicData>
        </a:graphic>
      </p:graphicFrame>
      <p:sp>
        <p:nvSpPr>
          <p:cNvPr id="5" name="Teksto vietos rezervavimo ženklas 6"/>
          <p:cNvSpPr>
            <a:spLocks noGrp="1"/>
          </p:cNvSpPr>
          <p:nvPr/>
        </p:nvSpPr>
        <p:spPr bwMode="auto">
          <a:xfrm>
            <a:off x="495300" y="1561097"/>
            <a:ext cx="80772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397" tIns="49701" rIns="99397" bIns="49701" numCol="1" anchor="t" anchorCtr="0" compatLnSpc="1">
            <a:prstTxWarp prst="textNoShape">
              <a:avLst/>
            </a:prstTxWarp>
          </a:bodyPr>
          <a:lstStyle>
            <a:lvl1pPr marL="0" indent="0" algn="l" defTabSz="540144" rtl="0" eaLnBrk="0" fontAlgn="base" hangingPunct="0">
              <a:lnSpc>
                <a:spcPct val="90000"/>
              </a:lnSpc>
              <a:spcBef>
                <a:spcPct val="0"/>
              </a:spcBef>
              <a:spcAft>
                <a:spcPct val="0"/>
              </a:spcAft>
              <a:buFont typeface="Arial" pitchFamily="34" charset="0"/>
              <a:buNone/>
              <a:defRPr sz="2100" kern="1200">
                <a:solidFill>
                  <a:srgbClr val="7D6F6C"/>
                </a:solidFill>
                <a:latin typeface="+mn-lt"/>
                <a:ea typeface="+mn-ea"/>
                <a:cs typeface="+mn-cs"/>
              </a:defRPr>
            </a:lvl1pPr>
            <a:lvl2pPr marL="497001" indent="0" algn="l" defTabSz="984250" rtl="0" eaLnBrk="0" fontAlgn="base" hangingPunct="0">
              <a:lnSpc>
                <a:spcPct val="90000"/>
              </a:lnSpc>
              <a:spcBef>
                <a:spcPts val="550"/>
              </a:spcBef>
              <a:spcAft>
                <a:spcPct val="0"/>
              </a:spcAft>
              <a:buFont typeface="Arial" pitchFamily="34" charset="0"/>
              <a:buNone/>
              <a:defRPr sz="2100" kern="1200" baseline="0">
                <a:solidFill>
                  <a:srgbClr val="7D6F6C"/>
                </a:solidFill>
                <a:latin typeface="+mn-lt"/>
                <a:ea typeface="+mn-ea"/>
                <a:cs typeface="+mn-cs"/>
              </a:defRPr>
            </a:lvl2pPr>
            <a:lvl3pPr marL="1231900"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3pPr>
            <a:lvl4pPr marL="1730375"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4pPr>
            <a:lvl5pPr marL="2227263"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5pPr>
            <a:lvl6pPr marL="2733495"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6pPr>
            <a:lvl7pPr marL="3230495"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7pPr>
            <a:lvl8pPr marL="3727489"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8pPr>
            <a:lvl9pPr marL="4224493"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9pPr>
          </a:lstStyle>
          <a:p>
            <a:pPr>
              <a:defRPr/>
            </a:pPr>
            <a:r>
              <a:rPr lang="lt-LT" altLang="lt-LT" sz="2000" dirty="0">
                <a:solidFill>
                  <a:srgbClr val="002060"/>
                </a:solidFill>
              </a:rPr>
              <a:t>Fondo valdytojas  – </a:t>
            </a:r>
            <a:r>
              <a:rPr lang="lt-LT" altLang="lt-LT" sz="2000" dirty="0" smtClean="0">
                <a:solidFill>
                  <a:srgbClr val="002060"/>
                </a:solidFill>
              </a:rPr>
              <a:t> </a:t>
            </a:r>
            <a:r>
              <a:rPr lang="lt-LT" altLang="lt-LT" sz="2000" b="1" dirty="0" smtClean="0">
                <a:solidFill>
                  <a:srgbClr val="002060"/>
                </a:solidFill>
              </a:rPr>
              <a:t>INVEGA</a:t>
            </a:r>
            <a:endParaRPr lang="lt-LT" altLang="lt-LT" sz="2000" b="1" dirty="0">
              <a:solidFill>
                <a:srgbClr val="002060"/>
              </a:solidFill>
            </a:endParaRPr>
          </a:p>
          <a:p>
            <a:pPr>
              <a:defRPr/>
            </a:pPr>
            <a:r>
              <a:rPr lang="lt-LT" altLang="lt-LT" sz="2000" dirty="0">
                <a:solidFill>
                  <a:schemeClr val="bg2">
                    <a:lumMod val="25000"/>
                  </a:schemeClr>
                </a:solidFill>
              </a:rPr>
              <a:t>Vertė – </a:t>
            </a:r>
            <a:r>
              <a:rPr lang="lt-LT" altLang="lt-LT" sz="2000" dirty="0" smtClean="0">
                <a:solidFill>
                  <a:schemeClr val="bg2">
                    <a:lumMod val="25000"/>
                  </a:schemeClr>
                </a:solidFill>
              </a:rPr>
              <a:t>179,6 mln. </a:t>
            </a:r>
            <a:r>
              <a:rPr lang="lt-LT" altLang="lt-LT" sz="2000" dirty="0" err="1" smtClean="0">
                <a:solidFill>
                  <a:schemeClr val="bg2">
                    <a:lumMod val="25000"/>
                  </a:schemeClr>
                </a:solidFill>
              </a:rPr>
              <a:t>Eur</a:t>
            </a:r>
            <a:r>
              <a:rPr lang="lt-LT" altLang="lt-LT" sz="2000" dirty="0" smtClean="0">
                <a:solidFill>
                  <a:schemeClr val="bg2">
                    <a:lumMod val="25000"/>
                  </a:schemeClr>
                </a:solidFill>
              </a:rPr>
              <a:t> ES fondų lėšos</a:t>
            </a:r>
            <a:endParaRPr lang="lt-LT" sz="20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1154945"/>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613612" y="1961147"/>
            <a:ext cx="8136688" cy="246221"/>
          </a:xfrm>
          <a:prstGeom prst="rect">
            <a:avLst/>
          </a:prstGeom>
          <a:noFill/>
        </p:spPr>
        <p:txBody>
          <a:bodyPr wrap="square" lIns="0" tIns="0" rIns="0" bIns="0" rtlCol="0">
            <a:spAutoFit/>
          </a:bodyPr>
          <a:lstStyle/>
          <a:p>
            <a:pPr algn="just" defTabSz="539750">
              <a:defRPr/>
            </a:pPr>
            <a:endParaRPr lang="lt-LT" altLang="lt-LT" sz="1600" dirty="0">
              <a:solidFill>
                <a:schemeClr val="tx1">
                  <a:lumMod val="50000"/>
                </a:schemeClr>
              </a:solidFill>
            </a:endParaRPr>
          </a:p>
        </p:txBody>
      </p:sp>
      <p:sp>
        <p:nvSpPr>
          <p:cNvPr id="2" name="Teksto vietos rezervavimo ženklas 1"/>
          <p:cNvSpPr>
            <a:spLocks noGrp="1"/>
          </p:cNvSpPr>
          <p:nvPr>
            <p:ph type="body" sz="quarter" idx="10"/>
          </p:nvPr>
        </p:nvSpPr>
        <p:spPr>
          <a:xfrm>
            <a:off x="564596" y="587909"/>
            <a:ext cx="7398304" cy="687437"/>
          </a:xfrm>
        </p:spPr>
        <p:txBody>
          <a:bodyPr/>
          <a:lstStyle/>
          <a:p>
            <a:r>
              <a:rPr lang="lt-LT" altLang="lt-LT" b="1" dirty="0" smtClean="0"/>
              <a:t>„</a:t>
            </a:r>
            <a:r>
              <a:rPr lang="lt-LT" altLang="lt-LT" b="1" dirty="0"/>
              <a:t>DAUGIABUČIŲ NAMŲ MODERNIZAVIMO FONDAS</a:t>
            </a:r>
            <a:r>
              <a:rPr lang="lt-LT" altLang="lt-LT" b="1" dirty="0" smtClean="0"/>
              <a:t>, </a:t>
            </a:r>
            <a:r>
              <a:rPr lang="lt-LT" altLang="lt-LT" b="1" dirty="0"/>
              <a:t>FINANSUOJAMAS IŠ </a:t>
            </a:r>
            <a:r>
              <a:rPr lang="lt-LT" altLang="lt-LT" b="1" dirty="0" err="1" smtClean="0"/>
              <a:t>Erpf</a:t>
            </a:r>
            <a:r>
              <a:rPr lang="lt-LT" altLang="lt-LT" b="1" dirty="0" smtClean="0"/>
              <a:t>“ </a:t>
            </a:r>
            <a:r>
              <a:rPr lang="lt-LT" altLang="lt-LT" b="1" dirty="0" smtClean="0">
                <a:cs typeface="Arial" panose="020B0604020202020204" pitchFamily="34" charset="0"/>
              </a:rPr>
              <a:t>v</a:t>
            </a:r>
            <a:r>
              <a:rPr lang="lt-LT" b="1" dirty="0" smtClean="0">
                <a:cs typeface="Arial" panose="020B0604020202020204" pitchFamily="34" charset="0"/>
              </a:rPr>
              <a:t>aldymo</a:t>
            </a:r>
            <a:r>
              <a:rPr lang="en-US" b="1" dirty="0" smtClean="0">
                <a:cs typeface="Arial" panose="020B0604020202020204" pitchFamily="34" charset="0"/>
              </a:rPr>
              <a:t> </a:t>
            </a:r>
            <a:r>
              <a:rPr lang="lt-LT" b="1" dirty="0" err="1" smtClean="0">
                <a:cs typeface="Arial" panose="020B0604020202020204" pitchFamily="34" charset="0"/>
              </a:rPr>
              <a:t>MOKestis</a:t>
            </a:r>
            <a:endParaRPr lang="lt-LT" b="1" dirty="0"/>
          </a:p>
        </p:txBody>
      </p:sp>
      <p:graphicFrame>
        <p:nvGraphicFramePr>
          <p:cNvPr id="3" name="Lentelė 2"/>
          <p:cNvGraphicFramePr>
            <a:graphicFrameLocks noGrp="1"/>
          </p:cNvGraphicFramePr>
          <p:nvPr>
            <p:extLst>
              <p:ext uri="{D42A27DB-BD31-4B8C-83A1-F6EECF244321}">
                <p14:modId xmlns:p14="http://schemas.microsoft.com/office/powerpoint/2010/main" val="552296341"/>
              </p:ext>
            </p:extLst>
          </p:nvPr>
        </p:nvGraphicFramePr>
        <p:xfrm>
          <a:off x="428793" y="2693857"/>
          <a:ext cx="8506326" cy="1483360"/>
        </p:xfrm>
        <a:graphic>
          <a:graphicData uri="http://schemas.openxmlformats.org/drawingml/2006/table">
            <a:tbl>
              <a:tblPr firstRow="1" bandRow="1">
                <a:tableStyleId>{5C22544A-7EE6-4342-B048-85BDC9FD1C3A}</a:tableStyleId>
              </a:tblPr>
              <a:tblGrid>
                <a:gridCol w="5330658"/>
                <a:gridCol w="3175668"/>
              </a:tblGrid>
              <a:tr h="370840">
                <a:tc>
                  <a:txBody>
                    <a:bodyPr/>
                    <a:lstStyle/>
                    <a:p>
                      <a:pPr algn="ctr"/>
                      <a:r>
                        <a:rPr lang="lt-LT" sz="1800" dirty="0" smtClean="0"/>
                        <a:t>Valdymo išlaidos</a:t>
                      </a:r>
                      <a:endParaRPr lang="lt-LT" sz="1800" dirty="0"/>
                    </a:p>
                  </a:txBody>
                  <a:tcPr/>
                </a:tc>
                <a:tc>
                  <a:txBody>
                    <a:bodyPr/>
                    <a:lstStyle/>
                    <a:p>
                      <a:pPr algn="ctr"/>
                      <a:r>
                        <a:rPr lang="lt-LT" sz="1800" dirty="0" smtClean="0"/>
                        <a:t>Faktinis dydis iki 2017-12-31 </a:t>
                      </a:r>
                      <a:endParaRPr lang="lt-LT" sz="1800" dirty="0"/>
                    </a:p>
                  </a:txBody>
                  <a:tcPr/>
                </a:tc>
              </a:tr>
              <a:tr h="370840">
                <a:tc>
                  <a:txBody>
                    <a:bodyPr/>
                    <a:lstStyle/>
                    <a:p>
                      <a:r>
                        <a:rPr lang="lt-LT" sz="1800" dirty="0" smtClean="0"/>
                        <a:t>Bazinis atlygis, EUR</a:t>
                      </a:r>
                      <a:endParaRPr lang="lt-LT" sz="1800" dirty="0"/>
                    </a:p>
                  </a:txBody>
                  <a:tcPr/>
                </a:tc>
                <a:tc>
                  <a:txBody>
                    <a:bodyPr/>
                    <a:lstStyle/>
                    <a:p>
                      <a:pPr algn="ctr"/>
                      <a:r>
                        <a:rPr lang="lt-LT" sz="1800" dirty="0" smtClean="0"/>
                        <a:t>380 408,03</a:t>
                      </a:r>
                      <a:endParaRPr lang="lt-LT" sz="1800" dirty="0"/>
                    </a:p>
                  </a:txBody>
                  <a:tcPr/>
                </a:tc>
              </a:tr>
              <a:tr h="370840">
                <a:tc>
                  <a:txBody>
                    <a:bodyPr/>
                    <a:lstStyle/>
                    <a:p>
                      <a:r>
                        <a:rPr lang="lt-LT" sz="1800" dirty="0" smtClean="0"/>
                        <a:t>Veiklos rezultatais grindžiamos</a:t>
                      </a:r>
                      <a:r>
                        <a:rPr lang="lt-LT" sz="1800" baseline="0" dirty="0" smtClean="0"/>
                        <a:t> valdymo išlaidos, EUR</a:t>
                      </a:r>
                      <a:endParaRPr lang="lt-LT" sz="1800" dirty="0"/>
                    </a:p>
                  </a:txBody>
                  <a:tcPr/>
                </a:tc>
                <a:tc>
                  <a:txBody>
                    <a:bodyPr/>
                    <a:lstStyle/>
                    <a:p>
                      <a:pPr algn="ctr"/>
                      <a:r>
                        <a:rPr lang="lt-LT" sz="1800" dirty="0" smtClean="0"/>
                        <a:t>565 375,79</a:t>
                      </a:r>
                      <a:endParaRPr lang="lt-LT" sz="1800" dirty="0"/>
                    </a:p>
                  </a:txBody>
                  <a:tcPr/>
                </a:tc>
              </a:tr>
              <a:tr h="370840">
                <a:tc>
                  <a:txBody>
                    <a:bodyPr/>
                    <a:lstStyle/>
                    <a:p>
                      <a:r>
                        <a:rPr lang="lt-LT" sz="1800" dirty="0" smtClean="0"/>
                        <a:t>Fondo valdymo išlaidos, iš viso, EUR</a:t>
                      </a:r>
                      <a:endParaRPr lang="lt-LT" sz="1800" dirty="0"/>
                    </a:p>
                  </a:txBody>
                  <a:tcPr/>
                </a:tc>
                <a:tc>
                  <a:txBody>
                    <a:bodyPr/>
                    <a:lstStyle/>
                    <a:p>
                      <a:pPr algn="ctr"/>
                      <a:r>
                        <a:rPr lang="lt-LT" sz="1800" dirty="0" smtClean="0"/>
                        <a:t>945 783,82</a:t>
                      </a:r>
                      <a:endParaRPr lang="lt-LT" sz="1800" dirty="0"/>
                    </a:p>
                  </a:txBody>
                  <a:tcPr/>
                </a:tc>
              </a:tr>
            </a:tbl>
          </a:graphicData>
        </a:graphic>
      </p:graphicFrame>
      <p:sp>
        <p:nvSpPr>
          <p:cNvPr id="5" name="Teksto vietos rezervavimo ženklas 6"/>
          <p:cNvSpPr>
            <a:spLocks noGrp="1"/>
          </p:cNvSpPr>
          <p:nvPr/>
        </p:nvSpPr>
        <p:spPr bwMode="auto">
          <a:xfrm>
            <a:off x="495300" y="1561097"/>
            <a:ext cx="80772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397" tIns="49701" rIns="99397" bIns="49701" numCol="1" anchor="t" anchorCtr="0" compatLnSpc="1">
            <a:prstTxWarp prst="textNoShape">
              <a:avLst/>
            </a:prstTxWarp>
          </a:bodyPr>
          <a:lstStyle>
            <a:lvl1pPr marL="0" indent="0" algn="l" defTabSz="540144" rtl="0" eaLnBrk="0" fontAlgn="base" hangingPunct="0">
              <a:lnSpc>
                <a:spcPct val="90000"/>
              </a:lnSpc>
              <a:spcBef>
                <a:spcPct val="0"/>
              </a:spcBef>
              <a:spcAft>
                <a:spcPct val="0"/>
              </a:spcAft>
              <a:buFont typeface="Arial" pitchFamily="34" charset="0"/>
              <a:buNone/>
              <a:defRPr sz="2100" kern="1200">
                <a:solidFill>
                  <a:srgbClr val="7D6F6C"/>
                </a:solidFill>
                <a:latin typeface="+mn-lt"/>
                <a:ea typeface="+mn-ea"/>
                <a:cs typeface="+mn-cs"/>
              </a:defRPr>
            </a:lvl1pPr>
            <a:lvl2pPr marL="497001" indent="0" algn="l" defTabSz="984250" rtl="0" eaLnBrk="0" fontAlgn="base" hangingPunct="0">
              <a:lnSpc>
                <a:spcPct val="90000"/>
              </a:lnSpc>
              <a:spcBef>
                <a:spcPts val="550"/>
              </a:spcBef>
              <a:spcAft>
                <a:spcPct val="0"/>
              </a:spcAft>
              <a:buFont typeface="Arial" pitchFamily="34" charset="0"/>
              <a:buNone/>
              <a:defRPr sz="2100" kern="1200" baseline="0">
                <a:solidFill>
                  <a:srgbClr val="7D6F6C"/>
                </a:solidFill>
                <a:latin typeface="+mn-lt"/>
                <a:ea typeface="+mn-ea"/>
                <a:cs typeface="+mn-cs"/>
              </a:defRPr>
            </a:lvl2pPr>
            <a:lvl3pPr marL="1231900"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3pPr>
            <a:lvl4pPr marL="1730375"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4pPr>
            <a:lvl5pPr marL="2227263"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5pPr>
            <a:lvl6pPr marL="2733495"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6pPr>
            <a:lvl7pPr marL="3230495"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7pPr>
            <a:lvl8pPr marL="3727489"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8pPr>
            <a:lvl9pPr marL="4224493"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9pPr>
          </a:lstStyle>
          <a:p>
            <a:pPr>
              <a:defRPr/>
            </a:pPr>
            <a:r>
              <a:rPr lang="lt-LT" altLang="lt-LT" sz="2000" dirty="0">
                <a:solidFill>
                  <a:srgbClr val="002060"/>
                </a:solidFill>
              </a:rPr>
              <a:t>Fondo valdytojas  – </a:t>
            </a:r>
            <a:r>
              <a:rPr lang="lt-LT" altLang="lt-LT" sz="2000" dirty="0" smtClean="0">
                <a:solidFill>
                  <a:srgbClr val="002060"/>
                </a:solidFill>
              </a:rPr>
              <a:t> </a:t>
            </a:r>
            <a:r>
              <a:rPr lang="lt-LT" altLang="lt-LT" sz="2000" b="1" dirty="0" smtClean="0">
                <a:solidFill>
                  <a:srgbClr val="002060"/>
                </a:solidFill>
              </a:rPr>
              <a:t>VIPA</a:t>
            </a:r>
            <a:endParaRPr lang="lt-LT" altLang="lt-LT" sz="2000" b="1" dirty="0">
              <a:solidFill>
                <a:srgbClr val="002060"/>
              </a:solidFill>
            </a:endParaRPr>
          </a:p>
          <a:p>
            <a:pPr>
              <a:defRPr/>
            </a:pPr>
            <a:r>
              <a:rPr lang="lt-LT" altLang="lt-LT" sz="2000" dirty="0">
                <a:solidFill>
                  <a:schemeClr val="bg2">
                    <a:lumMod val="25000"/>
                  </a:schemeClr>
                </a:solidFill>
              </a:rPr>
              <a:t>Vertė – </a:t>
            </a:r>
            <a:r>
              <a:rPr lang="lt-LT" altLang="lt-LT" sz="2000" dirty="0" smtClean="0">
                <a:solidFill>
                  <a:schemeClr val="bg2">
                    <a:lumMod val="25000"/>
                  </a:schemeClr>
                </a:solidFill>
              </a:rPr>
              <a:t>74 mln. </a:t>
            </a:r>
            <a:r>
              <a:rPr lang="lt-LT" altLang="lt-LT" sz="2000" dirty="0" err="1" smtClean="0">
                <a:solidFill>
                  <a:schemeClr val="bg2">
                    <a:lumMod val="25000"/>
                  </a:schemeClr>
                </a:solidFill>
              </a:rPr>
              <a:t>Eur</a:t>
            </a:r>
            <a:r>
              <a:rPr lang="lt-LT" altLang="lt-LT" sz="2000" dirty="0" smtClean="0">
                <a:solidFill>
                  <a:schemeClr val="bg2">
                    <a:lumMod val="25000"/>
                  </a:schemeClr>
                </a:solidFill>
              </a:rPr>
              <a:t> ES fondų lėšos</a:t>
            </a:r>
            <a:endParaRPr lang="lt-LT" sz="2000" dirty="0">
              <a:solidFill>
                <a:schemeClr val="accent3">
                  <a:lumMod val="50000"/>
                </a:schemeClr>
              </a:solidFill>
              <a:latin typeface="Arial" panose="020B0604020202020204" pitchFamily="34" charset="0"/>
              <a:cs typeface="Arial" panose="020B0604020202020204" pitchFamily="34" charset="0"/>
            </a:endParaRPr>
          </a:p>
        </p:txBody>
      </p:sp>
      <p:sp>
        <p:nvSpPr>
          <p:cNvPr id="6" name="Teksto vietos rezervavimo ženklas 3"/>
          <p:cNvSpPr>
            <a:spLocks noGrp="1"/>
          </p:cNvSpPr>
          <p:nvPr/>
        </p:nvSpPr>
        <p:spPr bwMode="auto">
          <a:xfrm>
            <a:off x="495300" y="4300143"/>
            <a:ext cx="8077200" cy="62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397" tIns="49701" rIns="99397" bIns="49701" numCol="1" anchor="t" anchorCtr="0" compatLnSpc="1">
            <a:prstTxWarp prst="textNoShape">
              <a:avLst/>
            </a:prstTxWarp>
          </a:bodyPr>
          <a:lstStyle>
            <a:lvl1pPr marL="0" indent="0" algn="l" defTabSz="540144" rtl="0" eaLnBrk="0" fontAlgn="base" hangingPunct="0">
              <a:lnSpc>
                <a:spcPct val="90000"/>
              </a:lnSpc>
              <a:spcBef>
                <a:spcPct val="0"/>
              </a:spcBef>
              <a:spcAft>
                <a:spcPct val="0"/>
              </a:spcAft>
              <a:buFont typeface="Arial" pitchFamily="34" charset="0"/>
              <a:buNone/>
              <a:defRPr sz="2100" kern="1200">
                <a:solidFill>
                  <a:srgbClr val="7D6F6C"/>
                </a:solidFill>
                <a:latin typeface="+mn-lt"/>
                <a:ea typeface="+mn-ea"/>
                <a:cs typeface="+mn-cs"/>
              </a:defRPr>
            </a:lvl1pPr>
            <a:lvl2pPr marL="497001" indent="0" algn="l" defTabSz="984250" rtl="0" eaLnBrk="0" fontAlgn="base" hangingPunct="0">
              <a:lnSpc>
                <a:spcPct val="90000"/>
              </a:lnSpc>
              <a:spcBef>
                <a:spcPts val="550"/>
              </a:spcBef>
              <a:spcAft>
                <a:spcPct val="0"/>
              </a:spcAft>
              <a:buFont typeface="Arial" pitchFamily="34" charset="0"/>
              <a:buNone/>
              <a:defRPr sz="2100" kern="1200" baseline="0">
                <a:solidFill>
                  <a:srgbClr val="7D6F6C"/>
                </a:solidFill>
                <a:latin typeface="+mn-lt"/>
                <a:ea typeface="+mn-ea"/>
                <a:cs typeface="+mn-cs"/>
              </a:defRPr>
            </a:lvl2pPr>
            <a:lvl3pPr marL="1231900"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3pPr>
            <a:lvl4pPr marL="1730375"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4pPr>
            <a:lvl5pPr marL="2227263"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5pPr>
            <a:lvl6pPr marL="2733495"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6pPr>
            <a:lvl7pPr marL="3230495"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7pPr>
            <a:lvl8pPr marL="3727489"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8pPr>
            <a:lvl9pPr marL="4224493"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9pPr>
          </a:lstStyle>
          <a:p>
            <a:pPr>
              <a:defRPr/>
            </a:pPr>
            <a:r>
              <a:rPr lang="lt-LT" sz="1400" dirty="0" smtClean="0">
                <a:solidFill>
                  <a:schemeClr val="bg2">
                    <a:lumMod val="10000"/>
                  </a:schemeClr>
                </a:solidFill>
              </a:rPr>
              <a:t>*VIPA </a:t>
            </a:r>
            <a:r>
              <a:rPr lang="lt-LT" sz="1400" dirty="0">
                <a:solidFill>
                  <a:schemeClr val="bg2">
                    <a:lumMod val="10000"/>
                  </a:schemeClr>
                </a:solidFill>
              </a:rPr>
              <a:t>už DNMF valdymą buvo išmokėta 1.831.676,61 EUR, iš kurių 945.783,82 EUR išmokėti DNMF skirtomis ES fondų lėšomis, o likusi dalis išmokėta grįžusiomis lėšomis.</a:t>
            </a:r>
          </a:p>
        </p:txBody>
      </p:sp>
    </p:spTree>
    <p:extLst>
      <p:ext uri="{BB962C8B-B14F-4D97-AF65-F5344CB8AC3E}">
        <p14:creationId xmlns:p14="http://schemas.microsoft.com/office/powerpoint/2010/main" val="938209383"/>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613612" y="1961147"/>
            <a:ext cx="8136688" cy="246221"/>
          </a:xfrm>
          <a:prstGeom prst="rect">
            <a:avLst/>
          </a:prstGeom>
          <a:noFill/>
        </p:spPr>
        <p:txBody>
          <a:bodyPr wrap="square" lIns="0" tIns="0" rIns="0" bIns="0" rtlCol="0">
            <a:spAutoFit/>
          </a:bodyPr>
          <a:lstStyle/>
          <a:p>
            <a:pPr algn="just" defTabSz="539750">
              <a:defRPr/>
            </a:pPr>
            <a:endParaRPr lang="lt-LT" altLang="lt-LT" sz="1600" dirty="0">
              <a:solidFill>
                <a:schemeClr val="tx1">
                  <a:lumMod val="50000"/>
                </a:schemeClr>
              </a:solidFill>
            </a:endParaRPr>
          </a:p>
        </p:txBody>
      </p:sp>
      <p:sp>
        <p:nvSpPr>
          <p:cNvPr id="2" name="Teksto vietos rezervavimo ženklas 1"/>
          <p:cNvSpPr>
            <a:spLocks noGrp="1"/>
          </p:cNvSpPr>
          <p:nvPr>
            <p:ph type="body" sz="quarter" idx="10"/>
          </p:nvPr>
        </p:nvSpPr>
        <p:spPr>
          <a:xfrm>
            <a:off x="564596" y="587909"/>
            <a:ext cx="7131604" cy="687437"/>
          </a:xfrm>
        </p:spPr>
        <p:txBody>
          <a:bodyPr/>
          <a:lstStyle/>
          <a:p>
            <a:r>
              <a:rPr lang="lt-LT" altLang="lt-LT" b="1" dirty="0" smtClean="0"/>
              <a:t>„</a:t>
            </a:r>
            <a:r>
              <a:rPr lang="lt-LT" altLang="lt-LT" b="1" dirty="0" err="1" smtClean="0"/>
              <a:t>jessica</a:t>
            </a:r>
            <a:r>
              <a:rPr lang="lt-LT" altLang="lt-LT" b="1" dirty="0" smtClean="0"/>
              <a:t> II fondų fondas, </a:t>
            </a:r>
            <a:r>
              <a:rPr lang="lt-LT" altLang="lt-LT" b="1" dirty="0"/>
              <a:t>FINANSUOJAMAS IŠ </a:t>
            </a:r>
            <a:r>
              <a:rPr lang="lt-LT" altLang="lt-LT" b="1" dirty="0" err="1" smtClean="0"/>
              <a:t>Erpf</a:t>
            </a:r>
            <a:r>
              <a:rPr lang="lt-LT" altLang="lt-LT" b="1" dirty="0" smtClean="0"/>
              <a:t>“ ir </a:t>
            </a:r>
          </a:p>
          <a:p>
            <a:r>
              <a:rPr lang="lt-LT" altLang="lt-LT" b="1" dirty="0" smtClean="0"/>
              <a:t>„rizikos pasidalijimo fondas“ </a:t>
            </a:r>
            <a:r>
              <a:rPr lang="lt-LT" altLang="lt-LT" b="1" dirty="0" smtClean="0">
                <a:cs typeface="Arial" panose="020B0604020202020204" pitchFamily="34" charset="0"/>
              </a:rPr>
              <a:t>v</a:t>
            </a:r>
            <a:r>
              <a:rPr lang="lt-LT" b="1" dirty="0" smtClean="0">
                <a:cs typeface="Arial" panose="020B0604020202020204" pitchFamily="34" charset="0"/>
              </a:rPr>
              <a:t>aldymo</a:t>
            </a:r>
            <a:r>
              <a:rPr lang="en-US" b="1" dirty="0" smtClean="0">
                <a:cs typeface="Arial" panose="020B0604020202020204" pitchFamily="34" charset="0"/>
              </a:rPr>
              <a:t> </a:t>
            </a:r>
            <a:r>
              <a:rPr lang="lt-LT" b="1" dirty="0" smtClean="0">
                <a:cs typeface="Arial" panose="020B0604020202020204" pitchFamily="34" charset="0"/>
              </a:rPr>
              <a:t>mokestis</a:t>
            </a:r>
            <a:endParaRPr lang="lt-LT" b="1" dirty="0"/>
          </a:p>
        </p:txBody>
      </p:sp>
      <p:graphicFrame>
        <p:nvGraphicFramePr>
          <p:cNvPr id="3" name="Lentelė 2"/>
          <p:cNvGraphicFramePr>
            <a:graphicFrameLocks noGrp="1"/>
          </p:cNvGraphicFramePr>
          <p:nvPr>
            <p:extLst>
              <p:ext uri="{D42A27DB-BD31-4B8C-83A1-F6EECF244321}">
                <p14:modId xmlns:p14="http://schemas.microsoft.com/office/powerpoint/2010/main" val="244898644"/>
              </p:ext>
            </p:extLst>
          </p:nvPr>
        </p:nvGraphicFramePr>
        <p:xfrm>
          <a:off x="428793" y="2693857"/>
          <a:ext cx="8506326" cy="1483360"/>
        </p:xfrm>
        <a:graphic>
          <a:graphicData uri="http://schemas.openxmlformats.org/drawingml/2006/table">
            <a:tbl>
              <a:tblPr firstRow="1" bandRow="1">
                <a:tableStyleId>{5C22544A-7EE6-4342-B048-85BDC9FD1C3A}</a:tableStyleId>
              </a:tblPr>
              <a:tblGrid>
                <a:gridCol w="5330658"/>
                <a:gridCol w="3175668"/>
              </a:tblGrid>
              <a:tr h="370840">
                <a:tc>
                  <a:txBody>
                    <a:bodyPr/>
                    <a:lstStyle/>
                    <a:p>
                      <a:pPr algn="ctr"/>
                      <a:r>
                        <a:rPr lang="lt-LT" sz="1800" dirty="0" smtClean="0"/>
                        <a:t>Valdymo išlaidos</a:t>
                      </a:r>
                      <a:endParaRPr lang="lt-LT" sz="1800" dirty="0"/>
                    </a:p>
                  </a:txBody>
                  <a:tcPr/>
                </a:tc>
                <a:tc>
                  <a:txBody>
                    <a:bodyPr/>
                    <a:lstStyle/>
                    <a:p>
                      <a:pPr algn="ctr"/>
                      <a:r>
                        <a:rPr lang="lt-LT" sz="1800" dirty="0" smtClean="0"/>
                        <a:t>Faktinis dydis iki 2017-12-31 </a:t>
                      </a:r>
                      <a:endParaRPr lang="lt-LT" sz="1800" dirty="0"/>
                    </a:p>
                  </a:txBody>
                  <a:tcPr/>
                </a:tc>
              </a:tr>
              <a:tr h="370840">
                <a:tc>
                  <a:txBody>
                    <a:bodyPr/>
                    <a:lstStyle/>
                    <a:p>
                      <a:r>
                        <a:rPr lang="lt-LT" sz="1800" dirty="0" smtClean="0"/>
                        <a:t>Bazinis atlygis, EUR</a:t>
                      </a:r>
                      <a:endParaRPr lang="lt-LT" sz="1800" dirty="0"/>
                    </a:p>
                  </a:txBody>
                  <a:tcPr/>
                </a:tc>
                <a:tc>
                  <a:txBody>
                    <a:bodyPr/>
                    <a:lstStyle/>
                    <a:p>
                      <a:pPr algn="ctr"/>
                      <a:r>
                        <a:rPr lang="lt-LT" sz="1800" dirty="0" smtClean="0"/>
                        <a:t>3 763 085,59</a:t>
                      </a:r>
                      <a:endParaRPr lang="lt-LT" sz="1800" dirty="0"/>
                    </a:p>
                  </a:txBody>
                  <a:tcPr/>
                </a:tc>
              </a:tr>
              <a:tr h="370840">
                <a:tc>
                  <a:txBody>
                    <a:bodyPr/>
                    <a:lstStyle/>
                    <a:p>
                      <a:r>
                        <a:rPr lang="lt-LT" sz="1800" dirty="0" smtClean="0"/>
                        <a:t>Veiklos rezultatais grindžiamos</a:t>
                      </a:r>
                      <a:r>
                        <a:rPr lang="lt-LT" sz="1800" baseline="0" dirty="0" smtClean="0"/>
                        <a:t> valdymo išlaidos, EUR</a:t>
                      </a:r>
                      <a:endParaRPr lang="lt-LT" sz="1800" dirty="0"/>
                    </a:p>
                  </a:txBody>
                  <a:tcPr/>
                </a:tc>
                <a:tc>
                  <a:txBody>
                    <a:bodyPr/>
                    <a:lstStyle/>
                    <a:p>
                      <a:pPr algn="ctr"/>
                      <a:r>
                        <a:rPr lang="lt-LT" sz="1800" dirty="0" smtClean="0"/>
                        <a:t>949 341,27</a:t>
                      </a:r>
                      <a:endParaRPr lang="lt-LT" sz="1800" dirty="0"/>
                    </a:p>
                  </a:txBody>
                  <a:tcPr/>
                </a:tc>
              </a:tr>
              <a:tr h="370840">
                <a:tc>
                  <a:txBody>
                    <a:bodyPr/>
                    <a:lstStyle/>
                    <a:p>
                      <a:r>
                        <a:rPr lang="lt-LT" sz="1800" dirty="0" smtClean="0"/>
                        <a:t>Fondo valdymo išlaidos, iš viso, EUR</a:t>
                      </a:r>
                      <a:endParaRPr lang="lt-LT" sz="1800" dirty="0"/>
                    </a:p>
                  </a:txBody>
                  <a:tcPr/>
                </a:tc>
                <a:tc>
                  <a:txBody>
                    <a:bodyPr/>
                    <a:lstStyle/>
                    <a:p>
                      <a:pPr algn="ctr"/>
                      <a:r>
                        <a:rPr lang="lt-LT" sz="1800" dirty="0" smtClean="0"/>
                        <a:t>4 712 426,86</a:t>
                      </a:r>
                      <a:endParaRPr lang="lt-LT" sz="1800" dirty="0"/>
                    </a:p>
                  </a:txBody>
                  <a:tcPr/>
                </a:tc>
              </a:tr>
            </a:tbl>
          </a:graphicData>
        </a:graphic>
      </p:graphicFrame>
      <p:sp>
        <p:nvSpPr>
          <p:cNvPr id="5" name="Teksto vietos rezervavimo ženklas 6"/>
          <p:cNvSpPr>
            <a:spLocks noGrp="1"/>
          </p:cNvSpPr>
          <p:nvPr/>
        </p:nvSpPr>
        <p:spPr bwMode="auto">
          <a:xfrm>
            <a:off x="495300" y="1561097"/>
            <a:ext cx="80772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397" tIns="49701" rIns="99397" bIns="49701" numCol="1" anchor="t" anchorCtr="0" compatLnSpc="1">
            <a:prstTxWarp prst="textNoShape">
              <a:avLst/>
            </a:prstTxWarp>
          </a:bodyPr>
          <a:lstStyle>
            <a:lvl1pPr marL="0" indent="0" algn="l" defTabSz="540144" rtl="0" eaLnBrk="0" fontAlgn="base" hangingPunct="0">
              <a:lnSpc>
                <a:spcPct val="90000"/>
              </a:lnSpc>
              <a:spcBef>
                <a:spcPct val="0"/>
              </a:spcBef>
              <a:spcAft>
                <a:spcPct val="0"/>
              </a:spcAft>
              <a:buFont typeface="Arial" pitchFamily="34" charset="0"/>
              <a:buNone/>
              <a:defRPr sz="2100" kern="1200">
                <a:solidFill>
                  <a:srgbClr val="7D6F6C"/>
                </a:solidFill>
                <a:latin typeface="+mn-lt"/>
                <a:ea typeface="+mn-ea"/>
                <a:cs typeface="+mn-cs"/>
              </a:defRPr>
            </a:lvl1pPr>
            <a:lvl2pPr marL="497001" indent="0" algn="l" defTabSz="984250" rtl="0" eaLnBrk="0" fontAlgn="base" hangingPunct="0">
              <a:lnSpc>
                <a:spcPct val="90000"/>
              </a:lnSpc>
              <a:spcBef>
                <a:spcPts val="550"/>
              </a:spcBef>
              <a:spcAft>
                <a:spcPct val="0"/>
              </a:spcAft>
              <a:buFont typeface="Arial" pitchFamily="34" charset="0"/>
              <a:buNone/>
              <a:defRPr sz="2100" kern="1200" baseline="0">
                <a:solidFill>
                  <a:srgbClr val="7D6F6C"/>
                </a:solidFill>
                <a:latin typeface="+mn-lt"/>
                <a:ea typeface="+mn-ea"/>
                <a:cs typeface="+mn-cs"/>
              </a:defRPr>
            </a:lvl2pPr>
            <a:lvl3pPr marL="1231900"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3pPr>
            <a:lvl4pPr marL="1730375"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4pPr>
            <a:lvl5pPr marL="2227263"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5pPr>
            <a:lvl6pPr marL="2733495"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6pPr>
            <a:lvl7pPr marL="3230495"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7pPr>
            <a:lvl8pPr marL="3727489"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8pPr>
            <a:lvl9pPr marL="4224493"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9pPr>
          </a:lstStyle>
          <a:p>
            <a:pPr>
              <a:defRPr/>
            </a:pPr>
            <a:r>
              <a:rPr lang="lt-LT" altLang="lt-LT" sz="2000" dirty="0">
                <a:solidFill>
                  <a:srgbClr val="002060"/>
                </a:solidFill>
              </a:rPr>
              <a:t>Fondo valdytojas  – </a:t>
            </a:r>
            <a:r>
              <a:rPr lang="lt-LT" altLang="lt-LT" sz="2000" dirty="0" smtClean="0">
                <a:solidFill>
                  <a:srgbClr val="002060"/>
                </a:solidFill>
              </a:rPr>
              <a:t> </a:t>
            </a:r>
            <a:r>
              <a:rPr lang="lt-LT" altLang="lt-LT" sz="2000" b="1" dirty="0" smtClean="0">
                <a:solidFill>
                  <a:srgbClr val="002060"/>
                </a:solidFill>
              </a:rPr>
              <a:t>EIB</a:t>
            </a:r>
            <a:endParaRPr lang="lt-LT" altLang="lt-LT" sz="2000" b="1" dirty="0">
              <a:solidFill>
                <a:srgbClr val="002060"/>
              </a:solidFill>
            </a:endParaRPr>
          </a:p>
          <a:p>
            <a:pPr>
              <a:defRPr/>
            </a:pPr>
            <a:r>
              <a:rPr lang="lt-LT" altLang="lt-LT" sz="2000" dirty="0" smtClean="0">
                <a:solidFill>
                  <a:schemeClr val="bg2">
                    <a:lumMod val="25000"/>
                  </a:schemeClr>
                </a:solidFill>
              </a:rPr>
              <a:t>Fondų vertė </a:t>
            </a:r>
            <a:r>
              <a:rPr lang="lt-LT" altLang="lt-LT" sz="2000" dirty="0">
                <a:solidFill>
                  <a:schemeClr val="bg2">
                    <a:lumMod val="25000"/>
                  </a:schemeClr>
                </a:solidFill>
              </a:rPr>
              <a:t>– </a:t>
            </a:r>
            <a:r>
              <a:rPr lang="lt-LT" altLang="lt-LT" sz="2000" dirty="0" smtClean="0">
                <a:solidFill>
                  <a:schemeClr val="bg2">
                    <a:lumMod val="25000"/>
                  </a:schemeClr>
                </a:solidFill>
              </a:rPr>
              <a:t>240 mln. </a:t>
            </a:r>
            <a:r>
              <a:rPr lang="lt-LT" altLang="lt-LT" sz="2000" dirty="0" err="1" smtClean="0">
                <a:solidFill>
                  <a:schemeClr val="bg2">
                    <a:lumMod val="25000"/>
                  </a:schemeClr>
                </a:solidFill>
              </a:rPr>
              <a:t>Eur</a:t>
            </a:r>
            <a:r>
              <a:rPr lang="lt-LT" altLang="lt-LT" sz="2000" dirty="0" smtClean="0">
                <a:solidFill>
                  <a:schemeClr val="bg2">
                    <a:lumMod val="25000"/>
                  </a:schemeClr>
                </a:solidFill>
              </a:rPr>
              <a:t> ES fondų lėšos</a:t>
            </a:r>
            <a:endParaRPr lang="lt-LT" sz="20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1781792"/>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613612" y="1961147"/>
            <a:ext cx="8136688" cy="246221"/>
          </a:xfrm>
          <a:prstGeom prst="rect">
            <a:avLst/>
          </a:prstGeom>
          <a:noFill/>
        </p:spPr>
        <p:txBody>
          <a:bodyPr wrap="square" lIns="0" tIns="0" rIns="0" bIns="0" rtlCol="0">
            <a:spAutoFit/>
          </a:bodyPr>
          <a:lstStyle/>
          <a:p>
            <a:pPr algn="just" defTabSz="539750">
              <a:defRPr/>
            </a:pPr>
            <a:endParaRPr lang="lt-LT" altLang="lt-LT" sz="1600" dirty="0">
              <a:solidFill>
                <a:schemeClr val="tx1">
                  <a:lumMod val="50000"/>
                </a:schemeClr>
              </a:solidFill>
            </a:endParaRPr>
          </a:p>
        </p:txBody>
      </p:sp>
      <p:sp>
        <p:nvSpPr>
          <p:cNvPr id="2" name="Teksto vietos rezervavimo ženklas 1"/>
          <p:cNvSpPr>
            <a:spLocks noGrp="1"/>
          </p:cNvSpPr>
          <p:nvPr>
            <p:ph type="body" sz="quarter" idx="10"/>
          </p:nvPr>
        </p:nvSpPr>
        <p:spPr>
          <a:xfrm>
            <a:off x="564596" y="587909"/>
            <a:ext cx="7131604" cy="687437"/>
          </a:xfrm>
        </p:spPr>
        <p:txBody>
          <a:bodyPr/>
          <a:lstStyle/>
          <a:p>
            <a:r>
              <a:rPr lang="lt-LT" altLang="lt-LT" b="1" dirty="0" smtClean="0"/>
              <a:t>„Energijos efektyvumo FONDAS, </a:t>
            </a:r>
            <a:r>
              <a:rPr lang="lt-LT" altLang="lt-LT" b="1" dirty="0"/>
              <a:t>FINANSUOJAMAS IŠ </a:t>
            </a:r>
            <a:r>
              <a:rPr lang="lt-LT" altLang="lt-LT" b="1" dirty="0" err="1" smtClean="0"/>
              <a:t>Erpf</a:t>
            </a:r>
            <a:r>
              <a:rPr lang="lt-LT" altLang="lt-LT" b="1" dirty="0" smtClean="0"/>
              <a:t>“ </a:t>
            </a:r>
            <a:r>
              <a:rPr lang="lt-LT" altLang="lt-LT" b="1" dirty="0" smtClean="0">
                <a:cs typeface="Arial" panose="020B0604020202020204" pitchFamily="34" charset="0"/>
              </a:rPr>
              <a:t>v</a:t>
            </a:r>
            <a:r>
              <a:rPr lang="lt-LT" b="1" dirty="0" smtClean="0">
                <a:cs typeface="Arial" panose="020B0604020202020204" pitchFamily="34" charset="0"/>
              </a:rPr>
              <a:t>aldymo</a:t>
            </a:r>
            <a:r>
              <a:rPr lang="en-US" b="1" dirty="0" smtClean="0">
                <a:cs typeface="Arial" panose="020B0604020202020204" pitchFamily="34" charset="0"/>
              </a:rPr>
              <a:t> </a:t>
            </a:r>
            <a:r>
              <a:rPr lang="lt-LT" b="1" dirty="0">
                <a:cs typeface="Arial" panose="020B0604020202020204" pitchFamily="34" charset="0"/>
              </a:rPr>
              <a:t>mokestis</a:t>
            </a:r>
            <a:endParaRPr lang="lt-LT" b="1" dirty="0"/>
          </a:p>
          <a:p>
            <a:endParaRPr lang="lt-LT" b="1" dirty="0"/>
          </a:p>
        </p:txBody>
      </p:sp>
      <p:graphicFrame>
        <p:nvGraphicFramePr>
          <p:cNvPr id="3" name="Lentelė 2"/>
          <p:cNvGraphicFramePr>
            <a:graphicFrameLocks noGrp="1"/>
          </p:cNvGraphicFramePr>
          <p:nvPr>
            <p:extLst>
              <p:ext uri="{D42A27DB-BD31-4B8C-83A1-F6EECF244321}">
                <p14:modId xmlns:p14="http://schemas.microsoft.com/office/powerpoint/2010/main" val="3491402073"/>
              </p:ext>
            </p:extLst>
          </p:nvPr>
        </p:nvGraphicFramePr>
        <p:xfrm>
          <a:off x="428793" y="2693857"/>
          <a:ext cx="8506326" cy="1483360"/>
        </p:xfrm>
        <a:graphic>
          <a:graphicData uri="http://schemas.openxmlformats.org/drawingml/2006/table">
            <a:tbl>
              <a:tblPr firstRow="1" bandRow="1">
                <a:tableStyleId>{5C22544A-7EE6-4342-B048-85BDC9FD1C3A}</a:tableStyleId>
              </a:tblPr>
              <a:tblGrid>
                <a:gridCol w="5330658"/>
                <a:gridCol w="3175668"/>
              </a:tblGrid>
              <a:tr h="370840">
                <a:tc>
                  <a:txBody>
                    <a:bodyPr/>
                    <a:lstStyle/>
                    <a:p>
                      <a:pPr algn="ctr"/>
                      <a:r>
                        <a:rPr lang="lt-LT" sz="1800" dirty="0" smtClean="0"/>
                        <a:t>Valdymo išlaidos</a:t>
                      </a:r>
                      <a:endParaRPr lang="lt-LT" sz="1800" dirty="0"/>
                    </a:p>
                  </a:txBody>
                  <a:tcPr/>
                </a:tc>
                <a:tc>
                  <a:txBody>
                    <a:bodyPr/>
                    <a:lstStyle/>
                    <a:p>
                      <a:pPr algn="ctr"/>
                      <a:r>
                        <a:rPr lang="lt-LT" sz="1800" dirty="0" smtClean="0"/>
                        <a:t>Faktinis dydis iki 2017-12-31 </a:t>
                      </a:r>
                      <a:endParaRPr lang="lt-LT" sz="1800" dirty="0"/>
                    </a:p>
                  </a:txBody>
                  <a:tcPr/>
                </a:tc>
              </a:tr>
              <a:tr h="370840">
                <a:tc>
                  <a:txBody>
                    <a:bodyPr/>
                    <a:lstStyle/>
                    <a:p>
                      <a:r>
                        <a:rPr lang="lt-LT" sz="1800" dirty="0" smtClean="0"/>
                        <a:t>Bazinis atlygis, EUR</a:t>
                      </a:r>
                      <a:endParaRPr lang="lt-LT" sz="1800" dirty="0"/>
                    </a:p>
                  </a:txBody>
                  <a:tcPr/>
                </a:tc>
                <a:tc>
                  <a:txBody>
                    <a:bodyPr/>
                    <a:lstStyle/>
                    <a:p>
                      <a:pPr algn="ctr"/>
                      <a:r>
                        <a:rPr lang="lt-LT" sz="1800" dirty="0" smtClean="0"/>
                        <a:t>234 347,85</a:t>
                      </a:r>
                      <a:endParaRPr lang="lt-LT" sz="1800" dirty="0"/>
                    </a:p>
                  </a:txBody>
                  <a:tcPr/>
                </a:tc>
              </a:tr>
              <a:tr h="370840">
                <a:tc>
                  <a:txBody>
                    <a:bodyPr/>
                    <a:lstStyle/>
                    <a:p>
                      <a:r>
                        <a:rPr lang="lt-LT" sz="1800" dirty="0" smtClean="0"/>
                        <a:t>Veiklos rezultatais grindžiamos</a:t>
                      </a:r>
                      <a:r>
                        <a:rPr lang="lt-LT" sz="1800" baseline="0" dirty="0" smtClean="0"/>
                        <a:t> valdymo išlaidos, EUR</a:t>
                      </a:r>
                      <a:endParaRPr lang="lt-LT" sz="1800" dirty="0"/>
                    </a:p>
                  </a:txBody>
                  <a:tcPr/>
                </a:tc>
                <a:tc>
                  <a:txBody>
                    <a:bodyPr/>
                    <a:lstStyle/>
                    <a:p>
                      <a:pPr algn="ctr"/>
                      <a:r>
                        <a:rPr lang="lt-LT" sz="1800" dirty="0" smtClean="0"/>
                        <a:t>-</a:t>
                      </a:r>
                      <a:endParaRPr lang="lt-LT" sz="1800" dirty="0"/>
                    </a:p>
                  </a:txBody>
                  <a:tcPr/>
                </a:tc>
              </a:tr>
              <a:tr h="370840">
                <a:tc>
                  <a:txBody>
                    <a:bodyPr/>
                    <a:lstStyle/>
                    <a:p>
                      <a:r>
                        <a:rPr lang="lt-LT" sz="1800" dirty="0" smtClean="0"/>
                        <a:t>Fondo valdymo išlaidos, iš viso, EUR</a:t>
                      </a:r>
                      <a:endParaRPr lang="lt-LT" sz="1800" dirty="0"/>
                    </a:p>
                  </a:txBody>
                  <a:tcPr/>
                </a:tc>
                <a:tc>
                  <a:txBody>
                    <a:bodyPr/>
                    <a:lstStyle/>
                    <a:p>
                      <a:pPr algn="ctr"/>
                      <a:r>
                        <a:rPr lang="lt-LT" sz="1800" dirty="0" smtClean="0"/>
                        <a:t>234 347,85</a:t>
                      </a:r>
                      <a:endParaRPr lang="lt-LT" sz="1800" dirty="0"/>
                    </a:p>
                  </a:txBody>
                  <a:tcPr/>
                </a:tc>
              </a:tr>
            </a:tbl>
          </a:graphicData>
        </a:graphic>
      </p:graphicFrame>
      <p:sp>
        <p:nvSpPr>
          <p:cNvPr id="5" name="Teksto vietos rezervavimo ženklas 6"/>
          <p:cNvSpPr>
            <a:spLocks noGrp="1"/>
          </p:cNvSpPr>
          <p:nvPr/>
        </p:nvSpPr>
        <p:spPr bwMode="auto">
          <a:xfrm>
            <a:off x="495300" y="1561097"/>
            <a:ext cx="80772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397" tIns="49701" rIns="99397" bIns="49701" numCol="1" anchor="t" anchorCtr="0" compatLnSpc="1">
            <a:prstTxWarp prst="textNoShape">
              <a:avLst/>
            </a:prstTxWarp>
          </a:bodyPr>
          <a:lstStyle>
            <a:lvl1pPr marL="0" indent="0" algn="l" defTabSz="540144" rtl="0" eaLnBrk="0" fontAlgn="base" hangingPunct="0">
              <a:lnSpc>
                <a:spcPct val="90000"/>
              </a:lnSpc>
              <a:spcBef>
                <a:spcPct val="0"/>
              </a:spcBef>
              <a:spcAft>
                <a:spcPct val="0"/>
              </a:spcAft>
              <a:buFont typeface="Arial" pitchFamily="34" charset="0"/>
              <a:buNone/>
              <a:defRPr sz="2100" kern="1200">
                <a:solidFill>
                  <a:srgbClr val="7D6F6C"/>
                </a:solidFill>
                <a:latin typeface="+mn-lt"/>
                <a:ea typeface="+mn-ea"/>
                <a:cs typeface="+mn-cs"/>
              </a:defRPr>
            </a:lvl1pPr>
            <a:lvl2pPr marL="497001" indent="0" algn="l" defTabSz="984250" rtl="0" eaLnBrk="0" fontAlgn="base" hangingPunct="0">
              <a:lnSpc>
                <a:spcPct val="90000"/>
              </a:lnSpc>
              <a:spcBef>
                <a:spcPts val="550"/>
              </a:spcBef>
              <a:spcAft>
                <a:spcPct val="0"/>
              </a:spcAft>
              <a:buFont typeface="Arial" pitchFamily="34" charset="0"/>
              <a:buNone/>
              <a:defRPr sz="2100" kern="1200" baseline="0">
                <a:solidFill>
                  <a:srgbClr val="7D6F6C"/>
                </a:solidFill>
                <a:latin typeface="+mn-lt"/>
                <a:ea typeface="+mn-ea"/>
                <a:cs typeface="+mn-cs"/>
              </a:defRPr>
            </a:lvl2pPr>
            <a:lvl3pPr marL="1231900"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3pPr>
            <a:lvl4pPr marL="1730375"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4pPr>
            <a:lvl5pPr marL="2227263"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5pPr>
            <a:lvl6pPr marL="2733495"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6pPr>
            <a:lvl7pPr marL="3230495"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7pPr>
            <a:lvl8pPr marL="3727489"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8pPr>
            <a:lvl9pPr marL="4224493"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9pPr>
          </a:lstStyle>
          <a:p>
            <a:pPr>
              <a:defRPr/>
            </a:pPr>
            <a:r>
              <a:rPr lang="lt-LT" altLang="lt-LT" sz="2000" dirty="0">
                <a:solidFill>
                  <a:srgbClr val="002060"/>
                </a:solidFill>
              </a:rPr>
              <a:t>Fondo valdytojas  – </a:t>
            </a:r>
            <a:r>
              <a:rPr lang="lt-LT" altLang="lt-LT" sz="2000" dirty="0" smtClean="0">
                <a:solidFill>
                  <a:srgbClr val="002060"/>
                </a:solidFill>
              </a:rPr>
              <a:t> </a:t>
            </a:r>
            <a:r>
              <a:rPr lang="lt-LT" altLang="lt-LT" sz="2000" b="1" dirty="0" smtClean="0">
                <a:solidFill>
                  <a:srgbClr val="002060"/>
                </a:solidFill>
              </a:rPr>
              <a:t>VIPA</a:t>
            </a:r>
            <a:endParaRPr lang="lt-LT" altLang="lt-LT" sz="2000" b="1" dirty="0">
              <a:solidFill>
                <a:srgbClr val="002060"/>
              </a:solidFill>
            </a:endParaRPr>
          </a:p>
          <a:p>
            <a:pPr>
              <a:defRPr/>
            </a:pPr>
            <a:r>
              <a:rPr lang="lt-LT" altLang="lt-LT" sz="2000" dirty="0">
                <a:solidFill>
                  <a:schemeClr val="bg2">
                    <a:lumMod val="25000"/>
                  </a:schemeClr>
                </a:solidFill>
              </a:rPr>
              <a:t>Vertė – </a:t>
            </a:r>
            <a:r>
              <a:rPr lang="lt-LT" altLang="lt-LT" sz="2000" dirty="0" smtClean="0">
                <a:solidFill>
                  <a:schemeClr val="bg2">
                    <a:lumMod val="25000"/>
                  </a:schemeClr>
                </a:solidFill>
              </a:rPr>
              <a:t>79,6 mln. </a:t>
            </a:r>
            <a:r>
              <a:rPr lang="lt-LT" altLang="lt-LT" sz="2000" dirty="0" err="1" smtClean="0">
                <a:solidFill>
                  <a:schemeClr val="bg2">
                    <a:lumMod val="25000"/>
                  </a:schemeClr>
                </a:solidFill>
              </a:rPr>
              <a:t>Eur</a:t>
            </a:r>
            <a:r>
              <a:rPr lang="lt-LT" altLang="lt-LT" sz="2000" dirty="0" smtClean="0">
                <a:solidFill>
                  <a:schemeClr val="bg2">
                    <a:lumMod val="25000"/>
                  </a:schemeClr>
                </a:solidFill>
              </a:rPr>
              <a:t> ES fondų lėšos</a:t>
            </a:r>
            <a:endParaRPr lang="lt-LT" sz="20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2832066"/>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635000" y="2170697"/>
            <a:ext cx="8136688" cy="1969770"/>
          </a:xfrm>
          <a:prstGeom prst="rect">
            <a:avLst/>
          </a:prstGeom>
          <a:noFill/>
        </p:spPr>
        <p:txBody>
          <a:bodyPr wrap="square" lIns="0" tIns="0" rIns="0" bIns="0" rtlCol="0">
            <a:spAutoFit/>
          </a:bodyPr>
          <a:lstStyle/>
          <a:p>
            <a:pPr>
              <a:defRPr/>
            </a:pPr>
            <a:r>
              <a:rPr lang="lt-LT" altLang="lt-LT" sz="1600" b="1" dirty="0" smtClean="0">
                <a:solidFill>
                  <a:schemeClr val="bg2">
                    <a:lumMod val="25000"/>
                  </a:schemeClr>
                </a:solidFill>
              </a:rPr>
              <a:t>Valdymo </a:t>
            </a:r>
            <a:r>
              <a:rPr lang="lt-LT" altLang="lt-LT" sz="1600" b="1" dirty="0">
                <a:solidFill>
                  <a:schemeClr val="bg2">
                    <a:lumMod val="25000"/>
                  </a:schemeClr>
                </a:solidFill>
              </a:rPr>
              <a:t>išlaidos:</a:t>
            </a:r>
          </a:p>
          <a:p>
            <a:pPr marL="514350" indent="-514350" algn="just">
              <a:buFont typeface="Arial" pitchFamily="34" charset="0"/>
              <a:buAutoNum type="romanUcPeriod"/>
              <a:defRPr/>
            </a:pPr>
            <a:r>
              <a:rPr lang="lt-LT" altLang="lt-LT" sz="1600" u="sng" dirty="0">
                <a:solidFill>
                  <a:schemeClr val="bg2">
                    <a:lumMod val="25000"/>
                  </a:schemeClr>
                </a:solidFill>
              </a:rPr>
              <a:t>Bazinis atlygis </a:t>
            </a:r>
            <a:r>
              <a:rPr lang="lt-LT" altLang="lt-LT" sz="1600" dirty="0">
                <a:solidFill>
                  <a:schemeClr val="bg2">
                    <a:lumMod val="25000"/>
                  </a:schemeClr>
                </a:solidFill>
              </a:rPr>
              <a:t>– skaičiuojamas nuo Fondui sumokėtų programos įnašų vadovaujantis Reglamento Nr. 480/2014 13 str. 1 d. a) punktu. </a:t>
            </a:r>
            <a:r>
              <a:rPr lang="lt-LT" sz="1600" dirty="0">
                <a:solidFill>
                  <a:schemeClr val="bg2">
                    <a:lumMod val="10000"/>
                  </a:schemeClr>
                </a:solidFill>
                <a:ea typeface="MS PGothic" pitchFamily="34" charset="-128"/>
                <a:cs typeface="ＭＳ Ｐゴシック" charset="0"/>
              </a:rPr>
              <a:t>VIPA priklausantis bazinis atlygis pirmuosius 12 mėnesių - yra 3 proc., kitus 12 mėnesių – 1 proc., o vėliau 0,5 proc. per metus skaičiuojant nuo fondui sumokėtų programos įnašų.</a:t>
            </a:r>
            <a:endParaRPr lang="lt-LT" altLang="lt-LT" sz="1600" dirty="0">
              <a:solidFill>
                <a:schemeClr val="bg2">
                  <a:lumMod val="10000"/>
                </a:schemeClr>
              </a:solidFill>
            </a:endParaRPr>
          </a:p>
          <a:p>
            <a:pPr marL="514350" indent="-514350" algn="just">
              <a:buFont typeface="Arial" pitchFamily="34" charset="0"/>
              <a:buAutoNum type="romanUcPeriod"/>
              <a:defRPr/>
            </a:pPr>
            <a:r>
              <a:rPr lang="lt-LT" sz="1600" u="sng" dirty="0">
                <a:solidFill>
                  <a:schemeClr val="bg2">
                    <a:lumMod val="10000"/>
                  </a:schemeClr>
                </a:solidFill>
              </a:rPr>
              <a:t>Veiklos rezultatais grįstas atlygis</a:t>
            </a:r>
            <a:r>
              <a:rPr lang="lt-LT" sz="1600" dirty="0">
                <a:solidFill>
                  <a:schemeClr val="bg2">
                    <a:lumMod val="10000"/>
                  </a:schemeClr>
                </a:solidFill>
              </a:rPr>
              <a:t> skaičiuojamas vadovaujantis </a:t>
            </a:r>
            <a:r>
              <a:rPr lang="lt-LT" altLang="lt-LT" sz="1600" dirty="0">
                <a:solidFill>
                  <a:schemeClr val="bg2">
                    <a:lumMod val="10000"/>
                  </a:schemeClr>
                </a:solidFill>
              </a:rPr>
              <a:t>Reglamento Nr. 480/2014 13 str. 1 d. </a:t>
            </a:r>
            <a:r>
              <a:rPr lang="lt-LT" sz="1600" dirty="0">
                <a:solidFill>
                  <a:schemeClr val="bg2">
                    <a:lumMod val="10000"/>
                  </a:schemeClr>
                </a:solidFill>
              </a:rPr>
              <a:t>b) punktu ir sudaro 0,5 proc. per metus nuo finansiniams tarpininkams sumokėtų programos įnašų. Suma priklauso nuo toliau išvardintų veiklos rezultatų kriterijų. -&gt;</a:t>
            </a:r>
            <a:endParaRPr lang="lt-LT" altLang="lt-LT" sz="1600" dirty="0">
              <a:solidFill>
                <a:schemeClr val="bg2">
                  <a:lumMod val="10000"/>
                </a:schemeClr>
              </a:solidFill>
            </a:endParaRPr>
          </a:p>
        </p:txBody>
      </p:sp>
      <p:sp>
        <p:nvSpPr>
          <p:cNvPr id="2" name="Teksto vietos rezervavimo ženklas 1"/>
          <p:cNvSpPr>
            <a:spLocks noGrp="1"/>
          </p:cNvSpPr>
          <p:nvPr>
            <p:ph type="body" sz="quarter" idx="10"/>
          </p:nvPr>
        </p:nvSpPr>
        <p:spPr>
          <a:xfrm>
            <a:off x="495300" y="587909"/>
            <a:ext cx="7289800" cy="687437"/>
          </a:xfrm>
        </p:spPr>
        <p:txBody>
          <a:bodyPr/>
          <a:lstStyle/>
          <a:p>
            <a:r>
              <a:rPr lang="en-US" altLang="lt-LT" b="1" dirty="0"/>
              <a:t>FOND</a:t>
            </a:r>
            <a:r>
              <a:rPr lang="lt-LT" altLang="lt-LT" b="1" dirty="0"/>
              <a:t>Ų FONDO </a:t>
            </a:r>
            <a:r>
              <a:rPr lang="lt-LT" altLang="lt-LT" b="1" dirty="0" smtClean="0"/>
              <a:t>„kultūros paveldo FONDAS</a:t>
            </a:r>
            <a:r>
              <a:rPr lang="lt-LT" altLang="lt-LT" b="1" dirty="0"/>
              <a:t>, FINANSUOJAMAS IŠ </a:t>
            </a:r>
            <a:r>
              <a:rPr lang="lt-LT" altLang="lt-LT" b="1" dirty="0" err="1"/>
              <a:t>Erpf</a:t>
            </a:r>
            <a:r>
              <a:rPr lang="lt-LT" altLang="lt-LT" b="1" dirty="0"/>
              <a:t>“ </a:t>
            </a:r>
            <a:r>
              <a:rPr lang="lt-LT" altLang="lt-LT" b="1" dirty="0" smtClean="0"/>
              <a:t> </a:t>
            </a:r>
            <a:r>
              <a:rPr lang="lt-LT" altLang="lt-LT" b="1" dirty="0" smtClean="0">
                <a:solidFill>
                  <a:schemeClr val="accent2"/>
                </a:solidFill>
              </a:rPr>
              <a:t>(KPF) </a:t>
            </a:r>
            <a:r>
              <a:rPr lang="lt-LT" altLang="lt-LT" b="1" dirty="0" smtClean="0">
                <a:cs typeface="Arial" panose="020B0604020202020204" pitchFamily="34" charset="0"/>
              </a:rPr>
              <a:t>v</a:t>
            </a:r>
            <a:r>
              <a:rPr lang="lt-LT" b="1" dirty="0" smtClean="0">
                <a:cs typeface="Arial" panose="020B0604020202020204" pitchFamily="34" charset="0"/>
              </a:rPr>
              <a:t>aldymo</a:t>
            </a:r>
            <a:r>
              <a:rPr lang="en-US" b="1" dirty="0" smtClean="0">
                <a:cs typeface="Arial" panose="020B0604020202020204" pitchFamily="34" charset="0"/>
              </a:rPr>
              <a:t> </a:t>
            </a:r>
            <a:r>
              <a:rPr lang="lt-LT" b="1" dirty="0" smtClean="0">
                <a:cs typeface="Arial" panose="020B0604020202020204" pitchFamily="34" charset="0"/>
              </a:rPr>
              <a:t>mokestis (I)</a:t>
            </a:r>
            <a:endParaRPr lang="lt-LT" b="1" dirty="0"/>
          </a:p>
        </p:txBody>
      </p:sp>
      <p:sp>
        <p:nvSpPr>
          <p:cNvPr id="4" name="Teksto vietos rezervavimo ženklas 6"/>
          <p:cNvSpPr>
            <a:spLocks noGrp="1"/>
          </p:cNvSpPr>
          <p:nvPr/>
        </p:nvSpPr>
        <p:spPr bwMode="auto">
          <a:xfrm>
            <a:off x="495300" y="1370597"/>
            <a:ext cx="80772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397" tIns="49701" rIns="99397" bIns="49701" numCol="1" anchor="t" anchorCtr="0" compatLnSpc="1">
            <a:prstTxWarp prst="textNoShape">
              <a:avLst/>
            </a:prstTxWarp>
          </a:bodyPr>
          <a:lstStyle>
            <a:lvl1pPr marL="0" indent="0" algn="l" defTabSz="540144" rtl="0" eaLnBrk="0" fontAlgn="base" hangingPunct="0">
              <a:lnSpc>
                <a:spcPct val="90000"/>
              </a:lnSpc>
              <a:spcBef>
                <a:spcPct val="0"/>
              </a:spcBef>
              <a:spcAft>
                <a:spcPct val="0"/>
              </a:spcAft>
              <a:buFont typeface="Arial" pitchFamily="34" charset="0"/>
              <a:buNone/>
              <a:defRPr sz="2100" kern="1200">
                <a:solidFill>
                  <a:srgbClr val="7D6F6C"/>
                </a:solidFill>
                <a:latin typeface="+mn-lt"/>
                <a:ea typeface="+mn-ea"/>
                <a:cs typeface="+mn-cs"/>
              </a:defRPr>
            </a:lvl1pPr>
            <a:lvl2pPr marL="497001" indent="0" algn="l" defTabSz="984250" rtl="0" eaLnBrk="0" fontAlgn="base" hangingPunct="0">
              <a:lnSpc>
                <a:spcPct val="90000"/>
              </a:lnSpc>
              <a:spcBef>
                <a:spcPts val="550"/>
              </a:spcBef>
              <a:spcAft>
                <a:spcPct val="0"/>
              </a:spcAft>
              <a:buFont typeface="Arial" pitchFamily="34" charset="0"/>
              <a:buNone/>
              <a:defRPr sz="2100" kern="1200" baseline="0">
                <a:solidFill>
                  <a:srgbClr val="7D6F6C"/>
                </a:solidFill>
                <a:latin typeface="+mn-lt"/>
                <a:ea typeface="+mn-ea"/>
                <a:cs typeface="+mn-cs"/>
              </a:defRPr>
            </a:lvl2pPr>
            <a:lvl3pPr marL="1231900"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3pPr>
            <a:lvl4pPr marL="1730375"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4pPr>
            <a:lvl5pPr marL="2227263" indent="-236538" algn="l" defTabSz="984250" rtl="0" eaLnBrk="0" fontAlgn="base" hangingPunct="0">
              <a:lnSpc>
                <a:spcPct val="90000"/>
              </a:lnSpc>
              <a:spcBef>
                <a:spcPts val="550"/>
              </a:spcBef>
              <a:spcAft>
                <a:spcPct val="0"/>
              </a:spcAft>
              <a:buFont typeface="Arial" pitchFamily="34" charset="0"/>
              <a:buChar char="•"/>
              <a:defRPr sz="2100" kern="1200">
                <a:solidFill>
                  <a:srgbClr val="7D6F6C"/>
                </a:solidFill>
                <a:latin typeface="+mn-lt"/>
                <a:ea typeface="+mn-ea"/>
                <a:cs typeface="+mn-cs"/>
              </a:defRPr>
            </a:lvl5pPr>
            <a:lvl6pPr marL="2733495"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6pPr>
            <a:lvl7pPr marL="3230495"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7pPr>
            <a:lvl8pPr marL="3727489"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8pPr>
            <a:lvl9pPr marL="4224493" indent="-248499" algn="l" defTabSz="993997" rtl="0" eaLnBrk="1" latinLnBrk="0" hangingPunct="1">
              <a:lnSpc>
                <a:spcPct val="90000"/>
              </a:lnSpc>
              <a:spcBef>
                <a:spcPts val="544"/>
              </a:spcBef>
              <a:buFont typeface="Arial" panose="020B0604020202020204" pitchFamily="34" charset="0"/>
              <a:buChar char="•"/>
              <a:defRPr sz="2100" kern="1200">
                <a:solidFill>
                  <a:schemeClr val="tx1"/>
                </a:solidFill>
                <a:latin typeface="+mn-lt"/>
                <a:ea typeface="+mn-ea"/>
                <a:cs typeface="+mn-cs"/>
              </a:defRPr>
            </a:lvl9pPr>
          </a:lstStyle>
          <a:p>
            <a:pPr>
              <a:defRPr/>
            </a:pPr>
            <a:r>
              <a:rPr lang="lt-LT" altLang="lt-LT" sz="2000" dirty="0">
                <a:solidFill>
                  <a:srgbClr val="002060"/>
                </a:solidFill>
              </a:rPr>
              <a:t>Fondo valdytojas  – </a:t>
            </a:r>
            <a:r>
              <a:rPr lang="lt-LT" altLang="lt-LT" sz="2000" dirty="0" smtClean="0">
                <a:solidFill>
                  <a:srgbClr val="002060"/>
                </a:solidFill>
              </a:rPr>
              <a:t> </a:t>
            </a:r>
            <a:r>
              <a:rPr lang="lt-LT" altLang="lt-LT" sz="2000" b="1" dirty="0" smtClean="0">
                <a:solidFill>
                  <a:srgbClr val="002060"/>
                </a:solidFill>
              </a:rPr>
              <a:t>VIPA</a:t>
            </a:r>
            <a:endParaRPr lang="lt-LT" altLang="lt-LT" sz="2000" b="1" dirty="0">
              <a:solidFill>
                <a:srgbClr val="002060"/>
              </a:solidFill>
            </a:endParaRPr>
          </a:p>
          <a:p>
            <a:pPr>
              <a:defRPr/>
            </a:pPr>
            <a:r>
              <a:rPr lang="lt-LT" altLang="lt-LT" sz="2000" dirty="0">
                <a:solidFill>
                  <a:schemeClr val="bg2">
                    <a:lumMod val="25000"/>
                  </a:schemeClr>
                </a:solidFill>
              </a:rPr>
              <a:t>Vertė – </a:t>
            </a:r>
            <a:r>
              <a:rPr lang="lt-LT" altLang="lt-LT" sz="2000" dirty="0" smtClean="0">
                <a:solidFill>
                  <a:schemeClr val="bg2">
                    <a:lumMod val="25000"/>
                  </a:schemeClr>
                </a:solidFill>
              </a:rPr>
              <a:t>6,1 mln. </a:t>
            </a:r>
            <a:r>
              <a:rPr lang="lt-LT" altLang="lt-LT" sz="2000" dirty="0" err="1" smtClean="0">
                <a:solidFill>
                  <a:schemeClr val="bg2">
                    <a:lumMod val="25000"/>
                  </a:schemeClr>
                </a:solidFill>
              </a:rPr>
              <a:t>Eur</a:t>
            </a:r>
            <a:r>
              <a:rPr lang="lt-LT" altLang="lt-LT" sz="2000" dirty="0" smtClean="0">
                <a:solidFill>
                  <a:schemeClr val="bg2">
                    <a:lumMod val="25000"/>
                  </a:schemeClr>
                </a:solidFill>
              </a:rPr>
              <a:t>, iš jų 5,2 mln. </a:t>
            </a:r>
            <a:r>
              <a:rPr lang="lt-LT" altLang="lt-LT" sz="2000" dirty="0" err="1" smtClean="0">
                <a:solidFill>
                  <a:schemeClr val="bg2">
                    <a:lumMod val="25000"/>
                  </a:schemeClr>
                </a:solidFill>
              </a:rPr>
              <a:t>Eur</a:t>
            </a:r>
            <a:r>
              <a:rPr lang="lt-LT" altLang="lt-LT" sz="2000" dirty="0" smtClean="0">
                <a:solidFill>
                  <a:schemeClr val="bg2">
                    <a:lumMod val="25000"/>
                  </a:schemeClr>
                </a:solidFill>
              </a:rPr>
              <a:t> ES fondų lėšos</a:t>
            </a:r>
            <a:endParaRPr lang="lt-LT" sz="20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301472"/>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533400" y="1103897"/>
            <a:ext cx="8136688" cy="3046988"/>
          </a:xfrm>
          <a:prstGeom prst="rect">
            <a:avLst/>
          </a:prstGeom>
          <a:noFill/>
        </p:spPr>
        <p:txBody>
          <a:bodyPr wrap="square" lIns="0" tIns="0" rIns="0" bIns="0" rtlCol="0">
            <a:spAutoFit/>
          </a:bodyPr>
          <a:lstStyle/>
          <a:p>
            <a:pPr algn="just">
              <a:defRPr/>
            </a:pPr>
            <a:r>
              <a:rPr lang="lt-LT" sz="1800" dirty="0">
                <a:solidFill>
                  <a:schemeClr val="bg2">
                    <a:lumMod val="10000"/>
                  </a:schemeClr>
                </a:solidFill>
              </a:rPr>
              <a:t>Veiklos rezultatų kriterijai:</a:t>
            </a:r>
            <a:endParaRPr lang="lt-LT" sz="1800" b="1" dirty="0">
              <a:solidFill>
                <a:schemeClr val="bg2">
                  <a:lumMod val="10000"/>
                </a:schemeClr>
              </a:solidFill>
            </a:endParaRPr>
          </a:p>
          <a:p>
            <a:pPr algn="just">
              <a:defRPr/>
            </a:pPr>
            <a:r>
              <a:rPr lang="lt-LT" sz="1800" b="1" dirty="0">
                <a:solidFill>
                  <a:schemeClr val="bg2">
                    <a:lumMod val="10000"/>
                  </a:schemeClr>
                </a:solidFill>
              </a:rPr>
              <a:t>1. </a:t>
            </a:r>
            <a:r>
              <a:rPr lang="lt-LT" sz="1800" b="1" dirty="0" smtClean="0">
                <a:solidFill>
                  <a:schemeClr val="bg2">
                    <a:lumMod val="10000"/>
                  </a:schemeClr>
                </a:solidFill>
              </a:rPr>
              <a:t>FT </a:t>
            </a:r>
            <a:r>
              <a:rPr lang="lt-LT" sz="1800" b="1" dirty="0">
                <a:solidFill>
                  <a:schemeClr val="bg2">
                    <a:lumMod val="10000"/>
                  </a:schemeClr>
                </a:solidFill>
              </a:rPr>
              <a:t>išmokėtos priemonės lėšos - </a:t>
            </a:r>
            <a:r>
              <a:rPr lang="lt-LT" sz="1800" dirty="0">
                <a:solidFill>
                  <a:schemeClr val="bg2">
                    <a:lumMod val="10000"/>
                  </a:schemeClr>
                </a:solidFill>
              </a:rPr>
              <a:t>0,5 proc. per metus nuo fondo įnašų, sumokėtų </a:t>
            </a:r>
            <a:r>
              <a:rPr lang="lt-LT" sz="1800" dirty="0" smtClean="0">
                <a:solidFill>
                  <a:schemeClr val="bg2">
                    <a:lumMod val="10000"/>
                  </a:schemeClr>
                </a:solidFill>
              </a:rPr>
              <a:t>finansų </a:t>
            </a:r>
            <a:r>
              <a:rPr lang="lt-LT" sz="1800" dirty="0">
                <a:solidFill>
                  <a:schemeClr val="bg2">
                    <a:lumMod val="10000"/>
                  </a:schemeClr>
                </a:solidFill>
              </a:rPr>
              <a:t>tarpininkams.</a:t>
            </a:r>
          </a:p>
          <a:p>
            <a:pPr algn="just">
              <a:defRPr/>
            </a:pPr>
            <a:r>
              <a:rPr lang="lt-LT" sz="1800" b="1" dirty="0">
                <a:solidFill>
                  <a:schemeClr val="bg2">
                    <a:lumMod val="10000"/>
                  </a:schemeClr>
                </a:solidFill>
              </a:rPr>
              <a:t>2. </a:t>
            </a:r>
            <a:r>
              <a:rPr lang="lt-LT" sz="1800" b="1" dirty="0" smtClean="0">
                <a:solidFill>
                  <a:schemeClr val="bg2">
                    <a:lumMod val="10000"/>
                  </a:schemeClr>
                </a:solidFill>
              </a:rPr>
              <a:t>FP </a:t>
            </a:r>
            <a:r>
              <a:rPr lang="lt-LT" sz="1800" b="1" dirty="0">
                <a:solidFill>
                  <a:schemeClr val="bg2">
                    <a:lumMod val="10000"/>
                  </a:schemeClr>
                </a:solidFill>
              </a:rPr>
              <a:t>stebėsenos </a:t>
            </a:r>
            <a:r>
              <a:rPr lang="lt-LT" sz="1800" b="1" dirty="0" smtClean="0">
                <a:solidFill>
                  <a:schemeClr val="bg2">
                    <a:lumMod val="10000"/>
                  </a:schemeClr>
                </a:solidFill>
              </a:rPr>
              <a:t>rodiklių (SR) </a:t>
            </a:r>
            <a:r>
              <a:rPr lang="lt-LT" sz="1800" b="1" dirty="0">
                <a:solidFill>
                  <a:schemeClr val="bg2">
                    <a:lumMod val="10000"/>
                  </a:schemeClr>
                </a:solidFill>
              </a:rPr>
              <a:t>įgyvendinimas </a:t>
            </a:r>
            <a:r>
              <a:rPr lang="lt-LT" sz="1800" dirty="0">
                <a:solidFill>
                  <a:schemeClr val="bg2">
                    <a:lumMod val="10000"/>
                  </a:schemeClr>
                </a:solidFill>
              </a:rPr>
              <a:t>– skaičiuojant šį kriterijų vertinama </a:t>
            </a:r>
            <a:r>
              <a:rPr lang="lt-LT" sz="1800" dirty="0" smtClean="0">
                <a:solidFill>
                  <a:schemeClr val="bg2">
                    <a:lumMod val="10000"/>
                  </a:schemeClr>
                </a:solidFill>
              </a:rPr>
              <a:t>SR įgyvendinimo </a:t>
            </a:r>
            <a:r>
              <a:rPr lang="lt-LT" sz="1800" dirty="0">
                <a:solidFill>
                  <a:schemeClr val="bg2">
                    <a:lumMod val="10000"/>
                  </a:schemeClr>
                </a:solidFill>
              </a:rPr>
              <a:t>pažanga kiekvieną ataskaitinį laikotarpį. </a:t>
            </a:r>
            <a:endParaRPr lang="lt-LT" sz="1800" dirty="0" smtClean="0">
              <a:solidFill>
                <a:schemeClr val="bg2">
                  <a:lumMod val="10000"/>
                </a:schemeClr>
              </a:solidFill>
            </a:endParaRPr>
          </a:p>
          <a:p>
            <a:pPr algn="just">
              <a:defRPr/>
            </a:pPr>
            <a:r>
              <a:rPr lang="lt-LT" sz="1800" b="1" dirty="0" smtClean="0">
                <a:solidFill>
                  <a:schemeClr val="bg2">
                    <a:lumMod val="10000"/>
                  </a:schemeClr>
                </a:solidFill>
              </a:rPr>
              <a:t>3</a:t>
            </a:r>
            <a:r>
              <a:rPr lang="lt-LT" sz="1800" b="1" dirty="0">
                <a:solidFill>
                  <a:schemeClr val="bg2">
                    <a:lumMod val="10000"/>
                  </a:schemeClr>
                </a:solidFill>
              </a:rPr>
              <a:t>. Grįžusios lėšos - </a:t>
            </a:r>
            <a:r>
              <a:rPr lang="lt-LT" sz="1800" dirty="0">
                <a:solidFill>
                  <a:schemeClr val="bg2">
                    <a:lumMod val="10000"/>
                  </a:schemeClr>
                </a:solidFill>
              </a:rPr>
              <a:t>VIPA skiriama 4,5 proc. nuo bendrai į finansinę priemonę  per ataskaitinį laikotarpį grįžusių lėšų</a:t>
            </a:r>
            <a:r>
              <a:rPr lang="lt-LT" sz="1800" dirty="0" smtClean="0">
                <a:solidFill>
                  <a:schemeClr val="bg2">
                    <a:lumMod val="10000"/>
                  </a:schemeClr>
                </a:solidFill>
              </a:rPr>
              <a:t>. </a:t>
            </a:r>
            <a:endParaRPr lang="lt-LT" sz="1800" dirty="0">
              <a:solidFill>
                <a:schemeClr val="bg2">
                  <a:lumMod val="10000"/>
                </a:schemeClr>
              </a:solidFill>
            </a:endParaRPr>
          </a:p>
          <a:p>
            <a:pPr algn="just">
              <a:defRPr/>
            </a:pPr>
            <a:r>
              <a:rPr lang="lt-LT" sz="1800" b="1" dirty="0">
                <a:solidFill>
                  <a:schemeClr val="bg2">
                    <a:lumMod val="10000"/>
                  </a:schemeClr>
                </a:solidFill>
              </a:rPr>
              <a:t>4. Investicijas papildančių priemonių kokybė - </a:t>
            </a:r>
            <a:r>
              <a:rPr lang="lt-LT" sz="1800" dirty="0">
                <a:solidFill>
                  <a:schemeClr val="bg2">
                    <a:lumMod val="10000"/>
                  </a:schemeClr>
                </a:solidFill>
              </a:rPr>
              <a:t>vertinami klientų ir kitų suinteresuotų šalių apklausų dėl VIPA teikiamų paslaugų įvairių projekto etapų metu kokybės rezultatai. Teigiamai vertinančių VIPA veiklą respondentų procentas neturi būti mažesnis nei 85 proc. ataskaitiniais metais.</a:t>
            </a:r>
            <a:endParaRPr lang="lt-LT" altLang="lt-LT" sz="1800" dirty="0">
              <a:solidFill>
                <a:schemeClr val="bg2">
                  <a:lumMod val="10000"/>
                </a:schemeClr>
              </a:solidFill>
            </a:endParaRPr>
          </a:p>
        </p:txBody>
      </p:sp>
      <p:sp>
        <p:nvSpPr>
          <p:cNvPr id="2" name="Teksto vietos rezervavimo ženklas 1"/>
          <p:cNvSpPr>
            <a:spLocks noGrp="1"/>
          </p:cNvSpPr>
          <p:nvPr>
            <p:ph type="body" sz="quarter" idx="10"/>
          </p:nvPr>
        </p:nvSpPr>
        <p:spPr>
          <a:xfrm>
            <a:off x="564596" y="587909"/>
            <a:ext cx="7087488" cy="687437"/>
          </a:xfrm>
        </p:spPr>
        <p:txBody>
          <a:bodyPr/>
          <a:lstStyle/>
          <a:p>
            <a:r>
              <a:rPr lang="lt-LT" altLang="lt-LT" b="1" dirty="0" smtClean="0">
                <a:solidFill>
                  <a:schemeClr val="accent2"/>
                </a:solidFill>
              </a:rPr>
              <a:t>KPF </a:t>
            </a:r>
            <a:r>
              <a:rPr lang="lt-LT" altLang="lt-LT" b="1" dirty="0" smtClean="0">
                <a:cs typeface="Arial" panose="020B0604020202020204" pitchFamily="34" charset="0"/>
              </a:rPr>
              <a:t>v</a:t>
            </a:r>
            <a:r>
              <a:rPr lang="lt-LT" b="1" dirty="0" smtClean="0">
                <a:cs typeface="Arial" panose="020B0604020202020204" pitchFamily="34" charset="0"/>
              </a:rPr>
              <a:t>aldymo</a:t>
            </a:r>
            <a:r>
              <a:rPr lang="en-US" b="1" dirty="0" smtClean="0">
                <a:cs typeface="Arial" panose="020B0604020202020204" pitchFamily="34" charset="0"/>
              </a:rPr>
              <a:t> </a:t>
            </a:r>
            <a:r>
              <a:rPr lang="lt-LT" b="1" dirty="0" smtClean="0">
                <a:cs typeface="Arial" panose="020B0604020202020204" pitchFamily="34" charset="0"/>
              </a:rPr>
              <a:t>mokestis (II)</a:t>
            </a:r>
            <a:endParaRPr lang="lt-LT" b="1" dirty="0"/>
          </a:p>
        </p:txBody>
      </p:sp>
    </p:spTree>
    <p:extLst>
      <p:ext uri="{BB962C8B-B14F-4D97-AF65-F5344CB8AC3E}">
        <p14:creationId xmlns:p14="http://schemas.microsoft.com/office/powerpoint/2010/main" val="126714626"/>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8">
      <a:dk1>
        <a:sysClr val="windowText" lastClr="000000"/>
      </a:dk1>
      <a:lt1>
        <a:sysClr val="window" lastClr="FFFFFF"/>
      </a:lt1>
      <a:dk2>
        <a:srgbClr val="000000"/>
      </a:dk2>
      <a:lt2>
        <a:srgbClr val="E7E6E6"/>
      </a:lt2>
      <a:accent1>
        <a:srgbClr val="4B5050"/>
      </a:accent1>
      <a:accent2>
        <a:srgbClr val="2957A3"/>
      </a:accent2>
      <a:accent3>
        <a:srgbClr val="6E7378"/>
      </a:accent3>
      <a:accent4>
        <a:srgbClr val="91969B"/>
      </a:accent4>
      <a:accent5>
        <a:srgbClr val="AAAFB4"/>
      </a:accent5>
      <a:accent6>
        <a:srgbClr val="AE8958"/>
      </a:accent6>
      <a:hlink>
        <a:srgbClr val="2957A3"/>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10930</TotalTime>
  <Words>1698</Words>
  <Application>Microsoft Office PowerPoint</Application>
  <PresentationFormat>Demonstracija ekrane (16:9)</PresentationFormat>
  <Paragraphs>168</Paragraphs>
  <Slides>14</Slides>
  <Notes>14</Notes>
  <HiddenSlides>0</HiddenSlides>
  <MMClips>0</MMClips>
  <ScaleCrop>false</ScaleCrop>
  <HeadingPairs>
    <vt:vector size="4" baseType="variant">
      <vt:variant>
        <vt:lpstr>Tema</vt:lpstr>
      </vt:variant>
      <vt:variant>
        <vt:i4>1</vt:i4>
      </vt:variant>
      <vt:variant>
        <vt:lpstr>Skaidrių pavadinimai</vt:lpstr>
      </vt:variant>
      <vt:variant>
        <vt:i4>14</vt:i4>
      </vt:variant>
    </vt:vector>
  </HeadingPairs>
  <TitlesOfParts>
    <vt:vector size="15" baseType="lpstr">
      <vt:lpstr>Office Theme</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vector>
  </TitlesOfParts>
  <Company>Moorche 30 DVDs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SOME AGENCY</dc:creator>
  <cp:lastModifiedBy>Laurita Kazickienė</cp:lastModifiedBy>
  <cp:revision>1485</cp:revision>
  <cp:lastPrinted>2018-05-02T15:15:27Z</cp:lastPrinted>
  <dcterms:created xsi:type="dcterms:W3CDTF">2015-05-25T12:45:08Z</dcterms:created>
  <dcterms:modified xsi:type="dcterms:W3CDTF">2018-05-03T05:33:37Z</dcterms:modified>
</cp:coreProperties>
</file>