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00" r:id="rId2"/>
    <p:sldId id="324" r:id="rId3"/>
    <p:sldId id="329" r:id="rId4"/>
    <p:sldId id="339" r:id="rId5"/>
    <p:sldId id="327" r:id="rId6"/>
    <p:sldId id="337" r:id="rId7"/>
    <p:sldId id="328" r:id="rId8"/>
    <p:sldId id="338" r:id="rId9"/>
    <p:sldId id="340" r:id="rId10"/>
    <p:sldId id="341" r:id="rId11"/>
    <p:sldId id="332" r:id="rId12"/>
    <p:sldId id="334" r:id="rId13"/>
    <p:sldId id="342" r:id="rId14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D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6975" autoAdjust="0"/>
  </p:normalViewPr>
  <p:slideViewPr>
    <p:cSldViewPr>
      <p:cViewPr>
        <p:scale>
          <a:sx n="70" d="100"/>
          <a:sy n="70" d="100"/>
        </p:scale>
        <p:origin x="-1968" y="-5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narmontas\AppData\Local\Microsoft\Windows\INetCache\Content.Outlook\UXLQN7K4\Copy%20of%20modernizavimo%20grafika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.narmontas\AppData\Local\Microsoft\Windows\INetCache\Content.Outlook\UXLQN7K4\Copy%20of%20modernizavimo%20grafika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'[Copy of modernizavimo grafikas.xlsx]Sheet1'!$C$40</c:f>
              <c:strCache>
                <c:ptCount val="1"/>
              </c:strCache>
            </c:strRef>
          </c:tx>
          <c:marker>
            <c:symbol val="none"/>
          </c:marker>
          <c:cat>
            <c:numRef>
              <c:f>'[Copy of modernizavimo grafikas.xlsx]Sheet1'!$D$39:$L$39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'[Copy of modernizavimo grafikas.xlsx]Sheet1'!$D$40:$L$40</c:f>
              <c:numCache>
                <c:formatCode>General</c:formatCode>
                <c:ptCount val="9"/>
              </c:numCache>
            </c:numRef>
          </c:val>
          <c:smooth val="0"/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marker>
            <c:symbol val="none"/>
          </c:marker>
          <c:cat>
            <c:numRef>
              <c:f>'[Copy of modernizavimo grafikas.xlsx]Sheet1'!$D$39:$L$39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8498176"/>
        <c:axId val="184804480"/>
      </c:lineChart>
      <c:lineChart>
        <c:grouping val="stacked"/>
        <c:varyColors val="0"/>
        <c:ser>
          <c:idx val="2"/>
          <c:order val="2"/>
          <c:tx>
            <c:strRef>
              <c:f>'[Copy of modernizavimo grafikas.xlsx]Sheet1'!$C$41</c:f>
              <c:strCache>
                <c:ptCount val="1"/>
                <c:pt idx="0">
                  <c:v>Iš viso pagal DNA(M)Programą</c:v>
                </c:pt>
              </c:strCache>
            </c:strRef>
          </c:tx>
          <c:dLbls>
            <c:dLbl>
              <c:idx val="0"/>
              <c:layout>
                <c:manualLayout>
                  <c:x val="-1.8544274455261937E-3"/>
                  <c:y val="-5.32150652175532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7088548910523874E-3"/>
                  <c:y val="-5.9127850241725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4601790909655068E-7"/>
                  <c:y val="-4.7302280193380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8544274455261937E-3"/>
                  <c:y val="-6.20842427538121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7.4177097821047748E-3"/>
                  <c:y val="-7.98225978263298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7.4177097821047748E-3"/>
                  <c:y val="-0.1862527282614363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5.5632823365785811E-3"/>
                  <c:y val="3.8433102657121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 i="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'[Copy of modernizavimo grafikas.xlsx]Sheet1'!$D$39:$K$39</c:f>
              <c:numCache>
                <c:formatCode>General</c:formatCode>
                <c:ptCount val="8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'[Copy of modernizavimo grafikas.xlsx]Sheet1'!$D$41:$K$41</c:f>
              <c:numCache>
                <c:formatCode>General</c:formatCode>
                <c:ptCount val="8"/>
                <c:pt idx="0">
                  <c:v>37</c:v>
                </c:pt>
                <c:pt idx="1">
                  <c:v>77</c:v>
                </c:pt>
                <c:pt idx="2">
                  <c:v>97</c:v>
                </c:pt>
                <c:pt idx="3">
                  <c:v>51</c:v>
                </c:pt>
                <c:pt idx="4">
                  <c:v>122</c:v>
                </c:pt>
                <c:pt idx="5">
                  <c:v>209</c:v>
                </c:pt>
                <c:pt idx="6">
                  <c:v>597</c:v>
                </c:pt>
                <c:pt idx="7">
                  <c:v>784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875264"/>
        <c:axId val="184873344"/>
      </c:lineChart>
      <c:catAx>
        <c:axId val="178498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4804480"/>
        <c:crosses val="autoZero"/>
        <c:auto val="1"/>
        <c:lblAlgn val="ctr"/>
        <c:lblOffset val="100"/>
        <c:noMultiLvlLbl val="0"/>
      </c:catAx>
      <c:valAx>
        <c:axId val="184804480"/>
        <c:scaling>
          <c:orientation val="minMax"/>
          <c:max val="1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8498176"/>
        <c:crosses val="autoZero"/>
        <c:crossBetween val="between"/>
        <c:majorUnit val="100"/>
        <c:minorUnit val="40"/>
      </c:valAx>
      <c:valAx>
        <c:axId val="18487334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crossAx val="184875264"/>
        <c:crosses val="max"/>
        <c:crossBetween val="between"/>
      </c:valAx>
      <c:catAx>
        <c:axId val="1848752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4873344"/>
        <c:crosses val="autoZero"/>
        <c:auto val="1"/>
        <c:lblAlgn val="ctr"/>
        <c:lblOffset val="100"/>
        <c:noMultiLvlLbl val="0"/>
      </c:catAx>
    </c:plotArea>
    <c:legend>
      <c:legendPos val="t"/>
      <c:legendEntry>
        <c:idx val="1"/>
        <c:delete val="1"/>
      </c:legendEntry>
      <c:layout>
        <c:manualLayout>
          <c:xMode val="edge"/>
          <c:yMode val="edge"/>
          <c:x val="0.22707580884795517"/>
          <c:y val="1.7738355072517746E-2"/>
          <c:w val="0.49577884127488231"/>
          <c:h val="6.0616521904307857E-2"/>
        </c:manualLayout>
      </c:layout>
      <c:overlay val="0"/>
      <c:txPr>
        <a:bodyPr/>
        <a:lstStyle/>
        <a:p>
          <a:pPr>
            <a:defRPr sz="1200" b="1" i="0" baseline="0"/>
          </a:pPr>
          <a:endParaRPr lang="en-US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1.4741519926153111E-2"/>
                  <c:y val="-2.55607670001239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4741519926153111E-2"/>
                  <c:y val="-5.11215340002488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269589898460526E-2"/>
                  <c:y val="-5.11215340002479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0269589898460526E-2"/>
                  <c:y val="5.11215340002479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2112279889229734E-2"/>
                  <c:y val="5.11215340002479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5797659870767875E-2"/>
                  <c:y val="7.66823010003719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8426899907691387E-2"/>
                  <c:y val="1.0224306800049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2.7640349861537083E-2"/>
                  <c:y val="2.55607670001239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7640349861537083E-2"/>
                  <c:y val="2.55607670001239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2.211227988922966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Sheet1!$A$1:$A$10</c:f>
              <c:strCache>
                <c:ptCount val="10"/>
                <c:pt idx="0">
                  <c:v>VILNIUS</c:v>
                </c:pt>
                <c:pt idx="1">
                  <c:v>KAUNAS</c:v>
                </c:pt>
                <c:pt idx="2">
                  <c:v>KLAIPĖDA</c:v>
                </c:pt>
                <c:pt idx="3">
                  <c:v>IGNALINA</c:v>
                </c:pt>
                <c:pt idx="4">
                  <c:v>DRUSKININKAI</c:v>
                </c:pt>
                <c:pt idx="5">
                  <c:v>JONAVA</c:v>
                </c:pt>
                <c:pt idx="6">
                  <c:v>PANEVĖŽYS</c:v>
                </c:pt>
                <c:pt idx="7">
                  <c:v>KAUNO R.</c:v>
                </c:pt>
                <c:pt idx="8">
                  <c:v>ALYTUS</c:v>
                </c:pt>
                <c:pt idx="9">
                  <c:v>TAURAGĖ</c:v>
                </c:pt>
              </c:strCache>
            </c:strRef>
          </c:cat>
          <c:val>
            <c:numRef>
              <c:f>Sheet1!$B$1:$B$10</c:f>
              <c:numCache>
                <c:formatCode>General</c:formatCode>
                <c:ptCount val="10"/>
                <c:pt idx="0">
                  <c:v>125</c:v>
                </c:pt>
                <c:pt idx="1">
                  <c:v>117</c:v>
                </c:pt>
                <c:pt idx="2">
                  <c:v>92</c:v>
                </c:pt>
                <c:pt idx="3">
                  <c:v>78</c:v>
                </c:pt>
                <c:pt idx="4">
                  <c:v>70</c:v>
                </c:pt>
                <c:pt idx="5">
                  <c:v>55</c:v>
                </c:pt>
                <c:pt idx="6">
                  <c:v>50</c:v>
                </c:pt>
                <c:pt idx="7">
                  <c:v>47</c:v>
                </c:pt>
                <c:pt idx="8">
                  <c:v>47</c:v>
                </c:pt>
                <c:pt idx="9">
                  <c:v>42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32049920"/>
        <c:axId val="144791424"/>
        <c:axId val="0"/>
      </c:bar3DChart>
      <c:catAx>
        <c:axId val="132049920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44791424"/>
        <c:crosses val="autoZero"/>
        <c:auto val="1"/>
        <c:lblAlgn val="ctr"/>
        <c:lblOffset val="100"/>
        <c:noMultiLvlLbl val="0"/>
      </c:catAx>
      <c:valAx>
        <c:axId val="144791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320499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20588302909986236"/>
                  <c:y val="-0.12694157348529903"/>
                </c:manualLayout>
              </c:layout>
              <c:spPr/>
              <c:txPr>
                <a:bodyPr/>
                <a:lstStyle/>
                <a:p>
                  <a:pPr>
                    <a:defRPr sz="2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20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'[Copy of modernizavimo grafikas.xlsx]Sheet1'!$C$70:$C$71</c:f>
              <c:strCache>
                <c:ptCount val="2"/>
                <c:pt idx="0">
                  <c:v>Investicijų poreikis</c:v>
                </c:pt>
                <c:pt idx="1">
                  <c:v>Valstybės paramos dalis</c:v>
                </c:pt>
              </c:strCache>
            </c:strRef>
          </c:cat>
          <c:val>
            <c:numRef>
              <c:f>'[Copy of modernizavimo grafikas.xlsx]Sheet1'!$D$70:$D$71</c:f>
              <c:numCache>
                <c:formatCode>General</c:formatCode>
                <c:ptCount val="2"/>
                <c:pt idx="0">
                  <c:v>240</c:v>
                </c:pt>
                <c:pt idx="1">
                  <c:v>85.3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0F7449-128B-4A37-AA2A-5EC94D06FADC}" type="datetimeFigureOut">
              <a:rPr lang="lt-LT" smtClean="0"/>
              <a:t>2017-05-04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15BA6-5EC0-46FF-9455-F9C7B308DF6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9683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B15BA6-5EC0-46FF-9455-F9C7B308DF67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29610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E81-593D-4844-8AD7-B06FD02F4A36}" type="datetimeFigureOut">
              <a:rPr lang="lt-LT" smtClean="0"/>
              <a:t>2017-05-04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A1EA-427C-4D33-8C86-EA063560AF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98963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E81-593D-4844-8AD7-B06FD02F4A36}" type="datetimeFigureOut">
              <a:rPr lang="lt-LT" smtClean="0"/>
              <a:t>2017-05-04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A1EA-427C-4D33-8C86-EA063560AF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71701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E81-593D-4844-8AD7-B06FD02F4A36}" type="datetimeFigureOut">
              <a:rPr lang="lt-LT" smtClean="0"/>
              <a:t>2017-05-04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A1EA-427C-4D33-8C86-EA063560AF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5275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E81-593D-4844-8AD7-B06FD02F4A36}" type="datetimeFigureOut">
              <a:rPr lang="lt-LT" smtClean="0"/>
              <a:t>2017-05-04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A1EA-427C-4D33-8C86-EA063560AF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15227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E81-593D-4844-8AD7-B06FD02F4A36}" type="datetimeFigureOut">
              <a:rPr lang="lt-LT" smtClean="0"/>
              <a:t>2017-05-04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A1EA-427C-4D33-8C86-EA063560AF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30966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E81-593D-4844-8AD7-B06FD02F4A36}" type="datetimeFigureOut">
              <a:rPr lang="lt-LT" smtClean="0"/>
              <a:t>2017-05-04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A1EA-427C-4D33-8C86-EA063560AF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54252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E81-593D-4844-8AD7-B06FD02F4A36}" type="datetimeFigureOut">
              <a:rPr lang="lt-LT" smtClean="0"/>
              <a:t>2017-05-04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A1EA-427C-4D33-8C86-EA063560AF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09865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E81-593D-4844-8AD7-B06FD02F4A36}" type="datetimeFigureOut">
              <a:rPr lang="lt-LT" smtClean="0"/>
              <a:t>2017-05-04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A1EA-427C-4D33-8C86-EA063560AF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40806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E81-593D-4844-8AD7-B06FD02F4A36}" type="datetimeFigureOut">
              <a:rPr lang="lt-LT" smtClean="0"/>
              <a:t>2017-05-04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A1EA-427C-4D33-8C86-EA063560AF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12101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E81-593D-4844-8AD7-B06FD02F4A36}" type="datetimeFigureOut">
              <a:rPr lang="lt-LT" smtClean="0"/>
              <a:t>2017-05-04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A1EA-427C-4D33-8C86-EA063560AF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35691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75E81-593D-4844-8AD7-B06FD02F4A36}" type="datetimeFigureOut">
              <a:rPr lang="lt-LT" smtClean="0"/>
              <a:t>2017-05-04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0A1EA-427C-4D33-8C86-EA063560AF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12821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75E81-593D-4844-8AD7-B06FD02F4A36}" type="datetimeFigureOut">
              <a:rPr lang="lt-LT" smtClean="0"/>
              <a:t>2017-05-04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0A1EA-427C-4D33-8C86-EA063560AF3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16201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043608" y="2268530"/>
            <a:ext cx="74888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lt-LT" sz="3200" dirty="0" smtClean="0">
                <a:solidFill>
                  <a:schemeClr val="accent5">
                    <a:lumMod val="75000"/>
                  </a:schemeClr>
                </a:solidFill>
                <a:ea typeface="Batang" panose="02030600000101010101" pitchFamily="18" charset="-127"/>
                <a:cs typeface="Arial" panose="020B0604020202020204" pitchFamily="34" charset="0"/>
              </a:rPr>
              <a:t>Daugiabučių namų atnaujinimo</a:t>
            </a:r>
          </a:p>
          <a:p>
            <a:pPr>
              <a:lnSpc>
                <a:spcPct val="150000"/>
              </a:lnSpc>
            </a:pPr>
            <a:r>
              <a:rPr lang="lt-LT" sz="2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PROGRAMOS PAKEITIMŲ APŽVALGA</a:t>
            </a:r>
            <a:endParaRPr lang="lt-LT" sz="28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68044" y="5085184"/>
            <a:ext cx="3960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t-L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arius Narmontas</a:t>
            </a:r>
          </a:p>
          <a:p>
            <a:r>
              <a:rPr lang="lt-LT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Aplinkos ministerija</a:t>
            </a:r>
            <a:endParaRPr lang="lt-LT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079871" y="3027213"/>
            <a:ext cx="7056784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7182" y="332656"/>
            <a:ext cx="1218945" cy="129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432566" y="5327097"/>
            <a:ext cx="34959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Marius Narmontas</a:t>
            </a:r>
          </a:p>
          <a:p>
            <a:r>
              <a:rPr lang="lt-LT" sz="2000" dirty="0" smtClean="0">
                <a:solidFill>
                  <a:schemeClr val="accent5">
                    <a:lumMod val="75000"/>
                  </a:schemeClr>
                </a:solidFill>
                <a:cs typeface="Arial" panose="020B0604020202020204" pitchFamily="34" charset="0"/>
              </a:rPr>
              <a:t>Statybos ir teritorijų planavimo departamento direktorius</a:t>
            </a:r>
            <a:endParaRPr lang="en-US" sz="2000" dirty="0">
              <a:solidFill>
                <a:schemeClr val="accent5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49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99592" y="620688"/>
            <a:ext cx="7344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investicijų poreikis 500 daugiabučių</a:t>
            </a:r>
            <a:endParaRPr lang="lt-LT" sz="32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25154" y="2708920"/>
            <a:ext cx="7003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cs typeface="Arial" panose="020B0604020202020204" pitchFamily="34" charset="0"/>
              </a:rPr>
              <a:t> </a:t>
            </a:r>
          </a:p>
          <a:p>
            <a:endParaRPr lang="lt-LT" b="1" dirty="0" smtClean="0">
              <a:cs typeface="Arial" panose="020B0604020202020204" pitchFamily="34" charset="0"/>
            </a:endParaRPr>
          </a:p>
          <a:p>
            <a:endParaRPr lang="lt-LT" sz="1600" dirty="0" smtClean="0"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025154" y="1248783"/>
            <a:ext cx="6768752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Image result for grybauskaite pasilia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7" name="AutoShape 5" descr="Image result for grybauskaite pasilia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9" name="TextBox 8"/>
          <p:cNvSpPr txBox="1"/>
          <p:nvPr/>
        </p:nvSpPr>
        <p:spPr>
          <a:xfrm>
            <a:off x="864364" y="1844824"/>
            <a:ext cx="81131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defRPr/>
            </a:pP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lphaLcParenR"/>
              <a:defRPr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3081390"/>
              </p:ext>
            </p:extLst>
          </p:nvPr>
        </p:nvGraphicFramePr>
        <p:xfrm>
          <a:off x="1025153" y="1556792"/>
          <a:ext cx="7003229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406301" y="3662856"/>
            <a:ext cx="8825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/>
              <a:t>,</a:t>
            </a:r>
            <a:r>
              <a:rPr lang="lt-LT" sz="1600" dirty="0" err="1" smtClean="0"/>
              <a:t>mln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7847576" y="3984533"/>
            <a:ext cx="8825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 smtClean="0"/>
              <a:t>,</a:t>
            </a:r>
            <a:r>
              <a:rPr lang="lt-LT" sz="1600" dirty="0" err="1" smtClean="0"/>
              <a:t>mln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407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99592" y="620688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lt-LT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iūlymai kokybės gerinimui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25154" y="2708920"/>
            <a:ext cx="7003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cs typeface="Arial" panose="020B0604020202020204" pitchFamily="34" charset="0"/>
              </a:rPr>
              <a:t> </a:t>
            </a:r>
          </a:p>
          <a:p>
            <a:endParaRPr lang="lt-LT" b="1" dirty="0" smtClean="0">
              <a:cs typeface="Arial" panose="020B0604020202020204" pitchFamily="34" charset="0"/>
            </a:endParaRPr>
          </a:p>
          <a:p>
            <a:endParaRPr lang="lt-LT" sz="1600" dirty="0" smtClean="0"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025154" y="1248783"/>
            <a:ext cx="6768752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Image result for grybauskaite pasilia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7" name="AutoShape 5" descr="Image result for grybauskaite pasilia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9" name="TextBox 8"/>
          <p:cNvSpPr txBox="1"/>
          <p:nvPr/>
        </p:nvSpPr>
        <p:spPr>
          <a:xfrm>
            <a:off x="900110" y="2060848"/>
            <a:ext cx="775424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LcParenR"/>
              <a:defRPr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IP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ir techninių projektų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atsakingesnis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vertinimas,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projektų ekspertizės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bei sandarumo matavimų organizavimas  (BETA)</a:t>
            </a: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  <a:defRPr/>
            </a:pP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  <a:defRPr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techninio darbo projekto rengimas atskiriamas nuo statybos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rangos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darbų pirkimo</a:t>
            </a:r>
          </a:p>
          <a:p>
            <a:pPr marL="457200" indent="-457200">
              <a:buFont typeface="+mj-lt"/>
              <a:buAutoNum type="alphaLcParenR"/>
              <a:defRPr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  <a:defRPr/>
            </a:pP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eikalaujama projekto administratoriams išklausyti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atnaujinimo (modernizavimo) projekto rengimo ir įgyvendinimo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mokymus</a:t>
            </a:r>
          </a:p>
          <a:p>
            <a:pPr marL="457200" indent="-457200">
              <a:buFont typeface="+mj-lt"/>
              <a:buAutoNum type="alphaLcParenR"/>
              <a:defRPr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  <a:defRPr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privalomas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vėdinimo sistemos sutvarkymas (oro padavimo srauto užtikrinimas) bei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rūsio perdangos ir (ar) grindų ant grunto (be apdailos darbų) šiltinimas</a:t>
            </a: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  <a:defRPr/>
            </a:pP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  <a:defRPr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  <a:defRPr/>
            </a:pP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  <a:defRPr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  <a:defRPr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36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99592" y="620688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lt-LT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iūlymai kokybės gerinimui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25154" y="2708920"/>
            <a:ext cx="7003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cs typeface="Arial" panose="020B0604020202020204" pitchFamily="34" charset="0"/>
              </a:rPr>
              <a:t> </a:t>
            </a:r>
          </a:p>
          <a:p>
            <a:endParaRPr lang="lt-LT" b="1" dirty="0" smtClean="0">
              <a:cs typeface="Arial" panose="020B0604020202020204" pitchFamily="34" charset="0"/>
            </a:endParaRPr>
          </a:p>
          <a:p>
            <a:endParaRPr lang="lt-LT" sz="1600" dirty="0" smtClean="0"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025154" y="1248783"/>
            <a:ext cx="6768752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Image result for grybauskaite pasilia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7" name="AutoShape 5" descr="Image result for grybauskaite pasilia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9" name="TextBox 8"/>
          <p:cNvSpPr txBox="1"/>
          <p:nvPr/>
        </p:nvSpPr>
        <p:spPr>
          <a:xfrm>
            <a:off x="899592" y="2204864"/>
            <a:ext cx="77542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e) lankstesnė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sistema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pasirenkant /atleidžiant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statybos techninį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prižiūrėtoją</a:t>
            </a:r>
          </a:p>
          <a:p>
            <a:pPr>
              <a:defRPr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f) techninio prižiūrėtojo veiklos reguliavimo tobulinimas</a:t>
            </a: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CPO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katalogo (atskirų modulių) atnaujinimas</a:t>
            </a: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h)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gyventojų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informuotumo didinimas: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atmintinė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gyventojams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2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5154" y="2708920"/>
            <a:ext cx="7003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cs typeface="Arial" panose="020B0604020202020204" pitchFamily="34" charset="0"/>
              </a:rPr>
              <a:t> </a:t>
            </a:r>
          </a:p>
          <a:p>
            <a:endParaRPr lang="lt-LT" b="1" dirty="0" smtClean="0">
              <a:cs typeface="Arial" panose="020B0604020202020204" pitchFamily="34" charset="0"/>
            </a:endParaRPr>
          </a:p>
          <a:p>
            <a:endParaRPr lang="lt-LT" sz="1600" dirty="0" smtClean="0">
              <a:cs typeface="Arial" panose="020B0604020202020204" pitchFamily="34" charset="0"/>
            </a:endParaRPr>
          </a:p>
        </p:txBody>
      </p:sp>
      <p:sp>
        <p:nvSpPr>
          <p:cNvPr id="3" name="AutoShape 2" descr="Image result for grybauskaite pasilia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7" name="AutoShape 5" descr="Image result for grybauskaite pasilia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pic>
        <p:nvPicPr>
          <p:cNvPr id="1028" name="Picture 4" descr="Image result for windmill 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8576" y="1039961"/>
            <a:ext cx="3456384" cy="5184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70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99592" y="620688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lt-LT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rogramos tikslas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25154" y="2708920"/>
            <a:ext cx="7003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cs typeface="Arial" panose="020B0604020202020204" pitchFamily="34" charset="0"/>
              </a:rPr>
              <a:t> </a:t>
            </a:r>
          </a:p>
          <a:p>
            <a:endParaRPr lang="lt-LT" b="1" dirty="0" smtClean="0">
              <a:cs typeface="Arial" panose="020B0604020202020204" pitchFamily="34" charset="0"/>
            </a:endParaRPr>
          </a:p>
          <a:p>
            <a:endParaRPr lang="lt-LT" sz="1600" dirty="0" smtClean="0"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025154" y="1248783"/>
            <a:ext cx="6768752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Image result for grybauskaite pasilia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7" name="AutoShape 5" descr="Image result for grybauskaite pasilia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9" name="TextBox 8"/>
          <p:cNvSpPr txBox="1"/>
          <p:nvPr/>
        </p:nvSpPr>
        <p:spPr>
          <a:xfrm>
            <a:off x="914812" y="1908701"/>
            <a:ext cx="7507286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lt-LT" sz="3600" b="1" dirty="0">
                <a:solidFill>
                  <a:schemeClr val="accent5">
                    <a:lumMod val="75000"/>
                  </a:schemeClr>
                </a:solidFill>
              </a:rPr>
              <a:t>1000</a:t>
            </a:r>
            <a:r>
              <a:rPr lang="lt-LT" sz="2400" dirty="0"/>
              <a:t> </a:t>
            </a:r>
            <a:r>
              <a:rPr lang="lt-LT" sz="2400" dirty="0" smtClean="0"/>
              <a:t>  </a:t>
            </a:r>
            <a:r>
              <a:rPr lang="lt-LT" sz="2000" dirty="0" smtClean="0"/>
              <a:t>- </a:t>
            </a:r>
            <a:r>
              <a:rPr lang="lt-LT" sz="2000" dirty="0" err="1" smtClean="0"/>
              <a:t>GWh</a:t>
            </a:r>
            <a:r>
              <a:rPr lang="lt-LT" sz="2000" dirty="0" smtClean="0"/>
              <a:t>/metus</a:t>
            </a:r>
            <a:r>
              <a:rPr lang="lt-LT" sz="2400" dirty="0" smtClean="0"/>
              <a:t> </a:t>
            </a:r>
            <a:r>
              <a:rPr lang="lt-LT" sz="2200" dirty="0" smtClean="0"/>
              <a:t>sumažinti skaičiuojamąsias šilumos 		      energijos sąnaudas</a:t>
            </a:r>
          </a:p>
          <a:p>
            <a:pPr>
              <a:defRPr/>
            </a:pPr>
            <a:endParaRPr lang="lt-LT" sz="2400" dirty="0" smtClean="0"/>
          </a:p>
          <a:p>
            <a:pPr>
              <a:defRPr/>
            </a:pPr>
            <a:r>
              <a:rPr lang="lt-LT" sz="3600" b="1" dirty="0" smtClean="0">
                <a:solidFill>
                  <a:schemeClr val="accent5">
                    <a:lumMod val="75000"/>
                  </a:schemeClr>
                </a:solidFill>
              </a:rPr>
              <a:t>230</a:t>
            </a:r>
            <a:r>
              <a:rPr lang="lt-LT" sz="2400" dirty="0" smtClean="0"/>
              <a:t> 	  </a:t>
            </a:r>
            <a:r>
              <a:rPr lang="lt-LT" sz="2000" dirty="0" smtClean="0"/>
              <a:t>- </a:t>
            </a:r>
            <a:r>
              <a:rPr lang="lt-LT" sz="2000" dirty="0"/>
              <a:t>tūkst. t/metus </a:t>
            </a:r>
            <a:r>
              <a:rPr lang="lt-LT" sz="2000" dirty="0" smtClean="0"/>
              <a:t>sumažinti </a:t>
            </a:r>
            <a:r>
              <a:rPr lang="lt-LT" sz="2000" dirty="0"/>
              <a:t>šiltnamio efektą </a:t>
            </a:r>
            <a:r>
              <a:rPr lang="lt-LT" sz="2000" dirty="0" smtClean="0"/>
              <a:t>	sukeliančių </a:t>
            </a:r>
            <a:r>
              <a:rPr lang="lt-LT" sz="2000" dirty="0"/>
              <a:t>dujų </a:t>
            </a:r>
            <a:r>
              <a:rPr lang="lt-LT" sz="2000" dirty="0" smtClean="0"/>
              <a:t>	     	     išmetimus </a:t>
            </a:r>
            <a:r>
              <a:rPr lang="lt-LT" sz="2000" dirty="0"/>
              <a:t>į </a:t>
            </a:r>
            <a:r>
              <a:rPr lang="lt-LT" sz="2000" dirty="0" smtClean="0"/>
              <a:t>atmosferą</a:t>
            </a:r>
          </a:p>
          <a:p>
            <a:pPr>
              <a:defRPr/>
            </a:pPr>
            <a:endParaRPr lang="lt-LT" sz="20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>
              <a:defRPr/>
            </a:pPr>
            <a:r>
              <a:rPr lang="lt-LT" sz="3600" b="1" dirty="0" smtClean="0">
                <a:solidFill>
                  <a:schemeClr val="accent5">
                    <a:lumMod val="75000"/>
                  </a:schemeClr>
                </a:solidFill>
              </a:rPr>
              <a:t>4000</a:t>
            </a:r>
            <a:r>
              <a:rPr lang="lt-LT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lt-LT" sz="2000" b="1" dirty="0" smtClean="0"/>
              <a:t> - </a:t>
            </a:r>
            <a:r>
              <a:rPr lang="lt-LT" sz="2000" dirty="0" smtClean="0"/>
              <a:t>modernizuotų daugiabučių namų iki </a:t>
            </a:r>
            <a:r>
              <a:rPr lang="lt-LT" sz="2000" dirty="0"/>
              <a:t>2020 metų </a:t>
            </a:r>
            <a:endParaRPr lang="lt-LT" sz="20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14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99592" y="620688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lt-LT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rogramos rezultatai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25154" y="2708920"/>
            <a:ext cx="7003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cs typeface="Arial" panose="020B0604020202020204" pitchFamily="34" charset="0"/>
              </a:rPr>
              <a:t> </a:t>
            </a:r>
          </a:p>
          <a:p>
            <a:endParaRPr lang="lt-LT" b="1" dirty="0" smtClean="0">
              <a:cs typeface="Arial" panose="020B0604020202020204" pitchFamily="34" charset="0"/>
            </a:endParaRPr>
          </a:p>
          <a:p>
            <a:endParaRPr lang="lt-LT" sz="1600" dirty="0" smtClean="0"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025154" y="1248783"/>
            <a:ext cx="6768752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Image result for grybauskaite pasilia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7" name="AutoShape 5" descr="Image result for grybauskaite pasilia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9" name="TextBox 8"/>
          <p:cNvSpPr txBox="1"/>
          <p:nvPr/>
        </p:nvSpPr>
        <p:spPr>
          <a:xfrm>
            <a:off x="914812" y="1908701"/>
            <a:ext cx="7507286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lt-LT" sz="3600" b="1" dirty="0" smtClean="0">
                <a:solidFill>
                  <a:schemeClr val="accent5">
                    <a:lumMod val="75000"/>
                  </a:schemeClr>
                </a:solidFill>
              </a:rPr>
              <a:t>485</a:t>
            </a:r>
            <a:r>
              <a:rPr lang="lt-LT" sz="2400" dirty="0" smtClean="0"/>
              <a:t>     </a:t>
            </a:r>
            <a:r>
              <a:rPr lang="lt-LT" sz="2000" dirty="0" smtClean="0"/>
              <a:t>- </a:t>
            </a:r>
            <a:r>
              <a:rPr lang="lt-LT" sz="2000" dirty="0" err="1" smtClean="0"/>
              <a:t>GWh</a:t>
            </a:r>
            <a:r>
              <a:rPr lang="lt-LT" sz="2000" dirty="0" smtClean="0"/>
              <a:t>/metus</a:t>
            </a:r>
            <a:r>
              <a:rPr lang="lt-LT" sz="2400" dirty="0" smtClean="0"/>
              <a:t> </a:t>
            </a:r>
            <a:r>
              <a:rPr lang="lt-LT" sz="2200" dirty="0" smtClean="0"/>
              <a:t>sumažinti skaičiuojamąsias šilumos 		     energijos sąnaudas</a:t>
            </a:r>
          </a:p>
          <a:p>
            <a:pPr>
              <a:defRPr/>
            </a:pPr>
            <a:endParaRPr lang="lt-LT" sz="2400" dirty="0" smtClean="0"/>
          </a:p>
          <a:p>
            <a:pPr>
              <a:defRPr/>
            </a:pPr>
            <a:r>
              <a:rPr lang="lt-LT" sz="3600" b="1" dirty="0" smtClean="0">
                <a:solidFill>
                  <a:schemeClr val="accent5">
                    <a:lumMod val="75000"/>
                  </a:schemeClr>
                </a:solidFill>
              </a:rPr>
              <a:t>113</a:t>
            </a:r>
            <a:r>
              <a:rPr lang="lt-LT" sz="2400" dirty="0" smtClean="0"/>
              <a:t> 	   </a:t>
            </a:r>
            <a:r>
              <a:rPr lang="lt-LT" sz="2000" dirty="0" smtClean="0"/>
              <a:t>- </a:t>
            </a:r>
            <a:r>
              <a:rPr lang="lt-LT" sz="2000" dirty="0"/>
              <a:t>tūkst. t/metus </a:t>
            </a:r>
            <a:r>
              <a:rPr lang="lt-LT" sz="2000" dirty="0" smtClean="0"/>
              <a:t>sumažinti </a:t>
            </a:r>
            <a:r>
              <a:rPr lang="lt-LT" sz="2000" dirty="0"/>
              <a:t>šiltnamio efektą </a:t>
            </a:r>
            <a:r>
              <a:rPr lang="lt-LT" sz="2000" dirty="0" smtClean="0"/>
              <a:t>	   		      sukeliančių </a:t>
            </a:r>
            <a:r>
              <a:rPr lang="lt-LT" sz="2000" dirty="0"/>
              <a:t>dujų </a:t>
            </a:r>
            <a:r>
              <a:rPr lang="lt-LT" sz="2000" dirty="0" smtClean="0"/>
              <a:t>išmetimus </a:t>
            </a:r>
            <a:r>
              <a:rPr lang="lt-LT" sz="2000" dirty="0"/>
              <a:t>į </a:t>
            </a:r>
            <a:r>
              <a:rPr lang="lt-LT" sz="2000" dirty="0" smtClean="0"/>
              <a:t>atmosferą</a:t>
            </a:r>
          </a:p>
          <a:p>
            <a:pPr>
              <a:defRPr/>
            </a:pPr>
            <a:endParaRPr lang="lt-LT" sz="2000" dirty="0"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  <a:p>
            <a:pPr>
              <a:defRPr/>
            </a:pPr>
            <a:r>
              <a:rPr lang="lt-LT" sz="3600" b="1" dirty="0" smtClean="0">
                <a:solidFill>
                  <a:schemeClr val="accent5">
                    <a:lumMod val="75000"/>
                  </a:schemeClr>
                </a:solidFill>
              </a:rPr>
              <a:t>2422</a:t>
            </a:r>
            <a:r>
              <a:rPr lang="lt-LT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lt-LT" sz="2000" b="1" dirty="0" smtClean="0"/>
              <a:t>   - </a:t>
            </a:r>
            <a:r>
              <a:rPr lang="lt-LT" sz="2000" dirty="0" smtClean="0"/>
              <a:t>modernizuotų daugiabučių namų</a:t>
            </a:r>
          </a:p>
        </p:txBody>
      </p:sp>
    </p:spTree>
    <p:extLst>
      <p:ext uri="{BB962C8B-B14F-4D97-AF65-F5344CB8AC3E}">
        <p14:creationId xmlns:p14="http://schemas.microsoft.com/office/powerpoint/2010/main" val="127664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99592" y="620688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lt-LT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rogramos rezultatai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25154" y="2708920"/>
            <a:ext cx="7003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cs typeface="Arial" panose="020B0604020202020204" pitchFamily="34" charset="0"/>
              </a:rPr>
              <a:t> </a:t>
            </a:r>
          </a:p>
          <a:p>
            <a:endParaRPr lang="lt-LT" b="1" dirty="0" smtClean="0">
              <a:cs typeface="Arial" panose="020B0604020202020204" pitchFamily="34" charset="0"/>
            </a:endParaRPr>
          </a:p>
          <a:p>
            <a:endParaRPr lang="lt-LT" sz="1600" dirty="0" smtClean="0"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025154" y="1248783"/>
            <a:ext cx="6768752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Image result for grybauskaite pasilia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7" name="AutoShape 5" descr="Image result for grybauskaite pasilia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1613147"/>
              </p:ext>
            </p:extLst>
          </p:nvPr>
        </p:nvGraphicFramePr>
        <p:xfrm>
          <a:off x="755576" y="1484784"/>
          <a:ext cx="7772150" cy="5100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2699792" y="1556792"/>
            <a:ext cx="79208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9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99592" y="620688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lt-LT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avivaldybės lyderės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25154" y="2708920"/>
            <a:ext cx="7003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cs typeface="Arial" panose="020B0604020202020204" pitchFamily="34" charset="0"/>
              </a:rPr>
              <a:t> </a:t>
            </a:r>
          </a:p>
          <a:p>
            <a:endParaRPr lang="lt-LT" b="1" dirty="0" smtClean="0">
              <a:cs typeface="Arial" panose="020B0604020202020204" pitchFamily="34" charset="0"/>
            </a:endParaRPr>
          </a:p>
          <a:p>
            <a:endParaRPr lang="lt-LT" sz="1600" dirty="0" smtClean="0"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025154" y="1248783"/>
            <a:ext cx="6768752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Image result for grybauskaite pasilia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7" name="AutoShape 5" descr="Image result for grybauskaite pasilia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9770308"/>
              </p:ext>
            </p:extLst>
          </p:nvPr>
        </p:nvGraphicFramePr>
        <p:xfrm>
          <a:off x="885033" y="1484784"/>
          <a:ext cx="689209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187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99592" y="620688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prioritetai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25154" y="2708920"/>
            <a:ext cx="7003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cs typeface="Arial" panose="020B0604020202020204" pitchFamily="34" charset="0"/>
              </a:rPr>
              <a:t> </a:t>
            </a:r>
          </a:p>
          <a:p>
            <a:endParaRPr lang="lt-LT" b="1" dirty="0" smtClean="0">
              <a:cs typeface="Arial" panose="020B0604020202020204" pitchFamily="34" charset="0"/>
            </a:endParaRPr>
          </a:p>
          <a:p>
            <a:endParaRPr lang="lt-LT" sz="1600" dirty="0" smtClean="0"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025154" y="1248783"/>
            <a:ext cx="6768752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Image result for grybauskaite pasilia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7" name="AutoShape 5" descr="Image result for grybauskaite pasilia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9" name="TextBox 8"/>
          <p:cNvSpPr txBox="1"/>
          <p:nvPr/>
        </p:nvSpPr>
        <p:spPr>
          <a:xfrm>
            <a:off x="914812" y="2139533"/>
            <a:ext cx="75072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lt-L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500 atnaujinamų daugiabučių kiekvienais metais</a:t>
            </a:r>
          </a:p>
          <a:p>
            <a:pPr marL="457200" indent="-457200">
              <a:buFont typeface="+mj-lt"/>
              <a:buAutoNum type="alphaLcParenR"/>
              <a:defRPr/>
            </a:pPr>
            <a:endParaRPr lang="lt-LT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lt-L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geresnė kokybė už tą pačią </a:t>
            </a:r>
            <a:r>
              <a:rPr lang="lt-L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kainą</a:t>
            </a:r>
            <a:endParaRPr lang="lt-LT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arenR"/>
              <a:defRPr/>
            </a:pPr>
            <a:endParaRPr lang="lt-LT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lt-LT" sz="2400" dirty="0" err="1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lt-LT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vartalinė</a:t>
            </a:r>
            <a:r>
              <a:rPr lang="lt-L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(kompleksinė) renovacija</a:t>
            </a:r>
          </a:p>
        </p:txBody>
      </p:sp>
    </p:spTree>
    <p:extLst>
      <p:ext uri="{BB962C8B-B14F-4D97-AF65-F5344CB8AC3E}">
        <p14:creationId xmlns:p14="http://schemas.microsoft.com/office/powerpoint/2010/main" val="422767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99592" y="620688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lt-LT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aramos būdai ir sąlygos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25154" y="2708920"/>
            <a:ext cx="7003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cs typeface="Arial" panose="020B0604020202020204" pitchFamily="34" charset="0"/>
              </a:rPr>
              <a:t> </a:t>
            </a:r>
          </a:p>
          <a:p>
            <a:endParaRPr lang="lt-LT" b="1" dirty="0" smtClean="0">
              <a:cs typeface="Arial" panose="020B0604020202020204" pitchFamily="34" charset="0"/>
            </a:endParaRPr>
          </a:p>
          <a:p>
            <a:endParaRPr lang="lt-LT" sz="1600" dirty="0" smtClean="0"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025154" y="1248783"/>
            <a:ext cx="6768752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Image result for grybauskaite pasilia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7" name="AutoShape 5" descr="Image result for grybauskaite pasilia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9" name="TextBox 8"/>
          <p:cNvSpPr txBox="1"/>
          <p:nvPr/>
        </p:nvSpPr>
        <p:spPr>
          <a:xfrm>
            <a:off x="864365" y="1844824"/>
            <a:ext cx="811313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Pasiekus C klasę ir 40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energijos sutaupymus:</a:t>
            </a:r>
          </a:p>
          <a:p>
            <a:pPr marL="457200" indent="-457200">
              <a:lnSpc>
                <a:spcPct val="200000"/>
              </a:lnSpc>
              <a:buFont typeface="+mj-lt"/>
              <a:buAutoNum type="alphaLcParenR"/>
              <a:defRPr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kompensacija – 30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investicijų (buvo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nuo 40-30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>
              <a:lnSpc>
                <a:spcPct val="200000"/>
              </a:lnSpc>
              <a:buFont typeface="+mj-lt"/>
              <a:buAutoNum type="alphaLcParenR"/>
              <a:defRPr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lengvatinis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kreditas –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ne daugiau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kaip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palūkanos gyventojams</a:t>
            </a: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lphaLcParenR"/>
              <a:defRPr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parama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nepasiturintiems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gyventojams</a:t>
            </a:r>
            <a:r>
              <a:rPr lang="lt-LT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- 100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  <a:p>
            <a:pPr>
              <a:lnSpc>
                <a:spcPct val="200000"/>
              </a:lnSpc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lphaLcParenR"/>
              <a:defRPr/>
            </a:pP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lphaLcParenR"/>
              <a:defRPr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30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99592" y="620688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lt-LT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aramos būdai ir sąlygos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25154" y="2708920"/>
            <a:ext cx="7003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cs typeface="Arial" panose="020B0604020202020204" pitchFamily="34" charset="0"/>
              </a:rPr>
              <a:t> </a:t>
            </a:r>
          </a:p>
          <a:p>
            <a:endParaRPr lang="lt-LT" b="1" dirty="0" smtClean="0">
              <a:cs typeface="Arial" panose="020B0604020202020204" pitchFamily="34" charset="0"/>
            </a:endParaRPr>
          </a:p>
          <a:p>
            <a:endParaRPr lang="lt-LT" sz="1600" dirty="0" smtClean="0"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025154" y="1248783"/>
            <a:ext cx="6768752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Image result for grybauskaite pasilia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7" name="AutoShape 5" descr="Image result for grybauskaite pasilia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9" name="TextBox 8"/>
          <p:cNvSpPr txBox="1"/>
          <p:nvPr/>
        </p:nvSpPr>
        <p:spPr>
          <a:xfrm>
            <a:off x="864365" y="1844824"/>
            <a:ext cx="81131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defRPr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d) investiciniam planui parengti – 100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% (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buvo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50 %)</a:t>
            </a: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  <a:defRPr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e) statybos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techninei priežiūrai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100 % (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buvo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50 %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  <a:defRPr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f) projekto </a:t>
            </a:r>
            <a:r>
              <a:rPr lang="lt-LT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įgyvend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administruoti – 0,1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ų/m2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100 %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buvo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50 %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  <a:defRPr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g)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techniniam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projektui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parengti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lengvatinis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kreditas</a:t>
            </a:r>
            <a:r>
              <a:rPr lang="lt-LT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buvo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50 %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  <a:defRPr/>
            </a:pP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lphaLcParenR"/>
              <a:defRPr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04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99592" y="620688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lt-LT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aramos būdai ir sąlygos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25154" y="2708920"/>
            <a:ext cx="7003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dirty="0" smtClean="0">
                <a:cs typeface="Arial" panose="020B0604020202020204" pitchFamily="34" charset="0"/>
              </a:rPr>
              <a:t> </a:t>
            </a:r>
          </a:p>
          <a:p>
            <a:endParaRPr lang="lt-LT" b="1" dirty="0" smtClean="0">
              <a:cs typeface="Arial" panose="020B0604020202020204" pitchFamily="34" charset="0"/>
            </a:endParaRPr>
          </a:p>
          <a:p>
            <a:endParaRPr lang="lt-LT" sz="1600" dirty="0" smtClean="0"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025154" y="1248783"/>
            <a:ext cx="6768752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AutoShape 2" descr="Image result for grybauskaite pasilia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7" name="AutoShape 5" descr="Image result for grybauskaite pasilia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9" name="TextBox 8"/>
          <p:cNvSpPr txBox="1"/>
          <p:nvPr/>
        </p:nvSpPr>
        <p:spPr>
          <a:xfrm>
            <a:off x="864364" y="1844824"/>
            <a:ext cx="81131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AutoNum type="alphaLcParenR"/>
              <a:defRPr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naikinamos „0 palūkanų“ paramos teikimo būdas</a:t>
            </a:r>
          </a:p>
          <a:p>
            <a:pPr marL="457200" indent="-457200">
              <a:lnSpc>
                <a:spcPct val="150000"/>
              </a:lnSpc>
              <a:buAutoNum type="alphaLcParenR"/>
              <a:defRPr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perskaičiuojama didžiausia (leistina)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daugiabučio namo atnaujinimo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projekto </a:t>
            </a: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įgyvendinimo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mėnesinė įmoka</a:t>
            </a:r>
          </a:p>
          <a:p>
            <a:pPr marL="457200" indent="-457200">
              <a:lnSpc>
                <a:spcPct val="150000"/>
              </a:lnSpc>
              <a:buAutoNum type="alphaLcParenR"/>
              <a:defRPr/>
            </a:pPr>
            <a:r>
              <a:rPr lang="lt-LT" sz="2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tsisakoma „kvotų savivaldybėms“ sistemos</a:t>
            </a:r>
          </a:p>
          <a:p>
            <a:pPr marL="457200" indent="-457200">
              <a:lnSpc>
                <a:spcPct val="150000"/>
              </a:lnSpc>
              <a:buAutoNum type="alphaLcParenR"/>
              <a:defRPr/>
            </a:pP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paramai teikti gali būti naudojamos savivaldybių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biudžetų </a:t>
            </a:r>
            <a:r>
              <a:rPr lang="lt-L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lėšos</a:t>
            </a:r>
          </a:p>
          <a:p>
            <a:pPr>
              <a:lnSpc>
                <a:spcPct val="200000"/>
              </a:lnSpc>
              <a:defRPr/>
            </a:pPr>
            <a:endParaRPr lang="lt-LT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lphaLcParenR"/>
              <a:defRPr/>
            </a:pPr>
            <a:endParaRPr lang="lt-L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95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11365</TotalTime>
  <Words>342</Words>
  <Application>Microsoft Office PowerPoint</Application>
  <PresentationFormat>On-screen Show (4:3)</PresentationFormat>
  <Paragraphs>94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Marius Narmontas</dc:creator>
  <cp:lastModifiedBy>Marius Narmontas</cp:lastModifiedBy>
  <cp:revision>166</cp:revision>
  <dcterms:created xsi:type="dcterms:W3CDTF">2016-01-19T14:26:11Z</dcterms:created>
  <dcterms:modified xsi:type="dcterms:W3CDTF">2017-05-04T08:55:40Z</dcterms:modified>
</cp:coreProperties>
</file>