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13" r:id="rId3"/>
    <p:sldId id="329" r:id="rId4"/>
    <p:sldId id="318" r:id="rId5"/>
    <p:sldId id="326" r:id="rId6"/>
    <p:sldId id="32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B90491A-55B1-384D-A5C8-142ED58750A0}">
          <p14:sldIdLst>
            <p14:sldId id="256"/>
            <p14:sldId id="313"/>
            <p14:sldId id="329"/>
            <p14:sldId id="318"/>
            <p14:sldId id="326"/>
            <p14:sldId id="32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609922"/>
    <a:srgbClr val="28752B"/>
    <a:srgbClr val="286F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Šviesus stilius 2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Šviesus stilius 3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Vidutinis stilius 4 – paryškinima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Tamsus stilius1 – paryškinima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>
      <p:cViewPr>
        <p:scale>
          <a:sx n="118" d="100"/>
          <a:sy n="118" d="100"/>
        </p:scale>
        <p:origin x="-142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AA444-B06E-4A32-8BA1-D06E87B3F103}" type="datetimeFigureOut">
              <a:rPr lang="lt-LT" smtClean="0"/>
              <a:t>2017-06-14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FD990-3ACF-48CE-993E-3A18D336D4E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9425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17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Spustelėkite, jei norite keisite ruoš. pav.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64BC-D8C6-4ECF-852D-765798240B73}" type="datetimeFigureOut">
              <a:rPr lang="en-US" smtClean="0"/>
              <a:pPr/>
              <a:t>6/14/2017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125C4-CE37-411C-98D0-0ABA72EEE8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tags" Target="../tags/tag6.xml"/><Relationship Id="rId11" Type="http://schemas.openxmlformats.org/officeDocument/2006/relationships/image" Target="../media/image3.emf"/><Relationship Id="rId5" Type="http://schemas.openxmlformats.org/officeDocument/2006/relationships/tags" Target="../tags/tag5.xml"/><Relationship Id="rId10" Type="http://schemas.openxmlformats.org/officeDocument/2006/relationships/oleObject" Target="../embeddings/oleObject2.bin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3283569"/>
            <a:ext cx="7772400" cy="1470025"/>
          </a:xfrm>
        </p:spPr>
        <p:txBody>
          <a:bodyPr>
            <a:normAutofit/>
          </a:bodyPr>
          <a:lstStyle/>
          <a:p>
            <a:r>
              <a:rPr lang="lt-LT" sz="4000" dirty="0">
                <a:solidFill>
                  <a:srgbClr val="286F2B"/>
                </a:solidFill>
                <a:latin typeface="Calibri" charset="0"/>
                <a:ea typeface="Calibri" charset="0"/>
                <a:cs typeface="Calibri" charset="0"/>
              </a:rPr>
              <a:t>Naujos kartos prieigos </a:t>
            </a:r>
            <a:br>
              <a:rPr lang="lt-LT" sz="4000" dirty="0">
                <a:solidFill>
                  <a:srgbClr val="286F2B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lt-LT" sz="4000" dirty="0">
                <a:solidFill>
                  <a:srgbClr val="286F2B"/>
                </a:solidFill>
                <a:latin typeface="Calibri" charset="0"/>
                <a:ea typeface="Calibri" charset="0"/>
                <a:cs typeface="Calibri" charset="0"/>
              </a:rPr>
              <a:t>plėtros projektas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Object 18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90" y="197656"/>
          <a:ext cx="1587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186" name="Object 18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" y="197656"/>
                        <a:ext cx="1587" cy="1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itle 5"/>
          <p:cNvSpPr txBox="1">
            <a:spLocks/>
          </p:cNvSpPr>
          <p:nvPr/>
        </p:nvSpPr>
        <p:spPr bwMode="gray">
          <a:xfrm>
            <a:off x="372867" y="564033"/>
            <a:ext cx="8091952" cy="539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953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80808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2pPr>
            <a:lvl3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3pPr>
            <a:lvl4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4pPr>
            <a:lvl5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5pPr>
            <a:lvl6pPr marL="4572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6pPr>
            <a:lvl7pPr marL="9144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7pPr>
            <a:lvl8pPr marL="13716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8pPr>
            <a:lvl9pPr marL="18288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9pPr>
          </a:lstStyle>
          <a:p>
            <a:pPr algn="ctr"/>
            <a:r>
              <a:rPr lang="lt-LT" sz="2052" b="1"/>
              <a:t>Investicijų projekto parengimo planas</a:t>
            </a:r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lt-LT" sz="2800" dirty="0"/>
              <a:t>2016-11-11 </a:t>
            </a:r>
            <a:r>
              <a:rPr lang="lt-LT" sz="2800" dirty="0" smtClean="0"/>
              <a:t>pasirašyta </a:t>
            </a:r>
            <a:r>
              <a:rPr lang="lt-LT" sz="2800" dirty="0"/>
              <a:t>investicijų projekto parengimo sutartis;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2800" dirty="0"/>
              <a:t>2017-02-21 </a:t>
            </a:r>
            <a:r>
              <a:rPr lang="lt-LT" sz="2800" dirty="0" smtClean="0"/>
              <a:t>parengta </a:t>
            </a:r>
            <a:r>
              <a:rPr lang="lt-LT" sz="2800" dirty="0"/>
              <a:t>pirma tarpinė ataskaita: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t-LT" sz="1800" dirty="0"/>
              <a:t>Parengtas 2020 m. NKP tinklo žemėlapis;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t-LT" sz="1800" dirty="0"/>
              <a:t>Identifikuotos „baltosios sritys</a:t>
            </a:r>
            <a:r>
              <a:rPr lang="lt-LT" sz="1800" dirty="0" smtClean="0"/>
              <a:t>”;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t-LT" sz="1800" dirty="0" smtClean="0"/>
              <a:t>Vienabalsiai pritarta Priežiūros komitete, sudarytame iš operatorių ir valstybės institucijų atstovų.</a:t>
            </a:r>
            <a:endParaRPr lang="lt-LT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lt-LT" sz="2800" dirty="0"/>
              <a:t>2017-05-22 </a:t>
            </a:r>
            <a:r>
              <a:rPr lang="lt-LT" sz="2800" dirty="0" smtClean="0"/>
              <a:t>parengta </a:t>
            </a:r>
            <a:r>
              <a:rPr lang="lt-LT" sz="2800" dirty="0"/>
              <a:t>antra tarpinė ataskaita</a:t>
            </a:r>
            <a:r>
              <a:rPr lang="lt-LT" sz="18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t-LT" sz="1800" dirty="0"/>
              <a:t>Parengti „baltųjų sričių” padengimo techniniai </a:t>
            </a:r>
            <a:r>
              <a:rPr lang="lt-LT" sz="1800" dirty="0" smtClean="0"/>
              <a:t>sprendimai</a:t>
            </a:r>
            <a:r>
              <a:rPr lang="lt-LT" sz="1800" dirty="0" smtClean="0"/>
              <a:t>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t-LT" sz="1800" dirty="0" smtClean="0"/>
              <a:t>Sprendimams pritarta Priežiūros komitete, sudarytame iš operatorių ir valstybės institucijų atstovų.</a:t>
            </a: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3095948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Object 18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90" y="197656"/>
          <a:ext cx="1587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186" name="Object 18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" y="197656"/>
                        <a:ext cx="1587" cy="1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itle 5"/>
          <p:cNvSpPr txBox="1">
            <a:spLocks/>
          </p:cNvSpPr>
          <p:nvPr/>
        </p:nvSpPr>
        <p:spPr bwMode="gray">
          <a:xfrm>
            <a:off x="296045" y="518522"/>
            <a:ext cx="8091952" cy="539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953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80808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2pPr>
            <a:lvl3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3pPr>
            <a:lvl4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4pPr>
            <a:lvl5pPr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5pPr>
            <a:lvl6pPr marL="4572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6pPr>
            <a:lvl7pPr marL="9144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7pPr>
            <a:lvl8pPr marL="13716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8pPr>
            <a:lvl9pPr marL="1828800" defTabSz="995363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EYInterstate" pitchFamily="2" charset="0"/>
                <a:cs typeface="Arial" charset="0"/>
              </a:defRPr>
            </a:lvl9pPr>
          </a:lstStyle>
          <a:p>
            <a:pPr algn="ctr"/>
            <a:r>
              <a:rPr lang="lt-LT" sz="2052" b="1"/>
              <a:t>Organizacinė struktūra</a:t>
            </a:r>
          </a:p>
        </p:txBody>
      </p:sp>
      <p:cxnSp>
        <p:nvCxnSpPr>
          <p:cNvPr id="61" name="Straight Connector 10"/>
          <p:cNvCxnSpPr/>
          <p:nvPr>
            <p:custDataLst>
              <p:tags r:id="rId3"/>
            </p:custDataLst>
          </p:nvPr>
        </p:nvCxnSpPr>
        <p:spPr>
          <a:xfrm>
            <a:off x="288367" y="6218883"/>
            <a:ext cx="837320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8"/>
          <p:cNvCxnSpPr/>
          <p:nvPr>
            <p:custDataLst>
              <p:tags r:id="rId4"/>
            </p:custDataLst>
          </p:nvPr>
        </p:nvCxnSpPr>
        <p:spPr>
          <a:xfrm>
            <a:off x="296045" y="888565"/>
            <a:ext cx="837320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1"/>
          <p:cNvSpPr/>
          <p:nvPr/>
        </p:nvSpPr>
        <p:spPr bwMode="auto">
          <a:xfrm>
            <a:off x="607316" y="1089478"/>
            <a:ext cx="5111735" cy="1036030"/>
          </a:xfrm>
          <a:prstGeom prst="rect">
            <a:avLst/>
          </a:prstGeom>
          <a:solidFill>
            <a:srgbClr val="8DC63F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46176" tIns="46176" rIns="46176" bIns="46176" numCol="1" rtlCol="0" anchor="ctr" anchorCtr="0" compatLnSpc="1">
            <a:prstTxWarp prst="textNoShape">
              <a:avLst/>
            </a:prstTxWarp>
          </a:bodyPr>
          <a:lstStyle/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36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 PRIEŽIŪROS KOMITETAS</a:t>
            </a:r>
          </a:p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(sudarytas iš valstybės ir savivaldybių institucijų, „Infobalt”, Lietuvos kabelinės televizijos</a:t>
            </a:r>
          </a:p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asociacijos, Lietuvos interneto paslaugų teikėjų asociacijos narių) </a:t>
            </a:r>
          </a:p>
        </p:txBody>
      </p:sp>
      <p:sp>
        <p:nvSpPr>
          <p:cNvPr id="56" name="Rectangle 53"/>
          <p:cNvSpPr/>
          <p:nvPr/>
        </p:nvSpPr>
        <p:spPr bwMode="auto">
          <a:xfrm>
            <a:off x="529125" y="4240194"/>
            <a:ext cx="2508639" cy="954311"/>
          </a:xfrm>
          <a:prstGeom prst="rect">
            <a:avLst/>
          </a:prstGeom>
          <a:solidFill>
            <a:srgbClr val="8DC63F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46176" tIns="46176" rIns="46176" bIns="46176" numCol="1" rtlCol="0" anchor="ctr" anchorCtr="0" compatLnSpc="1">
            <a:prstTxWarp prst="textNoShape">
              <a:avLst/>
            </a:prstTxWarp>
          </a:bodyPr>
          <a:lstStyle/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368" b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NEFORMALI KONSULTACINĖ </a:t>
            </a:r>
          </a:p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368" b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GRUPĖ</a:t>
            </a:r>
          </a:p>
        </p:txBody>
      </p:sp>
      <p:sp>
        <p:nvSpPr>
          <p:cNvPr id="57" name="Rectangle 54"/>
          <p:cNvSpPr/>
          <p:nvPr/>
        </p:nvSpPr>
        <p:spPr bwMode="auto">
          <a:xfrm>
            <a:off x="3533505" y="4240194"/>
            <a:ext cx="2185546" cy="954311"/>
          </a:xfrm>
          <a:prstGeom prst="rect">
            <a:avLst/>
          </a:prstGeom>
          <a:solidFill>
            <a:srgbClr val="8DC63F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46176" tIns="46176" rIns="46176" bIns="46176" numCol="1" rtlCol="0" anchor="ctr" anchorCtr="0" compatLnSpc="1">
            <a:prstTxWarp prst="textNoShape">
              <a:avLst/>
            </a:prstTxWarp>
          </a:bodyPr>
          <a:lstStyle/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368" b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VYKDYTOJAI</a:t>
            </a:r>
          </a:p>
        </p:txBody>
      </p:sp>
      <p:sp>
        <p:nvSpPr>
          <p:cNvPr id="58" name="Rectangle 55"/>
          <p:cNvSpPr/>
          <p:nvPr/>
        </p:nvSpPr>
        <p:spPr bwMode="auto">
          <a:xfrm>
            <a:off x="607316" y="2705695"/>
            <a:ext cx="5111735" cy="954311"/>
          </a:xfrm>
          <a:prstGeom prst="rect">
            <a:avLst/>
          </a:prstGeom>
          <a:solidFill>
            <a:srgbClr val="8DC63F"/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46176" tIns="46176" rIns="46176" bIns="46176" numCol="1" rtlCol="0" anchor="ctr" anchorCtr="0" compatLnSpc="1">
            <a:prstTxWarp prst="textNoShape">
              <a:avLst/>
            </a:prstTxWarp>
          </a:bodyPr>
          <a:lstStyle/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136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VALDYMO GRUPĖ </a:t>
            </a:r>
          </a:p>
          <a:p>
            <a:pPr algn="ctr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94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VšĮ „Plačiajuostis internetas“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973872" y="1272071"/>
            <a:ext cx="2676830" cy="9574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Prižiūri projektą</a:t>
            </a:r>
          </a:p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Tvirtina valdymo grupės priimtus sprendimus</a:t>
            </a:r>
          </a:p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Derina interesus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00161" y="4373821"/>
            <a:ext cx="2518932" cy="76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Atlieka darbus</a:t>
            </a:r>
          </a:p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Derina rezultatus</a:t>
            </a:r>
          </a:p>
          <a:p>
            <a:endParaRPr lang="lt-LT" sz="1539"/>
          </a:p>
        </p:txBody>
      </p:sp>
      <p:sp>
        <p:nvSpPr>
          <p:cNvPr id="62" name="TextBox 61"/>
          <p:cNvSpPr txBox="1"/>
          <p:nvPr/>
        </p:nvSpPr>
        <p:spPr>
          <a:xfrm>
            <a:off x="6020121" y="2705695"/>
            <a:ext cx="2518932" cy="1010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Priima sprendimus</a:t>
            </a:r>
          </a:p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Vertina rezultatus</a:t>
            </a:r>
          </a:p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Tvirtina rezultatus</a:t>
            </a:r>
          </a:p>
          <a:p>
            <a:endParaRPr lang="lt-LT" sz="1539"/>
          </a:p>
        </p:txBody>
      </p:sp>
      <p:sp>
        <p:nvSpPr>
          <p:cNvPr id="64" name="Right Arrow 8"/>
          <p:cNvSpPr/>
          <p:nvPr/>
        </p:nvSpPr>
        <p:spPr bwMode="auto">
          <a:xfrm>
            <a:off x="3145675" y="4422091"/>
            <a:ext cx="351859" cy="197531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808969"/>
            <a:endParaRPr lang="lt-LT" sz="684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ight Arrow 66"/>
          <p:cNvSpPr/>
          <p:nvPr/>
        </p:nvSpPr>
        <p:spPr bwMode="auto">
          <a:xfrm rot="10800000">
            <a:off x="3109705" y="4768594"/>
            <a:ext cx="351859" cy="197531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808969"/>
            <a:endParaRPr lang="lt-LT" sz="684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ight Arrow 71"/>
          <p:cNvSpPr/>
          <p:nvPr/>
        </p:nvSpPr>
        <p:spPr bwMode="auto">
          <a:xfrm rot="5400000">
            <a:off x="4450348" y="3851335"/>
            <a:ext cx="351859" cy="197531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808969"/>
            <a:endParaRPr lang="lt-LT" sz="684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Right Arrow 72"/>
          <p:cNvSpPr/>
          <p:nvPr/>
        </p:nvSpPr>
        <p:spPr bwMode="auto">
          <a:xfrm rot="5400000">
            <a:off x="2907327" y="2332300"/>
            <a:ext cx="351859" cy="197531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808969"/>
            <a:endParaRPr lang="lt-LT" sz="684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ight Arrow 21"/>
          <p:cNvSpPr/>
          <p:nvPr/>
        </p:nvSpPr>
        <p:spPr bwMode="auto">
          <a:xfrm rot="16200000">
            <a:off x="1463845" y="3851335"/>
            <a:ext cx="351859" cy="197531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808969"/>
            <a:endParaRPr lang="lt-LT" sz="684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ight Arrow 22"/>
          <p:cNvSpPr/>
          <p:nvPr/>
        </p:nvSpPr>
        <p:spPr bwMode="auto">
          <a:xfrm rot="5400000">
            <a:off x="1776696" y="3876933"/>
            <a:ext cx="351859" cy="197531"/>
          </a:xfrm>
          <a:prstGeom prst="rightArrow">
            <a:avLst/>
          </a:prstGeom>
          <a:solidFill>
            <a:schemeClr val="tx1"/>
          </a:solidFill>
          <a:ln w="25400" cap="flat" cmpd="sng" algn="ctr">
            <a:noFill/>
            <a:prstDash val="solid"/>
          </a:ln>
          <a:effectLst/>
        </p:spPr>
        <p:txBody>
          <a:bodyPr lIns="0" rIns="0" rtlCol="0" anchor="ctr"/>
          <a:lstStyle/>
          <a:p>
            <a:pPr algn="ctr" defTabSz="808969"/>
            <a:endParaRPr lang="lt-LT" sz="684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8477" y="5443431"/>
            <a:ext cx="5111735" cy="329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1539"/>
          </a:p>
        </p:txBody>
      </p:sp>
      <p:sp>
        <p:nvSpPr>
          <p:cNvPr id="71" name="Rectangle 83"/>
          <p:cNvSpPr/>
          <p:nvPr>
            <p:custDataLst>
              <p:tags r:id="rId5"/>
            </p:custDataLst>
          </p:nvPr>
        </p:nvSpPr>
        <p:spPr>
          <a:xfrm>
            <a:off x="529125" y="5283071"/>
            <a:ext cx="5197124" cy="8136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defTabSz="851135" fontAlgn="base">
              <a:spcBef>
                <a:spcPct val="0"/>
              </a:spcBef>
              <a:spcAft>
                <a:spcPts val="513"/>
              </a:spcAft>
            </a:pPr>
            <a:r>
              <a:rPr lang="lt-LT" sz="1026" b="1" u="sng">
                <a:ln w="0"/>
                <a:latin typeface="Arial" panose="020B0604020202020204" pitchFamily="34" charset="0"/>
                <a:cs typeface="Arial" panose="020B0604020202020204" pitchFamily="34" charset="0"/>
              </a:rPr>
              <a:t>NEFORMALIOS KONSULTACINĖS GRUPĖS NARIAI:</a:t>
            </a:r>
          </a:p>
          <a:p>
            <a:pPr algn="just" defTabSz="851135" fontAlgn="base">
              <a:spcBef>
                <a:spcPct val="0"/>
              </a:spcBef>
              <a:spcAft>
                <a:spcPct val="0"/>
              </a:spcAft>
            </a:pPr>
            <a:r>
              <a:rPr lang="lt-LT" sz="941">
                <a:latin typeface="Arial" panose="020B0604020202020204" pitchFamily="34" charset="0"/>
                <a:cs typeface="Arial" panose="020B0604020202020204" pitchFamily="34" charset="0"/>
              </a:rPr>
              <a:t>AB „Telia Lietuva“, UAB „Cgates“, UAB „TELE2“, AB Lietuvos radijo ir televizijos centras, UAB „BITĖ Lietuva“, Lietuvos verslo konfederacija, </a:t>
            </a:r>
            <a:r>
              <a:rPr lang="lt-LT" sz="941">
                <a:ln w="0"/>
                <a:latin typeface="Arial" panose="020B0604020202020204" pitchFamily="34" charset="0"/>
                <a:cs typeface="Arial" panose="020B0604020202020204" pitchFamily="34" charset="0"/>
              </a:rPr>
              <a:t>Lietuvos kabelinės televizijos asociacija, Lietuvos interneto paslaugų teikėjų asociacija, R</a:t>
            </a:r>
            <a:r>
              <a:rPr lang="lt-LT" sz="941">
                <a:latin typeface="Arial" panose="020B0604020202020204" pitchFamily="34" charset="0"/>
                <a:cs typeface="Arial" panose="020B0604020202020204" pitchFamily="34" charset="0"/>
              </a:rPr>
              <a:t>RT ir Informatikos ryšių departamentas prie VRM.</a:t>
            </a:r>
            <a:endParaRPr lang="lt-LT" sz="1539"/>
          </a:p>
        </p:txBody>
      </p:sp>
      <p:sp>
        <p:nvSpPr>
          <p:cNvPr id="72" name="TextBox 71"/>
          <p:cNvSpPr txBox="1"/>
          <p:nvPr/>
        </p:nvSpPr>
        <p:spPr>
          <a:xfrm>
            <a:off x="5953185" y="5271983"/>
            <a:ext cx="2546118" cy="893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Dalyvauja reguliariuose susirinkimuose</a:t>
            </a:r>
          </a:p>
          <a:p>
            <a:pPr marL="233485" lvl="3" indent="-233485" defTabSz="781903" fontAlgn="base">
              <a:spcBef>
                <a:spcPts val="513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Arial" pitchFamily="34" charset="0"/>
              <a:buChar char="►"/>
              <a:defRPr/>
            </a:pPr>
            <a:r>
              <a:rPr lang="lt-LT" sz="1197">
                <a:latin typeface="Arial" panose="020B0604020202020204" pitchFamily="34" charset="0"/>
                <a:cs typeface="Arial" panose="020B0604020202020204" pitchFamily="34" charset="0"/>
              </a:rPr>
              <a:t>Teikia ekspertinę nuomonę ir pasiūlymus</a:t>
            </a:r>
          </a:p>
        </p:txBody>
      </p:sp>
      <p:cxnSp>
        <p:nvCxnSpPr>
          <p:cNvPr id="73" name="Straight Connector 5"/>
          <p:cNvCxnSpPr/>
          <p:nvPr>
            <p:custDataLst>
              <p:tags r:id="rId6"/>
            </p:custDataLst>
          </p:nvPr>
        </p:nvCxnSpPr>
        <p:spPr>
          <a:xfrm>
            <a:off x="5890068" y="893277"/>
            <a:ext cx="0" cy="53256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5"/>
          <p:cNvCxnSpPr/>
          <p:nvPr>
            <p:custDataLst>
              <p:tags r:id="rId7"/>
            </p:custDataLst>
          </p:nvPr>
        </p:nvCxnSpPr>
        <p:spPr>
          <a:xfrm>
            <a:off x="8668154" y="892383"/>
            <a:ext cx="0" cy="53256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5"/>
          <p:cNvCxnSpPr/>
          <p:nvPr>
            <p:custDataLst>
              <p:tags r:id="rId8"/>
            </p:custDataLst>
          </p:nvPr>
        </p:nvCxnSpPr>
        <p:spPr>
          <a:xfrm>
            <a:off x="296045" y="892383"/>
            <a:ext cx="0" cy="53256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avadinimas 1"/>
          <p:cNvSpPr txBox="1">
            <a:spLocks/>
          </p:cNvSpPr>
          <p:nvPr/>
        </p:nvSpPr>
        <p:spPr bwMode="auto">
          <a:xfrm>
            <a:off x="6000161" y="942460"/>
            <a:ext cx="2558853" cy="326952"/>
          </a:xfrm>
          <a:prstGeom prst="rect">
            <a:avLst/>
          </a:prstGeom>
          <a:solidFill>
            <a:srgbClr val="8DC63F"/>
          </a:solidFill>
          <a:ln>
            <a:noFill/>
          </a:ln>
          <a:extLst/>
        </p:spPr>
        <p:txBody>
          <a:bodyPr vert="horz" wrap="square" lIns="78191" tIns="39095" rIns="78191" bIns="39095" numCol="1" anchor="ctr" anchorCtr="0" compatLnSpc="1">
            <a:prstTxWarp prst="textNoShape">
              <a:avLst/>
            </a:prstTxWarp>
          </a:bodyPr>
          <a:lstStyle>
            <a:lvl1pPr marL="457200" indent="0"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726056"/>
                </a:solidFill>
                <a:latin typeface="Cambria" pitchFamily="18" charset="0"/>
                <a:ea typeface="+mj-ea"/>
                <a:cs typeface="+mj-cs"/>
              </a:defRPr>
            </a:lvl1pPr>
          </a:lstStyle>
          <a:p>
            <a:pPr marL="0" defTabSz="851135" fontAlgn="base">
              <a:spcAft>
                <a:spcPct val="0"/>
              </a:spcAft>
            </a:pPr>
            <a:r>
              <a:rPr lang="lt-LT" sz="1197" kern="0">
                <a:solidFill>
                  <a:srgbClr val="726056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FUNKCIJOS</a:t>
            </a:r>
          </a:p>
        </p:txBody>
      </p:sp>
    </p:spTree>
    <p:extLst>
      <p:ext uri="{BB962C8B-B14F-4D97-AF65-F5344CB8AC3E}">
        <p14:creationId xmlns:p14="http://schemas.microsoft.com/office/powerpoint/2010/main" val="1595150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92696"/>
            <a:ext cx="8350921" cy="59046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1383" y="300516"/>
            <a:ext cx="831507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5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Naujos kartos interneto prieigos tinklo esamas ir 2020 m. planuojamas padengimas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be NKP </a:t>
            </a:r>
            <a:r>
              <a:rPr lang="en-US" sz="1500" dirty="0" err="1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projekto</a:t>
            </a:r>
            <a:r>
              <a:rPr lang="en-GB" sz="1500" dirty="0">
                <a:solidFill>
                  <a:schemeClr val="bg1">
                    <a:lumMod val="50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endParaRPr lang="en-US" sz="15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566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2"/>
            <a:ext cx="8496944" cy="262118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defTabSz="995363" fontAlgn="base">
              <a:spcAft>
                <a:spcPct val="0"/>
              </a:spcAft>
            </a:pPr>
            <a:r>
              <a:rPr lang="en-US" sz="32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lt-LT" sz="32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ų</a:t>
            </a:r>
            <a:r>
              <a:rPr lang="en-US" sz="32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ūki</a:t>
            </a:r>
            <a:r>
              <a:rPr lang="lt-LT" sz="32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ų</a:t>
            </a:r>
            <a:r>
              <a:rPr lang="en-US" sz="32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padengimas</a:t>
            </a:r>
            <a:r>
              <a:rPr lang="en-US" sz="32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 m. 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4317128"/>
            <a:ext cx="8229600" cy="2280224"/>
          </a:xfrm>
        </p:spPr>
        <p:txBody>
          <a:bodyPr>
            <a:normAutofit fontScale="77500" lnSpcReduction="20000"/>
          </a:bodyPr>
          <a:lstStyle/>
          <a:p>
            <a:r>
              <a:rPr lang="lt-LT" sz="2800" dirty="0" smtClean="0"/>
              <a:t>Iki 2020 planuojama </a:t>
            </a:r>
            <a:r>
              <a:rPr lang="lt-LT" sz="2800" dirty="0"/>
              <a:t>apie 29 tūkst. namų ūkių* padengti tik operatorių </a:t>
            </a:r>
            <a:r>
              <a:rPr lang="lt-LT" sz="2800" dirty="0" smtClean="0"/>
              <a:t>investicijomis ir tai sudarys 93,23 % </a:t>
            </a:r>
            <a:r>
              <a:rPr lang="en-US" sz="2800" dirty="0"/>
              <a:t>n</a:t>
            </a:r>
            <a:r>
              <a:rPr lang="lt-LT" sz="2800" dirty="0" smtClean="0"/>
              <a:t>amų ūkių. </a:t>
            </a:r>
          </a:p>
          <a:p>
            <a:r>
              <a:rPr lang="lt-LT" sz="2800" dirty="0" smtClean="0"/>
              <a:t>2020 metais įvertinus esamą ir planuojamą įrengti operatorių infrastruktūrą </a:t>
            </a:r>
            <a:r>
              <a:rPr lang="lt-LT" sz="3800" b="1" u="sng" dirty="0" smtClean="0"/>
              <a:t>89166</a:t>
            </a:r>
            <a:r>
              <a:rPr lang="lt-LT" sz="2800" dirty="0" smtClean="0"/>
              <a:t> namų ūkių neturės galimybės naudotis NKIP paslaugomis.</a:t>
            </a:r>
            <a:endParaRPr lang="lt-LT" sz="2800" dirty="0"/>
          </a:p>
          <a:p>
            <a:endParaRPr lang="lt-LT" sz="2800" dirty="0"/>
          </a:p>
          <a:p>
            <a:pPr marL="0" indent="0">
              <a:buNone/>
            </a:pPr>
            <a:endParaRPr lang="lt-LT" sz="1000" dirty="0"/>
          </a:p>
          <a:p>
            <a:pPr marL="0" indent="0">
              <a:buNone/>
            </a:pPr>
            <a:r>
              <a:rPr lang="lt-LT" sz="1000" dirty="0"/>
              <a:t>* Namų ūkiai skaičiuojami pagal gyventojų registro duomenis.</a:t>
            </a:r>
          </a:p>
        </p:txBody>
      </p:sp>
    </p:spTree>
    <p:extLst>
      <p:ext uri="{BB962C8B-B14F-4D97-AF65-F5344CB8AC3E}">
        <p14:creationId xmlns:p14="http://schemas.microsoft.com/office/powerpoint/2010/main" val="41099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995363" fontAlgn="base">
              <a:spcAft>
                <a:spcPct val="0"/>
              </a:spcAft>
            </a:pPr>
            <a:r>
              <a:rPr lang="lt-LT" sz="3200" b="1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Tolimesni veiksmai</a:t>
            </a:r>
            <a:endParaRPr lang="en-US" sz="3200" b="1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lt-LT" b="1" u="sng" dirty="0" smtClean="0"/>
          </a:p>
          <a:p>
            <a:pPr marL="0" indent="0">
              <a:buNone/>
            </a:pPr>
            <a:endParaRPr lang="lt-LT" dirty="0"/>
          </a:p>
          <a:p>
            <a:pPr>
              <a:buFont typeface="Wingdings" panose="05000000000000000000" pitchFamily="2" charset="2"/>
              <a:buChar char="Ø"/>
            </a:pPr>
            <a:r>
              <a:rPr lang="lt-LT" b="1" u="sng" dirty="0" smtClean="0"/>
              <a:t>2017-07-21</a:t>
            </a:r>
            <a:r>
              <a:rPr lang="lt-LT" dirty="0" smtClean="0"/>
              <a:t> </a:t>
            </a:r>
            <a:r>
              <a:rPr lang="lt-LT" dirty="0"/>
              <a:t>naujos kartos prieigos plėtros investicijų projekto parengimas.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687978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pTd2DO_1UWXfmoAivQE_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IJrKK_AlkWBLCv1jITmJ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UyCqBwhdEuHA7U4129af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Sh01JGDVEmGGD65w_Xlf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Sh01JGDVEmGGD65w_Xlf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Sh01JGDVEmGGD65w_Xlfw"/>
</p:tagLst>
</file>

<file path=ppt/theme/theme1.xml><?xml version="1.0" encoding="utf-8"?>
<a:theme xmlns:a="http://schemas.openxmlformats.org/drawingml/2006/main" name="placiajuostis_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sirinktinis 6">
      <a:majorFont>
        <a:latin typeface="FrutigerL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placiajuostis_ppt</Template>
  <TotalTime>2765</TotalTime>
  <Words>279</Words>
  <Application>Microsoft Office PowerPoint</Application>
  <PresentationFormat>Demonstracija ekrane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Įdėtosios OLE paslaugos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8" baseType="lpstr">
      <vt:lpstr>placiajuostis_ppt</vt:lpstr>
      <vt:lpstr>think-cell Slide</vt:lpstr>
      <vt:lpstr>Naujos kartos prieigos  plėtros projektas</vt:lpstr>
      <vt:lpstr>PowerPoint pristatymas</vt:lpstr>
      <vt:lpstr>PowerPoint pristatymas</vt:lpstr>
      <vt:lpstr>PowerPoint pristatymas</vt:lpstr>
      <vt:lpstr>Namų ūkių padengimas 2020 m. </vt:lpstr>
      <vt:lpstr>Tolimesni veiksmai</vt:lpstr>
    </vt:vector>
  </TitlesOfParts>
  <Company>Deftones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Pavadinimas</dc:title>
  <dc:creator>User</dc:creator>
  <cp:lastModifiedBy>Vilma Gelžinytė-Marcinkevičė</cp:lastModifiedBy>
  <cp:revision>132</cp:revision>
  <dcterms:created xsi:type="dcterms:W3CDTF">2013-09-18T11:20:51Z</dcterms:created>
  <dcterms:modified xsi:type="dcterms:W3CDTF">2017-06-14T13:01:47Z</dcterms:modified>
</cp:coreProperties>
</file>