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  <p:sldMasterId id="2147483967" r:id="rId2"/>
  </p:sldMasterIdLst>
  <p:notesMasterIdLst>
    <p:notesMasterId r:id="rId12"/>
  </p:notesMasterIdLst>
  <p:handoutMasterIdLst>
    <p:handoutMasterId r:id="rId13"/>
  </p:handoutMasterIdLst>
  <p:sldIdLst>
    <p:sldId id="460" r:id="rId3"/>
    <p:sldId id="439" r:id="rId4"/>
    <p:sldId id="440" r:id="rId5"/>
    <p:sldId id="442" r:id="rId6"/>
    <p:sldId id="437" r:id="rId7"/>
    <p:sldId id="470" r:id="rId8"/>
    <p:sldId id="467" r:id="rId9"/>
    <p:sldId id="468" r:id="rId10"/>
    <p:sldId id="443" r:id="rId11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76">
          <p15:clr>
            <a:srgbClr val="A4A3A4"/>
          </p15:clr>
        </p15:guide>
        <p15:guide id="2" orient="horz" pos="259">
          <p15:clr>
            <a:srgbClr val="A4A3A4"/>
          </p15:clr>
        </p15:guide>
        <p15:guide id="3" orient="horz" pos="3575">
          <p15:clr>
            <a:srgbClr val="A4A3A4"/>
          </p15:clr>
        </p15:guide>
        <p15:guide id="4" orient="horz" pos="2663">
          <p15:clr>
            <a:srgbClr val="A4A3A4"/>
          </p15:clr>
        </p15:guide>
        <p15:guide id="5" orient="horz" pos="1542">
          <p15:clr>
            <a:srgbClr val="A4A3A4"/>
          </p15:clr>
        </p15:guide>
        <p15:guide id="6" orient="horz" pos="2758">
          <p15:clr>
            <a:srgbClr val="A4A3A4"/>
          </p15:clr>
        </p15:guide>
        <p15:guide id="7" pos="191">
          <p15:clr>
            <a:srgbClr val="A4A3A4"/>
          </p15:clr>
        </p15:guide>
        <p15:guide id="8" pos="5569">
          <p15:clr>
            <a:srgbClr val="A4A3A4"/>
          </p15:clr>
        </p15:guide>
        <p15:guide id="9" pos="1403">
          <p15:clr>
            <a:srgbClr val="A4A3A4"/>
          </p15:clr>
        </p15:guide>
        <p15:guide id="10" orient="horz" pos="3561">
          <p15:clr>
            <a:srgbClr val="A4A3A4"/>
          </p15:clr>
        </p15:guide>
        <p15:guide id="11" orient="horz" pos="4110">
          <p15:clr>
            <a:srgbClr val="A4A3A4"/>
          </p15:clr>
        </p15:guide>
        <p15:guide id="12" orient="horz" pos="4201">
          <p15:clr>
            <a:srgbClr val="A4A3A4"/>
          </p15:clr>
        </p15:guide>
        <p15:guide id="13" orient="horz" pos="4156">
          <p15:clr>
            <a:srgbClr val="A4A3A4"/>
          </p15:clr>
        </p15:guide>
        <p15:guide id="14" pos="431">
          <p15:clr>
            <a:srgbClr val="A4A3A4"/>
          </p15:clr>
        </p15:guide>
        <p15:guide id="15" pos="5556">
          <p15:clr>
            <a:srgbClr val="A4A3A4"/>
          </p15:clr>
        </p15:guide>
        <p15:guide id="16" pos="3152">
          <p15:clr>
            <a:srgbClr val="A4A3A4"/>
          </p15:clr>
        </p15:guide>
        <p15:guide id="17" orient="horz" pos="265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Kavaliauskaite" initials="L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D52"/>
    <a:srgbClr val="F1592B"/>
    <a:srgbClr val="F15935"/>
    <a:srgbClr val="FFE600"/>
    <a:srgbClr val="00A752"/>
    <a:srgbClr val="CAC30A"/>
    <a:srgbClr val="FCAF17"/>
    <a:srgbClr val="F9BDAE"/>
    <a:srgbClr val="DD1936"/>
    <a:srgbClr val="16A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833802-FEF1-4C79-8D5D-14CF1EAF98D9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Be stiliaus, lentelės tinkleli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6" autoAdjust="0"/>
    <p:restoredTop sz="95149" autoAdjust="0"/>
  </p:normalViewPr>
  <p:slideViewPr>
    <p:cSldViewPr snapToObjects="1">
      <p:cViewPr>
        <p:scale>
          <a:sx n="121" d="100"/>
          <a:sy n="121" d="100"/>
        </p:scale>
        <p:origin x="102" y="876"/>
      </p:cViewPr>
      <p:guideLst>
        <p:guide orient="horz" pos="882"/>
        <p:guide orient="horz" pos="194"/>
        <p:guide orient="horz" pos="2681"/>
        <p:guide orient="horz" pos="1997"/>
        <p:guide orient="horz" pos="1157"/>
        <p:guide orient="horz" pos="2069"/>
        <p:guide orient="horz" pos="2671"/>
        <p:guide orient="horz" pos="3083"/>
        <p:guide orient="horz" pos="3151"/>
        <p:guide orient="horz" pos="3117"/>
        <p:guide orient="horz" pos="1994"/>
        <p:guide pos="191"/>
        <p:guide pos="5569"/>
        <p:guide pos="1403"/>
        <p:guide pos="431"/>
        <p:guide pos="5556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-2880" y="-10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C1D1DF48-9E81-402A-A290-B40F7617BBAC}" type="datetimeFigureOut">
              <a:rPr lang="lt-LT" smtClean="0"/>
              <a:pPr/>
              <a:t>2017.02.21</a:t>
            </a:fld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8F0AE13A-4254-4747-8DAD-3C92FE9FDF4F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67526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2340F9F0-D276-45EA-AC3D-12C6252006F8}" type="datetimeFigureOut">
              <a:rPr lang="en-US" smtClean="0"/>
              <a:t>2/21/2017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20F04039-838E-45B7-B34D-6074A84DAF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1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CF9612-62D4-4D83-87DD-D426E66B920E}" type="slidenum">
              <a:rPr lang="lt-LT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lt-L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9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Cover_General 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67224" y="3759883"/>
            <a:ext cx="5212732" cy="268610"/>
          </a:xfrm>
          <a:prstGeom prst="rect">
            <a:avLst/>
          </a:prstGeom>
        </p:spPr>
        <p:txBody>
          <a:bodyPr/>
          <a:lstStyle>
            <a:lvl1pPr marL="0" indent="0" defTabSz="461754">
              <a:spcBef>
                <a:spcPts val="0"/>
              </a:spcBef>
              <a:buNone/>
              <a:defRPr sz="2000" b="1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67224" y="2764124"/>
            <a:ext cx="5212732" cy="268610"/>
          </a:xfrm>
          <a:prstGeom prst="rect">
            <a:avLst/>
          </a:prstGeom>
        </p:spPr>
        <p:txBody>
          <a:bodyPr/>
          <a:lstStyle>
            <a:lvl1pPr marL="0" indent="0" defTabSz="461754">
              <a:spcBef>
                <a:spcPts val="0"/>
              </a:spcBef>
              <a:buNone/>
              <a:defRPr sz="14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Event title | YYYY MM 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66750" y="2214228"/>
            <a:ext cx="5921474" cy="303516"/>
          </a:xfrm>
          <a:prstGeom prst="rect">
            <a:avLst/>
          </a:prstGeom>
        </p:spPr>
        <p:txBody>
          <a:bodyPr/>
          <a:lstStyle>
            <a:lvl1pPr>
              <a:defRPr sz="2200" baseline="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ENGLISH COVER</a:t>
            </a:r>
          </a:p>
        </p:txBody>
      </p:sp>
    </p:spTree>
    <p:extLst>
      <p:ext uri="{BB962C8B-B14F-4D97-AF65-F5344CB8AC3E}">
        <p14:creationId xmlns:p14="http://schemas.microsoft.com/office/powerpoint/2010/main" val="424370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sz="quarter" idx="39" hasCustomPrompt="1"/>
          </p:nvPr>
        </p:nvSpPr>
        <p:spPr>
          <a:xfrm>
            <a:off x="4833024" y="2779678"/>
            <a:ext cx="1899216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</a:t>
            </a:r>
            <a:r>
              <a:rPr lang="en-US" dirty="0"/>
              <a:t>218</a:t>
            </a:r>
            <a:r>
              <a:rPr lang="lt-LT" dirty="0"/>
              <a:t>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4833025" y="1577376"/>
            <a:ext cx="1010370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833025" y="1078300"/>
            <a:ext cx="1010371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5580112" y="1186848"/>
            <a:ext cx="3240038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5580113" y="1671248"/>
            <a:ext cx="3268549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833026" y="2105450"/>
            <a:ext cx="1010370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8" hasCustomPrompt="1"/>
          </p:nvPr>
        </p:nvSpPr>
        <p:spPr>
          <a:xfrm>
            <a:off x="5589513" y="2212329"/>
            <a:ext cx="3268548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0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42" hasCustomPrompt="1"/>
          </p:nvPr>
        </p:nvSpPr>
        <p:spPr>
          <a:xfrm>
            <a:off x="6949162" y="2782035"/>
            <a:ext cx="1899216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</a:t>
            </a:r>
            <a:r>
              <a:rPr lang="en-US" dirty="0"/>
              <a:t>218</a:t>
            </a:r>
            <a:r>
              <a:rPr lang="lt-LT" dirty="0"/>
              <a:t>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535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1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311012" y="1177314"/>
            <a:ext cx="8509138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2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822826" y="1177528"/>
            <a:ext cx="1260475" cy="947738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anchor="ctr"/>
          <a:lstStyle>
            <a:lvl1pPr algn="ctr">
              <a:defRPr sz="1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" y="267300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latin typeface="+mj-lt"/>
              </a:defRPr>
            </a:lvl1pPr>
            <a:lvl2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0"/>
            <a:r>
              <a:rPr lang="en-US" dirty="0"/>
              <a:t>Theme title </a:t>
            </a:r>
            <a:r>
              <a:rPr lang="lt-LT" dirty="0" err="1"/>
              <a:t>is</a:t>
            </a:r>
            <a:r>
              <a:rPr lang="en-US" dirty="0"/>
              <a:t> here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54000" marR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54000" marR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4822826" y="2236604"/>
            <a:ext cx="1260475" cy="947738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anchor="ctr"/>
          <a:lstStyle>
            <a:lvl1pPr algn="ctr">
              <a:defRPr sz="1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4822826" y="3298035"/>
            <a:ext cx="1260475" cy="947738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anchor="ctr"/>
          <a:lstStyle>
            <a:lvl1pPr algn="ctr">
              <a:defRPr sz="1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331372" y="1177528"/>
            <a:ext cx="2488779" cy="947738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marL="171450" indent="-1714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331371" y="3298035"/>
            <a:ext cx="2488779" cy="947738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marL="171450" indent="-1714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331370" y="2236604"/>
            <a:ext cx="2488779" cy="947738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marL="171450" indent="-1714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575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797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4822690" y="2859219"/>
            <a:ext cx="3997459" cy="1392455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marL="171450" indent="-1714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822691" y="1245970"/>
            <a:ext cx="3997459" cy="1392455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marL="171450" indent="-1714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9" hasCustomPrompt="1"/>
          </p:nvPr>
        </p:nvSpPr>
        <p:spPr>
          <a:xfrm>
            <a:off x="307976" y="1241823"/>
            <a:ext cx="1585913" cy="4679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" y="267300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latin typeface="+mj-lt"/>
              </a:defRPr>
            </a:lvl1pPr>
            <a:lvl2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0"/>
            <a:r>
              <a:rPr lang="en-US" dirty="0"/>
              <a:t>Theme title </a:t>
            </a:r>
            <a:r>
              <a:rPr lang="lt-LT" dirty="0" err="1"/>
              <a:t>is</a:t>
            </a:r>
            <a:r>
              <a:rPr lang="en-US" dirty="0"/>
              <a:t> here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54000" marR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54000" marR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01841" y="1179909"/>
            <a:ext cx="398849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07334" y="2787774"/>
            <a:ext cx="398849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57" hasCustomPrompt="1"/>
          </p:nvPr>
        </p:nvSpPr>
        <p:spPr>
          <a:xfrm>
            <a:off x="1979613" y="1242409"/>
            <a:ext cx="2311400" cy="13960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0" i="1"/>
            </a:lvl1pPr>
          </a:lstStyle>
          <a:p>
            <a:r>
              <a:rPr lang="en-US" dirty="0"/>
              <a:t>Case study picture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58" hasCustomPrompt="1"/>
          </p:nvPr>
        </p:nvSpPr>
        <p:spPr>
          <a:xfrm>
            <a:off x="1984432" y="2855658"/>
            <a:ext cx="2311400" cy="13960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0" i="1"/>
            </a:lvl1pPr>
          </a:lstStyle>
          <a:p>
            <a:r>
              <a:rPr lang="en-US" dirty="0"/>
              <a:t>Case study picture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60" hasCustomPrompt="1"/>
          </p:nvPr>
        </p:nvSpPr>
        <p:spPr>
          <a:xfrm>
            <a:off x="301842" y="2855659"/>
            <a:ext cx="1585913" cy="4679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7953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797">
          <p15:clr>
            <a:srgbClr val="FBAE40"/>
          </p15:clr>
        </p15:guide>
        <p15:guide id="2" pos="55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ase studi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311353" y="915702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flipH="1" flipV="1">
            <a:off x="303065" y="1399122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6" name="Text Placeholder 30"/>
          <p:cNvSpPr>
            <a:spLocks noGrp="1"/>
          </p:cNvSpPr>
          <p:nvPr>
            <p:ph type="body" sz="quarter" idx="33"/>
          </p:nvPr>
        </p:nvSpPr>
        <p:spPr>
          <a:xfrm>
            <a:off x="1892504" y="1172493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98" name="Text Placeholder 55"/>
          <p:cNvSpPr>
            <a:spLocks noGrp="1"/>
          </p:cNvSpPr>
          <p:nvPr>
            <p:ph type="body" sz="quarter" idx="35" hasCustomPrompt="1"/>
          </p:nvPr>
        </p:nvSpPr>
        <p:spPr>
          <a:xfrm>
            <a:off x="311229" y="1419225"/>
            <a:ext cx="4044747" cy="61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cxnSp>
        <p:nvCxnSpPr>
          <p:cNvPr id="41" name="Straight Connector 40"/>
          <p:cNvCxnSpPr/>
          <p:nvPr userDrawn="1"/>
        </p:nvCxnSpPr>
        <p:spPr>
          <a:xfrm flipH="1" flipV="1">
            <a:off x="303065" y="2576392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 Placeholder 55"/>
          <p:cNvSpPr>
            <a:spLocks noGrp="1"/>
          </p:cNvSpPr>
          <p:nvPr>
            <p:ph type="body" sz="quarter" idx="56" hasCustomPrompt="1"/>
          </p:nvPr>
        </p:nvSpPr>
        <p:spPr>
          <a:xfrm>
            <a:off x="311229" y="2596496"/>
            <a:ext cx="4044747" cy="61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 flipV="1">
            <a:off x="303190" y="3750000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ext Placeholder 55"/>
          <p:cNvSpPr>
            <a:spLocks noGrp="1"/>
          </p:cNvSpPr>
          <p:nvPr>
            <p:ph type="body" sz="quarter" idx="59" hasCustomPrompt="1"/>
          </p:nvPr>
        </p:nvSpPr>
        <p:spPr>
          <a:xfrm>
            <a:off x="311354" y="3770103"/>
            <a:ext cx="4044747" cy="61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cxnSp>
        <p:nvCxnSpPr>
          <p:cNvPr id="49" name="Straight Connector 48"/>
          <p:cNvCxnSpPr/>
          <p:nvPr userDrawn="1"/>
        </p:nvCxnSpPr>
        <p:spPr>
          <a:xfrm flipH="1" flipV="1">
            <a:off x="4803438" y="1399122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 Placeholder 55"/>
          <p:cNvSpPr>
            <a:spLocks noGrp="1"/>
          </p:cNvSpPr>
          <p:nvPr>
            <p:ph type="body" sz="quarter" idx="62" hasCustomPrompt="1"/>
          </p:nvPr>
        </p:nvSpPr>
        <p:spPr>
          <a:xfrm>
            <a:off x="4811602" y="1419225"/>
            <a:ext cx="4044747" cy="61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H="1" flipV="1">
            <a:off x="4803438" y="2576392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 Placeholder 55"/>
          <p:cNvSpPr>
            <a:spLocks noGrp="1"/>
          </p:cNvSpPr>
          <p:nvPr>
            <p:ph type="body" sz="quarter" idx="65" hasCustomPrompt="1"/>
          </p:nvPr>
        </p:nvSpPr>
        <p:spPr>
          <a:xfrm>
            <a:off x="4811602" y="2596496"/>
            <a:ext cx="4044747" cy="61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 flipV="1">
            <a:off x="4803563" y="3750000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Text Placeholder 55"/>
          <p:cNvSpPr>
            <a:spLocks noGrp="1"/>
          </p:cNvSpPr>
          <p:nvPr>
            <p:ph type="body" sz="quarter" idx="68" hasCustomPrompt="1"/>
          </p:nvPr>
        </p:nvSpPr>
        <p:spPr>
          <a:xfrm>
            <a:off x="4811727" y="3770103"/>
            <a:ext cx="4044747" cy="61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11353" y="2079203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1" name="Text Placeholder 30"/>
          <p:cNvSpPr>
            <a:spLocks noGrp="1"/>
          </p:cNvSpPr>
          <p:nvPr>
            <p:ph type="body" sz="quarter" idx="70"/>
          </p:nvPr>
        </p:nvSpPr>
        <p:spPr>
          <a:xfrm>
            <a:off x="1892504" y="2360625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11353" y="3259589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3" name="Text Placeholder 30"/>
          <p:cNvSpPr>
            <a:spLocks noGrp="1"/>
          </p:cNvSpPr>
          <p:nvPr>
            <p:ph type="body" sz="quarter" idx="72"/>
          </p:nvPr>
        </p:nvSpPr>
        <p:spPr>
          <a:xfrm>
            <a:off x="1892504" y="3541011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73" hasCustomPrompt="1"/>
          </p:nvPr>
        </p:nvSpPr>
        <p:spPr>
          <a:xfrm>
            <a:off x="4798173" y="910804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30"/>
          <p:cNvSpPr>
            <a:spLocks noGrp="1"/>
          </p:cNvSpPr>
          <p:nvPr>
            <p:ph type="body" sz="quarter" idx="74"/>
          </p:nvPr>
        </p:nvSpPr>
        <p:spPr>
          <a:xfrm>
            <a:off x="6379324" y="1167595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75" hasCustomPrompt="1"/>
          </p:nvPr>
        </p:nvSpPr>
        <p:spPr>
          <a:xfrm>
            <a:off x="4798173" y="2074304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7" name="Text Placeholder 30"/>
          <p:cNvSpPr>
            <a:spLocks noGrp="1"/>
          </p:cNvSpPr>
          <p:nvPr>
            <p:ph type="body" sz="quarter" idx="76"/>
          </p:nvPr>
        </p:nvSpPr>
        <p:spPr>
          <a:xfrm>
            <a:off x="6379324" y="2355727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77" hasCustomPrompt="1"/>
          </p:nvPr>
        </p:nvSpPr>
        <p:spPr>
          <a:xfrm>
            <a:off x="4798173" y="3254690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9" name="Text Placeholder 30"/>
          <p:cNvSpPr>
            <a:spLocks noGrp="1"/>
          </p:cNvSpPr>
          <p:nvPr>
            <p:ph type="body" sz="quarter" idx="78"/>
          </p:nvPr>
        </p:nvSpPr>
        <p:spPr>
          <a:xfrm>
            <a:off x="6379324" y="3536113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31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412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16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se studi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cxnSp>
        <p:nvCxnSpPr>
          <p:cNvPr id="49" name="Straight Connector 48"/>
          <p:cNvCxnSpPr/>
          <p:nvPr userDrawn="1"/>
        </p:nvCxnSpPr>
        <p:spPr>
          <a:xfrm flipH="1" flipV="1">
            <a:off x="4803438" y="1669152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 Placeholder 55"/>
          <p:cNvSpPr>
            <a:spLocks noGrp="1"/>
          </p:cNvSpPr>
          <p:nvPr>
            <p:ph type="body" sz="quarter" idx="62" hasCustomPrompt="1"/>
          </p:nvPr>
        </p:nvSpPr>
        <p:spPr>
          <a:xfrm>
            <a:off x="4811602" y="1689256"/>
            <a:ext cx="4044747" cy="4266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H="1" flipV="1">
            <a:off x="4803438" y="2741996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 Placeholder 55"/>
          <p:cNvSpPr>
            <a:spLocks noGrp="1"/>
          </p:cNvSpPr>
          <p:nvPr>
            <p:ph type="body" sz="quarter" idx="65" hasCustomPrompt="1"/>
          </p:nvPr>
        </p:nvSpPr>
        <p:spPr>
          <a:xfrm>
            <a:off x="4811602" y="2762100"/>
            <a:ext cx="4044747" cy="444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 flipV="1">
            <a:off x="4803563" y="3786561"/>
            <a:ext cx="4052910" cy="105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Text Placeholder 55"/>
          <p:cNvSpPr>
            <a:spLocks noGrp="1"/>
          </p:cNvSpPr>
          <p:nvPr>
            <p:ph type="body" sz="quarter" idx="68" hasCustomPrompt="1"/>
          </p:nvPr>
        </p:nvSpPr>
        <p:spPr>
          <a:xfrm>
            <a:off x="4811727" y="3806665"/>
            <a:ext cx="4044747" cy="439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sz="1200" baseline="0"/>
            </a:lvl1pPr>
          </a:lstStyle>
          <a:p>
            <a:pPr lvl="0"/>
            <a:r>
              <a:rPr lang="en-US" dirty="0"/>
              <a:t>The following info goes here: Functions; Headcount &amp; City, year company established its operations in Lithuania.</a:t>
            </a:r>
            <a:endParaRPr lang="lt-LT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73" hasCustomPrompt="1"/>
          </p:nvPr>
        </p:nvSpPr>
        <p:spPr>
          <a:xfrm>
            <a:off x="4798173" y="1180834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5" name="Text Placeholder 30"/>
          <p:cNvSpPr>
            <a:spLocks noGrp="1"/>
          </p:cNvSpPr>
          <p:nvPr>
            <p:ph type="body" sz="quarter" idx="74"/>
          </p:nvPr>
        </p:nvSpPr>
        <p:spPr>
          <a:xfrm>
            <a:off x="6379324" y="1513505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75" hasCustomPrompt="1"/>
          </p:nvPr>
        </p:nvSpPr>
        <p:spPr>
          <a:xfrm>
            <a:off x="4798173" y="2239908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7" name="Text Placeholder 30"/>
          <p:cNvSpPr>
            <a:spLocks noGrp="1"/>
          </p:cNvSpPr>
          <p:nvPr>
            <p:ph type="body" sz="quarter" idx="76"/>
          </p:nvPr>
        </p:nvSpPr>
        <p:spPr>
          <a:xfrm>
            <a:off x="6379324" y="2572579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77" hasCustomPrompt="1"/>
          </p:nvPr>
        </p:nvSpPr>
        <p:spPr>
          <a:xfrm>
            <a:off x="4798173" y="3291252"/>
            <a:ext cx="1581150" cy="4679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pPr lvl="0"/>
            <a:r>
              <a:rPr lang="en-US" dirty="0"/>
              <a:t>Logo goes here </a:t>
            </a:r>
            <a:br>
              <a:rPr lang="en-US" dirty="0"/>
            </a:br>
            <a:endParaRPr lang="en-US" dirty="0"/>
          </a:p>
        </p:txBody>
      </p:sp>
      <p:sp>
        <p:nvSpPr>
          <p:cNvPr id="69" name="Text Placeholder 30"/>
          <p:cNvSpPr>
            <a:spLocks noGrp="1"/>
          </p:cNvSpPr>
          <p:nvPr>
            <p:ph type="body" sz="quarter" idx="78"/>
          </p:nvPr>
        </p:nvSpPr>
        <p:spPr>
          <a:xfrm>
            <a:off x="6379324" y="3623923"/>
            <a:ext cx="2468737" cy="1682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6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  <a:endParaRPr lang="lt-LT" dirty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580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16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ase studies 3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50" hasCustomPrompt="1"/>
          </p:nvPr>
        </p:nvSpPr>
        <p:spPr>
          <a:xfrm>
            <a:off x="2232025" y="2931319"/>
            <a:ext cx="3708400" cy="1454944"/>
          </a:xfrm>
          <a:prstGeom prst="rect">
            <a:avLst/>
          </a:prstGeom>
        </p:spPr>
        <p:txBody>
          <a:bodyPr/>
          <a:lstStyle>
            <a:lvl1pPr>
              <a:defRPr sz="1200" b="1" baseline="0"/>
            </a:lvl1pPr>
          </a:lstStyle>
          <a:p>
            <a:r>
              <a:rPr lang="en-US" dirty="0"/>
              <a:t>Insert table with company data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2232025" y="267300"/>
            <a:ext cx="3708400" cy="2196104"/>
          </a:xfrm>
          <a:prstGeom prst="rect">
            <a:avLst/>
          </a:prstGeom>
        </p:spPr>
        <p:txBody>
          <a:bodyPr/>
          <a:lstStyle>
            <a:lvl1pPr>
              <a:defRPr sz="1600" b="1" baseline="0"/>
            </a:lvl1pPr>
          </a:lstStyle>
          <a:p>
            <a:r>
              <a:rPr lang="en-US" dirty="0"/>
              <a:t>Insert quote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06000" y="267301"/>
            <a:ext cx="1782000" cy="2196062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95000"/>
              </a:lnSpc>
              <a:defRPr sz="2200" b="1">
                <a:solidFill>
                  <a:schemeClr val="accent6"/>
                </a:solidFill>
              </a:defRPr>
            </a:lvl1pPr>
            <a:lvl2pPr>
              <a:lnSpc>
                <a:spcPct val="95000"/>
              </a:lnSpc>
              <a:defRPr sz="2200" b="1">
                <a:solidFill>
                  <a:schemeClr val="bg2"/>
                </a:solidFill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0"/>
            <a:r>
              <a:rPr lang="lt-LT" dirty="0"/>
              <a:t>Company name</a:t>
            </a:r>
            <a:endParaRPr lang="en-US" dirty="0"/>
          </a:p>
          <a:p>
            <a:pPr lvl="1"/>
            <a:r>
              <a:rPr lang="lt-LT" dirty="0"/>
              <a:t>Function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/Paba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971551" y="2031690"/>
            <a:ext cx="3319463" cy="801291"/>
          </a:xfrm>
          <a:prstGeom prst="rect">
            <a:avLst/>
          </a:prstGeom>
        </p:spPr>
        <p:txBody>
          <a:bodyPr/>
          <a:lstStyle>
            <a:lvl1pPr>
              <a:defRPr sz="1600" b="1" baseline="0"/>
            </a:lvl1pPr>
            <a:lvl2pPr>
              <a:spcBef>
                <a:spcPts val="1200"/>
              </a:spcBef>
              <a:spcAft>
                <a:spcPts val="400"/>
              </a:spcAft>
              <a:defRPr sz="1200" b="1"/>
            </a:lvl2pPr>
            <a:lvl3pPr>
              <a:spcAft>
                <a:spcPts val="200"/>
              </a:spcAft>
              <a:defRPr sz="1200"/>
            </a:lvl3pPr>
          </a:lstStyle>
          <a:p>
            <a:pPr lvl="0"/>
            <a:r>
              <a:rPr lang="en-US" dirty="0" err="1"/>
              <a:t>Vardas</a:t>
            </a:r>
            <a:r>
              <a:rPr lang="en-US" dirty="0"/>
              <a:t> </a:t>
            </a:r>
            <a:r>
              <a:rPr lang="en-US" dirty="0" err="1"/>
              <a:t>Pavarde</a:t>
            </a:r>
            <a:endParaRPr lang="en-US" dirty="0"/>
          </a:p>
          <a:p>
            <a:pPr lvl="1"/>
            <a:r>
              <a:rPr lang="en-US" dirty="0" err="1"/>
              <a:t>Pareigos</a:t>
            </a:r>
            <a:endParaRPr lang="en-US" dirty="0"/>
          </a:p>
          <a:p>
            <a:pPr lvl="2"/>
            <a:r>
              <a:rPr lang="en-US" dirty="0"/>
              <a:t>T: </a:t>
            </a:r>
            <a:r>
              <a:rPr lang="en-US" dirty="0" err="1"/>
              <a:t>dsfdfsdfsfsdfdsd</a:t>
            </a:r>
            <a:endParaRPr lang="en-US" dirty="0"/>
          </a:p>
          <a:p>
            <a:pPr lvl="2"/>
            <a:r>
              <a:rPr lang="en-US" dirty="0"/>
              <a:t>E:sadasdasdsadasdasd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7" hasCustomPrompt="1"/>
          </p:nvPr>
        </p:nvSpPr>
        <p:spPr>
          <a:xfrm>
            <a:off x="971551" y="2895786"/>
            <a:ext cx="3319463" cy="260747"/>
          </a:xfrm>
          <a:prstGeom prst="rect">
            <a:avLst/>
          </a:prstGeom>
        </p:spPr>
        <p:txBody>
          <a:bodyPr/>
          <a:lstStyle>
            <a:lvl1pPr>
              <a:defRPr sz="1400" b="1" baseline="0"/>
            </a:lvl1pPr>
          </a:lstStyle>
          <a:p>
            <a:pPr lvl="0"/>
            <a:r>
              <a:rPr lang="en-US" dirty="0"/>
              <a:t>www.vilnius.lt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45" hasCustomPrompt="1"/>
          </p:nvPr>
        </p:nvSpPr>
        <p:spPr>
          <a:xfrm>
            <a:off x="5037138" y="1169194"/>
            <a:ext cx="3302000" cy="266581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/>
            </a:lvl1pPr>
          </a:lstStyle>
          <a:p>
            <a:pPr lvl="0"/>
            <a:r>
              <a:rPr lang="lt-LT" dirty="0"/>
              <a:t>Čia įdėti tinkamą citatą</a:t>
            </a:r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1217613" y="1035844"/>
            <a:ext cx="3319462" cy="346472"/>
          </a:xfrm>
          <a:prstGeom prst="rect">
            <a:avLst/>
          </a:prstGeom>
        </p:spPr>
        <p:txBody>
          <a:bodyPr/>
          <a:lstStyle>
            <a:lvl1pPr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lt-LT" dirty="0"/>
              <a:t>Ač</a:t>
            </a:r>
            <a:r>
              <a:rPr lang="en-US" dirty="0" err="1"/>
              <a:t>i</a:t>
            </a:r>
            <a:r>
              <a:rPr lang="lt-LT" dirty="0"/>
              <a:t>ū</a:t>
            </a:r>
            <a:r>
              <a:rPr lang="en-US" dirty="0"/>
              <a:t>!</a:t>
            </a:r>
            <a:r>
              <a:rPr lang="lt-LT" dirty="0"/>
              <a:t> / Thank you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4447953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981">
          <p15:clr>
            <a:srgbClr val="FBAE40"/>
          </p15:clr>
        </p15:guide>
        <p15:guide id="2" pos="6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C5F3-F0D6-407C-BA64-A8601C0F75C5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5DF0D-D885-49CC-8093-FA1D1A62A0C9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12E7-DCC2-4B16-AE2A-510B115F536F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69CC-AE55-4C94-AD3A-F87ECC3C26CC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0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acts &amp; Figures_Gene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14598" y="3583926"/>
            <a:ext cx="989603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10</a:t>
            </a:r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1115616" y="3651870"/>
            <a:ext cx="1365041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accent6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9"/>
          </p:nvPr>
        </p:nvSpPr>
        <p:spPr>
          <a:xfrm>
            <a:off x="305999" y="1305784"/>
            <a:ext cx="3788571" cy="2271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05999" y="3968275"/>
            <a:ext cx="1000994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lt-LT" dirty="0"/>
              <a:t>17</a:t>
            </a:r>
            <a:endParaRPr lang="en-GB" dirty="0"/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1115616" y="4040692"/>
            <a:ext cx="1368152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accent6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2527695" y="3583926"/>
            <a:ext cx="908665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10</a:t>
            </a:r>
            <a:endParaRPr lang="en-GB" dirty="0"/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3275856" y="3656343"/>
            <a:ext cx="1381204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accent6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27"/>
          </p:nvPr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/>
          <a:lstStyle/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72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8411-5A1F-452A-B5DE-DCAE65943884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C2ACB-8422-4D79-92C6-FE663D0E2447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7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5FB2-75F1-4A4C-9CDA-854769886237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C60B0-A725-4D6E-B729-8A35F27C8CC3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41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3BF5-5F7B-4556-9E83-AA83B731072E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D279A-FE37-4562-A262-9F8A96E54A55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35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62424-E4FD-421A-8343-DAA77F92DF21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5966-BAB9-4AE2-A618-D393B5D5FB21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72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F7CF-689B-45BC-92FD-A4C29FC6273D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01EA-B278-4400-B160-DC10666DA3EE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0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3A3C-D5D9-45B4-AC4D-FB5F1DF4FD52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38E8C-D1C9-4C2E-A2C0-1D0AEFB829E2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52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9C903-E190-4D65-BF42-82F532DEA063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37A2D-C423-46AE-B567-6EB1DABD633B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77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F487-112C-43BB-B7CB-25BBFE0C5BF4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CE52-6BA2-4D5F-B739-E7DDF4CF1820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5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DD45-28BE-405C-BC9D-468F4C4F8039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6800-EE60-4166-977A-41573E820F1D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0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Divider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2501" y="789552"/>
            <a:ext cx="5135276" cy="8096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lt-LT" dirty="0"/>
              <a:t>Number</a:t>
            </a:r>
            <a:endParaRPr lang="en-US" dirty="0"/>
          </a:p>
        </p:txBody>
      </p:sp>
      <p:cxnSp>
        <p:nvCxnSpPr>
          <p:cNvPr id="17" name="Straight Connector 19"/>
          <p:cNvCxnSpPr/>
          <p:nvPr userDrawn="1"/>
        </p:nvCxnSpPr>
        <p:spPr>
          <a:xfrm>
            <a:off x="447402" y="1755187"/>
            <a:ext cx="398849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47402" y="1810888"/>
            <a:ext cx="3988498" cy="220802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algn="l"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89260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5629642" y="3617286"/>
            <a:ext cx="1292225" cy="628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+mj-lt"/>
              </a:defRPr>
            </a:lvl1pPr>
            <a:lvl2pPr>
              <a:defRPr sz="1100" b="1">
                <a:latin typeface="+mj-lt"/>
              </a:defRPr>
            </a:lvl2pPr>
            <a:lvl3pPr>
              <a:defRPr sz="1100" b="1">
                <a:latin typeface="+mj-lt"/>
              </a:defRPr>
            </a:lvl3pPr>
            <a:lvl4pPr>
              <a:defRPr sz="1100" b="1">
                <a:latin typeface="+mj-lt"/>
              </a:defRPr>
            </a:lvl4pPr>
            <a:lvl5pPr>
              <a:defRPr sz="1100" b="1">
                <a:latin typeface="+mj-lt"/>
              </a:defRPr>
            </a:lvl5pPr>
          </a:lstStyle>
          <a:p>
            <a:pPr lvl="0"/>
            <a:r>
              <a:rPr lang="en-US" dirty="0"/>
              <a:t>Value 4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80443" y="2686608"/>
            <a:ext cx="1241425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3855840" y="3617286"/>
            <a:ext cx="1292225" cy="628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+mj-lt"/>
              </a:defRPr>
            </a:lvl1pPr>
            <a:lvl2pPr>
              <a:defRPr sz="1100" b="1">
                <a:latin typeface="+mj-lt"/>
              </a:defRPr>
            </a:lvl2pPr>
            <a:lvl3pPr>
              <a:defRPr sz="1100" b="1">
                <a:latin typeface="+mj-lt"/>
              </a:defRPr>
            </a:lvl3pPr>
            <a:lvl4pPr>
              <a:defRPr sz="1100" b="1">
                <a:latin typeface="+mj-lt"/>
              </a:defRPr>
            </a:lvl4pPr>
            <a:lvl5pPr>
              <a:defRPr sz="1100" b="1">
                <a:latin typeface="+mj-lt"/>
              </a:defRPr>
            </a:lvl5pPr>
          </a:lstStyle>
          <a:p>
            <a:pPr lvl="0"/>
            <a:r>
              <a:rPr lang="en-US" dirty="0"/>
              <a:t>Value 3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906640" y="2686608"/>
            <a:ext cx="1241425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270072" y="2686608"/>
            <a:ext cx="1241425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2219272" y="3617286"/>
            <a:ext cx="1292225" cy="628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+mj-lt"/>
              </a:defRPr>
            </a:lvl1pPr>
            <a:lvl2pPr>
              <a:defRPr sz="1100" b="1">
                <a:latin typeface="+mj-lt"/>
              </a:defRPr>
            </a:lvl2pPr>
            <a:lvl3pPr>
              <a:defRPr sz="1100" b="1">
                <a:latin typeface="+mj-lt"/>
              </a:defRPr>
            </a:lvl3pPr>
            <a:lvl4pPr>
              <a:defRPr sz="1100" b="1">
                <a:latin typeface="+mj-lt"/>
              </a:defRPr>
            </a:lvl4pPr>
            <a:lvl5pPr>
              <a:defRPr sz="1100" b="1">
                <a:latin typeface="+mj-lt"/>
              </a:defRPr>
            </a:lvl5pPr>
          </a:lstStyle>
          <a:p>
            <a:pPr lvl="0"/>
            <a:r>
              <a:rPr lang="en-US" dirty="0"/>
              <a:t>Value 2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399456" y="3617286"/>
            <a:ext cx="1292225" cy="628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+mj-lt"/>
              </a:defRPr>
            </a:lvl1pPr>
            <a:lvl2pPr>
              <a:defRPr sz="1100" b="1">
                <a:latin typeface="+mj-lt"/>
              </a:defRPr>
            </a:lvl2pPr>
            <a:lvl3pPr>
              <a:defRPr sz="1100" b="1">
                <a:latin typeface="+mj-lt"/>
              </a:defRPr>
            </a:lvl3pPr>
            <a:lvl4pPr>
              <a:defRPr sz="1100" b="1">
                <a:latin typeface="+mj-lt"/>
              </a:defRPr>
            </a:lvl4pPr>
            <a:lvl5pPr>
              <a:defRPr sz="1100" b="1">
                <a:latin typeface="+mj-lt"/>
              </a:defRPr>
            </a:lvl5pPr>
          </a:lstStyle>
          <a:p>
            <a:pPr lvl="0"/>
            <a:r>
              <a:rPr lang="en-US" dirty="0"/>
              <a:t>Value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2501" y="789552"/>
            <a:ext cx="5135276" cy="8096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  <a:lvl2pPr>
              <a:defRPr sz="8000"/>
            </a:lvl2pPr>
            <a:lvl3pPr>
              <a:defRPr sz="8000"/>
            </a:lvl3pPr>
            <a:lvl4pPr>
              <a:defRPr sz="8000"/>
            </a:lvl4pPr>
            <a:lvl5pPr>
              <a:defRPr sz="8000"/>
            </a:lvl5pPr>
          </a:lstStyle>
          <a:p>
            <a:pPr lvl="0"/>
            <a:r>
              <a:rPr lang="en-US" dirty="0"/>
              <a:t>Letter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47402" y="1755187"/>
            <a:ext cx="3988498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0256" y="2686608"/>
            <a:ext cx="1241425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1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7389200" y="3622853"/>
            <a:ext cx="1292225" cy="628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latin typeface="+mj-lt"/>
              </a:defRPr>
            </a:lvl1pPr>
            <a:lvl2pPr>
              <a:defRPr sz="1100" b="1">
                <a:latin typeface="+mj-lt"/>
              </a:defRPr>
            </a:lvl2pPr>
            <a:lvl3pPr>
              <a:defRPr sz="1100" b="1">
                <a:latin typeface="+mj-lt"/>
              </a:defRPr>
            </a:lvl3pPr>
            <a:lvl4pPr>
              <a:defRPr sz="1100" b="1">
                <a:latin typeface="+mj-lt"/>
              </a:defRPr>
            </a:lvl4pPr>
            <a:lvl5pPr>
              <a:defRPr sz="1100" b="1">
                <a:latin typeface="+mj-lt"/>
              </a:defRPr>
            </a:lvl5pPr>
          </a:lstStyle>
          <a:p>
            <a:pPr lvl="0"/>
            <a:r>
              <a:rPr lang="en-US" dirty="0"/>
              <a:t>Value 5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439999" y="2692175"/>
            <a:ext cx="1241425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47402" y="1810888"/>
            <a:ext cx="3988498" cy="220802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algn="l"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26447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35" hasCustomPrompt="1"/>
          </p:nvPr>
        </p:nvSpPr>
        <p:spPr>
          <a:xfrm>
            <a:off x="4833024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34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7"/>
          </p:nvPr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/>
          <a:lstStyle/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6268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sz="quarter" idx="37" hasCustomPrompt="1"/>
          </p:nvPr>
        </p:nvSpPr>
        <p:spPr>
          <a:xfrm>
            <a:off x="4833024" y="2794918"/>
            <a:ext cx="3987800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35" hasCustomPrompt="1"/>
          </p:nvPr>
        </p:nvSpPr>
        <p:spPr>
          <a:xfrm>
            <a:off x="4833024" y="1177314"/>
            <a:ext cx="3987800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34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35" hasCustomPrompt="1"/>
          </p:nvPr>
        </p:nvSpPr>
        <p:spPr>
          <a:xfrm>
            <a:off x="4833024" y="1177314"/>
            <a:ext cx="3987800" cy="307874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</a:t>
            </a:r>
            <a:r>
              <a:rPr lang="en-US" dirty="0"/>
              <a:t>457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38" hasCustomPrompt="1"/>
          </p:nvPr>
        </p:nvSpPr>
        <p:spPr>
          <a:xfrm>
            <a:off x="311012" y="2794918"/>
            <a:ext cx="3987800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39" hasCustomPrompt="1"/>
          </p:nvPr>
        </p:nvSpPr>
        <p:spPr>
          <a:xfrm>
            <a:off x="311012" y="1177314"/>
            <a:ext cx="3987800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3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39" hasCustomPrompt="1"/>
          </p:nvPr>
        </p:nvSpPr>
        <p:spPr>
          <a:xfrm>
            <a:off x="4833024" y="2779678"/>
            <a:ext cx="1899216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</a:t>
            </a:r>
            <a:r>
              <a:rPr lang="en-US" dirty="0"/>
              <a:t>218</a:t>
            </a:r>
            <a:r>
              <a:rPr lang="lt-LT" dirty="0"/>
              <a:t> x H2</a:t>
            </a:r>
            <a:r>
              <a:rPr lang="en-US" dirty="0"/>
              <a:t>23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quarter" idx="42" hasCustomPrompt="1"/>
          </p:nvPr>
        </p:nvSpPr>
        <p:spPr>
          <a:xfrm>
            <a:off x="6949162" y="2782035"/>
            <a:ext cx="1899216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</a:t>
            </a:r>
            <a:r>
              <a:rPr lang="en-US" dirty="0"/>
              <a:t>218</a:t>
            </a:r>
            <a:r>
              <a:rPr lang="lt-LT" dirty="0"/>
              <a:t> x H2</a:t>
            </a:r>
            <a:r>
              <a:rPr lang="en-US" dirty="0"/>
              <a:t>23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35" hasCustomPrompt="1"/>
          </p:nvPr>
        </p:nvSpPr>
        <p:spPr>
          <a:xfrm>
            <a:off x="4833024" y="1177314"/>
            <a:ext cx="3987800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7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4833025" y="1577376"/>
            <a:ext cx="1010370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6000" y="494406"/>
            <a:ext cx="8514150" cy="3847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5000"/>
              </a:lnSpc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95000"/>
              </a:lnSpc>
              <a:defRPr sz="2000" b="1">
                <a:solidFill>
                  <a:schemeClr val="accent6"/>
                </a:solidFill>
                <a:latin typeface="+mj-lt"/>
              </a:defRPr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1"/>
            <a:r>
              <a:rPr lang="en-US" dirty="0"/>
              <a:t>Slide title goes here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6388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225800" y="4503665"/>
            <a:ext cx="2487612" cy="3771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rgbClr val="666666"/>
                </a:solidFill>
              </a:defRPr>
            </a:lvl1pPr>
            <a:lvl2pPr marL="54000" indent="-54000">
              <a:defRPr sz="600">
                <a:solidFill>
                  <a:srgbClr val="666666"/>
                </a:solidFill>
              </a:defRPr>
            </a:lvl2pPr>
            <a:lvl3pPr marL="54000" indent="-54000">
              <a:defRPr sz="600">
                <a:solidFill>
                  <a:srgbClr val="666666"/>
                </a:solidFill>
              </a:defRPr>
            </a:lvl3pPr>
            <a:lvl4pPr marL="54000" indent="-54000">
              <a:defRPr sz="600">
                <a:solidFill>
                  <a:srgbClr val="666666"/>
                </a:solidFill>
              </a:defRPr>
            </a:lvl4pPr>
            <a:lvl5pPr>
              <a:defRPr sz="55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Source 1: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2: type here the reference</a:t>
            </a:r>
          </a:p>
          <a:p>
            <a:pPr marL="54000" marR="0" lvl="0" indent="-54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 3: type here the reference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3214" y="4463523"/>
            <a:ext cx="8537575" cy="1191"/>
          </a:xfrm>
          <a:prstGeom prst="line">
            <a:avLst/>
          </a:prstGeom>
          <a:ln w="63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833025" y="1078300"/>
            <a:ext cx="1010371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5580112" y="1186848"/>
            <a:ext cx="3240038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5580113" y="1671248"/>
            <a:ext cx="3268549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833026" y="2105450"/>
            <a:ext cx="1010370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 spc="-15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8" hasCustomPrompt="1"/>
          </p:nvPr>
        </p:nvSpPr>
        <p:spPr>
          <a:xfrm>
            <a:off x="5589513" y="2212329"/>
            <a:ext cx="3268548" cy="3783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1200" b="1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90000"/>
              </a:lnSpc>
              <a:defRPr sz="1000" b="1"/>
            </a:lvl2pPr>
            <a:lvl3pPr>
              <a:lnSpc>
                <a:spcPct val="90000"/>
              </a:lnSpc>
              <a:defRPr sz="1000" b="1"/>
            </a:lvl3pPr>
            <a:lvl4pPr>
              <a:lnSpc>
                <a:spcPct val="90000"/>
              </a:lnSpc>
              <a:defRPr sz="1000" b="1"/>
            </a:lvl4pPr>
            <a:lvl5pPr>
              <a:lnSpc>
                <a:spcPct val="90000"/>
              </a:lnSpc>
              <a:defRPr sz="1000" b="1"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39" hasCustomPrompt="1"/>
          </p:nvPr>
        </p:nvSpPr>
        <p:spPr>
          <a:xfrm>
            <a:off x="4833024" y="2794918"/>
            <a:ext cx="3987800" cy="14611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H223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311012" y="1177314"/>
            <a:ext cx="3987800" cy="306585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600" b="1" baseline="0">
                <a:latin typeface="+mn-lt"/>
              </a:defRPr>
            </a:lvl1pPr>
            <a:lvl2pPr marL="266700" indent="-2667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200" b="0">
                <a:latin typeface="+mn-lt"/>
              </a:defRPr>
            </a:lvl2pPr>
            <a:lvl3pPr marL="542925" indent="0">
              <a:spcBef>
                <a:spcPts val="400"/>
              </a:spcBef>
              <a:spcAft>
                <a:spcPts val="0"/>
              </a:spcAft>
              <a:buFontTx/>
              <a:buNone/>
              <a:defRPr sz="1200" b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 (image size </a:t>
            </a:r>
            <a:r>
              <a:rPr lang="lt-LT" dirty="0"/>
              <a:t>W444 x H457</a:t>
            </a:r>
            <a:r>
              <a:rPr lang="en-US" dirty="0"/>
              <a:t> </a:t>
            </a:r>
            <a:r>
              <a:rPr lang="en-US" dirty="0" err="1"/>
              <a:t>px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6"/>
          <p:cNvSpPr txBox="1">
            <a:spLocks/>
          </p:cNvSpPr>
          <p:nvPr userDrawn="1"/>
        </p:nvSpPr>
        <p:spPr>
          <a:xfrm>
            <a:off x="290824" y="4896771"/>
            <a:ext cx="396000" cy="13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5AF55-7259-44A4-960E-B3A5245CF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1643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1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6000" y="267300"/>
            <a:ext cx="8514472" cy="252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6AAD-4B87-4195-B7A4-FCFBC1CCA066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660" r:id="rId2"/>
    <p:sldLayoutId id="2147483775" r:id="rId3"/>
    <p:sldLayoutId id="2147483814" r:id="rId4"/>
    <p:sldLayoutId id="2147483739" r:id="rId5"/>
    <p:sldLayoutId id="2147483786" r:id="rId6"/>
    <p:sldLayoutId id="2147483788" r:id="rId7"/>
    <p:sldLayoutId id="2147483679" r:id="rId8"/>
    <p:sldLayoutId id="2147483740" r:id="rId9"/>
    <p:sldLayoutId id="2147483789" r:id="rId10"/>
    <p:sldLayoutId id="2147483676" r:id="rId11"/>
    <p:sldLayoutId id="2147483776" r:id="rId12"/>
    <p:sldLayoutId id="2147483777" r:id="rId13"/>
    <p:sldLayoutId id="2147483677" r:id="rId14"/>
    <p:sldLayoutId id="2147483790" r:id="rId15"/>
    <p:sldLayoutId id="2147483689" r:id="rId16"/>
    <p:sldLayoutId id="2147483783" r:id="rId17"/>
  </p:sldLayoutIdLs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title style</a:t>
            </a:r>
            <a:endParaRPr lang="lt-LT" altLang="lt-L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text styles</a:t>
            </a:r>
          </a:p>
          <a:p>
            <a:pPr lvl="1"/>
            <a:r>
              <a:rPr lang="en-US" altLang="lt-LT" smtClean="0"/>
              <a:t>Second level</a:t>
            </a:r>
          </a:p>
          <a:p>
            <a:pPr lvl="2"/>
            <a:r>
              <a:rPr lang="en-US" altLang="lt-LT" smtClean="0"/>
              <a:t>Third level</a:t>
            </a:r>
          </a:p>
          <a:p>
            <a:pPr lvl="3"/>
            <a:r>
              <a:rPr lang="en-US" altLang="lt-LT" smtClean="0"/>
              <a:t>Fourth level</a:t>
            </a:r>
          </a:p>
          <a:p>
            <a:pPr lvl="4"/>
            <a:r>
              <a:rPr lang="en-US" altLang="lt-LT" smtClean="0"/>
              <a:t>Fifth level</a:t>
            </a:r>
            <a:endParaRPr lang="lt-LT" altLang="lt-L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5FF3D8A5-47F1-4C83-9B22-72C1D53DFEAE}" type="datetimeFigureOut">
              <a:rPr lang="lt-L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2017.02.21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9028F762-9BAC-4D58-BDB3-9E0D27A39D80}" type="slidenum">
              <a:rPr lang="lt-LT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smh2n2VnsU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mailto:ilona.lankininkiene@vilnius.lt" TargetMode="External"/><Relationship Id="rId4" Type="http://schemas.openxmlformats.org/officeDocument/2006/relationships/hyperlink" Target="mailto:lina.melianiene@vilnius.l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ctrTitle"/>
          </p:nvPr>
        </p:nvSpPr>
        <p:spPr>
          <a:xfrm>
            <a:off x="539553" y="1275607"/>
            <a:ext cx="8064896" cy="2160240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r>
              <a:rPr lang="lt-LT" altLang="lt-L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2007–2013 M. EUROPOS SĄJUNGOS INVESTICIJŲ POVEIKIS LIETUVOS EKONOMIKAI, ŽMONĖMS IR GYVENIMO KOKYBEI </a:t>
            </a:r>
            <a:r>
              <a:rPr lang="lt-LT" alt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Vilniaus vakarinis aplinkkelis – </a:t>
            </a:r>
            <a:br>
              <a:rPr lang="lt-LT" altLang="lt-L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geroji </a:t>
            </a:r>
            <a:r>
              <a:rPr lang="lt-LT" altLang="lt-L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struktūrinių fondų investavimo </a:t>
            </a:r>
            <a:r>
              <a:rPr lang="lt-LT" altLang="lt-L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  <a:endParaRPr lang="lt-LT" altLang="lt-L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312" y="458465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2017-02-23</a:t>
            </a:r>
            <a:endParaRPr lang="lt-LT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9502"/>
            <a:ext cx="1957803" cy="77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7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6000" y="509235"/>
            <a:ext cx="8514472" cy="252222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Vilniaus vakarinis aplinkkelis</a:t>
            </a:r>
            <a:endParaRPr lang="en-US" dirty="0"/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306000" y="761457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altLang="lt-LT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TIKSLAS</a:t>
            </a:r>
            <a:endParaRPr lang="en-US" altLang="lt-LT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4644008" y="1167595"/>
            <a:ext cx="41646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lt-L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Vienas iš strateginių Vilniaus bendrojo plano tikslų </a:t>
            </a:r>
            <a:r>
              <a:rPr lang="lt-LT" sz="1400" b="1" dirty="0">
                <a:latin typeface="Arial" panose="020B0604020202020204" pitchFamily="34" charset="0"/>
                <a:cs typeface="Arial" panose="020B0604020202020204" pitchFamily="34" charset="0"/>
              </a:rPr>
              <a:t>– sujungti pagrindinius Kauno, Panevėžio ir Minsko kelius suformuojant tarptautinių transporto koridorių tinklą užmiesčio transportui</a:t>
            </a:r>
            <a:r>
              <a:rPr lang="lt-L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7" y="1146540"/>
            <a:ext cx="4455570" cy="332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ačiakampis 4"/>
          <p:cNvSpPr/>
          <p:nvPr/>
        </p:nvSpPr>
        <p:spPr>
          <a:xfrm>
            <a:off x="4660338" y="2303034"/>
            <a:ext cx="423214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lt-LT" sz="1400" b="1" dirty="0">
                <a:solidFill>
                  <a:srgbClr val="C00000"/>
                </a:solidFill>
              </a:rPr>
              <a:t>Veiksmų programa: </a:t>
            </a:r>
            <a:r>
              <a:rPr lang="lt-LT" sz="1400" b="1" dirty="0"/>
              <a:t>VP2 Ekonomikos augimo veiksmų programa</a:t>
            </a:r>
          </a:p>
          <a:p>
            <a:pPr algn="just">
              <a:spcAft>
                <a:spcPts val="600"/>
              </a:spcAft>
            </a:pPr>
            <a:r>
              <a:rPr lang="lt-LT" sz="1400" b="1" dirty="0">
                <a:solidFill>
                  <a:srgbClr val="C00000"/>
                </a:solidFill>
              </a:rPr>
              <a:t>Prioritetas: </a:t>
            </a:r>
            <a:r>
              <a:rPr lang="lt-LT" sz="1400" b="1" dirty="0"/>
              <a:t>VP2-5 </a:t>
            </a:r>
            <a:r>
              <a:rPr lang="lt-LT" sz="1400" b="1" dirty="0" err="1"/>
              <a:t>Transeuropinių</a:t>
            </a:r>
            <a:r>
              <a:rPr lang="lt-LT" sz="1400" b="1" dirty="0"/>
              <a:t> transporto tinklų plėtra</a:t>
            </a:r>
          </a:p>
          <a:p>
            <a:pPr algn="just">
              <a:spcAft>
                <a:spcPts val="600"/>
              </a:spcAft>
            </a:pPr>
            <a:r>
              <a:rPr lang="lt-LT" sz="1400" b="1" dirty="0">
                <a:solidFill>
                  <a:srgbClr val="C00000"/>
                </a:solidFill>
              </a:rPr>
              <a:t>Uždavinys: </a:t>
            </a:r>
            <a:r>
              <a:rPr lang="lt-LT" sz="1400" b="1" dirty="0"/>
              <a:t>VP2-5.4 Transporto avaringumo ir grūsčių TEN-T tinkle mažinimas</a:t>
            </a:r>
          </a:p>
          <a:p>
            <a:pPr algn="just">
              <a:spcAft>
                <a:spcPts val="600"/>
              </a:spcAft>
            </a:pPr>
            <a:r>
              <a:rPr lang="lt-LT" sz="1400" b="1" dirty="0">
                <a:solidFill>
                  <a:srgbClr val="C00000"/>
                </a:solidFill>
              </a:rPr>
              <a:t>Priemonė: </a:t>
            </a:r>
            <a:r>
              <a:rPr lang="lt-LT" sz="1400" b="1" dirty="0"/>
              <a:t>VP2-5.4-SM-01-V Saugų eismą gerinančios inžinerinės infrastruktūros diegimas, miestų aplinkkelių </a:t>
            </a:r>
            <a:r>
              <a:rPr lang="lt-LT" sz="1400" b="1" dirty="0" smtClean="0"/>
              <a:t>tiesimas</a:t>
            </a:r>
            <a:endParaRPr lang="lt-LT" sz="1400" b="1" dirty="0"/>
          </a:p>
        </p:txBody>
      </p:sp>
    </p:spTree>
    <p:extLst>
      <p:ext uri="{BB962C8B-B14F-4D97-AF65-F5344CB8AC3E}">
        <p14:creationId xmlns:p14="http://schemas.microsoft.com/office/powerpoint/2010/main" val="28152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5327" r="7402"/>
          <a:stretch/>
        </p:blipFill>
        <p:spPr>
          <a:xfrm>
            <a:off x="-28952" y="0"/>
            <a:ext cx="9143084" cy="51446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6000" y="518819"/>
            <a:ext cx="8514472" cy="252222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chemeClr val="bg1"/>
                </a:solidFill>
              </a:rPr>
              <a:t>Vilniaus vakarinis aplinkkelis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306000" y="771042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lt-LT" alt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ETAPAI</a:t>
            </a:r>
            <a:endParaRPr lang="en-US" altLang="lt-LT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graphicFrame>
        <p:nvGraphicFramePr>
          <p:cNvPr id="5" name="Lentelė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67827"/>
              </p:ext>
            </p:extLst>
          </p:nvPr>
        </p:nvGraphicFramePr>
        <p:xfrm>
          <a:off x="2915816" y="1112706"/>
          <a:ext cx="5904656" cy="388228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{2D5ABB26-0587-4C30-8999-92F81FD0307C}</a:tableStyleId>
              </a:tblPr>
              <a:tblGrid>
                <a:gridCol w="936104"/>
                <a:gridCol w="4968552"/>
              </a:tblGrid>
              <a:tr h="9181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900" b="1" dirty="0" smtClean="0">
                          <a:latin typeface="+mj-lt"/>
                        </a:rPr>
                        <a:t>IA Etapas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900" b="1" dirty="0" smtClean="0">
                          <a:latin typeface="+mj-lt"/>
                        </a:rPr>
                        <a:t>2009-2011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900" b="1" dirty="0" smtClean="0">
                        <a:latin typeface="+mj-lt"/>
                      </a:endParaRP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900" b="1" dirty="0" smtClean="0">
                          <a:latin typeface="+mj-lt"/>
                        </a:rPr>
                        <a:t>Nuo Lazdynų tilto iki Lazdynų (Oslo g.) </a:t>
                      </a:r>
                    </a:p>
                    <a:p>
                      <a:r>
                        <a:rPr lang="lt-LT" sz="900" b="1" dirty="0" smtClean="0">
                          <a:latin typeface="+mj-lt"/>
                        </a:rPr>
                        <a:t>Ilgis </a:t>
                      </a:r>
                      <a:r>
                        <a:rPr lang="lt-LT" altLang="lt-LT" sz="900" b="1" dirty="0" smtClean="0">
                          <a:latin typeface="+mj-lt"/>
                        </a:rPr>
                        <a:t>– </a:t>
                      </a:r>
                      <a:r>
                        <a:rPr lang="lt-LT" sz="900" b="1" dirty="0" smtClean="0">
                          <a:latin typeface="+mj-lt"/>
                        </a:rPr>
                        <a:t>2,6 km. </a:t>
                      </a:r>
                    </a:p>
                    <a:p>
                      <a:r>
                        <a:rPr lang="lt-LT" sz="900" b="1" dirty="0" smtClean="0">
                          <a:latin typeface="+mj-lt"/>
                        </a:rPr>
                        <a:t>Investicijos </a:t>
                      </a:r>
                      <a:r>
                        <a:rPr lang="lt-LT" altLang="lt-LT" sz="900" b="1" dirty="0" smtClean="0">
                          <a:latin typeface="+mj-lt"/>
                        </a:rPr>
                        <a:t>– </a:t>
                      </a:r>
                      <a:r>
                        <a:rPr lang="lt-LT" sz="900" b="1" dirty="0" smtClean="0">
                          <a:latin typeface="+mj-lt"/>
                        </a:rPr>
                        <a:t>31,751 mln. </a:t>
                      </a:r>
                      <a:r>
                        <a:rPr lang="lt-LT" sz="900" b="1" dirty="0" err="1" smtClean="0">
                          <a:latin typeface="+mj-lt"/>
                        </a:rPr>
                        <a:t>Eur</a:t>
                      </a:r>
                      <a:r>
                        <a:rPr lang="lt-LT" sz="900" b="1" dirty="0" smtClean="0">
                          <a:latin typeface="+mj-lt"/>
                        </a:rPr>
                        <a:t>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sz="900" b="1" dirty="0" smtClean="0">
                          <a:latin typeface="+mj-lt"/>
                        </a:rPr>
                        <a:t>ES lėšos </a:t>
                      </a:r>
                      <a:r>
                        <a:rPr lang="lt-LT" altLang="lt-LT" sz="900" b="1" dirty="0" smtClean="0">
                          <a:latin typeface="+mj-lt"/>
                        </a:rPr>
                        <a:t>– </a:t>
                      </a:r>
                      <a:r>
                        <a:rPr lang="lt-LT" sz="900" b="1" dirty="0" smtClean="0">
                          <a:latin typeface="+mj-lt"/>
                        </a:rPr>
                        <a:t>20,179 mln.</a:t>
                      </a:r>
                      <a:r>
                        <a:rPr lang="lt-LT" sz="900" b="1" baseline="0" dirty="0" smtClean="0">
                          <a:latin typeface="+mj-lt"/>
                        </a:rPr>
                        <a:t> </a:t>
                      </a:r>
                      <a:r>
                        <a:rPr lang="lt-LT" sz="900" b="1" dirty="0" err="1" smtClean="0">
                          <a:latin typeface="+mj-lt"/>
                        </a:rPr>
                        <a:t>Eur</a:t>
                      </a:r>
                      <a:endParaRPr lang="lt-LT" sz="900" b="1" dirty="0" smtClean="0">
                        <a:latin typeface="+mj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altLang="lt-LT" sz="900" b="1" dirty="0" smtClean="0">
                          <a:latin typeface="+mj-lt"/>
                        </a:rPr>
                        <a:t>VB lėšos – </a:t>
                      </a:r>
                      <a:r>
                        <a:rPr lang="lt-LT" sz="900" b="1" dirty="0" smtClean="0">
                          <a:latin typeface="+mj-lt"/>
                        </a:rPr>
                        <a:t>2,590 mln. </a:t>
                      </a:r>
                      <a:r>
                        <a:rPr lang="lt-LT" sz="900" b="1" dirty="0" err="1" smtClean="0">
                          <a:latin typeface="+mj-lt"/>
                        </a:rPr>
                        <a:t>Eur</a:t>
                      </a:r>
                      <a:endParaRPr lang="lt-LT" sz="900" b="1" dirty="0" smtClean="0">
                        <a:latin typeface="+mj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altLang="lt-LT" sz="900" b="1" dirty="0" smtClean="0">
                          <a:latin typeface="+mj-lt"/>
                        </a:rPr>
                        <a:t>SB</a:t>
                      </a:r>
                      <a:r>
                        <a:rPr lang="lt-LT" altLang="lt-LT" sz="900" b="1" baseline="0" dirty="0" smtClean="0">
                          <a:latin typeface="+mj-lt"/>
                        </a:rPr>
                        <a:t> </a:t>
                      </a:r>
                      <a:r>
                        <a:rPr lang="lt-LT" altLang="lt-LT" sz="900" b="1" dirty="0" err="1" smtClean="0">
                          <a:latin typeface="+mj-lt"/>
                        </a:rPr>
                        <a:t>ėšos</a:t>
                      </a:r>
                      <a:r>
                        <a:rPr lang="lt-LT" altLang="lt-LT" sz="900" b="1" dirty="0" smtClean="0">
                          <a:latin typeface="+mj-lt"/>
                        </a:rPr>
                        <a:t> – </a:t>
                      </a:r>
                      <a:r>
                        <a:rPr lang="lt-LT" sz="900" b="1" dirty="0" smtClean="0">
                          <a:latin typeface="+mj-lt"/>
                        </a:rPr>
                        <a:t>8,982 mln. </a:t>
                      </a:r>
                      <a:r>
                        <a:rPr lang="lt-LT" sz="900" b="1" dirty="0" err="1" smtClean="0">
                          <a:latin typeface="+mj-lt"/>
                        </a:rPr>
                        <a:t>Eur</a:t>
                      </a:r>
                      <a:r>
                        <a:rPr lang="lt-LT" sz="900" b="1" dirty="0" smtClean="0">
                          <a:latin typeface="+mj-lt"/>
                        </a:rPr>
                        <a:t> </a:t>
                      </a: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744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900" b="1" dirty="0" smtClean="0">
                          <a:latin typeface="+mj-lt"/>
                        </a:rPr>
                        <a:t>I etapas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900" b="1" dirty="0" smtClean="0">
                          <a:latin typeface="+mj-lt"/>
                        </a:rPr>
                        <a:t>2009-2011</a:t>
                      </a: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>
                          <a:latin typeface="+mj-lt"/>
                        </a:rPr>
                        <a:t>Nuo Lazdynų (Oslo g.) iki Karoliniškių</a:t>
                      </a:r>
                      <a:r>
                        <a:rPr lang="lt-LT" sz="1100" b="1" baseline="0" dirty="0" smtClean="0">
                          <a:latin typeface="+mj-lt"/>
                        </a:rPr>
                        <a:t> </a:t>
                      </a:r>
                      <a:r>
                        <a:rPr lang="lt-LT" sz="1100" b="1" dirty="0" smtClean="0">
                          <a:latin typeface="+mj-lt"/>
                        </a:rPr>
                        <a:t>(L. Asanavičiūtės g.) </a:t>
                      </a:r>
                    </a:p>
                    <a:p>
                      <a:r>
                        <a:rPr lang="lt-LT" sz="900" b="1" dirty="0" smtClean="0">
                          <a:latin typeface="+mj-lt"/>
                        </a:rPr>
                        <a:t>Ilgis 1,8 km. </a:t>
                      </a:r>
                    </a:p>
                    <a:p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Investicijos </a:t>
                      </a: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49,774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ES lėšos </a:t>
                      </a: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37,167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VB lėšos 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3,279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SB lėšos 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9,328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744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900" b="1" dirty="0" smtClean="0">
                          <a:latin typeface="+mj-lt"/>
                        </a:rPr>
                        <a:t>II etapas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900" b="1" dirty="0" smtClean="0">
                          <a:latin typeface="+mj-lt"/>
                        </a:rPr>
                        <a:t>2011-2014</a:t>
                      </a: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1100" b="1" dirty="0" smtClean="0">
                          <a:latin typeface="+mj-lt"/>
                        </a:rPr>
                        <a:t>Nuo Karoliniškių (L. Asanavičiūtės g.) iki Viršuliškių  (Ozo g.) </a:t>
                      </a:r>
                    </a:p>
                    <a:p>
                      <a:r>
                        <a:rPr lang="lt-LT" sz="900" b="1" dirty="0" smtClean="0">
                          <a:latin typeface="+mj-lt"/>
                        </a:rPr>
                        <a:t>Ilgis 2,8 km. </a:t>
                      </a:r>
                    </a:p>
                    <a:p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Investicijos </a:t>
                      </a: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47,826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ES lėšos </a:t>
                      </a: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38,788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VB lėšos 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3,422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SB lėšos 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5,616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Eur</a:t>
                      </a:r>
                      <a:endParaRPr lang="lt-LT" sz="900" b="1" dirty="0" smtClean="0">
                        <a:latin typeface="+mj-lt"/>
                      </a:endParaRP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lt-LT" sz="900" b="1" dirty="0" smtClean="0"/>
                        <a:t>2012-2013</a:t>
                      </a:r>
                      <a:endParaRPr lang="lt-LT" sz="900" b="1" dirty="0"/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1100" b="1" dirty="0" smtClean="0">
                          <a:latin typeface="+mj-lt"/>
                        </a:rPr>
                        <a:t>110 </a:t>
                      </a:r>
                      <a:r>
                        <a:rPr lang="lt-LT" sz="1100" b="1" dirty="0" err="1" smtClean="0">
                          <a:latin typeface="+mj-lt"/>
                        </a:rPr>
                        <a:t>kV</a:t>
                      </a:r>
                      <a:r>
                        <a:rPr lang="lt-LT" sz="1100" b="1" dirty="0" smtClean="0">
                          <a:latin typeface="+mj-lt"/>
                        </a:rPr>
                        <a:t> orinės linijos rekonstrukcija</a:t>
                      </a:r>
                      <a:r>
                        <a:rPr lang="lt-LT" sz="1100" b="1" baseline="0" dirty="0" smtClean="0">
                          <a:latin typeface="+mj-lt"/>
                        </a:rPr>
                        <a:t> </a:t>
                      </a:r>
                      <a:r>
                        <a:rPr lang="lt-LT" sz="1100" b="1" dirty="0" smtClean="0">
                          <a:latin typeface="+mj-lt"/>
                        </a:rPr>
                        <a:t>(Rekonstruota 12,09 km elektros perdavimo linijų)</a:t>
                      </a:r>
                      <a:r>
                        <a:rPr lang="lt-LT" sz="1100" b="1" baseline="0" dirty="0" smtClean="0">
                          <a:latin typeface="+mj-lt"/>
                        </a:rPr>
                        <a:t> </a:t>
                      </a:r>
                    </a:p>
                    <a:p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Investicijos </a:t>
                      </a: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11,729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Eur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 lėšos </a:t>
                      </a: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9,702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lt-LT" alt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SB lėšos –</a:t>
                      </a:r>
                      <a:r>
                        <a:rPr lang="lt-LT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2,027 mln. </a:t>
                      </a:r>
                      <a:r>
                        <a:rPr lang="lt-LT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Eur</a:t>
                      </a:r>
                      <a:endParaRPr lang="lt-LT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3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1"/>
          <a:stretch/>
        </p:blipFill>
        <p:spPr>
          <a:xfrm>
            <a:off x="-3397" y="0"/>
            <a:ext cx="91473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1456" y="519522"/>
            <a:ext cx="8514472" cy="252222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chemeClr val="bg1"/>
                </a:solidFill>
              </a:rPr>
              <a:t>Vilniaus vakarinis aplinkkelis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331456" y="771744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ir II </a:t>
            </a:r>
            <a:r>
              <a:rPr lang="lt-L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ETAPŲ EFEKTYVUMAS</a:t>
            </a:r>
            <a:endParaRPr lang="en-US" altLang="lt-LT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4269326" y="1167594"/>
            <a:ext cx="4536504" cy="2554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algn="just"/>
            <a:r>
              <a:rPr lang="lt-LT" altLang="lt-LT" sz="1600" b="1" dirty="0">
                <a:latin typeface="Arial" charset="0"/>
                <a:cs typeface="Arial" charset="0"/>
              </a:rPr>
              <a:t>Nutiesto Vakarinio aplinkkelio I ir II etapų apkrovimas pasiekė 4415 aut./h </a:t>
            </a:r>
            <a:r>
              <a:rPr lang="lt-LT" altLang="lt-LT" sz="1600" b="1" dirty="0" smtClean="0">
                <a:latin typeface="Arial" charset="0"/>
                <a:cs typeface="Arial" charset="0"/>
              </a:rPr>
              <a:t>abejomis </a:t>
            </a:r>
            <a:r>
              <a:rPr lang="lt-LT" altLang="lt-LT" sz="1600" b="1" dirty="0">
                <a:latin typeface="Arial" charset="0"/>
                <a:cs typeface="Arial" charset="0"/>
              </a:rPr>
              <a:t>kryptimis arba apie 51,9 tūkst. aut./parą ir jau viršija galimybių studijos prognozes. </a:t>
            </a:r>
          </a:p>
          <a:p>
            <a:pPr algn="just"/>
            <a:endParaRPr lang="lt-LT" altLang="lt-LT" sz="1600" b="1" dirty="0">
              <a:latin typeface="Arial" charset="0"/>
              <a:cs typeface="Arial" charset="0"/>
            </a:endParaRPr>
          </a:p>
          <a:p>
            <a:pPr algn="just"/>
            <a:r>
              <a:rPr lang="lt-LT" altLang="lt-LT" sz="1600" b="1" dirty="0">
                <a:latin typeface="Arial" charset="0"/>
                <a:cs typeface="Arial" charset="0"/>
              </a:rPr>
              <a:t>Nutiesta Vakarinio aplinkkelio atkarpa iki Ozo gatvės ženkliai pakeitė vilniečių kelionės maršrutus, sumažino transporto srautus Laisvės prospekte, miesto centrinėje dalyje ir  senamiestyje</a:t>
            </a:r>
            <a:r>
              <a:rPr lang="lt-LT" altLang="lt-LT" sz="1600" b="1" dirty="0" smtClean="0">
                <a:latin typeface="Arial" charset="0"/>
                <a:cs typeface="Arial" charset="0"/>
              </a:rPr>
              <a:t>.</a:t>
            </a:r>
            <a:endParaRPr lang="lt-L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zygimantas.rackys\Desktop\unspecifi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"/>
          <a:stretch/>
        </p:blipFill>
        <p:spPr bwMode="auto">
          <a:xfrm>
            <a:off x="0" y="-31011"/>
            <a:ext cx="9144000" cy="51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Vilniaus vakarinis aplinkkelis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sp>
        <p:nvSpPr>
          <p:cNvPr id="14" name="Teksto vietos rezervavimo ženklas 4"/>
          <p:cNvSpPr txBox="1">
            <a:spLocks/>
          </p:cNvSpPr>
          <p:nvPr/>
        </p:nvSpPr>
        <p:spPr>
          <a:xfrm>
            <a:off x="291042" y="555018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ETAPAS</a:t>
            </a:r>
            <a:endParaRPr lang="lt-LT" dirty="0">
              <a:solidFill>
                <a:schemeClr val="bg2"/>
              </a:solidFill>
            </a:endParaRPr>
          </a:p>
        </p:txBody>
      </p:sp>
      <p:graphicFrame>
        <p:nvGraphicFramePr>
          <p:cNvPr id="15" name="Lentelė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662144"/>
              </p:ext>
            </p:extLst>
          </p:nvPr>
        </p:nvGraphicFramePr>
        <p:xfrm>
          <a:off x="3275856" y="1113588"/>
          <a:ext cx="5544616" cy="15773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{2D5ABB26-0587-4C30-8999-92F81FD0307C}</a:tableStyleId>
              </a:tblPr>
              <a:tblGrid>
                <a:gridCol w="1080120"/>
                <a:gridCol w="4464496"/>
              </a:tblGrid>
              <a:tr h="150876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>
                          <a:latin typeface="+mj-lt"/>
                        </a:rPr>
                        <a:t>III Etapas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dirty="0" smtClean="0">
                          <a:latin typeface="+mj-lt"/>
                        </a:rPr>
                        <a:t>2015-2017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1" dirty="0" smtClean="0">
                        <a:latin typeface="+mj-lt"/>
                      </a:endParaRP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100" b="1" dirty="0" smtClean="0">
                          <a:latin typeface="+mj-lt"/>
                        </a:rPr>
                        <a:t>Nuo Viršuliškių (Ozo g.) iki magistralinio kelio A2 „Vilnius-Panevėžys“ (Ukmergės g.).</a:t>
                      </a:r>
                    </a:p>
                    <a:p>
                      <a:pPr algn="just"/>
                      <a:r>
                        <a:rPr lang="lt-LT" sz="1100" b="1" dirty="0" smtClean="0">
                          <a:latin typeface="+mj-lt"/>
                        </a:rPr>
                        <a:t>110 </a:t>
                      </a:r>
                      <a:r>
                        <a:rPr lang="lt-LT" sz="1100" b="1" dirty="0" err="1" smtClean="0">
                          <a:latin typeface="+mj-lt"/>
                        </a:rPr>
                        <a:t>kV</a:t>
                      </a:r>
                      <a:r>
                        <a:rPr lang="lt-LT" sz="1100" b="1" dirty="0" smtClean="0">
                          <a:latin typeface="+mj-lt"/>
                        </a:rPr>
                        <a:t> orinės linijos rekonstrukcija.</a:t>
                      </a:r>
                      <a:r>
                        <a:rPr lang="lt-LT" sz="1100" b="1" baseline="0" dirty="0" smtClean="0">
                          <a:latin typeface="+mj-lt"/>
                        </a:rPr>
                        <a:t> </a:t>
                      </a:r>
                      <a:r>
                        <a:rPr lang="lt-LT" sz="1100" b="1" dirty="0" smtClean="0">
                          <a:latin typeface="+mj-lt"/>
                        </a:rPr>
                        <a:t>(Rekonstruota 19,64 km elektros perdavimo linijų).</a:t>
                      </a:r>
                    </a:p>
                    <a:p>
                      <a:pPr algn="just"/>
                      <a:endParaRPr lang="lt-LT" sz="1100" b="1" dirty="0" smtClean="0">
                        <a:latin typeface="+mj-lt"/>
                      </a:endParaRPr>
                    </a:p>
                    <a:p>
                      <a:pPr algn="just"/>
                      <a:r>
                        <a:rPr lang="lt-LT" sz="1100" b="1" dirty="0" smtClean="0">
                          <a:latin typeface="+mj-lt"/>
                        </a:rPr>
                        <a:t>Ilgis </a:t>
                      </a:r>
                      <a:r>
                        <a:rPr lang="lt-LT" altLang="lt-LT" sz="1100" b="1" dirty="0" smtClean="0">
                          <a:latin typeface="+mj-lt"/>
                        </a:rPr>
                        <a:t>– 5</a:t>
                      </a:r>
                      <a:r>
                        <a:rPr lang="lt-LT" sz="1100" b="1" dirty="0" smtClean="0">
                          <a:latin typeface="+mj-lt"/>
                        </a:rPr>
                        <a:t>,4 km. </a:t>
                      </a:r>
                    </a:p>
                    <a:p>
                      <a:pPr algn="just"/>
                      <a:r>
                        <a:rPr lang="lt-LT" sz="1100" b="1" dirty="0" smtClean="0">
                          <a:latin typeface="+mj-lt"/>
                        </a:rPr>
                        <a:t>Investicijos </a:t>
                      </a:r>
                      <a:r>
                        <a:rPr lang="lt-LT" altLang="lt-LT" sz="1100" b="1" dirty="0" smtClean="0">
                          <a:latin typeface="+mj-lt"/>
                        </a:rPr>
                        <a:t>– </a:t>
                      </a:r>
                      <a:r>
                        <a:rPr lang="lt-LT" sz="1100" b="1" dirty="0" smtClean="0">
                          <a:latin typeface="+mj-lt"/>
                        </a:rPr>
                        <a:t>106,949 mln. </a:t>
                      </a:r>
                      <a:r>
                        <a:rPr lang="lt-LT" sz="1100" b="1" dirty="0" err="1" smtClean="0">
                          <a:latin typeface="+mj-lt"/>
                        </a:rPr>
                        <a:t>Eur</a:t>
                      </a:r>
                      <a:r>
                        <a:rPr lang="lt-LT" sz="1100" b="1" dirty="0" smtClean="0">
                          <a:latin typeface="+mj-lt"/>
                        </a:rPr>
                        <a:t>: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lt-LT" sz="1100" b="1" dirty="0" smtClean="0">
                          <a:latin typeface="+mj-lt"/>
                        </a:rPr>
                        <a:t>ES lėšos </a:t>
                      </a:r>
                      <a:r>
                        <a:rPr lang="lt-LT" altLang="lt-LT" sz="1100" b="1" dirty="0" smtClean="0">
                          <a:latin typeface="+mj-lt"/>
                        </a:rPr>
                        <a:t>– </a:t>
                      </a:r>
                      <a:r>
                        <a:rPr lang="lt-LT" sz="1100" b="1" dirty="0" smtClean="0">
                          <a:latin typeface="+mj-lt"/>
                        </a:rPr>
                        <a:t>84,062 mln. </a:t>
                      </a:r>
                      <a:r>
                        <a:rPr lang="lt-LT" sz="1100" b="1" dirty="0" err="1" smtClean="0">
                          <a:latin typeface="+mj-lt"/>
                        </a:rPr>
                        <a:t>Eur</a:t>
                      </a:r>
                      <a:r>
                        <a:rPr lang="lt-LT" sz="1100" b="1" dirty="0" smtClean="0">
                          <a:latin typeface="+mj-lt"/>
                        </a:rPr>
                        <a:t>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lt-LT" altLang="lt-LT" sz="1100" b="1" dirty="0" smtClean="0">
                          <a:latin typeface="+mj-lt"/>
                        </a:rPr>
                        <a:t>SB lėšos – </a:t>
                      </a:r>
                      <a:r>
                        <a:rPr lang="lt-LT" sz="1100" b="1" dirty="0" smtClean="0">
                          <a:latin typeface="+mj-lt"/>
                        </a:rPr>
                        <a:t>22,887 mln. </a:t>
                      </a:r>
                      <a:r>
                        <a:rPr lang="lt-LT" sz="1100" b="1" dirty="0" err="1" smtClean="0">
                          <a:latin typeface="+mj-lt"/>
                        </a:rPr>
                        <a:t>Eur</a:t>
                      </a:r>
                      <a:r>
                        <a:rPr lang="lt-LT" sz="1100" b="1" dirty="0" smtClean="0">
                          <a:latin typeface="+mj-lt"/>
                        </a:rPr>
                        <a:t> </a:t>
                      </a:r>
                    </a:p>
                  </a:txBody>
                  <a:tcPr marT="34290" marB="34290"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5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8925"/>
          <a:stretch/>
        </p:blipFill>
        <p:spPr bwMode="auto">
          <a:xfrm>
            <a:off x="-1" y="0"/>
            <a:ext cx="9144001" cy="515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6000" y="375312"/>
            <a:ext cx="8514472" cy="252222"/>
          </a:xfrm>
        </p:spPr>
        <p:txBody>
          <a:bodyPr>
            <a:normAutofit fontScale="90000"/>
          </a:bodyPr>
          <a:lstStyle/>
          <a:p>
            <a:r>
              <a:rPr lang="lt-LT" dirty="0"/>
              <a:t>Vilniaus vakarinis aplinkkelis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sp>
        <p:nvSpPr>
          <p:cNvPr id="14" name="Teksto vietos rezervavimo ženklas 4"/>
          <p:cNvSpPr txBox="1">
            <a:spLocks/>
          </p:cNvSpPr>
          <p:nvPr/>
        </p:nvSpPr>
        <p:spPr>
          <a:xfrm>
            <a:off x="291042" y="663030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TARPINSTITUCINIS BENDRADARBIAVIMAS</a:t>
            </a:r>
            <a:endParaRPr lang="lt-LT" dirty="0">
              <a:solidFill>
                <a:schemeClr val="bg2"/>
              </a:solidFill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3292503" y="1167594"/>
            <a:ext cx="5544616" cy="2185214"/>
          </a:xfrm>
          <a:prstGeom prst="rect">
            <a:avLst/>
          </a:prstGeom>
          <a:solidFill>
            <a:schemeClr val="bg1">
              <a:alpha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lt-LT" sz="1400" b="1" dirty="0" smtClean="0"/>
              <a:t>1. Vakarinio </a:t>
            </a:r>
            <a:r>
              <a:rPr lang="lt-LT" sz="1400" b="1" dirty="0"/>
              <a:t>aplinkkelio vykdymą kuravo </a:t>
            </a:r>
            <a:r>
              <a:rPr lang="lt-LT" sz="1400" b="1" dirty="0" smtClean="0"/>
              <a:t>Valstybės institucijos:</a:t>
            </a:r>
          </a:p>
          <a:p>
            <a:pPr marL="540000" indent="-216000" algn="just"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LR Ministro </a:t>
            </a:r>
            <a:r>
              <a:rPr lang="lt-LT" sz="1400" b="1" dirty="0"/>
              <a:t>Pirmininko potvarkiu sudaryta darbo </a:t>
            </a:r>
            <a:r>
              <a:rPr lang="lt-LT" sz="1400" b="1" dirty="0" smtClean="0"/>
              <a:t>grupė;</a:t>
            </a:r>
          </a:p>
          <a:p>
            <a:pPr marL="540000" indent="-216000" algn="just"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LR susisiekimo </a:t>
            </a:r>
            <a:r>
              <a:rPr lang="lt-LT" sz="1400" b="1" dirty="0"/>
              <a:t>ministro įsakymu sudaryta priežiūros grupė;</a:t>
            </a:r>
          </a:p>
          <a:p>
            <a:pPr marL="540000" indent="-2160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VMS mero </a:t>
            </a:r>
            <a:r>
              <a:rPr lang="lt-LT" sz="1400" b="1" dirty="0"/>
              <a:t>potvarkiu sudaryta projekto priežiūros grupė.</a:t>
            </a:r>
          </a:p>
          <a:p>
            <a:pPr algn="just">
              <a:spcAft>
                <a:spcPts val="600"/>
              </a:spcAft>
              <a:defRPr/>
            </a:pPr>
            <a:r>
              <a:rPr lang="lt-LT" sz="1400" b="1" dirty="0" smtClean="0"/>
              <a:t>2. Europos </a:t>
            </a:r>
            <a:r>
              <a:rPr lang="lt-LT" sz="1400" b="1" dirty="0"/>
              <a:t>Komisijos </a:t>
            </a:r>
            <a:r>
              <a:rPr lang="lt-LT" sz="1400" b="1" dirty="0" smtClean="0"/>
              <a:t>JASPERS </a:t>
            </a:r>
            <a:r>
              <a:rPr lang="lt-LT" sz="1400" b="1" dirty="0"/>
              <a:t>konsultantai konsultavo rengiant paraiškas </a:t>
            </a:r>
            <a:r>
              <a:rPr lang="lt-LT" sz="1400" b="1" dirty="0" smtClean="0"/>
              <a:t>ES investicijoms </a:t>
            </a:r>
            <a:r>
              <a:rPr lang="lt-LT" sz="1400" b="1" dirty="0"/>
              <a:t>gauti.</a:t>
            </a:r>
          </a:p>
          <a:p>
            <a:pPr algn="just">
              <a:defRPr/>
            </a:pPr>
            <a:r>
              <a:rPr lang="lt-LT" sz="1400" b="1" dirty="0"/>
              <a:t>3. Vilniaus miesto savivaldybės administracijos direktoriaus įsakymu  sudaryta projekto rengimo ir įgyvendinimo grupė.</a:t>
            </a:r>
          </a:p>
        </p:txBody>
      </p:sp>
    </p:spTree>
    <p:extLst>
      <p:ext uri="{BB962C8B-B14F-4D97-AF65-F5344CB8AC3E}">
        <p14:creationId xmlns:p14="http://schemas.microsoft.com/office/powerpoint/2010/main" val="17195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ygimantas.rackys\Desktop\unspecified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/>
          <a:stretch/>
        </p:blipFill>
        <p:spPr bwMode="auto">
          <a:xfrm>
            <a:off x="1" y="4251"/>
            <a:ext cx="9172693" cy="51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Vilniaus vakarinis aplinkkelis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sp>
        <p:nvSpPr>
          <p:cNvPr id="14" name="Teksto vietos rezervavimo ženklas 4"/>
          <p:cNvSpPr txBox="1">
            <a:spLocks/>
          </p:cNvSpPr>
          <p:nvPr/>
        </p:nvSpPr>
        <p:spPr>
          <a:xfrm>
            <a:off x="291042" y="555018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GEROJI PRAKTIKA</a:t>
            </a:r>
            <a:endParaRPr lang="lt-LT" dirty="0">
              <a:solidFill>
                <a:schemeClr val="bg2"/>
              </a:solidFill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2612504" y="1084186"/>
            <a:ext cx="6192688" cy="2631490"/>
          </a:xfrm>
          <a:prstGeom prst="rect">
            <a:avLst/>
          </a:prstGeom>
          <a:solidFill>
            <a:schemeClr val="bg1">
              <a:alpha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/>
              <a:t>Už Vakarinio aplinkkelio vykdymą atsakingos institucijos sudarė darbų grafiką su terminais ir atsakingais </a:t>
            </a:r>
            <a:r>
              <a:rPr lang="lt-LT" sz="1400" b="1" dirty="0" smtClean="0"/>
              <a:t>vykdytojais.</a:t>
            </a:r>
            <a:endParaRPr lang="lt-LT" sz="1400" b="1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/>
              <a:t>Kas savaitę vyko pasitarimai su Rangovu.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Kas mėnesį vykstantys ataskaitiniai </a:t>
            </a:r>
            <a:r>
              <a:rPr lang="lt-LT" sz="1400" b="1" dirty="0"/>
              <a:t>pasitarimai su Techninę priežiūrą vykdančiais specialistais, Rangovu ir Užsakovu</a:t>
            </a:r>
            <a:r>
              <a:rPr lang="lt-LT" sz="1400" b="1" dirty="0" smtClean="0"/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Kas </a:t>
            </a:r>
            <a:r>
              <a:rPr lang="lt-LT" sz="1400" b="1" dirty="0"/>
              <a:t>mėnesį buvo teikiama informacija LR Vyriausybei apie atliktus darbus arba priežastys, kurios neleidžia toliau atlikti darbų.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Atsiradus </a:t>
            </a:r>
            <a:r>
              <a:rPr lang="lt-LT" sz="1400" b="1" dirty="0" smtClean="0"/>
              <a:t>problemoms</a:t>
            </a:r>
            <a:r>
              <a:rPr lang="en-GB" sz="1400" b="1" dirty="0" smtClean="0"/>
              <a:t>,</a:t>
            </a:r>
            <a:r>
              <a:rPr lang="lt-LT" sz="1400" b="1" dirty="0" smtClean="0"/>
              <a:t> </a:t>
            </a:r>
            <a:r>
              <a:rPr lang="lt-LT" sz="1400" b="1" dirty="0"/>
              <a:t>buvo kviečiama Vyriausybinė darbo grupė, kuri sprendė iškilusius svarbius klausimus.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lt-LT" sz="1400" b="1" dirty="0" smtClean="0"/>
              <a:t>Griežtas </a:t>
            </a:r>
            <a:r>
              <a:rPr lang="lt-LT" sz="1400" b="1" dirty="0"/>
              <a:t>statybos darbų grafiko laikymasis.</a:t>
            </a:r>
          </a:p>
        </p:txBody>
      </p:sp>
    </p:spTree>
    <p:extLst>
      <p:ext uri="{BB962C8B-B14F-4D97-AF65-F5344CB8AC3E}">
        <p14:creationId xmlns:p14="http://schemas.microsoft.com/office/powerpoint/2010/main" val="40566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-170" r="16939" b="16644"/>
          <a:stretch/>
        </p:blipFill>
        <p:spPr bwMode="auto">
          <a:xfrm>
            <a:off x="-7353" y="-37805"/>
            <a:ext cx="9151353" cy="51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Vilniaus vakarinis aplinkkelis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50" y="4551056"/>
            <a:ext cx="701622" cy="439989"/>
          </a:xfrm>
          <a:prstGeom prst="rect">
            <a:avLst/>
          </a:prstGeom>
        </p:spPr>
      </p:pic>
      <p:sp>
        <p:nvSpPr>
          <p:cNvPr id="14" name="Teksto vietos rezervavimo ženklas 4"/>
          <p:cNvSpPr txBox="1">
            <a:spLocks/>
          </p:cNvSpPr>
          <p:nvPr/>
        </p:nvSpPr>
        <p:spPr>
          <a:xfrm>
            <a:off x="291042" y="555018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RIZIKOS</a:t>
            </a:r>
            <a:endParaRPr lang="lt-LT" dirty="0">
              <a:solidFill>
                <a:schemeClr val="bg2"/>
              </a:solidFill>
            </a:endParaRPr>
          </a:p>
        </p:txBody>
      </p:sp>
      <p:sp>
        <p:nvSpPr>
          <p:cNvPr id="3" name="Stačiakampis 2"/>
          <p:cNvSpPr/>
          <p:nvPr/>
        </p:nvSpPr>
        <p:spPr>
          <a:xfrm>
            <a:off x="3584630" y="955324"/>
            <a:ext cx="5220562" cy="3323987"/>
          </a:xfrm>
          <a:prstGeom prst="rect">
            <a:avLst/>
          </a:prstGeom>
          <a:solidFill>
            <a:schemeClr val="bg1">
              <a:alpha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 smtClean="0"/>
              <a:t>Viešieji </a:t>
            </a:r>
            <a:r>
              <a:rPr lang="lt-LT" sz="1500" b="1" dirty="0"/>
              <a:t>pirkimai (rangovo parinkimas);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/>
              <a:t>Politiniai sprendimai (tęstinumas);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/>
              <a:t>Nacionalinių lėšų skyrimo užtikrinimas;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/>
              <a:t>Žemės paėmimas visuomenės poreikiams ir turto išpirkimas iš savininkų (per didelė kaina);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 smtClean="0"/>
              <a:t>Rangovo </a:t>
            </a:r>
            <a:r>
              <a:rPr lang="lt-LT" sz="1500" b="1" dirty="0"/>
              <a:t>parinkimas (rangovo nekompetencija</a:t>
            </a:r>
            <a:r>
              <a:rPr lang="lt-LT" sz="1500" b="1" dirty="0" smtClean="0"/>
              <a:t>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/>
              <a:t>Jei projektas yra tęstinis ir susideda iš kelių etapų, netikslinga rengti investicinius projektus kiekvienam etapui </a:t>
            </a:r>
            <a:r>
              <a:rPr lang="lt-LT" sz="1500" b="1" dirty="0" smtClean="0"/>
              <a:t>atskirai;</a:t>
            </a:r>
            <a:endParaRPr lang="lt-LT" sz="1500" b="1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500" b="1" dirty="0"/>
              <a:t>Netikslinga skaičiuoti alternatyvų nes viskas būna išspręsta projekto detaliajame plane (atsiranda papildomi kaštai</a:t>
            </a:r>
            <a:r>
              <a:rPr lang="lt-LT" sz="1500" b="1" dirty="0" smtClean="0"/>
              <a:t>).</a:t>
            </a:r>
            <a:endParaRPr lang="lt-LT" sz="1500" b="1" dirty="0"/>
          </a:p>
        </p:txBody>
      </p:sp>
    </p:spTree>
    <p:extLst>
      <p:ext uri="{BB962C8B-B14F-4D97-AF65-F5344CB8AC3E}">
        <p14:creationId xmlns:p14="http://schemas.microsoft.com/office/powerpoint/2010/main" val="22725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6000" y="576743"/>
            <a:ext cx="8514472" cy="252222"/>
          </a:xfrm>
        </p:spPr>
        <p:txBody>
          <a:bodyPr>
            <a:normAutofit fontScale="90000"/>
          </a:bodyPr>
          <a:lstStyle/>
          <a:p>
            <a:r>
              <a:rPr lang="lt-LT" dirty="0"/>
              <a:t>Vilniaus vakarinis aplinkkelis</a:t>
            </a:r>
            <a:endParaRPr lang="en-US" dirty="0"/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306000" y="828966"/>
            <a:ext cx="8514150" cy="3847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buFontTx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lt-LT" dirty="0" smtClean="0">
                <a:solidFill>
                  <a:schemeClr val="bg1"/>
                </a:solidFill>
              </a:rPr>
              <a:t>LAIMINGO KELIO VAKARINIU APLINKKELIU!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28" y="4480857"/>
            <a:ext cx="701622" cy="521563"/>
          </a:xfrm>
          <a:prstGeom prst="rect">
            <a:avLst/>
          </a:prstGeom>
        </p:spPr>
      </p:pic>
      <p:sp>
        <p:nvSpPr>
          <p:cNvPr id="2" name="Stačiakampis 1"/>
          <p:cNvSpPr/>
          <p:nvPr/>
        </p:nvSpPr>
        <p:spPr>
          <a:xfrm>
            <a:off x="1610747" y="165364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hlinkClick r:id="rId3"/>
              </a:rPr>
              <a:t>https://www.youtube.com/watch?v=asmh2n2VnsU</a:t>
            </a:r>
            <a:endParaRPr lang="lt-LT" dirty="0"/>
          </a:p>
        </p:txBody>
      </p:sp>
      <p:sp>
        <p:nvSpPr>
          <p:cNvPr id="3" name="Stačiakampis 2"/>
          <p:cNvSpPr/>
          <p:nvPr/>
        </p:nvSpPr>
        <p:spPr>
          <a:xfrm>
            <a:off x="179512" y="2215394"/>
            <a:ext cx="468052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100" b="1" dirty="0" smtClean="0"/>
              <a:t>Lina Melianienė </a:t>
            </a:r>
            <a:endParaRPr lang="lt-LT" sz="1100" b="1" dirty="0"/>
          </a:p>
          <a:p>
            <a:r>
              <a:rPr lang="lt-LT" sz="1100" b="1" dirty="0"/>
              <a:t>Vilniaus miesto savivaldybės </a:t>
            </a:r>
            <a:r>
              <a:rPr lang="lt-LT" sz="1100" b="1" dirty="0" smtClean="0"/>
              <a:t>administracijos </a:t>
            </a:r>
          </a:p>
          <a:p>
            <a:r>
              <a:rPr lang="lt-LT" sz="1100" b="1" dirty="0" smtClean="0"/>
              <a:t>Investicinių projektų valdymo skyriaus vedėja</a:t>
            </a:r>
          </a:p>
          <a:p>
            <a:r>
              <a:rPr lang="lt-LT" sz="1100" b="1" dirty="0" smtClean="0"/>
              <a:t>El. p. </a:t>
            </a:r>
            <a:r>
              <a:rPr lang="lt-LT" sz="1100" b="1" dirty="0" err="1" smtClean="0">
                <a:hlinkClick r:id="rId4"/>
              </a:rPr>
              <a:t>lina.melianiene</a:t>
            </a:r>
            <a:r>
              <a:rPr lang="en-US" sz="1100" b="1" dirty="0" smtClean="0">
                <a:hlinkClick r:id="rId4"/>
              </a:rPr>
              <a:t>@</a:t>
            </a:r>
            <a:r>
              <a:rPr lang="en-US" sz="1100" b="1" dirty="0" err="1" smtClean="0">
                <a:hlinkClick r:id="rId4"/>
              </a:rPr>
              <a:t>vilnius.lt</a:t>
            </a:r>
            <a:endParaRPr lang="en-US" sz="1100" b="1" dirty="0" smtClean="0"/>
          </a:p>
          <a:p>
            <a:r>
              <a:rPr lang="lt-LT" sz="1100" b="1" dirty="0" smtClean="0"/>
              <a:t>Tel. 8 5 211 2807</a:t>
            </a:r>
          </a:p>
          <a:p>
            <a:endParaRPr lang="lt-LT" sz="1100" b="1" dirty="0"/>
          </a:p>
          <a:p>
            <a:r>
              <a:rPr lang="lt-LT" sz="1100" b="1" dirty="0" smtClean="0"/>
              <a:t>Ilona </a:t>
            </a:r>
            <a:r>
              <a:rPr lang="en-US" sz="1100" b="1" dirty="0" err="1"/>
              <a:t>L</a:t>
            </a:r>
            <a:r>
              <a:rPr lang="lt-LT" sz="1100" b="1" dirty="0" err="1" smtClean="0"/>
              <a:t>ankininkienė</a:t>
            </a:r>
            <a:endParaRPr lang="lt-LT" sz="1100" b="1" dirty="0" smtClean="0"/>
          </a:p>
          <a:p>
            <a:r>
              <a:rPr lang="lt-LT" sz="1100" b="1" dirty="0" smtClean="0"/>
              <a:t>Vilniaus </a:t>
            </a:r>
            <a:r>
              <a:rPr lang="lt-LT" sz="1100" b="1" dirty="0"/>
              <a:t>miesto savivaldybės administracijos </a:t>
            </a:r>
          </a:p>
          <a:p>
            <a:r>
              <a:rPr lang="en-US" sz="1100" b="1" dirty="0" err="1"/>
              <a:t>Miesto</a:t>
            </a:r>
            <a:r>
              <a:rPr lang="en-US" sz="1100" b="1" dirty="0"/>
              <a:t> </a:t>
            </a:r>
            <a:r>
              <a:rPr lang="lt-LT" sz="1100" b="1" dirty="0"/>
              <a:t>ūkio ir transporto </a:t>
            </a:r>
            <a:r>
              <a:rPr lang="lt-LT" sz="1100" b="1" dirty="0" smtClean="0"/>
              <a:t>departamento</a:t>
            </a:r>
            <a:endParaRPr lang="lt-LT" sz="1100" b="1" dirty="0"/>
          </a:p>
          <a:p>
            <a:r>
              <a:rPr lang="lt-LT" sz="1100" b="1" dirty="0" smtClean="0"/>
              <a:t>Infrastruktūros</a:t>
            </a:r>
            <a:r>
              <a:rPr lang="en-US" sz="1100" b="1" dirty="0" smtClean="0"/>
              <a:t> </a:t>
            </a:r>
            <a:r>
              <a:rPr lang="lt-LT" sz="1100" b="1" dirty="0" smtClean="0"/>
              <a:t>skyriaus vyr. specialistė</a:t>
            </a:r>
          </a:p>
          <a:p>
            <a:r>
              <a:rPr lang="lt-LT" sz="1100" b="1" dirty="0" smtClean="0"/>
              <a:t>El. p. </a:t>
            </a:r>
            <a:r>
              <a:rPr lang="lt-LT" sz="1100" b="1" dirty="0" err="1" smtClean="0">
                <a:hlinkClick r:id="rId5"/>
              </a:rPr>
              <a:t>ilona.lankininkiene</a:t>
            </a:r>
            <a:r>
              <a:rPr lang="en-US" sz="1100" b="1" dirty="0" smtClean="0">
                <a:hlinkClick r:id="rId5"/>
              </a:rPr>
              <a:t>@</a:t>
            </a:r>
            <a:r>
              <a:rPr lang="en-US" sz="1100" b="1" dirty="0" err="1" smtClean="0">
                <a:hlinkClick r:id="rId5"/>
              </a:rPr>
              <a:t>vilnius.lt</a:t>
            </a:r>
            <a:endParaRPr lang="en-US" sz="1100" b="1" dirty="0" smtClean="0"/>
          </a:p>
          <a:p>
            <a:r>
              <a:rPr lang="en-US" sz="1100" b="1" dirty="0" smtClean="0"/>
              <a:t>Tel. 8 5 211 2480</a:t>
            </a:r>
            <a:endParaRPr lang="lt-LT" sz="1100" b="1" dirty="0" smtClean="0"/>
          </a:p>
          <a:p>
            <a:endParaRPr lang="lt-LT" sz="1400" b="1" dirty="0"/>
          </a:p>
          <a:p>
            <a:endParaRPr lang="lt-LT" sz="1400" b="1" dirty="0" smtClean="0"/>
          </a:p>
          <a:p>
            <a:endParaRPr lang="lt-LT" sz="14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0" y="4502070"/>
            <a:ext cx="1605640" cy="57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4502072"/>
            <a:ext cx="1695649" cy="64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1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vest Lithuania template">
  <a:themeElements>
    <a:clrScheme name="IL_template">
      <a:dk1>
        <a:srgbClr val="000000"/>
      </a:dk1>
      <a:lt1>
        <a:srgbClr val="FFFFFF"/>
      </a:lt1>
      <a:dk2>
        <a:srgbClr val="FFC000"/>
      </a:dk2>
      <a:lt2>
        <a:srgbClr val="FFFFFF"/>
      </a:lt2>
      <a:accent1>
        <a:srgbClr val="DD1936"/>
      </a:accent1>
      <a:accent2>
        <a:srgbClr val="F15935"/>
      </a:accent2>
      <a:accent3>
        <a:srgbClr val="FCAF17"/>
      </a:accent3>
      <a:accent4>
        <a:srgbClr val="CAC30A"/>
      </a:accent4>
      <a:accent5>
        <a:srgbClr val="86AD52"/>
      </a:accent5>
      <a:accent6>
        <a:srgbClr val="00A752"/>
      </a:accent6>
      <a:hlink>
        <a:srgbClr val="0000FF"/>
      </a:hlink>
      <a:folHlink>
        <a:srgbClr val="0000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8AE2C563-A9DF-48E9-82AA-91059108DE87}" vid="{EC26402E-695B-47D6-9BDC-1444CA22B72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18327</TotalTime>
  <Words>679</Words>
  <Application>Microsoft Office PowerPoint</Application>
  <PresentationFormat>On-screen Show (16:9)</PresentationFormat>
  <Paragraphs>98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Invest Lithuania template</vt:lpstr>
      <vt:lpstr>1_Office Theme</vt:lpstr>
      <vt:lpstr>2007–2013 M. EUROPOS SĄJUNGOS INVESTICIJŲ POVEIKIS LIETUVOS EKONOMIKAI, ŽMONĖMS IR GYVENIMO KOKYBEI   Vilniaus vakarinis aplinkkelis –  geroji ES struktūrinių fondų investavimo praktika</vt:lpstr>
      <vt:lpstr>Vilniaus vakarinis aplinkkelis</vt:lpstr>
      <vt:lpstr>Vilniaus vakarinis aplinkkelis</vt:lpstr>
      <vt:lpstr>Vilniaus vakarinis aplinkkelis</vt:lpstr>
      <vt:lpstr>Vilniaus vakarinis aplinkkelis</vt:lpstr>
      <vt:lpstr>Vilniaus vakarinis aplinkkelis</vt:lpstr>
      <vt:lpstr>Vilniaus vakarinis aplinkkelis</vt:lpstr>
      <vt:lpstr>Vilniaus vakarinis aplinkkelis</vt:lpstr>
      <vt:lpstr>Vilniaus vakarinis aplinkkelis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Mantas Kvietkauskas</dc:creator>
  <cp:lastModifiedBy>TOSH</cp:lastModifiedBy>
  <cp:revision>1003</cp:revision>
  <cp:lastPrinted>2016-12-09T08:49:47Z</cp:lastPrinted>
  <dcterms:created xsi:type="dcterms:W3CDTF">2014-04-29T10:43:50Z</dcterms:created>
  <dcterms:modified xsi:type="dcterms:W3CDTF">2017-02-21T16:55:13Z</dcterms:modified>
</cp:coreProperties>
</file>