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60" r:id="rId2"/>
    <p:sldId id="265" r:id="rId3"/>
    <p:sldId id="267" r:id="rId4"/>
    <p:sldId id="262" r:id="rId5"/>
    <p:sldId id="268" r:id="rId6"/>
    <p:sldId id="269" r:id="rId7"/>
    <p:sldId id="270" r:id="rId8"/>
    <p:sldId id="271" r:id="rId9"/>
    <p:sldId id="272" r:id="rId10"/>
    <p:sldId id="273" r:id="rId11"/>
    <p:sldId id="274" r:id="rId12"/>
    <p:sldId id="275" r:id="rId13"/>
    <p:sldId id="276" r:id="rId14"/>
  </p:sldIdLst>
  <p:sldSz cx="10688638" cy="7562850"/>
  <p:notesSz cx="6797675" cy="9872663"/>
  <p:defaultTextStyle>
    <a:defPPr>
      <a:defRPr lang="en-US"/>
    </a:defPPr>
    <a:lvl1pPr algn="l" defTabSz="496888" rtl="0" fontAlgn="base">
      <a:spcBef>
        <a:spcPct val="0"/>
      </a:spcBef>
      <a:spcAft>
        <a:spcPct val="0"/>
      </a:spcAft>
      <a:defRPr sz="2000" kern="1200">
        <a:solidFill>
          <a:schemeClr val="tx1"/>
        </a:solidFill>
        <a:latin typeface="Calibri" pitchFamily="34" charset="0"/>
        <a:ea typeface="MS PGothic" pitchFamily="34" charset="-128"/>
        <a:cs typeface="+mn-cs"/>
      </a:defRPr>
    </a:lvl1pPr>
    <a:lvl2pPr marL="496888" indent="-39688" algn="l" defTabSz="496888" rtl="0" fontAlgn="base">
      <a:spcBef>
        <a:spcPct val="0"/>
      </a:spcBef>
      <a:spcAft>
        <a:spcPct val="0"/>
      </a:spcAft>
      <a:defRPr sz="2000" kern="1200">
        <a:solidFill>
          <a:schemeClr val="tx1"/>
        </a:solidFill>
        <a:latin typeface="Calibri" pitchFamily="34" charset="0"/>
        <a:ea typeface="MS PGothic" pitchFamily="34" charset="-128"/>
        <a:cs typeface="+mn-cs"/>
      </a:defRPr>
    </a:lvl2pPr>
    <a:lvl3pPr marL="995363" indent="-80963" algn="l" defTabSz="496888" rtl="0" fontAlgn="base">
      <a:spcBef>
        <a:spcPct val="0"/>
      </a:spcBef>
      <a:spcAft>
        <a:spcPct val="0"/>
      </a:spcAft>
      <a:defRPr sz="2000" kern="1200">
        <a:solidFill>
          <a:schemeClr val="tx1"/>
        </a:solidFill>
        <a:latin typeface="Calibri" pitchFamily="34" charset="0"/>
        <a:ea typeface="MS PGothic" pitchFamily="34" charset="-128"/>
        <a:cs typeface="+mn-cs"/>
      </a:defRPr>
    </a:lvl3pPr>
    <a:lvl4pPr marL="1492250" indent="-120650" algn="l" defTabSz="496888" rtl="0" fontAlgn="base">
      <a:spcBef>
        <a:spcPct val="0"/>
      </a:spcBef>
      <a:spcAft>
        <a:spcPct val="0"/>
      </a:spcAft>
      <a:defRPr sz="2000" kern="1200">
        <a:solidFill>
          <a:schemeClr val="tx1"/>
        </a:solidFill>
        <a:latin typeface="Calibri" pitchFamily="34" charset="0"/>
        <a:ea typeface="MS PGothic" pitchFamily="34" charset="-128"/>
        <a:cs typeface="+mn-cs"/>
      </a:defRPr>
    </a:lvl4pPr>
    <a:lvl5pPr marL="1990725" indent="-161925" algn="l" defTabSz="496888" rtl="0" fontAlgn="base">
      <a:spcBef>
        <a:spcPct val="0"/>
      </a:spcBef>
      <a:spcAft>
        <a:spcPct val="0"/>
      </a:spcAft>
      <a:defRPr sz="2000" kern="1200">
        <a:solidFill>
          <a:schemeClr val="tx1"/>
        </a:solidFill>
        <a:latin typeface="Calibri" pitchFamily="34" charset="0"/>
        <a:ea typeface="MS PGothic" pitchFamily="34" charset="-128"/>
        <a:cs typeface="+mn-cs"/>
      </a:defRPr>
    </a:lvl5pPr>
    <a:lvl6pPr marL="2286000" algn="l" defTabSz="914400" rtl="0" eaLnBrk="1" latinLnBrk="0" hangingPunct="1">
      <a:defRPr sz="2000" kern="1200">
        <a:solidFill>
          <a:schemeClr val="tx1"/>
        </a:solidFill>
        <a:latin typeface="Calibri" pitchFamily="34" charset="0"/>
        <a:ea typeface="MS PGothic" pitchFamily="34" charset="-128"/>
        <a:cs typeface="+mn-cs"/>
      </a:defRPr>
    </a:lvl6pPr>
    <a:lvl7pPr marL="2743200" algn="l" defTabSz="914400" rtl="0" eaLnBrk="1" latinLnBrk="0" hangingPunct="1">
      <a:defRPr sz="2000" kern="1200">
        <a:solidFill>
          <a:schemeClr val="tx1"/>
        </a:solidFill>
        <a:latin typeface="Calibri" pitchFamily="34" charset="0"/>
        <a:ea typeface="MS PGothic" pitchFamily="34" charset="-128"/>
        <a:cs typeface="+mn-cs"/>
      </a:defRPr>
    </a:lvl7pPr>
    <a:lvl8pPr marL="3200400" algn="l" defTabSz="914400" rtl="0" eaLnBrk="1" latinLnBrk="0" hangingPunct="1">
      <a:defRPr sz="2000" kern="1200">
        <a:solidFill>
          <a:schemeClr val="tx1"/>
        </a:solidFill>
        <a:latin typeface="Calibri" pitchFamily="34" charset="0"/>
        <a:ea typeface="MS PGothic" pitchFamily="34" charset="-128"/>
        <a:cs typeface="+mn-cs"/>
      </a:defRPr>
    </a:lvl8pPr>
    <a:lvl9pPr marL="3657600" algn="l" defTabSz="914400" rtl="0" eaLnBrk="1" latinLnBrk="0" hangingPunct="1">
      <a:defRPr sz="2000" kern="1200">
        <a:solidFill>
          <a:schemeClr val="tx1"/>
        </a:solidFill>
        <a:latin typeface="Calibri"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67676"/>
    <a:srgbClr val="676767"/>
    <a:srgbClr val="636363"/>
    <a:srgbClr val="535353"/>
    <a:srgbClr val="696350"/>
    <a:srgbClr val="595245"/>
  </p:clrMru>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Vidutinis stili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Vidutinis stilius 2 – paryškinima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Vidutinis stilius 2 – paryškinima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Vidutinis stilius 2 – paryškinima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Vidutinis stilius 2 – paryškinima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Vidutinis stilius 2 – paryškinima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snapToGrid="0" snapToObjects="1">
      <p:cViewPr varScale="1">
        <p:scale>
          <a:sx n="89" d="100"/>
          <a:sy n="89" d="100"/>
        </p:scale>
        <p:origin x="-108" y="-120"/>
      </p:cViewPr>
      <p:guideLst>
        <p:guide orient="horz" pos="524"/>
        <p:guide pos="644"/>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6"/>
          </a:xfrm>
          <a:prstGeom prst="rect">
            <a:avLst/>
          </a:prstGeom>
        </p:spPr>
        <p:txBody>
          <a:bodyPr vert="horz" lIns="91440" tIns="45720" rIns="91440" bIns="45720" rtlCol="0"/>
          <a:lstStyle>
            <a:lvl1pPr algn="l" defTabSz="497754"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49688" y="0"/>
            <a:ext cx="2946400" cy="494186"/>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08D9BA9C-A1E9-438D-B559-B84FD8EDB196}" type="datetimeFigureOut">
              <a:rPr lang="en-US" altLang="lt-LT"/>
              <a:pPr>
                <a:defRPr/>
              </a:pPr>
              <a:t>8/24/2015</a:t>
            </a:fld>
            <a:endParaRPr lang="en-US" altLang="lt-LT"/>
          </a:p>
        </p:txBody>
      </p:sp>
      <p:sp>
        <p:nvSpPr>
          <p:cNvPr id="4" name="Slide Image Placeholder 3"/>
          <p:cNvSpPr>
            <a:spLocks noGrp="1" noRot="1" noChangeAspect="1"/>
          </p:cNvSpPr>
          <p:nvPr>
            <p:ph type="sldImg" idx="2"/>
          </p:nvPr>
        </p:nvSpPr>
        <p:spPr>
          <a:xfrm>
            <a:off x="781050" y="739775"/>
            <a:ext cx="5235575" cy="3703638"/>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79450" y="4689239"/>
            <a:ext cx="5438775" cy="444293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376899"/>
            <a:ext cx="2946400" cy="494185"/>
          </a:xfrm>
          <a:prstGeom prst="rect">
            <a:avLst/>
          </a:prstGeom>
        </p:spPr>
        <p:txBody>
          <a:bodyPr vert="horz" lIns="91440" tIns="45720" rIns="91440" bIns="45720" rtlCol="0" anchor="b"/>
          <a:lstStyle>
            <a:lvl1pPr algn="l" defTabSz="497754"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49688" y="9376899"/>
            <a:ext cx="2946400" cy="49418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9B92C31D-AF89-468E-83DF-D48F0FA14D98}" type="slidenum">
              <a:rPr lang="en-US" altLang="lt-LT"/>
              <a:pPr>
                <a:defRPr/>
              </a:pPr>
              <a:t>‹#›</a:t>
            </a:fld>
            <a:endParaRPr lang="en-US" altLang="lt-LT"/>
          </a:p>
        </p:txBody>
      </p:sp>
    </p:spTree>
  </p:cSld>
  <p:clrMap bg1="lt1" tx1="dk1" bg2="lt2" tx2="dk2" accent1="accent1" accent2="accent2" accent3="accent3" accent4="accent4" accent5="accent5" accent6="accent6" hlink="hlink" folHlink="folHlink"/>
  <p:notesStyle>
    <a:lvl1pPr algn="l" defTabSz="496888" rtl="0" eaLnBrk="0" fontAlgn="base" hangingPunct="0">
      <a:spcBef>
        <a:spcPct val="30000"/>
      </a:spcBef>
      <a:spcAft>
        <a:spcPct val="0"/>
      </a:spcAft>
      <a:defRPr sz="1300" kern="1200">
        <a:solidFill>
          <a:schemeClr val="tx1"/>
        </a:solidFill>
        <a:latin typeface="+mn-lt"/>
        <a:ea typeface="MS PGothic" pitchFamily="34" charset="-128"/>
        <a:cs typeface="ＭＳ Ｐゴシック" charset="0"/>
      </a:defRPr>
    </a:lvl1pPr>
    <a:lvl2pPr marL="496888" algn="l" defTabSz="496888" rtl="0" eaLnBrk="0" fontAlgn="base" hangingPunct="0">
      <a:spcBef>
        <a:spcPct val="30000"/>
      </a:spcBef>
      <a:spcAft>
        <a:spcPct val="0"/>
      </a:spcAft>
      <a:defRPr sz="1300" kern="1200">
        <a:solidFill>
          <a:schemeClr val="tx1"/>
        </a:solidFill>
        <a:latin typeface="+mn-lt"/>
        <a:ea typeface="MS PGothic" pitchFamily="34" charset="-128"/>
        <a:cs typeface="+mn-cs"/>
      </a:defRPr>
    </a:lvl2pPr>
    <a:lvl3pPr marL="995363" algn="l" defTabSz="496888" rtl="0" eaLnBrk="0" fontAlgn="base" hangingPunct="0">
      <a:spcBef>
        <a:spcPct val="30000"/>
      </a:spcBef>
      <a:spcAft>
        <a:spcPct val="0"/>
      </a:spcAft>
      <a:defRPr sz="1300" kern="1200">
        <a:solidFill>
          <a:schemeClr val="tx1"/>
        </a:solidFill>
        <a:latin typeface="+mn-lt"/>
        <a:ea typeface="MS PGothic" pitchFamily="34" charset="-128"/>
        <a:cs typeface="+mn-cs"/>
      </a:defRPr>
    </a:lvl3pPr>
    <a:lvl4pPr marL="1492250" algn="l" defTabSz="496888" rtl="0" eaLnBrk="0" fontAlgn="base" hangingPunct="0">
      <a:spcBef>
        <a:spcPct val="30000"/>
      </a:spcBef>
      <a:spcAft>
        <a:spcPct val="0"/>
      </a:spcAft>
      <a:defRPr sz="1300" kern="1200">
        <a:solidFill>
          <a:schemeClr val="tx1"/>
        </a:solidFill>
        <a:latin typeface="+mn-lt"/>
        <a:ea typeface="MS PGothic" pitchFamily="34" charset="-128"/>
        <a:cs typeface="+mn-cs"/>
      </a:defRPr>
    </a:lvl4pPr>
    <a:lvl5pPr marL="1990725" algn="l" defTabSz="496888" rtl="0" eaLnBrk="0" fontAlgn="base" hangingPunct="0">
      <a:spcBef>
        <a:spcPct val="30000"/>
      </a:spcBef>
      <a:spcAft>
        <a:spcPct val="0"/>
      </a:spcAft>
      <a:defRPr sz="1300" kern="1200">
        <a:solidFill>
          <a:schemeClr val="tx1"/>
        </a:solidFill>
        <a:latin typeface="+mn-lt"/>
        <a:ea typeface="MS PGothic" pitchFamily="34" charset="-128"/>
        <a:cs typeface="+mn-cs"/>
      </a:defRPr>
    </a:lvl5pPr>
    <a:lvl6pPr marL="2488768" algn="l" defTabSz="497754" rtl="0" eaLnBrk="1" latinLnBrk="0" hangingPunct="1">
      <a:defRPr sz="1300" kern="1200">
        <a:solidFill>
          <a:schemeClr val="tx1"/>
        </a:solidFill>
        <a:latin typeface="+mn-lt"/>
        <a:ea typeface="+mn-ea"/>
        <a:cs typeface="+mn-cs"/>
      </a:defRPr>
    </a:lvl6pPr>
    <a:lvl7pPr marL="2986522" algn="l" defTabSz="497754" rtl="0" eaLnBrk="1" latinLnBrk="0" hangingPunct="1">
      <a:defRPr sz="1300" kern="1200">
        <a:solidFill>
          <a:schemeClr val="tx1"/>
        </a:solidFill>
        <a:latin typeface="+mn-lt"/>
        <a:ea typeface="+mn-ea"/>
        <a:cs typeface="+mn-cs"/>
      </a:defRPr>
    </a:lvl7pPr>
    <a:lvl8pPr marL="3484275" algn="l" defTabSz="497754" rtl="0" eaLnBrk="1" latinLnBrk="0" hangingPunct="1">
      <a:defRPr sz="1300" kern="1200">
        <a:solidFill>
          <a:schemeClr val="tx1"/>
        </a:solidFill>
        <a:latin typeface="+mn-lt"/>
        <a:ea typeface="+mn-ea"/>
        <a:cs typeface="+mn-cs"/>
      </a:defRPr>
    </a:lvl8pPr>
    <a:lvl9pPr marL="3982029" algn="l" defTabSz="497754"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96888" rtl="0" eaLnBrk="0" fontAlgn="base" latinLnBrk="0" hangingPunct="0">
              <a:lnSpc>
                <a:spcPct val="100000"/>
              </a:lnSpc>
              <a:spcBef>
                <a:spcPct val="30000"/>
              </a:spcBef>
              <a:spcAft>
                <a:spcPct val="0"/>
              </a:spcAft>
              <a:buClrTx/>
              <a:buSzTx/>
              <a:buFontTx/>
              <a:buNone/>
              <a:tabLst/>
              <a:defRPr/>
            </a:pPr>
            <a:r>
              <a:rPr lang="lt-LT" sz="1400" dirty="0" smtClean="0">
                <a:latin typeface="Times New Roman" pitchFamily="18" charset="0"/>
                <a:cs typeface="Times New Roman" pitchFamily="18" charset="0"/>
              </a:rPr>
              <a:t>Problema – dėl riboto</a:t>
            </a:r>
            <a:r>
              <a:rPr lang="lt-LT" sz="1400" baseline="0" dirty="0" smtClean="0">
                <a:latin typeface="Times New Roman" pitchFamily="18" charset="0"/>
                <a:cs typeface="Times New Roman" pitchFamily="18" charset="0"/>
              </a:rPr>
              <a:t> tarnavimo laiko būtina keisti labiausiai nusidėvėjusią įrangą</a:t>
            </a:r>
            <a:r>
              <a:rPr lang="lt-LT" sz="1400" kern="1200" baseline="0" dirty="0" smtClean="0">
                <a:solidFill>
                  <a:srgbClr val="000000"/>
                </a:solidFill>
                <a:latin typeface="Times New Roman" pitchFamily="18" charset="0"/>
                <a:ea typeface="MS PGothic" pitchFamily="34" charset="-128"/>
                <a:cs typeface="ＭＳ Ｐゴシック" charset="0"/>
              </a:rPr>
              <a:t>. Atnaujinus ir patobulinus techninius pajėgumus, stočių tinklą ir laboratorijas padidės stebėjimo duomenų tikslumas ir jų perdavimo operatyvumas.</a:t>
            </a:r>
            <a:endParaRPr lang="lt-LT" sz="1400" dirty="0" smtClean="0">
              <a:latin typeface="Times New Roman" pitchFamily="18" charset="0"/>
              <a:cs typeface="Times New Roman" pitchFamily="18" charset="0"/>
            </a:endParaRPr>
          </a:p>
          <a:p>
            <a:endParaRPr lang="lt-LT" dirty="0"/>
          </a:p>
        </p:txBody>
      </p:sp>
      <p:sp>
        <p:nvSpPr>
          <p:cNvPr id="4" name="Slide Number Placeholder 3"/>
          <p:cNvSpPr>
            <a:spLocks noGrp="1"/>
          </p:cNvSpPr>
          <p:nvPr>
            <p:ph type="sldNum" sz="quarter" idx="10"/>
          </p:nvPr>
        </p:nvSpPr>
        <p:spPr/>
        <p:txBody>
          <a:bodyPr/>
          <a:lstStyle/>
          <a:p>
            <a:pPr>
              <a:defRPr/>
            </a:pPr>
            <a:fld id="{9B92C31D-AF89-468E-83DF-D48F0FA14D98}" type="slidenum">
              <a:rPr lang="en-US" altLang="lt-LT" smtClean="0"/>
              <a:pPr>
                <a:defRPr/>
              </a:pPr>
              <a:t>2</a:t>
            </a:fld>
            <a:endParaRPr lang="en-US" altLang="lt-L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648" y="2349387"/>
            <a:ext cx="9085342" cy="1621111"/>
          </a:xfrm>
        </p:spPr>
        <p:txBody>
          <a:bodyPr/>
          <a:lstStyle/>
          <a:p>
            <a:r>
              <a:rPr lang="en-US" smtClean="0"/>
              <a:t>Click to edit Master title style</a:t>
            </a:r>
            <a:endParaRPr lang="en-US"/>
          </a:p>
        </p:txBody>
      </p:sp>
      <p:sp>
        <p:nvSpPr>
          <p:cNvPr id="3" name="Subtitle 2"/>
          <p:cNvSpPr>
            <a:spLocks noGrp="1"/>
          </p:cNvSpPr>
          <p:nvPr>
            <p:ph type="subTitle" idx="1"/>
          </p:nvPr>
        </p:nvSpPr>
        <p:spPr>
          <a:xfrm>
            <a:off x="1603296" y="4285615"/>
            <a:ext cx="7482047" cy="1932728"/>
          </a:xfrm>
        </p:spPr>
        <p:txBody>
          <a:bodyPr/>
          <a:lstStyle>
            <a:lvl1pPr marL="0" indent="0" algn="ctr">
              <a:buNone/>
              <a:defRPr>
                <a:solidFill>
                  <a:schemeClr val="tx1">
                    <a:tint val="75000"/>
                  </a:schemeClr>
                </a:solidFill>
              </a:defRPr>
            </a:lvl1pPr>
            <a:lvl2pPr marL="497754" indent="0" algn="ctr">
              <a:buNone/>
              <a:defRPr>
                <a:solidFill>
                  <a:schemeClr val="tx1">
                    <a:tint val="75000"/>
                  </a:schemeClr>
                </a:solidFill>
              </a:defRPr>
            </a:lvl2pPr>
            <a:lvl3pPr marL="995507" indent="0" algn="ctr">
              <a:buNone/>
              <a:defRPr>
                <a:solidFill>
                  <a:schemeClr val="tx1">
                    <a:tint val="75000"/>
                  </a:schemeClr>
                </a:solidFill>
              </a:defRPr>
            </a:lvl3pPr>
            <a:lvl4pPr marL="1493261" indent="0" algn="ctr">
              <a:buNone/>
              <a:defRPr>
                <a:solidFill>
                  <a:schemeClr val="tx1">
                    <a:tint val="75000"/>
                  </a:schemeClr>
                </a:solidFill>
              </a:defRPr>
            </a:lvl4pPr>
            <a:lvl5pPr marL="1991015" indent="0" algn="ctr">
              <a:buNone/>
              <a:defRPr>
                <a:solidFill>
                  <a:schemeClr val="tx1">
                    <a:tint val="75000"/>
                  </a:schemeClr>
                </a:solidFill>
              </a:defRPr>
            </a:lvl5pPr>
            <a:lvl6pPr marL="2488768" indent="0" algn="ctr">
              <a:buNone/>
              <a:defRPr>
                <a:solidFill>
                  <a:schemeClr val="tx1">
                    <a:tint val="75000"/>
                  </a:schemeClr>
                </a:solidFill>
              </a:defRPr>
            </a:lvl6pPr>
            <a:lvl7pPr marL="2986522" indent="0" algn="ctr">
              <a:buNone/>
              <a:defRPr>
                <a:solidFill>
                  <a:schemeClr val="tx1">
                    <a:tint val="75000"/>
                  </a:schemeClr>
                </a:solidFill>
              </a:defRPr>
            </a:lvl7pPr>
            <a:lvl8pPr marL="3484275" indent="0" algn="ctr">
              <a:buNone/>
              <a:defRPr>
                <a:solidFill>
                  <a:schemeClr val="tx1">
                    <a:tint val="75000"/>
                  </a:schemeClr>
                </a:solidFill>
              </a:defRPr>
            </a:lvl8pPr>
            <a:lvl9pPr marL="398202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16238EF-F935-45D1-8552-B15C0634931C}" type="datetimeFigureOut">
              <a:rPr lang="en-US" altLang="lt-LT"/>
              <a:pPr>
                <a:defRPr/>
              </a:pPr>
              <a:t>8/24/2015</a:t>
            </a:fld>
            <a:endParaRPr lang="en-US" altLang="lt-LT"/>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337423-BDEE-4D39-B6A9-78C1399669F6}" type="slidenum">
              <a:rPr lang="en-US" altLang="lt-LT"/>
              <a:pPr>
                <a:defRPr/>
              </a:pPr>
              <a:t>‹#›</a:t>
            </a:fld>
            <a:endParaRPr lang="en-US" altLang="lt-L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E33C3C-8A48-4233-BD56-C6CA21EFFDF4}" type="datetimeFigureOut">
              <a:rPr lang="en-US" altLang="lt-LT"/>
              <a:pPr>
                <a:defRPr/>
              </a:pPr>
              <a:t>8/24/2015</a:t>
            </a:fld>
            <a:endParaRPr lang="en-US" altLang="lt-LT"/>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0E7026-16FC-484A-814F-E87115574C66}" type="slidenum">
              <a:rPr lang="en-US" altLang="lt-LT"/>
              <a:pPr>
                <a:defRPr/>
              </a:pPr>
              <a:t>‹#›</a:t>
            </a:fld>
            <a:endParaRPr lang="en-US" alt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95034" y="302866"/>
            <a:ext cx="2605356" cy="645293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8968" y="302866"/>
            <a:ext cx="7637923" cy="645293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B6CEDAD-6D2E-405C-B25C-1A31AEB37803}" type="datetimeFigureOut">
              <a:rPr lang="en-US" altLang="lt-LT"/>
              <a:pPr>
                <a:defRPr/>
              </a:pPr>
              <a:t>8/24/2015</a:t>
            </a:fld>
            <a:endParaRPr lang="en-US" altLang="lt-LT"/>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7B2BAA4-CD6C-46E6-8AE6-C9766DEDAFC8}" type="slidenum">
              <a:rPr lang="en-US" altLang="lt-LT"/>
              <a:pPr>
                <a:defRPr/>
              </a:pPr>
              <a:t>‹#›</a:t>
            </a:fld>
            <a:endParaRPr lang="en-US" alt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4F2A753-3A5A-42CB-A37E-B335C1F18CCA}" type="datetimeFigureOut">
              <a:rPr lang="en-US" altLang="lt-LT"/>
              <a:pPr>
                <a:defRPr/>
              </a:pPr>
              <a:t>8/24/2015</a:t>
            </a:fld>
            <a:endParaRPr lang="en-US" altLang="lt-LT"/>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71E89D2-F88F-4552-8151-64846C348002}" type="slidenum">
              <a:rPr lang="en-US" altLang="lt-LT"/>
              <a:pPr>
                <a:defRPr/>
              </a:pPr>
              <a:t>‹#›</a:t>
            </a:fld>
            <a:endParaRPr lang="en-US" alt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329" y="4859833"/>
            <a:ext cx="9085342" cy="1502066"/>
          </a:xfrm>
        </p:spPr>
        <p:txBody>
          <a:bodyPr anchor="t"/>
          <a:lstStyle>
            <a:lvl1pPr algn="l">
              <a:defRPr sz="4400" b="1" cap="all"/>
            </a:lvl1pPr>
          </a:lstStyle>
          <a:p>
            <a:r>
              <a:rPr lang="en-US" smtClean="0"/>
              <a:t>Click to edit Master title style</a:t>
            </a:r>
            <a:endParaRPr lang="en-US"/>
          </a:p>
        </p:txBody>
      </p:sp>
      <p:sp>
        <p:nvSpPr>
          <p:cNvPr id="3" name="Text Placeholder 2"/>
          <p:cNvSpPr>
            <a:spLocks noGrp="1"/>
          </p:cNvSpPr>
          <p:nvPr>
            <p:ph type="body" idx="1"/>
          </p:nvPr>
        </p:nvSpPr>
        <p:spPr>
          <a:xfrm>
            <a:off x="844329" y="3205459"/>
            <a:ext cx="9085342" cy="1654373"/>
          </a:xfrm>
        </p:spPr>
        <p:txBody>
          <a:bodyPr anchor="b"/>
          <a:lstStyle>
            <a:lvl1pPr marL="0" indent="0">
              <a:buNone/>
              <a:defRPr sz="2200">
                <a:solidFill>
                  <a:schemeClr val="tx1">
                    <a:tint val="75000"/>
                  </a:schemeClr>
                </a:solidFill>
              </a:defRPr>
            </a:lvl1pPr>
            <a:lvl2pPr marL="497754" indent="0">
              <a:buNone/>
              <a:defRPr sz="2000">
                <a:solidFill>
                  <a:schemeClr val="tx1">
                    <a:tint val="75000"/>
                  </a:schemeClr>
                </a:solidFill>
              </a:defRPr>
            </a:lvl2pPr>
            <a:lvl3pPr marL="995507" indent="0">
              <a:buNone/>
              <a:defRPr sz="1700">
                <a:solidFill>
                  <a:schemeClr val="tx1">
                    <a:tint val="75000"/>
                  </a:schemeClr>
                </a:solidFill>
              </a:defRPr>
            </a:lvl3pPr>
            <a:lvl4pPr marL="1493261" indent="0">
              <a:buNone/>
              <a:defRPr sz="1500">
                <a:solidFill>
                  <a:schemeClr val="tx1">
                    <a:tint val="75000"/>
                  </a:schemeClr>
                </a:solidFill>
              </a:defRPr>
            </a:lvl4pPr>
            <a:lvl5pPr marL="1991015" indent="0">
              <a:buNone/>
              <a:defRPr sz="1500">
                <a:solidFill>
                  <a:schemeClr val="tx1">
                    <a:tint val="75000"/>
                  </a:schemeClr>
                </a:solidFill>
              </a:defRPr>
            </a:lvl5pPr>
            <a:lvl6pPr marL="2488768" indent="0">
              <a:buNone/>
              <a:defRPr sz="1500">
                <a:solidFill>
                  <a:schemeClr val="tx1">
                    <a:tint val="75000"/>
                  </a:schemeClr>
                </a:solidFill>
              </a:defRPr>
            </a:lvl6pPr>
            <a:lvl7pPr marL="2986522" indent="0">
              <a:buNone/>
              <a:defRPr sz="1500">
                <a:solidFill>
                  <a:schemeClr val="tx1">
                    <a:tint val="75000"/>
                  </a:schemeClr>
                </a:solidFill>
              </a:defRPr>
            </a:lvl7pPr>
            <a:lvl8pPr marL="3484275" indent="0">
              <a:buNone/>
              <a:defRPr sz="1500">
                <a:solidFill>
                  <a:schemeClr val="tx1">
                    <a:tint val="75000"/>
                  </a:schemeClr>
                </a:solidFill>
              </a:defRPr>
            </a:lvl8pPr>
            <a:lvl9pPr marL="3982029"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0E628A2-9863-4034-86AF-814E56F197F1}" type="datetimeFigureOut">
              <a:rPr lang="en-US" altLang="lt-LT"/>
              <a:pPr>
                <a:defRPr/>
              </a:pPr>
              <a:t>8/24/2015</a:t>
            </a:fld>
            <a:endParaRPr lang="en-US" altLang="lt-LT"/>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9A1D6A8-F967-45AE-9FC8-AA9413F50CF5}" type="slidenum">
              <a:rPr lang="en-US" altLang="lt-LT"/>
              <a:pPr>
                <a:defRPr/>
              </a:pPr>
              <a:t>‹#›</a:t>
            </a:fld>
            <a:endParaRPr lang="en-US" altLang="lt-L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8968" y="1764667"/>
            <a:ext cx="5121639" cy="4991131"/>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878751" y="1764667"/>
            <a:ext cx="5121639" cy="4991131"/>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5C8EB7E-D9B4-4F22-AE9D-9B90858ECA6C}" type="datetimeFigureOut">
              <a:rPr lang="en-US" altLang="lt-LT"/>
              <a:pPr>
                <a:defRPr/>
              </a:pPr>
              <a:t>8/24/2015</a:t>
            </a:fld>
            <a:endParaRPr lang="en-US" altLang="lt-LT"/>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4DEE1D3-6D46-4252-973D-0F41CE11CC6A}" type="slidenum">
              <a:rPr lang="en-US" altLang="lt-LT"/>
              <a:pPr>
                <a:defRPr/>
              </a:pPr>
              <a:t>‹#›</a:t>
            </a:fld>
            <a:endParaRPr lang="en-US" alt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432" y="302865"/>
            <a:ext cx="9619774" cy="1260475"/>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34432" y="1692889"/>
            <a:ext cx="4722671"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en-US" smtClean="0"/>
              <a:t>Click to edit Master text styles</a:t>
            </a:r>
          </a:p>
        </p:txBody>
      </p:sp>
      <p:sp>
        <p:nvSpPr>
          <p:cNvPr id="4" name="Content Placeholder 3"/>
          <p:cNvSpPr>
            <a:spLocks noGrp="1"/>
          </p:cNvSpPr>
          <p:nvPr>
            <p:ph sz="half" idx="2"/>
          </p:nvPr>
        </p:nvSpPr>
        <p:spPr>
          <a:xfrm>
            <a:off x="534432" y="2398404"/>
            <a:ext cx="4722671"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429680" y="1692889"/>
            <a:ext cx="4724527" cy="705515"/>
          </a:xfrm>
        </p:spPr>
        <p:txBody>
          <a:bodyPr anchor="b"/>
          <a:lstStyle>
            <a:lvl1pPr marL="0" indent="0">
              <a:buNone/>
              <a:defRPr sz="2600" b="1"/>
            </a:lvl1pPr>
            <a:lvl2pPr marL="497754" indent="0">
              <a:buNone/>
              <a:defRPr sz="2200" b="1"/>
            </a:lvl2pPr>
            <a:lvl3pPr marL="995507" indent="0">
              <a:buNone/>
              <a:defRPr sz="2000" b="1"/>
            </a:lvl3pPr>
            <a:lvl4pPr marL="1493261" indent="0">
              <a:buNone/>
              <a:defRPr sz="1700" b="1"/>
            </a:lvl4pPr>
            <a:lvl5pPr marL="1991015" indent="0">
              <a:buNone/>
              <a:defRPr sz="1700" b="1"/>
            </a:lvl5pPr>
            <a:lvl6pPr marL="2488768" indent="0">
              <a:buNone/>
              <a:defRPr sz="1700" b="1"/>
            </a:lvl6pPr>
            <a:lvl7pPr marL="2986522" indent="0">
              <a:buNone/>
              <a:defRPr sz="1700" b="1"/>
            </a:lvl7pPr>
            <a:lvl8pPr marL="3484275" indent="0">
              <a:buNone/>
              <a:defRPr sz="1700" b="1"/>
            </a:lvl8pPr>
            <a:lvl9pPr marL="3982029"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5429680" y="2398404"/>
            <a:ext cx="4724527" cy="4357393"/>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5004B8E-4C57-482C-AA6B-54A37757ED64}" type="datetimeFigureOut">
              <a:rPr lang="en-US" altLang="lt-LT"/>
              <a:pPr>
                <a:defRPr/>
              </a:pPr>
              <a:t>8/24/2015</a:t>
            </a:fld>
            <a:endParaRPr lang="en-US" altLang="lt-LT"/>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418D9C6-BA36-4D05-8BAC-0E8570A5874C}" type="slidenum">
              <a:rPr lang="en-US" altLang="lt-LT"/>
              <a:pPr>
                <a:defRPr/>
              </a:pPr>
              <a:t>‹#›</a:t>
            </a:fld>
            <a:endParaRPr lang="en-US" altLang="lt-L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A1D4B70-AF16-4027-B4AB-E6F625627A22}" type="datetimeFigureOut">
              <a:rPr lang="en-US" altLang="lt-LT"/>
              <a:pPr>
                <a:defRPr/>
              </a:pPr>
              <a:t>8/24/2015</a:t>
            </a:fld>
            <a:endParaRPr lang="en-US" altLang="lt-LT"/>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E957E57-754D-4938-87CD-561C3931668E}" type="slidenum">
              <a:rPr lang="en-US" altLang="lt-LT"/>
              <a:pPr>
                <a:defRPr/>
              </a:pPr>
              <a:t>‹#›</a:t>
            </a:fld>
            <a:endParaRPr lang="en-US" alt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D06EF04-DF01-43F1-815B-D1FD19EE4BCA}" type="datetimeFigureOut">
              <a:rPr lang="en-US" altLang="lt-LT"/>
              <a:pPr>
                <a:defRPr/>
              </a:pPr>
              <a:t>8/24/2015</a:t>
            </a:fld>
            <a:endParaRPr lang="en-US" altLang="lt-LT"/>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1A94735-158C-4150-B3CC-575EE26DC444}" type="slidenum">
              <a:rPr lang="en-US" altLang="lt-LT"/>
              <a:pPr>
                <a:defRPr/>
              </a:pPr>
              <a:t>‹#›</a:t>
            </a:fld>
            <a:endParaRPr lang="en-US" alt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432" y="301113"/>
            <a:ext cx="3516489" cy="1281483"/>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4178961" y="301115"/>
            <a:ext cx="5975245" cy="6454683"/>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4432" y="1582598"/>
            <a:ext cx="3516489" cy="5173200"/>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D4E6CD3-3C37-4334-8721-25C775A3CBB5}" type="datetimeFigureOut">
              <a:rPr lang="en-US" altLang="lt-LT"/>
              <a:pPr>
                <a:defRPr/>
              </a:pPr>
              <a:t>8/24/2015</a:t>
            </a:fld>
            <a:endParaRPr lang="en-US" altLang="lt-LT"/>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F1A1C1-92CC-4EE6-88D6-70FF2DE57C3C}" type="slidenum">
              <a:rPr lang="en-US" altLang="lt-LT"/>
              <a:pPr>
                <a:defRPr/>
              </a:pPr>
              <a:t>‹#›</a:t>
            </a:fld>
            <a:endParaRPr lang="en-US" altLang="lt-L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047" y="5293995"/>
            <a:ext cx="6413183" cy="62498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2095047" y="675755"/>
            <a:ext cx="6413183" cy="4537710"/>
          </a:xfrm>
        </p:spPr>
        <p:txBody>
          <a:bodyPr rtlCol="0">
            <a:normAutofit/>
          </a:bodyPr>
          <a:lstStyle>
            <a:lvl1pPr marL="0" indent="0">
              <a:buNone/>
              <a:defRPr sz="3500"/>
            </a:lvl1pPr>
            <a:lvl2pPr marL="497754" indent="0">
              <a:buNone/>
              <a:defRPr sz="3000"/>
            </a:lvl2pPr>
            <a:lvl3pPr marL="995507" indent="0">
              <a:buNone/>
              <a:defRPr sz="2600"/>
            </a:lvl3pPr>
            <a:lvl4pPr marL="1493261" indent="0">
              <a:buNone/>
              <a:defRPr sz="2200"/>
            </a:lvl4pPr>
            <a:lvl5pPr marL="1991015" indent="0">
              <a:buNone/>
              <a:defRPr sz="2200"/>
            </a:lvl5pPr>
            <a:lvl6pPr marL="2488768" indent="0">
              <a:buNone/>
              <a:defRPr sz="2200"/>
            </a:lvl6pPr>
            <a:lvl7pPr marL="2986522" indent="0">
              <a:buNone/>
              <a:defRPr sz="2200"/>
            </a:lvl7pPr>
            <a:lvl8pPr marL="3484275" indent="0">
              <a:buNone/>
              <a:defRPr sz="2200"/>
            </a:lvl8pPr>
            <a:lvl9pPr marL="3982029" indent="0">
              <a:buNone/>
              <a:defRPr sz="2200"/>
            </a:lvl9pPr>
          </a:lstStyle>
          <a:p>
            <a:pPr lvl="0"/>
            <a:endParaRPr lang="en-US" noProof="0" smtClean="0"/>
          </a:p>
        </p:txBody>
      </p:sp>
      <p:sp>
        <p:nvSpPr>
          <p:cNvPr id="4" name="Text Placeholder 3"/>
          <p:cNvSpPr>
            <a:spLocks noGrp="1"/>
          </p:cNvSpPr>
          <p:nvPr>
            <p:ph type="body" sz="half" idx="2"/>
          </p:nvPr>
        </p:nvSpPr>
        <p:spPr>
          <a:xfrm>
            <a:off x="2095047" y="5918981"/>
            <a:ext cx="6413183" cy="887584"/>
          </a:xfrm>
        </p:spPr>
        <p:txBody>
          <a:bodyPr/>
          <a:lstStyle>
            <a:lvl1pPr marL="0" indent="0">
              <a:buNone/>
              <a:defRPr sz="1500"/>
            </a:lvl1pPr>
            <a:lvl2pPr marL="497754" indent="0">
              <a:buNone/>
              <a:defRPr sz="1300"/>
            </a:lvl2pPr>
            <a:lvl3pPr marL="995507" indent="0">
              <a:buNone/>
              <a:defRPr sz="1100"/>
            </a:lvl3pPr>
            <a:lvl4pPr marL="1493261" indent="0">
              <a:buNone/>
              <a:defRPr sz="1000"/>
            </a:lvl4pPr>
            <a:lvl5pPr marL="1991015" indent="0">
              <a:buNone/>
              <a:defRPr sz="1000"/>
            </a:lvl5pPr>
            <a:lvl6pPr marL="2488768" indent="0">
              <a:buNone/>
              <a:defRPr sz="1000"/>
            </a:lvl6pPr>
            <a:lvl7pPr marL="2986522" indent="0">
              <a:buNone/>
              <a:defRPr sz="1000"/>
            </a:lvl7pPr>
            <a:lvl8pPr marL="3484275" indent="0">
              <a:buNone/>
              <a:defRPr sz="1000"/>
            </a:lvl8pPr>
            <a:lvl9pPr marL="3982029"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506E461-5852-4157-9DBA-55C7E8F85C47}" type="datetimeFigureOut">
              <a:rPr lang="en-US" altLang="lt-LT"/>
              <a:pPr>
                <a:defRPr/>
              </a:pPr>
              <a:t>8/24/2015</a:t>
            </a:fld>
            <a:endParaRPr lang="en-US" altLang="lt-LT"/>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0720F7-2C62-43DC-9E9D-0B30C14F8890}" type="slidenum">
              <a:rPr lang="en-US" altLang="lt-LT"/>
              <a:pPr>
                <a:defRPr/>
              </a:pPr>
              <a:t>‹#›</a:t>
            </a:fld>
            <a:endParaRPr lang="en-US" altLang="lt-L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34988" y="303213"/>
            <a:ext cx="9618662" cy="1260475"/>
          </a:xfrm>
          <a:prstGeom prst="rect">
            <a:avLst/>
          </a:prstGeom>
          <a:noFill/>
          <a:ln w="9525">
            <a:noFill/>
            <a:miter lim="800000"/>
            <a:headEnd/>
            <a:tailEnd/>
          </a:ln>
        </p:spPr>
        <p:txBody>
          <a:bodyPr vert="horz" wrap="square" lIns="99551" tIns="49775" rIns="99551" bIns="49775" numCol="1" anchor="ctr" anchorCtr="0" compatLnSpc="1">
            <a:prstTxWarp prst="textNoShape">
              <a:avLst/>
            </a:prstTxWarp>
          </a:bodyPr>
          <a:lstStyle/>
          <a:p>
            <a:pPr lvl="0"/>
            <a:r>
              <a:rPr lang="en-US" altLang="lt-LT" smtClean="0"/>
              <a:t>Click to edit Master title style</a:t>
            </a:r>
          </a:p>
        </p:txBody>
      </p:sp>
      <p:sp>
        <p:nvSpPr>
          <p:cNvPr id="1027" name="Text Placeholder 2"/>
          <p:cNvSpPr>
            <a:spLocks noGrp="1"/>
          </p:cNvSpPr>
          <p:nvPr>
            <p:ph type="body" idx="1"/>
          </p:nvPr>
        </p:nvSpPr>
        <p:spPr bwMode="auto">
          <a:xfrm>
            <a:off x="534988" y="1765300"/>
            <a:ext cx="9618662" cy="4991100"/>
          </a:xfrm>
          <a:prstGeom prst="rect">
            <a:avLst/>
          </a:prstGeom>
          <a:noFill/>
          <a:ln w="9525">
            <a:noFill/>
            <a:miter lim="800000"/>
            <a:headEnd/>
            <a:tailEnd/>
          </a:ln>
        </p:spPr>
        <p:txBody>
          <a:bodyPr vert="horz" wrap="square" lIns="99551" tIns="49775" rIns="99551" bIns="49775" numCol="1" anchor="t" anchorCtr="0" compatLnSpc="1">
            <a:prstTxWarp prst="textNoShape">
              <a:avLst/>
            </a:prstTxWarp>
          </a:bodyPr>
          <a:lstStyle/>
          <a:p>
            <a:pPr lvl="0"/>
            <a:r>
              <a:rPr lang="en-US" altLang="lt-LT" smtClean="0"/>
              <a:t>Click to edit Master text styles</a:t>
            </a:r>
          </a:p>
          <a:p>
            <a:pPr lvl="1"/>
            <a:r>
              <a:rPr lang="en-US" altLang="lt-LT" smtClean="0"/>
              <a:t>Second level</a:t>
            </a:r>
          </a:p>
          <a:p>
            <a:pPr lvl="2"/>
            <a:r>
              <a:rPr lang="en-US" altLang="lt-LT" smtClean="0"/>
              <a:t>Third level</a:t>
            </a:r>
          </a:p>
          <a:p>
            <a:pPr lvl="3"/>
            <a:r>
              <a:rPr lang="en-US" altLang="lt-LT" smtClean="0"/>
              <a:t>Fourth level</a:t>
            </a:r>
          </a:p>
          <a:p>
            <a:pPr lvl="4"/>
            <a:r>
              <a:rPr lang="en-US" altLang="lt-LT" smtClean="0"/>
              <a:t>Fifth level</a:t>
            </a:r>
          </a:p>
        </p:txBody>
      </p:sp>
      <p:sp>
        <p:nvSpPr>
          <p:cNvPr id="4" name="Date Placeholder 3"/>
          <p:cNvSpPr>
            <a:spLocks noGrp="1"/>
          </p:cNvSpPr>
          <p:nvPr>
            <p:ph type="dt" sz="half" idx="2"/>
          </p:nvPr>
        </p:nvSpPr>
        <p:spPr>
          <a:xfrm>
            <a:off x="534988" y="7010400"/>
            <a:ext cx="2493962" cy="401638"/>
          </a:xfrm>
          <a:prstGeom prst="rect">
            <a:avLst/>
          </a:prstGeom>
        </p:spPr>
        <p:txBody>
          <a:bodyPr vert="horz" wrap="square" lIns="99551" tIns="49775" rIns="99551" bIns="49775" numCol="1" anchor="ctr" anchorCtr="0" compatLnSpc="1">
            <a:prstTxWarp prst="textNoShape">
              <a:avLst/>
            </a:prstTxWarp>
          </a:bodyPr>
          <a:lstStyle>
            <a:lvl1pPr>
              <a:defRPr sz="1300">
                <a:solidFill>
                  <a:srgbClr val="898989"/>
                </a:solidFill>
              </a:defRPr>
            </a:lvl1pPr>
          </a:lstStyle>
          <a:p>
            <a:pPr>
              <a:defRPr/>
            </a:pPr>
            <a:fld id="{7C64B8F6-91D7-4AB4-AA4B-48FF77FE52B9}" type="datetimeFigureOut">
              <a:rPr lang="en-US" altLang="lt-LT"/>
              <a:pPr>
                <a:defRPr/>
              </a:pPr>
              <a:t>8/24/2015</a:t>
            </a:fld>
            <a:endParaRPr lang="en-US" altLang="lt-LT"/>
          </a:p>
        </p:txBody>
      </p:sp>
      <p:sp>
        <p:nvSpPr>
          <p:cNvPr id="5" name="Footer Placeholder 4"/>
          <p:cNvSpPr>
            <a:spLocks noGrp="1"/>
          </p:cNvSpPr>
          <p:nvPr>
            <p:ph type="ftr" sz="quarter" idx="3"/>
          </p:nvPr>
        </p:nvSpPr>
        <p:spPr>
          <a:xfrm>
            <a:off x="3651250" y="7010400"/>
            <a:ext cx="3386138" cy="401638"/>
          </a:xfrm>
          <a:prstGeom prst="rect">
            <a:avLst/>
          </a:prstGeom>
        </p:spPr>
        <p:txBody>
          <a:bodyPr vert="horz" lIns="99551" tIns="49775" rIns="99551" bIns="49775" rtlCol="0" anchor="ctr"/>
          <a:lstStyle>
            <a:lvl1pPr algn="ctr" defTabSz="497754" fontAlgn="auto">
              <a:spcBef>
                <a:spcPts val="0"/>
              </a:spcBef>
              <a:spcAft>
                <a:spcPts val="0"/>
              </a:spcAft>
              <a:defRPr sz="13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7659688" y="7010400"/>
            <a:ext cx="2493962" cy="401638"/>
          </a:xfrm>
          <a:prstGeom prst="rect">
            <a:avLst/>
          </a:prstGeom>
        </p:spPr>
        <p:txBody>
          <a:bodyPr vert="horz" wrap="square" lIns="99551" tIns="49775" rIns="99551" bIns="49775" numCol="1" anchor="ctr" anchorCtr="0" compatLnSpc="1">
            <a:prstTxWarp prst="textNoShape">
              <a:avLst/>
            </a:prstTxWarp>
          </a:bodyPr>
          <a:lstStyle>
            <a:lvl1pPr algn="r">
              <a:defRPr sz="1300">
                <a:solidFill>
                  <a:srgbClr val="898989"/>
                </a:solidFill>
              </a:defRPr>
            </a:lvl1pPr>
          </a:lstStyle>
          <a:p>
            <a:pPr>
              <a:defRPr/>
            </a:pPr>
            <a:fld id="{48E82147-4BD1-4E73-98A7-D1C625A452A9}" type="slidenum">
              <a:rPr lang="en-US" altLang="lt-LT"/>
              <a:pPr>
                <a:defRPr/>
              </a:pPr>
              <a:t>‹#›</a:t>
            </a:fld>
            <a:endParaRPr lang="en-US" altLang="lt-L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6888" rtl="0" eaLnBrk="0" fontAlgn="base" hangingPunct="0">
        <a:spcBef>
          <a:spcPct val="0"/>
        </a:spcBef>
        <a:spcAft>
          <a:spcPct val="0"/>
        </a:spcAft>
        <a:defRPr sz="4800" kern="1200">
          <a:solidFill>
            <a:schemeClr val="tx1"/>
          </a:solidFill>
          <a:latin typeface="+mj-lt"/>
          <a:ea typeface="MS PGothic" pitchFamily="34" charset="-128"/>
          <a:cs typeface="ＭＳ Ｐゴシック" charset="0"/>
        </a:defRPr>
      </a:lvl1pPr>
      <a:lvl2pPr algn="ctr" defTabSz="496888" rtl="0" eaLnBrk="0" fontAlgn="base" hangingPunct="0">
        <a:spcBef>
          <a:spcPct val="0"/>
        </a:spcBef>
        <a:spcAft>
          <a:spcPct val="0"/>
        </a:spcAft>
        <a:defRPr sz="4800">
          <a:solidFill>
            <a:schemeClr val="tx1"/>
          </a:solidFill>
          <a:latin typeface="Calibri" charset="0"/>
          <a:ea typeface="MS PGothic" pitchFamily="34" charset="-128"/>
          <a:cs typeface="ＭＳ Ｐゴシック" charset="0"/>
        </a:defRPr>
      </a:lvl2pPr>
      <a:lvl3pPr algn="ctr" defTabSz="496888" rtl="0" eaLnBrk="0" fontAlgn="base" hangingPunct="0">
        <a:spcBef>
          <a:spcPct val="0"/>
        </a:spcBef>
        <a:spcAft>
          <a:spcPct val="0"/>
        </a:spcAft>
        <a:defRPr sz="4800">
          <a:solidFill>
            <a:schemeClr val="tx1"/>
          </a:solidFill>
          <a:latin typeface="Calibri" charset="0"/>
          <a:ea typeface="MS PGothic" pitchFamily="34" charset="-128"/>
          <a:cs typeface="ＭＳ Ｐゴシック" charset="0"/>
        </a:defRPr>
      </a:lvl3pPr>
      <a:lvl4pPr algn="ctr" defTabSz="496888" rtl="0" eaLnBrk="0" fontAlgn="base" hangingPunct="0">
        <a:spcBef>
          <a:spcPct val="0"/>
        </a:spcBef>
        <a:spcAft>
          <a:spcPct val="0"/>
        </a:spcAft>
        <a:defRPr sz="4800">
          <a:solidFill>
            <a:schemeClr val="tx1"/>
          </a:solidFill>
          <a:latin typeface="Calibri" charset="0"/>
          <a:ea typeface="MS PGothic" pitchFamily="34" charset="-128"/>
          <a:cs typeface="ＭＳ Ｐゴシック" charset="0"/>
        </a:defRPr>
      </a:lvl4pPr>
      <a:lvl5pPr algn="ctr" defTabSz="496888" rtl="0" eaLnBrk="0" fontAlgn="base" hangingPunct="0">
        <a:spcBef>
          <a:spcPct val="0"/>
        </a:spcBef>
        <a:spcAft>
          <a:spcPct val="0"/>
        </a:spcAft>
        <a:defRPr sz="4800">
          <a:solidFill>
            <a:schemeClr val="tx1"/>
          </a:solidFill>
          <a:latin typeface="Calibri" charset="0"/>
          <a:ea typeface="MS PGothic" pitchFamily="34" charset="-128"/>
          <a:cs typeface="ＭＳ Ｐゴシック" charset="0"/>
        </a:defRPr>
      </a:lvl5pPr>
      <a:lvl6pPr marL="457200" algn="ctr" defTabSz="496888" rtl="0" fontAlgn="base">
        <a:spcBef>
          <a:spcPct val="0"/>
        </a:spcBef>
        <a:spcAft>
          <a:spcPct val="0"/>
        </a:spcAft>
        <a:defRPr sz="4800">
          <a:solidFill>
            <a:schemeClr val="tx1"/>
          </a:solidFill>
          <a:latin typeface="Calibri" charset="0"/>
          <a:ea typeface="ＭＳ Ｐゴシック" charset="0"/>
          <a:cs typeface="ＭＳ Ｐゴシック" charset="0"/>
        </a:defRPr>
      </a:lvl6pPr>
      <a:lvl7pPr marL="914400" algn="ctr" defTabSz="496888" rtl="0" fontAlgn="base">
        <a:spcBef>
          <a:spcPct val="0"/>
        </a:spcBef>
        <a:spcAft>
          <a:spcPct val="0"/>
        </a:spcAft>
        <a:defRPr sz="4800">
          <a:solidFill>
            <a:schemeClr val="tx1"/>
          </a:solidFill>
          <a:latin typeface="Calibri" charset="0"/>
          <a:ea typeface="ＭＳ Ｐゴシック" charset="0"/>
          <a:cs typeface="ＭＳ Ｐゴシック" charset="0"/>
        </a:defRPr>
      </a:lvl7pPr>
      <a:lvl8pPr marL="1371600" algn="ctr" defTabSz="496888" rtl="0" fontAlgn="base">
        <a:spcBef>
          <a:spcPct val="0"/>
        </a:spcBef>
        <a:spcAft>
          <a:spcPct val="0"/>
        </a:spcAft>
        <a:defRPr sz="4800">
          <a:solidFill>
            <a:schemeClr val="tx1"/>
          </a:solidFill>
          <a:latin typeface="Calibri" charset="0"/>
          <a:ea typeface="ＭＳ Ｐゴシック" charset="0"/>
          <a:cs typeface="ＭＳ Ｐゴシック" charset="0"/>
        </a:defRPr>
      </a:lvl8pPr>
      <a:lvl9pPr marL="1828800" algn="ctr" defTabSz="496888" rtl="0" fontAlgn="base">
        <a:spcBef>
          <a:spcPct val="0"/>
        </a:spcBef>
        <a:spcAft>
          <a:spcPct val="0"/>
        </a:spcAft>
        <a:defRPr sz="4800">
          <a:solidFill>
            <a:schemeClr val="tx1"/>
          </a:solidFill>
          <a:latin typeface="Calibri" charset="0"/>
          <a:ea typeface="ＭＳ Ｐゴシック" charset="0"/>
          <a:cs typeface="ＭＳ Ｐゴシック" charset="0"/>
        </a:defRPr>
      </a:lvl9pPr>
    </p:titleStyle>
    <p:bodyStyle>
      <a:lvl1pPr marL="373063" indent="-373063" algn="l" defTabSz="496888" rtl="0" eaLnBrk="0" fontAlgn="base" hangingPunct="0">
        <a:spcBef>
          <a:spcPct val="20000"/>
        </a:spcBef>
        <a:spcAft>
          <a:spcPct val="0"/>
        </a:spcAft>
        <a:buFont typeface="Arial" charset="0"/>
        <a:buChar char="•"/>
        <a:defRPr sz="3500" kern="1200">
          <a:solidFill>
            <a:schemeClr val="tx1"/>
          </a:solidFill>
          <a:latin typeface="+mn-lt"/>
          <a:ea typeface="MS PGothic" pitchFamily="34" charset="-128"/>
          <a:cs typeface="ＭＳ Ｐゴシック" charset="0"/>
        </a:defRPr>
      </a:lvl1pPr>
      <a:lvl2pPr marL="808038" indent="-309563" algn="l" defTabSz="496888" rtl="0" eaLnBrk="0" fontAlgn="base" hangingPunct="0">
        <a:spcBef>
          <a:spcPct val="20000"/>
        </a:spcBef>
        <a:spcAft>
          <a:spcPct val="0"/>
        </a:spcAft>
        <a:buFont typeface="Arial" charset="0"/>
        <a:buChar char="–"/>
        <a:defRPr sz="3000" kern="1200">
          <a:solidFill>
            <a:schemeClr val="tx1"/>
          </a:solidFill>
          <a:latin typeface="+mn-lt"/>
          <a:ea typeface="MS PGothic" pitchFamily="34" charset="-128"/>
          <a:cs typeface="+mn-cs"/>
        </a:defRPr>
      </a:lvl2pPr>
      <a:lvl3pPr marL="1243013" indent="-247650" algn="l" defTabSz="496888" rtl="0" eaLnBrk="0" fontAlgn="base" hangingPunct="0">
        <a:spcBef>
          <a:spcPct val="20000"/>
        </a:spcBef>
        <a:spcAft>
          <a:spcPct val="0"/>
        </a:spcAft>
        <a:buFont typeface="Arial" charset="0"/>
        <a:buChar char="•"/>
        <a:defRPr sz="2600" kern="1200">
          <a:solidFill>
            <a:schemeClr val="tx1"/>
          </a:solidFill>
          <a:latin typeface="+mn-lt"/>
          <a:ea typeface="MS PGothic" pitchFamily="34" charset="-128"/>
          <a:cs typeface="+mn-cs"/>
        </a:defRPr>
      </a:lvl3pPr>
      <a:lvl4pPr marL="1741488" indent="-247650" algn="l" defTabSz="496888" rtl="0" eaLnBrk="0" fontAlgn="base" hangingPunct="0">
        <a:spcBef>
          <a:spcPct val="20000"/>
        </a:spcBef>
        <a:spcAft>
          <a:spcPct val="0"/>
        </a:spcAft>
        <a:buFont typeface="Arial" charset="0"/>
        <a:buChar char="–"/>
        <a:defRPr sz="2200" kern="1200">
          <a:solidFill>
            <a:schemeClr val="tx1"/>
          </a:solidFill>
          <a:latin typeface="+mn-lt"/>
          <a:ea typeface="MS PGothic" pitchFamily="34" charset="-128"/>
          <a:cs typeface="+mn-cs"/>
        </a:defRPr>
      </a:lvl4pPr>
      <a:lvl5pPr marL="2238375" indent="-247650" algn="l" defTabSz="496888" rtl="0" eaLnBrk="0" fontAlgn="base" hangingPunct="0">
        <a:spcBef>
          <a:spcPct val="20000"/>
        </a:spcBef>
        <a:spcAft>
          <a:spcPct val="0"/>
        </a:spcAft>
        <a:buFont typeface="Arial" charset="0"/>
        <a:buChar char="»"/>
        <a:defRPr sz="2200" kern="1200">
          <a:solidFill>
            <a:schemeClr val="tx1"/>
          </a:solidFill>
          <a:latin typeface="+mn-lt"/>
          <a:ea typeface="MS PGothic" pitchFamily="34" charset="-128"/>
          <a:cs typeface="+mn-cs"/>
        </a:defRPr>
      </a:lvl5pPr>
      <a:lvl6pPr marL="2737645" indent="-248877" algn="l" defTabSz="497754" rtl="0" eaLnBrk="1" latinLnBrk="0" hangingPunct="1">
        <a:spcBef>
          <a:spcPct val="20000"/>
        </a:spcBef>
        <a:buFont typeface="Arial"/>
        <a:buChar char="•"/>
        <a:defRPr sz="2200" kern="1200">
          <a:solidFill>
            <a:schemeClr val="tx1"/>
          </a:solidFill>
          <a:latin typeface="+mn-lt"/>
          <a:ea typeface="+mn-ea"/>
          <a:cs typeface="+mn-cs"/>
        </a:defRPr>
      </a:lvl6pPr>
      <a:lvl7pPr marL="3235399" indent="-248877" algn="l" defTabSz="497754" rtl="0" eaLnBrk="1" latinLnBrk="0" hangingPunct="1">
        <a:spcBef>
          <a:spcPct val="20000"/>
        </a:spcBef>
        <a:buFont typeface="Arial"/>
        <a:buChar char="•"/>
        <a:defRPr sz="2200" kern="1200">
          <a:solidFill>
            <a:schemeClr val="tx1"/>
          </a:solidFill>
          <a:latin typeface="+mn-lt"/>
          <a:ea typeface="+mn-ea"/>
          <a:cs typeface="+mn-cs"/>
        </a:defRPr>
      </a:lvl7pPr>
      <a:lvl8pPr marL="3733152" indent="-248877" algn="l" defTabSz="497754" rtl="0" eaLnBrk="1" latinLnBrk="0" hangingPunct="1">
        <a:spcBef>
          <a:spcPct val="20000"/>
        </a:spcBef>
        <a:buFont typeface="Arial"/>
        <a:buChar char="•"/>
        <a:defRPr sz="2200" kern="1200">
          <a:solidFill>
            <a:schemeClr val="tx1"/>
          </a:solidFill>
          <a:latin typeface="+mn-lt"/>
          <a:ea typeface="+mn-ea"/>
          <a:cs typeface="+mn-cs"/>
        </a:defRPr>
      </a:lvl8pPr>
      <a:lvl9pPr marL="4230906" indent="-248877" algn="l" defTabSz="497754"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497754" rtl="0" eaLnBrk="1" latinLnBrk="0" hangingPunct="1">
        <a:defRPr sz="2000" kern="1200">
          <a:solidFill>
            <a:schemeClr val="tx1"/>
          </a:solidFill>
          <a:latin typeface="+mn-lt"/>
          <a:ea typeface="+mn-ea"/>
          <a:cs typeface="+mn-cs"/>
        </a:defRPr>
      </a:lvl1pPr>
      <a:lvl2pPr marL="497754" algn="l" defTabSz="497754" rtl="0" eaLnBrk="1" latinLnBrk="0" hangingPunct="1">
        <a:defRPr sz="2000" kern="1200">
          <a:solidFill>
            <a:schemeClr val="tx1"/>
          </a:solidFill>
          <a:latin typeface="+mn-lt"/>
          <a:ea typeface="+mn-ea"/>
          <a:cs typeface="+mn-cs"/>
        </a:defRPr>
      </a:lvl2pPr>
      <a:lvl3pPr marL="995507" algn="l" defTabSz="497754" rtl="0" eaLnBrk="1" latinLnBrk="0" hangingPunct="1">
        <a:defRPr sz="2000" kern="1200">
          <a:solidFill>
            <a:schemeClr val="tx1"/>
          </a:solidFill>
          <a:latin typeface="+mn-lt"/>
          <a:ea typeface="+mn-ea"/>
          <a:cs typeface="+mn-cs"/>
        </a:defRPr>
      </a:lvl3pPr>
      <a:lvl4pPr marL="1493261" algn="l" defTabSz="497754" rtl="0" eaLnBrk="1" latinLnBrk="0" hangingPunct="1">
        <a:defRPr sz="2000" kern="1200">
          <a:solidFill>
            <a:schemeClr val="tx1"/>
          </a:solidFill>
          <a:latin typeface="+mn-lt"/>
          <a:ea typeface="+mn-ea"/>
          <a:cs typeface="+mn-cs"/>
        </a:defRPr>
      </a:lvl4pPr>
      <a:lvl5pPr marL="1991015" algn="l" defTabSz="497754" rtl="0" eaLnBrk="1" latinLnBrk="0" hangingPunct="1">
        <a:defRPr sz="2000" kern="1200">
          <a:solidFill>
            <a:schemeClr val="tx1"/>
          </a:solidFill>
          <a:latin typeface="+mn-lt"/>
          <a:ea typeface="+mn-ea"/>
          <a:cs typeface="+mn-cs"/>
        </a:defRPr>
      </a:lvl5pPr>
      <a:lvl6pPr marL="2488768" algn="l" defTabSz="497754" rtl="0" eaLnBrk="1" latinLnBrk="0" hangingPunct="1">
        <a:defRPr sz="2000" kern="1200">
          <a:solidFill>
            <a:schemeClr val="tx1"/>
          </a:solidFill>
          <a:latin typeface="+mn-lt"/>
          <a:ea typeface="+mn-ea"/>
          <a:cs typeface="+mn-cs"/>
        </a:defRPr>
      </a:lvl6pPr>
      <a:lvl7pPr marL="2986522" algn="l" defTabSz="497754" rtl="0" eaLnBrk="1" latinLnBrk="0" hangingPunct="1">
        <a:defRPr sz="2000" kern="1200">
          <a:solidFill>
            <a:schemeClr val="tx1"/>
          </a:solidFill>
          <a:latin typeface="+mn-lt"/>
          <a:ea typeface="+mn-ea"/>
          <a:cs typeface="+mn-cs"/>
        </a:defRPr>
      </a:lvl7pPr>
      <a:lvl8pPr marL="3484275" algn="l" defTabSz="497754" rtl="0" eaLnBrk="1" latinLnBrk="0" hangingPunct="1">
        <a:defRPr sz="2000" kern="1200">
          <a:solidFill>
            <a:schemeClr val="tx1"/>
          </a:solidFill>
          <a:latin typeface="+mn-lt"/>
          <a:ea typeface="+mn-ea"/>
          <a:cs typeface="+mn-cs"/>
        </a:defRPr>
      </a:lvl8pPr>
      <a:lvl9pPr marL="3982029" algn="l" defTabSz="497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descr="Backup_of_ESFIVPsablonai ppt.eps"/>
          <p:cNvPicPr>
            <a:picLocks noChangeAspect="1"/>
          </p:cNvPicPr>
          <p:nvPr/>
        </p:nvPicPr>
        <p:blipFill>
          <a:blip r:embed="rId2"/>
          <a:srcRect/>
          <a:stretch>
            <a:fillRect/>
          </a:stretch>
        </p:blipFill>
        <p:spPr bwMode="auto">
          <a:xfrm>
            <a:off x="4763" y="30163"/>
            <a:ext cx="10683875" cy="7562850"/>
          </a:xfrm>
          <a:prstGeom prst="rect">
            <a:avLst/>
          </a:prstGeom>
          <a:noFill/>
          <a:ln w="9525">
            <a:noFill/>
            <a:miter lim="800000"/>
            <a:headEnd/>
            <a:tailEnd/>
          </a:ln>
        </p:spPr>
      </p:pic>
      <p:sp>
        <p:nvSpPr>
          <p:cNvPr id="2051" name="TextBox 9"/>
          <p:cNvSpPr txBox="1">
            <a:spLocks noChangeArrowheads="1"/>
          </p:cNvSpPr>
          <p:nvPr/>
        </p:nvSpPr>
        <p:spPr bwMode="auto">
          <a:xfrm>
            <a:off x="755650" y="688975"/>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a:t>
            </a:r>
            <a:r>
              <a:rPr lang="lt-LT" altLang="lt-LT" sz="1600" b="1" dirty="0">
                <a:latin typeface="Arial" pitchFamily="34" charset="0"/>
                <a:cs typeface="Arial" pitchFamily="34" charset="0"/>
              </a:rPr>
              <a:t>MINISTERIJOS PASIŪLYMAI DĖL PRIEMONĖS </a:t>
            </a:r>
          </a:p>
          <a:p>
            <a:pPr algn="ctr"/>
            <a:r>
              <a:rPr lang="en-US" sz="1600" b="1" dirty="0">
                <a:solidFill>
                  <a:schemeClr val="dk1"/>
                </a:solidFill>
                <a:latin typeface="Arial" pitchFamily="34" charset="0"/>
                <a:cs typeface="Arial" pitchFamily="34" charset="0"/>
              </a:rPr>
              <a:t>NR. </a:t>
            </a:r>
            <a:r>
              <a:rPr lang="en-US" sz="1600" b="1" dirty="0" smtClean="0">
                <a:solidFill>
                  <a:schemeClr val="dk1"/>
                </a:solidFill>
                <a:latin typeface="Arial" pitchFamily="34" charset="0"/>
                <a:cs typeface="Arial" pitchFamily="34" charset="0"/>
              </a:rPr>
              <a:t>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a:latin typeface="Arial" pitchFamily="34" charset="0"/>
                <a:cs typeface="Arial" pitchFamily="34" charset="0"/>
              </a:rPr>
              <a:t>PROJEKTŲ ATRANKOS KRITERIJŲ </a:t>
            </a:r>
            <a:r>
              <a:rPr lang="lt-LT" altLang="lt-LT" sz="1600" b="1" dirty="0" smtClean="0">
                <a:latin typeface="Arial" pitchFamily="34" charset="0"/>
                <a:cs typeface="Arial" pitchFamily="34" charset="0"/>
              </a:rPr>
              <a:t>NUSTATYMO</a:t>
            </a:r>
            <a:endParaRPr lang="lt-LT" altLang="lt-LT" sz="1600" dirty="0">
              <a:solidFill>
                <a:srgbClr val="000000"/>
              </a:solidFill>
              <a:latin typeface="Arial" pitchFamily="34" charset="0"/>
              <a:cs typeface="Arial" pitchFamily="34" charset="0"/>
            </a:endParaRPr>
          </a:p>
        </p:txBody>
      </p:sp>
      <p:sp>
        <p:nvSpPr>
          <p:cNvPr id="2052"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836623"/>
        </p:xfrm>
        <a:graphic>
          <a:graphicData uri="http://schemas.openxmlformats.org/drawingml/2006/table">
            <a:tbl>
              <a:tblPr firstRow="1" bandRow="1">
                <a:tableStyleId>{5C22544A-7EE6-4342-B048-85BDC9FD1C3A}</a:tableStyleId>
              </a:tblPr>
              <a:tblGrid>
                <a:gridCol w="3531403"/>
                <a:gridCol w="6087259"/>
              </a:tblGrid>
              <a:tr h="911449">
                <a:tc>
                  <a:txBody>
                    <a:bodyPr/>
                    <a:lstStyle/>
                    <a:p>
                      <a:r>
                        <a:rPr lang="lt-LT" sz="1750" dirty="0" smtClean="0">
                          <a:latin typeface="Arial" pitchFamily="34" charset="0"/>
                          <a:cs typeface="Arial" pitchFamily="34" charset="0"/>
                        </a:rPr>
                        <a:t>Pasiūlymus dėl projektų atrankos kriterijų nustatymo ir (ar) keitimo teikianti institucija:</a:t>
                      </a:r>
                      <a:endParaRPr lang="lt-LT" sz="1750" dirty="0">
                        <a:latin typeface="Arial" pitchFamily="34" charset="0"/>
                        <a:cs typeface="Arial" pitchFamily="34" charset="0"/>
                      </a:endParaRPr>
                    </a:p>
                  </a:txBody>
                  <a:tcPr marT="45711" marB="45711"/>
                </a:tc>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1750" dirty="0" smtClean="0">
                          <a:latin typeface="Arial" pitchFamily="34" charset="0"/>
                          <a:cs typeface="Arial" pitchFamily="34" charset="0"/>
                        </a:rPr>
                        <a:t>Aplinkos ministerija</a:t>
                      </a:r>
                    </a:p>
                    <a:p>
                      <a:endParaRPr lang="lt-LT" sz="1750" dirty="0">
                        <a:latin typeface="Arial" pitchFamily="34" charset="0"/>
                        <a:cs typeface="Arial" pitchFamily="34" charset="0"/>
                      </a:endParaRPr>
                    </a:p>
                  </a:txBody>
                  <a:tcPr marT="45711" marB="45711"/>
                </a:tc>
              </a:tr>
              <a:tr h="672109">
                <a:tc>
                  <a:txBody>
                    <a:bodyPr/>
                    <a:lstStyle/>
                    <a:p>
                      <a:r>
                        <a:rPr lang="lt-LT" sz="1750" b="1" dirty="0" smtClean="0">
                          <a:latin typeface="Arial" pitchFamily="34" charset="0"/>
                          <a:cs typeface="Arial" pitchFamily="34" charset="0"/>
                        </a:rPr>
                        <a:t>Veiksmų programos įgyvendinimo priemonės kodas ir pavadinimas:</a:t>
                      </a:r>
                      <a:endParaRPr lang="lt-LT" sz="1750" b="1" dirty="0">
                        <a:latin typeface="Arial" pitchFamily="34" charset="0"/>
                        <a:cs typeface="Arial" pitchFamily="34" charset="0"/>
                      </a:endParaRPr>
                    </a:p>
                  </a:txBody>
                  <a:tcPr marT="45711" marB="45711"/>
                </a:tc>
                <a:tc>
                  <a:txBody>
                    <a:bodyPr/>
                    <a:lstStyle/>
                    <a:p>
                      <a:r>
                        <a:rPr lang="lt-LT" sz="1750" kern="1200" dirty="0" smtClean="0">
                          <a:solidFill>
                            <a:schemeClr val="dk1"/>
                          </a:solidFill>
                          <a:latin typeface="Arial" pitchFamily="34" charset="0"/>
                          <a:ea typeface="+mn-ea"/>
                          <a:cs typeface="Arial" pitchFamily="34" charset="0"/>
                        </a:rPr>
                        <a:t>Nr. 05.1.1-APVA-V-004 „Aplinkos monitoringo ir kontrolės stiprinimas“ </a:t>
                      </a:r>
                      <a:endParaRPr lang="lt-LT" sz="1750" dirty="0">
                        <a:latin typeface="Arial" pitchFamily="34" charset="0"/>
                        <a:cs typeface="Arial" pitchFamily="34" charset="0"/>
                      </a:endParaRPr>
                    </a:p>
                  </a:txBody>
                  <a:tcPr marT="45711" marB="45711"/>
                </a:tc>
              </a:tr>
              <a:tr h="602429">
                <a:tc>
                  <a:txBody>
                    <a:bodyPr/>
                    <a:lstStyle/>
                    <a:p>
                      <a:r>
                        <a:rPr lang="lt-LT" sz="1750" b="1" dirty="0" smtClean="0">
                          <a:latin typeface="Arial" pitchFamily="34" charset="0"/>
                          <a:cs typeface="Arial" pitchFamily="34" charset="0"/>
                        </a:rPr>
                        <a:t>Priemonei skirtų ES fondų lėšų suma (mln. EUR):</a:t>
                      </a:r>
                      <a:endParaRPr lang="lt-LT" sz="1750" b="1" dirty="0">
                        <a:latin typeface="Arial" pitchFamily="34" charset="0"/>
                        <a:cs typeface="Arial" pitchFamily="34" charset="0"/>
                      </a:endParaRPr>
                    </a:p>
                  </a:txBody>
                  <a:tcPr marT="45711" marB="45711"/>
                </a:tc>
                <a:tc>
                  <a:txBody>
                    <a:bodyPr/>
                    <a:lstStyle/>
                    <a:p>
                      <a:r>
                        <a:rPr lang="lt-LT" sz="1750" dirty="0" smtClean="0">
                          <a:latin typeface="Arial" pitchFamily="34" charset="0"/>
                          <a:cs typeface="Arial" pitchFamily="34" charset="0"/>
                        </a:rPr>
                        <a:t>16,798</a:t>
                      </a:r>
                      <a:endParaRPr lang="lt-LT" sz="1750" dirty="0">
                        <a:latin typeface="Arial" pitchFamily="34" charset="0"/>
                        <a:cs typeface="Arial" pitchFamily="34" charset="0"/>
                      </a:endParaRPr>
                    </a:p>
                  </a:txBody>
                  <a:tcPr marT="45711" marB="45711"/>
                </a:tc>
              </a:tr>
              <a:tr h="383708">
                <a:tc>
                  <a:txBody>
                    <a:bodyPr/>
                    <a:lstStyle/>
                    <a:p>
                      <a:r>
                        <a:rPr lang="lt-LT" sz="1750" b="1" dirty="0" smtClean="0">
                          <a:latin typeface="Arial" pitchFamily="34" charset="0"/>
                          <a:cs typeface="Arial" pitchFamily="34" charset="0"/>
                        </a:rPr>
                        <a:t>Projektų atrankos būdas:</a:t>
                      </a:r>
                      <a:endParaRPr lang="lt-LT" sz="1750" b="1" dirty="0">
                        <a:latin typeface="Arial" pitchFamily="34" charset="0"/>
                        <a:cs typeface="Arial" pitchFamily="34" charset="0"/>
                      </a:endParaRPr>
                    </a:p>
                  </a:txBody>
                  <a:tcPr marT="45711" marB="45711"/>
                </a:tc>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1750" kern="1200" dirty="0" smtClean="0">
                          <a:solidFill>
                            <a:schemeClr val="dk1"/>
                          </a:solidFill>
                          <a:effectLst/>
                          <a:latin typeface="Arial" pitchFamily="34" charset="0"/>
                          <a:ea typeface="+mn-ea"/>
                          <a:cs typeface="Arial" pitchFamily="34" charset="0"/>
                        </a:rPr>
                        <a:t>valstybės projektų planavimas</a:t>
                      </a:r>
                      <a:endParaRPr lang="lt-LT" sz="1750" dirty="0" smtClean="0">
                        <a:latin typeface="Arial" pitchFamily="34" charset="0"/>
                        <a:cs typeface="Arial" pitchFamily="34" charset="0"/>
                      </a:endParaRPr>
                    </a:p>
                  </a:txBody>
                  <a:tcPr marT="45711" marB="45711"/>
                </a:tc>
              </a:tr>
              <a:tr h="507879">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1750" b="1" dirty="0" smtClean="0">
                          <a:latin typeface="Arial" pitchFamily="34" charset="0"/>
                          <a:cs typeface="Arial" pitchFamily="34" charset="0"/>
                        </a:rPr>
                        <a:t>Pagal priemonę remiamos</a:t>
                      </a:r>
                      <a:r>
                        <a:rPr lang="lt-LT" sz="1750" b="1" baseline="0" dirty="0" smtClean="0">
                          <a:latin typeface="Arial" pitchFamily="34" charset="0"/>
                          <a:cs typeface="Arial" pitchFamily="34" charset="0"/>
                        </a:rPr>
                        <a:t> veiklos:</a:t>
                      </a:r>
                      <a:endParaRPr lang="lt-LT" sz="1750" b="1" dirty="0" smtClean="0">
                        <a:latin typeface="Arial" pitchFamily="34" charset="0"/>
                        <a:cs typeface="Arial" pitchFamily="34" charset="0"/>
                      </a:endParaRPr>
                    </a:p>
                  </a:txBody>
                  <a:tcPr marT="45711" marB="45711"/>
                </a:tc>
                <a:tc>
                  <a:txBody>
                    <a:bodyPr/>
                    <a:lstStyle/>
                    <a:p>
                      <a:r>
                        <a:rPr lang="lt-LT" sz="1750" kern="1200" dirty="0" smtClean="0">
                          <a:solidFill>
                            <a:schemeClr val="dk1"/>
                          </a:solidFill>
                          <a:latin typeface="Arial" pitchFamily="34" charset="0"/>
                          <a:ea typeface="+mn-ea"/>
                          <a:cs typeface="Arial" pitchFamily="34" charset="0"/>
                        </a:rPr>
                        <a:t>1. Nacionalinei oro teršalų ir ŠESD apskaitos sistemai tobulinti reikalingų dokumentų parengimas ir priemonių įsigijimas; </a:t>
                      </a:r>
                    </a:p>
                    <a:p>
                      <a:r>
                        <a:rPr lang="lt-LT" sz="1750" kern="1200" dirty="0" smtClean="0">
                          <a:solidFill>
                            <a:schemeClr val="dk1"/>
                          </a:solidFill>
                          <a:latin typeface="Arial" pitchFamily="34" charset="0"/>
                          <a:ea typeface="+mn-ea"/>
                          <a:cs typeface="Arial" pitchFamily="34" charset="0"/>
                        </a:rPr>
                        <a:t>2. hidrologinių ir meteorologinių stebėjimų, prognozavimo, modeliavimo, hidrometeorologinių ir klimato paslaugų teikimo, informacijos koordinavimo ir informavimo pajėgumų stiprinimas;</a:t>
                      </a:r>
                      <a:endParaRPr lang="lt-LT" sz="1750" dirty="0" smtClean="0">
                        <a:latin typeface="Arial" pitchFamily="34" charset="0"/>
                        <a:cs typeface="Arial" pitchFamily="34" charset="0"/>
                      </a:endParaRPr>
                    </a:p>
                    <a:p>
                      <a:r>
                        <a:rPr lang="lt-LT" sz="1750" kern="1200" dirty="0" smtClean="0">
                          <a:solidFill>
                            <a:schemeClr val="dk1"/>
                          </a:solidFill>
                          <a:latin typeface="Arial" pitchFamily="34" charset="0"/>
                          <a:ea typeface="+mn-ea"/>
                          <a:cs typeface="Arial" pitchFamily="34" charset="0"/>
                        </a:rPr>
                        <a:t>3. aplinkos oro monitoringo ir ankstyvojo perspėjimo stočių tinklo ir laboratorijų atnaujinimas;</a:t>
                      </a:r>
                      <a:endParaRPr lang="lt-LT" sz="1750" dirty="0" smtClean="0">
                        <a:latin typeface="Arial" pitchFamily="34" charset="0"/>
                        <a:cs typeface="Arial" pitchFamily="34" charset="0"/>
                      </a:endParaRPr>
                    </a:p>
                    <a:p>
                      <a:r>
                        <a:rPr lang="lt-LT" sz="1750" kern="1200" dirty="0" smtClean="0">
                          <a:solidFill>
                            <a:schemeClr val="dk1"/>
                          </a:solidFill>
                          <a:latin typeface="Arial" pitchFamily="34" charset="0"/>
                          <a:ea typeface="+mn-ea"/>
                          <a:cs typeface="Arial" pitchFamily="34" charset="0"/>
                        </a:rPr>
                        <a:t>4. miškų būklės, naudojimo, atkūrimo, įveisimo ir apsaugos kontrolės techninių pajėgumų atnaujinimas ir tobulinimas</a:t>
                      </a:r>
                      <a:endParaRPr lang="lt-LT" sz="1750" dirty="0">
                        <a:latin typeface="Arial" pitchFamily="34" charset="0"/>
                        <a:cs typeface="Arial" pitchFamily="34" charset="0"/>
                      </a:endParaRPr>
                    </a:p>
                  </a:txBody>
                  <a:tcPr marT="45711" marB="45711"/>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6065484"/>
        </p:xfrm>
        <a:graphic>
          <a:graphicData uri="http://schemas.openxmlformats.org/drawingml/2006/table">
            <a:tbl>
              <a:tblPr firstRow="1" bandRow="1">
                <a:tableStyleId>{5C22544A-7EE6-4342-B048-85BDC9FD1C3A}</a:tableStyleId>
              </a:tblPr>
              <a:tblGrid>
                <a:gridCol w="1960786"/>
                <a:gridCol w="7657876"/>
              </a:tblGrid>
              <a:tr h="405840">
                <a:tc>
                  <a:txBody>
                    <a:bodyPr/>
                    <a:lstStyle/>
                    <a:p>
                      <a:r>
                        <a:rPr lang="lt-LT" sz="2000" dirty="0" smtClean="0">
                          <a:latin typeface="Arial" panose="020B0604020202020204" pitchFamily="34" charset="0"/>
                          <a:cs typeface="Arial" panose="020B0604020202020204" pitchFamily="34" charset="0"/>
                        </a:rPr>
                        <a:t>Teikiamas tvirtinti:</a:t>
                      </a:r>
                      <a:endParaRPr lang="lt-LT" sz="2000" dirty="0">
                        <a:latin typeface="Arial" panose="020B0604020202020204" pitchFamily="34" charset="0"/>
                        <a:cs typeface="Arial" panose="020B0604020202020204" pitchFamily="34" charset="0"/>
                      </a:endParaRPr>
                    </a:p>
                  </a:txBody>
                  <a:tcPr marT="45714" marB="45714"/>
                </a:tc>
                <a:tc>
                  <a:txBody>
                    <a:bodyPr/>
                    <a:lstStyle/>
                    <a:p>
                      <a:r>
                        <a:rPr lang="lt-LT" sz="2000" dirty="0" smtClean="0">
                          <a:latin typeface="Arial" panose="020B0604020202020204" pitchFamily="34" charset="0"/>
                          <a:cs typeface="Arial" panose="020B0604020202020204" pitchFamily="34" charset="0"/>
                        </a:rPr>
                        <a:t>Specialusis </a:t>
                      </a:r>
                      <a:r>
                        <a:rPr lang="lt-LT" sz="2000" i="0" baseline="0" dirty="0" smtClean="0">
                          <a:latin typeface="Arial" panose="020B0604020202020204" pitchFamily="34" charset="0"/>
                          <a:cs typeface="Arial" panose="020B0604020202020204" pitchFamily="34" charset="0"/>
                        </a:rPr>
                        <a:t>projektų atrankos kriterijus</a:t>
                      </a:r>
                      <a:endParaRPr lang="lt-LT" sz="2000" i="0" dirty="0">
                        <a:latin typeface="Arial" panose="020B0604020202020204" pitchFamily="34" charset="0"/>
                        <a:cs typeface="Arial" panose="020B0604020202020204" pitchFamily="34" charset="0"/>
                      </a:endParaRPr>
                    </a:p>
                  </a:txBody>
                  <a:tcPr marT="45714" marB="45714"/>
                </a:tc>
              </a:tr>
              <a:tr h="1044896">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2000" b="1" dirty="0" smtClean="0">
                          <a:latin typeface="Arial" panose="020B0604020202020204" pitchFamily="34" charset="0"/>
                          <a:cs typeface="Arial" panose="020B0604020202020204" pitchFamily="34" charset="0"/>
                        </a:rPr>
                        <a:t>Projektų atrankos kriterijaus</a:t>
                      </a:r>
                      <a:r>
                        <a:rPr lang="lt-LT" sz="2000" b="1" baseline="0" dirty="0" smtClean="0">
                          <a:latin typeface="Arial" panose="020B0604020202020204" pitchFamily="34" charset="0"/>
                          <a:cs typeface="Arial" panose="020B0604020202020204" pitchFamily="34" charset="0"/>
                        </a:rPr>
                        <a:t> pavadinimas:</a:t>
                      </a:r>
                      <a:endParaRPr lang="lt-LT" sz="2000" b="1" dirty="0" smtClean="0">
                        <a:latin typeface="Arial" panose="020B0604020202020204" pitchFamily="34" charset="0"/>
                        <a:cs typeface="Arial" panose="020B0604020202020204" pitchFamily="34" charset="0"/>
                      </a:endParaRPr>
                    </a:p>
                  </a:txBody>
                  <a:tcPr marT="45714" marB="45714"/>
                </a:tc>
                <a:tc>
                  <a:txBody>
                    <a:bodyPr/>
                    <a:lstStyle/>
                    <a:p>
                      <a:r>
                        <a:rPr lang="lt-LT" sz="2000" kern="1200" dirty="0" smtClean="0">
                          <a:solidFill>
                            <a:schemeClr val="dk1"/>
                          </a:solidFill>
                          <a:latin typeface="+mn-lt"/>
                          <a:ea typeface="+mn-ea"/>
                          <a:cs typeface="+mn-cs"/>
                        </a:rPr>
                        <a:t>3/4. Projekto atitiktis Valstybinei aplinkos monitoringo 2011–2017 metų programai </a:t>
                      </a:r>
                      <a:r>
                        <a:rPr lang="lt-LT" sz="2000" b="1" kern="1200" dirty="0" smtClean="0">
                          <a:solidFill>
                            <a:schemeClr val="dk1"/>
                          </a:solidFill>
                          <a:latin typeface="+mn-lt"/>
                          <a:ea typeface="+mn-ea"/>
                          <a:cs typeface="+mn-cs"/>
                        </a:rPr>
                        <a:t>arba</a:t>
                      </a:r>
                      <a:r>
                        <a:rPr lang="lt-LT" sz="2000" kern="1200" dirty="0" smtClean="0">
                          <a:solidFill>
                            <a:schemeClr val="dk1"/>
                          </a:solidFill>
                          <a:latin typeface="+mn-lt"/>
                          <a:ea typeface="+mn-ea"/>
                          <a:cs typeface="+mn-cs"/>
                        </a:rPr>
                        <a:t> </a:t>
                      </a:r>
                    </a:p>
                    <a:p>
                      <a:r>
                        <a:rPr lang="lt-LT" sz="2000" kern="1200" dirty="0" smtClean="0">
                          <a:solidFill>
                            <a:schemeClr val="dk1"/>
                          </a:solidFill>
                          <a:latin typeface="+mn-lt"/>
                          <a:ea typeface="+mn-ea"/>
                          <a:cs typeface="+mn-cs"/>
                        </a:rPr>
                        <a:t>Lietuvos Respublikos aplinkos ministro 2015 m. vasario 9 d. įsakymui Nr. D1-102 „Dėl matavimo prietaisų, mėginių paėmimo, kitos laboratorinės įrangos ir priemonių, reikalingų Aplinkos apsaugos agentūrai Valstybinės aplinkos monitoringo 2011–2017 metų programos vykdymui, sąrašo patvirtinimo“</a:t>
                      </a:r>
                      <a:r>
                        <a:rPr lang="lt-LT" sz="2000" kern="1200" baseline="0" dirty="0" smtClean="0">
                          <a:solidFill>
                            <a:schemeClr val="dk1"/>
                          </a:solidFill>
                          <a:latin typeface="+mn-lt"/>
                          <a:ea typeface="+mn-ea"/>
                          <a:cs typeface="+mn-cs"/>
                        </a:rPr>
                        <a:t> </a:t>
                      </a:r>
                      <a:r>
                        <a:rPr lang="lt-LT" sz="2000" b="1" kern="1200" dirty="0" smtClean="0">
                          <a:solidFill>
                            <a:schemeClr val="dk1"/>
                          </a:solidFill>
                          <a:latin typeface="+mn-lt"/>
                          <a:ea typeface="+mn-ea"/>
                          <a:cs typeface="+mn-cs"/>
                        </a:rPr>
                        <a:t>(Taikoma 3 veiklai</a:t>
                      </a:r>
                      <a:r>
                        <a:rPr lang="lt-LT" sz="2000" b="1" kern="1200" baseline="0" dirty="0" smtClean="0">
                          <a:solidFill>
                            <a:schemeClr val="dk1"/>
                          </a:solidFill>
                          <a:latin typeface="+mn-lt"/>
                          <a:ea typeface="+mn-ea"/>
                          <a:cs typeface="+mn-cs"/>
                        </a:rPr>
                        <a:t> – </a:t>
                      </a:r>
                      <a:r>
                        <a:rPr lang="lt-LT" sz="2000" b="1" kern="1200" dirty="0" smtClean="0">
                          <a:solidFill>
                            <a:schemeClr val="dk1"/>
                          </a:solidFill>
                          <a:latin typeface="+mn-lt"/>
                          <a:ea typeface="+mn-ea"/>
                          <a:cs typeface="+mn-cs"/>
                        </a:rPr>
                        <a:t>aplinkos oro monitoringo ir ankstyvojo perspėjimo stočių tinklo ir laboratorijų atnaujinimas)</a:t>
                      </a:r>
                    </a:p>
                  </a:txBody>
                  <a:tcPr marT="45714" marB="45714"/>
                </a:tc>
              </a:tr>
              <a:tr h="1044896">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2000" b="1" dirty="0" smtClean="0">
                          <a:latin typeface="Arial" panose="020B0604020202020204" pitchFamily="34" charset="0"/>
                          <a:cs typeface="Arial" panose="020B0604020202020204" pitchFamily="34" charset="0"/>
                        </a:rPr>
                        <a:t>Projektų</a:t>
                      </a:r>
                      <a:r>
                        <a:rPr lang="lt-LT" sz="2000" b="1" baseline="0" dirty="0" smtClean="0">
                          <a:latin typeface="Arial" panose="020B0604020202020204" pitchFamily="34" charset="0"/>
                          <a:cs typeface="Arial" panose="020B0604020202020204" pitchFamily="34" charset="0"/>
                        </a:rPr>
                        <a:t> atrankos kriterijaus vertinimo aspektai ir paaiškinimas</a:t>
                      </a:r>
                      <a:r>
                        <a:rPr lang="lt-LT" sz="2000" b="1" dirty="0" smtClean="0">
                          <a:latin typeface="Arial" panose="020B0604020202020204" pitchFamily="34" charset="0"/>
                          <a:cs typeface="Arial" panose="020B0604020202020204" pitchFamily="34" charset="0"/>
                        </a:rPr>
                        <a:t>:</a:t>
                      </a:r>
                    </a:p>
                    <a:p>
                      <a:pPr marL="0" marR="0" indent="0" algn="l" defTabSz="497754" rtl="0" eaLnBrk="1" fontAlgn="auto" latinLnBrk="0" hangingPunct="1">
                        <a:lnSpc>
                          <a:spcPct val="100000"/>
                        </a:lnSpc>
                        <a:spcBef>
                          <a:spcPts val="0"/>
                        </a:spcBef>
                        <a:spcAft>
                          <a:spcPts val="0"/>
                        </a:spcAft>
                        <a:buClrTx/>
                        <a:buSzTx/>
                        <a:buFontTx/>
                        <a:buNone/>
                        <a:tabLst/>
                        <a:defRPr/>
                      </a:pPr>
                      <a:endParaRPr lang="lt-LT" sz="2000" b="1" dirty="0" smtClean="0">
                        <a:latin typeface="Arial" panose="020B0604020202020204" pitchFamily="34" charset="0"/>
                        <a:cs typeface="Arial" panose="020B0604020202020204" pitchFamily="34" charset="0"/>
                      </a:endParaRPr>
                    </a:p>
                  </a:txBody>
                  <a:tcPr marT="45714" marB="45714"/>
                </a:tc>
                <a:tc>
                  <a:txBody>
                    <a:bodyPr/>
                    <a:lstStyle/>
                    <a:p>
                      <a:r>
                        <a:rPr lang="lt-LT" sz="2000" kern="1200" dirty="0" smtClean="0">
                          <a:solidFill>
                            <a:schemeClr val="dk1"/>
                          </a:solidFill>
                          <a:latin typeface="+mn-lt"/>
                          <a:ea typeface="+mn-ea"/>
                          <a:cs typeface="+mn-cs"/>
                        </a:rPr>
                        <a:t>Vertinama, ar projekto veiklos atitinka bent vieną iš šių aspektų:</a:t>
                      </a:r>
                    </a:p>
                    <a:p>
                      <a:r>
                        <a:rPr lang="lt-LT" sz="2000" kern="1200" dirty="0" smtClean="0">
                          <a:solidFill>
                            <a:schemeClr val="dk1"/>
                          </a:solidFill>
                          <a:latin typeface="+mn-lt"/>
                          <a:ea typeface="+mn-ea"/>
                          <a:cs typeface="+mn-cs"/>
                        </a:rPr>
                        <a:t>1) </a:t>
                      </a:r>
                      <a:r>
                        <a:rPr lang="lt-LT" sz="2000" kern="1200" dirty="0" smtClean="0">
                          <a:solidFill>
                            <a:schemeClr val="dk1"/>
                          </a:solidFill>
                          <a:latin typeface="+mn-lt"/>
                          <a:ea typeface="+mn-ea"/>
                          <a:cs typeface="+mn-cs"/>
                        </a:rPr>
                        <a:t>minėtos </a:t>
                      </a:r>
                      <a:r>
                        <a:rPr lang="lt-LT" sz="2000" kern="1200" dirty="0" smtClean="0">
                          <a:solidFill>
                            <a:schemeClr val="dk1"/>
                          </a:solidFill>
                          <a:latin typeface="+mn-lt"/>
                          <a:ea typeface="+mn-ea"/>
                          <a:cs typeface="+mn-cs"/>
                        </a:rPr>
                        <a:t>programos 12.1 ir/ar 12.3 ir/ar 12.4 ir/ar 12.5 tikslų 12.1.1. ir/ar 12.3.1. ir/ar 12.4.2. ir/ar 12.5 uždavinius.</a:t>
                      </a:r>
                    </a:p>
                    <a:p>
                      <a:r>
                        <a:rPr lang="lt-LT" sz="2000" kern="1200" dirty="0" smtClean="0">
                          <a:solidFill>
                            <a:schemeClr val="dk1"/>
                          </a:solidFill>
                          <a:latin typeface="+mn-lt"/>
                          <a:ea typeface="+mn-ea"/>
                          <a:cs typeface="+mn-cs"/>
                        </a:rPr>
                        <a:t>12.1. tikslas – vertinti aplinkos oro užterštumo lygį aglomeracijose ir zonose (labiausiai urbanizuotose zonos teritorijose), prognozuoti aplinkos oro kokybę, vertinti šalies klimato pokyčius. Uždaviniai tikslui pasiekti:</a:t>
                      </a:r>
                    </a:p>
                    <a:p>
                      <a:r>
                        <a:rPr lang="lt-LT" sz="2000" kern="1200" dirty="0" smtClean="0">
                          <a:solidFill>
                            <a:schemeClr val="dk1"/>
                          </a:solidFill>
                          <a:latin typeface="+mn-lt"/>
                          <a:ea typeface="+mn-ea"/>
                          <a:cs typeface="+mn-cs"/>
                        </a:rPr>
                        <a:t>12.1.1. atlikti aplinkos oro kokybės monitoringą aglomeracijose ir zonose;</a:t>
                      </a:r>
                    </a:p>
                  </a:txBody>
                  <a:tcPr marT="45714" marB="45714"/>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829276"/>
        </p:xfrm>
        <a:graphic>
          <a:graphicData uri="http://schemas.openxmlformats.org/drawingml/2006/table">
            <a:tbl>
              <a:tblPr firstRow="1" bandRow="1">
                <a:tableStyleId>{5C22544A-7EE6-4342-B048-85BDC9FD1C3A}</a:tableStyleId>
              </a:tblPr>
              <a:tblGrid>
                <a:gridCol w="1874725"/>
                <a:gridCol w="7743937"/>
              </a:tblGrid>
              <a:tr h="405840">
                <a:tc>
                  <a:txBody>
                    <a:bodyPr/>
                    <a:lstStyle/>
                    <a:p>
                      <a:r>
                        <a:rPr lang="lt-LT" sz="1950" dirty="0" smtClean="0">
                          <a:latin typeface="Arial" panose="020B0604020202020204" pitchFamily="34" charset="0"/>
                          <a:cs typeface="Arial" panose="020B0604020202020204" pitchFamily="34" charset="0"/>
                        </a:rPr>
                        <a:t>Teikiamas tvirtinti:</a:t>
                      </a:r>
                      <a:endParaRPr lang="lt-LT" sz="1950" dirty="0">
                        <a:latin typeface="Arial" panose="020B0604020202020204" pitchFamily="34" charset="0"/>
                        <a:cs typeface="Arial" panose="020B0604020202020204" pitchFamily="34" charset="0"/>
                      </a:endParaRPr>
                    </a:p>
                  </a:txBody>
                  <a:tcPr marT="45714" marB="45714"/>
                </a:tc>
                <a:tc>
                  <a:txBody>
                    <a:bodyPr/>
                    <a:lstStyle/>
                    <a:p>
                      <a:r>
                        <a:rPr lang="lt-LT" sz="1950" dirty="0" smtClean="0">
                          <a:latin typeface="Arial" panose="020B0604020202020204" pitchFamily="34" charset="0"/>
                          <a:cs typeface="Arial" panose="020B0604020202020204" pitchFamily="34" charset="0"/>
                        </a:rPr>
                        <a:t>Specialusis </a:t>
                      </a:r>
                      <a:r>
                        <a:rPr lang="lt-LT" sz="1950" i="0" baseline="0" dirty="0" smtClean="0">
                          <a:latin typeface="Arial" panose="020B0604020202020204" pitchFamily="34" charset="0"/>
                          <a:cs typeface="Arial" panose="020B0604020202020204" pitchFamily="34" charset="0"/>
                        </a:rPr>
                        <a:t>projektų atrankos kriterijus</a:t>
                      </a:r>
                      <a:endParaRPr lang="lt-LT" sz="1950" i="0" dirty="0">
                        <a:latin typeface="Arial" panose="020B0604020202020204" pitchFamily="34" charset="0"/>
                        <a:cs typeface="Arial" panose="020B0604020202020204" pitchFamily="34" charset="0"/>
                      </a:endParaRPr>
                    </a:p>
                  </a:txBody>
                  <a:tcPr marT="45714" marB="45714"/>
                </a:tc>
              </a:tr>
              <a:tr h="1044896">
                <a:tc>
                  <a:txBody>
                    <a:bodyPr/>
                    <a:lstStyle/>
                    <a:p>
                      <a:r>
                        <a:rPr lang="lt-LT" sz="1950" b="1" dirty="0" smtClean="0">
                          <a:latin typeface="Arial" panose="020B0604020202020204" pitchFamily="34" charset="0"/>
                          <a:cs typeface="Arial" panose="020B0604020202020204" pitchFamily="34" charset="0"/>
                        </a:rPr>
                        <a:t>Projektų</a:t>
                      </a:r>
                      <a:r>
                        <a:rPr lang="lt-LT" sz="1950" b="1" baseline="0" dirty="0" smtClean="0">
                          <a:latin typeface="Arial" panose="020B0604020202020204" pitchFamily="34" charset="0"/>
                          <a:cs typeface="Arial" panose="020B0604020202020204" pitchFamily="34" charset="0"/>
                        </a:rPr>
                        <a:t> atrankos kriterijaus vertinimo aspektai ir paaiškinimas</a:t>
                      </a:r>
                      <a:r>
                        <a:rPr lang="lt-LT" sz="1950" b="1" dirty="0" smtClean="0">
                          <a:latin typeface="Arial" panose="020B0604020202020204" pitchFamily="34" charset="0"/>
                          <a:cs typeface="Arial" panose="020B0604020202020204" pitchFamily="34" charset="0"/>
                        </a:rPr>
                        <a:t>:</a:t>
                      </a:r>
                      <a:endParaRPr lang="lt-LT" sz="1950" b="1" dirty="0">
                        <a:latin typeface="Arial" panose="020B0604020202020204" pitchFamily="34" charset="0"/>
                        <a:cs typeface="Arial" panose="020B0604020202020204" pitchFamily="34" charset="0"/>
                      </a:endParaRPr>
                    </a:p>
                  </a:txBody>
                  <a:tcPr marT="45714" marB="45714"/>
                </a:tc>
                <a:tc>
                  <a:txBody>
                    <a:bodyPr/>
                    <a:lstStyle/>
                    <a:p>
                      <a:r>
                        <a:rPr lang="lt-LT" sz="1950" kern="1200" dirty="0" smtClean="0">
                          <a:solidFill>
                            <a:schemeClr val="dk1"/>
                          </a:solidFill>
                          <a:latin typeface="+mn-lt"/>
                          <a:ea typeface="+mn-ea"/>
                          <a:cs typeface="+mn-cs"/>
                        </a:rPr>
                        <a:t>(tęsinys) </a:t>
                      </a:r>
                    </a:p>
                    <a:p>
                      <a:r>
                        <a:rPr lang="lt-LT" sz="1950" kern="1200" dirty="0" smtClean="0">
                          <a:solidFill>
                            <a:schemeClr val="dk1"/>
                          </a:solidFill>
                          <a:latin typeface="+mn-lt"/>
                          <a:ea typeface="+mn-ea"/>
                          <a:cs typeface="+mn-cs"/>
                        </a:rPr>
                        <a:t>12.3. tikslas – vertinti teršalų pernašų iš kitų valstybių poveikį bendram Lietuvos oro baseino užterštumo lygiui. Uždaviniai tikslui pasiekti:</a:t>
                      </a:r>
                    </a:p>
                    <a:p>
                      <a:r>
                        <a:rPr lang="lt-LT" sz="1950" kern="1200" dirty="0" smtClean="0">
                          <a:solidFill>
                            <a:schemeClr val="dk1"/>
                          </a:solidFill>
                          <a:latin typeface="+mn-lt"/>
                          <a:ea typeface="+mn-ea"/>
                          <a:cs typeface="+mn-cs"/>
                        </a:rPr>
                        <a:t>12.3.1. atlikti foninį oro monitoringą;</a:t>
                      </a:r>
                    </a:p>
                    <a:p>
                      <a:r>
                        <a:rPr lang="lt-LT" sz="1950" kern="1200" dirty="0" smtClean="0">
                          <a:solidFill>
                            <a:schemeClr val="dk1"/>
                          </a:solidFill>
                          <a:latin typeface="+mn-lt"/>
                          <a:ea typeface="+mn-ea"/>
                          <a:cs typeface="+mn-cs"/>
                        </a:rPr>
                        <a:t>12.4. tikslas – nustatyti aerozolinių radionuklidų šaltinius, vertinti Ignalinos atominės elektrinės eksploatavimo nutraukimo metu išmetamų radionuklidų skaidą aplinkoje, jų poveikį aplinkai. Uždaviniai tikslui pasiekti:</a:t>
                      </a:r>
                    </a:p>
                    <a:p>
                      <a:r>
                        <a:rPr lang="lt-LT" sz="1950" kern="1200" dirty="0" smtClean="0">
                          <a:solidFill>
                            <a:schemeClr val="dk1"/>
                          </a:solidFill>
                          <a:latin typeface="+mn-lt"/>
                          <a:ea typeface="+mn-ea"/>
                          <a:cs typeface="+mn-cs"/>
                        </a:rPr>
                        <a:t>12.4.2. atlikti radiologinį oro monitoringą tiesioginio Ignalinos atominės elektrinės poveikio zonoje;</a:t>
                      </a:r>
                    </a:p>
                    <a:p>
                      <a:r>
                        <a:rPr lang="lt-LT" sz="1950" kern="1200" dirty="0" smtClean="0">
                          <a:solidFill>
                            <a:schemeClr val="dk1"/>
                          </a:solidFill>
                          <a:latin typeface="+mn-lt"/>
                          <a:ea typeface="+mn-ea"/>
                          <a:cs typeface="+mn-cs"/>
                        </a:rPr>
                        <a:t>12.5. tikslas – fiksuoti radiacinę būklę Lietuvoje tiesioginiu režimu, vertinti lygiavertės dozės galios pokyčius. Uždavinys tikslui pasiekti – užtikrinti, kad veiktų ankstyvojo perspėjimo sistema;</a:t>
                      </a:r>
                    </a:p>
                    <a:p>
                      <a:r>
                        <a:rPr lang="lt-LT" sz="1950" b="1" kern="1200" dirty="0" smtClean="0">
                          <a:solidFill>
                            <a:schemeClr val="dk1"/>
                          </a:solidFill>
                          <a:latin typeface="+mn-lt"/>
                          <a:ea typeface="+mn-ea"/>
                          <a:cs typeface="+mn-cs"/>
                        </a:rPr>
                        <a:t>arba</a:t>
                      </a:r>
                      <a:endParaRPr lang="lt-LT" sz="1950" b="1" kern="1200" dirty="0" smtClean="0">
                        <a:solidFill>
                          <a:schemeClr val="dk1"/>
                        </a:solidFill>
                        <a:latin typeface="+mn-lt"/>
                        <a:ea typeface="+mn-ea"/>
                        <a:cs typeface="+mn-cs"/>
                      </a:endParaRPr>
                    </a:p>
                    <a:p>
                      <a:r>
                        <a:rPr lang="lt-LT" sz="1950" kern="1200" dirty="0" smtClean="0">
                          <a:solidFill>
                            <a:schemeClr val="dk1"/>
                          </a:solidFill>
                          <a:latin typeface="+mn-lt"/>
                          <a:ea typeface="+mn-ea"/>
                          <a:cs typeface="+mn-cs"/>
                        </a:rPr>
                        <a:t>2) įsakymu Nr. D1-102 patvirtintą matavimo prietaisų, mėginių paėmimo, kitos laboratorinės įrangos ir priemonių, reikalingų Aplinkos apsaugos agentūrai Valstybinės aplinkos monitoringo 2011–2017 metų programos vykdymui, sąrašą.</a:t>
                      </a:r>
                    </a:p>
                  </a:txBody>
                  <a:tcPr marT="45714" marB="45714"/>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059656"/>
        </p:xfrm>
        <a:graphic>
          <a:graphicData uri="http://schemas.openxmlformats.org/drawingml/2006/table">
            <a:tbl>
              <a:tblPr firstRow="1" bandRow="1">
                <a:tableStyleId>{5C22544A-7EE6-4342-B048-85BDC9FD1C3A}</a:tableStyleId>
              </a:tblPr>
              <a:tblGrid>
                <a:gridCol w="1960786"/>
                <a:gridCol w="7657876"/>
              </a:tblGrid>
              <a:tr h="405840">
                <a:tc>
                  <a:txBody>
                    <a:bodyPr/>
                    <a:lstStyle/>
                    <a:p>
                      <a:r>
                        <a:rPr lang="lt-LT" sz="2000" dirty="0" smtClean="0">
                          <a:latin typeface="Arial" panose="020B0604020202020204" pitchFamily="34" charset="0"/>
                          <a:cs typeface="Arial" panose="020B0604020202020204" pitchFamily="34" charset="0"/>
                        </a:rPr>
                        <a:t>Teikiamas tvirtinti:</a:t>
                      </a:r>
                      <a:endParaRPr lang="lt-LT" sz="2000" dirty="0">
                        <a:latin typeface="Arial" panose="020B0604020202020204" pitchFamily="34" charset="0"/>
                        <a:cs typeface="Arial" panose="020B0604020202020204" pitchFamily="34" charset="0"/>
                      </a:endParaRPr>
                    </a:p>
                  </a:txBody>
                  <a:tcPr marT="45714" marB="45714"/>
                </a:tc>
                <a:tc>
                  <a:txBody>
                    <a:bodyPr/>
                    <a:lstStyle/>
                    <a:p>
                      <a:r>
                        <a:rPr lang="lt-LT" sz="2000" dirty="0" smtClean="0">
                          <a:latin typeface="Arial" panose="020B0604020202020204" pitchFamily="34" charset="0"/>
                          <a:cs typeface="Arial" panose="020B0604020202020204" pitchFamily="34" charset="0"/>
                        </a:rPr>
                        <a:t>Specialusis </a:t>
                      </a:r>
                      <a:r>
                        <a:rPr lang="lt-LT" sz="2000" i="0" baseline="0" dirty="0" smtClean="0">
                          <a:latin typeface="Arial" panose="020B0604020202020204" pitchFamily="34" charset="0"/>
                          <a:cs typeface="Arial" panose="020B0604020202020204" pitchFamily="34" charset="0"/>
                        </a:rPr>
                        <a:t>projektų atrankos kriterijus</a:t>
                      </a:r>
                      <a:endParaRPr lang="lt-LT" sz="2000" i="0" dirty="0">
                        <a:latin typeface="Arial" panose="020B0604020202020204" pitchFamily="34" charset="0"/>
                        <a:cs typeface="Arial" panose="020B0604020202020204" pitchFamily="34" charset="0"/>
                      </a:endParaRPr>
                    </a:p>
                  </a:txBody>
                  <a:tcPr marT="45714" marB="45714"/>
                </a:tc>
              </a:tr>
              <a:tr h="1044896">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2000" b="1" dirty="0" smtClean="0">
                          <a:latin typeface="Arial" panose="020B0604020202020204" pitchFamily="34" charset="0"/>
                          <a:cs typeface="Arial" panose="020B0604020202020204" pitchFamily="34" charset="0"/>
                        </a:rPr>
                        <a:t>Projektų atrankos kriterijaus</a:t>
                      </a:r>
                      <a:r>
                        <a:rPr lang="lt-LT" sz="2000" b="1" baseline="0" dirty="0" smtClean="0">
                          <a:latin typeface="Arial" panose="020B0604020202020204" pitchFamily="34" charset="0"/>
                          <a:cs typeface="Arial" panose="020B0604020202020204" pitchFamily="34" charset="0"/>
                        </a:rPr>
                        <a:t> pavadinimas:</a:t>
                      </a:r>
                      <a:endParaRPr lang="lt-LT" sz="2000" b="1" dirty="0" smtClean="0">
                        <a:latin typeface="Arial" panose="020B0604020202020204" pitchFamily="34" charset="0"/>
                        <a:cs typeface="Arial" panose="020B0604020202020204" pitchFamily="34" charset="0"/>
                      </a:endParaRPr>
                    </a:p>
                  </a:txBody>
                  <a:tcPr marT="45714" marB="45714"/>
                </a:tc>
                <a:tc>
                  <a:txBody>
                    <a:bodyPr/>
                    <a:lstStyle/>
                    <a:p>
                      <a:r>
                        <a:rPr lang="lt-LT" sz="2000" kern="1200" dirty="0" smtClean="0">
                          <a:solidFill>
                            <a:schemeClr val="dk1"/>
                          </a:solidFill>
                          <a:latin typeface="+mn-lt"/>
                          <a:ea typeface="+mn-ea"/>
                          <a:cs typeface="+mn-cs"/>
                        </a:rPr>
                        <a:t>4/4. Projekto atitiktis Lietuvos Respublikos aplinkos ministro 2015 m. kovo 9 d. įsakymu Nr. D1-209 „Dėl Nacionalinės miškų ūkio sektoriaus plėtros 2012–2020 metų programos įgyvendinimo priemonių 2015–2017 metų plano patvirtinimo“ (kartu su papildymu, padarytu 2015 m. liepos 17 d. įsakymu Nr. D1-548), 11¹ punkte numatytos priemonės įgyvendinimui </a:t>
                      </a:r>
                    </a:p>
                    <a:p>
                      <a:endParaRPr lang="lt-LT" sz="2000" b="1" kern="1200" dirty="0" smtClean="0">
                        <a:solidFill>
                          <a:schemeClr val="dk1"/>
                        </a:solidFill>
                        <a:latin typeface="+mn-lt"/>
                        <a:ea typeface="+mn-ea"/>
                        <a:cs typeface="+mn-cs"/>
                      </a:endParaRPr>
                    </a:p>
                    <a:p>
                      <a:r>
                        <a:rPr lang="lt-LT" sz="2000" b="1" kern="1200" dirty="0" smtClean="0">
                          <a:solidFill>
                            <a:schemeClr val="dk1"/>
                          </a:solidFill>
                          <a:latin typeface="+mn-lt"/>
                          <a:ea typeface="+mn-ea"/>
                          <a:cs typeface="+mn-cs"/>
                        </a:rPr>
                        <a:t>ir</a:t>
                      </a:r>
                      <a:endParaRPr lang="lt-LT" sz="2000" b="1" kern="1200" dirty="0" smtClean="0">
                        <a:solidFill>
                          <a:schemeClr val="dk1"/>
                        </a:solidFill>
                        <a:latin typeface="+mn-lt"/>
                        <a:ea typeface="+mn-ea"/>
                        <a:cs typeface="+mn-cs"/>
                      </a:endParaRPr>
                    </a:p>
                    <a:p>
                      <a:r>
                        <a:rPr lang="lt-LT" sz="2000" kern="1200" dirty="0" smtClean="0">
                          <a:solidFill>
                            <a:schemeClr val="dk1"/>
                          </a:solidFill>
                          <a:latin typeface="+mn-lt"/>
                          <a:ea typeface="+mn-ea"/>
                          <a:cs typeface="+mn-cs"/>
                        </a:rPr>
                        <a:t>Lietuvos Respublikos aplinkos ministro 2015 m. rugpjūčio 6 d. įsakymui Nr. D1-587 “Dėl Nacionalinės miškų ūkio sektoriaus plėtros 2012–2020 metų programos įgyvendinimo priemonių 2015–2017 metų plano 11¹ punkto vykdymo”</a:t>
                      </a:r>
                      <a:r>
                        <a:rPr lang="lt-LT" sz="2000" kern="1200" baseline="0" dirty="0" smtClean="0">
                          <a:solidFill>
                            <a:schemeClr val="dk1"/>
                          </a:solidFill>
                          <a:latin typeface="+mn-lt"/>
                          <a:ea typeface="+mn-ea"/>
                          <a:cs typeface="+mn-cs"/>
                        </a:rPr>
                        <a:t> </a:t>
                      </a:r>
                      <a:endParaRPr lang="lt-LT" sz="2000" kern="1200" baseline="0" dirty="0" smtClean="0">
                        <a:solidFill>
                          <a:schemeClr val="dk1"/>
                        </a:solidFill>
                        <a:latin typeface="+mn-lt"/>
                        <a:ea typeface="+mn-ea"/>
                        <a:cs typeface="+mn-cs"/>
                      </a:endParaRPr>
                    </a:p>
                    <a:p>
                      <a:r>
                        <a:rPr lang="lt-LT" sz="2000" b="1" kern="1200" dirty="0" smtClean="0">
                          <a:solidFill>
                            <a:schemeClr val="dk1"/>
                          </a:solidFill>
                          <a:latin typeface="+mn-lt"/>
                          <a:ea typeface="+mn-ea"/>
                          <a:cs typeface="+mn-cs"/>
                        </a:rPr>
                        <a:t>(</a:t>
                      </a:r>
                      <a:r>
                        <a:rPr lang="lt-LT" sz="2000" b="1" kern="1200" dirty="0" smtClean="0">
                          <a:solidFill>
                            <a:schemeClr val="dk1"/>
                          </a:solidFill>
                          <a:latin typeface="+mn-lt"/>
                          <a:ea typeface="+mn-ea"/>
                          <a:cs typeface="+mn-cs"/>
                        </a:rPr>
                        <a:t>Taikoma 4 veiklai</a:t>
                      </a:r>
                      <a:r>
                        <a:rPr lang="lt-LT" sz="2000" b="1" kern="1200" baseline="0" dirty="0" smtClean="0">
                          <a:solidFill>
                            <a:schemeClr val="dk1"/>
                          </a:solidFill>
                          <a:latin typeface="+mn-lt"/>
                          <a:ea typeface="+mn-ea"/>
                          <a:cs typeface="+mn-cs"/>
                        </a:rPr>
                        <a:t> – </a:t>
                      </a:r>
                      <a:r>
                        <a:rPr lang="lt-LT" sz="2000" b="1" kern="1200" dirty="0" smtClean="0">
                          <a:solidFill>
                            <a:schemeClr val="dk1"/>
                          </a:solidFill>
                          <a:latin typeface="+mn-lt"/>
                          <a:ea typeface="+mn-ea"/>
                          <a:cs typeface="+mn-cs"/>
                        </a:rPr>
                        <a:t>miškų būklės, naudojimo, atkūrimo, įveisimo ir apsaugos kontrolės techninių pajėgumų atnaujinimas ir tobulinimas)</a:t>
                      </a:r>
                    </a:p>
                  </a:txBody>
                  <a:tcPr marT="45714" marB="45714"/>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4754856"/>
        </p:xfrm>
        <a:graphic>
          <a:graphicData uri="http://schemas.openxmlformats.org/drawingml/2006/table">
            <a:tbl>
              <a:tblPr firstRow="1" bandRow="1">
                <a:tableStyleId>{5C22544A-7EE6-4342-B048-85BDC9FD1C3A}</a:tableStyleId>
              </a:tblPr>
              <a:tblGrid>
                <a:gridCol w="1874725"/>
                <a:gridCol w="7743937"/>
              </a:tblGrid>
              <a:tr h="405840">
                <a:tc>
                  <a:txBody>
                    <a:bodyPr/>
                    <a:lstStyle/>
                    <a:p>
                      <a:r>
                        <a:rPr lang="lt-LT" sz="2000" dirty="0" smtClean="0">
                          <a:latin typeface="Arial" panose="020B0604020202020204" pitchFamily="34" charset="0"/>
                          <a:cs typeface="Arial" panose="020B0604020202020204" pitchFamily="34" charset="0"/>
                        </a:rPr>
                        <a:t>Teikiamas tvirtinti:</a:t>
                      </a:r>
                      <a:endParaRPr lang="lt-LT" sz="2000" dirty="0">
                        <a:latin typeface="Arial" panose="020B0604020202020204" pitchFamily="34" charset="0"/>
                        <a:cs typeface="Arial" panose="020B0604020202020204" pitchFamily="34" charset="0"/>
                      </a:endParaRPr>
                    </a:p>
                  </a:txBody>
                  <a:tcPr marT="45714" marB="45714"/>
                </a:tc>
                <a:tc>
                  <a:txBody>
                    <a:bodyPr/>
                    <a:lstStyle/>
                    <a:p>
                      <a:r>
                        <a:rPr lang="lt-LT" sz="2000" dirty="0" smtClean="0">
                          <a:latin typeface="Arial" panose="020B0604020202020204" pitchFamily="34" charset="0"/>
                          <a:cs typeface="Arial" panose="020B0604020202020204" pitchFamily="34" charset="0"/>
                        </a:rPr>
                        <a:t>Specialusis </a:t>
                      </a:r>
                      <a:r>
                        <a:rPr lang="lt-LT" sz="2000" i="0" baseline="0" dirty="0" smtClean="0">
                          <a:latin typeface="Arial" panose="020B0604020202020204" pitchFamily="34" charset="0"/>
                          <a:cs typeface="Arial" panose="020B0604020202020204" pitchFamily="34" charset="0"/>
                        </a:rPr>
                        <a:t>projektų atrankos kriterijus</a:t>
                      </a:r>
                      <a:endParaRPr lang="lt-LT" sz="2000" i="0" dirty="0">
                        <a:latin typeface="Arial" panose="020B0604020202020204" pitchFamily="34" charset="0"/>
                        <a:cs typeface="Arial" panose="020B0604020202020204" pitchFamily="34" charset="0"/>
                      </a:endParaRPr>
                    </a:p>
                  </a:txBody>
                  <a:tcPr marT="45714" marB="45714"/>
                </a:tc>
              </a:tr>
              <a:tr h="1044896">
                <a:tc>
                  <a:txBody>
                    <a:bodyPr/>
                    <a:lstStyle/>
                    <a:p>
                      <a:r>
                        <a:rPr lang="lt-LT" sz="2000" b="1" dirty="0" smtClean="0">
                          <a:latin typeface="Arial" panose="020B0604020202020204" pitchFamily="34" charset="0"/>
                          <a:cs typeface="Arial" panose="020B0604020202020204" pitchFamily="34" charset="0"/>
                        </a:rPr>
                        <a:t>Projektų</a:t>
                      </a:r>
                      <a:r>
                        <a:rPr lang="lt-LT" sz="2000" b="1" baseline="0" dirty="0" smtClean="0">
                          <a:latin typeface="Arial" panose="020B0604020202020204" pitchFamily="34" charset="0"/>
                          <a:cs typeface="Arial" panose="020B0604020202020204" pitchFamily="34" charset="0"/>
                        </a:rPr>
                        <a:t> atrankos kriterijaus vertinimo aspektai ir paaiškinimas</a:t>
                      </a:r>
                      <a:r>
                        <a:rPr lang="lt-LT" sz="2000" b="1" dirty="0" smtClean="0">
                          <a:latin typeface="Arial" panose="020B0604020202020204" pitchFamily="34" charset="0"/>
                          <a:cs typeface="Arial" panose="020B0604020202020204" pitchFamily="34" charset="0"/>
                        </a:rPr>
                        <a:t>:</a:t>
                      </a:r>
                      <a:endParaRPr lang="lt-LT" sz="2000" b="1" dirty="0">
                        <a:latin typeface="Arial" panose="020B0604020202020204" pitchFamily="34" charset="0"/>
                        <a:cs typeface="Arial" panose="020B0604020202020204" pitchFamily="34" charset="0"/>
                      </a:endParaRPr>
                    </a:p>
                  </a:txBody>
                  <a:tcPr marT="45714" marB="45714"/>
                </a:tc>
                <a:tc>
                  <a:txBody>
                    <a:bodyPr/>
                    <a:lstStyle/>
                    <a:p>
                      <a:r>
                        <a:rPr lang="lt-LT" sz="2000" kern="1200" dirty="0" smtClean="0">
                          <a:solidFill>
                            <a:schemeClr val="dk1"/>
                          </a:solidFill>
                          <a:latin typeface="+mn-lt"/>
                          <a:ea typeface="+mn-ea"/>
                          <a:cs typeface="+mn-cs"/>
                        </a:rPr>
                        <a:t>Vertinama, ar projekto veiklos atitinka vieną ar kelis žemiau išvardytus aspektus:</a:t>
                      </a:r>
                    </a:p>
                    <a:p>
                      <a:r>
                        <a:rPr lang="lt-LT" sz="2000" kern="1200" dirty="0" smtClean="0">
                          <a:solidFill>
                            <a:schemeClr val="dk1"/>
                          </a:solidFill>
                          <a:latin typeface="+mn-lt"/>
                          <a:ea typeface="+mn-ea"/>
                          <a:cs typeface="+mn-cs"/>
                        </a:rPr>
                        <a:t>      1) įsakymo Nr. D1-209 11¹ punkte numatytą priemonę: Tobulinti miškų kontrolės sistemą įsigyjant tam reikalingą techniką, įrangą.</a:t>
                      </a:r>
                    </a:p>
                    <a:p>
                      <a:endParaRPr lang="lt-LT" sz="2000" kern="1200" dirty="0" smtClean="0">
                        <a:solidFill>
                          <a:schemeClr val="dk1"/>
                        </a:solidFill>
                        <a:latin typeface="+mn-lt"/>
                        <a:ea typeface="+mn-ea"/>
                        <a:cs typeface="+mn-cs"/>
                      </a:endParaRPr>
                    </a:p>
                    <a:p>
                      <a:r>
                        <a:rPr lang="lt-LT" sz="2000" kern="1200" dirty="0" smtClean="0">
                          <a:solidFill>
                            <a:schemeClr val="dk1"/>
                          </a:solidFill>
                          <a:latin typeface="+mn-lt"/>
                          <a:ea typeface="+mn-ea"/>
                          <a:cs typeface="+mn-cs"/>
                        </a:rPr>
                        <a:t>      </a:t>
                      </a:r>
                      <a:r>
                        <a:rPr lang="lt-LT" sz="2000" b="1" kern="1200" dirty="0" smtClean="0">
                          <a:solidFill>
                            <a:schemeClr val="dk1"/>
                          </a:solidFill>
                          <a:latin typeface="+mn-lt"/>
                          <a:ea typeface="+mn-ea"/>
                          <a:cs typeface="+mn-cs"/>
                        </a:rPr>
                        <a:t>ir</a:t>
                      </a:r>
                      <a:endParaRPr lang="lt-LT" sz="2000" b="1" kern="1200" dirty="0" smtClean="0">
                        <a:solidFill>
                          <a:schemeClr val="dk1"/>
                        </a:solidFill>
                        <a:latin typeface="+mn-lt"/>
                        <a:ea typeface="+mn-ea"/>
                        <a:cs typeface="+mn-cs"/>
                      </a:endParaRPr>
                    </a:p>
                    <a:p>
                      <a:endParaRPr lang="lt-LT" sz="2000" b="1" kern="1200" dirty="0" smtClean="0">
                        <a:solidFill>
                          <a:schemeClr val="dk1"/>
                        </a:solidFill>
                        <a:latin typeface="+mn-lt"/>
                        <a:ea typeface="+mn-ea"/>
                        <a:cs typeface="+mn-cs"/>
                      </a:endParaRPr>
                    </a:p>
                    <a:p>
                      <a:r>
                        <a:rPr lang="lt-LT" sz="2000" kern="1200" dirty="0" smtClean="0">
                          <a:solidFill>
                            <a:schemeClr val="dk1"/>
                          </a:solidFill>
                          <a:latin typeface="+mn-lt"/>
                          <a:ea typeface="+mn-ea"/>
                          <a:cs typeface="+mn-cs"/>
                        </a:rPr>
                        <a:t>      2) įsakymą Nr. D1-587, kuriuo pavedama Valstybinei miškų tarnybai organizuoti įrangos, skirtos galimiems miškų pažeidimams fiksuoti, lokaliai pozicijai nustatyti ir miškų būklės, naudojimo, atkūrimo, įveisimo, apsaugos ir miškotvarkos darbų kokybės kontrolei</a:t>
                      </a:r>
                      <a:r>
                        <a:rPr lang="lt-LT" sz="2000" kern="1200" baseline="0" dirty="0" smtClean="0">
                          <a:solidFill>
                            <a:schemeClr val="dk1"/>
                          </a:solidFill>
                          <a:latin typeface="+mn-lt"/>
                          <a:ea typeface="+mn-ea"/>
                          <a:cs typeface="+mn-cs"/>
                        </a:rPr>
                        <a:t> </a:t>
                      </a:r>
                      <a:r>
                        <a:rPr lang="lt-LT" sz="2000" kern="1200" dirty="0" smtClean="0">
                          <a:solidFill>
                            <a:schemeClr val="dk1"/>
                          </a:solidFill>
                          <a:latin typeface="+mn-lt"/>
                          <a:ea typeface="+mn-ea"/>
                          <a:cs typeface="+mn-cs"/>
                        </a:rPr>
                        <a:t>vykdyti, ir laboratorinės įrangos, skirtos miško dauginamosios medžiagos identifikavimui, įsigijimą.</a:t>
                      </a:r>
                    </a:p>
                  </a:txBody>
                  <a:tcPr marT="45714" marB="45714"/>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descr="Backup_of_ESFIVPsablonai ppt.eps"/>
          <p:cNvPicPr>
            <a:picLocks noChangeAspect="1"/>
          </p:cNvPicPr>
          <p:nvPr/>
        </p:nvPicPr>
        <p:blipFill>
          <a:blip r:embed="rId3"/>
          <a:srcRect/>
          <a:stretch>
            <a:fillRect/>
          </a:stretch>
        </p:blipFill>
        <p:spPr bwMode="auto">
          <a:xfrm>
            <a:off x="0" y="0"/>
            <a:ext cx="10683875" cy="7562850"/>
          </a:xfrm>
          <a:prstGeom prst="rect">
            <a:avLst/>
          </a:prstGeom>
          <a:noFill/>
          <a:ln w="9525">
            <a:noFill/>
            <a:miter lim="800000"/>
            <a:headEnd/>
            <a:tailEnd/>
          </a:ln>
        </p:spPr>
      </p:pic>
      <p:sp>
        <p:nvSpPr>
          <p:cNvPr id="3075" name="TextBox 9"/>
          <p:cNvSpPr txBox="1">
            <a:spLocks noChangeArrowheads="1"/>
          </p:cNvSpPr>
          <p:nvPr/>
        </p:nvSpPr>
        <p:spPr bwMode="auto">
          <a:xfrm>
            <a:off x="755650" y="619125"/>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3076"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399171"/>
        </p:xfrm>
        <a:graphic>
          <a:graphicData uri="http://schemas.openxmlformats.org/drawingml/2006/table">
            <a:tbl>
              <a:tblPr firstRow="1" bandRow="1">
                <a:tableStyleId>{5C22544A-7EE6-4342-B048-85BDC9FD1C3A}</a:tableStyleId>
              </a:tblPr>
              <a:tblGrid>
                <a:gridCol w="3563676"/>
                <a:gridCol w="6054986"/>
              </a:tblGrid>
              <a:tr h="201444">
                <a:tc>
                  <a:txBody>
                    <a:bodyPr/>
                    <a:lstStyle/>
                    <a:p>
                      <a:endParaRPr lang="lt-LT" sz="2000" dirty="0">
                        <a:latin typeface="Arial" panose="020B0604020202020204" pitchFamily="34" charset="0"/>
                        <a:cs typeface="Arial" panose="020B0604020202020204" pitchFamily="34" charset="0"/>
                      </a:endParaRPr>
                    </a:p>
                  </a:txBody>
                  <a:tcPr marT="45715" marB="45715"/>
                </a:tc>
                <a:tc>
                  <a:txBody>
                    <a:bodyPr/>
                    <a:lstStyle/>
                    <a:p>
                      <a:endParaRPr lang="lt-LT" sz="2000" dirty="0"/>
                    </a:p>
                  </a:txBody>
                  <a:tcPr marT="45715" marB="45715"/>
                </a:tc>
              </a:tr>
              <a:tr h="994801">
                <a:tc>
                  <a:txBody>
                    <a:bodyPr/>
                    <a:lstStyle/>
                    <a:p>
                      <a:r>
                        <a:rPr lang="lt-LT" sz="2000" b="1" dirty="0" smtClean="0">
                          <a:latin typeface="Arial" panose="020B0604020202020204" pitchFamily="34" charset="0"/>
                          <a:cs typeface="Arial" panose="020B0604020202020204" pitchFamily="34" charset="0"/>
                        </a:rPr>
                        <a:t>Galimi pareiškėjai:</a:t>
                      </a:r>
                      <a:endParaRPr lang="lt-LT" sz="2000" b="1" dirty="0">
                        <a:latin typeface="Arial" panose="020B0604020202020204" pitchFamily="34" charset="0"/>
                        <a:cs typeface="Arial" panose="020B0604020202020204" pitchFamily="34" charset="0"/>
                      </a:endParaRPr>
                    </a:p>
                  </a:txBody>
                  <a:tcPr marT="45715" marB="45715"/>
                </a:tc>
                <a:tc>
                  <a:txBody>
                    <a:bodyPr/>
                    <a:lstStyle/>
                    <a:p>
                      <a:r>
                        <a:rPr lang="lt-LT" sz="2000" kern="1200" dirty="0" smtClean="0">
                          <a:solidFill>
                            <a:schemeClr val="dk1"/>
                          </a:solidFill>
                          <a:latin typeface="+mn-lt"/>
                          <a:ea typeface="+mn-ea"/>
                          <a:cs typeface="+mn-cs"/>
                        </a:rPr>
                        <a:t>1. Aplinkos apsaugos agentūra;</a:t>
                      </a:r>
                      <a:endParaRPr lang="lt-LT" dirty="0" smtClean="0"/>
                    </a:p>
                    <a:p>
                      <a:r>
                        <a:rPr lang="lt-LT" sz="2000" kern="1200" dirty="0" smtClean="0">
                          <a:solidFill>
                            <a:schemeClr val="dk1"/>
                          </a:solidFill>
                          <a:latin typeface="+mn-lt"/>
                          <a:ea typeface="+mn-ea"/>
                          <a:cs typeface="+mn-cs"/>
                        </a:rPr>
                        <a:t>2. Lietuvos hidrometeorologijos tarnyba prie Aplinkos ministerijos;</a:t>
                      </a:r>
                      <a:endParaRPr lang="lt-LT" dirty="0" smtClean="0"/>
                    </a:p>
                    <a:p>
                      <a:r>
                        <a:rPr lang="lt-LT" sz="2000" kern="1200" dirty="0" smtClean="0">
                          <a:solidFill>
                            <a:schemeClr val="dk1"/>
                          </a:solidFill>
                          <a:latin typeface="+mn-lt"/>
                          <a:ea typeface="+mn-ea"/>
                          <a:cs typeface="+mn-cs"/>
                        </a:rPr>
                        <a:t>3. Valstybinė aplinkos apsaugos tarnyba; </a:t>
                      </a:r>
                      <a:endParaRPr lang="lt-LT" dirty="0" smtClean="0"/>
                    </a:p>
                    <a:p>
                      <a:r>
                        <a:rPr lang="lt-LT" sz="2000" kern="1200" dirty="0" smtClean="0">
                          <a:solidFill>
                            <a:schemeClr val="dk1"/>
                          </a:solidFill>
                          <a:latin typeface="+mn-lt"/>
                          <a:ea typeface="+mn-ea"/>
                          <a:cs typeface="+mn-cs"/>
                        </a:rPr>
                        <a:t>4. Valstybinė miškų tarnyba;</a:t>
                      </a:r>
                      <a:endParaRPr lang="lt-LT" dirty="0" smtClean="0"/>
                    </a:p>
                    <a:p>
                      <a:r>
                        <a:rPr lang="lt-LT" sz="2000" kern="1200" dirty="0" smtClean="0">
                          <a:solidFill>
                            <a:schemeClr val="dk1"/>
                          </a:solidFill>
                          <a:latin typeface="+mn-lt"/>
                          <a:ea typeface="+mn-ea"/>
                          <a:cs typeface="+mn-cs"/>
                        </a:rPr>
                        <a:t>5. Aplinkos ministerija</a:t>
                      </a:r>
                      <a:endParaRPr lang="lt-LT" sz="2000" dirty="0"/>
                    </a:p>
                  </a:txBody>
                  <a:tcPr marT="45715" marB="45715"/>
                </a:tc>
              </a:tr>
              <a:tr h="746519">
                <a:tc>
                  <a:txBody>
                    <a:bodyPr/>
                    <a:lstStyle/>
                    <a:p>
                      <a:r>
                        <a:rPr lang="lt-LT" sz="2000" b="1" dirty="0" smtClean="0">
                          <a:latin typeface="Arial" panose="020B0604020202020204" pitchFamily="34" charset="0"/>
                          <a:cs typeface="Arial" panose="020B0604020202020204" pitchFamily="34" charset="0"/>
                        </a:rPr>
                        <a:t>Priemonės finansavimo forma:</a:t>
                      </a:r>
                      <a:endParaRPr lang="lt-LT" sz="2000" b="1" dirty="0">
                        <a:latin typeface="Arial" panose="020B0604020202020204" pitchFamily="34" charset="0"/>
                        <a:cs typeface="Arial" panose="020B0604020202020204" pitchFamily="34" charset="0"/>
                      </a:endParaRPr>
                    </a:p>
                  </a:txBody>
                  <a:tcPr marT="45715" marB="45715"/>
                </a:tc>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2000" kern="1200" dirty="0" smtClean="0">
                          <a:solidFill>
                            <a:schemeClr val="dk1"/>
                          </a:solidFill>
                          <a:effectLst/>
                          <a:latin typeface="+mn-lt"/>
                          <a:ea typeface="+mn-ea"/>
                          <a:cs typeface="+mn-cs"/>
                        </a:rPr>
                        <a:t>negrąžinamoji subsidija</a:t>
                      </a:r>
                      <a:endParaRPr lang="lt-LT" sz="2000" dirty="0" smtClean="0"/>
                    </a:p>
                    <a:p>
                      <a:endParaRPr lang="lt-LT" sz="2000" dirty="0"/>
                    </a:p>
                  </a:txBody>
                  <a:tcPr marT="45715" marB="45715"/>
                </a:tc>
              </a:tr>
              <a:tr h="720762">
                <a:tc>
                  <a:txBody>
                    <a:bodyPr/>
                    <a:lstStyle/>
                    <a:p>
                      <a:r>
                        <a:rPr lang="lt-LT" sz="2000" b="1" dirty="0" smtClean="0">
                          <a:latin typeface="Arial" panose="020B0604020202020204" pitchFamily="34" charset="0"/>
                          <a:cs typeface="Arial" panose="020B0604020202020204" pitchFamily="34" charset="0"/>
                        </a:rPr>
                        <a:t>Priemonės suderinamumas su kitomis priemonėmis:</a:t>
                      </a:r>
                      <a:endParaRPr lang="lt-LT" sz="2000" b="1" dirty="0">
                        <a:latin typeface="Arial" panose="020B0604020202020204" pitchFamily="34" charset="0"/>
                        <a:cs typeface="Arial" panose="020B0604020202020204" pitchFamily="34" charset="0"/>
                      </a:endParaRPr>
                    </a:p>
                  </a:txBody>
                  <a:tcPr marT="45715" marB="45715"/>
                </a:tc>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2000" kern="1200" dirty="0" smtClean="0">
                          <a:solidFill>
                            <a:schemeClr val="dk1"/>
                          </a:solidFill>
                          <a:effectLst/>
                          <a:latin typeface="+mn-lt"/>
                          <a:ea typeface="+mn-ea"/>
                          <a:cs typeface="+mn-cs"/>
                        </a:rPr>
                        <a:t>Tiesioginių sąsajų su kitomis priemonėmis nėra.</a:t>
                      </a:r>
                      <a:endParaRPr lang="lt-LT" sz="2000" dirty="0" smtClean="0"/>
                    </a:p>
                    <a:p>
                      <a:endParaRPr lang="lt-LT" sz="2000" dirty="0"/>
                    </a:p>
                  </a:txBody>
                  <a:tcPr marT="45715" marB="45715"/>
                </a:tc>
              </a:tr>
              <a:tr h="757712">
                <a:tc>
                  <a:txBody>
                    <a:bodyPr/>
                    <a:lstStyle/>
                    <a:p>
                      <a:r>
                        <a:rPr lang="lt-LT" sz="2000" b="1" dirty="0" smtClean="0">
                          <a:latin typeface="Arial" panose="020B0604020202020204" pitchFamily="34" charset="0"/>
                          <a:cs typeface="Arial" panose="020B0604020202020204" pitchFamily="34" charset="0"/>
                        </a:rPr>
                        <a:t>Siekiami rezultatai</a:t>
                      </a:r>
                      <a:r>
                        <a:rPr lang="lt-LT" sz="2000" b="1" baseline="0" dirty="0" smtClean="0">
                          <a:latin typeface="Arial" panose="020B0604020202020204" pitchFamily="34" charset="0"/>
                          <a:cs typeface="Arial" panose="020B0604020202020204" pitchFamily="34" charset="0"/>
                        </a:rPr>
                        <a:t>:</a:t>
                      </a:r>
                      <a:endParaRPr lang="lt-LT" sz="2000" b="1" dirty="0">
                        <a:latin typeface="Arial" panose="020B0604020202020204" pitchFamily="34" charset="0"/>
                        <a:cs typeface="Arial" panose="020B0604020202020204" pitchFamily="34" charset="0"/>
                      </a:endParaRPr>
                    </a:p>
                  </a:txBody>
                  <a:tcPr marT="45715" marB="45715"/>
                </a:tc>
                <a:tc>
                  <a:txBody>
                    <a:bodyPr/>
                    <a:lstStyle/>
                    <a:p>
                      <a:r>
                        <a:rPr lang="lt-LT" sz="2000" baseline="0" dirty="0" smtClean="0"/>
                        <a:t>Stočių </a:t>
                      </a:r>
                      <a:r>
                        <a:rPr lang="lt-LT" sz="2000" baseline="0" dirty="0" smtClean="0"/>
                        <a:t>tinklo, </a:t>
                      </a:r>
                      <a:r>
                        <a:rPr lang="lt-LT" sz="2000" baseline="0" dirty="0" smtClean="0"/>
                        <a:t>laboratorijų, įrangos  a</a:t>
                      </a:r>
                      <a:r>
                        <a:rPr lang="lt-LT" sz="2000" dirty="0" smtClean="0"/>
                        <a:t>tnaujinimas ir patobulinimas</a:t>
                      </a:r>
                      <a:r>
                        <a:rPr lang="lt-LT" sz="2000" baseline="0" dirty="0" smtClean="0"/>
                        <a:t> leis  fiksuoti tikslesnius stebėjimo duomenis, </a:t>
                      </a:r>
                      <a:r>
                        <a:rPr lang="lt-LT" sz="2000" dirty="0" smtClean="0"/>
                        <a:t>tiksliau</a:t>
                      </a:r>
                      <a:r>
                        <a:rPr lang="lt-LT" sz="2000" baseline="0" dirty="0" smtClean="0"/>
                        <a:t> prognozuoti </a:t>
                      </a:r>
                      <a:r>
                        <a:rPr lang="lt-LT" sz="2000" kern="1200" dirty="0" smtClean="0">
                          <a:solidFill>
                            <a:schemeClr val="dk1"/>
                          </a:solidFill>
                          <a:latin typeface="+mn-lt"/>
                          <a:ea typeface="+mn-ea"/>
                          <a:cs typeface="+mn-cs"/>
                        </a:rPr>
                        <a:t>pavojingus, stichinius ir katastrofinius meteorologinius reiškinius, </a:t>
                      </a:r>
                      <a:r>
                        <a:rPr lang="lt-LT" sz="2000" baseline="0" dirty="0" smtClean="0"/>
                        <a:t>užtikrinti efektyvų </a:t>
                      </a:r>
                      <a:r>
                        <a:rPr lang="lt-LT" sz="2000" kern="1200" dirty="0" smtClean="0">
                          <a:solidFill>
                            <a:schemeClr val="dk1"/>
                          </a:solidFill>
                          <a:latin typeface="+mn-lt"/>
                          <a:ea typeface="+mn-ea"/>
                          <a:cs typeface="+mn-cs"/>
                        </a:rPr>
                        <a:t>aplinkos</a:t>
                      </a:r>
                      <a:r>
                        <a:rPr lang="lt-LT" sz="2000" kern="1200" baseline="0" dirty="0" smtClean="0">
                          <a:solidFill>
                            <a:schemeClr val="dk1"/>
                          </a:solidFill>
                          <a:latin typeface="+mn-lt"/>
                          <a:ea typeface="+mn-ea"/>
                          <a:cs typeface="+mn-cs"/>
                        </a:rPr>
                        <a:t> monitoringo ir kontrolės </a:t>
                      </a:r>
                      <a:r>
                        <a:rPr lang="lt-LT" sz="2000" kern="1200" baseline="0" dirty="0" smtClean="0">
                          <a:solidFill>
                            <a:schemeClr val="dk1"/>
                          </a:solidFill>
                          <a:latin typeface="+mn-lt"/>
                          <a:ea typeface="+mn-ea"/>
                          <a:cs typeface="+mn-cs"/>
                        </a:rPr>
                        <a:t>vykdymą.</a:t>
                      </a:r>
                      <a:endParaRPr lang="lt-LT" sz="2000" dirty="0"/>
                    </a:p>
                  </a:txBody>
                  <a:tcPr marT="45715" marB="45715"/>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906559"/>
        </p:xfrm>
        <a:graphic>
          <a:graphicData uri="http://schemas.openxmlformats.org/drawingml/2006/table">
            <a:tbl>
              <a:tblPr firstRow="1" bandRow="1">
                <a:tableStyleId>{5C22544A-7EE6-4342-B048-85BDC9FD1C3A}</a:tableStyleId>
              </a:tblPr>
              <a:tblGrid>
                <a:gridCol w="2477153"/>
                <a:gridCol w="7141509"/>
              </a:tblGrid>
              <a:tr h="405840">
                <a:tc>
                  <a:txBody>
                    <a:bodyPr/>
                    <a:lstStyle/>
                    <a:p>
                      <a:r>
                        <a:rPr lang="lt-LT" sz="2000" dirty="0" smtClean="0">
                          <a:latin typeface="Arial" panose="020B0604020202020204" pitchFamily="34" charset="0"/>
                          <a:cs typeface="Arial" panose="020B0604020202020204" pitchFamily="34" charset="0"/>
                        </a:rPr>
                        <a:t>Teikiamas tvirtinti:</a:t>
                      </a:r>
                      <a:endParaRPr lang="lt-LT" sz="2000" dirty="0">
                        <a:latin typeface="Arial" panose="020B0604020202020204" pitchFamily="34" charset="0"/>
                        <a:cs typeface="Arial" panose="020B0604020202020204" pitchFamily="34" charset="0"/>
                      </a:endParaRPr>
                    </a:p>
                  </a:txBody>
                  <a:tcPr marT="45714" marB="45714"/>
                </a:tc>
                <a:tc>
                  <a:txBody>
                    <a:bodyPr/>
                    <a:lstStyle/>
                    <a:p>
                      <a:r>
                        <a:rPr lang="lt-LT" sz="2000" dirty="0" smtClean="0">
                          <a:latin typeface="Arial" panose="020B0604020202020204" pitchFamily="34" charset="0"/>
                          <a:cs typeface="Arial" panose="020B0604020202020204" pitchFamily="34" charset="0"/>
                        </a:rPr>
                        <a:t>Specialusis </a:t>
                      </a:r>
                      <a:r>
                        <a:rPr lang="lt-LT" sz="2000" i="0" baseline="0" dirty="0" smtClean="0">
                          <a:latin typeface="Arial" panose="020B0604020202020204" pitchFamily="34" charset="0"/>
                          <a:cs typeface="Arial" panose="020B0604020202020204" pitchFamily="34" charset="0"/>
                        </a:rPr>
                        <a:t>projektų atrankos kriterijus</a:t>
                      </a:r>
                      <a:endParaRPr lang="lt-LT" sz="2000" i="0" dirty="0">
                        <a:latin typeface="Arial" panose="020B0604020202020204" pitchFamily="34" charset="0"/>
                        <a:cs typeface="Arial" panose="020B0604020202020204" pitchFamily="34" charset="0"/>
                      </a:endParaRPr>
                    </a:p>
                  </a:txBody>
                  <a:tcPr marT="45714" marB="45714"/>
                </a:tc>
              </a:tr>
              <a:tr h="441063">
                <a:tc>
                  <a:txBody>
                    <a:bodyPr/>
                    <a:lstStyle/>
                    <a:p>
                      <a:endParaRPr lang="lt-LT" sz="2000" b="1" dirty="0">
                        <a:latin typeface="Arial" panose="020B0604020202020204" pitchFamily="34" charset="0"/>
                        <a:cs typeface="Arial" panose="020B0604020202020204" pitchFamily="34" charset="0"/>
                      </a:endParaRPr>
                    </a:p>
                  </a:txBody>
                  <a:tcPr marT="45714" marB="45714"/>
                </a:tc>
                <a:tc>
                  <a:txBody>
                    <a:bodyPr/>
                    <a:lstStyle/>
                    <a:p>
                      <a:r>
                        <a:rPr lang="lt-LT" sz="2000" b="0" dirty="0" smtClean="0">
                          <a:latin typeface="Arial" panose="020B0604020202020204" pitchFamily="34" charset="0"/>
                          <a:cs typeface="Arial" panose="020B0604020202020204" pitchFamily="34" charset="0"/>
                        </a:rPr>
                        <a:t>Nustatymas</a:t>
                      </a:r>
                      <a:endParaRPr lang="lt-LT" sz="2000" b="1" dirty="0">
                        <a:latin typeface="Arial" panose="020B0604020202020204" pitchFamily="34" charset="0"/>
                        <a:cs typeface="Arial" panose="020B0604020202020204" pitchFamily="34" charset="0"/>
                      </a:endParaRPr>
                    </a:p>
                  </a:txBody>
                  <a:tcPr marT="45714" marB="45714"/>
                </a:tc>
              </a:tr>
              <a:tr h="1044896">
                <a:tc>
                  <a:txBody>
                    <a:bodyPr/>
                    <a:lstStyle/>
                    <a:p>
                      <a:r>
                        <a:rPr lang="lt-LT" sz="2000" b="1" dirty="0" smtClean="0">
                          <a:latin typeface="Arial" panose="020B0604020202020204" pitchFamily="34" charset="0"/>
                          <a:cs typeface="Arial" panose="020B0604020202020204" pitchFamily="34" charset="0"/>
                        </a:rPr>
                        <a:t>Projektų atrankos kriterijaus</a:t>
                      </a:r>
                      <a:r>
                        <a:rPr lang="lt-LT" sz="2000" b="1" baseline="0" dirty="0" smtClean="0">
                          <a:latin typeface="Arial" panose="020B0604020202020204" pitchFamily="34" charset="0"/>
                          <a:cs typeface="Arial" panose="020B0604020202020204" pitchFamily="34" charset="0"/>
                        </a:rPr>
                        <a:t> pavadinimas:</a:t>
                      </a:r>
                      <a:endParaRPr lang="lt-LT" sz="2000" b="1" dirty="0">
                        <a:latin typeface="Arial" panose="020B0604020202020204" pitchFamily="34" charset="0"/>
                        <a:cs typeface="Arial" panose="020B0604020202020204" pitchFamily="34" charset="0"/>
                      </a:endParaRPr>
                    </a:p>
                  </a:txBody>
                  <a:tcPr marT="45714" marB="45714"/>
                </a:tc>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2000" kern="1200" dirty="0" smtClean="0">
                          <a:solidFill>
                            <a:schemeClr val="dk1"/>
                          </a:solidFill>
                          <a:latin typeface="+mn-lt"/>
                          <a:ea typeface="+mn-ea"/>
                          <a:cs typeface="+mn-cs"/>
                        </a:rPr>
                        <a:t>1/4. Projekto atitiktis Valstybinei aplinkos monitoringo 2011–2017 metų programai, patvirtintai Lietuvos Respublikos Vyriausybės 2011 m. kovo 2 d. nutarimu Nr. 315</a:t>
                      </a:r>
                      <a:r>
                        <a:rPr lang="lt-LT" sz="2000" b="1" kern="1200" dirty="0" smtClean="0">
                          <a:solidFill>
                            <a:schemeClr val="dk1"/>
                          </a:solidFill>
                          <a:latin typeface="+mn-lt"/>
                          <a:ea typeface="+mn-ea"/>
                          <a:cs typeface="+mn-cs"/>
                        </a:rPr>
                        <a:t>, ir/arba </a:t>
                      </a:r>
                    </a:p>
                    <a:p>
                      <a:pPr marL="0" marR="0" indent="0" algn="l" defTabSz="497754" rtl="0" eaLnBrk="1" fontAlgn="auto" latinLnBrk="0" hangingPunct="1">
                        <a:lnSpc>
                          <a:spcPct val="100000"/>
                        </a:lnSpc>
                        <a:spcBef>
                          <a:spcPts val="0"/>
                        </a:spcBef>
                        <a:spcAft>
                          <a:spcPts val="0"/>
                        </a:spcAft>
                        <a:buClrTx/>
                        <a:buSzTx/>
                        <a:buFontTx/>
                        <a:buNone/>
                        <a:tabLst/>
                        <a:defRPr/>
                      </a:pPr>
                      <a:r>
                        <a:rPr lang="lt-LT" sz="2000" kern="1200" dirty="0" smtClean="0">
                          <a:solidFill>
                            <a:schemeClr val="dk1"/>
                          </a:solidFill>
                          <a:latin typeface="+mn-lt"/>
                          <a:ea typeface="+mn-ea"/>
                          <a:cs typeface="+mn-cs"/>
                        </a:rPr>
                        <a:t>Nacionalinės į aplinkos orą išmetamų teršalų kiekio apskaitos gerinimo 2015-2017 m. planui, patvirtintam aplinkos ministro 2015-04-01 įsakymu Nr. D1-262</a:t>
                      </a:r>
                      <a:r>
                        <a:rPr lang="lt-LT" sz="2000" b="1" kern="1200" dirty="0" smtClean="0">
                          <a:solidFill>
                            <a:schemeClr val="dk1"/>
                          </a:solidFill>
                          <a:latin typeface="+mn-lt"/>
                          <a:ea typeface="+mn-ea"/>
                          <a:cs typeface="+mn-cs"/>
                        </a:rPr>
                        <a:t> </a:t>
                      </a:r>
                      <a:r>
                        <a:rPr lang="lt-LT" sz="2000" b="1" kern="1200" dirty="0" smtClean="0">
                          <a:solidFill>
                            <a:schemeClr val="dk1"/>
                          </a:solidFill>
                          <a:latin typeface="+mn-lt"/>
                          <a:ea typeface="+mn-ea"/>
                          <a:cs typeface="+mn-cs"/>
                        </a:rPr>
                        <a:t>(</a:t>
                      </a:r>
                      <a:r>
                        <a:rPr lang="lt-LT" sz="2000" b="1" kern="1200" dirty="0" smtClean="0">
                          <a:solidFill>
                            <a:schemeClr val="dk1"/>
                          </a:solidFill>
                          <a:latin typeface="+mn-lt"/>
                          <a:ea typeface="+mn-ea"/>
                          <a:cs typeface="+mn-cs"/>
                        </a:rPr>
                        <a:t>Taikoma 1 veiklai</a:t>
                      </a:r>
                      <a:r>
                        <a:rPr lang="lt-LT" sz="2000" b="1" kern="1200" baseline="0" dirty="0" smtClean="0">
                          <a:solidFill>
                            <a:schemeClr val="dk1"/>
                          </a:solidFill>
                          <a:latin typeface="+mn-lt"/>
                          <a:ea typeface="+mn-ea"/>
                          <a:cs typeface="+mn-cs"/>
                        </a:rPr>
                        <a:t> – </a:t>
                      </a:r>
                      <a:r>
                        <a:rPr lang="lt-LT" sz="2000" b="1" kern="1200" dirty="0" smtClean="0">
                          <a:solidFill>
                            <a:schemeClr val="dk1"/>
                          </a:solidFill>
                          <a:latin typeface="+mn-lt"/>
                          <a:ea typeface="+mn-ea"/>
                          <a:cs typeface="+mn-cs"/>
                        </a:rPr>
                        <a:t>Nacionalinei  oro teršalų ir ŠESD apskaitos sistemai tobulinti reikalingų dokumentų parengimas ir priemonių įsigijimas)</a:t>
                      </a:r>
                    </a:p>
                  </a:txBody>
                  <a:tcPr marT="45714" marB="45714"/>
                </a:tc>
              </a:tr>
              <a:tr h="1005712">
                <a:tc>
                  <a:txBody>
                    <a:bodyPr/>
                    <a:lstStyle/>
                    <a:p>
                      <a:r>
                        <a:rPr lang="lt-LT" sz="2000" b="1" dirty="0" smtClean="0">
                          <a:latin typeface="Arial" panose="020B0604020202020204" pitchFamily="34" charset="0"/>
                          <a:cs typeface="Arial" panose="020B0604020202020204" pitchFamily="34" charset="0"/>
                        </a:rPr>
                        <a:t>Projektų</a:t>
                      </a:r>
                      <a:r>
                        <a:rPr lang="lt-LT" sz="2000" b="1" baseline="0" dirty="0" smtClean="0">
                          <a:latin typeface="Arial" panose="020B0604020202020204" pitchFamily="34" charset="0"/>
                          <a:cs typeface="Arial" panose="020B0604020202020204" pitchFamily="34" charset="0"/>
                        </a:rPr>
                        <a:t> atrankos kriterijaus vertinimo aspektai ir paaiškinimas</a:t>
                      </a:r>
                      <a:r>
                        <a:rPr lang="lt-LT" sz="2000" b="1" dirty="0" smtClean="0">
                          <a:latin typeface="Arial" panose="020B0604020202020204" pitchFamily="34" charset="0"/>
                          <a:cs typeface="Arial" panose="020B0604020202020204" pitchFamily="34" charset="0"/>
                        </a:rPr>
                        <a:t>:</a:t>
                      </a:r>
                      <a:endParaRPr lang="lt-LT" sz="2000" b="1" dirty="0">
                        <a:latin typeface="Arial" panose="020B0604020202020204" pitchFamily="34" charset="0"/>
                        <a:cs typeface="Arial" panose="020B0604020202020204" pitchFamily="34" charset="0"/>
                      </a:endParaRPr>
                    </a:p>
                  </a:txBody>
                  <a:tcPr marT="45714" marB="45714"/>
                </a:tc>
                <a:tc>
                  <a:txBody>
                    <a:bodyPr/>
                    <a:lstStyle/>
                    <a:p>
                      <a:r>
                        <a:rPr lang="lt-LT" sz="2000" kern="1200" dirty="0" smtClean="0">
                          <a:solidFill>
                            <a:schemeClr val="dk1"/>
                          </a:solidFill>
                          <a:latin typeface="+mn-lt"/>
                          <a:ea typeface="+mn-ea"/>
                          <a:cs typeface="+mn-cs"/>
                        </a:rPr>
                        <a:t>Vertinama, ar projekto veiklos atitinka bent vieną iš šių aspektų:</a:t>
                      </a:r>
                    </a:p>
                    <a:p>
                      <a:r>
                        <a:rPr lang="lt-LT" sz="2000" kern="1200" dirty="0" smtClean="0">
                          <a:solidFill>
                            <a:schemeClr val="dk1"/>
                          </a:solidFill>
                          <a:latin typeface="+mn-lt"/>
                          <a:ea typeface="+mn-ea"/>
                          <a:cs typeface="+mn-cs"/>
                        </a:rPr>
                        <a:t>1) minėtos programos 12.3 ir/arba 12.6 tikslų 12.3.1. ir/arba 12.3.2. ir/arba 12.6.1. ir/arba 12.6.2. uždavinius:</a:t>
                      </a:r>
                    </a:p>
                    <a:p>
                      <a:r>
                        <a:rPr lang="lt-LT" sz="2000" kern="1200" dirty="0" smtClean="0">
                          <a:solidFill>
                            <a:schemeClr val="dk1"/>
                          </a:solidFill>
                          <a:latin typeface="+mn-lt"/>
                          <a:ea typeface="+mn-ea"/>
                          <a:cs typeface="+mn-cs"/>
                        </a:rPr>
                        <a:t>12.3. tikslas – vertinti teršalų pernašų iš kitų valstybių poveikį bendram Lietuvos oro baseino užterštumo lygiui. Uždaviniai tikslui pasiekti:</a:t>
                      </a:r>
                    </a:p>
                    <a:p>
                      <a:r>
                        <a:rPr lang="lt-LT" sz="2000" kern="1200" dirty="0" smtClean="0">
                          <a:solidFill>
                            <a:schemeClr val="dk1"/>
                          </a:solidFill>
                          <a:latin typeface="+mn-lt"/>
                          <a:ea typeface="+mn-ea"/>
                          <a:cs typeface="+mn-cs"/>
                        </a:rPr>
                        <a:t>12.3.1. atlikti foninį oro monitoringą;</a:t>
                      </a:r>
                    </a:p>
                    <a:p>
                      <a:r>
                        <a:rPr lang="lt-LT" sz="2000" kern="1200" dirty="0" smtClean="0">
                          <a:solidFill>
                            <a:schemeClr val="dk1"/>
                          </a:solidFill>
                          <a:latin typeface="+mn-lt"/>
                          <a:ea typeface="+mn-ea"/>
                          <a:cs typeface="+mn-cs"/>
                        </a:rPr>
                        <a:t>12.3.2. atlikti foninį atmosferos kritulių monitoringą; </a:t>
                      </a:r>
                    </a:p>
                  </a:txBody>
                  <a:tcPr marT="45714" marB="45714"/>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656677"/>
          <a:ext cx="9618662" cy="5669256"/>
        </p:xfrm>
        <a:graphic>
          <a:graphicData uri="http://schemas.openxmlformats.org/drawingml/2006/table">
            <a:tbl>
              <a:tblPr firstRow="1" bandRow="1">
                <a:tableStyleId>{5C22544A-7EE6-4342-B048-85BDC9FD1C3A}</a:tableStyleId>
              </a:tblPr>
              <a:tblGrid>
                <a:gridCol w="2089878"/>
                <a:gridCol w="7528784"/>
              </a:tblGrid>
              <a:tr h="518147">
                <a:tc>
                  <a:txBody>
                    <a:bodyPr/>
                    <a:lstStyle/>
                    <a:p>
                      <a:r>
                        <a:rPr lang="lt-LT" sz="2000" dirty="0" smtClean="0">
                          <a:latin typeface="Arial" panose="020B0604020202020204" pitchFamily="34" charset="0"/>
                          <a:cs typeface="Arial" panose="020B0604020202020204" pitchFamily="34" charset="0"/>
                        </a:rPr>
                        <a:t>Teikiamas tvirtinti:</a:t>
                      </a:r>
                      <a:endParaRPr lang="lt-LT" sz="2000" dirty="0">
                        <a:latin typeface="Arial" panose="020B0604020202020204" pitchFamily="34" charset="0"/>
                        <a:cs typeface="Arial" panose="020B0604020202020204" pitchFamily="34" charset="0"/>
                      </a:endParaRPr>
                    </a:p>
                  </a:txBody>
                  <a:tcPr marT="45714" marB="45714"/>
                </a:tc>
                <a:tc>
                  <a:txBody>
                    <a:bodyPr/>
                    <a:lstStyle/>
                    <a:p>
                      <a:r>
                        <a:rPr lang="lt-LT" sz="2000" dirty="0" smtClean="0">
                          <a:latin typeface="Arial" panose="020B0604020202020204" pitchFamily="34" charset="0"/>
                          <a:cs typeface="Arial" panose="020B0604020202020204" pitchFamily="34" charset="0"/>
                        </a:rPr>
                        <a:t>Specialusis </a:t>
                      </a:r>
                      <a:r>
                        <a:rPr lang="lt-LT" sz="2000" i="0" baseline="0" dirty="0" smtClean="0">
                          <a:latin typeface="Arial" panose="020B0604020202020204" pitchFamily="34" charset="0"/>
                          <a:cs typeface="Arial" panose="020B0604020202020204" pitchFamily="34" charset="0"/>
                        </a:rPr>
                        <a:t>projektų atrankos kriterijus</a:t>
                      </a:r>
                      <a:endParaRPr lang="lt-LT" sz="2000" i="0" dirty="0">
                        <a:latin typeface="Arial" panose="020B0604020202020204" pitchFamily="34" charset="0"/>
                        <a:cs typeface="Arial" panose="020B0604020202020204" pitchFamily="34" charset="0"/>
                      </a:endParaRPr>
                    </a:p>
                  </a:txBody>
                  <a:tcPr marT="45714" marB="45714"/>
                </a:tc>
              </a:tr>
              <a:tr h="1044896">
                <a:tc>
                  <a:txBody>
                    <a:bodyPr/>
                    <a:lstStyle/>
                    <a:p>
                      <a:r>
                        <a:rPr lang="lt-LT" sz="2000" b="1" dirty="0" smtClean="0">
                          <a:latin typeface="Arial" panose="020B0604020202020204" pitchFamily="34" charset="0"/>
                          <a:cs typeface="Arial" panose="020B0604020202020204" pitchFamily="34" charset="0"/>
                        </a:rPr>
                        <a:t>Projektų</a:t>
                      </a:r>
                      <a:r>
                        <a:rPr lang="lt-LT" sz="2000" b="1" baseline="0" dirty="0" smtClean="0">
                          <a:latin typeface="Arial" panose="020B0604020202020204" pitchFamily="34" charset="0"/>
                          <a:cs typeface="Arial" panose="020B0604020202020204" pitchFamily="34" charset="0"/>
                        </a:rPr>
                        <a:t> atrankos kriterijaus vertinimo aspektai ir paaiškinimas</a:t>
                      </a:r>
                      <a:r>
                        <a:rPr lang="lt-LT" sz="2000" b="1" dirty="0" smtClean="0">
                          <a:latin typeface="Arial" panose="020B0604020202020204" pitchFamily="34" charset="0"/>
                          <a:cs typeface="Arial" panose="020B0604020202020204" pitchFamily="34" charset="0"/>
                        </a:rPr>
                        <a:t>:</a:t>
                      </a:r>
                      <a:endParaRPr lang="lt-LT" sz="2000" b="1" dirty="0">
                        <a:latin typeface="Arial" panose="020B0604020202020204" pitchFamily="34" charset="0"/>
                        <a:cs typeface="Arial" panose="020B0604020202020204" pitchFamily="34" charset="0"/>
                      </a:endParaRPr>
                    </a:p>
                  </a:txBody>
                  <a:tcPr marT="45714" marB="45714"/>
                </a:tc>
                <a:tc>
                  <a:txBody>
                    <a:bodyPr/>
                    <a:lstStyle/>
                    <a:p>
                      <a:r>
                        <a:rPr lang="lt-LT" sz="2000" kern="1200" dirty="0" smtClean="0">
                          <a:solidFill>
                            <a:schemeClr val="dk1"/>
                          </a:solidFill>
                          <a:latin typeface="+mn-lt"/>
                          <a:ea typeface="+mn-ea"/>
                          <a:cs typeface="+mn-cs"/>
                        </a:rPr>
                        <a:t>(tęsinys) </a:t>
                      </a:r>
                    </a:p>
                    <a:p>
                      <a:r>
                        <a:rPr lang="lt-LT" sz="2000" kern="1200" dirty="0" smtClean="0">
                          <a:solidFill>
                            <a:schemeClr val="dk1"/>
                          </a:solidFill>
                          <a:latin typeface="+mn-lt"/>
                          <a:ea typeface="+mn-ea"/>
                          <a:cs typeface="+mn-cs"/>
                        </a:rPr>
                        <a:t>12.6. tikslas – vertinti Lietuvos Respublikos teritorijoje į atmosferą išmetamų antropogeninės kilmės teršalų kiekį, taršos lygius ir apkrovas ekosistemoms, išmetamų ir absorbuojamų šiltnamio efektą sukeliančių dujų kiekį. Uždaviniai tikslui pasiekti:</a:t>
                      </a:r>
                    </a:p>
                    <a:p>
                      <a:r>
                        <a:rPr lang="lt-LT" sz="2000" kern="1200" dirty="0" smtClean="0">
                          <a:solidFill>
                            <a:schemeClr val="dk1"/>
                          </a:solidFill>
                          <a:latin typeface="+mn-lt"/>
                          <a:ea typeface="+mn-ea"/>
                          <a:cs typeface="+mn-cs"/>
                        </a:rPr>
                        <a:t>12.6.1. atlikti išmetamų į atmosferą teršalų ir šiltnamio efektą sukeliančių dujų monitoringą;</a:t>
                      </a:r>
                    </a:p>
                    <a:p>
                      <a:r>
                        <a:rPr lang="lt-LT" sz="2000" kern="1200" dirty="0" smtClean="0">
                          <a:solidFill>
                            <a:schemeClr val="dk1"/>
                          </a:solidFill>
                          <a:latin typeface="+mn-lt"/>
                          <a:ea typeface="+mn-ea"/>
                          <a:cs typeface="+mn-cs"/>
                        </a:rPr>
                        <a:t>12.6.2. atlikti antropogeninės taršos lygių ir apkrovų ekosistemoms monitoringą.</a:t>
                      </a:r>
                    </a:p>
                    <a:p>
                      <a:r>
                        <a:rPr lang="lt-LT" sz="2000" b="1" kern="1200" dirty="0" smtClean="0">
                          <a:solidFill>
                            <a:schemeClr val="dk1"/>
                          </a:solidFill>
                          <a:latin typeface="+mn-lt"/>
                          <a:ea typeface="+mn-ea"/>
                          <a:cs typeface="+mn-cs"/>
                        </a:rPr>
                        <a:t>ir/arba</a:t>
                      </a:r>
                      <a:endParaRPr lang="lt-LT" sz="2000" b="1" kern="1200" dirty="0" smtClean="0">
                        <a:solidFill>
                          <a:schemeClr val="dk1"/>
                        </a:solidFill>
                        <a:latin typeface="+mn-lt"/>
                        <a:ea typeface="+mn-ea"/>
                        <a:cs typeface="+mn-cs"/>
                      </a:endParaRPr>
                    </a:p>
                    <a:p>
                      <a:r>
                        <a:rPr lang="lt-LT" sz="2000" kern="1200" dirty="0" smtClean="0">
                          <a:solidFill>
                            <a:schemeClr val="dk1"/>
                          </a:solidFill>
                          <a:latin typeface="+mn-lt"/>
                          <a:ea typeface="+mn-ea"/>
                          <a:cs typeface="+mn-cs"/>
                        </a:rPr>
                        <a:t>2) minėto plano 6 priemonę: “Siekiant nacionalinę oro teršalų apskaitą iš kuro deginimo (įskaitant namų ūkio sektorių) sektoriaus (išskyrus transporto sektorių) vykdyti </a:t>
                      </a:r>
                      <a:r>
                        <a:rPr lang="lt-LT" sz="2000" kern="1200" dirty="0" err="1" smtClean="0">
                          <a:solidFill>
                            <a:schemeClr val="dk1"/>
                          </a:solidFill>
                          <a:latin typeface="+mn-lt"/>
                          <a:ea typeface="+mn-ea"/>
                          <a:cs typeface="+mn-cs"/>
                        </a:rPr>
                        <a:t>Tier</a:t>
                      </a:r>
                      <a:r>
                        <a:rPr lang="lt-LT" sz="2000" kern="1200" dirty="0" smtClean="0">
                          <a:solidFill>
                            <a:schemeClr val="dk1"/>
                          </a:solidFill>
                          <a:latin typeface="+mn-lt"/>
                          <a:ea typeface="+mn-ea"/>
                          <a:cs typeface="+mn-cs"/>
                        </a:rPr>
                        <a:t> 2 tikslumo lygiu, įvertinti duomenų (įskaitant duomenų, reikalingų teršalų išmetimo nacionalinėms prognozėms rengti) poreikį, galimybę juos gauti Lietuvoje ir parengti veiksmų planą duomenų surinkimui“.</a:t>
                      </a:r>
                    </a:p>
                  </a:txBody>
                  <a:tcPr marT="45714" marB="45714"/>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974056"/>
        </p:xfrm>
        <a:graphic>
          <a:graphicData uri="http://schemas.openxmlformats.org/drawingml/2006/table">
            <a:tbl>
              <a:tblPr firstRow="1" bandRow="1">
                <a:tableStyleId>{5C22544A-7EE6-4342-B048-85BDC9FD1C3A}</a:tableStyleId>
              </a:tblPr>
              <a:tblGrid>
                <a:gridCol w="1896240"/>
                <a:gridCol w="7722422"/>
              </a:tblGrid>
              <a:tr h="405840">
                <a:tc>
                  <a:txBody>
                    <a:bodyPr/>
                    <a:lstStyle/>
                    <a:p>
                      <a:r>
                        <a:rPr lang="lt-LT" sz="2000" dirty="0" smtClean="0">
                          <a:latin typeface="Arial" panose="020B0604020202020204" pitchFamily="34" charset="0"/>
                          <a:cs typeface="Arial" panose="020B0604020202020204" pitchFamily="34" charset="0"/>
                        </a:rPr>
                        <a:t>Teikiamas tvirtinti:</a:t>
                      </a:r>
                      <a:endParaRPr lang="lt-LT" sz="2000" dirty="0">
                        <a:latin typeface="Arial" panose="020B0604020202020204" pitchFamily="34" charset="0"/>
                        <a:cs typeface="Arial" panose="020B0604020202020204" pitchFamily="34" charset="0"/>
                      </a:endParaRPr>
                    </a:p>
                  </a:txBody>
                  <a:tcPr marT="45714" marB="45714"/>
                </a:tc>
                <a:tc>
                  <a:txBody>
                    <a:bodyPr/>
                    <a:lstStyle/>
                    <a:p>
                      <a:r>
                        <a:rPr lang="lt-LT" sz="2000" dirty="0" smtClean="0">
                          <a:latin typeface="Arial" panose="020B0604020202020204" pitchFamily="34" charset="0"/>
                          <a:cs typeface="Arial" panose="020B0604020202020204" pitchFamily="34" charset="0"/>
                        </a:rPr>
                        <a:t>Specialusis </a:t>
                      </a:r>
                      <a:r>
                        <a:rPr lang="lt-LT" sz="2000" i="0" baseline="0" dirty="0" smtClean="0">
                          <a:latin typeface="Arial" panose="020B0604020202020204" pitchFamily="34" charset="0"/>
                          <a:cs typeface="Arial" panose="020B0604020202020204" pitchFamily="34" charset="0"/>
                        </a:rPr>
                        <a:t>projektų atrankos kriterijus</a:t>
                      </a:r>
                      <a:endParaRPr lang="lt-LT" sz="2000" i="0" dirty="0">
                        <a:latin typeface="Arial" panose="020B0604020202020204" pitchFamily="34" charset="0"/>
                        <a:cs typeface="Arial" panose="020B0604020202020204" pitchFamily="34" charset="0"/>
                      </a:endParaRPr>
                    </a:p>
                  </a:txBody>
                  <a:tcPr marT="45714" marB="45714"/>
                </a:tc>
              </a:tr>
              <a:tr h="1044896">
                <a:tc>
                  <a:txBody>
                    <a:bodyPr/>
                    <a:lstStyle/>
                    <a:p>
                      <a:r>
                        <a:rPr lang="lt-LT" sz="2000" b="1" dirty="0" smtClean="0">
                          <a:latin typeface="Arial" panose="020B0604020202020204" pitchFamily="34" charset="0"/>
                          <a:cs typeface="Arial" panose="020B0604020202020204" pitchFamily="34" charset="0"/>
                        </a:rPr>
                        <a:t>Projektų</a:t>
                      </a:r>
                      <a:r>
                        <a:rPr lang="lt-LT" sz="2000" b="1" baseline="0" dirty="0" smtClean="0">
                          <a:latin typeface="Arial" panose="020B0604020202020204" pitchFamily="34" charset="0"/>
                          <a:cs typeface="Arial" panose="020B0604020202020204" pitchFamily="34" charset="0"/>
                        </a:rPr>
                        <a:t> atrankos kriterijaus vertinimo aspektai ir paaiškinimas</a:t>
                      </a:r>
                      <a:r>
                        <a:rPr lang="lt-LT" sz="2000" b="1" dirty="0" smtClean="0">
                          <a:latin typeface="Arial" panose="020B0604020202020204" pitchFamily="34" charset="0"/>
                          <a:cs typeface="Arial" panose="020B0604020202020204" pitchFamily="34" charset="0"/>
                        </a:rPr>
                        <a:t>:</a:t>
                      </a:r>
                      <a:endParaRPr lang="lt-LT" sz="2000" b="1" dirty="0">
                        <a:latin typeface="Arial" panose="020B0604020202020204" pitchFamily="34" charset="0"/>
                        <a:cs typeface="Arial" panose="020B0604020202020204" pitchFamily="34" charset="0"/>
                      </a:endParaRPr>
                    </a:p>
                  </a:txBody>
                  <a:tcPr marT="45714" marB="45714"/>
                </a:tc>
                <a:tc>
                  <a:txBody>
                    <a:bodyPr/>
                    <a:lstStyle/>
                    <a:p>
                      <a:r>
                        <a:rPr lang="lt-LT" sz="2000" kern="1200" dirty="0" smtClean="0">
                          <a:solidFill>
                            <a:schemeClr val="dk1"/>
                          </a:solidFill>
                          <a:latin typeface="+mn-lt"/>
                          <a:ea typeface="+mn-ea"/>
                          <a:cs typeface="+mn-cs"/>
                        </a:rPr>
                        <a:t>(tęsinys) </a:t>
                      </a:r>
                    </a:p>
                    <a:p>
                      <a:r>
                        <a:rPr lang="lt-LT" sz="2000" b="1" kern="1200" dirty="0" smtClean="0">
                          <a:solidFill>
                            <a:schemeClr val="dk1"/>
                          </a:solidFill>
                          <a:latin typeface="+mn-lt"/>
                          <a:ea typeface="+mn-ea"/>
                          <a:cs typeface="+mn-cs"/>
                        </a:rPr>
                        <a:t>ir/arba</a:t>
                      </a:r>
                      <a:endParaRPr lang="lt-LT" sz="2000" b="1" kern="1200" dirty="0" smtClean="0">
                        <a:solidFill>
                          <a:schemeClr val="dk1"/>
                        </a:solidFill>
                        <a:latin typeface="+mn-lt"/>
                        <a:ea typeface="+mn-ea"/>
                        <a:cs typeface="+mn-cs"/>
                      </a:endParaRPr>
                    </a:p>
                    <a:p>
                      <a:r>
                        <a:rPr lang="lt-LT" sz="2000" kern="1200" dirty="0" smtClean="0">
                          <a:solidFill>
                            <a:schemeClr val="dk1"/>
                          </a:solidFill>
                          <a:latin typeface="+mn-lt"/>
                          <a:ea typeface="+mn-ea"/>
                          <a:cs typeface="+mn-cs"/>
                        </a:rPr>
                        <a:t>3) minėto</a:t>
                      </a:r>
                      <a:r>
                        <a:rPr lang="lt-LT" sz="2000" kern="1200" baseline="0" dirty="0" smtClean="0">
                          <a:solidFill>
                            <a:schemeClr val="dk1"/>
                          </a:solidFill>
                          <a:latin typeface="+mn-lt"/>
                          <a:ea typeface="+mn-ea"/>
                          <a:cs typeface="+mn-cs"/>
                        </a:rPr>
                        <a:t> </a:t>
                      </a:r>
                      <a:r>
                        <a:rPr lang="lt-LT" sz="2000" kern="1200" dirty="0" smtClean="0">
                          <a:solidFill>
                            <a:schemeClr val="dk1"/>
                          </a:solidFill>
                          <a:latin typeface="+mn-lt"/>
                          <a:ea typeface="+mn-ea"/>
                          <a:cs typeface="+mn-cs"/>
                        </a:rPr>
                        <a:t>plano 7 priemonę: „Siekiant nacionalinę oro teršalų apskaitą vykdyti </a:t>
                      </a:r>
                      <a:r>
                        <a:rPr lang="lt-LT" sz="2000" kern="1200" dirty="0" err="1" smtClean="0">
                          <a:solidFill>
                            <a:schemeClr val="dk1"/>
                          </a:solidFill>
                          <a:latin typeface="+mn-lt"/>
                          <a:ea typeface="+mn-ea"/>
                          <a:cs typeface="+mn-cs"/>
                        </a:rPr>
                        <a:t>Tier</a:t>
                      </a:r>
                      <a:r>
                        <a:rPr lang="lt-LT" sz="2000" kern="1200" dirty="0" smtClean="0">
                          <a:solidFill>
                            <a:schemeClr val="dk1"/>
                          </a:solidFill>
                          <a:latin typeface="+mn-lt"/>
                          <a:ea typeface="+mn-ea"/>
                          <a:cs typeface="+mn-cs"/>
                        </a:rPr>
                        <a:t> 2 tikslumo lygiu, įvertinti duomenų (įskaitant duomenų, reikalingų teršalų išmetimo nacionalinėms prognozėms rengti) poreikį, galimybę juos gauti Lietuvoje ir parengti veiksmų planą duomenų surinkimui iš:</a:t>
                      </a:r>
                    </a:p>
                    <a:p>
                      <a:r>
                        <a:rPr lang="lt-LT" sz="2000" kern="1200" dirty="0" smtClean="0">
                          <a:solidFill>
                            <a:schemeClr val="dk1"/>
                          </a:solidFill>
                          <a:latin typeface="+mn-lt"/>
                          <a:ea typeface="+mn-ea"/>
                          <a:cs typeface="+mn-cs"/>
                        </a:rPr>
                        <a:t>7.1. žemės ūkio sektoriaus</a:t>
                      </a:r>
                    </a:p>
                    <a:p>
                      <a:r>
                        <a:rPr lang="lt-LT" sz="2000" kern="1200" dirty="0" smtClean="0">
                          <a:solidFill>
                            <a:schemeClr val="dk1"/>
                          </a:solidFill>
                          <a:latin typeface="+mn-lt"/>
                          <a:ea typeface="+mn-ea"/>
                          <a:cs typeface="+mn-cs"/>
                        </a:rPr>
                        <a:t>7.2. pagrindinių lakiuosius organinius junginius išmetančių sektorių</a:t>
                      </a:r>
                    </a:p>
                    <a:p>
                      <a:r>
                        <a:rPr lang="lt-LT" sz="2000" kern="1200" dirty="0" smtClean="0">
                          <a:solidFill>
                            <a:schemeClr val="dk1"/>
                          </a:solidFill>
                          <a:latin typeface="+mn-lt"/>
                          <a:ea typeface="+mn-ea"/>
                          <a:cs typeface="+mn-cs"/>
                        </a:rPr>
                        <a:t>7.3. kitų pagrindinių taršos kategorijų</a:t>
                      </a:r>
                    </a:p>
                    <a:p>
                      <a:r>
                        <a:rPr lang="lt-LT" sz="2000" kern="1200" dirty="0" smtClean="0">
                          <a:solidFill>
                            <a:schemeClr val="dk1"/>
                          </a:solidFill>
                          <a:latin typeface="+mn-lt"/>
                          <a:ea typeface="+mn-ea"/>
                          <a:cs typeface="+mn-cs"/>
                        </a:rPr>
                        <a:t>7.4. likusių sektorių, nurodytų teršalų apskaitos gairėse“.</a:t>
                      </a:r>
                    </a:p>
                    <a:p>
                      <a:r>
                        <a:rPr lang="lt-LT" sz="2000" b="1" kern="1200" dirty="0" smtClean="0">
                          <a:solidFill>
                            <a:schemeClr val="dk1"/>
                          </a:solidFill>
                          <a:latin typeface="+mn-lt"/>
                          <a:ea typeface="+mn-ea"/>
                          <a:cs typeface="+mn-cs"/>
                        </a:rPr>
                        <a:t>ir/arba</a:t>
                      </a:r>
                      <a:endParaRPr lang="lt-LT" sz="2000" b="1" kern="1200" dirty="0" smtClean="0">
                        <a:solidFill>
                          <a:schemeClr val="dk1"/>
                        </a:solidFill>
                        <a:latin typeface="+mn-lt"/>
                        <a:ea typeface="+mn-ea"/>
                        <a:cs typeface="+mn-cs"/>
                      </a:endParaRPr>
                    </a:p>
                    <a:p>
                      <a:r>
                        <a:rPr lang="lt-LT" sz="2000" kern="1200" dirty="0" smtClean="0">
                          <a:solidFill>
                            <a:schemeClr val="dk1"/>
                          </a:solidFill>
                          <a:latin typeface="+mn-lt"/>
                          <a:ea typeface="+mn-ea"/>
                          <a:cs typeface="+mn-cs"/>
                        </a:rPr>
                        <a:t>4) minėto plano 9 priemonę: </a:t>
                      </a:r>
                      <a:r>
                        <a:rPr lang="en-US" sz="2000" kern="1200" dirty="0" smtClean="0">
                          <a:solidFill>
                            <a:schemeClr val="dk1"/>
                          </a:solidFill>
                          <a:latin typeface="+mn-lt"/>
                          <a:ea typeface="+mn-ea"/>
                          <a:cs typeface="+mn-cs"/>
                        </a:rPr>
                        <a:t>“</a:t>
                      </a:r>
                      <a:r>
                        <a:rPr lang="en-US" sz="2000" kern="1200" dirty="0" err="1" smtClean="0">
                          <a:solidFill>
                            <a:schemeClr val="dk1"/>
                          </a:solidFill>
                          <a:latin typeface="+mn-lt"/>
                          <a:ea typeface="+mn-ea"/>
                          <a:cs typeface="+mn-cs"/>
                        </a:rPr>
                        <a:t>Išanalizuoti</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teršalų</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apskaitos</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gairėse</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pateiktus</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neapibrėžčių</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skaičiavimo</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reikalavimus</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taikomą</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praktiką</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kitose</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šalyse</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pateikti</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išvadas</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dėl</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taikytino</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neapibrėžčių</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skaičiavimo</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būdo</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ir</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jeigu</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tikslinga</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organizuoti</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reikiamos</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programinės</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įrangos</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neapibrėžtims</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skaičiuoti</a:t>
                      </a:r>
                      <a:r>
                        <a:rPr lang="en-US" sz="2000" kern="1200" dirty="0" smtClean="0">
                          <a:solidFill>
                            <a:schemeClr val="dk1"/>
                          </a:solidFill>
                          <a:latin typeface="+mn-lt"/>
                          <a:ea typeface="+mn-ea"/>
                          <a:cs typeface="+mn-cs"/>
                        </a:rPr>
                        <a:t> </a:t>
                      </a:r>
                      <a:r>
                        <a:rPr lang="en-US" sz="2000" kern="1200" dirty="0" err="1" smtClean="0">
                          <a:solidFill>
                            <a:schemeClr val="dk1"/>
                          </a:solidFill>
                          <a:latin typeface="+mn-lt"/>
                          <a:ea typeface="+mn-ea"/>
                          <a:cs typeface="+mn-cs"/>
                        </a:rPr>
                        <a:t>įsigijimą</a:t>
                      </a:r>
                      <a:r>
                        <a:rPr lang="lt-LT" sz="2000" kern="1200" dirty="0" smtClean="0">
                          <a:solidFill>
                            <a:schemeClr val="dk1"/>
                          </a:solidFill>
                          <a:latin typeface="+mn-lt"/>
                          <a:ea typeface="+mn-ea"/>
                          <a:cs typeface="+mn-cs"/>
                        </a:rPr>
                        <a:t>“.</a:t>
                      </a:r>
                    </a:p>
                  </a:txBody>
                  <a:tcPr marT="45714" marB="4571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364456"/>
        </p:xfrm>
        <a:graphic>
          <a:graphicData uri="http://schemas.openxmlformats.org/drawingml/2006/table">
            <a:tbl>
              <a:tblPr firstRow="1" bandRow="1">
                <a:tableStyleId>{5C22544A-7EE6-4342-B048-85BDC9FD1C3A}</a:tableStyleId>
              </a:tblPr>
              <a:tblGrid>
                <a:gridCol w="1960786"/>
                <a:gridCol w="7657876"/>
              </a:tblGrid>
              <a:tr h="405840">
                <a:tc>
                  <a:txBody>
                    <a:bodyPr/>
                    <a:lstStyle/>
                    <a:p>
                      <a:r>
                        <a:rPr lang="lt-LT" sz="2000" dirty="0" smtClean="0">
                          <a:latin typeface="Arial" panose="020B0604020202020204" pitchFamily="34" charset="0"/>
                          <a:cs typeface="Arial" panose="020B0604020202020204" pitchFamily="34" charset="0"/>
                        </a:rPr>
                        <a:t>Teikiamas tvirtinti:</a:t>
                      </a:r>
                      <a:endParaRPr lang="lt-LT" sz="2000" dirty="0">
                        <a:latin typeface="Arial" panose="020B0604020202020204" pitchFamily="34" charset="0"/>
                        <a:cs typeface="Arial" panose="020B0604020202020204" pitchFamily="34" charset="0"/>
                      </a:endParaRPr>
                    </a:p>
                  </a:txBody>
                  <a:tcPr marT="45714" marB="45714"/>
                </a:tc>
                <a:tc>
                  <a:txBody>
                    <a:bodyPr/>
                    <a:lstStyle/>
                    <a:p>
                      <a:r>
                        <a:rPr lang="lt-LT" sz="2000" dirty="0" smtClean="0">
                          <a:latin typeface="Arial" panose="020B0604020202020204" pitchFamily="34" charset="0"/>
                          <a:cs typeface="Arial" panose="020B0604020202020204" pitchFamily="34" charset="0"/>
                        </a:rPr>
                        <a:t>Specialusis </a:t>
                      </a:r>
                      <a:r>
                        <a:rPr lang="lt-LT" sz="2000" i="0" baseline="0" dirty="0" smtClean="0">
                          <a:latin typeface="Arial" panose="020B0604020202020204" pitchFamily="34" charset="0"/>
                          <a:cs typeface="Arial" panose="020B0604020202020204" pitchFamily="34" charset="0"/>
                        </a:rPr>
                        <a:t>projektų atrankos kriterijus</a:t>
                      </a:r>
                      <a:endParaRPr lang="lt-LT" sz="2000" i="0" dirty="0">
                        <a:latin typeface="Arial" panose="020B0604020202020204" pitchFamily="34" charset="0"/>
                        <a:cs typeface="Arial" panose="020B0604020202020204" pitchFamily="34" charset="0"/>
                      </a:endParaRPr>
                    </a:p>
                  </a:txBody>
                  <a:tcPr marT="45714" marB="45714"/>
                </a:tc>
              </a:tr>
              <a:tr h="1044896">
                <a:tc>
                  <a:txBody>
                    <a:bodyPr/>
                    <a:lstStyle/>
                    <a:p>
                      <a:pPr marL="0" marR="0" indent="0" algn="l" defTabSz="497754" rtl="0" eaLnBrk="1" fontAlgn="auto" latinLnBrk="0" hangingPunct="1">
                        <a:lnSpc>
                          <a:spcPct val="100000"/>
                        </a:lnSpc>
                        <a:spcBef>
                          <a:spcPts val="0"/>
                        </a:spcBef>
                        <a:spcAft>
                          <a:spcPts val="0"/>
                        </a:spcAft>
                        <a:buClrTx/>
                        <a:buSzTx/>
                        <a:buFontTx/>
                        <a:buNone/>
                        <a:tabLst/>
                        <a:defRPr/>
                      </a:pPr>
                      <a:r>
                        <a:rPr lang="lt-LT" sz="2000" b="1" dirty="0" smtClean="0">
                          <a:latin typeface="Arial" panose="020B0604020202020204" pitchFamily="34" charset="0"/>
                          <a:cs typeface="Arial" panose="020B0604020202020204" pitchFamily="34" charset="0"/>
                        </a:rPr>
                        <a:t>Projektų atrankos kriterijaus</a:t>
                      </a:r>
                      <a:r>
                        <a:rPr lang="lt-LT" sz="2000" b="1" baseline="0" dirty="0" smtClean="0">
                          <a:latin typeface="Arial" panose="020B0604020202020204" pitchFamily="34" charset="0"/>
                          <a:cs typeface="Arial" panose="020B0604020202020204" pitchFamily="34" charset="0"/>
                        </a:rPr>
                        <a:t> pavadinimas:</a:t>
                      </a:r>
                      <a:endParaRPr lang="lt-LT" sz="2000" b="1" dirty="0" smtClean="0">
                        <a:latin typeface="Arial" panose="020B0604020202020204" pitchFamily="34" charset="0"/>
                        <a:cs typeface="Arial" panose="020B0604020202020204" pitchFamily="34" charset="0"/>
                      </a:endParaRPr>
                    </a:p>
                  </a:txBody>
                  <a:tcPr marT="45714" marB="45714"/>
                </a:tc>
                <a:tc>
                  <a:txBody>
                    <a:bodyPr/>
                    <a:lstStyle/>
                    <a:p>
                      <a:r>
                        <a:rPr lang="lt-LT" sz="2000" kern="1200" dirty="0" smtClean="0">
                          <a:solidFill>
                            <a:schemeClr val="dk1"/>
                          </a:solidFill>
                          <a:latin typeface="+mn-lt"/>
                          <a:ea typeface="+mn-ea"/>
                          <a:cs typeface="+mn-cs"/>
                        </a:rPr>
                        <a:t>2/4. Projekto atitiktis Nacionalinės klimato kaitos valdymo politikos strategijos tikslų ir uždavinių įgyvendinimo </a:t>
                      </a:r>
                      <a:r>
                        <a:rPr lang="lt-LT" sz="2000" kern="1200" dirty="0" err="1" smtClean="0">
                          <a:solidFill>
                            <a:schemeClr val="dk1"/>
                          </a:solidFill>
                          <a:latin typeface="+mn-lt"/>
                          <a:ea typeface="+mn-ea"/>
                          <a:cs typeface="+mn-cs"/>
                        </a:rPr>
                        <a:t>tarpinstituciniam</a:t>
                      </a:r>
                      <a:r>
                        <a:rPr lang="lt-LT" sz="2000" kern="1200" dirty="0" smtClean="0">
                          <a:solidFill>
                            <a:schemeClr val="dk1"/>
                          </a:solidFill>
                          <a:latin typeface="+mn-lt"/>
                          <a:ea typeface="+mn-ea"/>
                          <a:cs typeface="+mn-cs"/>
                        </a:rPr>
                        <a:t> veiklos planui, patvirtintam Lietuvos Respublikos Vyriausybės 2014 m. rugpjūčio 20 d. nutarimu Nr. 833, </a:t>
                      </a:r>
                      <a:r>
                        <a:rPr lang="lt-LT" sz="2000" b="1" kern="1200" dirty="0" smtClean="0">
                          <a:solidFill>
                            <a:schemeClr val="dk1"/>
                          </a:solidFill>
                          <a:latin typeface="+mn-lt"/>
                          <a:ea typeface="+mn-ea"/>
                          <a:cs typeface="+mn-cs"/>
                        </a:rPr>
                        <a:t>arba</a:t>
                      </a:r>
                      <a:r>
                        <a:rPr lang="lt-LT" sz="2000" kern="1200" dirty="0" smtClean="0">
                          <a:solidFill>
                            <a:schemeClr val="dk1"/>
                          </a:solidFill>
                          <a:latin typeface="+mn-lt"/>
                          <a:ea typeface="+mn-ea"/>
                          <a:cs typeface="+mn-cs"/>
                        </a:rPr>
                        <a:t> </a:t>
                      </a:r>
                    </a:p>
                    <a:p>
                      <a:r>
                        <a:rPr lang="lt-LT" sz="2000" kern="1200" dirty="0" smtClean="0">
                          <a:solidFill>
                            <a:schemeClr val="dk1"/>
                          </a:solidFill>
                          <a:latin typeface="+mn-lt"/>
                          <a:ea typeface="+mn-ea"/>
                          <a:cs typeface="+mn-cs"/>
                        </a:rPr>
                        <a:t>Registrų, kadastrų, informacinių sistemų diegimo ir vystymo panaudojant informacines technologijas aplinkos sektoriuje 2014–2020 metų veiksmų planui, patvirtintam Aplinkos ministro 2014 m. rugsėjo 30 d. įsakymu Nr. D1-796, </a:t>
                      </a:r>
                      <a:r>
                        <a:rPr lang="lt-LT" sz="2000" b="1" kern="1200" dirty="0" smtClean="0">
                          <a:solidFill>
                            <a:schemeClr val="dk1"/>
                          </a:solidFill>
                          <a:latin typeface="+mn-lt"/>
                          <a:ea typeface="+mn-ea"/>
                          <a:cs typeface="+mn-cs"/>
                        </a:rPr>
                        <a:t>arba</a:t>
                      </a:r>
                      <a:r>
                        <a:rPr lang="lt-LT" sz="2000" kern="1200" dirty="0" smtClean="0">
                          <a:solidFill>
                            <a:schemeClr val="dk1"/>
                          </a:solidFill>
                          <a:latin typeface="+mn-lt"/>
                          <a:ea typeface="+mn-ea"/>
                          <a:cs typeface="+mn-cs"/>
                        </a:rPr>
                        <a:t> </a:t>
                      </a:r>
                    </a:p>
                    <a:p>
                      <a:pPr marL="0" marR="0" indent="0" algn="l" defTabSz="497754" rtl="0" eaLnBrk="1" fontAlgn="auto" latinLnBrk="0" hangingPunct="1">
                        <a:lnSpc>
                          <a:spcPct val="100000"/>
                        </a:lnSpc>
                        <a:spcBef>
                          <a:spcPts val="0"/>
                        </a:spcBef>
                        <a:spcAft>
                          <a:spcPts val="0"/>
                        </a:spcAft>
                        <a:buClrTx/>
                        <a:buSzTx/>
                        <a:buFontTx/>
                        <a:buNone/>
                        <a:tabLst/>
                        <a:defRPr/>
                      </a:pPr>
                      <a:r>
                        <a:rPr lang="lt-LT" sz="2000" kern="1200" dirty="0" smtClean="0">
                          <a:solidFill>
                            <a:schemeClr val="dk1"/>
                          </a:solidFill>
                          <a:latin typeface="+mn-lt"/>
                          <a:ea typeface="+mn-ea"/>
                          <a:cs typeface="+mn-cs"/>
                        </a:rPr>
                        <a:t>Lietuvos Respublikos aplinkos ministro 2015 m. rugpjūčio 6 d. įsakymu Nr. D1-586 patvirtintam Meteorologinių, hidrologinių, klimato stebėjimų ir prognozavimo sistemos vystymo 2015–2020 metų veiksmų planui </a:t>
                      </a:r>
                      <a:r>
                        <a:rPr lang="lt-LT" sz="2000" b="1" kern="1200" dirty="0" smtClean="0">
                          <a:solidFill>
                            <a:schemeClr val="dk1"/>
                          </a:solidFill>
                          <a:latin typeface="+mn-lt"/>
                          <a:ea typeface="+mn-ea"/>
                          <a:cs typeface="+mn-cs"/>
                        </a:rPr>
                        <a:t>(Taikoma 2 veiklai</a:t>
                      </a:r>
                      <a:r>
                        <a:rPr lang="lt-LT" sz="2000" b="1" kern="1200" baseline="0" dirty="0" smtClean="0">
                          <a:solidFill>
                            <a:schemeClr val="dk1"/>
                          </a:solidFill>
                          <a:latin typeface="+mn-lt"/>
                          <a:ea typeface="+mn-ea"/>
                          <a:cs typeface="+mn-cs"/>
                        </a:rPr>
                        <a:t> – </a:t>
                      </a:r>
                      <a:r>
                        <a:rPr lang="lt-LT" sz="2000" b="1" kern="1200" dirty="0" smtClean="0">
                          <a:solidFill>
                            <a:schemeClr val="dk1"/>
                          </a:solidFill>
                          <a:latin typeface="+mn-lt"/>
                          <a:ea typeface="+mn-ea"/>
                          <a:cs typeface="+mn-cs"/>
                        </a:rPr>
                        <a:t>Hidrologinių ir meteorologinių stebėjimų, prognozavimo, modeliavimo, hidrometeorologinių ir klimato paslaugų teikimo, informacijos koordinavimo ir informavimo pajėgumų stiprinimas)</a:t>
                      </a:r>
                    </a:p>
                  </a:txBody>
                  <a:tcPr marT="45714" marB="45714"/>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394936"/>
        </p:xfrm>
        <a:graphic>
          <a:graphicData uri="http://schemas.openxmlformats.org/drawingml/2006/table">
            <a:tbl>
              <a:tblPr firstRow="1" bandRow="1">
                <a:tableStyleId>{5C22544A-7EE6-4342-B048-85BDC9FD1C3A}</a:tableStyleId>
              </a:tblPr>
              <a:tblGrid>
                <a:gridCol w="1906998"/>
                <a:gridCol w="7711664"/>
              </a:tblGrid>
              <a:tr h="405840">
                <a:tc>
                  <a:txBody>
                    <a:bodyPr/>
                    <a:lstStyle/>
                    <a:p>
                      <a:r>
                        <a:rPr lang="lt-LT" sz="1900" dirty="0" smtClean="0">
                          <a:latin typeface="Arial" panose="020B0604020202020204" pitchFamily="34" charset="0"/>
                          <a:cs typeface="Arial" panose="020B0604020202020204" pitchFamily="34" charset="0"/>
                        </a:rPr>
                        <a:t>Teikiamas tvirtinti:</a:t>
                      </a:r>
                      <a:endParaRPr lang="lt-LT" sz="1900" dirty="0">
                        <a:latin typeface="Arial" panose="020B0604020202020204" pitchFamily="34" charset="0"/>
                        <a:cs typeface="Arial" panose="020B0604020202020204" pitchFamily="34" charset="0"/>
                      </a:endParaRPr>
                    </a:p>
                  </a:txBody>
                  <a:tcPr marT="45714" marB="45714"/>
                </a:tc>
                <a:tc>
                  <a:txBody>
                    <a:bodyPr/>
                    <a:lstStyle/>
                    <a:p>
                      <a:r>
                        <a:rPr lang="lt-LT" sz="1900" dirty="0" smtClean="0">
                          <a:latin typeface="Arial" panose="020B0604020202020204" pitchFamily="34" charset="0"/>
                          <a:cs typeface="Arial" panose="020B0604020202020204" pitchFamily="34" charset="0"/>
                        </a:rPr>
                        <a:t>Specialusis </a:t>
                      </a:r>
                      <a:r>
                        <a:rPr lang="lt-LT" sz="1900" i="0" baseline="0" dirty="0" smtClean="0">
                          <a:latin typeface="Arial" panose="020B0604020202020204" pitchFamily="34" charset="0"/>
                          <a:cs typeface="Arial" panose="020B0604020202020204" pitchFamily="34" charset="0"/>
                        </a:rPr>
                        <a:t>projektų atrankos kriterijus</a:t>
                      </a:r>
                      <a:endParaRPr lang="lt-LT" sz="1900" i="0" dirty="0">
                        <a:latin typeface="Arial" panose="020B0604020202020204" pitchFamily="34" charset="0"/>
                        <a:cs typeface="Arial" panose="020B0604020202020204" pitchFamily="34" charset="0"/>
                      </a:endParaRPr>
                    </a:p>
                  </a:txBody>
                  <a:tcPr marT="45714" marB="45714"/>
                </a:tc>
              </a:tr>
              <a:tr h="1044896">
                <a:tc>
                  <a:txBody>
                    <a:bodyPr/>
                    <a:lstStyle/>
                    <a:p>
                      <a:r>
                        <a:rPr lang="lt-LT" sz="1900" b="1" dirty="0" smtClean="0">
                          <a:latin typeface="Arial" panose="020B0604020202020204" pitchFamily="34" charset="0"/>
                          <a:cs typeface="Arial" panose="020B0604020202020204" pitchFamily="34" charset="0"/>
                        </a:rPr>
                        <a:t>Projektų</a:t>
                      </a:r>
                      <a:r>
                        <a:rPr lang="lt-LT" sz="1900" b="1" baseline="0" dirty="0" smtClean="0">
                          <a:latin typeface="Arial" panose="020B0604020202020204" pitchFamily="34" charset="0"/>
                          <a:cs typeface="Arial" panose="020B0604020202020204" pitchFamily="34" charset="0"/>
                        </a:rPr>
                        <a:t> atrankos kriterijaus vertinimo aspektai ir paaiškinimas</a:t>
                      </a:r>
                      <a:r>
                        <a:rPr lang="lt-LT" sz="1900" b="1" dirty="0" smtClean="0">
                          <a:latin typeface="Arial" panose="020B0604020202020204" pitchFamily="34" charset="0"/>
                          <a:cs typeface="Arial" panose="020B0604020202020204" pitchFamily="34" charset="0"/>
                        </a:rPr>
                        <a:t>:</a:t>
                      </a:r>
                      <a:endParaRPr lang="lt-LT" sz="1900" b="1" dirty="0">
                        <a:latin typeface="Arial" panose="020B0604020202020204" pitchFamily="34" charset="0"/>
                        <a:cs typeface="Arial" panose="020B0604020202020204" pitchFamily="34" charset="0"/>
                      </a:endParaRPr>
                    </a:p>
                  </a:txBody>
                  <a:tcPr marT="45714" marB="45714"/>
                </a:tc>
                <a:tc>
                  <a:txBody>
                    <a:bodyPr/>
                    <a:lstStyle/>
                    <a:p>
                      <a:r>
                        <a:rPr lang="lt-LT" sz="1900" kern="1200" dirty="0" smtClean="0">
                          <a:solidFill>
                            <a:schemeClr val="dk1"/>
                          </a:solidFill>
                          <a:latin typeface="+mn-lt"/>
                          <a:ea typeface="+mn-ea"/>
                          <a:cs typeface="+mn-cs"/>
                        </a:rPr>
                        <a:t>Vertinama, ar projekto veiklos atitinka bent vieną iš toliau išvardintų aspektų:</a:t>
                      </a:r>
                    </a:p>
                    <a:p>
                      <a:r>
                        <a:rPr lang="lt-LT" sz="1900" kern="1200" dirty="0" smtClean="0">
                          <a:solidFill>
                            <a:schemeClr val="dk1"/>
                          </a:solidFill>
                          <a:latin typeface="+mn-lt"/>
                          <a:ea typeface="+mn-ea"/>
                          <a:cs typeface="+mn-cs"/>
                        </a:rPr>
                        <a:t>1) Nacionalinės klimato kaitos valdymo politikos strategijos tikslų ir uždavinių įgyvendinimo </a:t>
                      </a:r>
                      <a:r>
                        <a:rPr lang="lt-LT" sz="1900" kern="1200" dirty="0" err="1" smtClean="0">
                          <a:solidFill>
                            <a:schemeClr val="dk1"/>
                          </a:solidFill>
                          <a:latin typeface="+mn-lt"/>
                          <a:ea typeface="+mn-ea"/>
                          <a:cs typeface="+mn-cs"/>
                        </a:rPr>
                        <a:t>tarpinstitucinio</a:t>
                      </a:r>
                      <a:r>
                        <a:rPr lang="lt-LT" sz="1900" kern="1200" dirty="0" smtClean="0">
                          <a:solidFill>
                            <a:schemeClr val="dk1"/>
                          </a:solidFill>
                          <a:latin typeface="+mn-lt"/>
                          <a:ea typeface="+mn-ea"/>
                          <a:cs typeface="+mn-cs"/>
                        </a:rPr>
                        <a:t> veiklos plano 19.2 Uždavinio – užtikrinti kvalifikuotą ir nuolatinį informacijos apie klimato kaitą rinkimą, saugojimą, tvarkymą ir pateikimą įvairioms interesų grupėms (mokslininkams, valstybės institucijoms, visuomenei) 19.2.1 priemonę – sukurti klimato kaitos informacijos koordinavimo mechanizmą – informacinį portalą apie klimato kaitą) ir šiai priemonei įgyvendinti  numatytą projekto vykdytoją. </a:t>
                      </a:r>
                    </a:p>
                    <a:p>
                      <a:r>
                        <a:rPr lang="lt-LT" sz="1900" b="1" kern="1200" dirty="0" smtClean="0">
                          <a:solidFill>
                            <a:schemeClr val="dk1"/>
                          </a:solidFill>
                          <a:latin typeface="+mn-lt"/>
                          <a:ea typeface="+mn-ea"/>
                          <a:cs typeface="+mn-cs"/>
                        </a:rPr>
                        <a:t>arba</a:t>
                      </a:r>
                      <a:endParaRPr lang="lt-LT" sz="1900" b="1" kern="1200" dirty="0" smtClean="0">
                        <a:solidFill>
                          <a:schemeClr val="dk1"/>
                        </a:solidFill>
                        <a:latin typeface="+mn-lt"/>
                        <a:ea typeface="+mn-ea"/>
                        <a:cs typeface="+mn-cs"/>
                      </a:endParaRPr>
                    </a:p>
                    <a:p>
                      <a:r>
                        <a:rPr lang="lt-LT" sz="1900" kern="1200" dirty="0" smtClean="0">
                          <a:solidFill>
                            <a:schemeClr val="dk1"/>
                          </a:solidFill>
                          <a:latin typeface="+mn-lt"/>
                          <a:ea typeface="+mn-ea"/>
                          <a:cs typeface="+mn-cs"/>
                        </a:rPr>
                        <a:t>2) Registrų, kadastrų, informacinių sistemų diegimo ir vystymo panaudojant informacines technologijas aplinkos sektoriuje 2014-2020 metų veiksmų plano 1 priede numatytą 1.1. uždavinį „plėtoti ir tobulinti aplinkos sektoriaus administracines paslaugas, panaudojant IRT priemones“ ir 1.1.10 priemonę „plėtoti aplinkos informacijos valdymo integruotą kompiuterinę sistemą (AIVIKS)“ ir šiai priemonei įgyvendinti  numatytą projekto vykdytoją.</a:t>
                      </a:r>
                    </a:p>
                  </a:txBody>
                  <a:tcPr marT="45714" marB="45714"/>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684496"/>
        </p:xfrm>
        <a:graphic>
          <a:graphicData uri="http://schemas.openxmlformats.org/drawingml/2006/table">
            <a:tbl>
              <a:tblPr firstRow="1" bandRow="1">
                <a:tableStyleId>{5C22544A-7EE6-4342-B048-85BDC9FD1C3A}</a:tableStyleId>
              </a:tblPr>
              <a:tblGrid>
                <a:gridCol w="1853210"/>
                <a:gridCol w="7765452"/>
              </a:tblGrid>
              <a:tr h="405840">
                <a:tc>
                  <a:txBody>
                    <a:bodyPr/>
                    <a:lstStyle/>
                    <a:p>
                      <a:r>
                        <a:rPr lang="lt-LT" sz="1900" dirty="0" smtClean="0">
                          <a:latin typeface="Arial" panose="020B0604020202020204" pitchFamily="34" charset="0"/>
                          <a:cs typeface="Arial" panose="020B0604020202020204" pitchFamily="34" charset="0"/>
                        </a:rPr>
                        <a:t>Teikiamas tvirtinti:</a:t>
                      </a:r>
                      <a:endParaRPr lang="lt-LT" sz="1900" dirty="0">
                        <a:latin typeface="Arial" panose="020B0604020202020204" pitchFamily="34" charset="0"/>
                        <a:cs typeface="Arial" panose="020B0604020202020204" pitchFamily="34" charset="0"/>
                      </a:endParaRPr>
                    </a:p>
                  </a:txBody>
                  <a:tcPr marT="45714" marB="45714"/>
                </a:tc>
                <a:tc>
                  <a:txBody>
                    <a:bodyPr/>
                    <a:lstStyle/>
                    <a:p>
                      <a:r>
                        <a:rPr lang="lt-LT" sz="1900" dirty="0" smtClean="0">
                          <a:latin typeface="Arial" panose="020B0604020202020204" pitchFamily="34" charset="0"/>
                          <a:cs typeface="Arial" panose="020B0604020202020204" pitchFamily="34" charset="0"/>
                        </a:rPr>
                        <a:t>Specialusis </a:t>
                      </a:r>
                      <a:r>
                        <a:rPr lang="lt-LT" sz="1900" i="0" baseline="0" dirty="0" smtClean="0">
                          <a:latin typeface="Arial" panose="020B0604020202020204" pitchFamily="34" charset="0"/>
                          <a:cs typeface="Arial" panose="020B0604020202020204" pitchFamily="34" charset="0"/>
                        </a:rPr>
                        <a:t>projektų atrankos kriterijus</a:t>
                      </a:r>
                      <a:endParaRPr lang="lt-LT" sz="1900" i="0" dirty="0">
                        <a:latin typeface="Arial" panose="020B0604020202020204" pitchFamily="34" charset="0"/>
                        <a:cs typeface="Arial" panose="020B0604020202020204" pitchFamily="34" charset="0"/>
                      </a:endParaRPr>
                    </a:p>
                  </a:txBody>
                  <a:tcPr marT="45714" marB="45714"/>
                </a:tc>
              </a:tr>
              <a:tr h="1044896">
                <a:tc>
                  <a:txBody>
                    <a:bodyPr/>
                    <a:lstStyle/>
                    <a:p>
                      <a:r>
                        <a:rPr lang="lt-LT" sz="1900" b="1" dirty="0" smtClean="0">
                          <a:latin typeface="Arial" panose="020B0604020202020204" pitchFamily="34" charset="0"/>
                          <a:cs typeface="Arial" panose="020B0604020202020204" pitchFamily="34" charset="0"/>
                        </a:rPr>
                        <a:t>Projektų</a:t>
                      </a:r>
                      <a:r>
                        <a:rPr lang="lt-LT" sz="1900" b="1" baseline="0" dirty="0" smtClean="0">
                          <a:latin typeface="Arial" panose="020B0604020202020204" pitchFamily="34" charset="0"/>
                          <a:cs typeface="Arial" panose="020B0604020202020204" pitchFamily="34" charset="0"/>
                        </a:rPr>
                        <a:t> atrankos kriterijaus vertinimo aspektai ir paaiškinimas</a:t>
                      </a:r>
                      <a:r>
                        <a:rPr lang="lt-LT" sz="1900" b="1" dirty="0" smtClean="0">
                          <a:latin typeface="Arial" panose="020B0604020202020204" pitchFamily="34" charset="0"/>
                          <a:cs typeface="Arial" panose="020B0604020202020204" pitchFamily="34" charset="0"/>
                        </a:rPr>
                        <a:t>:</a:t>
                      </a:r>
                      <a:endParaRPr lang="lt-LT" sz="1900" b="1" dirty="0">
                        <a:latin typeface="Arial" panose="020B0604020202020204" pitchFamily="34" charset="0"/>
                        <a:cs typeface="Arial" panose="020B0604020202020204" pitchFamily="34" charset="0"/>
                      </a:endParaRPr>
                    </a:p>
                  </a:txBody>
                  <a:tcPr marT="45714" marB="45714"/>
                </a:tc>
                <a:tc>
                  <a:txBody>
                    <a:bodyPr/>
                    <a:lstStyle/>
                    <a:p>
                      <a:r>
                        <a:rPr lang="lt-LT" sz="1900" b="0" kern="1200" dirty="0" smtClean="0">
                          <a:solidFill>
                            <a:schemeClr val="dk1"/>
                          </a:solidFill>
                          <a:latin typeface="+mn-lt"/>
                          <a:ea typeface="+mn-ea"/>
                          <a:cs typeface="+mn-cs"/>
                        </a:rPr>
                        <a:t>(tęsinys)</a:t>
                      </a:r>
                    </a:p>
                    <a:p>
                      <a:r>
                        <a:rPr lang="lt-LT" sz="1900" b="1" kern="1200" dirty="0" smtClean="0">
                          <a:solidFill>
                            <a:schemeClr val="dk1"/>
                          </a:solidFill>
                          <a:latin typeface="+mn-lt"/>
                          <a:ea typeface="+mn-ea"/>
                          <a:cs typeface="+mn-cs"/>
                        </a:rPr>
                        <a:t>arba                   </a:t>
                      </a:r>
                      <a:endParaRPr lang="lt-LT" sz="1900" b="1" kern="1200" dirty="0" smtClean="0">
                        <a:solidFill>
                          <a:schemeClr val="dk1"/>
                        </a:solidFill>
                        <a:latin typeface="+mn-lt"/>
                        <a:ea typeface="+mn-ea"/>
                        <a:cs typeface="+mn-cs"/>
                      </a:endParaRPr>
                    </a:p>
                    <a:p>
                      <a:r>
                        <a:rPr lang="lt-LT" sz="1900" kern="1200" dirty="0" smtClean="0">
                          <a:solidFill>
                            <a:schemeClr val="dk1"/>
                          </a:solidFill>
                          <a:latin typeface="+mn-lt"/>
                          <a:ea typeface="+mn-ea"/>
                          <a:cs typeface="+mn-cs"/>
                        </a:rPr>
                        <a:t>3) Vertinama, ar Meteorologinių, hidrologinių, klimato stebėjimų ir prognozavimo sistemos vystymo 2015–2020 metų veiksmų plano 5 punkte nurodyto pareiškėjo numatytos įgyvendinti projektų veiklos prisideda prie bent vieno Meteorologinių, hidrologinių, klimato stebėjimų ir prognozavimo sistemos vystymo 2015–2020 metų veiksmų plano 8.1 ar 8.2 </a:t>
                      </a:r>
                      <a:r>
                        <a:rPr lang="lt-LT" sz="1900" kern="1200" dirty="0" err="1" smtClean="0">
                          <a:solidFill>
                            <a:schemeClr val="dk1"/>
                          </a:solidFill>
                          <a:latin typeface="+mn-lt"/>
                          <a:ea typeface="+mn-ea"/>
                          <a:cs typeface="+mn-cs"/>
                        </a:rPr>
                        <a:t>ar</a:t>
                      </a:r>
                      <a:r>
                        <a:rPr lang="lt-LT" sz="1900" kern="1200" dirty="0" smtClean="0">
                          <a:solidFill>
                            <a:schemeClr val="dk1"/>
                          </a:solidFill>
                          <a:latin typeface="+mn-lt"/>
                          <a:ea typeface="+mn-ea"/>
                          <a:cs typeface="+mn-cs"/>
                        </a:rPr>
                        <a:t> 8.3 punktuose nurodytų tikslų, 8.1.1 ar 8.2.1 </a:t>
                      </a:r>
                      <a:r>
                        <a:rPr lang="lt-LT" sz="1900" kern="1200" dirty="0" err="1" smtClean="0">
                          <a:solidFill>
                            <a:schemeClr val="dk1"/>
                          </a:solidFill>
                          <a:latin typeface="+mn-lt"/>
                          <a:ea typeface="+mn-ea"/>
                          <a:cs typeface="+mn-cs"/>
                        </a:rPr>
                        <a:t>ar</a:t>
                      </a:r>
                      <a:r>
                        <a:rPr lang="lt-LT" sz="1900" kern="1200" dirty="0" smtClean="0">
                          <a:solidFill>
                            <a:schemeClr val="dk1"/>
                          </a:solidFill>
                          <a:latin typeface="+mn-lt"/>
                          <a:ea typeface="+mn-ea"/>
                          <a:cs typeface="+mn-cs"/>
                        </a:rPr>
                        <a:t> 8.2.2 </a:t>
                      </a:r>
                      <a:r>
                        <a:rPr lang="lt-LT" sz="1900" kern="1200" dirty="0" err="1" smtClean="0">
                          <a:solidFill>
                            <a:schemeClr val="dk1"/>
                          </a:solidFill>
                          <a:latin typeface="+mn-lt"/>
                          <a:ea typeface="+mn-ea"/>
                          <a:cs typeface="+mn-cs"/>
                        </a:rPr>
                        <a:t>ar</a:t>
                      </a:r>
                      <a:r>
                        <a:rPr lang="lt-LT" sz="1900" kern="1200" dirty="0" smtClean="0">
                          <a:solidFill>
                            <a:schemeClr val="dk1"/>
                          </a:solidFill>
                          <a:latin typeface="+mn-lt"/>
                          <a:ea typeface="+mn-ea"/>
                          <a:cs typeface="+mn-cs"/>
                        </a:rPr>
                        <a:t> 8.3.1 </a:t>
                      </a:r>
                      <a:r>
                        <a:rPr lang="lt-LT" sz="1900" kern="1200" dirty="0" err="1" smtClean="0">
                          <a:solidFill>
                            <a:schemeClr val="dk1"/>
                          </a:solidFill>
                          <a:latin typeface="+mn-lt"/>
                          <a:ea typeface="+mn-ea"/>
                          <a:cs typeface="+mn-cs"/>
                        </a:rPr>
                        <a:t>ar</a:t>
                      </a:r>
                      <a:r>
                        <a:rPr lang="lt-LT" sz="1900" kern="1200" dirty="0" smtClean="0">
                          <a:solidFill>
                            <a:schemeClr val="dk1"/>
                          </a:solidFill>
                          <a:latin typeface="+mn-lt"/>
                          <a:ea typeface="+mn-ea"/>
                          <a:cs typeface="+mn-cs"/>
                        </a:rPr>
                        <a:t>  8.3.2 </a:t>
                      </a:r>
                      <a:r>
                        <a:rPr lang="lt-LT" sz="1900" kern="1200" dirty="0" err="1" smtClean="0">
                          <a:solidFill>
                            <a:schemeClr val="dk1"/>
                          </a:solidFill>
                          <a:latin typeface="+mn-lt"/>
                          <a:ea typeface="+mn-ea"/>
                          <a:cs typeface="+mn-cs"/>
                        </a:rPr>
                        <a:t>ar</a:t>
                      </a:r>
                      <a:r>
                        <a:rPr lang="lt-LT" sz="1900" kern="1200" dirty="0" smtClean="0">
                          <a:solidFill>
                            <a:schemeClr val="dk1"/>
                          </a:solidFill>
                          <a:latin typeface="+mn-lt"/>
                          <a:ea typeface="+mn-ea"/>
                          <a:cs typeface="+mn-cs"/>
                        </a:rPr>
                        <a:t> 8.3.3 </a:t>
                      </a:r>
                      <a:r>
                        <a:rPr lang="lt-LT" sz="1900" kern="1200" dirty="0" err="1" smtClean="0">
                          <a:solidFill>
                            <a:schemeClr val="dk1"/>
                          </a:solidFill>
                          <a:latin typeface="+mn-lt"/>
                          <a:ea typeface="+mn-ea"/>
                          <a:cs typeface="+mn-cs"/>
                        </a:rPr>
                        <a:t>ar</a:t>
                      </a:r>
                      <a:r>
                        <a:rPr lang="lt-LT" sz="1900" kern="1200" dirty="0" smtClean="0">
                          <a:solidFill>
                            <a:schemeClr val="dk1"/>
                          </a:solidFill>
                          <a:latin typeface="+mn-lt"/>
                          <a:ea typeface="+mn-ea"/>
                          <a:cs typeface="+mn-cs"/>
                        </a:rPr>
                        <a:t> 8.3.4 </a:t>
                      </a:r>
                      <a:r>
                        <a:rPr lang="lt-LT" sz="1900" kern="1200" dirty="0" err="1" smtClean="0">
                          <a:solidFill>
                            <a:schemeClr val="dk1"/>
                          </a:solidFill>
                          <a:latin typeface="+mn-lt"/>
                          <a:ea typeface="+mn-ea"/>
                          <a:cs typeface="+mn-cs"/>
                        </a:rPr>
                        <a:t>ar</a:t>
                      </a:r>
                      <a:r>
                        <a:rPr lang="lt-LT" sz="1900" kern="1200" dirty="0" smtClean="0">
                          <a:solidFill>
                            <a:schemeClr val="dk1"/>
                          </a:solidFill>
                          <a:latin typeface="+mn-lt"/>
                          <a:ea typeface="+mn-ea"/>
                          <a:cs typeface="+mn-cs"/>
                        </a:rPr>
                        <a:t> 8.3.5 </a:t>
                      </a:r>
                      <a:r>
                        <a:rPr lang="lt-LT" sz="1900" kern="1200" dirty="0" err="1" smtClean="0">
                          <a:solidFill>
                            <a:schemeClr val="dk1"/>
                          </a:solidFill>
                          <a:latin typeface="+mn-lt"/>
                          <a:ea typeface="+mn-ea"/>
                          <a:cs typeface="+mn-cs"/>
                        </a:rPr>
                        <a:t>ar</a:t>
                      </a:r>
                      <a:r>
                        <a:rPr lang="lt-LT" sz="1900" kern="1200" dirty="0" smtClean="0">
                          <a:solidFill>
                            <a:schemeClr val="dk1"/>
                          </a:solidFill>
                          <a:latin typeface="+mn-lt"/>
                          <a:ea typeface="+mn-ea"/>
                          <a:cs typeface="+mn-cs"/>
                        </a:rPr>
                        <a:t> 8.3.6 papunkčiuose nurodytų uždavinių ir įgyvendina bent vieną šio veiksmų plano priedo 1.1.1 –3.6.6 papunkčiuose išdėstytą priemonę.</a:t>
                      </a:r>
                    </a:p>
                    <a:p>
                      <a:r>
                        <a:rPr lang="lt-LT" sz="1900" kern="1200" dirty="0" smtClean="0">
                          <a:solidFill>
                            <a:schemeClr val="dk1"/>
                          </a:solidFill>
                          <a:latin typeface="+mn-lt"/>
                          <a:ea typeface="+mn-ea"/>
                          <a:cs typeface="+mn-cs"/>
                        </a:rPr>
                        <a:t>8.1. tikslas. Užtikrinti nepertraukiamus meteorologinius, </a:t>
                      </a:r>
                      <a:r>
                        <a:rPr lang="lt-LT" sz="1900" kern="1200" dirty="0" err="1" smtClean="0">
                          <a:solidFill>
                            <a:schemeClr val="dk1"/>
                          </a:solidFill>
                          <a:latin typeface="+mn-lt"/>
                          <a:ea typeface="+mn-ea"/>
                          <a:cs typeface="+mn-cs"/>
                        </a:rPr>
                        <a:t>agrometeorologinius</a:t>
                      </a:r>
                      <a:r>
                        <a:rPr lang="lt-LT" sz="1900" kern="1200" dirty="0" smtClean="0">
                          <a:solidFill>
                            <a:schemeClr val="dk1"/>
                          </a:solidFill>
                          <a:latin typeface="+mn-lt"/>
                          <a:ea typeface="+mn-ea"/>
                          <a:cs typeface="+mn-cs"/>
                        </a:rPr>
                        <a:t> stebėjimus, gaunamų duomenų patikimumą ir tikslesnių perspėjimų apie pavojingus, stichinius ir katastrofinius meteorologinius reiškinius rengimą.</a:t>
                      </a:r>
                    </a:p>
                    <a:p>
                      <a:r>
                        <a:rPr lang="lt-LT" sz="1900" kern="1200" dirty="0" smtClean="0">
                          <a:solidFill>
                            <a:schemeClr val="dk1"/>
                          </a:solidFill>
                          <a:latin typeface="+mn-lt"/>
                          <a:ea typeface="+mn-ea"/>
                          <a:cs typeface="+mn-cs"/>
                        </a:rPr>
                        <a:t>8.1.1. Atnaujinti meteorologinių, </a:t>
                      </a:r>
                      <a:r>
                        <a:rPr lang="lt-LT" sz="1900" kern="1200" dirty="0" err="1" smtClean="0">
                          <a:solidFill>
                            <a:schemeClr val="dk1"/>
                          </a:solidFill>
                          <a:latin typeface="+mn-lt"/>
                          <a:ea typeface="+mn-ea"/>
                          <a:cs typeface="+mn-cs"/>
                        </a:rPr>
                        <a:t>agrometeorologinių</a:t>
                      </a:r>
                      <a:r>
                        <a:rPr lang="lt-LT" sz="1900" kern="1200" dirty="0" smtClean="0">
                          <a:solidFill>
                            <a:schemeClr val="dk1"/>
                          </a:solidFill>
                          <a:latin typeface="+mn-lt"/>
                          <a:ea typeface="+mn-ea"/>
                          <a:cs typeface="+mn-cs"/>
                        </a:rPr>
                        <a:t>, Saulės spinduliuotės, ultravioletinės Saulės spinduliuotės, žaibų išlydžių aptikimo, radiolokacinių automatinių matavimų prietaisus ir programinę įrangą.</a:t>
                      </a:r>
                    </a:p>
                  </a:txBody>
                  <a:tcPr marT="45714" marB="45714"/>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Backup_of_ESFIVPsablonai ppt.eps"/>
          <p:cNvPicPr>
            <a:picLocks noChangeAspect="1"/>
          </p:cNvPicPr>
          <p:nvPr/>
        </p:nvPicPr>
        <p:blipFill>
          <a:blip r:embed="rId2"/>
          <a:srcRect/>
          <a:stretch>
            <a:fillRect/>
          </a:stretch>
        </p:blipFill>
        <p:spPr bwMode="auto">
          <a:xfrm>
            <a:off x="12700" y="0"/>
            <a:ext cx="10683875" cy="7562850"/>
          </a:xfrm>
          <a:prstGeom prst="rect">
            <a:avLst/>
          </a:prstGeom>
          <a:noFill/>
          <a:ln w="9525">
            <a:noFill/>
            <a:miter lim="800000"/>
            <a:headEnd/>
            <a:tailEnd/>
          </a:ln>
        </p:spPr>
      </p:pic>
      <p:sp>
        <p:nvSpPr>
          <p:cNvPr id="4099" name="TextBox 9"/>
          <p:cNvSpPr txBox="1">
            <a:spLocks noChangeArrowheads="1"/>
          </p:cNvSpPr>
          <p:nvPr/>
        </p:nvSpPr>
        <p:spPr bwMode="auto">
          <a:xfrm>
            <a:off x="938213" y="674688"/>
            <a:ext cx="8880475" cy="839186"/>
          </a:xfrm>
          <a:prstGeom prst="rect">
            <a:avLst/>
          </a:prstGeom>
          <a:noFill/>
          <a:ln w="9525">
            <a:noFill/>
            <a:miter lim="800000"/>
            <a:headEnd/>
            <a:tailEnd/>
          </a:ln>
        </p:spPr>
        <p:txBody>
          <a:bodyPr lIns="99551" tIns="49775" rIns="99551" bIns="49775">
            <a:spAutoFit/>
          </a:bodyPr>
          <a:lstStyle/>
          <a:p>
            <a:pPr algn="ctr"/>
            <a:r>
              <a:rPr lang="lt-LT" altLang="lt-LT" sz="1600" b="1" dirty="0" smtClean="0">
                <a:latin typeface="Arial" pitchFamily="34" charset="0"/>
                <a:cs typeface="Arial" pitchFamily="34" charset="0"/>
              </a:rPr>
              <a:t>APLINKOS MINISTERIJOS PASIŪLYMAI DĖL PRIEMONĖS </a:t>
            </a:r>
          </a:p>
          <a:p>
            <a:pPr algn="ctr"/>
            <a:r>
              <a:rPr lang="en-US" sz="1600" b="1" dirty="0" smtClean="0">
                <a:solidFill>
                  <a:schemeClr val="dk1"/>
                </a:solidFill>
                <a:latin typeface="Arial" pitchFamily="34" charset="0"/>
                <a:cs typeface="Arial" pitchFamily="34" charset="0"/>
              </a:rPr>
              <a:t>NR. 05.</a:t>
            </a:r>
            <a:r>
              <a:rPr lang="lt-LT" sz="1600" b="1" dirty="0" smtClean="0">
                <a:solidFill>
                  <a:schemeClr val="dk1"/>
                </a:solidFill>
                <a:latin typeface="Arial" pitchFamily="34" charset="0"/>
                <a:cs typeface="Arial" pitchFamily="34" charset="0"/>
              </a:rPr>
              <a:t>1</a:t>
            </a:r>
            <a:r>
              <a:rPr lang="en-US" sz="1600" b="1" dirty="0" smtClean="0">
                <a:solidFill>
                  <a:schemeClr val="dk1"/>
                </a:solidFill>
                <a:latin typeface="Arial" pitchFamily="34" charset="0"/>
                <a:cs typeface="Arial" pitchFamily="34" charset="0"/>
              </a:rPr>
              <a:t>.1-APVA-</a:t>
            </a:r>
            <a:r>
              <a:rPr lang="lt-LT" sz="1600" b="1" dirty="0" smtClean="0">
                <a:solidFill>
                  <a:schemeClr val="dk1"/>
                </a:solidFill>
                <a:latin typeface="Arial" pitchFamily="34" charset="0"/>
                <a:cs typeface="Arial" pitchFamily="34" charset="0"/>
              </a:rPr>
              <a:t>V</a:t>
            </a:r>
            <a:r>
              <a:rPr lang="en-US" sz="1600" b="1" dirty="0" smtClean="0">
                <a:solidFill>
                  <a:schemeClr val="dk1"/>
                </a:solidFill>
                <a:latin typeface="Arial" pitchFamily="34" charset="0"/>
                <a:cs typeface="Arial" pitchFamily="34" charset="0"/>
              </a:rPr>
              <a:t>-0</a:t>
            </a:r>
            <a:r>
              <a:rPr lang="lt-LT" sz="1600" b="1" dirty="0" smtClean="0">
                <a:solidFill>
                  <a:schemeClr val="dk1"/>
                </a:solidFill>
                <a:latin typeface="Arial" pitchFamily="34" charset="0"/>
                <a:cs typeface="Arial" pitchFamily="34" charset="0"/>
              </a:rPr>
              <a:t>04 </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APLINKOS MONITORINGAS IR KONTROLĖS STIPRINIMAS</a:t>
            </a:r>
            <a:r>
              <a:rPr lang="en-US" sz="1600" b="1" dirty="0" smtClean="0">
                <a:solidFill>
                  <a:schemeClr val="dk1"/>
                </a:solidFill>
                <a:latin typeface="Arial" pitchFamily="34" charset="0"/>
                <a:cs typeface="Arial" pitchFamily="34" charset="0"/>
              </a:rPr>
              <a:t>“</a:t>
            </a:r>
            <a:r>
              <a:rPr lang="lt-LT" sz="1600" b="1" dirty="0" smtClean="0">
                <a:solidFill>
                  <a:schemeClr val="dk1"/>
                </a:solidFill>
                <a:latin typeface="Arial" pitchFamily="34" charset="0"/>
                <a:cs typeface="Arial" pitchFamily="34" charset="0"/>
              </a:rPr>
              <a:t> </a:t>
            </a:r>
            <a:r>
              <a:rPr lang="lt-LT" altLang="lt-LT" sz="1600" b="1" dirty="0" smtClean="0">
                <a:latin typeface="Arial" pitchFamily="34" charset="0"/>
                <a:cs typeface="Arial" pitchFamily="34" charset="0"/>
              </a:rPr>
              <a:t>PROJEKTŲ ATRANKOS KRITERIJŲ NUSTATYMO</a:t>
            </a:r>
            <a:endParaRPr lang="lt-LT" altLang="lt-LT" sz="1600" dirty="0">
              <a:solidFill>
                <a:srgbClr val="000000"/>
              </a:solidFill>
              <a:latin typeface="Arial" pitchFamily="34" charset="0"/>
              <a:cs typeface="Arial" pitchFamily="34" charset="0"/>
            </a:endParaRPr>
          </a:p>
        </p:txBody>
      </p:sp>
      <p:sp>
        <p:nvSpPr>
          <p:cNvPr id="4100" name="TextBox 5"/>
          <p:cNvSpPr txBox="1">
            <a:spLocks noChangeArrowheads="1"/>
          </p:cNvSpPr>
          <p:nvPr/>
        </p:nvSpPr>
        <p:spPr bwMode="auto">
          <a:xfrm>
            <a:off x="938213" y="1558925"/>
            <a:ext cx="8880475" cy="369888"/>
          </a:xfrm>
          <a:prstGeom prst="rect">
            <a:avLst/>
          </a:prstGeom>
          <a:noFill/>
          <a:ln w="9525">
            <a:noFill/>
            <a:miter lim="800000"/>
            <a:headEnd/>
            <a:tailEnd/>
          </a:ln>
        </p:spPr>
        <p:txBody>
          <a:bodyPr>
            <a:spAutoFit/>
          </a:bodyPr>
          <a:lstStyle/>
          <a:p>
            <a:endParaRPr lang="en-US" altLang="lt-LT" sz="1800">
              <a:solidFill>
                <a:srgbClr val="767676"/>
              </a:solidFill>
            </a:endParaRPr>
          </a:p>
        </p:txBody>
      </p:sp>
      <p:graphicFrame>
        <p:nvGraphicFramePr>
          <p:cNvPr id="5" name="Turinio vietos rezervavimo ženklas 4"/>
          <p:cNvGraphicFramePr>
            <a:graphicFrameLocks noGrp="1"/>
          </p:cNvGraphicFramePr>
          <p:nvPr>
            <p:ph idx="1"/>
          </p:nvPr>
        </p:nvGraphicFramePr>
        <p:xfrm>
          <a:off x="534988" y="1584325"/>
          <a:ext cx="9618662" cy="5821656"/>
        </p:xfrm>
        <a:graphic>
          <a:graphicData uri="http://schemas.openxmlformats.org/drawingml/2006/table">
            <a:tbl>
              <a:tblPr firstRow="1" bandRow="1">
                <a:tableStyleId>{5C22544A-7EE6-4342-B048-85BDC9FD1C3A}</a:tableStyleId>
              </a:tblPr>
              <a:tblGrid>
                <a:gridCol w="1831694"/>
                <a:gridCol w="7786968"/>
              </a:tblGrid>
              <a:tr h="405840">
                <a:tc>
                  <a:txBody>
                    <a:bodyPr/>
                    <a:lstStyle/>
                    <a:p>
                      <a:r>
                        <a:rPr lang="lt-LT" sz="1850" dirty="0" smtClean="0">
                          <a:latin typeface="Arial" panose="020B0604020202020204" pitchFamily="34" charset="0"/>
                          <a:cs typeface="Arial" panose="020B0604020202020204" pitchFamily="34" charset="0"/>
                        </a:rPr>
                        <a:t>Teikiamas tvirtinti:</a:t>
                      </a:r>
                      <a:endParaRPr lang="lt-LT" sz="1850" dirty="0">
                        <a:latin typeface="Arial" panose="020B0604020202020204" pitchFamily="34" charset="0"/>
                        <a:cs typeface="Arial" panose="020B0604020202020204" pitchFamily="34" charset="0"/>
                      </a:endParaRPr>
                    </a:p>
                  </a:txBody>
                  <a:tcPr marT="45714" marB="45714"/>
                </a:tc>
                <a:tc>
                  <a:txBody>
                    <a:bodyPr/>
                    <a:lstStyle/>
                    <a:p>
                      <a:r>
                        <a:rPr lang="lt-LT" sz="1850" dirty="0" smtClean="0">
                          <a:latin typeface="Arial" panose="020B0604020202020204" pitchFamily="34" charset="0"/>
                          <a:cs typeface="Arial" panose="020B0604020202020204" pitchFamily="34" charset="0"/>
                        </a:rPr>
                        <a:t>Specialusis </a:t>
                      </a:r>
                      <a:r>
                        <a:rPr lang="lt-LT" sz="1850" i="0" baseline="0" dirty="0" smtClean="0">
                          <a:latin typeface="Arial" panose="020B0604020202020204" pitchFamily="34" charset="0"/>
                          <a:cs typeface="Arial" panose="020B0604020202020204" pitchFamily="34" charset="0"/>
                        </a:rPr>
                        <a:t>projektų atrankos kriterijus</a:t>
                      </a:r>
                      <a:endParaRPr lang="lt-LT" sz="1850" i="0" dirty="0">
                        <a:latin typeface="Arial" panose="020B0604020202020204" pitchFamily="34" charset="0"/>
                        <a:cs typeface="Arial" panose="020B0604020202020204" pitchFamily="34" charset="0"/>
                      </a:endParaRPr>
                    </a:p>
                  </a:txBody>
                  <a:tcPr marT="45714" marB="45714"/>
                </a:tc>
              </a:tr>
              <a:tr h="1044896">
                <a:tc>
                  <a:txBody>
                    <a:bodyPr/>
                    <a:lstStyle/>
                    <a:p>
                      <a:r>
                        <a:rPr lang="lt-LT" sz="1850" b="1" dirty="0" smtClean="0">
                          <a:latin typeface="Arial" panose="020B0604020202020204" pitchFamily="34" charset="0"/>
                          <a:cs typeface="Arial" panose="020B0604020202020204" pitchFamily="34" charset="0"/>
                        </a:rPr>
                        <a:t>Projektų</a:t>
                      </a:r>
                      <a:r>
                        <a:rPr lang="lt-LT" sz="1850" b="1" baseline="0" dirty="0" smtClean="0">
                          <a:latin typeface="Arial" panose="020B0604020202020204" pitchFamily="34" charset="0"/>
                          <a:cs typeface="Arial" panose="020B0604020202020204" pitchFamily="34" charset="0"/>
                        </a:rPr>
                        <a:t> atrankos kriterijaus vertinimo aspektai ir paaiškinimas</a:t>
                      </a:r>
                      <a:r>
                        <a:rPr lang="lt-LT" sz="1850" b="1" dirty="0" smtClean="0">
                          <a:latin typeface="Arial" panose="020B0604020202020204" pitchFamily="34" charset="0"/>
                          <a:cs typeface="Arial" panose="020B0604020202020204" pitchFamily="34" charset="0"/>
                        </a:rPr>
                        <a:t>:</a:t>
                      </a:r>
                      <a:endParaRPr lang="lt-LT" sz="1850" b="1" dirty="0">
                        <a:latin typeface="Arial" panose="020B0604020202020204" pitchFamily="34" charset="0"/>
                        <a:cs typeface="Arial" panose="020B0604020202020204" pitchFamily="34" charset="0"/>
                      </a:endParaRPr>
                    </a:p>
                  </a:txBody>
                  <a:tcPr marT="45714" marB="45714"/>
                </a:tc>
                <a:tc>
                  <a:txBody>
                    <a:bodyPr/>
                    <a:lstStyle/>
                    <a:p>
                      <a:r>
                        <a:rPr lang="lt-LT" sz="1850" kern="1200" dirty="0" smtClean="0">
                          <a:solidFill>
                            <a:schemeClr val="dk1"/>
                          </a:solidFill>
                          <a:latin typeface="+mn-lt"/>
                          <a:ea typeface="+mn-ea"/>
                          <a:cs typeface="+mn-cs"/>
                        </a:rPr>
                        <a:t>(tęsinys)</a:t>
                      </a:r>
                    </a:p>
                    <a:p>
                      <a:r>
                        <a:rPr lang="lt-LT" sz="1850" kern="1200" dirty="0" smtClean="0">
                          <a:solidFill>
                            <a:schemeClr val="dk1"/>
                          </a:solidFill>
                          <a:latin typeface="+mn-lt"/>
                          <a:ea typeface="+mn-ea"/>
                          <a:cs typeface="+mn-cs"/>
                        </a:rPr>
                        <a:t>8.2. Užtikrinti nepertraukiamus hidrologinius stebėjimus, gaunamų duomenų patikimumą ir tikslesnių hidrologinių prognozių rengimą.</a:t>
                      </a:r>
                    </a:p>
                    <a:p>
                      <a:r>
                        <a:rPr lang="lt-LT" sz="1850" kern="1200" dirty="0" smtClean="0">
                          <a:solidFill>
                            <a:schemeClr val="dk1"/>
                          </a:solidFill>
                          <a:latin typeface="+mn-lt"/>
                          <a:ea typeface="+mn-ea"/>
                          <a:cs typeface="+mn-cs"/>
                        </a:rPr>
                        <a:t>8.2.1. Atnaujinti hidrologinių matavimų potvynių zonoje ir hidrologinio monitoringo infrastruktūrą, padidinti matuojamų hidrologinių elementų skaičių.</a:t>
                      </a:r>
                    </a:p>
                    <a:p>
                      <a:r>
                        <a:rPr lang="lt-LT" sz="1850" kern="1200" dirty="0" smtClean="0">
                          <a:solidFill>
                            <a:schemeClr val="dk1"/>
                          </a:solidFill>
                          <a:latin typeface="+mn-lt"/>
                          <a:ea typeface="+mn-ea"/>
                          <a:cs typeface="+mn-cs"/>
                        </a:rPr>
                        <a:t>8.2.2. Stiprinti potvynių prognozavimo ir užliejamų teritorijų nustatymo sistemos pajėgumus atnaujinant kompiuterinę ir programinę įrangą.</a:t>
                      </a:r>
                    </a:p>
                    <a:p>
                      <a:r>
                        <a:rPr lang="lt-LT" sz="1850" kern="1200" dirty="0" smtClean="0">
                          <a:solidFill>
                            <a:schemeClr val="dk1"/>
                          </a:solidFill>
                          <a:latin typeface="+mn-lt"/>
                          <a:ea typeface="+mn-ea"/>
                          <a:cs typeface="+mn-cs"/>
                        </a:rPr>
                        <a:t>8.3. Stiprinti hidrologinių ir meteorologinių stebėjimų, prognozavimo, modeliavimo,  hidrometeorologinių ir informacijos apie  klimatą paslaugų teikimo pajėgumus.</a:t>
                      </a:r>
                    </a:p>
                    <a:p>
                      <a:r>
                        <a:rPr lang="lt-LT" sz="1850" kern="1200" dirty="0" smtClean="0">
                          <a:solidFill>
                            <a:schemeClr val="dk1"/>
                          </a:solidFill>
                          <a:latin typeface="+mn-lt"/>
                          <a:ea typeface="+mn-ea"/>
                          <a:cs typeface="+mn-cs"/>
                        </a:rPr>
                        <a:t>8.3.1. Tobulinti skaitmeninį orų modeliavimą.</a:t>
                      </a:r>
                    </a:p>
                    <a:p>
                      <a:r>
                        <a:rPr lang="lt-LT" sz="1850" kern="1200" dirty="0" smtClean="0">
                          <a:solidFill>
                            <a:schemeClr val="dk1"/>
                          </a:solidFill>
                          <a:latin typeface="+mn-lt"/>
                          <a:ea typeface="+mn-ea"/>
                          <a:cs typeface="+mn-cs"/>
                        </a:rPr>
                        <a:t>8.3.2. Sukurti vieningą skaitmeninę klimato stebėjimo duomenų bazę.</a:t>
                      </a:r>
                    </a:p>
                    <a:p>
                      <a:r>
                        <a:rPr lang="lt-LT" sz="1850" kern="1200" dirty="0" smtClean="0">
                          <a:solidFill>
                            <a:schemeClr val="dk1"/>
                          </a:solidFill>
                          <a:latin typeface="+mn-lt"/>
                          <a:ea typeface="+mn-ea"/>
                          <a:cs typeface="+mn-cs"/>
                        </a:rPr>
                        <a:t>8.3.3. Užtikrinti informacinių ir ryšių technologijų infrastruktūros tinkamą funkcionalumą.</a:t>
                      </a:r>
                    </a:p>
                    <a:p>
                      <a:r>
                        <a:rPr lang="lt-LT" sz="1850" kern="1200" dirty="0" smtClean="0">
                          <a:solidFill>
                            <a:schemeClr val="dk1"/>
                          </a:solidFill>
                          <a:latin typeface="+mn-lt"/>
                          <a:ea typeface="+mn-ea"/>
                          <a:cs typeface="+mn-cs"/>
                        </a:rPr>
                        <a:t>8.3.4. Atnaujinti orų prognozavimo sistemą.</a:t>
                      </a:r>
                    </a:p>
                    <a:p>
                      <a:r>
                        <a:rPr lang="lt-LT" sz="1850" kern="1200" dirty="0" smtClean="0">
                          <a:solidFill>
                            <a:schemeClr val="dk1"/>
                          </a:solidFill>
                          <a:latin typeface="+mn-lt"/>
                          <a:ea typeface="+mn-ea"/>
                          <a:cs typeface="+mn-cs"/>
                        </a:rPr>
                        <a:t>8.3.5. Atnaujinti hidrometeorologinių stebėjimų tinklo priežiūros priemones.</a:t>
                      </a:r>
                    </a:p>
                    <a:p>
                      <a:r>
                        <a:rPr lang="lt-LT" sz="1850" kern="1200" dirty="0" smtClean="0">
                          <a:solidFill>
                            <a:schemeClr val="dk1"/>
                          </a:solidFill>
                          <a:latin typeface="+mn-lt"/>
                          <a:ea typeface="+mn-ea"/>
                          <a:cs typeface="+mn-cs"/>
                        </a:rPr>
                        <a:t>8.3.6. Užtikrinti tinkamą ir patikimą klimato, meteorologinės ir hidrologinės informacijos teikimą.</a:t>
                      </a:r>
                    </a:p>
                  </a:txBody>
                  <a:tcPr marT="45714" marB="45714"/>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602</TotalTime>
  <Words>2167</Words>
  <Application>Microsoft Office PowerPoint</Application>
  <PresentationFormat>Custom</PresentationFormat>
  <Paragraphs>159</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c:creator>
  <cp:lastModifiedBy>d.zukas</cp:lastModifiedBy>
  <cp:revision>72</cp:revision>
  <cp:lastPrinted>2015-06-11T13:01:21Z</cp:lastPrinted>
  <dcterms:created xsi:type="dcterms:W3CDTF">2015-06-08T13:37:38Z</dcterms:created>
  <dcterms:modified xsi:type="dcterms:W3CDTF">2015-08-24T05:36:24Z</dcterms:modified>
</cp:coreProperties>
</file>