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310" r:id="rId3"/>
    <p:sldId id="287" r:id="rId4"/>
    <p:sldId id="320" r:id="rId5"/>
    <p:sldId id="311" r:id="rId6"/>
    <p:sldId id="323" r:id="rId7"/>
    <p:sldId id="314" r:id="rId8"/>
    <p:sldId id="315" r:id="rId9"/>
    <p:sldId id="293" r:id="rId10"/>
    <p:sldId id="316" r:id="rId11"/>
    <p:sldId id="291" r:id="rId12"/>
    <p:sldId id="300" r:id="rId13"/>
    <p:sldId id="299" r:id="rId14"/>
    <p:sldId id="288" r:id="rId15"/>
    <p:sldId id="292" r:id="rId16"/>
    <p:sldId id="289" r:id="rId17"/>
    <p:sldId id="296" r:id="rId18"/>
    <p:sldId id="294" r:id="rId19"/>
    <p:sldId id="298" r:id="rId20"/>
    <p:sldId id="303" r:id="rId21"/>
    <p:sldId id="304" r:id="rId22"/>
    <p:sldId id="305" r:id="rId23"/>
    <p:sldId id="327" r:id="rId24"/>
    <p:sldId id="331" r:id="rId25"/>
    <p:sldId id="280" r:id="rId26"/>
  </p:sldIdLst>
  <p:sldSz cx="9144000" cy="5143500" type="screen16x9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828"/>
    <a:srgbClr val="E3C7AB"/>
    <a:srgbClr val="993300"/>
    <a:srgbClr val="C3ADB3"/>
    <a:srgbClr val="E9D3BD"/>
    <a:srgbClr val="BA725E"/>
    <a:srgbClr val="C77E67"/>
    <a:srgbClr val="AF917F"/>
    <a:srgbClr val="996633"/>
    <a:srgbClr val="007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305" autoAdjust="0"/>
  </p:normalViewPr>
  <p:slideViewPr>
    <p:cSldViewPr>
      <p:cViewPr>
        <p:scale>
          <a:sx n="74" d="100"/>
          <a:sy n="74" d="100"/>
        </p:scale>
        <p:origin x="-1182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15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 i="0" baseline="0" dirty="0">
                <a:solidFill>
                  <a:srgbClr val="7F2828"/>
                </a:solidFill>
              </a:rPr>
              <a:t>Priėmimo skyriuje lankėsi </a:t>
            </a:r>
            <a:r>
              <a:rPr lang="lt-LT" sz="2400" b="1" i="0" baseline="0" dirty="0" smtClean="0">
                <a:solidFill>
                  <a:srgbClr val="7F2828"/>
                </a:solidFill>
              </a:rPr>
              <a:t>pacientų (tūkst.)</a:t>
            </a:r>
            <a:endParaRPr lang="lt-LT" sz="2400" b="1" i="0" baseline="0" dirty="0">
              <a:solidFill>
                <a:srgbClr val="7F282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Priėmimo skyriuje lankėsi pacientų:</c:v>
                </c:pt>
              </c:strCache>
            </c:strRef>
          </c:tx>
          <c:spPr>
            <a:solidFill>
              <a:srgbClr val="C77E67"/>
            </a:solidFill>
            <a:ln>
              <a:noFill/>
            </a:ln>
            <a:effectLst/>
          </c:spPr>
          <c:invertIfNegative val="0"/>
          <c:dLbls>
            <c:dLbl>
              <c:idx val="4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7F28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7F282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2008 m.</c:v>
                </c:pt>
                <c:pt idx="1">
                  <c:v>2009 m.</c:v>
                </c:pt>
                <c:pt idx="2">
                  <c:v>2010 m.</c:v>
                </c:pt>
                <c:pt idx="3">
                  <c:v>2011 m.</c:v>
                </c:pt>
                <c:pt idx="4">
                  <c:v>2012 m.</c:v>
                </c:pt>
                <c:pt idx="5">
                  <c:v>2013 m.</c:v>
                </c:pt>
                <c:pt idx="6">
                  <c:v>2014 m.</c:v>
                </c:pt>
                <c:pt idx="7">
                  <c:v>2015 m.</c:v>
                </c:pt>
                <c:pt idx="8">
                  <c:v>2016 m.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10.6</c:v>
                </c:pt>
                <c:pt idx="1">
                  <c:v>10.7</c:v>
                </c:pt>
                <c:pt idx="2">
                  <c:v>13</c:v>
                </c:pt>
                <c:pt idx="3">
                  <c:v>15.4</c:v>
                </c:pt>
                <c:pt idx="4">
                  <c:v>16</c:v>
                </c:pt>
                <c:pt idx="5">
                  <c:v>21</c:v>
                </c:pt>
                <c:pt idx="6">
                  <c:v>22.7</c:v>
                </c:pt>
                <c:pt idx="7">
                  <c:v>29.9</c:v>
                </c:pt>
                <c:pt idx="8">
                  <c:v>37.200000000000003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68832"/>
        <c:axId val="30982912"/>
      </c:barChart>
      <c:catAx>
        <c:axId val="309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F28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82912"/>
        <c:crosses val="autoZero"/>
        <c:auto val="1"/>
        <c:lblAlgn val="ctr"/>
        <c:lblOffset val="100"/>
        <c:noMultiLvlLbl val="0"/>
      </c:catAx>
      <c:valAx>
        <c:axId val="3098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F28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 i="0" baseline="0" dirty="0" smtClean="0">
                <a:solidFill>
                  <a:srgbClr val="7F2828"/>
                </a:solidFill>
              </a:rPr>
              <a:t>Ambulatorinėje</a:t>
            </a:r>
            <a:r>
              <a:rPr lang="lt-LT" sz="2200" b="1" i="0" baseline="0" dirty="0" smtClean="0">
                <a:solidFill>
                  <a:srgbClr val="7F2828"/>
                </a:solidFill>
              </a:rPr>
              <a:t> reabilitacijoje lankėsi pacientų (tūkst.)</a:t>
            </a:r>
            <a:endParaRPr lang="lt-LT" sz="2200" b="1" i="0" baseline="0" dirty="0">
              <a:solidFill>
                <a:srgbClr val="7F2828"/>
              </a:solidFill>
            </a:endParaRPr>
          </a:p>
        </c:rich>
      </c:tx>
      <c:layout>
        <c:manualLayout>
          <c:xMode val="edge"/>
          <c:yMode val="edge"/>
          <c:x val="8.3063723833799188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Ambulatorinėje reabilitacijoje apsilankė pacientai</c:v>
                </c:pt>
              </c:strCache>
            </c:strRef>
          </c:tx>
          <c:spPr>
            <a:solidFill>
              <a:srgbClr val="C77E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7F282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2008 m.</c:v>
                </c:pt>
                <c:pt idx="1">
                  <c:v>2009 m.</c:v>
                </c:pt>
                <c:pt idx="2">
                  <c:v>2010 m.</c:v>
                </c:pt>
                <c:pt idx="3">
                  <c:v>2011 m.</c:v>
                </c:pt>
                <c:pt idx="4">
                  <c:v>2012 m.</c:v>
                </c:pt>
                <c:pt idx="5">
                  <c:v>2013 m.</c:v>
                </c:pt>
                <c:pt idx="6">
                  <c:v>2014 m.</c:v>
                </c:pt>
                <c:pt idx="7">
                  <c:v>2015 m.</c:v>
                </c:pt>
                <c:pt idx="8">
                  <c:v>2016 m. 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5.3</c:v>
                </c:pt>
                <c:pt idx="1">
                  <c:v>5.5</c:v>
                </c:pt>
                <c:pt idx="2">
                  <c:v>5.7</c:v>
                </c:pt>
                <c:pt idx="3">
                  <c:v>6.6</c:v>
                </c:pt>
                <c:pt idx="4">
                  <c:v>7.2</c:v>
                </c:pt>
                <c:pt idx="5">
                  <c:v>6.9</c:v>
                </c:pt>
                <c:pt idx="6">
                  <c:v>8</c:v>
                </c:pt>
                <c:pt idx="7">
                  <c:v>8.3000000000000007</c:v>
                </c:pt>
                <c:pt idx="8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79936"/>
        <c:axId val="33881472"/>
      </c:barChart>
      <c:catAx>
        <c:axId val="338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F28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81472"/>
        <c:crosses val="autoZero"/>
        <c:auto val="1"/>
        <c:lblAlgn val="ctr"/>
        <c:lblOffset val="100"/>
        <c:noMultiLvlLbl val="0"/>
      </c:catAx>
      <c:valAx>
        <c:axId val="3388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F28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CFDA9C9-FFE3-4062-B51A-89F1086D52D9}" type="datetimeFigureOut">
              <a:rPr lang="lt-LT"/>
              <a:pPr>
                <a:defRPr/>
              </a:pPr>
              <a:t>2017.02.21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32F5D3-EB4F-4305-AC89-9F3C342F52E4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076188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2F5D3-EB4F-4305-AC89-9F3C342F52E4}" type="slidenum">
              <a:rPr lang="lt-LT" altLang="lt-LT" smtClean="0"/>
              <a:pPr/>
              <a:t>18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4900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875819-41BD-4952-B1AA-66BCE443039E}" type="slidenum">
              <a:rPr lang="lt-LT" altLang="lt-LT"/>
              <a:pPr eaLnBrk="1" hangingPunct="1"/>
              <a:t>25</a:t>
            </a:fld>
            <a:endParaRPr lang="lt-LT" altLang="lt-LT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lt-LT" smtClean="0"/>
          </a:p>
        </p:txBody>
      </p:sp>
    </p:spTree>
    <p:extLst>
      <p:ext uri="{BB962C8B-B14F-4D97-AF65-F5344CB8AC3E}">
        <p14:creationId xmlns:p14="http://schemas.microsoft.com/office/powerpoint/2010/main" val="290674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9FE9D-2FFA-4635-AC6F-4D0CCF93CB75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6462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9F241-A758-4287-8BE6-E371849A84B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60411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43BB1-BFDE-4105-B5C0-D8120AD6E5DC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313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044D3-D1BD-4859-BAB3-453E4F72AD2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2173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5BCFF-2817-4221-8993-C38F039F36C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99744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A1E2B-492A-4C95-B2D6-2D0FA9BE1D4B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81663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D8DAB-4698-40C8-8F7B-AE091F936B70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49527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00714-E396-44EE-ABB4-5B9A0B424C43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79828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3DCEC-BDD9-44A8-8F23-E382EAFE645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9577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94803-96F9-45E3-B788-B82827A6F01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6467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0F0AA-6080-428A-A229-9BE60FA7DDE6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1380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8A1D3-F3F8-42EB-BD91-EC25ED55DEA7}" type="slidenum">
              <a:rPr lang="lt-LT" altLang="lt-LT"/>
              <a:pPr/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19522"/>
            <a:ext cx="8344912" cy="1566174"/>
          </a:xfrm>
        </p:spPr>
        <p:txBody>
          <a:bodyPr/>
          <a:lstStyle/>
          <a:p>
            <a:pPr marL="0" indent="0"/>
            <a:r>
              <a:rPr lang="lt-LT" sz="2400" b="1" dirty="0" smtClean="0">
                <a:solidFill>
                  <a:srgbClr val="7F2828"/>
                </a:solidFill>
              </a:rPr>
              <a:t>„VšĮ VUL Santariškių klinikų Priėmimo skyriaus ir Ambulatorinės reabilitacijos skyriaus patalpų rekonstrukcija ir įrengimas“</a:t>
            </a:r>
            <a:br>
              <a:rPr lang="lt-LT" sz="2400" b="1" dirty="0" smtClean="0">
                <a:solidFill>
                  <a:srgbClr val="7F2828"/>
                </a:solidFill>
              </a:rPr>
            </a:br>
            <a:r>
              <a:rPr lang="lt-LT" sz="1800" b="1" dirty="0" smtClean="0">
                <a:solidFill>
                  <a:srgbClr val="7F2828"/>
                </a:solidFill>
              </a:rPr>
              <a:t>Nr. VP3-2.1-SAM-10-V-01-016</a:t>
            </a:r>
            <a:r>
              <a:rPr lang="lt-LT" sz="2400" b="1" dirty="0" smtClean="0">
                <a:solidFill>
                  <a:srgbClr val="7F2828"/>
                </a:solidFill>
              </a:rPr>
              <a:t/>
            </a:r>
            <a:br>
              <a:rPr lang="lt-LT" sz="2400" b="1" dirty="0" smtClean="0">
                <a:solidFill>
                  <a:srgbClr val="7F2828"/>
                </a:solidFill>
              </a:rPr>
            </a:br>
            <a:endParaRPr lang="lt-LT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15666"/>
            <a:ext cx="5312409" cy="2484276"/>
          </a:xfr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3959"/>
            <a:ext cx="1763688" cy="6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51596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7F2828"/>
                </a:solidFill>
              </a:rPr>
              <a:t>d</a:t>
            </a:r>
            <a:r>
              <a:rPr lang="lt-LT" dirty="0" smtClean="0">
                <a:solidFill>
                  <a:srgbClr val="7F2828"/>
                </a:solidFill>
              </a:rPr>
              <a:t>r. Justinas Ivaška</a:t>
            </a:r>
          </a:p>
          <a:p>
            <a:r>
              <a:rPr lang="lt-LT" altLang="en-US" dirty="0" smtClean="0">
                <a:solidFill>
                  <a:srgbClr val="7F2828"/>
                </a:solidFill>
              </a:rPr>
              <a:t>Projekto vadovas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443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240" cy="4548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71057"/>
            <a:ext cx="912724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Priėmimo skyriaus įvaizdį kūrė glaudžiai dirbantis kolektyvas.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6" cy="4547322"/>
          </a:xfrm>
        </p:spPr>
      </p:pic>
      <p:sp>
        <p:nvSpPr>
          <p:cNvPr id="7" name="TextBox 6"/>
          <p:cNvSpPr txBox="1"/>
          <p:nvPr/>
        </p:nvSpPr>
        <p:spPr>
          <a:xfrm>
            <a:off x="-28222" y="4292973"/>
            <a:ext cx="9156928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Renovacijos poreikį stiprino suintensyvėjęs pacientų srautas.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4941"/>
          </a:xfrm>
        </p:spPr>
      </p:pic>
      <p:sp>
        <p:nvSpPr>
          <p:cNvPr id="5" name="TextBox 4"/>
          <p:cNvSpPr txBox="1"/>
          <p:nvPr/>
        </p:nvSpPr>
        <p:spPr>
          <a:xfrm>
            <a:off x="27620" y="4277942"/>
            <a:ext cx="911638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Ačiū visiems, kurių dėka nesustojome.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7"/>
            <a:ext cx="9144000" cy="4554941"/>
          </a:xfrm>
        </p:spPr>
      </p:pic>
      <p:sp>
        <p:nvSpPr>
          <p:cNvPr id="5" name="TextBox 4"/>
          <p:cNvSpPr txBox="1"/>
          <p:nvPr/>
        </p:nvSpPr>
        <p:spPr>
          <a:xfrm>
            <a:off x="0" y="4263110"/>
            <a:ext cx="914400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Ilgai lauktas įsisenėjusių problemų sprendimo būdas.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554940"/>
          </a:xfrm>
        </p:spPr>
      </p:pic>
      <p:sp>
        <p:nvSpPr>
          <p:cNvPr id="4" name="TextBox 3"/>
          <p:cNvSpPr txBox="1"/>
          <p:nvPr/>
        </p:nvSpPr>
        <p:spPr>
          <a:xfrm>
            <a:off x="0" y="4245936"/>
            <a:ext cx="914400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Kantrybės, kantrybės ir, dar kartą, kantrybės.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1"/>
            <a:ext cx="9128706" cy="4547322"/>
          </a:xfrm>
        </p:spPr>
      </p:pic>
      <p:sp>
        <p:nvSpPr>
          <p:cNvPr id="4" name="TextBox 3"/>
          <p:cNvSpPr txBox="1"/>
          <p:nvPr/>
        </p:nvSpPr>
        <p:spPr>
          <a:xfrm>
            <a:off x="0" y="4271720"/>
            <a:ext cx="9128706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Erdvu, šilta, saugu.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5" y="0"/>
            <a:ext cx="9174175" cy="4569972"/>
          </a:xfrm>
        </p:spPr>
      </p:pic>
      <p:sp>
        <p:nvSpPr>
          <p:cNvPr id="5" name="TextBox 4"/>
          <p:cNvSpPr txBox="1"/>
          <p:nvPr/>
        </p:nvSpPr>
        <p:spPr>
          <a:xfrm>
            <a:off x="-30176" y="4298673"/>
            <a:ext cx="9174176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Dabar jau turime kuo didžiuotis.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4941"/>
          </a:xfrm>
        </p:spPr>
      </p:pic>
      <p:sp>
        <p:nvSpPr>
          <p:cNvPr id="4" name="TextBox 3"/>
          <p:cNvSpPr txBox="1"/>
          <p:nvPr/>
        </p:nvSpPr>
        <p:spPr>
          <a:xfrm>
            <a:off x="-24683" y="4093780"/>
            <a:ext cx="9180512" cy="646331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Siekiame teikti saugias, efektyvias, </a:t>
            </a:r>
            <a:r>
              <a:rPr lang="lt-LT" dirty="0">
                <a:solidFill>
                  <a:schemeClr val="bg1"/>
                </a:solidFill>
              </a:rPr>
              <a:t>šiuolaikinio medicinos mokslo ir etikos reikalavimus atitinkančias asmens sveikatos priežiūros </a:t>
            </a:r>
            <a:r>
              <a:rPr lang="lt-LT" dirty="0" smtClean="0">
                <a:solidFill>
                  <a:schemeClr val="bg1"/>
                </a:solidFill>
              </a:rPr>
              <a:t>paslaugas.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4941"/>
          </a:xfrm>
        </p:spPr>
      </p:pic>
      <p:sp>
        <p:nvSpPr>
          <p:cNvPr id="5" name="TextBox 4"/>
          <p:cNvSpPr txBox="1"/>
          <p:nvPr/>
        </p:nvSpPr>
        <p:spPr>
          <a:xfrm>
            <a:off x="0" y="4271720"/>
            <a:ext cx="914400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Naujos sąlygos diagnostikai, stebėjimui ir gydymui. 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" y="0"/>
            <a:ext cx="9144000" cy="4554941"/>
          </a:xfrm>
        </p:spPr>
      </p:pic>
      <p:sp>
        <p:nvSpPr>
          <p:cNvPr id="4" name="TextBox 3"/>
          <p:cNvSpPr txBox="1"/>
          <p:nvPr/>
        </p:nvSpPr>
        <p:spPr>
          <a:xfrm>
            <a:off x="-33533" y="4277942"/>
            <a:ext cx="9184068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Buvusio Ambulatorinės </a:t>
            </a:r>
            <a:r>
              <a:rPr lang="lt-LT" dirty="0">
                <a:solidFill>
                  <a:schemeClr val="bg1"/>
                </a:solidFill>
              </a:rPr>
              <a:t>reabilitacijos skyriaus</a:t>
            </a:r>
            <a:r>
              <a:rPr lang="lt-LT" dirty="0" smtClean="0">
                <a:solidFill>
                  <a:schemeClr val="bg1"/>
                </a:solidFill>
              </a:rPr>
              <a:t> darbo sąlygos.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0835"/>
            <a:ext cx="8229600" cy="857250"/>
          </a:xfrm>
        </p:spPr>
        <p:txBody>
          <a:bodyPr/>
          <a:lstStyle/>
          <a:p>
            <a:pPr marL="0" indent="0"/>
            <a:r>
              <a:rPr lang="lt-LT" sz="2400" b="1" dirty="0" smtClean="0">
                <a:solidFill>
                  <a:srgbClr val="7F2828"/>
                </a:solidFill>
              </a:rPr>
              <a:t>„VšĮ VUL Santariškių klinikų Priėmimo skyriaus ir Ambulatorinės reabilitacijos skyriaus patalpų rekonstrukcija ir įrengimas“</a:t>
            </a:r>
            <a:br>
              <a:rPr lang="lt-LT" sz="2400" b="1" dirty="0" smtClean="0">
                <a:solidFill>
                  <a:srgbClr val="7F2828"/>
                </a:solidFill>
              </a:rPr>
            </a:br>
            <a:endParaRPr lang="lt-LT" sz="2400" dirty="0">
              <a:solidFill>
                <a:srgbClr val="7F28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440" y="1984681"/>
            <a:ext cx="7183560" cy="2027229"/>
          </a:xfrm>
        </p:spPr>
        <p:txBody>
          <a:bodyPr/>
          <a:lstStyle/>
          <a:p>
            <a:pPr marL="0" indent="0">
              <a:buNone/>
            </a:pPr>
            <a:r>
              <a:rPr lang="lt-LT" sz="2400" b="1" dirty="0">
                <a:solidFill>
                  <a:srgbClr val="7F2828"/>
                </a:solidFill>
              </a:rPr>
              <a:t>Projekto trukmė: </a:t>
            </a:r>
            <a:r>
              <a:rPr lang="lt-LT" sz="2400" dirty="0">
                <a:solidFill>
                  <a:srgbClr val="7F2828"/>
                </a:solidFill>
              </a:rPr>
              <a:t>2010-04-20 – </a:t>
            </a:r>
            <a:r>
              <a:rPr lang="lt-LT" sz="2400" dirty="0" smtClean="0">
                <a:solidFill>
                  <a:srgbClr val="7F2828"/>
                </a:solidFill>
              </a:rPr>
              <a:t>2015-11-30; </a:t>
            </a:r>
            <a:endParaRPr lang="lt-LT" sz="2400" dirty="0">
              <a:solidFill>
                <a:srgbClr val="7F2828"/>
              </a:solidFill>
            </a:endParaRPr>
          </a:p>
          <a:p>
            <a:pPr marL="0" indent="0">
              <a:buNone/>
            </a:pPr>
            <a:r>
              <a:rPr lang="lt-LT" sz="2400" b="1" dirty="0" smtClean="0">
                <a:solidFill>
                  <a:srgbClr val="7F2828"/>
                </a:solidFill>
              </a:rPr>
              <a:t>Projekto vertė: </a:t>
            </a:r>
            <a:r>
              <a:rPr lang="lt-LT" sz="2400" dirty="0" smtClean="0">
                <a:solidFill>
                  <a:srgbClr val="7F2828"/>
                </a:solidFill>
              </a:rPr>
              <a:t>14,2 mln. </a:t>
            </a:r>
            <a:r>
              <a:rPr lang="lt-LT" sz="2400" dirty="0" err="1" smtClean="0">
                <a:solidFill>
                  <a:srgbClr val="7F2828"/>
                </a:solidFill>
              </a:rPr>
              <a:t>Eur</a:t>
            </a:r>
            <a:r>
              <a:rPr lang="lt-LT" sz="2400" dirty="0" smtClean="0">
                <a:solidFill>
                  <a:srgbClr val="7F2828"/>
                </a:solidFill>
              </a:rPr>
              <a:t>;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rgbClr val="7F2828"/>
                </a:solidFill>
              </a:rPr>
              <a:t>ES SF finansavimas</a:t>
            </a:r>
            <a:r>
              <a:rPr lang="lt-LT" sz="2400" b="1" dirty="0">
                <a:solidFill>
                  <a:srgbClr val="7F2828"/>
                </a:solidFill>
              </a:rPr>
              <a:t>: </a:t>
            </a:r>
            <a:r>
              <a:rPr lang="lt-LT" sz="2400" dirty="0" smtClean="0">
                <a:solidFill>
                  <a:srgbClr val="7F2828"/>
                </a:solidFill>
              </a:rPr>
              <a:t>12,1 mln. </a:t>
            </a:r>
            <a:r>
              <a:rPr lang="lt-LT" sz="2400" dirty="0" err="1">
                <a:solidFill>
                  <a:srgbClr val="7F2828"/>
                </a:solidFill>
              </a:rPr>
              <a:t>Eur</a:t>
            </a:r>
            <a:r>
              <a:rPr lang="lt-LT" sz="2400" dirty="0">
                <a:solidFill>
                  <a:srgbClr val="7F2828"/>
                </a:solidFill>
              </a:rPr>
              <a:t> (85 </a:t>
            </a:r>
            <a:r>
              <a:rPr lang="en-GB" sz="2400" dirty="0" smtClean="0">
                <a:solidFill>
                  <a:srgbClr val="7F2828"/>
                </a:solidFill>
              </a:rPr>
              <a:t>%)</a:t>
            </a:r>
            <a:r>
              <a:rPr lang="lt-LT" sz="2400" dirty="0" smtClean="0">
                <a:solidFill>
                  <a:srgbClr val="7F2828"/>
                </a:solidFill>
              </a:rPr>
              <a:t>;</a:t>
            </a:r>
            <a:endParaRPr lang="lt-LT" sz="2400" dirty="0">
              <a:solidFill>
                <a:srgbClr val="7F2828"/>
              </a:solidFill>
            </a:endParaRPr>
          </a:p>
          <a:p>
            <a:pPr marL="0" indent="0">
              <a:buNone/>
            </a:pPr>
            <a:r>
              <a:rPr lang="lt-LT" sz="2400" b="1" dirty="0" smtClean="0">
                <a:solidFill>
                  <a:srgbClr val="7F2828"/>
                </a:solidFill>
              </a:rPr>
              <a:t>Valstybės </a:t>
            </a:r>
            <a:r>
              <a:rPr lang="lt-LT" sz="2400" b="1" dirty="0">
                <a:solidFill>
                  <a:srgbClr val="7F2828"/>
                </a:solidFill>
              </a:rPr>
              <a:t>biudžeto lėšos: </a:t>
            </a:r>
            <a:r>
              <a:rPr lang="lt-LT" sz="2400" dirty="0" smtClean="0">
                <a:solidFill>
                  <a:srgbClr val="7F2828"/>
                </a:solidFill>
              </a:rPr>
              <a:t>2,1 mln.</a:t>
            </a:r>
            <a:r>
              <a:rPr lang="en-GB" sz="2400" dirty="0" smtClean="0">
                <a:solidFill>
                  <a:srgbClr val="7F2828"/>
                </a:solidFill>
              </a:rPr>
              <a:t> </a:t>
            </a:r>
            <a:r>
              <a:rPr lang="en-GB" sz="2400" dirty="0" err="1">
                <a:solidFill>
                  <a:srgbClr val="7F2828"/>
                </a:solidFill>
              </a:rPr>
              <a:t>Eur</a:t>
            </a:r>
            <a:r>
              <a:rPr lang="en-GB" sz="2400" dirty="0">
                <a:solidFill>
                  <a:srgbClr val="7F2828"/>
                </a:solidFill>
              </a:rPr>
              <a:t> (15 </a:t>
            </a:r>
            <a:r>
              <a:rPr lang="en-GB" sz="2400" dirty="0" smtClean="0">
                <a:solidFill>
                  <a:srgbClr val="7F2828"/>
                </a:solidFill>
              </a:rPr>
              <a:t>%)</a:t>
            </a:r>
            <a:r>
              <a:rPr lang="lt-LT" sz="2400" dirty="0" smtClean="0">
                <a:solidFill>
                  <a:srgbClr val="7F2828"/>
                </a:solidFill>
              </a:rPr>
              <a:t>.</a:t>
            </a:r>
          </a:p>
          <a:p>
            <a:pPr marL="0" indent="0">
              <a:buNone/>
            </a:pPr>
            <a:endParaRPr lang="lt-LT" sz="1800" dirty="0">
              <a:solidFill>
                <a:srgbClr val="7F2828"/>
              </a:solidFill>
            </a:endParaRPr>
          </a:p>
          <a:p>
            <a:pPr marL="0" indent="0">
              <a:buNone/>
            </a:pPr>
            <a:r>
              <a:rPr lang="lt-LT" sz="2400" b="1" dirty="0" smtClean="0">
                <a:solidFill>
                  <a:srgbClr val="7F2828"/>
                </a:solidFill>
              </a:rPr>
              <a:t>Išmokėtas finansavimas: </a:t>
            </a:r>
            <a:r>
              <a:rPr lang="lt-LT" sz="2400" dirty="0" smtClean="0">
                <a:solidFill>
                  <a:srgbClr val="7F2828"/>
                </a:solidFill>
              </a:rPr>
              <a:t>14,2 mln. </a:t>
            </a:r>
            <a:r>
              <a:rPr lang="lt-LT" sz="2400" dirty="0" err="1" smtClean="0">
                <a:solidFill>
                  <a:srgbClr val="7F2828"/>
                </a:solidFill>
              </a:rPr>
              <a:t>Eur</a:t>
            </a:r>
            <a:r>
              <a:rPr lang="lt-LT" sz="2400" dirty="0" smtClean="0">
                <a:solidFill>
                  <a:srgbClr val="7F2828"/>
                </a:solidFill>
              </a:rPr>
              <a:t>.</a:t>
            </a:r>
            <a:endParaRPr lang="lt-LT" sz="2400" dirty="0">
              <a:solidFill>
                <a:srgbClr val="7F2828"/>
              </a:solidFill>
            </a:endParaRPr>
          </a:p>
          <a:p>
            <a:pPr marL="0" indent="0">
              <a:buNone/>
            </a:pPr>
            <a:endParaRPr lang="lt-LT" sz="2000" dirty="0">
              <a:solidFill>
                <a:srgbClr val="7F282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3958"/>
            <a:ext cx="1763688" cy="6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" y="11524"/>
            <a:ext cx="9128706" cy="4547322"/>
          </a:xfrm>
        </p:spPr>
      </p:pic>
      <p:sp>
        <p:nvSpPr>
          <p:cNvPr id="4" name="TextBox 3"/>
          <p:cNvSpPr txBox="1"/>
          <p:nvPr/>
        </p:nvSpPr>
        <p:spPr>
          <a:xfrm>
            <a:off x="0" y="4117366"/>
            <a:ext cx="9144000" cy="646331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Ambulatorinės reabilitacijos skyrius buvo per ankštas saugioms ir kokybiškoms paslaugoms teikti.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60"/>
            <a:ext cx="9144000" cy="4554941"/>
          </a:xfrm>
        </p:spPr>
      </p:pic>
      <p:sp>
        <p:nvSpPr>
          <p:cNvPr id="6" name="TextBox 5"/>
          <p:cNvSpPr txBox="1"/>
          <p:nvPr/>
        </p:nvSpPr>
        <p:spPr>
          <a:xfrm>
            <a:off x="0" y="4271720"/>
            <a:ext cx="914400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Puikios sąlygos pacientams, atnaujinta medicininė įranga ir inventorius.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4941"/>
          </a:xfrm>
        </p:spPr>
      </p:pic>
      <p:sp>
        <p:nvSpPr>
          <p:cNvPr id="4" name="TextBox 3"/>
          <p:cNvSpPr txBox="1"/>
          <p:nvPr/>
        </p:nvSpPr>
        <p:spPr>
          <a:xfrm>
            <a:off x="0" y="4271720"/>
            <a:ext cx="914400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Teikiamos reabilitacijos ir sporto medicinos paslaugos.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0835"/>
            <a:ext cx="8229600" cy="857250"/>
          </a:xfrm>
        </p:spPr>
        <p:txBody>
          <a:bodyPr/>
          <a:lstStyle/>
          <a:p>
            <a:pPr marL="0" indent="0"/>
            <a:r>
              <a:rPr lang="lt-LT" sz="2400" b="1" dirty="0">
                <a:solidFill>
                  <a:srgbClr val="7F2828"/>
                </a:solidFill>
              </a:rPr>
              <a:t>„VšĮ </a:t>
            </a:r>
            <a:r>
              <a:rPr lang="lt-LT" sz="2400" b="1" dirty="0" smtClean="0">
                <a:solidFill>
                  <a:srgbClr val="7F2828"/>
                </a:solidFill>
              </a:rPr>
              <a:t>VUL Santariškių </a:t>
            </a:r>
            <a:r>
              <a:rPr lang="lt-LT" sz="2400" b="1" dirty="0">
                <a:solidFill>
                  <a:srgbClr val="7F2828"/>
                </a:solidFill>
              </a:rPr>
              <a:t>klinikų </a:t>
            </a:r>
            <a:r>
              <a:rPr lang="lt-LT" sz="2400" b="1" dirty="0" smtClean="0">
                <a:solidFill>
                  <a:srgbClr val="7F2828"/>
                </a:solidFill>
              </a:rPr>
              <a:t>Priėmimo </a:t>
            </a:r>
            <a:r>
              <a:rPr lang="lt-LT" sz="2400" b="1" dirty="0">
                <a:solidFill>
                  <a:srgbClr val="7F2828"/>
                </a:solidFill>
              </a:rPr>
              <a:t>skyriaus ir </a:t>
            </a:r>
            <a:r>
              <a:rPr lang="lt-LT" sz="2400" b="1" dirty="0" smtClean="0">
                <a:solidFill>
                  <a:srgbClr val="7F2828"/>
                </a:solidFill>
              </a:rPr>
              <a:t>Ambulatorinės </a:t>
            </a:r>
            <a:r>
              <a:rPr lang="lt-LT" sz="2400" b="1" dirty="0">
                <a:solidFill>
                  <a:srgbClr val="7F2828"/>
                </a:solidFill>
              </a:rPr>
              <a:t>reabilitacijos skyriaus patalpų rekonstrukcija ir įrengimas“</a:t>
            </a:r>
            <a:br>
              <a:rPr lang="lt-LT" sz="2400" b="1" dirty="0">
                <a:solidFill>
                  <a:srgbClr val="7F2828"/>
                </a:solidFill>
              </a:rPr>
            </a:br>
            <a:endParaRPr lang="lt-LT" sz="2400" dirty="0">
              <a:solidFill>
                <a:srgbClr val="7F282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3959"/>
            <a:ext cx="1763688" cy="6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1152" y="163564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7F2828"/>
                </a:solidFill>
              </a:rPr>
              <a:t>Vadovaujantis LR sveikatos apsaugos ministrės 2014 m. rugpjūčio 18 d. įsakymu Nr. V-875 „Dėl ilgalaikio turto nusidėvėjimo (amortizacijos) ekonominių normatyvų patvirtinimo“, nuo 2015 m. sausio 1 d. VULSK pasitvirtino šiuos nusidėvėjimo (amortizacijos) normatyvus, taikomus ir anksčiau įsigytam, bet dar nenudėvėtam turtui:</a:t>
            </a:r>
          </a:p>
          <a:p>
            <a:r>
              <a:rPr lang="lt-LT" sz="2400" dirty="0" smtClean="0">
                <a:solidFill>
                  <a:srgbClr val="7F2828"/>
                </a:solidFill>
              </a:rPr>
              <a:t>   - medicinos įrangai – </a:t>
            </a:r>
            <a:r>
              <a:rPr lang="lt-LT" sz="2400" b="1" dirty="0" smtClean="0">
                <a:solidFill>
                  <a:srgbClr val="7F2828"/>
                </a:solidFill>
              </a:rPr>
              <a:t>9 metai</a:t>
            </a:r>
            <a:r>
              <a:rPr lang="lt-LT" sz="2400" dirty="0" smtClean="0">
                <a:solidFill>
                  <a:srgbClr val="7F2828"/>
                </a:solidFill>
              </a:rPr>
              <a:t>.</a:t>
            </a:r>
          </a:p>
          <a:p>
            <a:r>
              <a:rPr lang="lt-LT" sz="2400" dirty="0" smtClean="0">
                <a:solidFill>
                  <a:srgbClr val="7F2828"/>
                </a:solidFill>
              </a:rPr>
              <a:t>   - medicininiams baldams – </a:t>
            </a:r>
            <a:r>
              <a:rPr lang="lt-LT" sz="2400" b="1" dirty="0" smtClean="0">
                <a:solidFill>
                  <a:srgbClr val="7F2828"/>
                </a:solidFill>
              </a:rPr>
              <a:t>11 metų</a:t>
            </a:r>
            <a:r>
              <a:rPr lang="lt-LT" sz="2400" dirty="0" smtClean="0">
                <a:solidFill>
                  <a:srgbClr val="7F2828"/>
                </a:solidFill>
              </a:rPr>
              <a:t>.</a:t>
            </a:r>
            <a:endParaRPr lang="lt-LT" sz="2400" dirty="0" smtClean="0">
              <a:solidFill>
                <a:srgbClr val="7F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0835"/>
            <a:ext cx="8229600" cy="857250"/>
          </a:xfrm>
        </p:spPr>
        <p:txBody>
          <a:bodyPr/>
          <a:lstStyle/>
          <a:p>
            <a:pPr marL="0" indent="0"/>
            <a:r>
              <a:rPr lang="lt-LT" sz="2400" b="1" dirty="0">
                <a:solidFill>
                  <a:srgbClr val="7F2828"/>
                </a:solidFill>
              </a:rPr>
              <a:t>„VšĮ </a:t>
            </a:r>
            <a:r>
              <a:rPr lang="lt-LT" sz="2400" b="1" dirty="0" smtClean="0">
                <a:solidFill>
                  <a:srgbClr val="7F2828"/>
                </a:solidFill>
              </a:rPr>
              <a:t>VUL Santariškių </a:t>
            </a:r>
            <a:r>
              <a:rPr lang="lt-LT" sz="2400" b="1" dirty="0">
                <a:solidFill>
                  <a:srgbClr val="7F2828"/>
                </a:solidFill>
              </a:rPr>
              <a:t>klinikų </a:t>
            </a:r>
            <a:r>
              <a:rPr lang="lt-LT" sz="2400" b="1" dirty="0" smtClean="0">
                <a:solidFill>
                  <a:srgbClr val="7F2828"/>
                </a:solidFill>
              </a:rPr>
              <a:t>Priėmimo </a:t>
            </a:r>
            <a:r>
              <a:rPr lang="lt-LT" sz="2400" b="1" dirty="0">
                <a:solidFill>
                  <a:srgbClr val="7F2828"/>
                </a:solidFill>
              </a:rPr>
              <a:t>skyriaus ir </a:t>
            </a:r>
            <a:r>
              <a:rPr lang="lt-LT" sz="2400" b="1" dirty="0" smtClean="0">
                <a:solidFill>
                  <a:srgbClr val="7F2828"/>
                </a:solidFill>
              </a:rPr>
              <a:t>Ambulatorinės </a:t>
            </a:r>
            <a:r>
              <a:rPr lang="lt-LT" sz="2400" b="1" dirty="0">
                <a:solidFill>
                  <a:srgbClr val="7F2828"/>
                </a:solidFill>
              </a:rPr>
              <a:t>reabilitacijos skyriaus patalpų rekonstrukcija ir įrengimas“</a:t>
            </a:r>
            <a:br>
              <a:rPr lang="lt-LT" sz="2400" b="1" dirty="0">
                <a:solidFill>
                  <a:srgbClr val="7F2828"/>
                </a:solidFill>
              </a:rPr>
            </a:br>
            <a:endParaRPr lang="lt-LT" sz="2400" dirty="0">
              <a:solidFill>
                <a:srgbClr val="7F282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3959"/>
            <a:ext cx="1763688" cy="6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1152" y="174380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32128"/>
              </p:ext>
            </p:extLst>
          </p:nvPr>
        </p:nvGraphicFramePr>
        <p:xfrm>
          <a:off x="827584" y="2017481"/>
          <a:ext cx="8199142" cy="148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722"/>
                <a:gridCol w="2767210"/>
                <a:gridCol w="2767210"/>
              </a:tblGrid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lt-LT" sz="1500" dirty="0" smtClean="0"/>
                        <a:t>2008-2015 m. įsigyta medicininės įrangos</a:t>
                      </a:r>
                      <a:r>
                        <a:rPr lang="lt-LT" sz="1500" baseline="0" dirty="0" smtClean="0"/>
                        <a:t> vertė</a:t>
                      </a:r>
                      <a:endParaRPr lang="en-GB" sz="1500" dirty="0"/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dirty="0" smtClean="0"/>
                        <a:t>Medicininės įrangos nusidėvėjimas pagal teisės aktus</a:t>
                      </a:r>
                      <a:endParaRPr lang="en-GB" sz="1500" b="0" dirty="0"/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500" dirty="0" smtClean="0"/>
                        <a:t>Medicininių baldų nusidėvėjimas pagal teisės aktus</a:t>
                      </a:r>
                      <a:endParaRPr lang="en-GB" sz="1500" b="0" dirty="0" smtClean="0"/>
                    </a:p>
                    <a:p>
                      <a:pPr algn="ctr"/>
                      <a:endParaRPr lang="en-GB" sz="1500" b="0" dirty="0"/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</a:tr>
              <a:tr h="503034">
                <a:tc>
                  <a:txBody>
                    <a:bodyPr/>
                    <a:lstStyle/>
                    <a:p>
                      <a:pPr algn="ctr"/>
                      <a:r>
                        <a:rPr lang="lt-LT" sz="1500" b="1" kern="1200" dirty="0" smtClean="0">
                          <a:solidFill>
                            <a:srgbClr val="7F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4,56 mln. EUR</a:t>
                      </a:r>
                      <a:endParaRPr lang="en-GB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b="1" dirty="0" smtClean="0">
                          <a:solidFill>
                            <a:srgbClr val="7F2828"/>
                          </a:solidFill>
                        </a:rPr>
                        <a:t>iki 2025 m.</a:t>
                      </a:r>
                      <a:endParaRPr lang="en-GB" sz="1500" b="1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b="1" dirty="0" smtClean="0">
                          <a:solidFill>
                            <a:srgbClr val="7F2828"/>
                          </a:solidFill>
                        </a:rPr>
                        <a:t>iki 2027 m.</a:t>
                      </a:r>
                      <a:endParaRPr lang="en-GB" sz="1500" b="1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9" y="1437085"/>
            <a:ext cx="4752975" cy="54054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lt-LT" sz="2600" smtClean="0">
              <a:solidFill>
                <a:srgbClr val="A5002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lt-LT" sz="180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447132" y="544116"/>
            <a:ext cx="6696869" cy="750094"/>
          </a:xfrm>
        </p:spPr>
        <p:txBody>
          <a:bodyPr/>
          <a:lstStyle/>
          <a:p>
            <a:pPr eaLnBrk="1" hangingPunct="1"/>
            <a:r>
              <a:rPr lang="lt-LT" sz="2400" b="1" dirty="0">
                <a:solidFill>
                  <a:srgbClr val="7F2828"/>
                </a:solidFill>
              </a:rPr>
              <a:t>„VšĮ </a:t>
            </a:r>
            <a:r>
              <a:rPr lang="lt-LT" sz="2400" b="1" dirty="0" smtClean="0">
                <a:solidFill>
                  <a:srgbClr val="7F2828"/>
                </a:solidFill>
              </a:rPr>
              <a:t>VUL Santariškių </a:t>
            </a:r>
            <a:r>
              <a:rPr lang="lt-LT" sz="2400" b="1" dirty="0">
                <a:solidFill>
                  <a:srgbClr val="7F2828"/>
                </a:solidFill>
              </a:rPr>
              <a:t>klinikų priėmimo skyriaus ir ambulatorinės reabilitacijos skyriaus patalpų rekonstrukcija ir įrengimas“</a:t>
            </a:r>
            <a:endParaRPr lang="lt-LT" altLang="lt-LT" sz="2400" b="1" dirty="0" smtClean="0">
              <a:solidFill>
                <a:srgbClr val="A50021"/>
              </a:solidFill>
              <a:latin typeface="Tahoma" panose="020B0604030504040204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499992" y="4764750"/>
            <a:ext cx="3529012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lt-LT" sz="2000" dirty="0">
                <a:solidFill>
                  <a:srgbClr val="7F282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www.santa.lt</a:t>
            </a:r>
            <a:endParaRPr lang="lt-LT" altLang="lt-LT" sz="2000" dirty="0">
              <a:solidFill>
                <a:srgbClr val="7F282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99992" y="4386273"/>
            <a:ext cx="3529013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lt-LT" altLang="lt-LT" sz="2600" dirty="0">
                <a:solidFill>
                  <a:srgbClr val="7F282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Ačiū už </a:t>
            </a:r>
            <a:r>
              <a:rPr lang="lt-LT" altLang="lt-LT" sz="2600" dirty="0" smtClean="0">
                <a:solidFill>
                  <a:srgbClr val="7F282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dėmesį.</a:t>
            </a:r>
            <a:endParaRPr lang="lt-LT" altLang="lt-LT" sz="2600" dirty="0">
              <a:solidFill>
                <a:srgbClr val="7F282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75" y="1779662"/>
            <a:ext cx="5624287" cy="251361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0835"/>
            <a:ext cx="8229600" cy="857250"/>
          </a:xfrm>
        </p:spPr>
        <p:txBody>
          <a:bodyPr/>
          <a:lstStyle/>
          <a:p>
            <a:pPr marL="0" indent="0"/>
            <a:r>
              <a:rPr lang="lt-LT" sz="2400" b="1" dirty="0">
                <a:solidFill>
                  <a:srgbClr val="7F2828"/>
                </a:solidFill>
              </a:rPr>
              <a:t>„VšĮ </a:t>
            </a:r>
            <a:r>
              <a:rPr lang="lt-LT" sz="2400" b="1" dirty="0" smtClean="0">
                <a:solidFill>
                  <a:srgbClr val="7F2828"/>
                </a:solidFill>
              </a:rPr>
              <a:t>VUL Santariškių </a:t>
            </a:r>
            <a:r>
              <a:rPr lang="lt-LT" sz="2400" b="1" dirty="0">
                <a:solidFill>
                  <a:srgbClr val="7F2828"/>
                </a:solidFill>
              </a:rPr>
              <a:t>klinikų </a:t>
            </a:r>
            <a:r>
              <a:rPr lang="lt-LT" sz="2400" b="1" dirty="0" smtClean="0">
                <a:solidFill>
                  <a:srgbClr val="7F2828"/>
                </a:solidFill>
              </a:rPr>
              <a:t>Priėmimo </a:t>
            </a:r>
            <a:r>
              <a:rPr lang="lt-LT" sz="2400" b="1" dirty="0">
                <a:solidFill>
                  <a:srgbClr val="7F2828"/>
                </a:solidFill>
              </a:rPr>
              <a:t>skyriaus ir </a:t>
            </a:r>
            <a:r>
              <a:rPr lang="lt-LT" sz="2400" b="1" dirty="0" smtClean="0">
                <a:solidFill>
                  <a:srgbClr val="7F2828"/>
                </a:solidFill>
              </a:rPr>
              <a:t>Ambulatorinės </a:t>
            </a:r>
            <a:r>
              <a:rPr lang="lt-LT" sz="2400" b="1" dirty="0">
                <a:solidFill>
                  <a:srgbClr val="7F2828"/>
                </a:solidFill>
              </a:rPr>
              <a:t>reabilitacijos skyriaus patalpų rekonstrukcija ir įrengimas“</a:t>
            </a:r>
            <a:br>
              <a:rPr lang="lt-LT" sz="2400" b="1" dirty="0">
                <a:solidFill>
                  <a:srgbClr val="7F2828"/>
                </a:solidFill>
              </a:rPr>
            </a:br>
            <a:endParaRPr lang="lt-LT" sz="2400" dirty="0">
              <a:solidFill>
                <a:srgbClr val="7F28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69672"/>
            <a:ext cx="8229600" cy="3132348"/>
          </a:xfrm>
        </p:spPr>
        <p:txBody>
          <a:bodyPr/>
          <a:lstStyle/>
          <a:p>
            <a:pPr marL="0" indent="0">
              <a:buNone/>
            </a:pPr>
            <a:r>
              <a:rPr lang="lt-LT" sz="2400" b="1" dirty="0" smtClean="0">
                <a:solidFill>
                  <a:srgbClr val="7F2828"/>
                </a:solidFill>
              </a:rPr>
              <a:t>   Išlaidos pagal projekto veiklas (mln. </a:t>
            </a:r>
            <a:r>
              <a:rPr lang="lt-LT" sz="2400" b="1" dirty="0" err="1" smtClean="0">
                <a:solidFill>
                  <a:srgbClr val="7F2828"/>
                </a:solidFill>
              </a:rPr>
              <a:t>Eur</a:t>
            </a:r>
            <a:r>
              <a:rPr lang="lt-LT" sz="2400" b="1" dirty="0" smtClean="0">
                <a:solidFill>
                  <a:srgbClr val="7F2828"/>
                </a:solidFill>
              </a:rPr>
              <a:t>):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3958"/>
            <a:ext cx="1763688" cy="6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96901"/>
              </p:ext>
            </p:extLst>
          </p:nvPr>
        </p:nvGraphicFramePr>
        <p:xfrm>
          <a:off x="1547664" y="2409732"/>
          <a:ext cx="7415648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570"/>
                <a:gridCol w="4543830"/>
                <a:gridCol w="2232248"/>
              </a:tblGrid>
              <a:tr h="297180">
                <a:tc gridSpan="2">
                  <a:txBody>
                    <a:bodyPr/>
                    <a:lstStyle/>
                    <a:p>
                      <a:r>
                        <a:rPr lang="lt-LT" sz="15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Statyba, rekonstravimas</a:t>
                      </a:r>
                      <a:endParaRPr lang="lt-LT" sz="15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AF91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9,2</a:t>
                      </a:r>
                      <a:endParaRPr lang="lt-LT" sz="15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1.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Priėmimo-skubios pagalbos skyriaus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5,7 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2.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Ambulatorinės reabilitacijos skyriaus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3,5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</a:tr>
              <a:tr h="297180">
                <a:tc gridSpan="2">
                  <a:txBody>
                    <a:bodyPr/>
                    <a:lstStyle/>
                    <a:p>
                      <a:r>
                        <a:rPr lang="lt-LT" sz="15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Medicininės įrangos įsigijimas</a:t>
                      </a:r>
                      <a:endParaRPr lang="lt-LT" sz="1500" b="1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solidFill>
                      <a:srgbClr val="AF91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4,6</a:t>
                      </a:r>
                      <a:endParaRPr lang="lt-LT" sz="1500" b="1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1.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Priėmimo-skubios pagalbos skyriaus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4,0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2.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Ambulatorinės reabilitacijos skyriaus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500" dirty="0" smtClean="0">
                          <a:solidFill>
                            <a:srgbClr val="7F2828"/>
                          </a:solidFill>
                        </a:rPr>
                        <a:t>0,6</a:t>
                      </a:r>
                      <a:endParaRPr lang="lt-LT" sz="1500" dirty="0">
                        <a:solidFill>
                          <a:srgbClr val="7F2828"/>
                        </a:solidFill>
                      </a:endParaRPr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4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0835"/>
            <a:ext cx="8229600" cy="857250"/>
          </a:xfrm>
        </p:spPr>
        <p:txBody>
          <a:bodyPr/>
          <a:lstStyle/>
          <a:p>
            <a:pPr marL="0" indent="0"/>
            <a:r>
              <a:rPr lang="lt-LT" sz="2400" b="1" dirty="0">
                <a:solidFill>
                  <a:srgbClr val="7F2828"/>
                </a:solidFill>
              </a:rPr>
              <a:t>„VšĮ </a:t>
            </a:r>
            <a:r>
              <a:rPr lang="lt-LT" sz="2400" b="1" dirty="0" smtClean="0">
                <a:solidFill>
                  <a:srgbClr val="7F2828"/>
                </a:solidFill>
              </a:rPr>
              <a:t>VUL Santariškių </a:t>
            </a:r>
            <a:r>
              <a:rPr lang="lt-LT" sz="2400" b="1" dirty="0">
                <a:solidFill>
                  <a:srgbClr val="7F2828"/>
                </a:solidFill>
              </a:rPr>
              <a:t>klinikų </a:t>
            </a:r>
            <a:r>
              <a:rPr lang="lt-LT" sz="2400" b="1" dirty="0" smtClean="0">
                <a:solidFill>
                  <a:srgbClr val="7F2828"/>
                </a:solidFill>
              </a:rPr>
              <a:t>Priėmimo </a:t>
            </a:r>
            <a:r>
              <a:rPr lang="lt-LT" sz="2400" b="1" dirty="0">
                <a:solidFill>
                  <a:srgbClr val="7F2828"/>
                </a:solidFill>
              </a:rPr>
              <a:t>skyriaus ir </a:t>
            </a:r>
            <a:r>
              <a:rPr lang="lt-LT" sz="2400" b="1" dirty="0" smtClean="0">
                <a:solidFill>
                  <a:srgbClr val="7F2828"/>
                </a:solidFill>
              </a:rPr>
              <a:t>Ambulatorinės </a:t>
            </a:r>
            <a:r>
              <a:rPr lang="lt-LT" sz="2400" b="1" dirty="0">
                <a:solidFill>
                  <a:srgbClr val="7F2828"/>
                </a:solidFill>
              </a:rPr>
              <a:t>reabilitacijos skyriaus patalpų rekonstrukcija ir įrengimas“</a:t>
            </a:r>
            <a:br>
              <a:rPr lang="lt-LT" sz="2400" b="1" dirty="0">
                <a:solidFill>
                  <a:srgbClr val="7F2828"/>
                </a:solidFill>
              </a:rPr>
            </a:br>
            <a:endParaRPr lang="lt-LT" sz="2400" dirty="0">
              <a:solidFill>
                <a:srgbClr val="7F28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48" y="1869672"/>
            <a:ext cx="8028384" cy="3132348"/>
          </a:xfrm>
        </p:spPr>
        <p:txBody>
          <a:bodyPr/>
          <a:lstStyle/>
          <a:p>
            <a:pPr marL="514350" indent="-514350">
              <a:buAutoNum type="arabicPeriod"/>
            </a:pPr>
            <a:endParaRPr lang="lt-LT" dirty="0" smtClean="0">
              <a:solidFill>
                <a:srgbClr val="7F2828"/>
              </a:solidFill>
            </a:endParaRPr>
          </a:p>
          <a:p>
            <a:pPr marL="514350" indent="-514350">
              <a:buAutoNum type="arabicPeriod"/>
            </a:pPr>
            <a:endParaRPr lang="lt-LT" dirty="0" smtClean="0">
              <a:solidFill>
                <a:srgbClr val="7F2828"/>
              </a:solidFill>
            </a:endParaRPr>
          </a:p>
          <a:p>
            <a:pPr marL="514350" indent="-514350">
              <a:buAutoNum type="arabicPeriod"/>
            </a:pPr>
            <a:endParaRPr lang="lt-LT" dirty="0" smtClean="0">
              <a:solidFill>
                <a:srgbClr val="7F282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71950"/>
            <a:ext cx="1763688" cy="7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00232"/>
              </p:ext>
            </p:extLst>
          </p:nvPr>
        </p:nvGraphicFramePr>
        <p:xfrm>
          <a:off x="1907705" y="2031690"/>
          <a:ext cx="6912768" cy="198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555501"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Skyrius</a:t>
                      </a:r>
                      <a:endParaRPr lang="lt-LT" sz="1400" dirty="0"/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Plotas 2010 m.</a:t>
                      </a:r>
                      <a:endParaRPr lang="lt-LT" sz="1400" dirty="0"/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 smtClean="0"/>
                        <a:t>Plotas 2015 m.</a:t>
                      </a:r>
                    </a:p>
                    <a:p>
                      <a:endParaRPr lang="lt-LT" sz="1400" dirty="0"/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</a:tr>
              <a:tr h="555501">
                <a:tc>
                  <a:txBody>
                    <a:bodyPr/>
                    <a:lstStyle/>
                    <a:p>
                      <a:r>
                        <a:rPr lang="lt-LT" sz="1400" b="0" dirty="0" smtClean="0">
                          <a:solidFill>
                            <a:srgbClr val="7F2828"/>
                          </a:solidFill>
                        </a:rPr>
                        <a:t>Priėmimo-skubios pagalbos skyrius</a:t>
                      </a:r>
                      <a:endParaRPr lang="lt-LT" sz="1400" b="0" dirty="0"/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 smtClean="0">
                          <a:solidFill>
                            <a:srgbClr val="7F2828"/>
                          </a:solidFill>
                        </a:rPr>
                        <a:t>650 </a:t>
                      </a:r>
                      <a:r>
                        <a:rPr lang="lt-LT" sz="1400" b="0" dirty="0" err="1" smtClean="0">
                          <a:solidFill>
                            <a:srgbClr val="7F2828"/>
                          </a:solidFill>
                        </a:rPr>
                        <a:t>m</a:t>
                      </a:r>
                      <a:r>
                        <a:rPr lang="lt-LT" sz="1400" b="0" baseline="30000" dirty="0" err="1" smtClean="0">
                          <a:solidFill>
                            <a:srgbClr val="7F2828"/>
                          </a:solidFill>
                        </a:rPr>
                        <a:t>2</a:t>
                      </a:r>
                      <a:endParaRPr lang="lt-LT" sz="1400" b="0" dirty="0"/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 smtClean="0">
                          <a:solidFill>
                            <a:srgbClr val="7F2828"/>
                          </a:solidFill>
                        </a:rPr>
                        <a:t>5241 </a:t>
                      </a:r>
                      <a:r>
                        <a:rPr lang="lt-LT" sz="1400" b="0" dirty="0" err="1" smtClean="0">
                          <a:solidFill>
                            <a:srgbClr val="7F2828"/>
                          </a:solidFill>
                        </a:rPr>
                        <a:t>m</a:t>
                      </a:r>
                      <a:r>
                        <a:rPr lang="lt-LT" sz="1400" b="0" baseline="30000" dirty="0" err="1" smtClean="0">
                          <a:solidFill>
                            <a:srgbClr val="7F2828"/>
                          </a:solidFill>
                        </a:rPr>
                        <a:t>2</a:t>
                      </a:r>
                      <a:endParaRPr lang="lt-LT" sz="1400" b="0" dirty="0"/>
                    </a:p>
                  </a:txBody>
                  <a:tcPr marT="34290" marB="34290">
                    <a:solidFill>
                      <a:srgbClr val="E9D3BD"/>
                    </a:solidFill>
                  </a:tcPr>
                </a:tc>
              </a:tr>
              <a:tr h="555501">
                <a:tc>
                  <a:txBody>
                    <a:bodyPr/>
                    <a:lstStyle/>
                    <a:p>
                      <a:r>
                        <a:rPr lang="lt-LT" sz="1400" b="0" dirty="0" smtClean="0">
                          <a:solidFill>
                            <a:srgbClr val="7F2828"/>
                          </a:solidFill>
                        </a:rPr>
                        <a:t>Ambulatorinės reabilitacijos skyrius</a:t>
                      </a:r>
                      <a:endParaRPr lang="lt-LT" sz="1400" b="0" dirty="0"/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 smtClean="0">
                          <a:solidFill>
                            <a:srgbClr val="7F2828"/>
                          </a:solidFill>
                        </a:rPr>
                        <a:t>1723 </a:t>
                      </a:r>
                      <a:r>
                        <a:rPr lang="lt-LT" sz="1400" b="0" dirty="0" err="1" smtClean="0">
                          <a:solidFill>
                            <a:srgbClr val="7F2828"/>
                          </a:solidFill>
                        </a:rPr>
                        <a:t>m</a:t>
                      </a:r>
                      <a:r>
                        <a:rPr lang="lt-LT" sz="1400" b="0" baseline="30000" dirty="0" err="1" smtClean="0">
                          <a:solidFill>
                            <a:srgbClr val="7F2828"/>
                          </a:solidFill>
                        </a:rPr>
                        <a:t>2</a:t>
                      </a:r>
                      <a:endParaRPr lang="lt-LT" sz="1400" b="0" dirty="0"/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 smtClean="0">
                          <a:solidFill>
                            <a:srgbClr val="7F2828"/>
                          </a:solidFill>
                        </a:rPr>
                        <a:t>2988 </a:t>
                      </a:r>
                      <a:r>
                        <a:rPr lang="lt-LT" sz="1400" b="0" dirty="0" err="1" smtClean="0">
                          <a:solidFill>
                            <a:srgbClr val="7F2828"/>
                          </a:solidFill>
                        </a:rPr>
                        <a:t>m</a:t>
                      </a:r>
                      <a:r>
                        <a:rPr lang="lt-LT" sz="1400" b="0" baseline="30000" dirty="0" err="1" smtClean="0">
                          <a:solidFill>
                            <a:srgbClr val="7F2828"/>
                          </a:solidFill>
                        </a:rPr>
                        <a:t>2</a:t>
                      </a:r>
                      <a:endParaRPr lang="lt-LT" sz="1400" b="0" dirty="0"/>
                    </a:p>
                  </a:txBody>
                  <a:tcPr marT="34290" marB="34290">
                    <a:solidFill>
                      <a:srgbClr val="E3C7AB"/>
                    </a:solidFill>
                  </a:tcPr>
                </a:tc>
              </a:tr>
              <a:tr h="321838">
                <a:tc gridSpan="2">
                  <a:txBody>
                    <a:bodyPr/>
                    <a:lstStyle/>
                    <a:p>
                      <a:pPr algn="r"/>
                      <a:r>
                        <a:rPr lang="lt-LT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Viso rekonstruota:</a:t>
                      </a:r>
                      <a:endParaRPr lang="lt-LT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8229 </a:t>
                      </a:r>
                      <a:r>
                        <a:rPr lang="lt-LT" sz="14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</a:t>
                      </a:r>
                      <a:r>
                        <a:rPr lang="lt-LT" sz="1400" b="1" baseline="300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r>
                        <a:rPr lang="lt-LT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lt-LT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rgbClr val="7F282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0657"/>
            <a:ext cx="8229600" cy="857250"/>
          </a:xfrm>
        </p:spPr>
        <p:txBody>
          <a:bodyPr/>
          <a:lstStyle/>
          <a:p>
            <a:pPr marL="0" indent="0"/>
            <a:r>
              <a:rPr lang="lt-LT" sz="2400" b="1" dirty="0">
                <a:solidFill>
                  <a:srgbClr val="7F2828"/>
                </a:solidFill>
              </a:rPr>
              <a:t>VP3-2.1-SAM-10-V-01-016</a:t>
            </a:r>
            <a:endParaRPr lang="lt-LT" sz="2400" dirty="0">
              <a:solidFill>
                <a:srgbClr val="7F28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48" y="1869672"/>
            <a:ext cx="8028384" cy="3132348"/>
          </a:xfrm>
        </p:spPr>
        <p:txBody>
          <a:bodyPr/>
          <a:lstStyle/>
          <a:p>
            <a:pPr marL="0" indent="0">
              <a:buNone/>
            </a:pPr>
            <a:endParaRPr lang="lt-LT" dirty="0" smtClean="0">
              <a:solidFill>
                <a:srgbClr val="7F2828"/>
              </a:solidFill>
            </a:endParaRPr>
          </a:p>
          <a:p>
            <a:pPr marL="514350" indent="-514350">
              <a:buAutoNum type="arabicPeriod"/>
            </a:pPr>
            <a:endParaRPr lang="lt-LT" dirty="0" smtClean="0">
              <a:solidFill>
                <a:srgbClr val="7F282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3959"/>
            <a:ext cx="1763688" cy="6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041290"/>
              </p:ext>
            </p:extLst>
          </p:nvPr>
        </p:nvGraphicFramePr>
        <p:xfrm>
          <a:off x="1187624" y="843558"/>
          <a:ext cx="7956376" cy="367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4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06416"/>
            <a:ext cx="8229600" cy="857250"/>
          </a:xfrm>
        </p:spPr>
        <p:txBody>
          <a:bodyPr/>
          <a:lstStyle/>
          <a:p>
            <a:pPr marL="0" indent="0"/>
            <a:r>
              <a:rPr lang="lt-LT" sz="2400" b="1" dirty="0">
                <a:solidFill>
                  <a:srgbClr val="7F2828"/>
                </a:solidFill>
              </a:rPr>
              <a:t>VP3-2.1-SAM-10-V-01-016</a:t>
            </a:r>
            <a:br>
              <a:rPr lang="lt-LT" sz="2400" b="1" dirty="0">
                <a:solidFill>
                  <a:srgbClr val="7F2828"/>
                </a:solidFill>
              </a:rPr>
            </a:br>
            <a:endParaRPr lang="lt-LT" sz="2400" dirty="0">
              <a:solidFill>
                <a:srgbClr val="7F28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48" y="1869672"/>
            <a:ext cx="8028384" cy="3132348"/>
          </a:xfrm>
        </p:spPr>
        <p:txBody>
          <a:bodyPr/>
          <a:lstStyle/>
          <a:p>
            <a:pPr marL="0" indent="0">
              <a:buNone/>
            </a:pPr>
            <a:endParaRPr lang="lt-LT" dirty="0" smtClean="0">
              <a:solidFill>
                <a:srgbClr val="7F2828"/>
              </a:solidFill>
            </a:endParaRPr>
          </a:p>
          <a:p>
            <a:pPr marL="514350" indent="-514350">
              <a:buAutoNum type="arabicPeriod"/>
            </a:pPr>
            <a:endParaRPr lang="lt-LT" dirty="0" smtClean="0">
              <a:solidFill>
                <a:srgbClr val="7F282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3959"/>
            <a:ext cx="1763688" cy="6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377563"/>
              </p:ext>
            </p:extLst>
          </p:nvPr>
        </p:nvGraphicFramePr>
        <p:xfrm>
          <a:off x="1187624" y="951570"/>
          <a:ext cx="8064707" cy="34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56301"/>
            <a:ext cx="8229600" cy="857250"/>
          </a:xfrm>
        </p:spPr>
        <p:txBody>
          <a:bodyPr/>
          <a:lstStyle/>
          <a:p>
            <a:pPr marL="0" indent="0"/>
            <a:endParaRPr lang="lt-LT" sz="2400" dirty="0">
              <a:solidFill>
                <a:srgbClr val="7F2828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24" y="0"/>
            <a:ext cx="9171225" cy="456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8222" y="4292973"/>
            <a:ext cx="9172222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Visas Priėmimo skyrius turėjo tilpti 650 </a:t>
            </a:r>
            <a:r>
              <a:rPr lang="lt-LT" dirty="0" err="1" smtClean="0">
                <a:solidFill>
                  <a:schemeClr val="bg1"/>
                </a:solidFill>
              </a:rPr>
              <a:t>m</a:t>
            </a:r>
            <a:r>
              <a:rPr lang="lt-LT" baseline="30000" dirty="0" err="1" smtClean="0">
                <a:solidFill>
                  <a:schemeClr val="bg1"/>
                </a:solidFill>
              </a:rPr>
              <a:t>2</a:t>
            </a:r>
            <a:r>
              <a:rPr lang="lt-LT" dirty="0" smtClean="0">
                <a:solidFill>
                  <a:schemeClr val="bg1"/>
                </a:solidFill>
              </a:rPr>
              <a:t> plote.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56301"/>
            <a:ext cx="8229600" cy="857250"/>
          </a:xfrm>
        </p:spPr>
        <p:txBody>
          <a:bodyPr/>
          <a:lstStyle/>
          <a:p>
            <a:pPr marL="0" indent="0"/>
            <a:endParaRPr lang="lt-LT" sz="2400" dirty="0">
              <a:solidFill>
                <a:srgbClr val="7F2828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" y="0"/>
            <a:ext cx="9127240" cy="4548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63110"/>
            <a:ext cx="9144000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Iki 2010 m. buvo vykdomi tik kosmetinio remonto darbai.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" y="0"/>
            <a:ext cx="9128706" cy="4547322"/>
          </a:xfrm>
        </p:spPr>
      </p:pic>
      <p:sp>
        <p:nvSpPr>
          <p:cNvPr id="5" name="TextBox 4"/>
          <p:cNvSpPr txBox="1"/>
          <p:nvPr/>
        </p:nvSpPr>
        <p:spPr>
          <a:xfrm>
            <a:off x="0" y="4263110"/>
            <a:ext cx="9124928" cy="369332"/>
          </a:xfrm>
          <a:prstGeom prst="rect">
            <a:avLst/>
          </a:prstGeom>
          <a:solidFill>
            <a:srgbClr val="7F2828"/>
          </a:solidFill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Patalpų trūkumas lėmė laikinus sprendimus.</a:t>
            </a:r>
            <a:endParaRPr lang="lt-LT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500</Words>
  <Application>Microsoft Office PowerPoint</Application>
  <PresentationFormat>On-screen Show (16:9)</PresentationFormat>
  <Paragraphs>78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„VšĮ VUL Santariškių klinikų Priėmimo skyriaus ir Ambulatorinės reabilitacijos skyriaus patalpų rekonstrukcija ir įrengimas“ Nr. VP3-2.1-SAM-10-V-01-016 </vt:lpstr>
      <vt:lpstr>„VšĮ VUL Santariškių klinikų Priėmimo skyriaus ir Ambulatorinės reabilitacijos skyriaus patalpų rekonstrukcija ir įrengimas“ </vt:lpstr>
      <vt:lpstr>„VšĮ VUL Santariškių klinikų Priėmimo skyriaus ir Ambulatorinės reabilitacijos skyriaus patalpų rekonstrukcija ir įrengimas“ </vt:lpstr>
      <vt:lpstr>„VšĮ VUL Santariškių klinikų Priėmimo skyriaus ir Ambulatorinės reabilitacijos skyriaus patalpų rekonstrukcija ir įrengimas“ </vt:lpstr>
      <vt:lpstr>VP3-2.1-SAM-10-V-01-016</vt:lpstr>
      <vt:lpstr>VP3-2.1-SAM-10-V-01-016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„VšĮ VUL Santariškių klinikų Priėmimo skyriaus ir Ambulatorinės reabilitacijos skyriaus patalpų rekonstrukcija ir įrengimas“ </vt:lpstr>
      <vt:lpstr>„VšĮ VUL Santariškių klinikų Priėmimo skyriaus ir Ambulatorinės reabilitacijos skyriaus patalpų rekonstrukcija ir įrengimas“ </vt:lpstr>
      <vt:lpstr>„VšĮ VUL Santariškių klinikų priėmimo skyriaus ir ambulatorinės reabilitacijos skyriaus patalpų rekonstrukcija ir įrengimas“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Inga</dc:creator>
  <cp:lastModifiedBy>TOSH</cp:lastModifiedBy>
  <cp:revision>129</cp:revision>
  <dcterms:created xsi:type="dcterms:W3CDTF">2009-09-03T07:29:04Z</dcterms:created>
  <dcterms:modified xsi:type="dcterms:W3CDTF">2017-02-21T17:00:57Z</dcterms:modified>
</cp:coreProperties>
</file>