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8.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9.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2.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4" r:id="rId2"/>
    <p:sldMasterId id="2147483720" r:id="rId3"/>
    <p:sldMasterId id="2147483683" r:id="rId4"/>
    <p:sldMasterId id="2147483687" r:id="rId5"/>
    <p:sldMasterId id="2147483694" r:id="rId6"/>
    <p:sldMasterId id="2147483696" r:id="rId7"/>
    <p:sldMasterId id="2147483665" r:id="rId8"/>
    <p:sldMasterId id="2147483715" r:id="rId9"/>
    <p:sldMasterId id="2147483703" r:id="rId10"/>
    <p:sldMasterId id="2147483666" r:id="rId11"/>
    <p:sldMasterId id="2147483788" r:id="rId12"/>
    <p:sldMasterId id="2147483807" r:id="rId13"/>
    <p:sldMasterId id="2147483812" r:id="rId14"/>
    <p:sldMasterId id="2147483818" r:id="rId15"/>
    <p:sldMasterId id="2147483837" r:id="rId16"/>
    <p:sldMasterId id="2147483856" r:id="rId17"/>
    <p:sldMasterId id="2147483878" r:id="rId18"/>
    <p:sldMasterId id="2147483897" r:id="rId19"/>
    <p:sldMasterId id="2147483919" r:id="rId20"/>
    <p:sldMasterId id="2147483941" r:id="rId21"/>
    <p:sldMasterId id="2147483963" r:id="rId22"/>
    <p:sldMasterId id="2147483985" r:id="rId23"/>
    <p:sldMasterId id="2147484007" r:id="rId24"/>
    <p:sldMasterId id="2147484014" r:id="rId25"/>
  </p:sldMasterIdLst>
  <p:notesMasterIdLst>
    <p:notesMasterId r:id="rId52"/>
  </p:notesMasterIdLst>
  <p:handoutMasterIdLst>
    <p:handoutMasterId r:id="rId53"/>
  </p:handoutMasterIdLst>
  <p:sldIdLst>
    <p:sldId id="258" r:id="rId26"/>
    <p:sldId id="429" r:id="rId27"/>
    <p:sldId id="430" r:id="rId28"/>
    <p:sldId id="353" r:id="rId29"/>
    <p:sldId id="406" r:id="rId30"/>
    <p:sldId id="407" r:id="rId31"/>
    <p:sldId id="409" r:id="rId32"/>
    <p:sldId id="408" r:id="rId33"/>
    <p:sldId id="410" r:id="rId34"/>
    <p:sldId id="412" r:id="rId35"/>
    <p:sldId id="413" r:id="rId36"/>
    <p:sldId id="414" r:id="rId37"/>
    <p:sldId id="417" r:id="rId38"/>
    <p:sldId id="418" r:id="rId39"/>
    <p:sldId id="419" r:id="rId40"/>
    <p:sldId id="423" r:id="rId41"/>
    <p:sldId id="422" r:id="rId42"/>
    <p:sldId id="421" r:id="rId43"/>
    <p:sldId id="431" r:id="rId44"/>
    <p:sldId id="420" r:id="rId45"/>
    <p:sldId id="427" r:id="rId46"/>
    <p:sldId id="432" r:id="rId47"/>
    <p:sldId id="433" r:id="rId48"/>
    <p:sldId id="434" r:id="rId49"/>
    <p:sldId id="424" r:id="rId50"/>
    <p:sldId id="425" r:id="rId51"/>
  </p:sldIdLst>
  <p:sldSz cx="9144000" cy="5143500" type="screen16x9"/>
  <p:notesSz cx="6797675" cy="9926638"/>
  <p:embeddedFontLst>
    <p:embeddedFont>
      <p:font typeface="Roboto Black" panose="020B0604020202020204" charset="0"/>
      <p:bold r:id="rId54"/>
      <p:boldItalic r:id="rId55"/>
    </p:embeddedFont>
    <p:embeddedFont>
      <p:font typeface="Roboto Light" panose="020B0604020202020204" charset="0"/>
      <p:regular r:id="rId56"/>
      <p:italic r:id="rId57"/>
    </p:embeddedFont>
    <p:embeddedFont>
      <p:font typeface="Open Sans"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Roboto" panose="020B0604020202020204" charset="0"/>
      <p:regular r:id="rId66"/>
      <p:bold r:id="rId67"/>
      <p:italic r:id="rId68"/>
      <p:boldItalic r:id="rId69"/>
    </p:embeddedFont>
  </p:embeddedFontLst>
  <p:defaultTex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20"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6" algn="l" defTabSz="914147" rtl="0" eaLnBrk="1" latinLnBrk="0" hangingPunct="1">
      <a:defRPr sz="1800" kern="1200">
        <a:solidFill>
          <a:schemeClr val="tx1"/>
        </a:solidFill>
        <a:latin typeface="+mn-lt"/>
        <a:ea typeface="+mn-ea"/>
        <a:cs typeface="+mn-cs"/>
      </a:defRPr>
    </a:lvl6pPr>
    <a:lvl7pPr marL="2742440" algn="l" defTabSz="914147" rtl="0" eaLnBrk="1" latinLnBrk="0" hangingPunct="1">
      <a:defRPr sz="1800" kern="1200">
        <a:solidFill>
          <a:schemeClr val="tx1"/>
        </a:solidFill>
        <a:latin typeface="+mn-lt"/>
        <a:ea typeface="+mn-ea"/>
        <a:cs typeface="+mn-cs"/>
      </a:defRPr>
    </a:lvl7pPr>
    <a:lvl8pPr marL="3199512"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8" userDrawn="1">
          <p15:clr>
            <a:srgbClr val="A4A3A4"/>
          </p15:clr>
        </p15:guide>
        <p15:guide id="2" pos="384" userDrawn="1">
          <p15:clr>
            <a:srgbClr val="A4A3A4"/>
          </p15:clr>
        </p15:guide>
        <p15:guide id="3" orient="horz" pos="276">
          <p15:clr>
            <a:srgbClr val="A4A3A4"/>
          </p15:clr>
        </p15:guide>
        <p15:guide id="4" pos="288">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Kasperovičienė" initials="M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C2E"/>
    <a:srgbClr val="FFFFFF"/>
    <a:srgbClr val="C03945"/>
    <a:srgbClr val="473945"/>
    <a:srgbClr val="FACE0E"/>
    <a:srgbClr val="EA3945"/>
    <a:srgbClr val="D6343F"/>
    <a:srgbClr val="EBF1F5"/>
    <a:srgbClr val="EEF1FA"/>
    <a:srgbClr val="EF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76295" autoAdjust="0"/>
  </p:normalViewPr>
  <p:slideViewPr>
    <p:cSldViewPr snapToGrid="0" snapToObjects="1">
      <p:cViewPr>
        <p:scale>
          <a:sx n="100" d="100"/>
          <a:sy n="100" d="100"/>
        </p:scale>
        <p:origin x="-162" y="864"/>
      </p:cViewPr>
      <p:guideLst>
        <p:guide orient="horz" pos="368"/>
        <p:guide orient="horz" pos="276"/>
        <p:guide pos="384"/>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1" d="100"/>
          <a:sy n="61" d="100"/>
        </p:scale>
        <p:origin x="2366" y="38"/>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8.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font" Target="fonts/font4.fntdata"/><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font" Target="fonts/font2.fntdata"/><Relationship Id="rId7" Type="http://schemas.openxmlformats.org/officeDocument/2006/relationships/slideMaster" Target="slideMasters/slideMaster7.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4A304-0BB5-EA4C-A07B-764C0CDBA961}" type="doc">
      <dgm:prSet loTypeId="urn:microsoft.com/office/officeart/2008/layout/HalfCircleOrganizationChart" loCatId="" qsTypeId="urn:microsoft.com/office/officeart/2005/8/quickstyle/simple1" qsCatId="simple" csTypeId="urn:microsoft.com/office/officeart/2005/8/colors/accent2_3" csCatId="accent2" phldr="1"/>
      <dgm:spPr/>
      <dgm:t>
        <a:bodyPr/>
        <a:lstStyle/>
        <a:p>
          <a:endParaRPr lang="en-US"/>
        </a:p>
      </dgm:t>
    </dgm:pt>
    <dgm:pt modelId="{B9D6DC2D-1AA7-9045-8C6C-227204058553}">
      <dgm:prSet phldrT="[Text]" custT="1"/>
      <dgm:spPr/>
      <dgm:t>
        <a:bodyPr/>
        <a:lstStyle/>
        <a:p>
          <a:r>
            <a:rPr lang="lt-LT" sz="1200" b="1" dirty="0" smtClean="0"/>
            <a:t>-55.000.000</a:t>
          </a:r>
          <a:endParaRPr lang="en-US" sz="1200" b="1" dirty="0"/>
        </a:p>
      </dgm:t>
    </dgm:pt>
    <dgm:pt modelId="{41065543-B3A7-B146-890D-AD8873DABFCC}" type="parTrans" cxnId="{C8C35C02-FB50-7740-B149-4C9346B483CA}">
      <dgm:prSet/>
      <dgm:spPr/>
      <dgm:t>
        <a:bodyPr/>
        <a:lstStyle/>
        <a:p>
          <a:endParaRPr lang="en-US" sz="1000"/>
        </a:p>
      </dgm:t>
    </dgm:pt>
    <dgm:pt modelId="{DEB2A223-4660-EE4E-8BD6-D2F63FB23F1A}" type="sibTrans" cxnId="{C8C35C02-FB50-7740-B149-4C9346B483CA}">
      <dgm:prSet/>
      <dgm:spPr/>
      <dgm:t>
        <a:bodyPr/>
        <a:lstStyle/>
        <a:p>
          <a:endParaRPr lang="en-US" sz="1000"/>
        </a:p>
      </dgm:t>
    </dgm:pt>
    <dgm:pt modelId="{29D5BE6A-9455-9942-A111-B0B74EA9CC72}" type="asst">
      <dgm:prSet phldrT="[Text]" custT="1"/>
      <dgm:spPr/>
      <dgm:t>
        <a:bodyPr/>
        <a:lstStyle/>
        <a:p>
          <a:r>
            <a:rPr lang="lt-LT" sz="1000" b="1" dirty="0" smtClean="0"/>
            <a:t>REKOMENDACIJOS</a:t>
          </a:r>
        </a:p>
        <a:p>
          <a:r>
            <a:rPr lang="lt-LT" sz="1000" b="1" dirty="0" smtClean="0"/>
            <a:t>VERTINIMAI</a:t>
          </a:r>
          <a:endParaRPr lang="en-US" sz="1000" b="1" dirty="0"/>
        </a:p>
      </dgm:t>
    </dgm:pt>
    <dgm:pt modelId="{CEB20508-2DC6-7349-A4BE-F485E16F42A5}" type="parTrans" cxnId="{D7F11AC2-BBCF-2C43-85B1-534632FC2961}">
      <dgm:prSet/>
      <dgm:spPr/>
      <dgm:t>
        <a:bodyPr/>
        <a:lstStyle/>
        <a:p>
          <a:endParaRPr lang="en-US" sz="1000"/>
        </a:p>
      </dgm:t>
    </dgm:pt>
    <dgm:pt modelId="{48B1BB76-02E7-C94C-8D28-47C2C9122427}" type="sibTrans" cxnId="{D7F11AC2-BBCF-2C43-85B1-534632FC2961}">
      <dgm:prSet/>
      <dgm:spPr/>
      <dgm:t>
        <a:bodyPr/>
        <a:lstStyle/>
        <a:p>
          <a:endParaRPr lang="en-US" sz="1000"/>
        </a:p>
      </dgm:t>
    </dgm:pt>
    <dgm:pt modelId="{A8462AE9-0E83-4342-9AEB-E470798430BE}">
      <dgm:prSet phldrT="[Text]" custT="1"/>
      <dgm:spPr/>
      <dgm:t>
        <a:bodyPr/>
        <a:lstStyle/>
        <a:p>
          <a:r>
            <a:rPr lang="lt-LT" sz="1000" b="1" dirty="0" smtClean="0"/>
            <a:t>KEIČIAMA</a:t>
          </a:r>
          <a:endParaRPr lang="en-US" sz="1000" b="1" dirty="0"/>
        </a:p>
      </dgm:t>
    </dgm:pt>
    <dgm:pt modelId="{F303314E-43A5-4F4D-9E3F-CF22E3C826E7}" type="parTrans" cxnId="{9B2D643B-919A-2B45-9A5C-187AA8AB21CD}">
      <dgm:prSet/>
      <dgm:spPr/>
      <dgm:t>
        <a:bodyPr/>
        <a:lstStyle/>
        <a:p>
          <a:endParaRPr lang="en-US" sz="1000"/>
        </a:p>
      </dgm:t>
    </dgm:pt>
    <dgm:pt modelId="{C8569EA6-3BD6-A04D-ADC2-681F9BB10853}" type="sibTrans" cxnId="{9B2D643B-919A-2B45-9A5C-187AA8AB21CD}">
      <dgm:prSet/>
      <dgm:spPr/>
      <dgm:t>
        <a:bodyPr/>
        <a:lstStyle/>
        <a:p>
          <a:endParaRPr lang="en-US" sz="1000"/>
        </a:p>
      </dgm:t>
    </dgm:pt>
    <dgm:pt modelId="{812C3CE8-ABEC-1340-B31F-9871E9590EF2}" type="pres">
      <dgm:prSet presAssocID="{53F4A304-0BB5-EA4C-A07B-764C0CDBA961}" presName="Name0" presStyleCnt="0">
        <dgm:presLayoutVars>
          <dgm:orgChart val="1"/>
          <dgm:chPref val="1"/>
          <dgm:dir/>
          <dgm:animOne val="branch"/>
          <dgm:animLvl val="lvl"/>
          <dgm:resizeHandles/>
        </dgm:presLayoutVars>
      </dgm:prSet>
      <dgm:spPr/>
      <dgm:t>
        <a:bodyPr/>
        <a:lstStyle/>
        <a:p>
          <a:endParaRPr lang="lt-LT"/>
        </a:p>
      </dgm:t>
    </dgm:pt>
    <dgm:pt modelId="{D3FDCA29-37F2-D64D-BFBA-FE07B9DCB4F1}" type="pres">
      <dgm:prSet presAssocID="{B9D6DC2D-1AA7-9045-8C6C-227204058553}" presName="hierRoot1" presStyleCnt="0">
        <dgm:presLayoutVars>
          <dgm:hierBranch val="init"/>
        </dgm:presLayoutVars>
      </dgm:prSet>
      <dgm:spPr/>
    </dgm:pt>
    <dgm:pt modelId="{90AE72E3-FA3B-D54C-822A-AFE9FEAE482A}" type="pres">
      <dgm:prSet presAssocID="{B9D6DC2D-1AA7-9045-8C6C-227204058553}" presName="rootComposite1" presStyleCnt="0"/>
      <dgm:spPr/>
    </dgm:pt>
    <dgm:pt modelId="{C4C557DD-EAA2-2241-95A0-CB099B6393B8}" type="pres">
      <dgm:prSet presAssocID="{B9D6DC2D-1AA7-9045-8C6C-227204058553}" presName="rootText1" presStyleLbl="alignAcc1" presStyleIdx="0" presStyleCnt="0">
        <dgm:presLayoutVars>
          <dgm:chPref val="3"/>
        </dgm:presLayoutVars>
      </dgm:prSet>
      <dgm:spPr/>
      <dgm:t>
        <a:bodyPr/>
        <a:lstStyle/>
        <a:p>
          <a:endParaRPr lang="lt-LT"/>
        </a:p>
      </dgm:t>
    </dgm:pt>
    <dgm:pt modelId="{0A7D40D8-5568-2C4E-8CAD-228EC1C36CEA}" type="pres">
      <dgm:prSet presAssocID="{B9D6DC2D-1AA7-9045-8C6C-227204058553}" presName="topArc1" presStyleLbl="parChTrans1D1" presStyleIdx="0" presStyleCnt="6"/>
      <dgm:spPr/>
    </dgm:pt>
    <dgm:pt modelId="{53601601-6D75-B543-A657-92AD79D9CFF5}" type="pres">
      <dgm:prSet presAssocID="{B9D6DC2D-1AA7-9045-8C6C-227204058553}" presName="bottomArc1" presStyleLbl="parChTrans1D1" presStyleIdx="1" presStyleCnt="6"/>
      <dgm:spPr/>
    </dgm:pt>
    <dgm:pt modelId="{614C8096-FF53-8841-8157-5BF46C39E765}" type="pres">
      <dgm:prSet presAssocID="{B9D6DC2D-1AA7-9045-8C6C-227204058553}" presName="topConnNode1" presStyleLbl="node1" presStyleIdx="0" presStyleCnt="0"/>
      <dgm:spPr/>
      <dgm:t>
        <a:bodyPr/>
        <a:lstStyle/>
        <a:p>
          <a:endParaRPr lang="lt-LT"/>
        </a:p>
      </dgm:t>
    </dgm:pt>
    <dgm:pt modelId="{4BBB9FBB-D023-304B-9B11-B814183EBC4E}" type="pres">
      <dgm:prSet presAssocID="{B9D6DC2D-1AA7-9045-8C6C-227204058553}" presName="hierChild2" presStyleCnt="0"/>
      <dgm:spPr/>
    </dgm:pt>
    <dgm:pt modelId="{C5040363-78F4-AD44-AA3F-16FE6F65C917}" type="pres">
      <dgm:prSet presAssocID="{F303314E-43A5-4F4D-9E3F-CF22E3C826E7}" presName="Name28" presStyleLbl="parChTrans1D2" presStyleIdx="0" presStyleCnt="2"/>
      <dgm:spPr/>
      <dgm:t>
        <a:bodyPr/>
        <a:lstStyle/>
        <a:p>
          <a:endParaRPr lang="lt-LT"/>
        </a:p>
      </dgm:t>
    </dgm:pt>
    <dgm:pt modelId="{C05C4F8F-6569-7541-B4E1-FE9F885CF64F}" type="pres">
      <dgm:prSet presAssocID="{A8462AE9-0E83-4342-9AEB-E470798430BE}" presName="hierRoot2" presStyleCnt="0">
        <dgm:presLayoutVars>
          <dgm:hierBranch val="init"/>
        </dgm:presLayoutVars>
      </dgm:prSet>
      <dgm:spPr/>
    </dgm:pt>
    <dgm:pt modelId="{4E61BB59-FA90-4642-8E21-4CCC3408397C}" type="pres">
      <dgm:prSet presAssocID="{A8462AE9-0E83-4342-9AEB-E470798430BE}" presName="rootComposite2" presStyleCnt="0"/>
      <dgm:spPr/>
    </dgm:pt>
    <dgm:pt modelId="{C533FF2C-FE4B-4C4F-AC76-83A5D9871006}" type="pres">
      <dgm:prSet presAssocID="{A8462AE9-0E83-4342-9AEB-E470798430BE}" presName="rootText2" presStyleLbl="alignAcc1" presStyleIdx="0" presStyleCnt="0">
        <dgm:presLayoutVars>
          <dgm:chPref val="3"/>
        </dgm:presLayoutVars>
      </dgm:prSet>
      <dgm:spPr/>
      <dgm:t>
        <a:bodyPr/>
        <a:lstStyle/>
        <a:p>
          <a:endParaRPr lang="lt-LT"/>
        </a:p>
      </dgm:t>
    </dgm:pt>
    <dgm:pt modelId="{8709A067-5569-564A-9383-DC02C89F5B31}" type="pres">
      <dgm:prSet presAssocID="{A8462AE9-0E83-4342-9AEB-E470798430BE}" presName="topArc2" presStyleLbl="parChTrans1D1" presStyleIdx="2" presStyleCnt="6"/>
      <dgm:spPr/>
    </dgm:pt>
    <dgm:pt modelId="{5E6C8402-5429-B646-9B0F-505714ED94D1}" type="pres">
      <dgm:prSet presAssocID="{A8462AE9-0E83-4342-9AEB-E470798430BE}" presName="bottomArc2" presStyleLbl="parChTrans1D1" presStyleIdx="3" presStyleCnt="6"/>
      <dgm:spPr/>
    </dgm:pt>
    <dgm:pt modelId="{C952901D-9DDF-1548-B74A-6D8EDD97C91D}" type="pres">
      <dgm:prSet presAssocID="{A8462AE9-0E83-4342-9AEB-E470798430BE}" presName="topConnNode2" presStyleLbl="node2" presStyleIdx="0" presStyleCnt="0"/>
      <dgm:spPr/>
      <dgm:t>
        <a:bodyPr/>
        <a:lstStyle/>
        <a:p>
          <a:endParaRPr lang="lt-LT"/>
        </a:p>
      </dgm:t>
    </dgm:pt>
    <dgm:pt modelId="{8E7F93BC-4C79-5745-90AA-5432EC7F76ED}" type="pres">
      <dgm:prSet presAssocID="{A8462AE9-0E83-4342-9AEB-E470798430BE}" presName="hierChild4" presStyleCnt="0"/>
      <dgm:spPr/>
    </dgm:pt>
    <dgm:pt modelId="{09E5BF9D-0DC0-FD4A-80BB-EB0101565F72}" type="pres">
      <dgm:prSet presAssocID="{A8462AE9-0E83-4342-9AEB-E470798430BE}" presName="hierChild5" presStyleCnt="0"/>
      <dgm:spPr/>
    </dgm:pt>
    <dgm:pt modelId="{99A5A869-E1F7-F744-8D1D-ECD7F0589279}" type="pres">
      <dgm:prSet presAssocID="{B9D6DC2D-1AA7-9045-8C6C-227204058553}" presName="hierChild3" presStyleCnt="0"/>
      <dgm:spPr/>
    </dgm:pt>
    <dgm:pt modelId="{06ED2F68-29E4-124B-ABFA-EF36B3F285E7}" type="pres">
      <dgm:prSet presAssocID="{CEB20508-2DC6-7349-A4BE-F485E16F42A5}" presName="Name101" presStyleLbl="parChTrans1D2" presStyleIdx="1" presStyleCnt="2"/>
      <dgm:spPr/>
      <dgm:t>
        <a:bodyPr/>
        <a:lstStyle/>
        <a:p>
          <a:endParaRPr lang="lt-LT"/>
        </a:p>
      </dgm:t>
    </dgm:pt>
    <dgm:pt modelId="{A0036028-9E0C-9145-BF02-CBE1B95FE688}" type="pres">
      <dgm:prSet presAssocID="{29D5BE6A-9455-9942-A111-B0B74EA9CC72}" presName="hierRoot3" presStyleCnt="0">
        <dgm:presLayoutVars>
          <dgm:hierBranch val="init"/>
        </dgm:presLayoutVars>
      </dgm:prSet>
      <dgm:spPr/>
    </dgm:pt>
    <dgm:pt modelId="{5FD8838C-C088-3C44-A912-B5349B624CCE}" type="pres">
      <dgm:prSet presAssocID="{29D5BE6A-9455-9942-A111-B0B74EA9CC72}" presName="rootComposite3" presStyleCnt="0"/>
      <dgm:spPr/>
    </dgm:pt>
    <dgm:pt modelId="{FEDC6882-CDA1-5D42-BEC3-313FE89DF7F6}" type="pres">
      <dgm:prSet presAssocID="{29D5BE6A-9455-9942-A111-B0B74EA9CC72}" presName="rootText3" presStyleLbl="alignAcc1" presStyleIdx="0" presStyleCnt="0">
        <dgm:presLayoutVars>
          <dgm:chPref val="3"/>
        </dgm:presLayoutVars>
      </dgm:prSet>
      <dgm:spPr/>
      <dgm:t>
        <a:bodyPr/>
        <a:lstStyle/>
        <a:p>
          <a:endParaRPr lang="lt-LT"/>
        </a:p>
      </dgm:t>
    </dgm:pt>
    <dgm:pt modelId="{D2AD5ADE-7399-2B4F-83D3-A31E93BDFFB6}" type="pres">
      <dgm:prSet presAssocID="{29D5BE6A-9455-9942-A111-B0B74EA9CC72}" presName="topArc3" presStyleLbl="parChTrans1D1" presStyleIdx="4" presStyleCnt="6"/>
      <dgm:spPr/>
    </dgm:pt>
    <dgm:pt modelId="{8D645660-5FAE-A642-82F6-3736FC76794A}" type="pres">
      <dgm:prSet presAssocID="{29D5BE6A-9455-9942-A111-B0B74EA9CC72}" presName="bottomArc3" presStyleLbl="parChTrans1D1" presStyleIdx="5" presStyleCnt="6"/>
      <dgm:spPr/>
    </dgm:pt>
    <dgm:pt modelId="{F8C90BA7-2CF3-6146-B067-8B9E2B5373C0}" type="pres">
      <dgm:prSet presAssocID="{29D5BE6A-9455-9942-A111-B0B74EA9CC72}" presName="topConnNode3" presStyleLbl="asst1" presStyleIdx="0" presStyleCnt="0"/>
      <dgm:spPr/>
      <dgm:t>
        <a:bodyPr/>
        <a:lstStyle/>
        <a:p>
          <a:endParaRPr lang="lt-LT"/>
        </a:p>
      </dgm:t>
    </dgm:pt>
    <dgm:pt modelId="{4F80F008-A83B-9A4C-AD3A-B13F9A05155E}" type="pres">
      <dgm:prSet presAssocID="{29D5BE6A-9455-9942-A111-B0B74EA9CC72}" presName="hierChild6" presStyleCnt="0"/>
      <dgm:spPr/>
    </dgm:pt>
    <dgm:pt modelId="{679CD869-6C20-134C-8E6B-7C783F4A102C}" type="pres">
      <dgm:prSet presAssocID="{29D5BE6A-9455-9942-A111-B0B74EA9CC72}" presName="hierChild7" presStyleCnt="0"/>
      <dgm:spPr/>
    </dgm:pt>
  </dgm:ptLst>
  <dgm:cxnLst>
    <dgm:cxn modelId="{F31B42F9-970E-473C-9345-9FA0638E6832}" type="presOf" srcId="{F303314E-43A5-4F4D-9E3F-CF22E3C826E7}" destId="{C5040363-78F4-AD44-AA3F-16FE6F65C917}" srcOrd="0" destOrd="0" presId="urn:microsoft.com/office/officeart/2008/layout/HalfCircleOrganizationChart"/>
    <dgm:cxn modelId="{9B2D643B-919A-2B45-9A5C-187AA8AB21CD}" srcId="{B9D6DC2D-1AA7-9045-8C6C-227204058553}" destId="{A8462AE9-0E83-4342-9AEB-E470798430BE}" srcOrd="1" destOrd="0" parTransId="{F303314E-43A5-4F4D-9E3F-CF22E3C826E7}" sibTransId="{C8569EA6-3BD6-A04D-ADC2-681F9BB10853}"/>
    <dgm:cxn modelId="{D5C39421-7536-4251-805A-0881D4FE5732}" type="presOf" srcId="{53F4A304-0BB5-EA4C-A07B-764C0CDBA961}" destId="{812C3CE8-ABEC-1340-B31F-9871E9590EF2}" srcOrd="0" destOrd="0" presId="urn:microsoft.com/office/officeart/2008/layout/HalfCircleOrganizationChart"/>
    <dgm:cxn modelId="{F1CBCAD3-B697-43CF-803E-F7911639A547}" type="presOf" srcId="{A8462AE9-0E83-4342-9AEB-E470798430BE}" destId="{C533FF2C-FE4B-4C4F-AC76-83A5D9871006}" srcOrd="0" destOrd="0" presId="urn:microsoft.com/office/officeart/2008/layout/HalfCircleOrganizationChart"/>
    <dgm:cxn modelId="{51776003-B0C6-482A-AAF6-2751B086857B}" type="presOf" srcId="{29D5BE6A-9455-9942-A111-B0B74EA9CC72}" destId="{F8C90BA7-2CF3-6146-B067-8B9E2B5373C0}" srcOrd="1" destOrd="0" presId="urn:microsoft.com/office/officeart/2008/layout/HalfCircleOrganizationChart"/>
    <dgm:cxn modelId="{59F2707F-3454-472A-A912-A3ADDB20FDDE}" type="presOf" srcId="{A8462AE9-0E83-4342-9AEB-E470798430BE}" destId="{C952901D-9DDF-1548-B74A-6D8EDD97C91D}" srcOrd="1" destOrd="0" presId="urn:microsoft.com/office/officeart/2008/layout/HalfCircleOrganizationChart"/>
    <dgm:cxn modelId="{09CE99BA-2AE7-4560-B8D0-4E2E155DC79C}" type="presOf" srcId="{CEB20508-2DC6-7349-A4BE-F485E16F42A5}" destId="{06ED2F68-29E4-124B-ABFA-EF36B3F285E7}" srcOrd="0" destOrd="0" presId="urn:microsoft.com/office/officeart/2008/layout/HalfCircleOrganizationChart"/>
    <dgm:cxn modelId="{C8C35C02-FB50-7740-B149-4C9346B483CA}" srcId="{53F4A304-0BB5-EA4C-A07B-764C0CDBA961}" destId="{B9D6DC2D-1AA7-9045-8C6C-227204058553}" srcOrd="0" destOrd="0" parTransId="{41065543-B3A7-B146-890D-AD8873DABFCC}" sibTransId="{DEB2A223-4660-EE4E-8BD6-D2F63FB23F1A}"/>
    <dgm:cxn modelId="{D7F11AC2-BBCF-2C43-85B1-534632FC2961}" srcId="{B9D6DC2D-1AA7-9045-8C6C-227204058553}" destId="{29D5BE6A-9455-9942-A111-B0B74EA9CC72}" srcOrd="0" destOrd="0" parTransId="{CEB20508-2DC6-7349-A4BE-F485E16F42A5}" sibTransId="{48B1BB76-02E7-C94C-8D28-47C2C9122427}"/>
    <dgm:cxn modelId="{A7B1DA95-4A00-4090-8E70-39979B0ECEDD}" type="presOf" srcId="{B9D6DC2D-1AA7-9045-8C6C-227204058553}" destId="{C4C557DD-EAA2-2241-95A0-CB099B6393B8}" srcOrd="0" destOrd="0" presId="urn:microsoft.com/office/officeart/2008/layout/HalfCircleOrganizationChart"/>
    <dgm:cxn modelId="{FF2CFF7F-D978-44E9-ABF3-24F8429F0EEF}" type="presOf" srcId="{29D5BE6A-9455-9942-A111-B0B74EA9CC72}" destId="{FEDC6882-CDA1-5D42-BEC3-313FE89DF7F6}" srcOrd="0" destOrd="0" presId="urn:microsoft.com/office/officeart/2008/layout/HalfCircleOrganizationChart"/>
    <dgm:cxn modelId="{A9438994-5489-4332-8769-60F14AAE421C}" type="presOf" srcId="{B9D6DC2D-1AA7-9045-8C6C-227204058553}" destId="{614C8096-FF53-8841-8157-5BF46C39E765}" srcOrd="1" destOrd="0" presId="urn:microsoft.com/office/officeart/2008/layout/HalfCircleOrganizationChart"/>
    <dgm:cxn modelId="{88CDC60B-0E5E-4BFC-A8EB-7EFAAFB261D0}" type="presParOf" srcId="{812C3CE8-ABEC-1340-B31F-9871E9590EF2}" destId="{D3FDCA29-37F2-D64D-BFBA-FE07B9DCB4F1}" srcOrd="0" destOrd="0" presId="urn:microsoft.com/office/officeart/2008/layout/HalfCircleOrganizationChart"/>
    <dgm:cxn modelId="{2E3584BF-A80D-4B45-A377-DF781ADDB0B8}" type="presParOf" srcId="{D3FDCA29-37F2-D64D-BFBA-FE07B9DCB4F1}" destId="{90AE72E3-FA3B-D54C-822A-AFE9FEAE482A}" srcOrd="0" destOrd="0" presId="urn:microsoft.com/office/officeart/2008/layout/HalfCircleOrganizationChart"/>
    <dgm:cxn modelId="{5B06FBBB-077E-40E2-BC15-A9A1CB547023}" type="presParOf" srcId="{90AE72E3-FA3B-D54C-822A-AFE9FEAE482A}" destId="{C4C557DD-EAA2-2241-95A0-CB099B6393B8}" srcOrd="0" destOrd="0" presId="urn:microsoft.com/office/officeart/2008/layout/HalfCircleOrganizationChart"/>
    <dgm:cxn modelId="{2A96610C-741C-4FA4-94C7-75B7AD2EB0D9}" type="presParOf" srcId="{90AE72E3-FA3B-D54C-822A-AFE9FEAE482A}" destId="{0A7D40D8-5568-2C4E-8CAD-228EC1C36CEA}" srcOrd="1" destOrd="0" presId="urn:microsoft.com/office/officeart/2008/layout/HalfCircleOrganizationChart"/>
    <dgm:cxn modelId="{9EF1FFE1-4CE4-4EFC-9385-AECD4DB78B06}" type="presParOf" srcId="{90AE72E3-FA3B-D54C-822A-AFE9FEAE482A}" destId="{53601601-6D75-B543-A657-92AD79D9CFF5}" srcOrd="2" destOrd="0" presId="urn:microsoft.com/office/officeart/2008/layout/HalfCircleOrganizationChart"/>
    <dgm:cxn modelId="{B2B71275-703C-419B-9278-DFCD0357D8A6}" type="presParOf" srcId="{90AE72E3-FA3B-D54C-822A-AFE9FEAE482A}" destId="{614C8096-FF53-8841-8157-5BF46C39E765}" srcOrd="3" destOrd="0" presId="urn:microsoft.com/office/officeart/2008/layout/HalfCircleOrganizationChart"/>
    <dgm:cxn modelId="{D673B719-C637-4D6A-AE7C-4BA0EF3773FE}" type="presParOf" srcId="{D3FDCA29-37F2-D64D-BFBA-FE07B9DCB4F1}" destId="{4BBB9FBB-D023-304B-9B11-B814183EBC4E}" srcOrd="1" destOrd="0" presId="urn:microsoft.com/office/officeart/2008/layout/HalfCircleOrganizationChart"/>
    <dgm:cxn modelId="{91475176-E4B3-49D8-8889-5376DF3FE6CA}" type="presParOf" srcId="{4BBB9FBB-D023-304B-9B11-B814183EBC4E}" destId="{C5040363-78F4-AD44-AA3F-16FE6F65C917}" srcOrd="0" destOrd="0" presId="urn:microsoft.com/office/officeart/2008/layout/HalfCircleOrganizationChart"/>
    <dgm:cxn modelId="{14E9E6E6-14D7-4BFD-9A4E-C553AAC91CE6}" type="presParOf" srcId="{4BBB9FBB-D023-304B-9B11-B814183EBC4E}" destId="{C05C4F8F-6569-7541-B4E1-FE9F885CF64F}" srcOrd="1" destOrd="0" presId="urn:microsoft.com/office/officeart/2008/layout/HalfCircleOrganizationChart"/>
    <dgm:cxn modelId="{DB8DA44C-E896-4E6C-A6F8-5CF9315A75CE}" type="presParOf" srcId="{C05C4F8F-6569-7541-B4E1-FE9F885CF64F}" destId="{4E61BB59-FA90-4642-8E21-4CCC3408397C}" srcOrd="0" destOrd="0" presId="urn:microsoft.com/office/officeart/2008/layout/HalfCircleOrganizationChart"/>
    <dgm:cxn modelId="{9872D826-E283-472E-9320-0E6E959C403D}" type="presParOf" srcId="{4E61BB59-FA90-4642-8E21-4CCC3408397C}" destId="{C533FF2C-FE4B-4C4F-AC76-83A5D9871006}" srcOrd="0" destOrd="0" presId="urn:microsoft.com/office/officeart/2008/layout/HalfCircleOrganizationChart"/>
    <dgm:cxn modelId="{9000CFFD-BEC6-4DC3-9A12-37AA782EE2DF}" type="presParOf" srcId="{4E61BB59-FA90-4642-8E21-4CCC3408397C}" destId="{8709A067-5569-564A-9383-DC02C89F5B31}" srcOrd="1" destOrd="0" presId="urn:microsoft.com/office/officeart/2008/layout/HalfCircleOrganizationChart"/>
    <dgm:cxn modelId="{770DCBA4-71D9-46C0-A13B-098DF37EE7E6}" type="presParOf" srcId="{4E61BB59-FA90-4642-8E21-4CCC3408397C}" destId="{5E6C8402-5429-B646-9B0F-505714ED94D1}" srcOrd="2" destOrd="0" presId="urn:microsoft.com/office/officeart/2008/layout/HalfCircleOrganizationChart"/>
    <dgm:cxn modelId="{B99F5899-A5A3-4BB0-877A-3E260BC2C6AB}" type="presParOf" srcId="{4E61BB59-FA90-4642-8E21-4CCC3408397C}" destId="{C952901D-9DDF-1548-B74A-6D8EDD97C91D}" srcOrd="3" destOrd="0" presId="urn:microsoft.com/office/officeart/2008/layout/HalfCircleOrganizationChart"/>
    <dgm:cxn modelId="{24660A06-5F8A-4554-B785-6A22A66197D1}" type="presParOf" srcId="{C05C4F8F-6569-7541-B4E1-FE9F885CF64F}" destId="{8E7F93BC-4C79-5745-90AA-5432EC7F76ED}" srcOrd="1" destOrd="0" presId="urn:microsoft.com/office/officeart/2008/layout/HalfCircleOrganizationChart"/>
    <dgm:cxn modelId="{35773A64-81A6-409F-986A-F981C7E8A3C9}" type="presParOf" srcId="{C05C4F8F-6569-7541-B4E1-FE9F885CF64F}" destId="{09E5BF9D-0DC0-FD4A-80BB-EB0101565F72}" srcOrd="2" destOrd="0" presId="urn:microsoft.com/office/officeart/2008/layout/HalfCircleOrganizationChart"/>
    <dgm:cxn modelId="{61F8160E-7B81-4AA1-96B4-38A6CD1057F5}" type="presParOf" srcId="{D3FDCA29-37F2-D64D-BFBA-FE07B9DCB4F1}" destId="{99A5A869-E1F7-F744-8D1D-ECD7F0589279}" srcOrd="2" destOrd="0" presId="urn:microsoft.com/office/officeart/2008/layout/HalfCircleOrganizationChart"/>
    <dgm:cxn modelId="{3CC27D87-B0CA-4A0E-A1A8-7D08994891F5}" type="presParOf" srcId="{99A5A869-E1F7-F744-8D1D-ECD7F0589279}" destId="{06ED2F68-29E4-124B-ABFA-EF36B3F285E7}" srcOrd="0" destOrd="0" presId="urn:microsoft.com/office/officeart/2008/layout/HalfCircleOrganizationChart"/>
    <dgm:cxn modelId="{FD0B39F8-6ED8-4E7F-B3CB-F03189F5780E}" type="presParOf" srcId="{99A5A869-E1F7-F744-8D1D-ECD7F0589279}" destId="{A0036028-9E0C-9145-BF02-CBE1B95FE688}" srcOrd="1" destOrd="0" presId="urn:microsoft.com/office/officeart/2008/layout/HalfCircleOrganizationChart"/>
    <dgm:cxn modelId="{7C0A8531-D085-479D-9E49-2457C2CD4E0E}" type="presParOf" srcId="{A0036028-9E0C-9145-BF02-CBE1B95FE688}" destId="{5FD8838C-C088-3C44-A912-B5349B624CCE}" srcOrd="0" destOrd="0" presId="urn:microsoft.com/office/officeart/2008/layout/HalfCircleOrganizationChart"/>
    <dgm:cxn modelId="{EE71E0E4-6CA2-4281-A607-D5D980FE35A3}" type="presParOf" srcId="{5FD8838C-C088-3C44-A912-B5349B624CCE}" destId="{FEDC6882-CDA1-5D42-BEC3-313FE89DF7F6}" srcOrd="0" destOrd="0" presId="urn:microsoft.com/office/officeart/2008/layout/HalfCircleOrganizationChart"/>
    <dgm:cxn modelId="{94A335D2-4ECD-4B3F-A0D5-9B9FE3AC1C5C}" type="presParOf" srcId="{5FD8838C-C088-3C44-A912-B5349B624CCE}" destId="{D2AD5ADE-7399-2B4F-83D3-A31E93BDFFB6}" srcOrd="1" destOrd="0" presId="urn:microsoft.com/office/officeart/2008/layout/HalfCircleOrganizationChart"/>
    <dgm:cxn modelId="{C5EA17CB-0EA4-4590-A486-9C365EC9E978}" type="presParOf" srcId="{5FD8838C-C088-3C44-A912-B5349B624CCE}" destId="{8D645660-5FAE-A642-82F6-3736FC76794A}" srcOrd="2" destOrd="0" presId="urn:microsoft.com/office/officeart/2008/layout/HalfCircleOrganizationChart"/>
    <dgm:cxn modelId="{E7A44006-E4A0-4896-8422-360ED40A919A}" type="presParOf" srcId="{5FD8838C-C088-3C44-A912-B5349B624CCE}" destId="{F8C90BA7-2CF3-6146-B067-8B9E2B5373C0}" srcOrd="3" destOrd="0" presId="urn:microsoft.com/office/officeart/2008/layout/HalfCircleOrganizationChart"/>
    <dgm:cxn modelId="{CDF944E0-4703-43DF-A8E3-566B0AD0069E}" type="presParOf" srcId="{A0036028-9E0C-9145-BF02-CBE1B95FE688}" destId="{4F80F008-A83B-9A4C-AD3A-B13F9A05155E}" srcOrd="1" destOrd="0" presId="urn:microsoft.com/office/officeart/2008/layout/HalfCircleOrganizationChart"/>
    <dgm:cxn modelId="{8BA0E8A8-DADA-4CAE-AF05-3AC88EE31482}" type="presParOf" srcId="{A0036028-9E0C-9145-BF02-CBE1B95FE688}" destId="{679CD869-6C20-134C-8E6B-7C783F4A102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4A304-0BB5-EA4C-A07B-764C0CDBA961}" type="doc">
      <dgm:prSet loTypeId="urn:microsoft.com/office/officeart/2008/layout/HalfCircleOrganizationChart" loCatId="" qsTypeId="urn:microsoft.com/office/officeart/2005/8/quickstyle/simple1" qsCatId="simple" csTypeId="urn:microsoft.com/office/officeart/2005/8/colors/accent2_3" csCatId="accent2" phldr="1"/>
      <dgm:spPr/>
      <dgm:t>
        <a:bodyPr/>
        <a:lstStyle/>
        <a:p>
          <a:endParaRPr lang="en-US"/>
        </a:p>
      </dgm:t>
    </dgm:pt>
    <dgm:pt modelId="{B9D6DC2D-1AA7-9045-8C6C-227204058553}">
      <dgm:prSet phldrT="[Text]" custT="1"/>
      <dgm:spPr/>
      <dgm:t>
        <a:bodyPr/>
        <a:lstStyle/>
        <a:p>
          <a:r>
            <a:rPr lang="lt-LT" sz="1200" b="1" dirty="0" smtClean="0"/>
            <a:t>-26.700.000</a:t>
          </a:r>
          <a:endParaRPr lang="en-US" sz="1200" b="1" dirty="0"/>
        </a:p>
      </dgm:t>
    </dgm:pt>
    <dgm:pt modelId="{41065543-B3A7-B146-890D-AD8873DABFCC}" type="parTrans" cxnId="{C8C35C02-FB50-7740-B149-4C9346B483CA}">
      <dgm:prSet/>
      <dgm:spPr/>
      <dgm:t>
        <a:bodyPr/>
        <a:lstStyle/>
        <a:p>
          <a:endParaRPr lang="en-US" sz="1000"/>
        </a:p>
      </dgm:t>
    </dgm:pt>
    <dgm:pt modelId="{DEB2A223-4660-EE4E-8BD6-D2F63FB23F1A}" type="sibTrans" cxnId="{C8C35C02-FB50-7740-B149-4C9346B483CA}">
      <dgm:prSet/>
      <dgm:spPr/>
      <dgm:t>
        <a:bodyPr/>
        <a:lstStyle/>
        <a:p>
          <a:endParaRPr lang="en-US" sz="1000"/>
        </a:p>
      </dgm:t>
    </dgm:pt>
    <dgm:pt modelId="{29D5BE6A-9455-9942-A111-B0B74EA9CC72}" type="asst">
      <dgm:prSet phldrT="[Text]" custT="1"/>
      <dgm:spPr/>
      <dgm:t>
        <a:bodyPr/>
        <a:lstStyle/>
        <a:p>
          <a:r>
            <a:rPr lang="lt-LT" sz="1000" b="1" dirty="0" smtClean="0"/>
            <a:t>REKOMENDACIJOS</a:t>
          </a:r>
        </a:p>
        <a:p>
          <a:r>
            <a:rPr lang="lt-LT" sz="1000" b="1" dirty="0" smtClean="0"/>
            <a:t>VERTINIMAI</a:t>
          </a:r>
          <a:endParaRPr lang="en-US" sz="1000" b="1" dirty="0"/>
        </a:p>
      </dgm:t>
    </dgm:pt>
    <dgm:pt modelId="{CEB20508-2DC6-7349-A4BE-F485E16F42A5}" type="parTrans" cxnId="{D7F11AC2-BBCF-2C43-85B1-534632FC2961}">
      <dgm:prSet/>
      <dgm:spPr/>
      <dgm:t>
        <a:bodyPr/>
        <a:lstStyle/>
        <a:p>
          <a:endParaRPr lang="en-US" sz="1000"/>
        </a:p>
      </dgm:t>
    </dgm:pt>
    <dgm:pt modelId="{48B1BB76-02E7-C94C-8D28-47C2C9122427}" type="sibTrans" cxnId="{D7F11AC2-BBCF-2C43-85B1-534632FC2961}">
      <dgm:prSet/>
      <dgm:spPr/>
      <dgm:t>
        <a:bodyPr/>
        <a:lstStyle/>
        <a:p>
          <a:endParaRPr lang="en-US" sz="1000"/>
        </a:p>
      </dgm:t>
    </dgm:pt>
    <dgm:pt modelId="{A8462AE9-0E83-4342-9AEB-E470798430BE}">
      <dgm:prSet phldrT="[Text]" custT="1"/>
      <dgm:spPr/>
      <dgm:t>
        <a:bodyPr/>
        <a:lstStyle/>
        <a:p>
          <a:r>
            <a:rPr lang="lt-LT" sz="1000" b="1" dirty="0" smtClean="0"/>
            <a:t>KEIČIAMA</a:t>
          </a:r>
          <a:endParaRPr lang="en-US" sz="1000" b="1" dirty="0"/>
        </a:p>
      </dgm:t>
    </dgm:pt>
    <dgm:pt modelId="{F303314E-43A5-4F4D-9E3F-CF22E3C826E7}" type="parTrans" cxnId="{9B2D643B-919A-2B45-9A5C-187AA8AB21CD}">
      <dgm:prSet/>
      <dgm:spPr/>
      <dgm:t>
        <a:bodyPr/>
        <a:lstStyle/>
        <a:p>
          <a:endParaRPr lang="en-US" sz="1000"/>
        </a:p>
      </dgm:t>
    </dgm:pt>
    <dgm:pt modelId="{C8569EA6-3BD6-A04D-ADC2-681F9BB10853}" type="sibTrans" cxnId="{9B2D643B-919A-2B45-9A5C-187AA8AB21CD}">
      <dgm:prSet/>
      <dgm:spPr/>
      <dgm:t>
        <a:bodyPr/>
        <a:lstStyle/>
        <a:p>
          <a:endParaRPr lang="en-US" sz="1000"/>
        </a:p>
      </dgm:t>
    </dgm:pt>
    <dgm:pt modelId="{812C3CE8-ABEC-1340-B31F-9871E9590EF2}" type="pres">
      <dgm:prSet presAssocID="{53F4A304-0BB5-EA4C-A07B-764C0CDBA961}" presName="Name0" presStyleCnt="0">
        <dgm:presLayoutVars>
          <dgm:orgChart val="1"/>
          <dgm:chPref val="1"/>
          <dgm:dir/>
          <dgm:animOne val="branch"/>
          <dgm:animLvl val="lvl"/>
          <dgm:resizeHandles/>
        </dgm:presLayoutVars>
      </dgm:prSet>
      <dgm:spPr/>
      <dgm:t>
        <a:bodyPr/>
        <a:lstStyle/>
        <a:p>
          <a:endParaRPr lang="lt-LT"/>
        </a:p>
      </dgm:t>
    </dgm:pt>
    <dgm:pt modelId="{D3FDCA29-37F2-D64D-BFBA-FE07B9DCB4F1}" type="pres">
      <dgm:prSet presAssocID="{B9D6DC2D-1AA7-9045-8C6C-227204058553}" presName="hierRoot1" presStyleCnt="0">
        <dgm:presLayoutVars>
          <dgm:hierBranch val="init"/>
        </dgm:presLayoutVars>
      </dgm:prSet>
      <dgm:spPr/>
    </dgm:pt>
    <dgm:pt modelId="{90AE72E3-FA3B-D54C-822A-AFE9FEAE482A}" type="pres">
      <dgm:prSet presAssocID="{B9D6DC2D-1AA7-9045-8C6C-227204058553}" presName="rootComposite1" presStyleCnt="0"/>
      <dgm:spPr/>
    </dgm:pt>
    <dgm:pt modelId="{C4C557DD-EAA2-2241-95A0-CB099B6393B8}" type="pres">
      <dgm:prSet presAssocID="{B9D6DC2D-1AA7-9045-8C6C-227204058553}" presName="rootText1" presStyleLbl="alignAcc1" presStyleIdx="0" presStyleCnt="0">
        <dgm:presLayoutVars>
          <dgm:chPref val="3"/>
        </dgm:presLayoutVars>
      </dgm:prSet>
      <dgm:spPr/>
      <dgm:t>
        <a:bodyPr/>
        <a:lstStyle/>
        <a:p>
          <a:endParaRPr lang="lt-LT"/>
        </a:p>
      </dgm:t>
    </dgm:pt>
    <dgm:pt modelId="{0A7D40D8-5568-2C4E-8CAD-228EC1C36CEA}" type="pres">
      <dgm:prSet presAssocID="{B9D6DC2D-1AA7-9045-8C6C-227204058553}" presName="topArc1" presStyleLbl="parChTrans1D1" presStyleIdx="0" presStyleCnt="6"/>
      <dgm:spPr/>
    </dgm:pt>
    <dgm:pt modelId="{53601601-6D75-B543-A657-92AD79D9CFF5}" type="pres">
      <dgm:prSet presAssocID="{B9D6DC2D-1AA7-9045-8C6C-227204058553}" presName="bottomArc1" presStyleLbl="parChTrans1D1" presStyleIdx="1" presStyleCnt="6"/>
      <dgm:spPr/>
    </dgm:pt>
    <dgm:pt modelId="{614C8096-FF53-8841-8157-5BF46C39E765}" type="pres">
      <dgm:prSet presAssocID="{B9D6DC2D-1AA7-9045-8C6C-227204058553}" presName="topConnNode1" presStyleLbl="node1" presStyleIdx="0" presStyleCnt="0"/>
      <dgm:spPr/>
      <dgm:t>
        <a:bodyPr/>
        <a:lstStyle/>
        <a:p>
          <a:endParaRPr lang="lt-LT"/>
        </a:p>
      </dgm:t>
    </dgm:pt>
    <dgm:pt modelId="{4BBB9FBB-D023-304B-9B11-B814183EBC4E}" type="pres">
      <dgm:prSet presAssocID="{B9D6DC2D-1AA7-9045-8C6C-227204058553}" presName="hierChild2" presStyleCnt="0"/>
      <dgm:spPr/>
    </dgm:pt>
    <dgm:pt modelId="{C5040363-78F4-AD44-AA3F-16FE6F65C917}" type="pres">
      <dgm:prSet presAssocID="{F303314E-43A5-4F4D-9E3F-CF22E3C826E7}" presName="Name28" presStyleLbl="parChTrans1D2" presStyleIdx="0" presStyleCnt="2"/>
      <dgm:spPr/>
      <dgm:t>
        <a:bodyPr/>
        <a:lstStyle/>
        <a:p>
          <a:endParaRPr lang="lt-LT"/>
        </a:p>
      </dgm:t>
    </dgm:pt>
    <dgm:pt modelId="{C05C4F8F-6569-7541-B4E1-FE9F885CF64F}" type="pres">
      <dgm:prSet presAssocID="{A8462AE9-0E83-4342-9AEB-E470798430BE}" presName="hierRoot2" presStyleCnt="0">
        <dgm:presLayoutVars>
          <dgm:hierBranch val="init"/>
        </dgm:presLayoutVars>
      </dgm:prSet>
      <dgm:spPr/>
    </dgm:pt>
    <dgm:pt modelId="{4E61BB59-FA90-4642-8E21-4CCC3408397C}" type="pres">
      <dgm:prSet presAssocID="{A8462AE9-0E83-4342-9AEB-E470798430BE}" presName="rootComposite2" presStyleCnt="0"/>
      <dgm:spPr/>
    </dgm:pt>
    <dgm:pt modelId="{C533FF2C-FE4B-4C4F-AC76-83A5D9871006}" type="pres">
      <dgm:prSet presAssocID="{A8462AE9-0E83-4342-9AEB-E470798430BE}" presName="rootText2" presStyleLbl="alignAcc1" presStyleIdx="0" presStyleCnt="0">
        <dgm:presLayoutVars>
          <dgm:chPref val="3"/>
        </dgm:presLayoutVars>
      </dgm:prSet>
      <dgm:spPr/>
      <dgm:t>
        <a:bodyPr/>
        <a:lstStyle/>
        <a:p>
          <a:endParaRPr lang="lt-LT"/>
        </a:p>
      </dgm:t>
    </dgm:pt>
    <dgm:pt modelId="{8709A067-5569-564A-9383-DC02C89F5B31}" type="pres">
      <dgm:prSet presAssocID="{A8462AE9-0E83-4342-9AEB-E470798430BE}" presName="topArc2" presStyleLbl="parChTrans1D1" presStyleIdx="2" presStyleCnt="6"/>
      <dgm:spPr/>
    </dgm:pt>
    <dgm:pt modelId="{5E6C8402-5429-B646-9B0F-505714ED94D1}" type="pres">
      <dgm:prSet presAssocID="{A8462AE9-0E83-4342-9AEB-E470798430BE}" presName="bottomArc2" presStyleLbl="parChTrans1D1" presStyleIdx="3" presStyleCnt="6"/>
      <dgm:spPr/>
    </dgm:pt>
    <dgm:pt modelId="{C952901D-9DDF-1548-B74A-6D8EDD97C91D}" type="pres">
      <dgm:prSet presAssocID="{A8462AE9-0E83-4342-9AEB-E470798430BE}" presName="topConnNode2" presStyleLbl="node2" presStyleIdx="0" presStyleCnt="0"/>
      <dgm:spPr/>
      <dgm:t>
        <a:bodyPr/>
        <a:lstStyle/>
        <a:p>
          <a:endParaRPr lang="lt-LT"/>
        </a:p>
      </dgm:t>
    </dgm:pt>
    <dgm:pt modelId="{8E7F93BC-4C79-5745-90AA-5432EC7F76ED}" type="pres">
      <dgm:prSet presAssocID="{A8462AE9-0E83-4342-9AEB-E470798430BE}" presName="hierChild4" presStyleCnt="0"/>
      <dgm:spPr/>
    </dgm:pt>
    <dgm:pt modelId="{09E5BF9D-0DC0-FD4A-80BB-EB0101565F72}" type="pres">
      <dgm:prSet presAssocID="{A8462AE9-0E83-4342-9AEB-E470798430BE}" presName="hierChild5" presStyleCnt="0"/>
      <dgm:spPr/>
    </dgm:pt>
    <dgm:pt modelId="{99A5A869-E1F7-F744-8D1D-ECD7F0589279}" type="pres">
      <dgm:prSet presAssocID="{B9D6DC2D-1AA7-9045-8C6C-227204058553}" presName="hierChild3" presStyleCnt="0"/>
      <dgm:spPr/>
    </dgm:pt>
    <dgm:pt modelId="{06ED2F68-29E4-124B-ABFA-EF36B3F285E7}" type="pres">
      <dgm:prSet presAssocID="{CEB20508-2DC6-7349-A4BE-F485E16F42A5}" presName="Name101" presStyleLbl="parChTrans1D2" presStyleIdx="1" presStyleCnt="2"/>
      <dgm:spPr/>
      <dgm:t>
        <a:bodyPr/>
        <a:lstStyle/>
        <a:p>
          <a:endParaRPr lang="lt-LT"/>
        </a:p>
      </dgm:t>
    </dgm:pt>
    <dgm:pt modelId="{A0036028-9E0C-9145-BF02-CBE1B95FE688}" type="pres">
      <dgm:prSet presAssocID="{29D5BE6A-9455-9942-A111-B0B74EA9CC72}" presName="hierRoot3" presStyleCnt="0">
        <dgm:presLayoutVars>
          <dgm:hierBranch val="init"/>
        </dgm:presLayoutVars>
      </dgm:prSet>
      <dgm:spPr/>
    </dgm:pt>
    <dgm:pt modelId="{5FD8838C-C088-3C44-A912-B5349B624CCE}" type="pres">
      <dgm:prSet presAssocID="{29D5BE6A-9455-9942-A111-B0B74EA9CC72}" presName="rootComposite3" presStyleCnt="0"/>
      <dgm:spPr/>
    </dgm:pt>
    <dgm:pt modelId="{FEDC6882-CDA1-5D42-BEC3-313FE89DF7F6}" type="pres">
      <dgm:prSet presAssocID="{29D5BE6A-9455-9942-A111-B0B74EA9CC72}" presName="rootText3" presStyleLbl="alignAcc1" presStyleIdx="0" presStyleCnt="0">
        <dgm:presLayoutVars>
          <dgm:chPref val="3"/>
        </dgm:presLayoutVars>
      </dgm:prSet>
      <dgm:spPr/>
      <dgm:t>
        <a:bodyPr/>
        <a:lstStyle/>
        <a:p>
          <a:endParaRPr lang="lt-LT"/>
        </a:p>
      </dgm:t>
    </dgm:pt>
    <dgm:pt modelId="{D2AD5ADE-7399-2B4F-83D3-A31E93BDFFB6}" type="pres">
      <dgm:prSet presAssocID="{29D5BE6A-9455-9942-A111-B0B74EA9CC72}" presName="topArc3" presStyleLbl="parChTrans1D1" presStyleIdx="4" presStyleCnt="6"/>
      <dgm:spPr/>
    </dgm:pt>
    <dgm:pt modelId="{8D645660-5FAE-A642-82F6-3736FC76794A}" type="pres">
      <dgm:prSet presAssocID="{29D5BE6A-9455-9942-A111-B0B74EA9CC72}" presName="bottomArc3" presStyleLbl="parChTrans1D1" presStyleIdx="5" presStyleCnt="6"/>
      <dgm:spPr/>
    </dgm:pt>
    <dgm:pt modelId="{F8C90BA7-2CF3-6146-B067-8B9E2B5373C0}" type="pres">
      <dgm:prSet presAssocID="{29D5BE6A-9455-9942-A111-B0B74EA9CC72}" presName="topConnNode3" presStyleLbl="asst1" presStyleIdx="0" presStyleCnt="0"/>
      <dgm:spPr/>
      <dgm:t>
        <a:bodyPr/>
        <a:lstStyle/>
        <a:p>
          <a:endParaRPr lang="lt-LT"/>
        </a:p>
      </dgm:t>
    </dgm:pt>
    <dgm:pt modelId="{4F80F008-A83B-9A4C-AD3A-B13F9A05155E}" type="pres">
      <dgm:prSet presAssocID="{29D5BE6A-9455-9942-A111-B0B74EA9CC72}" presName="hierChild6" presStyleCnt="0"/>
      <dgm:spPr/>
    </dgm:pt>
    <dgm:pt modelId="{679CD869-6C20-134C-8E6B-7C783F4A102C}" type="pres">
      <dgm:prSet presAssocID="{29D5BE6A-9455-9942-A111-B0B74EA9CC72}" presName="hierChild7" presStyleCnt="0"/>
      <dgm:spPr/>
    </dgm:pt>
  </dgm:ptLst>
  <dgm:cxnLst>
    <dgm:cxn modelId="{1A2680FE-6610-43BF-8A08-78A2E525E4FC}" type="presOf" srcId="{B9D6DC2D-1AA7-9045-8C6C-227204058553}" destId="{614C8096-FF53-8841-8157-5BF46C39E765}" srcOrd="1" destOrd="0" presId="urn:microsoft.com/office/officeart/2008/layout/HalfCircleOrganizationChart"/>
    <dgm:cxn modelId="{23FC23C0-6544-4A2A-A05F-52863883F417}" type="presOf" srcId="{CEB20508-2DC6-7349-A4BE-F485E16F42A5}" destId="{06ED2F68-29E4-124B-ABFA-EF36B3F285E7}" srcOrd="0" destOrd="0" presId="urn:microsoft.com/office/officeart/2008/layout/HalfCircleOrganizationChart"/>
    <dgm:cxn modelId="{74152A3D-0E8E-4EC2-B000-2163178BC49E}" type="presOf" srcId="{F303314E-43A5-4F4D-9E3F-CF22E3C826E7}" destId="{C5040363-78F4-AD44-AA3F-16FE6F65C917}" srcOrd="0" destOrd="0" presId="urn:microsoft.com/office/officeart/2008/layout/HalfCircleOrganizationChart"/>
    <dgm:cxn modelId="{86ECDBFE-FE77-4B6A-8B4B-8592283E8ECE}" type="presOf" srcId="{A8462AE9-0E83-4342-9AEB-E470798430BE}" destId="{C533FF2C-FE4B-4C4F-AC76-83A5D9871006}" srcOrd="0" destOrd="0" presId="urn:microsoft.com/office/officeart/2008/layout/HalfCircleOrganizationChart"/>
    <dgm:cxn modelId="{7FE28256-BFE5-4977-92C2-1C0C3B9AAE57}" type="presOf" srcId="{B9D6DC2D-1AA7-9045-8C6C-227204058553}" destId="{C4C557DD-EAA2-2241-95A0-CB099B6393B8}" srcOrd="0" destOrd="0" presId="urn:microsoft.com/office/officeart/2008/layout/HalfCircleOrganizationChart"/>
    <dgm:cxn modelId="{14B541C6-5810-40C3-9662-04BD9335D17C}" type="presOf" srcId="{29D5BE6A-9455-9942-A111-B0B74EA9CC72}" destId="{F8C90BA7-2CF3-6146-B067-8B9E2B5373C0}" srcOrd="1" destOrd="0" presId="urn:microsoft.com/office/officeart/2008/layout/HalfCircleOrganizationChart"/>
    <dgm:cxn modelId="{CAECD4A9-154E-4E5D-AD86-94E6BCD126D4}" type="presOf" srcId="{A8462AE9-0E83-4342-9AEB-E470798430BE}" destId="{C952901D-9DDF-1548-B74A-6D8EDD97C91D}" srcOrd="1" destOrd="0" presId="urn:microsoft.com/office/officeart/2008/layout/HalfCircleOrganizationChart"/>
    <dgm:cxn modelId="{57C206B2-EF02-449F-B44D-21AD8AA08F04}" type="presOf" srcId="{29D5BE6A-9455-9942-A111-B0B74EA9CC72}" destId="{FEDC6882-CDA1-5D42-BEC3-313FE89DF7F6}" srcOrd="0" destOrd="0" presId="urn:microsoft.com/office/officeart/2008/layout/HalfCircleOrganizationChart"/>
    <dgm:cxn modelId="{C8C35C02-FB50-7740-B149-4C9346B483CA}" srcId="{53F4A304-0BB5-EA4C-A07B-764C0CDBA961}" destId="{B9D6DC2D-1AA7-9045-8C6C-227204058553}" srcOrd="0" destOrd="0" parTransId="{41065543-B3A7-B146-890D-AD8873DABFCC}" sibTransId="{DEB2A223-4660-EE4E-8BD6-D2F63FB23F1A}"/>
    <dgm:cxn modelId="{D7F11AC2-BBCF-2C43-85B1-534632FC2961}" srcId="{B9D6DC2D-1AA7-9045-8C6C-227204058553}" destId="{29D5BE6A-9455-9942-A111-B0B74EA9CC72}" srcOrd="0" destOrd="0" parTransId="{CEB20508-2DC6-7349-A4BE-F485E16F42A5}" sibTransId="{48B1BB76-02E7-C94C-8D28-47C2C9122427}"/>
    <dgm:cxn modelId="{DC42041D-5D48-43F3-AD1D-54261594A5E9}" type="presOf" srcId="{53F4A304-0BB5-EA4C-A07B-764C0CDBA961}" destId="{812C3CE8-ABEC-1340-B31F-9871E9590EF2}" srcOrd="0" destOrd="0" presId="urn:microsoft.com/office/officeart/2008/layout/HalfCircleOrganizationChart"/>
    <dgm:cxn modelId="{9B2D643B-919A-2B45-9A5C-187AA8AB21CD}" srcId="{B9D6DC2D-1AA7-9045-8C6C-227204058553}" destId="{A8462AE9-0E83-4342-9AEB-E470798430BE}" srcOrd="1" destOrd="0" parTransId="{F303314E-43A5-4F4D-9E3F-CF22E3C826E7}" sibTransId="{C8569EA6-3BD6-A04D-ADC2-681F9BB10853}"/>
    <dgm:cxn modelId="{7B993929-BCF4-48E8-B86F-1F818CFF7651}" type="presParOf" srcId="{812C3CE8-ABEC-1340-B31F-9871E9590EF2}" destId="{D3FDCA29-37F2-D64D-BFBA-FE07B9DCB4F1}" srcOrd="0" destOrd="0" presId="urn:microsoft.com/office/officeart/2008/layout/HalfCircleOrganizationChart"/>
    <dgm:cxn modelId="{95FE4019-19D3-4BF4-AD3E-A5CF2830B5C2}" type="presParOf" srcId="{D3FDCA29-37F2-D64D-BFBA-FE07B9DCB4F1}" destId="{90AE72E3-FA3B-D54C-822A-AFE9FEAE482A}" srcOrd="0" destOrd="0" presId="urn:microsoft.com/office/officeart/2008/layout/HalfCircleOrganizationChart"/>
    <dgm:cxn modelId="{1C77DC18-9D33-4F4F-B72C-3181C21451AE}" type="presParOf" srcId="{90AE72E3-FA3B-D54C-822A-AFE9FEAE482A}" destId="{C4C557DD-EAA2-2241-95A0-CB099B6393B8}" srcOrd="0" destOrd="0" presId="urn:microsoft.com/office/officeart/2008/layout/HalfCircleOrganizationChart"/>
    <dgm:cxn modelId="{222A27C7-7F1F-4B71-9027-B2FDFF03429C}" type="presParOf" srcId="{90AE72E3-FA3B-D54C-822A-AFE9FEAE482A}" destId="{0A7D40D8-5568-2C4E-8CAD-228EC1C36CEA}" srcOrd="1" destOrd="0" presId="urn:microsoft.com/office/officeart/2008/layout/HalfCircleOrganizationChart"/>
    <dgm:cxn modelId="{E5B52963-5BAA-4C5F-A218-C006FED923A9}" type="presParOf" srcId="{90AE72E3-FA3B-D54C-822A-AFE9FEAE482A}" destId="{53601601-6D75-B543-A657-92AD79D9CFF5}" srcOrd="2" destOrd="0" presId="urn:microsoft.com/office/officeart/2008/layout/HalfCircleOrganizationChart"/>
    <dgm:cxn modelId="{22F3084F-3B89-4F08-96D7-3AC4B260B103}" type="presParOf" srcId="{90AE72E3-FA3B-D54C-822A-AFE9FEAE482A}" destId="{614C8096-FF53-8841-8157-5BF46C39E765}" srcOrd="3" destOrd="0" presId="urn:microsoft.com/office/officeart/2008/layout/HalfCircleOrganizationChart"/>
    <dgm:cxn modelId="{F45F77C2-9E61-487B-B41E-0EC4B125E404}" type="presParOf" srcId="{D3FDCA29-37F2-D64D-BFBA-FE07B9DCB4F1}" destId="{4BBB9FBB-D023-304B-9B11-B814183EBC4E}" srcOrd="1" destOrd="0" presId="urn:microsoft.com/office/officeart/2008/layout/HalfCircleOrganizationChart"/>
    <dgm:cxn modelId="{740FE36A-CBB5-4169-91CE-3344C737EC7E}" type="presParOf" srcId="{4BBB9FBB-D023-304B-9B11-B814183EBC4E}" destId="{C5040363-78F4-AD44-AA3F-16FE6F65C917}" srcOrd="0" destOrd="0" presId="urn:microsoft.com/office/officeart/2008/layout/HalfCircleOrganizationChart"/>
    <dgm:cxn modelId="{7DDBCAE0-1483-4607-9400-E3E2DB9A5C03}" type="presParOf" srcId="{4BBB9FBB-D023-304B-9B11-B814183EBC4E}" destId="{C05C4F8F-6569-7541-B4E1-FE9F885CF64F}" srcOrd="1" destOrd="0" presId="urn:microsoft.com/office/officeart/2008/layout/HalfCircleOrganizationChart"/>
    <dgm:cxn modelId="{B1331DC5-704A-41DF-9538-6CBD5CA74825}" type="presParOf" srcId="{C05C4F8F-6569-7541-B4E1-FE9F885CF64F}" destId="{4E61BB59-FA90-4642-8E21-4CCC3408397C}" srcOrd="0" destOrd="0" presId="urn:microsoft.com/office/officeart/2008/layout/HalfCircleOrganizationChart"/>
    <dgm:cxn modelId="{1F309843-91C9-424F-AB60-D663D851692A}" type="presParOf" srcId="{4E61BB59-FA90-4642-8E21-4CCC3408397C}" destId="{C533FF2C-FE4B-4C4F-AC76-83A5D9871006}" srcOrd="0" destOrd="0" presId="urn:microsoft.com/office/officeart/2008/layout/HalfCircleOrganizationChart"/>
    <dgm:cxn modelId="{EFEED18C-2FD2-431A-A758-862BC2EF5123}" type="presParOf" srcId="{4E61BB59-FA90-4642-8E21-4CCC3408397C}" destId="{8709A067-5569-564A-9383-DC02C89F5B31}" srcOrd="1" destOrd="0" presId="urn:microsoft.com/office/officeart/2008/layout/HalfCircleOrganizationChart"/>
    <dgm:cxn modelId="{0CBF3022-ADE0-4D93-8E3C-6227D3FF1AE8}" type="presParOf" srcId="{4E61BB59-FA90-4642-8E21-4CCC3408397C}" destId="{5E6C8402-5429-B646-9B0F-505714ED94D1}" srcOrd="2" destOrd="0" presId="urn:microsoft.com/office/officeart/2008/layout/HalfCircleOrganizationChart"/>
    <dgm:cxn modelId="{ECB37053-DC29-4EDA-BB0A-22089B4A1F52}" type="presParOf" srcId="{4E61BB59-FA90-4642-8E21-4CCC3408397C}" destId="{C952901D-9DDF-1548-B74A-6D8EDD97C91D}" srcOrd="3" destOrd="0" presId="urn:microsoft.com/office/officeart/2008/layout/HalfCircleOrganizationChart"/>
    <dgm:cxn modelId="{46F21B93-24A1-4E25-A08D-2EAEF593D35F}" type="presParOf" srcId="{C05C4F8F-6569-7541-B4E1-FE9F885CF64F}" destId="{8E7F93BC-4C79-5745-90AA-5432EC7F76ED}" srcOrd="1" destOrd="0" presId="urn:microsoft.com/office/officeart/2008/layout/HalfCircleOrganizationChart"/>
    <dgm:cxn modelId="{AB3D0E8E-333A-4C4C-A369-3EEB6F9DF990}" type="presParOf" srcId="{C05C4F8F-6569-7541-B4E1-FE9F885CF64F}" destId="{09E5BF9D-0DC0-FD4A-80BB-EB0101565F72}" srcOrd="2" destOrd="0" presId="urn:microsoft.com/office/officeart/2008/layout/HalfCircleOrganizationChart"/>
    <dgm:cxn modelId="{D4D060D5-320B-4F40-83DB-92247F2E3D28}" type="presParOf" srcId="{D3FDCA29-37F2-D64D-BFBA-FE07B9DCB4F1}" destId="{99A5A869-E1F7-F744-8D1D-ECD7F0589279}" srcOrd="2" destOrd="0" presId="urn:microsoft.com/office/officeart/2008/layout/HalfCircleOrganizationChart"/>
    <dgm:cxn modelId="{0A43CC48-E746-4C01-9157-76C4C3024EC7}" type="presParOf" srcId="{99A5A869-E1F7-F744-8D1D-ECD7F0589279}" destId="{06ED2F68-29E4-124B-ABFA-EF36B3F285E7}" srcOrd="0" destOrd="0" presId="urn:microsoft.com/office/officeart/2008/layout/HalfCircleOrganizationChart"/>
    <dgm:cxn modelId="{C1B65D68-16B5-4983-932C-B9BD406D3874}" type="presParOf" srcId="{99A5A869-E1F7-F744-8D1D-ECD7F0589279}" destId="{A0036028-9E0C-9145-BF02-CBE1B95FE688}" srcOrd="1" destOrd="0" presId="urn:microsoft.com/office/officeart/2008/layout/HalfCircleOrganizationChart"/>
    <dgm:cxn modelId="{4ABA0ED8-7A12-4021-9D1F-0378556F06ED}" type="presParOf" srcId="{A0036028-9E0C-9145-BF02-CBE1B95FE688}" destId="{5FD8838C-C088-3C44-A912-B5349B624CCE}" srcOrd="0" destOrd="0" presId="urn:microsoft.com/office/officeart/2008/layout/HalfCircleOrganizationChart"/>
    <dgm:cxn modelId="{8AF88309-9936-4A25-8FA6-51F623F2F23A}" type="presParOf" srcId="{5FD8838C-C088-3C44-A912-B5349B624CCE}" destId="{FEDC6882-CDA1-5D42-BEC3-313FE89DF7F6}" srcOrd="0" destOrd="0" presId="urn:microsoft.com/office/officeart/2008/layout/HalfCircleOrganizationChart"/>
    <dgm:cxn modelId="{C59D6EC5-1DB3-4399-ABD4-CAA4FDB5C7C3}" type="presParOf" srcId="{5FD8838C-C088-3C44-A912-B5349B624CCE}" destId="{D2AD5ADE-7399-2B4F-83D3-A31E93BDFFB6}" srcOrd="1" destOrd="0" presId="urn:microsoft.com/office/officeart/2008/layout/HalfCircleOrganizationChart"/>
    <dgm:cxn modelId="{95D91147-4583-4188-AEE2-4959214CD17B}" type="presParOf" srcId="{5FD8838C-C088-3C44-A912-B5349B624CCE}" destId="{8D645660-5FAE-A642-82F6-3736FC76794A}" srcOrd="2" destOrd="0" presId="urn:microsoft.com/office/officeart/2008/layout/HalfCircleOrganizationChart"/>
    <dgm:cxn modelId="{FB5814D7-EFEE-41E0-88AF-7C642D9A625B}" type="presParOf" srcId="{5FD8838C-C088-3C44-A912-B5349B624CCE}" destId="{F8C90BA7-2CF3-6146-B067-8B9E2B5373C0}" srcOrd="3" destOrd="0" presId="urn:microsoft.com/office/officeart/2008/layout/HalfCircleOrganizationChart"/>
    <dgm:cxn modelId="{8846D9D5-5D74-4BFF-8416-56FA7711E7AF}" type="presParOf" srcId="{A0036028-9E0C-9145-BF02-CBE1B95FE688}" destId="{4F80F008-A83B-9A4C-AD3A-B13F9A05155E}" srcOrd="1" destOrd="0" presId="urn:microsoft.com/office/officeart/2008/layout/HalfCircleOrganizationChart"/>
    <dgm:cxn modelId="{51B8AC92-3D9B-4430-9A0F-62F9D91D1C6C}" type="presParOf" srcId="{A0036028-9E0C-9145-BF02-CBE1B95FE688}" destId="{679CD869-6C20-134C-8E6B-7C783F4A102C}"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4A304-0BB5-EA4C-A07B-764C0CDBA961}" type="doc">
      <dgm:prSet loTypeId="urn:microsoft.com/office/officeart/2008/layout/HalfCircleOrganizationChart" loCatId="" qsTypeId="urn:microsoft.com/office/officeart/2005/8/quickstyle/simple1" qsCatId="simple" csTypeId="urn:microsoft.com/office/officeart/2005/8/colors/accent2_3" csCatId="accent2" phldr="1"/>
      <dgm:spPr/>
      <dgm:t>
        <a:bodyPr/>
        <a:lstStyle/>
        <a:p>
          <a:endParaRPr lang="en-US"/>
        </a:p>
      </dgm:t>
    </dgm:pt>
    <dgm:pt modelId="{B9D6DC2D-1AA7-9045-8C6C-227204058553}">
      <dgm:prSet phldrT="[Text]" custT="1"/>
      <dgm:spPr/>
      <dgm:t>
        <a:bodyPr/>
        <a:lstStyle/>
        <a:p>
          <a:pPr>
            <a:spcAft>
              <a:spcPts val="0"/>
            </a:spcAft>
          </a:pPr>
          <a:r>
            <a:rPr lang="lt-LT" sz="1200" b="1" dirty="0" smtClean="0"/>
            <a:t>-10.000.000</a:t>
          </a:r>
        </a:p>
        <a:p>
          <a:pPr>
            <a:spcAft>
              <a:spcPts val="0"/>
            </a:spcAft>
          </a:pPr>
          <a:r>
            <a:rPr lang="lt-LT" sz="1050" b="1" dirty="0" smtClean="0"/>
            <a:t> </a:t>
          </a:r>
          <a:r>
            <a:rPr lang="lt-LT" sz="1050" b="1" dirty="0" smtClean="0"/>
            <a:t>11.600.000 </a:t>
          </a:r>
        </a:p>
        <a:p>
          <a:pPr>
            <a:spcAft>
              <a:spcPts val="0"/>
            </a:spcAft>
          </a:pPr>
          <a:r>
            <a:rPr lang="lt-LT" sz="1050" b="1" dirty="0" smtClean="0"/>
            <a:t>tarp išlaidų kategorijų</a:t>
          </a:r>
          <a:endParaRPr lang="en-US" sz="1050" b="1" dirty="0"/>
        </a:p>
      </dgm:t>
    </dgm:pt>
    <dgm:pt modelId="{41065543-B3A7-B146-890D-AD8873DABFCC}" type="parTrans" cxnId="{C8C35C02-FB50-7740-B149-4C9346B483CA}">
      <dgm:prSet/>
      <dgm:spPr/>
      <dgm:t>
        <a:bodyPr/>
        <a:lstStyle/>
        <a:p>
          <a:endParaRPr lang="en-US" sz="1000"/>
        </a:p>
      </dgm:t>
    </dgm:pt>
    <dgm:pt modelId="{DEB2A223-4660-EE4E-8BD6-D2F63FB23F1A}" type="sibTrans" cxnId="{C8C35C02-FB50-7740-B149-4C9346B483CA}">
      <dgm:prSet/>
      <dgm:spPr/>
      <dgm:t>
        <a:bodyPr/>
        <a:lstStyle/>
        <a:p>
          <a:endParaRPr lang="en-US" sz="1000"/>
        </a:p>
      </dgm:t>
    </dgm:pt>
    <dgm:pt modelId="{29D5BE6A-9455-9942-A111-B0B74EA9CC72}" type="asst">
      <dgm:prSet phldrT="[Text]" custT="1"/>
      <dgm:spPr/>
      <dgm:t>
        <a:bodyPr/>
        <a:lstStyle/>
        <a:p>
          <a:r>
            <a:rPr lang="lt-LT" sz="1000" b="1" dirty="0" smtClean="0"/>
            <a:t>REKOMENDACIJOS</a:t>
          </a:r>
        </a:p>
        <a:p>
          <a:r>
            <a:rPr lang="lt-LT" sz="1000" b="1" dirty="0" smtClean="0"/>
            <a:t>VERTINIMAI</a:t>
          </a:r>
          <a:endParaRPr lang="en-US" sz="1000" b="1" dirty="0"/>
        </a:p>
      </dgm:t>
    </dgm:pt>
    <dgm:pt modelId="{CEB20508-2DC6-7349-A4BE-F485E16F42A5}" type="parTrans" cxnId="{D7F11AC2-BBCF-2C43-85B1-534632FC2961}">
      <dgm:prSet/>
      <dgm:spPr/>
      <dgm:t>
        <a:bodyPr/>
        <a:lstStyle/>
        <a:p>
          <a:endParaRPr lang="en-US" sz="1000"/>
        </a:p>
      </dgm:t>
    </dgm:pt>
    <dgm:pt modelId="{48B1BB76-02E7-C94C-8D28-47C2C9122427}" type="sibTrans" cxnId="{D7F11AC2-BBCF-2C43-85B1-534632FC2961}">
      <dgm:prSet/>
      <dgm:spPr/>
      <dgm:t>
        <a:bodyPr/>
        <a:lstStyle/>
        <a:p>
          <a:endParaRPr lang="en-US" sz="1000"/>
        </a:p>
      </dgm:t>
    </dgm:pt>
    <dgm:pt modelId="{A8462AE9-0E83-4342-9AEB-E470798430BE}">
      <dgm:prSet phldrT="[Text]" custT="1"/>
      <dgm:spPr/>
      <dgm:t>
        <a:bodyPr/>
        <a:lstStyle/>
        <a:p>
          <a:r>
            <a:rPr lang="lt-LT" sz="1000" b="1" dirty="0" smtClean="0"/>
            <a:t>KEIČIAMA</a:t>
          </a:r>
          <a:endParaRPr lang="en-US" sz="1000" b="1" dirty="0"/>
        </a:p>
      </dgm:t>
    </dgm:pt>
    <dgm:pt modelId="{F303314E-43A5-4F4D-9E3F-CF22E3C826E7}" type="parTrans" cxnId="{9B2D643B-919A-2B45-9A5C-187AA8AB21CD}">
      <dgm:prSet/>
      <dgm:spPr/>
      <dgm:t>
        <a:bodyPr/>
        <a:lstStyle/>
        <a:p>
          <a:endParaRPr lang="en-US" sz="1000"/>
        </a:p>
      </dgm:t>
    </dgm:pt>
    <dgm:pt modelId="{C8569EA6-3BD6-A04D-ADC2-681F9BB10853}" type="sibTrans" cxnId="{9B2D643B-919A-2B45-9A5C-187AA8AB21CD}">
      <dgm:prSet/>
      <dgm:spPr/>
      <dgm:t>
        <a:bodyPr/>
        <a:lstStyle/>
        <a:p>
          <a:endParaRPr lang="en-US" sz="1000"/>
        </a:p>
      </dgm:t>
    </dgm:pt>
    <dgm:pt modelId="{812C3CE8-ABEC-1340-B31F-9871E9590EF2}" type="pres">
      <dgm:prSet presAssocID="{53F4A304-0BB5-EA4C-A07B-764C0CDBA961}" presName="Name0" presStyleCnt="0">
        <dgm:presLayoutVars>
          <dgm:orgChart val="1"/>
          <dgm:chPref val="1"/>
          <dgm:dir/>
          <dgm:animOne val="branch"/>
          <dgm:animLvl val="lvl"/>
          <dgm:resizeHandles/>
        </dgm:presLayoutVars>
      </dgm:prSet>
      <dgm:spPr/>
      <dgm:t>
        <a:bodyPr/>
        <a:lstStyle/>
        <a:p>
          <a:endParaRPr lang="lt-LT"/>
        </a:p>
      </dgm:t>
    </dgm:pt>
    <dgm:pt modelId="{D3FDCA29-37F2-D64D-BFBA-FE07B9DCB4F1}" type="pres">
      <dgm:prSet presAssocID="{B9D6DC2D-1AA7-9045-8C6C-227204058553}" presName="hierRoot1" presStyleCnt="0">
        <dgm:presLayoutVars>
          <dgm:hierBranch val="init"/>
        </dgm:presLayoutVars>
      </dgm:prSet>
      <dgm:spPr/>
    </dgm:pt>
    <dgm:pt modelId="{90AE72E3-FA3B-D54C-822A-AFE9FEAE482A}" type="pres">
      <dgm:prSet presAssocID="{B9D6DC2D-1AA7-9045-8C6C-227204058553}" presName="rootComposite1" presStyleCnt="0"/>
      <dgm:spPr/>
    </dgm:pt>
    <dgm:pt modelId="{C4C557DD-EAA2-2241-95A0-CB099B6393B8}" type="pres">
      <dgm:prSet presAssocID="{B9D6DC2D-1AA7-9045-8C6C-227204058553}" presName="rootText1" presStyleLbl="alignAcc1" presStyleIdx="0" presStyleCnt="0">
        <dgm:presLayoutVars>
          <dgm:chPref val="3"/>
        </dgm:presLayoutVars>
      </dgm:prSet>
      <dgm:spPr/>
      <dgm:t>
        <a:bodyPr/>
        <a:lstStyle/>
        <a:p>
          <a:endParaRPr lang="lt-LT"/>
        </a:p>
      </dgm:t>
    </dgm:pt>
    <dgm:pt modelId="{0A7D40D8-5568-2C4E-8CAD-228EC1C36CEA}" type="pres">
      <dgm:prSet presAssocID="{B9D6DC2D-1AA7-9045-8C6C-227204058553}" presName="topArc1" presStyleLbl="parChTrans1D1" presStyleIdx="0" presStyleCnt="6"/>
      <dgm:spPr/>
    </dgm:pt>
    <dgm:pt modelId="{53601601-6D75-B543-A657-92AD79D9CFF5}" type="pres">
      <dgm:prSet presAssocID="{B9D6DC2D-1AA7-9045-8C6C-227204058553}" presName="bottomArc1" presStyleLbl="parChTrans1D1" presStyleIdx="1" presStyleCnt="6"/>
      <dgm:spPr/>
    </dgm:pt>
    <dgm:pt modelId="{614C8096-FF53-8841-8157-5BF46C39E765}" type="pres">
      <dgm:prSet presAssocID="{B9D6DC2D-1AA7-9045-8C6C-227204058553}" presName="topConnNode1" presStyleLbl="node1" presStyleIdx="0" presStyleCnt="0"/>
      <dgm:spPr/>
      <dgm:t>
        <a:bodyPr/>
        <a:lstStyle/>
        <a:p>
          <a:endParaRPr lang="lt-LT"/>
        </a:p>
      </dgm:t>
    </dgm:pt>
    <dgm:pt modelId="{4BBB9FBB-D023-304B-9B11-B814183EBC4E}" type="pres">
      <dgm:prSet presAssocID="{B9D6DC2D-1AA7-9045-8C6C-227204058553}" presName="hierChild2" presStyleCnt="0"/>
      <dgm:spPr/>
    </dgm:pt>
    <dgm:pt modelId="{C5040363-78F4-AD44-AA3F-16FE6F65C917}" type="pres">
      <dgm:prSet presAssocID="{F303314E-43A5-4F4D-9E3F-CF22E3C826E7}" presName="Name28" presStyleLbl="parChTrans1D2" presStyleIdx="0" presStyleCnt="2"/>
      <dgm:spPr/>
      <dgm:t>
        <a:bodyPr/>
        <a:lstStyle/>
        <a:p>
          <a:endParaRPr lang="lt-LT"/>
        </a:p>
      </dgm:t>
    </dgm:pt>
    <dgm:pt modelId="{C05C4F8F-6569-7541-B4E1-FE9F885CF64F}" type="pres">
      <dgm:prSet presAssocID="{A8462AE9-0E83-4342-9AEB-E470798430BE}" presName="hierRoot2" presStyleCnt="0">
        <dgm:presLayoutVars>
          <dgm:hierBranch val="init"/>
        </dgm:presLayoutVars>
      </dgm:prSet>
      <dgm:spPr/>
    </dgm:pt>
    <dgm:pt modelId="{4E61BB59-FA90-4642-8E21-4CCC3408397C}" type="pres">
      <dgm:prSet presAssocID="{A8462AE9-0E83-4342-9AEB-E470798430BE}" presName="rootComposite2" presStyleCnt="0"/>
      <dgm:spPr/>
    </dgm:pt>
    <dgm:pt modelId="{C533FF2C-FE4B-4C4F-AC76-83A5D9871006}" type="pres">
      <dgm:prSet presAssocID="{A8462AE9-0E83-4342-9AEB-E470798430BE}" presName="rootText2" presStyleLbl="alignAcc1" presStyleIdx="0" presStyleCnt="0">
        <dgm:presLayoutVars>
          <dgm:chPref val="3"/>
        </dgm:presLayoutVars>
      </dgm:prSet>
      <dgm:spPr/>
      <dgm:t>
        <a:bodyPr/>
        <a:lstStyle/>
        <a:p>
          <a:endParaRPr lang="lt-LT"/>
        </a:p>
      </dgm:t>
    </dgm:pt>
    <dgm:pt modelId="{8709A067-5569-564A-9383-DC02C89F5B31}" type="pres">
      <dgm:prSet presAssocID="{A8462AE9-0E83-4342-9AEB-E470798430BE}" presName="topArc2" presStyleLbl="parChTrans1D1" presStyleIdx="2" presStyleCnt="6"/>
      <dgm:spPr/>
    </dgm:pt>
    <dgm:pt modelId="{5E6C8402-5429-B646-9B0F-505714ED94D1}" type="pres">
      <dgm:prSet presAssocID="{A8462AE9-0E83-4342-9AEB-E470798430BE}" presName="bottomArc2" presStyleLbl="parChTrans1D1" presStyleIdx="3" presStyleCnt="6"/>
      <dgm:spPr/>
    </dgm:pt>
    <dgm:pt modelId="{C952901D-9DDF-1548-B74A-6D8EDD97C91D}" type="pres">
      <dgm:prSet presAssocID="{A8462AE9-0E83-4342-9AEB-E470798430BE}" presName="topConnNode2" presStyleLbl="node2" presStyleIdx="0" presStyleCnt="0"/>
      <dgm:spPr/>
      <dgm:t>
        <a:bodyPr/>
        <a:lstStyle/>
        <a:p>
          <a:endParaRPr lang="lt-LT"/>
        </a:p>
      </dgm:t>
    </dgm:pt>
    <dgm:pt modelId="{8E7F93BC-4C79-5745-90AA-5432EC7F76ED}" type="pres">
      <dgm:prSet presAssocID="{A8462AE9-0E83-4342-9AEB-E470798430BE}" presName="hierChild4" presStyleCnt="0"/>
      <dgm:spPr/>
    </dgm:pt>
    <dgm:pt modelId="{09E5BF9D-0DC0-FD4A-80BB-EB0101565F72}" type="pres">
      <dgm:prSet presAssocID="{A8462AE9-0E83-4342-9AEB-E470798430BE}" presName="hierChild5" presStyleCnt="0"/>
      <dgm:spPr/>
    </dgm:pt>
    <dgm:pt modelId="{99A5A869-E1F7-F744-8D1D-ECD7F0589279}" type="pres">
      <dgm:prSet presAssocID="{B9D6DC2D-1AA7-9045-8C6C-227204058553}" presName="hierChild3" presStyleCnt="0"/>
      <dgm:spPr/>
    </dgm:pt>
    <dgm:pt modelId="{06ED2F68-29E4-124B-ABFA-EF36B3F285E7}" type="pres">
      <dgm:prSet presAssocID="{CEB20508-2DC6-7349-A4BE-F485E16F42A5}" presName="Name101" presStyleLbl="parChTrans1D2" presStyleIdx="1" presStyleCnt="2"/>
      <dgm:spPr/>
      <dgm:t>
        <a:bodyPr/>
        <a:lstStyle/>
        <a:p>
          <a:endParaRPr lang="lt-LT"/>
        </a:p>
      </dgm:t>
    </dgm:pt>
    <dgm:pt modelId="{A0036028-9E0C-9145-BF02-CBE1B95FE688}" type="pres">
      <dgm:prSet presAssocID="{29D5BE6A-9455-9942-A111-B0B74EA9CC72}" presName="hierRoot3" presStyleCnt="0">
        <dgm:presLayoutVars>
          <dgm:hierBranch val="init"/>
        </dgm:presLayoutVars>
      </dgm:prSet>
      <dgm:spPr/>
    </dgm:pt>
    <dgm:pt modelId="{5FD8838C-C088-3C44-A912-B5349B624CCE}" type="pres">
      <dgm:prSet presAssocID="{29D5BE6A-9455-9942-A111-B0B74EA9CC72}" presName="rootComposite3" presStyleCnt="0"/>
      <dgm:spPr/>
    </dgm:pt>
    <dgm:pt modelId="{FEDC6882-CDA1-5D42-BEC3-313FE89DF7F6}" type="pres">
      <dgm:prSet presAssocID="{29D5BE6A-9455-9942-A111-B0B74EA9CC72}" presName="rootText3" presStyleLbl="alignAcc1" presStyleIdx="0" presStyleCnt="0">
        <dgm:presLayoutVars>
          <dgm:chPref val="3"/>
        </dgm:presLayoutVars>
      </dgm:prSet>
      <dgm:spPr/>
      <dgm:t>
        <a:bodyPr/>
        <a:lstStyle/>
        <a:p>
          <a:endParaRPr lang="lt-LT"/>
        </a:p>
      </dgm:t>
    </dgm:pt>
    <dgm:pt modelId="{D2AD5ADE-7399-2B4F-83D3-A31E93BDFFB6}" type="pres">
      <dgm:prSet presAssocID="{29D5BE6A-9455-9942-A111-B0B74EA9CC72}" presName="topArc3" presStyleLbl="parChTrans1D1" presStyleIdx="4" presStyleCnt="6"/>
      <dgm:spPr/>
    </dgm:pt>
    <dgm:pt modelId="{8D645660-5FAE-A642-82F6-3736FC76794A}" type="pres">
      <dgm:prSet presAssocID="{29D5BE6A-9455-9942-A111-B0B74EA9CC72}" presName="bottomArc3" presStyleLbl="parChTrans1D1" presStyleIdx="5" presStyleCnt="6"/>
      <dgm:spPr/>
    </dgm:pt>
    <dgm:pt modelId="{F8C90BA7-2CF3-6146-B067-8B9E2B5373C0}" type="pres">
      <dgm:prSet presAssocID="{29D5BE6A-9455-9942-A111-B0B74EA9CC72}" presName="topConnNode3" presStyleLbl="asst1" presStyleIdx="0" presStyleCnt="0"/>
      <dgm:spPr/>
      <dgm:t>
        <a:bodyPr/>
        <a:lstStyle/>
        <a:p>
          <a:endParaRPr lang="lt-LT"/>
        </a:p>
      </dgm:t>
    </dgm:pt>
    <dgm:pt modelId="{4F80F008-A83B-9A4C-AD3A-B13F9A05155E}" type="pres">
      <dgm:prSet presAssocID="{29D5BE6A-9455-9942-A111-B0B74EA9CC72}" presName="hierChild6" presStyleCnt="0"/>
      <dgm:spPr/>
    </dgm:pt>
    <dgm:pt modelId="{679CD869-6C20-134C-8E6B-7C783F4A102C}" type="pres">
      <dgm:prSet presAssocID="{29D5BE6A-9455-9942-A111-B0B74EA9CC72}" presName="hierChild7" presStyleCnt="0"/>
      <dgm:spPr/>
    </dgm:pt>
  </dgm:ptLst>
  <dgm:cxnLst>
    <dgm:cxn modelId="{80A423CF-165D-4F8B-91E8-7EB829C44164}" type="presOf" srcId="{29D5BE6A-9455-9942-A111-B0B74EA9CC72}" destId="{FEDC6882-CDA1-5D42-BEC3-313FE89DF7F6}" srcOrd="0" destOrd="0" presId="urn:microsoft.com/office/officeart/2008/layout/HalfCircleOrganizationChart"/>
    <dgm:cxn modelId="{CB741487-B023-4C1F-918F-A9292788276A}" type="presOf" srcId="{A8462AE9-0E83-4342-9AEB-E470798430BE}" destId="{C952901D-9DDF-1548-B74A-6D8EDD97C91D}" srcOrd="1" destOrd="0" presId="urn:microsoft.com/office/officeart/2008/layout/HalfCircleOrganizationChart"/>
    <dgm:cxn modelId="{72316026-80DD-4B43-8ED5-D636A3EF8B7F}" type="presOf" srcId="{F303314E-43A5-4F4D-9E3F-CF22E3C826E7}" destId="{C5040363-78F4-AD44-AA3F-16FE6F65C917}" srcOrd="0" destOrd="0" presId="urn:microsoft.com/office/officeart/2008/layout/HalfCircleOrganizationChart"/>
    <dgm:cxn modelId="{D7F11AC2-BBCF-2C43-85B1-534632FC2961}" srcId="{B9D6DC2D-1AA7-9045-8C6C-227204058553}" destId="{29D5BE6A-9455-9942-A111-B0B74EA9CC72}" srcOrd="0" destOrd="0" parTransId="{CEB20508-2DC6-7349-A4BE-F485E16F42A5}" sibTransId="{48B1BB76-02E7-C94C-8D28-47C2C9122427}"/>
    <dgm:cxn modelId="{A75557E2-053B-4A81-AF1A-D09211118513}" type="presOf" srcId="{B9D6DC2D-1AA7-9045-8C6C-227204058553}" destId="{C4C557DD-EAA2-2241-95A0-CB099B6393B8}" srcOrd="0" destOrd="0" presId="urn:microsoft.com/office/officeart/2008/layout/HalfCircleOrganizationChart"/>
    <dgm:cxn modelId="{FCA6F307-ED6E-4C0F-A96F-B3A3F1F7F9B3}" type="presOf" srcId="{CEB20508-2DC6-7349-A4BE-F485E16F42A5}" destId="{06ED2F68-29E4-124B-ABFA-EF36B3F285E7}" srcOrd="0" destOrd="0" presId="urn:microsoft.com/office/officeart/2008/layout/HalfCircleOrganizationChart"/>
    <dgm:cxn modelId="{C8C35C02-FB50-7740-B149-4C9346B483CA}" srcId="{53F4A304-0BB5-EA4C-A07B-764C0CDBA961}" destId="{B9D6DC2D-1AA7-9045-8C6C-227204058553}" srcOrd="0" destOrd="0" parTransId="{41065543-B3A7-B146-890D-AD8873DABFCC}" sibTransId="{DEB2A223-4660-EE4E-8BD6-D2F63FB23F1A}"/>
    <dgm:cxn modelId="{586DA442-894B-4E26-AAB3-1B9324A68923}" type="presOf" srcId="{29D5BE6A-9455-9942-A111-B0B74EA9CC72}" destId="{F8C90BA7-2CF3-6146-B067-8B9E2B5373C0}" srcOrd="1" destOrd="0" presId="urn:microsoft.com/office/officeart/2008/layout/HalfCircleOrganizationChart"/>
    <dgm:cxn modelId="{0BE56889-597A-43B2-86F3-037EFDD3BCAA}" type="presOf" srcId="{A8462AE9-0E83-4342-9AEB-E470798430BE}" destId="{C533FF2C-FE4B-4C4F-AC76-83A5D9871006}" srcOrd="0" destOrd="0" presId="urn:microsoft.com/office/officeart/2008/layout/HalfCircleOrganizationChart"/>
    <dgm:cxn modelId="{5E069C9C-5D6C-47B8-A5DB-A37D47A2EB81}" type="presOf" srcId="{B9D6DC2D-1AA7-9045-8C6C-227204058553}" destId="{614C8096-FF53-8841-8157-5BF46C39E765}" srcOrd="1" destOrd="0" presId="urn:microsoft.com/office/officeart/2008/layout/HalfCircleOrganizationChart"/>
    <dgm:cxn modelId="{16C201DD-BF81-4466-AEDE-AA788C2C78D8}" type="presOf" srcId="{53F4A304-0BB5-EA4C-A07B-764C0CDBA961}" destId="{812C3CE8-ABEC-1340-B31F-9871E9590EF2}" srcOrd="0" destOrd="0" presId="urn:microsoft.com/office/officeart/2008/layout/HalfCircleOrganizationChart"/>
    <dgm:cxn modelId="{9B2D643B-919A-2B45-9A5C-187AA8AB21CD}" srcId="{B9D6DC2D-1AA7-9045-8C6C-227204058553}" destId="{A8462AE9-0E83-4342-9AEB-E470798430BE}" srcOrd="1" destOrd="0" parTransId="{F303314E-43A5-4F4D-9E3F-CF22E3C826E7}" sibTransId="{C8569EA6-3BD6-A04D-ADC2-681F9BB10853}"/>
    <dgm:cxn modelId="{A489B56D-BC49-4731-9EB7-3EC21AFE859E}" type="presParOf" srcId="{812C3CE8-ABEC-1340-B31F-9871E9590EF2}" destId="{D3FDCA29-37F2-D64D-BFBA-FE07B9DCB4F1}" srcOrd="0" destOrd="0" presId="urn:microsoft.com/office/officeart/2008/layout/HalfCircleOrganizationChart"/>
    <dgm:cxn modelId="{58FE65E0-3FA2-4958-82AD-5B4DE3EFF4D2}" type="presParOf" srcId="{D3FDCA29-37F2-D64D-BFBA-FE07B9DCB4F1}" destId="{90AE72E3-FA3B-D54C-822A-AFE9FEAE482A}" srcOrd="0" destOrd="0" presId="urn:microsoft.com/office/officeart/2008/layout/HalfCircleOrganizationChart"/>
    <dgm:cxn modelId="{81D4186F-F6A6-4668-BFF7-2AC14DEBAB51}" type="presParOf" srcId="{90AE72E3-FA3B-D54C-822A-AFE9FEAE482A}" destId="{C4C557DD-EAA2-2241-95A0-CB099B6393B8}" srcOrd="0" destOrd="0" presId="urn:microsoft.com/office/officeart/2008/layout/HalfCircleOrganizationChart"/>
    <dgm:cxn modelId="{2339B9B7-B77F-4E2D-9C61-5C94996CEAC7}" type="presParOf" srcId="{90AE72E3-FA3B-D54C-822A-AFE9FEAE482A}" destId="{0A7D40D8-5568-2C4E-8CAD-228EC1C36CEA}" srcOrd="1" destOrd="0" presId="urn:microsoft.com/office/officeart/2008/layout/HalfCircleOrganizationChart"/>
    <dgm:cxn modelId="{CCD748E9-DB47-43E8-9022-BD23E182B7C9}" type="presParOf" srcId="{90AE72E3-FA3B-D54C-822A-AFE9FEAE482A}" destId="{53601601-6D75-B543-A657-92AD79D9CFF5}" srcOrd="2" destOrd="0" presId="urn:microsoft.com/office/officeart/2008/layout/HalfCircleOrganizationChart"/>
    <dgm:cxn modelId="{B9D85CC2-21D7-4474-9429-14B1581D2DDC}" type="presParOf" srcId="{90AE72E3-FA3B-D54C-822A-AFE9FEAE482A}" destId="{614C8096-FF53-8841-8157-5BF46C39E765}" srcOrd="3" destOrd="0" presId="urn:microsoft.com/office/officeart/2008/layout/HalfCircleOrganizationChart"/>
    <dgm:cxn modelId="{C9402BDE-B04E-49C4-8A6B-E9E6CD5AF2DA}" type="presParOf" srcId="{D3FDCA29-37F2-D64D-BFBA-FE07B9DCB4F1}" destId="{4BBB9FBB-D023-304B-9B11-B814183EBC4E}" srcOrd="1" destOrd="0" presId="urn:microsoft.com/office/officeart/2008/layout/HalfCircleOrganizationChart"/>
    <dgm:cxn modelId="{AEEE2DCA-2D14-4BC0-B226-B4C4606046A3}" type="presParOf" srcId="{4BBB9FBB-D023-304B-9B11-B814183EBC4E}" destId="{C5040363-78F4-AD44-AA3F-16FE6F65C917}" srcOrd="0" destOrd="0" presId="urn:microsoft.com/office/officeart/2008/layout/HalfCircleOrganizationChart"/>
    <dgm:cxn modelId="{86AA3297-B003-481E-B31B-D3E99D0779FE}" type="presParOf" srcId="{4BBB9FBB-D023-304B-9B11-B814183EBC4E}" destId="{C05C4F8F-6569-7541-B4E1-FE9F885CF64F}" srcOrd="1" destOrd="0" presId="urn:microsoft.com/office/officeart/2008/layout/HalfCircleOrganizationChart"/>
    <dgm:cxn modelId="{5FD2A84D-A2B7-4A76-BC98-89ABFA347787}" type="presParOf" srcId="{C05C4F8F-6569-7541-B4E1-FE9F885CF64F}" destId="{4E61BB59-FA90-4642-8E21-4CCC3408397C}" srcOrd="0" destOrd="0" presId="urn:microsoft.com/office/officeart/2008/layout/HalfCircleOrganizationChart"/>
    <dgm:cxn modelId="{B5677267-65B0-4B17-BE8C-1484895F567E}" type="presParOf" srcId="{4E61BB59-FA90-4642-8E21-4CCC3408397C}" destId="{C533FF2C-FE4B-4C4F-AC76-83A5D9871006}" srcOrd="0" destOrd="0" presId="urn:microsoft.com/office/officeart/2008/layout/HalfCircleOrganizationChart"/>
    <dgm:cxn modelId="{7BDAC20D-E217-4CD7-9BD8-33DC3AFDA831}" type="presParOf" srcId="{4E61BB59-FA90-4642-8E21-4CCC3408397C}" destId="{8709A067-5569-564A-9383-DC02C89F5B31}" srcOrd="1" destOrd="0" presId="urn:microsoft.com/office/officeart/2008/layout/HalfCircleOrganizationChart"/>
    <dgm:cxn modelId="{E1937043-71CC-482F-9C82-D7F1170DCEA5}" type="presParOf" srcId="{4E61BB59-FA90-4642-8E21-4CCC3408397C}" destId="{5E6C8402-5429-B646-9B0F-505714ED94D1}" srcOrd="2" destOrd="0" presId="urn:microsoft.com/office/officeart/2008/layout/HalfCircleOrganizationChart"/>
    <dgm:cxn modelId="{3E5F265E-A61D-437F-82CD-DADFC9EF938E}" type="presParOf" srcId="{4E61BB59-FA90-4642-8E21-4CCC3408397C}" destId="{C952901D-9DDF-1548-B74A-6D8EDD97C91D}" srcOrd="3" destOrd="0" presId="urn:microsoft.com/office/officeart/2008/layout/HalfCircleOrganizationChart"/>
    <dgm:cxn modelId="{CBD9BEC9-E93A-4CE3-BF18-0029C7F70D72}" type="presParOf" srcId="{C05C4F8F-6569-7541-B4E1-FE9F885CF64F}" destId="{8E7F93BC-4C79-5745-90AA-5432EC7F76ED}" srcOrd="1" destOrd="0" presId="urn:microsoft.com/office/officeart/2008/layout/HalfCircleOrganizationChart"/>
    <dgm:cxn modelId="{A009D291-2630-4D63-80C4-E51F90649F54}" type="presParOf" srcId="{C05C4F8F-6569-7541-B4E1-FE9F885CF64F}" destId="{09E5BF9D-0DC0-FD4A-80BB-EB0101565F72}" srcOrd="2" destOrd="0" presId="urn:microsoft.com/office/officeart/2008/layout/HalfCircleOrganizationChart"/>
    <dgm:cxn modelId="{766CAD40-0580-4990-AC1C-C2485AB00F67}" type="presParOf" srcId="{D3FDCA29-37F2-D64D-BFBA-FE07B9DCB4F1}" destId="{99A5A869-E1F7-F744-8D1D-ECD7F0589279}" srcOrd="2" destOrd="0" presId="urn:microsoft.com/office/officeart/2008/layout/HalfCircleOrganizationChart"/>
    <dgm:cxn modelId="{73149053-3709-4CE6-A600-79970847592C}" type="presParOf" srcId="{99A5A869-E1F7-F744-8D1D-ECD7F0589279}" destId="{06ED2F68-29E4-124B-ABFA-EF36B3F285E7}" srcOrd="0" destOrd="0" presId="urn:microsoft.com/office/officeart/2008/layout/HalfCircleOrganizationChart"/>
    <dgm:cxn modelId="{B00FCFC4-260E-456A-83C5-A3C8C3DB78C4}" type="presParOf" srcId="{99A5A869-E1F7-F744-8D1D-ECD7F0589279}" destId="{A0036028-9E0C-9145-BF02-CBE1B95FE688}" srcOrd="1" destOrd="0" presId="urn:microsoft.com/office/officeart/2008/layout/HalfCircleOrganizationChart"/>
    <dgm:cxn modelId="{F1FE80F2-3169-400F-8561-E065DA915DFD}" type="presParOf" srcId="{A0036028-9E0C-9145-BF02-CBE1B95FE688}" destId="{5FD8838C-C088-3C44-A912-B5349B624CCE}" srcOrd="0" destOrd="0" presId="urn:microsoft.com/office/officeart/2008/layout/HalfCircleOrganizationChart"/>
    <dgm:cxn modelId="{192B407D-4C50-433D-BBFF-625C5A92FD08}" type="presParOf" srcId="{5FD8838C-C088-3C44-A912-B5349B624CCE}" destId="{FEDC6882-CDA1-5D42-BEC3-313FE89DF7F6}" srcOrd="0" destOrd="0" presId="urn:microsoft.com/office/officeart/2008/layout/HalfCircleOrganizationChart"/>
    <dgm:cxn modelId="{AE399665-36E5-4FE0-8B28-2B177472E0D2}" type="presParOf" srcId="{5FD8838C-C088-3C44-A912-B5349B624CCE}" destId="{D2AD5ADE-7399-2B4F-83D3-A31E93BDFFB6}" srcOrd="1" destOrd="0" presId="urn:microsoft.com/office/officeart/2008/layout/HalfCircleOrganizationChart"/>
    <dgm:cxn modelId="{588145CE-9358-4A80-8D52-46F7FDB6028C}" type="presParOf" srcId="{5FD8838C-C088-3C44-A912-B5349B624CCE}" destId="{8D645660-5FAE-A642-82F6-3736FC76794A}" srcOrd="2" destOrd="0" presId="urn:microsoft.com/office/officeart/2008/layout/HalfCircleOrganizationChart"/>
    <dgm:cxn modelId="{CAF6A1F6-1380-43EA-BE35-4D747E548BCB}" type="presParOf" srcId="{5FD8838C-C088-3C44-A912-B5349B624CCE}" destId="{F8C90BA7-2CF3-6146-B067-8B9E2B5373C0}" srcOrd="3" destOrd="0" presId="urn:microsoft.com/office/officeart/2008/layout/HalfCircleOrganizationChart"/>
    <dgm:cxn modelId="{E5503D3E-30CB-4D00-B644-79DE7F319143}" type="presParOf" srcId="{A0036028-9E0C-9145-BF02-CBE1B95FE688}" destId="{4F80F008-A83B-9A4C-AD3A-B13F9A05155E}" srcOrd="1" destOrd="0" presId="urn:microsoft.com/office/officeart/2008/layout/HalfCircleOrganizationChart"/>
    <dgm:cxn modelId="{1827C281-1A03-44FC-BC63-8CBEB1D655BA}" type="presParOf" srcId="{A0036028-9E0C-9145-BF02-CBE1B95FE688}" destId="{679CD869-6C20-134C-8E6B-7C783F4A102C}"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4A304-0BB5-EA4C-A07B-764C0CDBA961}" type="doc">
      <dgm:prSet loTypeId="urn:microsoft.com/office/officeart/2008/layout/HalfCircleOrganizationChart" loCatId="" qsTypeId="urn:microsoft.com/office/officeart/2005/8/quickstyle/simple1" qsCatId="simple" csTypeId="urn:microsoft.com/office/officeart/2005/8/colors/accent2_3" csCatId="accent2" phldr="1"/>
      <dgm:spPr/>
      <dgm:t>
        <a:bodyPr/>
        <a:lstStyle/>
        <a:p>
          <a:endParaRPr lang="en-US"/>
        </a:p>
      </dgm:t>
    </dgm:pt>
    <dgm:pt modelId="{B9D6DC2D-1AA7-9045-8C6C-227204058553}">
      <dgm:prSet phldrT="[Text]" custT="1"/>
      <dgm:spPr/>
      <dgm:t>
        <a:bodyPr/>
        <a:lstStyle/>
        <a:p>
          <a:r>
            <a:rPr lang="lt-LT" sz="1200" b="1" dirty="0" smtClean="0"/>
            <a:t>-27.400.000</a:t>
          </a:r>
          <a:endParaRPr lang="en-US" sz="1200" b="1" dirty="0"/>
        </a:p>
      </dgm:t>
    </dgm:pt>
    <dgm:pt modelId="{41065543-B3A7-B146-890D-AD8873DABFCC}" type="parTrans" cxnId="{C8C35C02-FB50-7740-B149-4C9346B483CA}">
      <dgm:prSet/>
      <dgm:spPr/>
      <dgm:t>
        <a:bodyPr/>
        <a:lstStyle/>
        <a:p>
          <a:endParaRPr lang="en-US" sz="1000"/>
        </a:p>
      </dgm:t>
    </dgm:pt>
    <dgm:pt modelId="{DEB2A223-4660-EE4E-8BD6-D2F63FB23F1A}" type="sibTrans" cxnId="{C8C35C02-FB50-7740-B149-4C9346B483CA}">
      <dgm:prSet/>
      <dgm:spPr/>
      <dgm:t>
        <a:bodyPr/>
        <a:lstStyle/>
        <a:p>
          <a:endParaRPr lang="en-US" sz="1000"/>
        </a:p>
      </dgm:t>
    </dgm:pt>
    <dgm:pt modelId="{29D5BE6A-9455-9942-A111-B0B74EA9CC72}" type="asst">
      <dgm:prSet phldrT="[Text]" custT="1"/>
      <dgm:spPr/>
      <dgm:t>
        <a:bodyPr/>
        <a:lstStyle/>
        <a:p>
          <a:r>
            <a:rPr lang="lt-LT" sz="1000" b="1" dirty="0" smtClean="0"/>
            <a:t>REKOMENDACIJOS</a:t>
          </a:r>
        </a:p>
        <a:p>
          <a:r>
            <a:rPr lang="lt-LT" sz="1000" b="1" dirty="0" smtClean="0"/>
            <a:t>VERTINIMAI</a:t>
          </a:r>
          <a:endParaRPr lang="en-US" sz="1000" b="1" dirty="0"/>
        </a:p>
      </dgm:t>
    </dgm:pt>
    <dgm:pt modelId="{CEB20508-2DC6-7349-A4BE-F485E16F42A5}" type="parTrans" cxnId="{D7F11AC2-BBCF-2C43-85B1-534632FC2961}">
      <dgm:prSet/>
      <dgm:spPr/>
      <dgm:t>
        <a:bodyPr/>
        <a:lstStyle/>
        <a:p>
          <a:endParaRPr lang="en-US" sz="1000"/>
        </a:p>
      </dgm:t>
    </dgm:pt>
    <dgm:pt modelId="{48B1BB76-02E7-C94C-8D28-47C2C9122427}" type="sibTrans" cxnId="{D7F11AC2-BBCF-2C43-85B1-534632FC2961}">
      <dgm:prSet/>
      <dgm:spPr/>
      <dgm:t>
        <a:bodyPr/>
        <a:lstStyle/>
        <a:p>
          <a:endParaRPr lang="en-US" sz="1000"/>
        </a:p>
      </dgm:t>
    </dgm:pt>
    <dgm:pt modelId="{A8462AE9-0E83-4342-9AEB-E470798430BE}">
      <dgm:prSet phldrT="[Text]" custT="1"/>
      <dgm:spPr/>
      <dgm:t>
        <a:bodyPr/>
        <a:lstStyle/>
        <a:p>
          <a:r>
            <a:rPr lang="lt-LT" sz="1000" b="1" dirty="0" smtClean="0"/>
            <a:t>KEIČIAMA</a:t>
          </a:r>
          <a:endParaRPr lang="en-US" sz="1000" b="1" dirty="0"/>
        </a:p>
      </dgm:t>
    </dgm:pt>
    <dgm:pt modelId="{F303314E-43A5-4F4D-9E3F-CF22E3C826E7}" type="parTrans" cxnId="{9B2D643B-919A-2B45-9A5C-187AA8AB21CD}">
      <dgm:prSet/>
      <dgm:spPr/>
      <dgm:t>
        <a:bodyPr/>
        <a:lstStyle/>
        <a:p>
          <a:endParaRPr lang="en-US" sz="1000"/>
        </a:p>
      </dgm:t>
    </dgm:pt>
    <dgm:pt modelId="{C8569EA6-3BD6-A04D-ADC2-681F9BB10853}" type="sibTrans" cxnId="{9B2D643B-919A-2B45-9A5C-187AA8AB21CD}">
      <dgm:prSet/>
      <dgm:spPr/>
      <dgm:t>
        <a:bodyPr/>
        <a:lstStyle/>
        <a:p>
          <a:endParaRPr lang="en-US" sz="1000"/>
        </a:p>
      </dgm:t>
    </dgm:pt>
    <dgm:pt modelId="{812C3CE8-ABEC-1340-B31F-9871E9590EF2}" type="pres">
      <dgm:prSet presAssocID="{53F4A304-0BB5-EA4C-A07B-764C0CDBA961}" presName="Name0" presStyleCnt="0">
        <dgm:presLayoutVars>
          <dgm:orgChart val="1"/>
          <dgm:chPref val="1"/>
          <dgm:dir/>
          <dgm:animOne val="branch"/>
          <dgm:animLvl val="lvl"/>
          <dgm:resizeHandles/>
        </dgm:presLayoutVars>
      </dgm:prSet>
      <dgm:spPr/>
      <dgm:t>
        <a:bodyPr/>
        <a:lstStyle/>
        <a:p>
          <a:endParaRPr lang="lt-LT"/>
        </a:p>
      </dgm:t>
    </dgm:pt>
    <dgm:pt modelId="{D3FDCA29-37F2-D64D-BFBA-FE07B9DCB4F1}" type="pres">
      <dgm:prSet presAssocID="{B9D6DC2D-1AA7-9045-8C6C-227204058553}" presName="hierRoot1" presStyleCnt="0">
        <dgm:presLayoutVars>
          <dgm:hierBranch val="init"/>
        </dgm:presLayoutVars>
      </dgm:prSet>
      <dgm:spPr/>
    </dgm:pt>
    <dgm:pt modelId="{90AE72E3-FA3B-D54C-822A-AFE9FEAE482A}" type="pres">
      <dgm:prSet presAssocID="{B9D6DC2D-1AA7-9045-8C6C-227204058553}" presName="rootComposite1" presStyleCnt="0"/>
      <dgm:spPr/>
    </dgm:pt>
    <dgm:pt modelId="{C4C557DD-EAA2-2241-95A0-CB099B6393B8}" type="pres">
      <dgm:prSet presAssocID="{B9D6DC2D-1AA7-9045-8C6C-227204058553}" presName="rootText1" presStyleLbl="alignAcc1" presStyleIdx="0" presStyleCnt="0">
        <dgm:presLayoutVars>
          <dgm:chPref val="3"/>
        </dgm:presLayoutVars>
      </dgm:prSet>
      <dgm:spPr/>
      <dgm:t>
        <a:bodyPr/>
        <a:lstStyle/>
        <a:p>
          <a:endParaRPr lang="lt-LT"/>
        </a:p>
      </dgm:t>
    </dgm:pt>
    <dgm:pt modelId="{0A7D40D8-5568-2C4E-8CAD-228EC1C36CEA}" type="pres">
      <dgm:prSet presAssocID="{B9D6DC2D-1AA7-9045-8C6C-227204058553}" presName="topArc1" presStyleLbl="parChTrans1D1" presStyleIdx="0" presStyleCnt="6"/>
      <dgm:spPr/>
    </dgm:pt>
    <dgm:pt modelId="{53601601-6D75-B543-A657-92AD79D9CFF5}" type="pres">
      <dgm:prSet presAssocID="{B9D6DC2D-1AA7-9045-8C6C-227204058553}" presName="bottomArc1" presStyleLbl="parChTrans1D1" presStyleIdx="1" presStyleCnt="6"/>
      <dgm:spPr/>
    </dgm:pt>
    <dgm:pt modelId="{614C8096-FF53-8841-8157-5BF46C39E765}" type="pres">
      <dgm:prSet presAssocID="{B9D6DC2D-1AA7-9045-8C6C-227204058553}" presName="topConnNode1" presStyleLbl="node1" presStyleIdx="0" presStyleCnt="0"/>
      <dgm:spPr/>
      <dgm:t>
        <a:bodyPr/>
        <a:lstStyle/>
        <a:p>
          <a:endParaRPr lang="lt-LT"/>
        </a:p>
      </dgm:t>
    </dgm:pt>
    <dgm:pt modelId="{4BBB9FBB-D023-304B-9B11-B814183EBC4E}" type="pres">
      <dgm:prSet presAssocID="{B9D6DC2D-1AA7-9045-8C6C-227204058553}" presName="hierChild2" presStyleCnt="0"/>
      <dgm:spPr/>
    </dgm:pt>
    <dgm:pt modelId="{C5040363-78F4-AD44-AA3F-16FE6F65C917}" type="pres">
      <dgm:prSet presAssocID="{F303314E-43A5-4F4D-9E3F-CF22E3C826E7}" presName="Name28" presStyleLbl="parChTrans1D2" presStyleIdx="0" presStyleCnt="2"/>
      <dgm:spPr/>
      <dgm:t>
        <a:bodyPr/>
        <a:lstStyle/>
        <a:p>
          <a:endParaRPr lang="lt-LT"/>
        </a:p>
      </dgm:t>
    </dgm:pt>
    <dgm:pt modelId="{C05C4F8F-6569-7541-B4E1-FE9F885CF64F}" type="pres">
      <dgm:prSet presAssocID="{A8462AE9-0E83-4342-9AEB-E470798430BE}" presName="hierRoot2" presStyleCnt="0">
        <dgm:presLayoutVars>
          <dgm:hierBranch val="init"/>
        </dgm:presLayoutVars>
      </dgm:prSet>
      <dgm:spPr/>
    </dgm:pt>
    <dgm:pt modelId="{4E61BB59-FA90-4642-8E21-4CCC3408397C}" type="pres">
      <dgm:prSet presAssocID="{A8462AE9-0E83-4342-9AEB-E470798430BE}" presName="rootComposite2" presStyleCnt="0"/>
      <dgm:spPr/>
    </dgm:pt>
    <dgm:pt modelId="{C533FF2C-FE4B-4C4F-AC76-83A5D9871006}" type="pres">
      <dgm:prSet presAssocID="{A8462AE9-0E83-4342-9AEB-E470798430BE}" presName="rootText2" presStyleLbl="alignAcc1" presStyleIdx="0" presStyleCnt="0">
        <dgm:presLayoutVars>
          <dgm:chPref val="3"/>
        </dgm:presLayoutVars>
      </dgm:prSet>
      <dgm:spPr/>
      <dgm:t>
        <a:bodyPr/>
        <a:lstStyle/>
        <a:p>
          <a:endParaRPr lang="lt-LT"/>
        </a:p>
      </dgm:t>
    </dgm:pt>
    <dgm:pt modelId="{8709A067-5569-564A-9383-DC02C89F5B31}" type="pres">
      <dgm:prSet presAssocID="{A8462AE9-0E83-4342-9AEB-E470798430BE}" presName="topArc2" presStyleLbl="parChTrans1D1" presStyleIdx="2" presStyleCnt="6"/>
      <dgm:spPr/>
    </dgm:pt>
    <dgm:pt modelId="{5E6C8402-5429-B646-9B0F-505714ED94D1}" type="pres">
      <dgm:prSet presAssocID="{A8462AE9-0E83-4342-9AEB-E470798430BE}" presName="bottomArc2" presStyleLbl="parChTrans1D1" presStyleIdx="3" presStyleCnt="6"/>
      <dgm:spPr/>
    </dgm:pt>
    <dgm:pt modelId="{C952901D-9DDF-1548-B74A-6D8EDD97C91D}" type="pres">
      <dgm:prSet presAssocID="{A8462AE9-0E83-4342-9AEB-E470798430BE}" presName="topConnNode2" presStyleLbl="node2" presStyleIdx="0" presStyleCnt="0"/>
      <dgm:spPr/>
      <dgm:t>
        <a:bodyPr/>
        <a:lstStyle/>
        <a:p>
          <a:endParaRPr lang="lt-LT"/>
        </a:p>
      </dgm:t>
    </dgm:pt>
    <dgm:pt modelId="{8E7F93BC-4C79-5745-90AA-5432EC7F76ED}" type="pres">
      <dgm:prSet presAssocID="{A8462AE9-0E83-4342-9AEB-E470798430BE}" presName="hierChild4" presStyleCnt="0"/>
      <dgm:spPr/>
    </dgm:pt>
    <dgm:pt modelId="{09E5BF9D-0DC0-FD4A-80BB-EB0101565F72}" type="pres">
      <dgm:prSet presAssocID="{A8462AE9-0E83-4342-9AEB-E470798430BE}" presName="hierChild5" presStyleCnt="0"/>
      <dgm:spPr/>
    </dgm:pt>
    <dgm:pt modelId="{99A5A869-E1F7-F744-8D1D-ECD7F0589279}" type="pres">
      <dgm:prSet presAssocID="{B9D6DC2D-1AA7-9045-8C6C-227204058553}" presName="hierChild3" presStyleCnt="0"/>
      <dgm:spPr/>
    </dgm:pt>
    <dgm:pt modelId="{06ED2F68-29E4-124B-ABFA-EF36B3F285E7}" type="pres">
      <dgm:prSet presAssocID="{CEB20508-2DC6-7349-A4BE-F485E16F42A5}" presName="Name101" presStyleLbl="parChTrans1D2" presStyleIdx="1" presStyleCnt="2"/>
      <dgm:spPr/>
      <dgm:t>
        <a:bodyPr/>
        <a:lstStyle/>
        <a:p>
          <a:endParaRPr lang="lt-LT"/>
        </a:p>
      </dgm:t>
    </dgm:pt>
    <dgm:pt modelId="{A0036028-9E0C-9145-BF02-CBE1B95FE688}" type="pres">
      <dgm:prSet presAssocID="{29D5BE6A-9455-9942-A111-B0B74EA9CC72}" presName="hierRoot3" presStyleCnt="0">
        <dgm:presLayoutVars>
          <dgm:hierBranch val="init"/>
        </dgm:presLayoutVars>
      </dgm:prSet>
      <dgm:spPr/>
    </dgm:pt>
    <dgm:pt modelId="{5FD8838C-C088-3C44-A912-B5349B624CCE}" type="pres">
      <dgm:prSet presAssocID="{29D5BE6A-9455-9942-A111-B0B74EA9CC72}" presName="rootComposite3" presStyleCnt="0"/>
      <dgm:spPr/>
    </dgm:pt>
    <dgm:pt modelId="{FEDC6882-CDA1-5D42-BEC3-313FE89DF7F6}" type="pres">
      <dgm:prSet presAssocID="{29D5BE6A-9455-9942-A111-B0B74EA9CC72}" presName="rootText3" presStyleLbl="alignAcc1" presStyleIdx="0" presStyleCnt="0">
        <dgm:presLayoutVars>
          <dgm:chPref val="3"/>
        </dgm:presLayoutVars>
      </dgm:prSet>
      <dgm:spPr/>
      <dgm:t>
        <a:bodyPr/>
        <a:lstStyle/>
        <a:p>
          <a:endParaRPr lang="lt-LT"/>
        </a:p>
      </dgm:t>
    </dgm:pt>
    <dgm:pt modelId="{D2AD5ADE-7399-2B4F-83D3-A31E93BDFFB6}" type="pres">
      <dgm:prSet presAssocID="{29D5BE6A-9455-9942-A111-B0B74EA9CC72}" presName="topArc3" presStyleLbl="parChTrans1D1" presStyleIdx="4" presStyleCnt="6"/>
      <dgm:spPr/>
    </dgm:pt>
    <dgm:pt modelId="{8D645660-5FAE-A642-82F6-3736FC76794A}" type="pres">
      <dgm:prSet presAssocID="{29D5BE6A-9455-9942-A111-B0B74EA9CC72}" presName="bottomArc3" presStyleLbl="parChTrans1D1" presStyleIdx="5" presStyleCnt="6"/>
      <dgm:spPr/>
    </dgm:pt>
    <dgm:pt modelId="{F8C90BA7-2CF3-6146-B067-8B9E2B5373C0}" type="pres">
      <dgm:prSet presAssocID="{29D5BE6A-9455-9942-A111-B0B74EA9CC72}" presName="topConnNode3" presStyleLbl="asst1" presStyleIdx="0" presStyleCnt="0"/>
      <dgm:spPr/>
      <dgm:t>
        <a:bodyPr/>
        <a:lstStyle/>
        <a:p>
          <a:endParaRPr lang="lt-LT"/>
        </a:p>
      </dgm:t>
    </dgm:pt>
    <dgm:pt modelId="{4F80F008-A83B-9A4C-AD3A-B13F9A05155E}" type="pres">
      <dgm:prSet presAssocID="{29D5BE6A-9455-9942-A111-B0B74EA9CC72}" presName="hierChild6" presStyleCnt="0"/>
      <dgm:spPr/>
    </dgm:pt>
    <dgm:pt modelId="{679CD869-6C20-134C-8E6B-7C783F4A102C}" type="pres">
      <dgm:prSet presAssocID="{29D5BE6A-9455-9942-A111-B0B74EA9CC72}" presName="hierChild7" presStyleCnt="0"/>
      <dgm:spPr/>
    </dgm:pt>
  </dgm:ptLst>
  <dgm:cxnLst>
    <dgm:cxn modelId="{9B2D643B-919A-2B45-9A5C-187AA8AB21CD}" srcId="{B9D6DC2D-1AA7-9045-8C6C-227204058553}" destId="{A8462AE9-0E83-4342-9AEB-E470798430BE}" srcOrd="1" destOrd="0" parTransId="{F303314E-43A5-4F4D-9E3F-CF22E3C826E7}" sibTransId="{C8569EA6-3BD6-A04D-ADC2-681F9BB10853}"/>
    <dgm:cxn modelId="{2C9E8936-3941-47D9-808A-6807ACD9129D}" type="presOf" srcId="{F303314E-43A5-4F4D-9E3F-CF22E3C826E7}" destId="{C5040363-78F4-AD44-AA3F-16FE6F65C917}" srcOrd="0" destOrd="0" presId="urn:microsoft.com/office/officeart/2008/layout/HalfCircleOrganizationChart"/>
    <dgm:cxn modelId="{8602EBB0-9A64-4069-B9EB-FB80771EBB0A}" type="presOf" srcId="{CEB20508-2DC6-7349-A4BE-F485E16F42A5}" destId="{06ED2F68-29E4-124B-ABFA-EF36B3F285E7}" srcOrd="0" destOrd="0" presId="urn:microsoft.com/office/officeart/2008/layout/HalfCircleOrganizationChart"/>
    <dgm:cxn modelId="{12ADF90E-2D20-41F9-B53A-9DB4386E67A0}" type="presOf" srcId="{53F4A304-0BB5-EA4C-A07B-764C0CDBA961}" destId="{812C3CE8-ABEC-1340-B31F-9871E9590EF2}" srcOrd="0" destOrd="0" presId="urn:microsoft.com/office/officeart/2008/layout/HalfCircleOrganizationChart"/>
    <dgm:cxn modelId="{7250E455-3BDE-4732-A805-29A9D26F836A}" type="presOf" srcId="{B9D6DC2D-1AA7-9045-8C6C-227204058553}" destId="{614C8096-FF53-8841-8157-5BF46C39E765}" srcOrd="1" destOrd="0" presId="urn:microsoft.com/office/officeart/2008/layout/HalfCircleOrganizationChart"/>
    <dgm:cxn modelId="{A06B9DCC-4119-4C71-9A93-011C7D9CF4AA}" type="presOf" srcId="{29D5BE6A-9455-9942-A111-B0B74EA9CC72}" destId="{F8C90BA7-2CF3-6146-B067-8B9E2B5373C0}" srcOrd="1" destOrd="0" presId="urn:microsoft.com/office/officeart/2008/layout/HalfCircleOrganizationChart"/>
    <dgm:cxn modelId="{93243530-E6D5-4523-AE6C-6846AE57A5A4}" type="presOf" srcId="{29D5BE6A-9455-9942-A111-B0B74EA9CC72}" destId="{FEDC6882-CDA1-5D42-BEC3-313FE89DF7F6}" srcOrd="0" destOrd="0" presId="urn:microsoft.com/office/officeart/2008/layout/HalfCircleOrganizationChart"/>
    <dgm:cxn modelId="{E0369388-0815-4596-893C-2A2754BBA12C}" type="presOf" srcId="{B9D6DC2D-1AA7-9045-8C6C-227204058553}" destId="{C4C557DD-EAA2-2241-95A0-CB099B6393B8}" srcOrd="0" destOrd="0" presId="urn:microsoft.com/office/officeart/2008/layout/HalfCircleOrganizationChart"/>
    <dgm:cxn modelId="{C8C35C02-FB50-7740-B149-4C9346B483CA}" srcId="{53F4A304-0BB5-EA4C-A07B-764C0CDBA961}" destId="{B9D6DC2D-1AA7-9045-8C6C-227204058553}" srcOrd="0" destOrd="0" parTransId="{41065543-B3A7-B146-890D-AD8873DABFCC}" sibTransId="{DEB2A223-4660-EE4E-8BD6-D2F63FB23F1A}"/>
    <dgm:cxn modelId="{D7F11AC2-BBCF-2C43-85B1-534632FC2961}" srcId="{B9D6DC2D-1AA7-9045-8C6C-227204058553}" destId="{29D5BE6A-9455-9942-A111-B0B74EA9CC72}" srcOrd="0" destOrd="0" parTransId="{CEB20508-2DC6-7349-A4BE-F485E16F42A5}" sibTransId="{48B1BB76-02E7-C94C-8D28-47C2C9122427}"/>
    <dgm:cxn modelId="{0A65922A-F52A-425A-822A-FD7B1AB728F9}" type="presOf" srcId="{A8462AE9-0E83-4342-9AEB-E470798430BE}" destId="{C533FF2C-FE4B-4C4F-AC76-83A5D9871006}" srcOrd="0" destOrd="0" presId="urn:microsoft.com/office/officeart/2008/layout/HalfCircleOrganizationChart"/>
    <dgm:cxn modelId="{E2D2E1A1-D844-485E-AFD7-94B1D61E1E60}" type="presOf" srcId="{A8462AE9-0E83-4342-9AEB-E470798430BE}" destId="{C952901D-9DDF-1548-B74A-6D8EDD97C91D}" srcOrd="1" destOrd="0" presId="urn:microsoft.com/office/officeart/2008/layout/HalfCircleOrganizationChart"/>
    <dgm:cxn modelId="{8B6BA8DB-E224-48F6-AFC4-070DE30ABAD2}" type="presParOf" srcId="{812C3CE8-ABEC-1340-B31F-9871E9590EF2}" destId="{D3FDCA29-37F2-D64D-BFBA-FE07B9DCB4F1}" srcOrd="0" destOrd="0" presId="urn:microsoft.com/office/officeart/2008/layout/HalfCircleOrganizationChart"/>
    <dgm:cxn modelId="{64E52090-0C87-4E9E-92EF-C0CB3D26EBDC}" type="presParOf" srcId="{D3FDCA29-37F2-D64D-BFBA-FE07B9DCB4F1}" destId="{90AE72E3-FA3B-D54C-822A-AFE9FEAE482A}" srcOrd="0" destOrd="0" presId="urn:microsoft.com/office/officeart/2008/layout/HalfCircleOrganizationChart"/>
    <dgm:cxn modelId="{7FCD0606-A6C4-4142-8A19-3690617C98A1}" type="presParOf" srcId="{90AE72E3-FA3B-D54C-822A-AFE9FEAE482A}" destId="{C4C557DD-EAA2-2241-95A0-CB099B6393B8}" srcOrd="0" destOrd="0" presId="urn:microsoft.com/office/officeart/2008/layout/HalfCircleOrganizationChart"/>
    <dgm:cxn modelId="{5581279B-7BF1-4CDA-9F64-4953379FAE51}" type="presParOf" srcId="{90AE72E3-FA3B-D54C-822A-AFE9FEAE482A}" destId="{0A7D40D8-5568-2C4E-8CAD-228EC1C36CEA}" srcOrd="1" destOrd="0" presId="urn:microsoft.com/office/officeart/2008/layout/HalfCircleOrganizationChart"/>
    <dgm:cxn modelId="{0CB585F2-8098-45F4-9906-10854A8D7B02}" type="presParOf" srcId="{90AE72E3-FA3B-D54C-822A-AFE9FEAE482A}" destId="{53601601-6D75-B543-A657-92AD79D9CFF5}" srcOrd="2" destOrd="0" presId="urn:microsoft.com/office/officeart/2008/layout/HalfCircleOrganizationChart"/>
    <dgm:cxn modelId="{2768BA89-87F9-4D4C-AE33-2FDB92040819}" type="presParOf" srcId="{90AE72E3-FA3B-D54C-822A-AFE9FEAE482A}" destId="{614C8096-FF53-8841-8157-5BF46C39E765}" srcOrd="3" destOrd="0" presId="urn:microsoft.com/office/officeart/2008/layout/HalfCircleOrganizationChart"/>
    <dgm:cxn modelId="{5BF0B492-6F0B-4037-BA6C-0910B0626348}" type="presParOf" srcId="{D3FDCA29-37F2-D64D-BFBA-FE07B9DCB4F1}" destId="{4BBB9FBB-D023-304B-9B11-B814183EBC4E}" srcOrd="1" destOrd="0" presId="urn:microsoft.com/office/officeart/2008/layout/HalfCircleOrganizationChart"/>
    <dgm:cxn modelId="{0C4AEBA0-3C49-48CE-BD93-78544DE75B6F}" type="presParOf" srcId="{4BBB9FBB-D023-304B-9B11-B814183EBC4E}" destId="{C5040363-78F4-AD44-AA3F-16FE6F65C917}" srcOrd="0" destOrd="0" presId="urn:microsoft.com/office/officeart/2008/layout/HalfCircleOrganizationChart"/>
    <dgm:cxn modelId="{4F19FD55-AD2C-4468-B52A-D28152BE4575}" type="presParOf" srcId="{4BBB9FBB-D023-304B-9B11-B814183EBC4E}" destId="{C05C4F8F-6569-7541-B4E1-FE9F885CF64F}" srcOrd="1" destOrd="0" presId="urn:microsoft.com/office/officeart/2008/layout/HalfCircleOrganizationChart"/>
    <dgm:cxn modelId="{626A183B-7844-4C80-B4FE-7CDB6808FB1D}" type="presParOf" srcId="{C05C4F8F-6569-7541-B4E1-FE9F885CF64F}" destId="{4E61BB59-FA90-4642-8E21-4CCC3408397C}" srcOrd="0" destOrd="0" presId="urn:microsoft.com/office/officeart/2008/layout/HalfCircleOrganizationChart"/>
    <dgm:cxn modelId="{A6606034-3E14-4C9C-942D-6A4D4EF948F5}" type="presParOf" srcId="{4E61BB59-FA90-4642-8E21-4CCC3408397C}" destId="{C533FF2C-FE4B-4C4F-AC76-83A5D9871006}" srcOrd="0" destOrd="0" presId="urn:microsoft.com/office/officeart/2008/layout/HalfCircleOrganizationChart"/>
    <dgm:cxn modelId="{C485DA00-9300-42B2-AC44-DC95EF4D77E3}" type="presParOf" srcId="{4E61BB59-FA90-4642-8E21-4CCC3408397C}" destId="{8709A067-5569-564A-9383-DC02C89F5B31}" srcOrd="1" destOrd="0" presId="urn:microsoft.com/office/officeart/2008/layout/HalfCircleOrganizationChart"/>
    <dgm:cxn modelId="{8FE301DB-984F-45C9-AABC-E7B5ED2D68F5}" type="presParOf" srcId="{4E61BB59-FA90-4642-8E21-4CCC3408397C}" destId="{5E6C8402-5429-B646-9B0F-505714ED94D1}" srcOrd="2" destOrd="0" presId="urn:microsoft.com/office/officeart/2008/layout/HalfCircleOrganizationChart"/>
    <dgm:cxn modelId="{F398D4D7-1087-44CB-B36A-2D84ADBB388E}" type="presParOf" srcId="{4E61BB59-FA90-4642-8E21-4CCC3408397C}" destId="{C952901D-9DDF-1548-B74A-6D8EDD97C91D}" srcOrd="3" destOrd="0" presId="urn:microsoft.com/office/officeart/2008/layout/HalfCircleOrganizationChart"/>
    <dgm:cxn modelId="{1A542B9E-6011-487A-9DE2-0041C0F31BC4}" type="presParOf" srcId="{C05C4F8F-6569-7541-B4E1-FE9F885CF64F}" destId="{8E7F93BC-4C79-5745-90AA-5432EC7F76ED}" srcOrd="1" destOrd="0" presId="urn:microsoft.com/office/officeart/2008/layout/HalfCircleOrganizationChart"/>
    <dgm:cxn modelId="{19B9A927-AD06-4BF5-9C5A-F918C11E7D5F}" type="presParOf" srcId="{C05C4F8F-6569-7541-B4E1-FE9F885CF64F}" destId="{09E5BF9D-0DC0-FD4A-80BB-EB0101565F72}" srcOrd="2" destOrd="0" presId="urn:microsoft.com/office/officeart/2008/layout/HalfCircleOrganizationChart"/>
    <dgm:cxn modelId="{9CAA3AFC-C784-4F7E-BDB4-30E81C37E02F}" type="presParOf" srcId="{D3FDCA29-37F2-D64D-BFBA-FE07B9DCB4F1}" destId="{99A5A869-E1F7-F744-8D1D-ECD7F0589279}" srcOrd="2" destOrd="0" presId="urn:microsoft.com/office/officeart/2008/layout/HalfCircleOrganizationChart"/>
    <dgm:cxn modelId="{0F490039-AE0B-436C-AD93-BC958D083706}" type="presParOf" srcId="{99A5A869-E1F7-F744-8D1D-ECD7F0589279}" destId="{06ED2F68-29E4-124B-ABFA-EF36B3F285E7}" srcOrd="0" destOrd="0" presId="urn:microsoft.com/office/officeart/2008/layout/HalfCircleOrganizationChart"/>
    <dgm:cxn modelId="{3F45FBB9-BEF2-446F-87DB-1CA4B611B0B5}" type="presParOf" srcId="{99A5A869-E1F7-F744-8D1D-ECD7F0589279}" destId="{A0036028-9E0C-9145-BF02-CBE1B95FE688}" srcOrd="1" destOrd="0" presId="urn:microsoft.com/office/officeart/2008/layout/HalfCircleOrganizationChart"/>
    <dgm:cxn modelId="{31653690-7382-4B16-9D76-8995C4B3137A}" type="presParOf" srcId="{A0036028-9E0C-9145-BF02-CBE1B95FE688}" destId="{5FD8838C-C088-3C44-A912-B5349B624CCE}" srcOrd="0" destOrd="0" presId="urn:microsoft.com/office/officeart/2008/layout/HalfCircleOrganizationChart"/>
    <dgm:cxn modelId="{1384FD7C-B9E3-4E00-B02C-FE81E638AD9D}" type="presParOf" srcId="{5FD8838C-C088-3C44-A912-B5349B624CCE}" destId="{FEDC6882-CDA1-5D42-BEC3-313FE89DF7F6}" srcOrd="0" destOrd="0" presId="urn:microsoft.com/office/officeart/2008/layout/HalfCircleOrganizationChart"/>
    <dgm:cxn modelId="{CF0D5810-D05B-4B5F-A279-1D24001C1485}" type="presParOf" srcId="{5FD8838C-C088-3C44-A912-B5349B624CCE}" destId="{D2AD5ADE-7399-2B4F-83D3-A31E93BDFFB6}" srcOrd="1" destOrd="0" presId="urn:microsoft.com/office/officeart/2008/layout/HalfCircleOrganizationChart"/>
    <dgm:cxn modelId="{5D2E0F21-FC9A-4E25-8ACB-A8CE003F0A4A}" type="presParOf" srcId="{5FD8838C-C088-3C44-A912-B5349B624CCE}" destId="{8D645660-5FAE-A642-82F6-3736FC76794A}" srcOrd="2" destOrd="0" presId="urn:microsoft.com/office/officeart/2008/layout/HalfCircleOrganizationChart"/>
    <dgm:cxn modelId="{481F49CB-3910-491E-B33F-B4D39192B687}" type="presParOf" srcId="{5FD8838C-C088-3C44-A912-B5349B624CCE}" destId="{F8C90BA7-2CF3-6146-B067-8B9E2B5373C0}" srcOrd="3" destOrd="0" presId="urn:microsoft.com/office/officeart/2008/layout/HalfCircleOrganizationChart"/>
    <dgm:cxn modelId="{57F8A259-B840-4063-98B2-497B839B4F65}" type="presParOf" srcId="{A0036028-9E0C-9145-BF02-CBE1B95FE688}" destId="{4F80F008-A83B-9A4C-AD3A-B13F9A05155E}" srcOrd="1" destOrd="0" presId="urn:microsoft.com/office/officeart/2008/layout/HalfCircleOrganizationChart"/>
    <dgm:cxn modelId="{E7B58031-0F77-4B29-AFA9-F96697D50579}" type="presParOf" srcId="{A0036028-9E0C-9145-BF02-CBE1B95FE688}" destId="{679CD869-6C20-134C-8E6B-7C783F4A102C}"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37E59-FA1D-4B69-B900-772E591E2CF0}" type="doc">
      <dgm:prSet loTypeId="urn:microsoft.com/office/officeart/2011/layout/ConvergingText#1" loCatId="process" qsTypeId="urn:microsoft.com/office/officeart/2005/8/quickstyle/simple1" qsCatId="simple" csTypeId="urn:microsoft.com/office/officeart/2005/8/colors/colorful3" csCatId="colorful" phldr="1"/>
      <dgm:spPr/>
    </dgm:pt>
    <dgm:pt modelId="{24EB432E-9971-4871-8458-9BFEA9F664FD}">
      <dgm:prSet phldrT="[Text]" custT="1"/>
      <dgm:spPr/>
      <dgm:t>
        <a:bodyPr/>
        <a:lstStyle/>
        <a:p>
          <a:r>
            <a:rPr lang="lt-LT" sz="1100" b="1" dirty="0" smtClean="0"/>
            <a:t>Pagal veiksmų programą ERPF lėšomis sukurtos naujos ikimokyklinio ir priešmokyklinio ugdymo vietos</a:t>
          </a:r>
          <a:endParaRPr lang="en-US" sz="1100" b="1" dirty="0">
            <a:solidFill>
              <a:schemeClr val="accent1"/>
            </a:solidFill>
          </a:endParaRPr>
        </a:p>
      </dgm:t>
    </dgm:pt>
    <dgm:pt modelId="{CD943F08-F708-4715-B2C5-90B63B3E2674}" type="parTrans" cxnId="{CBCE113D-0D4E-458E-A3F2-6265189FEFFE}">
      <dgm:prSet/>
      <dgm:spPr/>
      <dgm:t>
        <a:bodyPr/>
        <a:lstStyle/>
        <a:p>
          <a:endParaRPr lang="en-US"/>
        </a:p>
      </dgm:t>
    </dgm:pt>
    <dgm:pt modelId="{03DE23A7-D800-4B33-B3D5-5922F9AC0AFE}" type="sibTrans" cxnId="{CBCE113D-0D4E-458E-A3F2-6265189FEFFE}">
      <dgm:prSet/>
      <dgm:spPr/>
      <dgm:t>
        <a:bodyPr/>
        <a:lstStyle/>
        <a:p>
          <a:endParaRPr lang="en-US"/>
        </a:p>
      </dgm:t>
    </dgm:pt>
    <dgm:pt modelId="{6B03E855-545D-437C-95D7-1DBF127D34FA}">
      <dgm:prSet phldrT="[Text]" custT="1"/>
      <dgm:spPr/>
      <dgm:t>
        <a:bodyPr/>
        <a:lstStyle/>
        <a:p>
          <a:r>
            <a:rPr lang="lt-LT" sz="1400" b="1" strike="sngStrike" dirty="0" smtClean="0">
              <a:solidFill>
                <a:schemeClr val="bg1"/>
              </a:solidFill>
            </a:rPr>
            <a:t>6.000</a:t>
          </a:r>
          <a:endParaRPr lang="en-US" sz="1400" b="1" strike="sngStrike" dirty="0">
            <a:solidFill>
              <a:schemeClr val="bg1"/>
            </a:solidFill>
          </a:endParaRPr>
        </a:p>
      </dgm:t>
    </dgm:pt>
    <dgm:pt modelId="{86936807-F7D9-4383-A55B-8DB01FA6F9E4}" type="parTrans" cxnId="{F159C867-5AAA-42CA-A707-C06BD16EA523}">
      <dgm:prSet/>
      <dgm:spPr/>
      <dgm:t>
        <a:bodyPr/>
        <a:lstStyle/>
        <a:p>
          <a:endParaRPr lang="en-US"/>
        </a:p>
      </dgm:t>
    </dgm:pt>
    <dgm:pt modelId="{7BEB522A-1DFC-48B4-9F17-39A672BAD5EC}" type="sibTrans" cxnId="{F159C867-5AAA-42CA-A707-C06BD16EA523}">
      <dgm:prSet/>
      <dgm:spPr/>
      <dgm:t>
        <a:bodyPr/>
        <a:lstStyle/>
        <a:p>
          <a:endParaRPr lang="en-US"/>
        </a:p>
      </dgm:t>
    </dgm:pt>
    <dgm:pt modelId="{5B7714FF-CA1A-432A-8B0A-4F4E49E47A4B}">
      <dgm:prSet phldrT="[Text]" custT="1"/>
      <dgm:spPr/>
      <dgm:t>
        <a:bodyPr/>
        <a:lstStyle/>
        <a:p>
          <a:r>
            <a:rPr lang="lt-LT" sz="1400" b="1" dirty="0" smtClean="0">
              <a:solidFill>
                <a:schemeClr val="bg1"/>
              </a:solidFill>
            </a:rPr>
            <a:t>2.000</a:t>
          </a:r>
          <a:endParaRPr lang="en-US" sz="1400" b="1" dirty="0">
            <a:solidFill>
              <a:schemeClr val="bg1"/>
            </a:solidFill>
          </a:endParaRPr>
        </a:p>
      </dgm:t>
    </dgm:pt>
    <dgm:pt modelId="{A5B8123D-080A-4F44-B054-39667200CD3F}" type="parTrans" cxnId="{1839E8B4-D479-4C73-A006-C9C382EB144A}">
      <dgm:prSet/>
      <dgm:spPr/>
      <dgm:t>
        <a:bodyPr/>
        <a:lstStyle/>
        <a:p>
          <a:endParaRPr lang="en-US"/>
        </a:p>
      </dgm:t>
    </dgm:pt>
    <dgm:pt modelId="{BEFBDF2A-4D24-45CC-A5CE-BB70F9421A1E}" type="sibTrans" cxnId="{1839E8B4-D479-4C73-A006-C9C382EB144A}">
      <dgm:prSet/>
      <dgm:spPr/>
      <dgm:t>
        <a:bodyPr/>
        <a:lstStyle/>
        <a:p>
          <a:endParaRPr lang="en-US"/>
        </a:p>
      </dgm:t>
    </dgm:pt>
    <dgm:pt modelId="{08668329-C124-40A5-BC65-594267674910}" type="pres">
      <dgm:prSet presAssocID="{42337E59-FA1D-4B69-B900-772E591E2CF0}" presName="Name0" presStyleCnt="0">
        <dgm:presLayoutVars>
          <dgm:chMax/>
          <dgm:chPref val="1"/>
          <dgm:dir/>
          <dgm:animOne val="branch"/>
          <dgm:animLvl val="lvl"/>
          <dgm:resizeHandles/>
        </dgm:presLayoutVars>
      </dgm:prSet>
      <dgm:spPr/>
    </dgm:pt>
    <dgm:pt modelId="{95D3AB0A-017C-4064-9F80-1D82124662B7}" type="pres">
      <dgm:prSet presAssocID="{24EB432E-9971-4871-8458-9BFEA9F664FD}" presName="composite" presStyleCnt="0"/>
      <dgm:spPr/>
    </dgm:pt>
    <dgm:pt modelId="{240768F6-4A36-4B8C-A79B-AB57D903CF0F}" type="pres">
      <dgm:prSet presAssocID="{24EB432E-9971-4871-8458-9BFEA9F664FD}" presName="ParentAccent1" presStyleLbl="alignNode1" presStyleIdx="0" presStyleCnt="33"/>
      <dgm:spPr/>
    </dgm:pt>
    <dgm:pt modelId="{1828A64B-FCCF-4DC5-86C0-F0F75C0065FE}" type="pres">
      <dgm:prSet presAssocID="{24EB432E-9971-4871-8458-9BFEA9F664FD}" presName="ParentAccent2" presStyleLbl="alignNode1" presStyleIdx="1" presStyleCnt="33"/>
      <dgm:spPr/>
    </dgm:pt>
    <dgm:pt modelId="{0708CE71-2028-4F09-BEE2-F3B9DC69DE8A}" type="pres">
      <dgm:prSet presAssocID="{24EB432E-9971-4871-8458-9BFEA9F664FD}" presName="ParentAccent3" presStyleLbl="alignNode1" presStyleIdx="2" presStyleCnt="33"/>
      <dgm:spPr/>
    </dgm:pt>
    <dgm:pt modelId="{1AB012EC-188E-4635-9173-756E6ACD43E1}" type="pres">
      <dgm:prSet presAssocID="{24EB432E-9971-4871-8458-9BFEA9F664FD}" presName="ParentAccent4" presStyleLbl="alignNode1" presStyleIdx="3" presStyleCnt="33"/>
      <dgm:spPr/>
    </dgm:pt>
    <dgm:pt modelId="{AEF98CEC-6FDB-4A85-A156-770F907E5578}" type="pres">
      <dgm:prSet presAssocID="{24EB432E-9971-4871-8458-9BFEA9F664FD}" presName="ParentAccent5" presStyleLbl="alignNode1" presStyleIdx="4" presStyleCnt="33"/>
      <dgm:spPr/>
    </dgm:pt>
    <dgm:pt modelId="{C961551A-258C-4397-8B8D-92BAE8AEFB29}" type="pres">
      <dgm:prSet presAssocID="{24EB432E-9971-4871-8458-9BFEA9F664FD}" presName="ParentAccent6" presStyleLbl="alignNode1" presStyleIdx="5" presStyleCnt="33"/>
      <dgm:spPr/>
    </dgm:pt>
    <dgm:pt modelId="{AE026B0C-1225-4775-A051-1E3A3F5B5DAD}" type="pres">
      <dgm:prSet presAssocID="{24EB432E-9971-4871-8458-9BFEA9F664FD}" presName="ParentAccent7" presStyleLbl="alignNode1" presStyleIdx="6" presStyleCnt="33"/>
      <dgm:spPr/>
    </dgm:pt>
    <dgm:pt modelId="{0CEA4694-AB3E-41F5-A526-ADED6A4DEB4E}" type="pres">
      <dgm:prSet presAssocID="{24EB432E-9971-4871-8458-9BFEA9F664FD}" presName="ParentAccent8" presStyleLbl="alignNode1" presStyleIdx="7" presStyleCnt="33"/>
      <dgm:spPr/>
    </dgm:pt>
    <dgm:pt modelId="{F7FE4771-9003-4F9F-9ADF-D7FFE2189957}" type="pres">
      <dgm:prSet presAssocID="{24EB432E-9971-4871-8458-9BFEA9F664FD}" presName="ParentAccent9" presStyleLbl="alignNode1" presStyleIdx="8" presStyleCnt="33"/>
      <dgm:spPr/>
    </dgm:pt>
    <dgm:pt modelId="{00EF83C1-3824-4C46-8C9B-61C12061F8C3}" type="pres">
      <dgm:prSet presAssocID="{24EB432E-9971-4871-8458-9BFEA9F664FD}" presName="ParentAccent10" presStyleLbl="alignNode1" presStyleIdx="9" presStyleCnt="33"/>
      <dgm:spPr/>
    </dgm:pt>
    <dgm:pt modelId="{C84FAFB8-8BE5-4314-AAA5-8F50A4BD35D4}" type="pres">
      <dgm:prSet presAssocID="{24EB432E-9971-4871-8458-9BFEA9F664FD}" presName="Parent" presStyleLbl="alignNode1" presStyleIdx="10" presStyleCnt="33" custScaleX="170652" custScaleY="163898">
        <dgm:presLayoutVars>
          <dgm:chMax val="5"/>
          <dgm:chPref val="3"/>
          <dgm:bulletEnabled val="1"/>
        </dgm:presLayoutVars>
      </dgm:prSet>
      <dgm:spPr/>
      <dgm:t>
        <a:bodyPr/>
        <a:lstStyle/>
        <a:p>
          <a:endParaRPr lang="lt-LT"/>
        </a:p>
      </dgm:t>
    </dgm:pt>
    <dgm:pt modelId="{EC70970D-77C6-483E-A10F-5669A1E4BE6C}" type="pres">
      <dgm:prSet presAssocID="{03DE23A7-D800-4B33-B3D5-5922F9AC0AFE}" presName="sibTrans" presStyleCnt="0"/>
      <dgm:spPr/>
    </dgm:pt>
    <dgm:pt modelId="{7F60220D-5CC0-41E2-9E6C-2813BB39C8A8}" type="pres">
      <dgm:prSet presAssocID="{6B03E855-545D-437C-95D7-1DBF127D34FA}" presName="composite" presStyleCnt="0"/>
      <dgm:spPr/>
    </dgm:pt>
    <dgm:pt modelId="{616E6E52-B3DC-4D98-AA51-D8AC05AC0434}" type="pres">
      <dgm:prSet presAssocID="{6B03E855-545D-437C-95D7-1DBF127D34FA}" presName="ParentAccent1" presStyleLbl="alignNode1" presStyleIdx="11" presStyleCnt="33"/>
      <dgm:spPr/>
    </dgm:pt>
    <dgm:pt modelId="{2489AC3C-9BCB-4252-B48F-6E21B81F82F5}" type="pres">
      <dgm:prSet presAssocID="{6B03E855-545D-437C-95D7-1DBF127D34FA}" presName="ParentAccent2" presStyleLbl="alignNode1" presStyleIdx="12" presStyleCnt="33"/>
      <dgm:spPr/>
    </dgm:pt>
    <dgm:pt modelId="{0F06C400-16AC-4972-97A9-DEF74901A92A}" type="pres">
      <dgm:prSet presAssocID="{6B03E855-545D-437C-95D7-1DBF127D34FA}" presName="ParentAccent3" presStyleLbl="alignNode1" presStyleIdx="13" presStyleCnt="33"/>
      <dgm:spPr/>
    </dgm:pt>
    <dgm:pt modelId="{82BE7A5E-3194-4B7E-87D5-ED15897F7CDC}" type="pres">
      <dgm:prSet presAssocID="{6B03E855-545D-437C-95D7-1DBF127D34FA}" presName="ParentAccent4" presStyleLbl="alignNode1" presStyleIdx="14" presStyleCnt="33"/>
      <dgm:spPr/>
    </dgm:pt>
    <dgm:pt modelId="{E6157087-3AC0-4FF5-8D31-A73C83F86A21}" type="pres">
      <dgm:prSet presAssocID="{6B03E855-545D-437C-95D7-1DBF127D34FA}" presName="ParentAccent5" presStyleLbl="alignNode1" presStyleIdx="15" presStyleCnt="33"/>
      <dgm:spPr/>
    </dgm:pt>
    <dgm:pt modelId="{B75BAC81-4B82-43AD-8788-F6B0CEFB9530}" type="pres">
      <dgm:prSet presAssocID="{6B03E855-545D-437C-95D7-1DBF127D34FA}" presName="ParentAccent6" presStyleLbl="alignNode1" presStyleIdx="16" presStyleCnt="33"/>
      <dgm:spPr/>
    </dgm:pt>
    <dgm:pt modelId="{45B4421A-88EE-4FAA-A067-DC2BF217D7DB}" type="pres">
      <dgm:prSet presAssocID="{6B03E855-545D-437C-95D7-1DBF127D34FA}" presName="ParentAccent7" presStyleLbl="alignNode1" presStyleIdx="17" presStyleCnt="33"/>
      <dgm:spPr/>
    </dgm:pt>
    <dgm:pt modelId="{582254DF-9EB7-49E3-8DC2-EB2A71087CDE}" type="pres">
      <dgm:prSet presAssocID="{6B03E855-545D-437C-95D7-1DBF127D34FA}" presName="ParentAccent8" presStyleLbl="alignNode1" presStyleIdx="18" presStyleCnt="33"/>
      <dgm:spPr/>
    </dgm:pt>
    <dgm:pt modelId="{704A6F1F-0000-4454-B3B8-4B10BCB73247}" type="pres">
      <dgm:prSet presAssocID="{6B03E855-545D-437C-95D7-1DBF127D34FA}" presName="ParentAccent9" presStyleLbl="alignNode1" presStyleIdx="19" presStyleCnt="33"/>
      <dgm:spPr/>
    </dgm:pt>
    <dgm:pt modelId="{08C88FE3-EF53-4706-9E2C-39712C335253}" type="pres">
      <dgm:prSet presAssocID="{6B03E855-545D-437C-95D7-1DBF127D34FA}" presName="ParentAccent10" presStyleLbl="alignNode1" presStyleIdx="20" presStyleCnt="33"/>
      <dgm:spPr/>
    </dgm:pt>
    <dgm:pt modelId="{923BFF55-2B7B-4D84-8ED5-8D1BEB41E028}" type="pres">
      <dgm:prSet presAssocID="{6B03E855-545D-437C-95D7-1DBF127D34FA}" presName="Parent" presStyleLbl="alignNode1" presStyleIdx="21" presStyleCnt="33">
        <dgm:presLayoutVars>
          <dgm:chMax val="5"/>
          <dgm:chPref val="3"/>
          <dgm:bulletEnabled val="1"/>
        </dgm:presLayoutVars>
      </dgm:prSet>
      <dgm:spPr/>
      <dgm:t>
        <a:bodyPr/>
        <a:lstStyle/>
        <a:p>
          <a:endParaRPr lang="lt-LT"/>
        </a:p>
      </dgm:t>
    </dgm:pt>
    <dgm:pt modelId="{A055194D-3E4B-471C-A470-F790A3152869}" type="pres">
      <dgm:prSet presAssocID="{7BEB522A-1DFC-48B4-9F17-39A672BAD5EC}" presName="sibTrans" presStyleCnt="0"/>
      <dgm:spPr/>
    </dgm:pt>
    <dgm:pt modelId="{D1D1EFE3-6F3C-4D57-ADCB-3F66DE24DC8E}" type="pres">
      <dgm:prSet presAssocID="{5B7714FF-CA1A-432A-8B0A-4F4E49E47A4B}" presName="composite" presStyleCnt="0"/>
      <dgm:spPr/>
    </dgm:pt>
    <dgm:pt modelId="{BCC29982-B692-4939-9D3D-6027EF73172D}" type="pres">
      <dgm:prSet presAssocID="{5B7714FF-CA1A-432A-8B0A-4F4E49E47A4B}" presName="ParentAccent1" presStyleLbl="alignNode1" presStyleIdx="22" presStyleCnt="33"/>
      <dgm:spPr/>
    </dgm:pt>
    <dgm:pt modelId="{44274296-0CA9-4A4A-BB38-3D9D6D09C901}" type="pres">
      <dgm:prSet presAssocID="{5B7714FF-CA1A-432A-8B0A-4F4E49E47A4B}" presName="ParentAccent2" presStyleLbl="alignNode1" presStyleIdx="23" presStyleCnt="33"/>
      <dgm:spPr/>
    </dgm:pt>
    <dgm:pt modelId="{A39BF141-8355-470A-9A94-3B2933B476B0}" type="pres">
      <dgm:prSet presAssocID="{5B7714FF-CA1A-432A-8B0A-4F4E49E47A4B}" presName="ParentAccent3" presStyleLbl="alignNode1" presStyleIdx="24" presStyleCnt="33"/>
      <dgm:spPr/>
    </dgm:pt>
    <dgm:pt modelId="{0F13C5AB-8FF2-4ED6-9E1A-F78FC3EBA450}" type="pres">
      <dgm:prSet presAssocID="{5B7714FF-CA1A-432A-8B0A-4F4E49E47A4B}" presName="ParentAccent4" presStyleLbl="alignNode1" presStyleIdx="25" presStyleCnt="33"/>
      <dgm:spPr/>
    </dgm:pt>
    <dgm:pt modelId="{0BD7747B-F3E9-46DB-9B42-9E1E8A25DAF0}" type="pres">
      <dgm:prSet presAssocID="{5B7714FF-CA1A-432A-8B0A-4F4E49E47A4B}" presName="ParentAccent5" presStyleLbl="alignNode1" presStyleIdx="26" presStyleCnt="33"/>
      <dgm:spPr/>
    </dgm:pt>
    <dgm:pt modelId="{39B181CE-A0FE-4786-BD23-771E3DAFF003}" type="pres">
      <dgm:prSet presAssocID="{5B7714FF-CA1A-432A-8B0A-4F4E49E47A4B}" presName="ParentAccent6" presStyleLbl="alignNode1" presStyleIdx="27" presStyleCnt="33"/>
      <dgm:spPr/>
    </dgm:pt>
    <dgm:pt modelId="{3FA71674-180B-4F74-9CBF-31121F73B6A4}" type="pres">
      <dgm:prSet presAssocID="{5B7714FF-CA1A-432A-8B0A-4F4E49E47A4B}" presName="ParentAccent7" presStyleLbl="alignNode1" presStyleIdx="28" presStyleCnt="33"/>
      <dgm:spPr/>
    </dgm:pt>
    <dgm:pt modelId="{82EF430A-2423-400A-B53D-E727F1D99CD9}" type="pres">
      <dgm:prSet presAssocID="{5B7714FF-CA1A-432A-8B0A-4F4E49E47A4B}" presName="ParentAccent8" presStyleLbl="alignNode1" presStyleIdx="29" presStyleCnt="33"/>
      <dgm:spPr/>
    </dgm:pt>
    <dgm:pt modelId="{BB037F21-D839-4B19-8198-E21491C9302F}" type="pres">
      <dgm:prSet presAssocID="{5B7714FF-CA1A-432A-8B0A-4F4E49E47A4B}" presName="ParentAccent9" presStyleLbl="alignNode1" presStyleIdx="30" presStyleCnt="33"/>
      <dgm:spPr/>
    </dgm:pt>
    <dgm:pt modelId="{EB8ED1AB-C10C-44E1-8809-63ED41C86698}" type="pres">
      <dgm:prSet presAssocID="{5B7714FF-CA1A-432A-8B0A-4F4E49E47A4B}" presName="ParentAccent10" presStyleLbl="alignNode1" presStyleIdx="31" presStyleCnt="33"/>
      <dgm:spPr/>
    </dgm:pt>
    <dgm:pt modelId="{B501F386-D23E-40AE-BC46-AD933875DB77}" type="pres">
      <dgm:prSet presAssocID="{5B7714FF-CA1A-432A-8B0A-4F4E49E47A4B}" presName="Parent" presStyleLbl="alignNode1" presStyleIdx="32" presStyleCnt="33">
        <dgm:presLayoutVars>
          <dgm:chMax val="5"/>
          <dgm:chPref val="3"/>
          <dgm:bulletEnabled val="1"/>
        </dgm:presLayoutVars>
      </dgm:prSet>
      <dgm:spPr/>
      <dgm:t>
        <a:bodyPr/>
        <a:lstStyle/>
        <a:p>
          <a:endParaRPr lang="lt-LT"/>
        </a:p>
      </dgm:t>
    </dgm:pt>
  </dgm:ptLst>
  <dgm:cxnLst>
    <dgm:cxn modelId="{CBCE113D-0D4E-458E-A3F2-6265189FEFFE}" srcId="{42337E59-FA1D-4B69-B900-772E591E2CF0}" destId="{24EB432E-9971-4871-8458-9BFEA9F664FD}" srcOrd="0" destOrd="0" parTransId="{CD943F08-F708-4715-B2C5-90B63B3E2674}" sibTransId="{03DE23A7-D800-4B33-B3D5-5922F9AC0AFE}"/>
    <dgm:cxn modelId="{C206FC7F-4122-4F89-9EB2-82541195DCDD}" type="presOf" srcId="{5B7714FF-CA1A-432A-8B0A-4F4E49E47A4B}" destId="{B501F386-D23E-40AE-BC46-AD933875DB77}" srcOrd="0" destOrd="0" presId="urn:microsoft.com/office/officeart/2011/layout/ConvergingText#1"/>
    <dgm:cxn modelId="{1839E8B4-D479-4C73-A006-C9C382EB144A}" srcId="{42337E59-FA1D-4B69-B900-772E591E2CF0}" destId="{5B7714FF-CA1A-432A-8B0A-4F4E49E47A4B}" srcOrd="2" destOrd="0" parTransId="{A5B8123D-080A-4F44-B054-39667200CD3F}" sibTransId="{BEFBDF2A-4D24-45CC-A5CE-BB70F9421A1E}"/>
    <dgm:cxn modelId="{F159C867-5AAA-42CA-A707-C06BD16EA523}" srcId="{42337E59-FA1D-4B69-B900-772E591E2CF0}" destId="{6B03E855-545D-437C-95D7-1DBF127D34FA}" srcOrd="1" destOrd="0" parTransId="{86936807-F7D9-4383-A55B-8DB01FA6F9E4}" sibTransId="{7BEB522A-1DFC-48B4-9F17-39A672BAD5EC}"/>
    <dgm:cxn modelId="{8546A975-5C34-4B78-9776-671909F22429}" type="presOf" srcId="{6B03E855-545D-437C-95D7-1DBF127D34FA}" destId="{923BFF55-2B7B-4D84-8ED5-8D1BEB41E028}" srcOrd="0" destOrd="0" presId="urn:microsoft.com/office/officeart/2011/layout/ConvergingText#1"/>
    <dgm:cxn modelId="{7F67E9B4-30F9-4DA7-9615-395A506E8C28}" type="presOf" srcId="{24EB432E-9971-4871-8458-9BFEA9F664FD}" destId="{C84FAFB8-8BE5-4314-AAA5-8F50A4BD35D4}" srcOrd="0" destOrd="0" presId="urn:microsoft.com/office/officeart/2011/layout/ConvergingText#1"/>
    <dgm:cxn modelId="{C7200095-CA35-43E9-9098-77EF8D4B42FF}" type="presOf" srcId="{42337E59-FA1D-4B69-B900-772E591E2CF0}" destId="{08668329-C124-40A5-BC65-594267674910}" srcOrd="0" destOrd="0" presId="urn:microsoft.com/office/officeart/2011/layout/ConvergingText#1"/>
    <dgm:cxn modelId="{E246B909-6055-4A7D-B503-BD4AF352A66E}" type="presParOf" srcId="{08668329-C124-40A5-BC65-594267674910}" destId="{95D3AB0A-017C-4064-9F80-1D82124662B7}" srcOrd="0" destOrd="0" presId="urn:microsoft.com/office/officeart/2011/layout/ConvergingText#1"/>
    <dgm:cxn modelId="{E0773839-B72D-4382-A21D-9E8C730DACEF}" type="presParOf" srcId="{95D3AB0A-017C-4064-9F80-1D82124662B7}" destId="{240768F6-4A36-4B8C-A79B-AB57D903CF0F}" srcOrd="0" destOrd="0" presId="urn:microsoft.com/office/officeart/2011/layout/ConvergingText#1"/>
    <dgm:cxn modelId="{ECF47E95-79BC-47B9-A181-764D28241877}" type="presParOf" srcId="{95D3AB0A-017C-4064-9F80-1D82124662B7}" destId="{1828A64B-FCCF-4DC5-86C0-F0F75C0065FE}" srcOrd="1" destOrd="0" presId="urn:microsoft.com/office/officeart/2011/layout/ConvergingText#1"/>
    <dgm:cxn modelId="{D0B74E7A-AD18-4ADD-9313-87E090AD7AA8}" type="presParOf" srcId="{95D3AB0A-017C-4064-9F80-1D82124662B7}" destId="{0708CE71-2028-4F09-BEE2-F3B9DC69DE8A}" srcOrd="2" destOrd="0" presId="urn:microsoft.com/office/officeart/2011/layout/ConvergingText#1"/>
    <dgm:cxn modelId="{C304FCC9-241B-47DF-BA9A-DEF1E7AB9E41}" type="presParOf" srcId="{95D3AB0A-017C-4064-9F80-1D82124662B7}" destId="{1AB012EC-188E-4635-9173-756E6ACD43E1}" srcOrd="3" destOrd="0" presId="urn:microsoft.com/office/officeart/2011/layout/ConvergingText#1"/>
    <dgm:cxn modelId="{42AB612B-66AB-4D48-938D-3579DCD8DD78}" type="presParOf" srcId="{95D3AB0A-017C-4064-9F80-1D82124662B7}" destId="{AEF98CEC-6FDB-4A85-A156-770F907E5578}" srcOrd="4" destOrd="0" presId="urn:microsoft.com/office/officeart/2011/layout/ConvergingText#1"/>
    <dgm:cxn modelId="{38AFC8AB-D2D5-400B-A8A3-4F4CED786598}" type="presParOf" srcId="{95D3AB0A-017C-4064-9F80-1D82124662B7}" destId="{C961551A-258C-4397-8B8D-92BAE8AEFB29}" srcOrd="5" destOrd="0" presId="urn:microsoft.com/office/officeart/2011/layout/ConvergingText#1"/>
    <dgm:cxn modelId="{C216E31F-3D7F-4AAC-BA88-AA9C44D5F661}" type="presParOf" srcId="{95D3AB0A-017C-4064-9F80-1D82124662B7}" destId="{AE026B0C-1225-4775-A051-1E3A3F5B5DAD}" srcOrd="6" destOrd="0" presId="urn:microsoft.com/office/officeart/2011/layout/ConvergingText#1"/>
    <dgm:cxn modelId="{6A766509-07E3-4E31-A9A5-1476E96B2EEC}" type="presParOf" srcId="{95D3AB0A-017C-4064-9F80-1D82124662B7}" destId="{0CEA4694-AB3E-41F5-A526-ADED6A4DEB4E}" srcOrd="7" destOrd="0" presId="urn:microsoft.com/office/officeart/2011/layout/ConvergingText#1"/>
    <dgm:cxn modelId="{60E81B03-B636-4E88-B5C8-E4E8A7AEE9CA}" type="presParOf" srcId="{95D3AB0A-017C-4064-9F80-1D82124662B7}" destId="{F7FE4771-9003-4F9F-9ADF-D7FFE2189957}" srcOrd="8" destOrd="0" presId="urn:microsoft.com/office/officeart/2011/layout/ConvergingText#1"/>
    <dgm:cxn modelId="{8EB3252E-F145-44DD-B848-FE8E054CDF88}" type="presParOf" srcId="{95D3AB0A-017C-4064-9F80-1D82124662B7}" destId="{00EF83C1-3824-4C46-8C9B-61C12061F8C3}" srcOrd="9" destOrd="0" presId="urn:microsoft.com/office/officeart/2011/layout/ConvergingText#1"/>
    <dgm:cxn modelId="{027C4830-E377-4B8F-9E87-56E8DBEAA779}" type="presParOf" srcId="{95D3AB0A-017C-4064-9F80-1D82124662B7}" destId="{C84FAFB8-8BE5-4314-AAA5-8F50A4BD35D4}" srcOrd="10" destOrd="0" presId="urn:microsoft.com/office/officeart/2011/layout/ConvergingText#1"/>
    <dgm:cxn modelId="{557DC02B-6C22-42E2-AFE4-05632DE99948}" type="presParOf" srcId="{08668329-C124-40A5-BC65-594267674910}" destId="{EC70970D-77C6-483E-A10F-5669A1E4BE6C}" srcOrd="1" destOrd="0" presId="urn:microsoft.com/office/officeart/2011/layout/ConvergingText#1"/>
    <dgm:cxn modelId="{107C6CA0-5F7C-4512-9462-F89724D4AD77}" type="presParOf" srcId="{08668329-C124-40A5-BC65-594267674910}" destId="{7F60220D-5CC0-41E2-9E6C-2813BB39C8A8}" srcOrd="2" destOrd="0" presId="urn:microsoft.com/office/officeart/2011/layout/ConvergingText#1"/>
    <dgm:cxn modelId="{91B87F5A-8F11-4B2C-86A8-CE9E1860B609}" type="presParOf" srcId="{7F60220D-5CC0-41E2-9E6C-2813BB39C8A8}" destId="{616E6E52-B3DC-4D98-AA51-D8AC05AC0434}" srcOrd="0" destOrd="0" presId="urn:microsoft.com/office/officeart/2011/layout/ConvergingText#1"/>
    <dgm:cxn modelId="{BF4B8C33-72B0-4966-8A73-3BFEDF0B61DB}" type="presParOf" srcId="{7F60220D-5CC0-41E2-9E6C-2813BB39C8A8}" destId="{2489AC3C-9BCB-4252-B48F-6E21B81F82F5}" srcOrd="1" destOrd="0" presId="urn:microsoft.com/office/officeart/2011/layout/ConvergingText#1"/>
    <dgm:cxn modelId="{D72D4B62-ADDB-4835-84F3-ACA8C0812FA6}" type="presParOf" srcId="{7F60220D-5CC0-41E2-9E6C-2813BB39C8A8}" destId="{0F06C400-16AC-4972-97A9-DEF74901A92A}" srcOrd="2" destOrd="0" presId="urn:microsoft.com/office/officeart/2011/layout/ConvergingText#1"/>
    <dgm:cxn modelId="{74B89821-22B1-44F8-BB88-844FF449FE19}" type="presParOf" srcId="{7F60220D-5CC0-41E2-9E6C-2813BB39C8A8}" destId="{82BE7A5E-3194-4B7E-87D5-ED15897F7CDC}" srcOrd="3" destOrd="0" presId="urn:microsoft.com/office/officeart/2011/layout/ConvergingText#1"/>
    <dgm:cxn modelId="{25785A9F-0654-434E-8031-7F101C28A689}" type="presParOf" srcId="{7F60220D-5CC0-41E2-9E6C-2813BB39C8A8}" destId="{E6157087-3AC0-4FF5-8D31-A73C83F86A21}" srcOrd="4" destOrd="0" presId="urn:microsoft.com/office/officeart/2011/layout/ConvergingText#1"/>
    <dgm:cxn modelId="{76C4D7C0-5E5A-4592-9BA7-894C17712CD9}" type="presParOf" srcId="{7F60220D-5CC0-41E2-9E6C-2813BB39C8A8}" destId="{B75BAC81-4B82-43AD-8788-F6B0CEFB9530}" srcOrd="5" destOrd="0" presId="urn:microsoft.com/office/officeart/2011/layout/ConvergingText#1"/>
    <dgm:cxn modelId="{E620F9E1-2A54-4296-9F49-33713296CDE6}" type="presParOf" srcId="{7F60220D-5CC0-41E2-9E6C-2813BB39C8A8}" destId="{45B4421A-88EE-4FAA-A067-DC2BF217D7DB}" srcOrd="6" destOrd="0" presId="urn:microsoft.com/office/officeart/2011/layout/ConvergingText#1"/>
    <dgm:cxn modelId="{4B5D23FE-D157-4A96-921C-C6B4EFEDDFA8}" type="presParOf" srcId="{7F60220D-5CC0-41E2-9E6C-2813BB39C8A8}" destId="{582254DF-9EB7-49E3-8DC2-EB2A71087CDE}" srcOrd="7" destOrd="0" presId="urn:microsoft.com/office/officeart/2011/layout/ConvergingText#1"/>
    <dgm:cxn modelId="{1B602270-1133-4538-8E94-4BA3860E7CA5}" type="presParOf" srcId="{7F60220D-5CC0-41E2-9E6C-2813BB39C8A8}" destId="{704A6F1F-0000-4454-B3B8-4B10BCB73247}" srcOrd="8" destOrd="0" presId="urn:microsoft.com/office/officeart/2011/layout/ConvergingText#1"/>
    <dgm:cxn modelId="{1C12B052-3750-441D-8260-8BE55B950096}" type="presParOf" srcId="{7F60220D-5CC0-41E2-9E6C-2813BB39C8A8}" destId="{08C88FE3-EF53-4706-9E2C-39712C335253}" srcOrd="9" destOrd="0" presId="urn:microsoft.com/office/officeart/2011/layout/ConvergingText#1"/>
    <dgm:cxn modelId="{9FE7EEC0-2FC4-4DC8-8386-2E52C5125A59}" type="presParOf" srcId="{7F60220D-5CC0-41E2-9E6C-2813BB39C8A8}" destId="{923BFF55-2B7B-4D84-8ED5-8D1BEB41E028}" srcOrd="10" destOrd="0" presId="urn:microsoft.com/office/officeart/2011/layout/ConvergingText#1"/>
    <dgm:cxn modelId="{16485D05-A9C5-4946-AB15-2159FB29D533}" type="presParOf" srcId="{08668329-C124-40A5-BC65-594267674910}" destId="{A055194D-3E4B-471C-A470-F790A3152869}" srcOrd="3" destOrd="0" presId="urn:microsoft.com/office/officeart/2011/layout/ConvergingText#1"/>
    <dgm:cxn modelId="{A80A673C-0C47-4092-ADC0-489CF270B536}" type="presParOf" srcId="{08668329-C124-40A5-BC65-594267674910}" destId="{D1D1EFE3-6F3C-4D57-ADCB-3F66DE24DC8E}" srcOrd="4" destOrd="0" presId="urn:microsoft.com/office/officeart/2011/layout/ConvergingText#1"/>
    <dgm:cxn modelId="{32C02C21-4675-4A6C-AA03-A8549730B3DE}" type="presParOf" srcId="{D1D1EFE3-6F3C-4D57-ADCB-3F66DE24DC8E}" destId="{BCC29982-B692-4939-9D3D-6027EF73172D}" srcOrd="0" destOrd="0" presId="urn:microsoft.com/office/officeart/2011/layout/ConvergingText#1"/>
    <dgm:cxn modelId="{AD083E67-6A2E-4CB5-A70F-ED18840B4B09}" type="presParOf" srcId="{D1D1EFE3-6F3C-4D57-ADCB-3F66DE24DC8E}" destId="{44274296-0CA9-4A4A-BB38-3D9D6D09C901}" srcOrd="1" destOrd="0" presId="urn:microsoft.com/office/officeart/2011/layout/ConvergingText#1"/>
    <dgm:cxn modelId="{ECDA2A64-7CED-43F6-94EC-8AD197D875B0}" type="presParOf" srcId="{D1D1EFE3-6F3C-4D57-ADCB-3F66DE24DC8E}" destId="{A39BF141-8355-470A-9A94-3B2933B476B0}" srcOrd="2" destOrd="0" presId="urn:microsoft.com/office/officeart/2011/layout/ConvergingText#1"/>
    <dgm:cxn modelId="{D023D550-3DDC-4C59-A376-96F0FE2ECB3A}" type="presParOf" srcId="{D1D1EFE3-6F3C-4D57-ADCB-3F66DE24DC8E}" destId="{0F13C5AB-8FF2-4ED6-9E1A-F78FC3EBA450}" srcOrd="3" destOrd="0" presId="urn:microsoft.com/office/officeart/2011/layout/ConvergingText#1"/>
    <dgm:cxn modelId="{6CA6959F-8F48-4CCF-A8C3-C257A33B6700}" type="presParOf" srcId="{D1D1EFE3-6F3C-4D57-ADCB-3F66DE24DC8E}" destId="{0BD7747B-F3E9-46DB-9B42-9E1E8A25DAF0}" srcOrd="4" destOrd="0" presId="urn:microsoft.com/office/officeart/2011/layout/ConvergingText#1"/>
    <dgm:cxn modelId="{593DAA6F-8859-48BF-AAD9-B5A6F4255D02}" type="presParOf" srcId="{D1D1EFE3-6F3C-4D57-ADCB-3F66DE24DC8E}" destId="{39B181CE-A0FE-4786-BD23-771E3DAFF003}" srcOrd="5" destOrd="0" presId="urn:microsoft.com/office/officeart/2011/layout/ConvergingText#1"/>
    <dgm:cxn modelId="{050AB9ED-53BA-4D74-A002-F5A7E0A4CD4B}" type="presParOf" srcId="{D1D1EFE3-6F3C-4D57-ADCB-3F66DE24DC8E}" destId="{3FA71674-180B-4F74-9CBF-31121F73B6A4}" srcOrd="6" destOrd="0" presId="urn:microsoft.com/office/officeart/2011/layout/ConvergingText#1"/>
    <dgm:cxn modelId="{035751D3-2D9E-482F-A787-A6BFF8EA8BA9}" type="presParOf" srcId="{D1D1EFE3-6F3C-4D57-ADCB-3F66DE24DC8E}" destId="{82EF430A-2423-400A-B53D-E727F1D99CD9}" srcOrd="7" destOrd="0" presId="urn:microsoft.com/office/officeart/2011/layout/ConvergingText#1"/>
    <dgm:cxn modelId="{5BADCE14-4ADB-4823-B4BC-FA62BEAF213B}" type="presParOf" srcId="{D1D1EFE3-6F3C-4D57-ADCB-3F66DE24DC8E}" destId="{BB037F21-D839-4B19-8198-E21491C9302F}" srcOrd="8" destOrd="0" presId="urn:microsoft.com/office/officeart/2011/layout/ConvergingText#1"/>
    <dgm:cxn modelId="{C360B40A-3DA5-4C8E-B853-641AA81D3DED}" type="presParOf" srcId="{D1D1EFE3-6F3C-4D57-ADCB-3F66DE24DC8E}" destId="{EB8ED1AB-C10C-44E1-8809-63ED41C86698}" srcOrd="9" destOrd="0" presId="urn:microsoft.com/office/officeart/2011/layout/ConvergingText#1"/>
    <dgm:cxn modelId="{B6C3EC11-AB84-47FD-86F1-1C0BDD3715A5}" type="presParOf" srcId="{D1D1EFE3-6F3C-4D57-ADCB-3F66DE24DC8E}" destId="{B501F386-D23E-40AE-BC46-AD933875DB77}" srcOrd="10" destOrd="0" presId="urn:microsoft.com/office/officeart/2011/layout/ConvergingTex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2F68-29E4-124B-ABFA-EF36B3F285E7}">
      <dsp:nvSpPr>
        <dsp:cNvPr id="0" name=""/>
        <dsp:cNvSpPr/>
      </dsp:nvSpPr>
      <dsp:spPr>
        <a:xfrm>
          <a:off x="1032045" y="760404"/>
          <a:ext cx="620150" cy="448301"/>
        </a:xfrm>
        <a:custGeom>
          <a:avLst/>
          <a:gdLst/>
          <a:ahLst/>
          <a:cxnLst/>
          <a:rect l="0" t="0" r="0" b="0"/>
          <a:pathLst>
            <a:path>
              <a:moveTo>
                <a:pt x="620150" y="0"/>
              </a:moveTo>
              <a:lnTo>
                <a:pt x="620150" y="448301"/>
              </a:lnTo>
              <a:lnTo>
                <a:pt x="0" y="44830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40363-78F4-AD44-AA3F-16FE6F65C917}">
      <dsp:nvSpPr>
        <dsp:cNvPr id="0" name=""/>
        <dsp:cNvSpPr/>
      </dsp:nvSpPr>
      <dsp:spPr>
        <a:xfrm>
          <a:off x="1606475" y="760404"/>
          <a:ext cx="91440" cy="1374790"/>
        </a:xfrm>
        <a:custGeom>
          <a:avLst/>
          <a:gdLst/>
          <a:ahLst/>
          <a:cxnLst/>
          <a:rect l="0" t="0" r="0" b="0"/>
          <a:pathLst>
            <a:path>
              <a:moveTo>
                <a:pt x="45720" y="0"/>
              </a:moveTo>
              <a:lnTo>
                <a:pt x="45720" y="137479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D40D8-5568-2C4E-8CAD-228EC1C36CEA}">
      <dsp:nvSpPr>
        <dsp:cNvPr id="0" name=""/>
        <dsp:cNvSpPr/>
      </dsp:nvSpPr>
      <dsp:spPr>
        <a:xfrm>
          <a:off x="1278611" y="13235"/>
          <a:ext cx="747168" cy="747168"/>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01601-6D75-B543-A657-92AD79D9CFF5}">
      <dsp:nvSpPr>
        <dsp:cNvPr id="0" name=""/>
        <dsp:cNvSpPr/>
      </dsp:nvSpPr>
      <dsp:spPr>
        <a:xfrm>
          <a:off x="1278611" y="13235"/>
          <a:ext cx="747168" cy="747168"/>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557DD-EAA2-2241-95A0-CB099B6393B8}">
      <dsp:nvSpPr>
        <dsp:cNvPr id="0" name=""/>
        <dsp:cNvSpPr/>
      </dsp:nvSpPr>
      <dsp:spPr>
        <a:xfrm>
          <a:off x="905026" y="147725"/>
          <a:ext cx="1494337" cy="4781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t-LT" sz="1200" b="1" kern="1200" dirty="0" smtClean="0"/>
            <a:t>-55.000.000</a:t>
          </a:r>
          <a:endParaRPr lang="en-US" sz="1200" b="1" kern="1200" dirty="0"/>
        </a:p>
      </dsp:txBody>
      <dsp:txXfrm>
        <a:off x="905026" y="147725"/>
        <a:ext cx="1494337" cy="478188"/>
      </dsp:txXfrm>
    </dsp:sp>
    <dsp:sp modelId="{8709A067-5569-564A-9383-DC02C89F5B31}">
      <dsp:nvSpPr>
        <dsp:cNvPr id="0" name=""/>
        <dsp:cNvSpPr/>
      </dsp:nvSpPr>
      <dsp:spPr>
        <a:xfrm>
          <a:off x="1278611" y="2135195"/>
          <a:ext cx="747168" cy="747168"/>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C8402-5429-B646-9B0F-505714ED94D1}">
      <dsp:nvSpPr>
        <dsp:cNvPr id="0" name=""/>
        <dsp:cNvSpPr/>
      </dsp:nvSpPr>
      <dsp:spPr>
        <a:xfrm>
          <a:off x="1278611" y="2135195"/>
          <a:ext cx="747168" cy="747168"/>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3FF2C-FE4B-4C4F-AC76-83A5D9871006}">
      <dsp:nvSpPr>
        <dsp:cNvPr id="0" name=""/>
        <dsp:cNvSpPr/>
      </dsp:nvSpPr>
      <dsp:spPr>
        <a:xfrm>
          <a:off x="905026" y="2269685"/>
          <a:ext cx="1494337" cy="4781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KEIČIAMA</a:t>
          </a:r>
          <a:endParaRPr lang="en-US" sz="1000" b="1" kern="1200" dirty="0"/>
        </a:p>
      </dsp:txBody>
      <dsp:txXfrm>
        <a:off x="905026" y="2269685"/>
        <a:ext cx="1494337" cy="478188"/>
      </dsp:txXfrm>
    </dsp:sp>
    <dsp:sp modelId="{D2AD5ADE-7399-2B4F-83D3-A31E93BDFFB6}">
      <dsp:nvSpPr>
        <dsp:cNvPr id="0" name=""/>
        <dsp:cNvSpPr/>
      </dsp:nvSpPr>
      <dsp:spPr>
        <a:xfrm>
          <a:off x="374536" y="1074215"/>
          <a:ext cx="747168" cy="747168"/>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45660-5FAE-A642-82F6-3736FC76794A}">
      <dsp:nvSpPr>
        <dsp:cNvPr id="0" name=""/>
        <dsp:cNvSpPr/>
      </dsp:nvSpPr>
      <dsp:spPr>
        <a:xfrm>
          <a:off x="374536" y="1074215"/>
          <a:ext cx="747168" cy="747168"/>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C6882-CDA1-5D42-BEC3-313FE89DF7F6}">
      <dsp:nvSpPr>
        <dsp:cNvPr id="0" name=""/>
        <dsp:cNvSpPr/>
      </dsp:nvSpPr>
      <dsp:spPr>
        <a:xfrm>
          <a:off x="952" y="1208705"/>
          <a:ext cx="1494337" cy="4781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REKOMENDACIJOS</a:t>
          </a:r>
        </a:p>
        <a:p>
          <a:pPr lvl="0" algn="ctr" defTabSz="444500">
            <a:lnSpc>
              <a:spcPct val="90000"/>
            </a:lnSpc>
            <a:spcBef>
              <a:spcPct val="0"/>
            </a:spcBef>
            <a:spcAft>
              <a:spcPct val="35000"/>
            </a:spcAft>
          </a:pPr>
          <a:r>
            <a:rPr lang="lt-LT" sz="1000" b="1" kern="1200" dirty="0" smtClean="0"/>
            <a:t>VERTINIMAI</a:t>
          </a:r>
          <a:endParaRPr lang="en-US" sz="1000" b="1" kern="1200" dirty="0"/>
        </a:p>
      </dsp:txBody>
      <dsp:txXfrm>
        <a:off x="952" y="1208705"/>
        <a:ext cx="1494337" cy="47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2F68-29E4-124B-ABFA-EF36B3F285E7}">
      <dsp:nvSpPr>
        <dsp:cNvPr id="0" name=""/>
        <dsp:cNvSpPr/>
      </dsp:nvSpPr>
      <dsp:spPr>
        <a:xfrm>
          <a:off x="1125866" y="754589"/>
          <a:ext cx="625396" cy="452093"/>
        </a:xfrm>
        <a:custGeom>
          <a:avLst/>
          <a:gdLst/>
          <a:ahLst/>
          <a:cxnLst/>
          <a:rect l="0" t="0" r="0" b="0"/>
          <a:pathLst>
            <a:path>
              <a:moveTo>
                <a:pt x="625396" y="0"/>
              </a:moveTo>
              <a:lnTo>
                <a:pt x="625396" y="452093"/>
              </a:lnTo>
              <a:lnTo>
                <a:pt x="0" y="45209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40363-78F4-AD44-AA3F-16FE6F65C917}">
      <dsp:nvSpPr>
        <dsp:cNvPr id="0" name=""/>
        <dsp:cNvSpPr/>
      </dsp:nvSpPr>
      <dsp:spPr>
        <a:xfrm>
          <a:off x="1705542" y="754589"/>
          <a:ext cx="91440" cy="1386421"/>
        </a:xfrm>
        <a:custGeom>
          <a:avLst/>
          <a:gdLst/>
          <a:ahLst/>
          <a:cxnLst/>
          <a:rect l="0" t="0" r="0" b="0"/>
          <a:pathLst>
            <a:path>
              <a:moveTo>
                <a:pt x="45720" y="0"/>
              </a:moveTo>
              <a:lnTo>
                <a:pt x="45720" y="138642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D40D8-5568-2C4E-8CAD-228EC1C36CEA}">
      <dsp:nvSpPr>
        <dsp:cNvPr id="0" name=""/>
        <dsp:cNvSpPr/>
      </dsp:nvSpPr>
      <dsp:spPr>
        <a:xfrm>
          <a:off x="1374517" y="1099"/>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01601-6D75-B543-A657-92AD79D9CFF5}">
      <dsp:nvSpPr>
        <dsp:cNvPr id="0" name=""/>
        <dsp:cNvSpPr/>
      </dsp:nvSpPr>
      <dsp:spPr>
        <a:xfrm>
          <a:off x="1374517" y="1099"/>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557DD-EAA2-2241-95A0-CB099B6393B8}">
      <dsp:nvSpPr>
        <dsp:cNvPr id="0" name=""/>
        <dsp:cNvSpPr/>
      </dsp:nvSpPr>
      <dsp:spPr>
        <a:xfrm>
          <a:off x="997773" y="136727"/>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t-LT" sz="1200" b="1" kern="1200" dirty="0" smtClean="0"/>
            <a:t>-26.700.000</a:t>
          </a:r>
          <a:endParaRPr lang="en-US" sz="1200" b="1" kern="1200" dirty="0"/>
        </a:p>
      </dsp:txBody>
      <dsp:txXfrm>
        <a:off x="997773" y="136727"/>
        <a:ext cx="1506979" cy="482233"/>
      </dsp:txXfrm>
    </dsp:sp>
    <dsp:sp modelId="{8709A067-5569-564A-9383-DC02C89F5B31}">
      <dsp:nvSpPr>
        <dsp:cNvPr id="0" name=""/>
        <dsp:cNvSpPr/>
      </dsp:nvSpPr>
      <dsp:spPr>
        <a:xfrm>
          <a:off x="1374517" y="2141010"/>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C8402-5429-B646-9B0F-505714ED94D1}">
      <dsp:nvSpPr>
        <dsp:cNvPr id="0" name=""/>
        <dsp:cNvSpPr/>
      </dsp:nvSpPr>
      <dsp:spPr>
        <a:xfrm>
          <a:off x="1374517" y="2141010"/>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3FF2C-FE4B-4C4F-AC76-83A5D9871006}">
      <dsp:nvSpPr>
        <dsp:cNvPr id="0" name=""/>
        <dsp:cNvSpPr/>
      </dsp:nvSpPr>
      <dsp:spPr>
        <a:xfrm>
          <a:off x="997773" y="2276638"/>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KEIČIAMA</a:t>
          </a:r>
          <a:endParaRPr lang="en-US" sz="1000" b="1" kern="1200" dirty="0"/>
        </a:p>
      </dsp:txBody>
      <dsp:txXfrm>
        <a:off x="997773" y="2276638"/>
        <a:ext cx="1506979" cy="482233"/>
      </dsp:txXfrm>
    </dsp:sp>
    <dsp:sp modelId="{D2AD5ADE-7399-2B4F-83D3-A31E93BDFFB6}">
      <dsp:nvSpPr>
        <dsp:cNvPr id="0" name=""/>
        <dsp:cNvSpPr/>
      </dsp:nvSpPr>
      <dsp:spPr>
        <a:xfrm>
          <a:off x="462795" y="1071055"/>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45660-5FAE-A642-82F6-3736FC76794A}">
      <dsp:nvSpPr>
        <dsp:cNvPr id="0" name=""/>
        <dsp:cNvSpPr/>
      </dsp:nvSpPr>
      <dsp:spPr>
        <a:xfrm>
          <a:off x="462795" y="1071055"/>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C6882-CDA1-5D42-BEC3-313FE89DF7F6}">
      <dsp:nvSpPr>
        <dsp:cNvPr id="0" name=""/>
        <dsp:cNvSpPr/>
      </dsp:nvSpPr>
      <dsp:spPr>
        <a:xfrm>
          <a:off x="86050" y="1206683"/>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REKOMENDACIJOS</a:t>
          </a:r>
        </a:p>
        <a:p>
          <a:pPr lvl="0" algn="ctr" defTabSz="444500">
            <a:lnSpc>
              <a:spcPct val="90000"/>
            </a:lnSpc>
            <a:spcBef>
              <a:spcPct val="0"/>
            </a:spcBef>
            <a:spcAft>
              <a:spcPct val="35000"/>
            </a:spcAft>
          </a:pPr>
          <a:r>
            <a:rPr lang="lt-LT" sz="1000" b="1" kern="1200" dirty="0" smtClean="0"/>
            <a:t>VERTINIMAI</a:t>
          </a:r>
          <a:endParaRPr lang="en-US" sz="1000" b="1" kern="1200" dirty="0"/>
        </a:p>
      </dsp:txBody>
      <dsp:txXfrm>
        <a:off x="86050" y="1206683"/>
        <a:ext cx="1506979" cy="482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2F68-29E4-124B-ABFA-EF36B3F285E7}">
      <dsp:nvSpPr>
        <dsp:cNvPr id="0" name=""/>
        <dsp:cNvSpPr/>
      </dsp:nvSpPr>
      <dsp:spPr>
        <a:xfrm>
          <a:off x="971637" y="881602"/>
          <a:ext cx="583851" cy="422061"/>
        </a:xfrm>
        <a:custGeom>
          <a:avLst/>
          <a:gdLst/>
          <a:ahLst/>
          <a:cxnLst/>
          <a:rect l="0" t="0" r="0" b="0"/>
          <a:pathLst>
            <a:path>
              <a:moveTo>
                <a:pt x="583851" y="0"/>
              </a:moveTo>
              <a:lnTo>
                <a:pt x="583851" y="422061"/>
              </a:lnTo>
              <a:lnTo>
                <a:pt x="0" y="42206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40363-78F4-AD44-AA3F-16FE6F65C917}">
      <dsp:nvSpPr>
        <dsp:cNvPr id="0" name=""/>
        <dsp:cNvSpPr/>
      </dsp:nvSpPr>
      <dsp:spPr>
        <a:xfrm>
          <a:off x="1509768" y="881602"/>
          <a:ext cx="91440" cy="1294321"/>
        </a:xfrm>
        <a:custGeom>
          <a:avLst/>
          <a:gdLst/>
          <a:ahLst/>
          <a:cxnLst/>
          <a:rect l="0" t="0" r="0" b="0"/>
          <a:pathLst>
            <a:path>
              <a:moveTo>
                <a:pt x="45720" y="0"/>
              </a:moveTo>
              <a:lnTo>
                <a:pt x="45720" y="129432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D40D8-5568-2C4E-8CAD-228EC1C36CEA}">
      <dsp:nvSpPr>
        <dsp:cNvPr id="0" name=""/>
        <dsp:cNvSpPr/>
      </dsp:nvSpPr>
      <dsp:spPr>
        <a:xfrm>
          <a:off x="1203771" y="178166"/>
          <a:ext cx="703435" cy="703435"/>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01601-6D75-B543-A657-92AD79D9CFF5}">
      <dsp:nvSpPr>
        <dsp:cNvPr id="0" name=""/>
        <dsp:cNvSpPr/>
      </dsp:nvSpPr>
      <dsp:spPr>
        <a:xfrm>
          <a:off x="1203771" y="178166"/>
          <a:ext cx="703435" cy="703435"/>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557DD-EAA2-2241-95A0-CB099B6393B8}">
      <dsp:nvSpPr>
        <dsp:cNvPr id="0" name=""/>
        <dsp:cNvSpPr/>
      </dsp:nvSpPr>
      <dsp:spPr>
        <a:xfrm>
          <a:off x="852053" y="304785"/>
          <a:ext cx="1406870" cy="45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lt-LT" sz="1200" b="1" kern="1200" dirty="0" smtClean="0"/>
            <a:t>-10.000.000</a:t>
          </a:r>
        </a:p>
        <a:p>
          <a:pPr lvl="0" algn="ctr" defTabSz="533400">
            <a:lnSpc>
              <a:spcPct val="90000"/>
            </a:lnSpc>
            <a:spcBef>
              <a:spcPct val="0"/>
            </a:spcBef>
            <a:spcAft>
              <a:spcPts val="0"/>
            </a:spcAft>
          </a:pPr>
          <a:r>
            <a:rPr lang="lt-LT" sz="1050" b="1" kern="1200" dirty="0" smtClean="0"/>
            <a:t> </a:t>
          </a:r>
          <a:r>
            <a:rPr lang="lt-LT" sz="1050" b="1" kern="1200" dirty="0" smtClean="0"/>
            <a:t>11.600.000 </a:t>
          </a:r>
        </a:p>
        <a:p>
          <a:pPr lvl="0" algn="ctr" defTabSz="533400">
            <a:lnSpc>
              <a:spcPct val="90000"/>
            </a:lnSpc>
            <a:spcBef>
              <a:spcPct val="0"/>
            </a:spcBef>
            <a:spcAft>
              <a:spcPts val="0"/>
            </a:spcAft>
          </a:pPr>
          <a:r>
            <a:rPr lang="lt-LT" sz="1050" b="1" kern="1200" dirty="0" smtClean="0"/>
            <a:t>tarp išlaidų kategorijų</a:t>
          </a:r>
          <a:endParaRPr lang="en-US" sz="1050" b="1" kern="1200" dirty="0"/>
        </a:p>
      </dsp:txBody>
      <dsp:txXfrm>
        <a:off x="852053" y="304785"/>
        <a:ext cx="1406870" cy="450198"/>
      </dsp:txXfrm>
    </dsp:sp>
    <dsp:sp modelId="{8709A067-5569-564A-9383-DC02C89F5B31}">
      <dsp:nvSpPr>
        <dsp:cNvPr id="0" name=""/>
        <dsp:cNvSpPr/>
      </dsp:nvSpPr>
      <dsp:spPr>
        <a:xfrm>
          <a:off x="1203771" y="2175923"/>
          <a:ext cx="703435" cy="703435"/>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C8402-5429-B646-9B0F-505714ED94D1}">
      <dsp:nvSpPr>
        <dsp:cNvPr id="0" name=""/>
        <dsp:cNvSpPr/>
      </dsp:nvSpPr>
      <dsp:spPr>
        <a:xfrm>
          <a:off x="1203771" y="2175923"/>
          <a:ext cx="703435" cy="703435"/>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3FF2C-FE4B-4C4F-AC76-83A5D9871006}">
      <dsp:nvSpPr>
        <dsp:cNvPr id="0" name=""/>
        <dsp:cNvSpPr/>
      </dsp:nvSpPr>
      <dsp:spPr>
        <a:xfrm>
          <a:off x="852053" y="2302542"/>
          <a:ext cx="1406870" cy="45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KEIČIAMA</a:t>
          </a:r>
          <a:endParaRPr lang="en-US" sz="1000" b="1" kern="1200" dirty="0"/>
        </a:p>
      </dsp:txBody>
      <dsp:txXfrm>
        <a:off x="852053" y="2302542"/>
        <a:ext cx="1406870" cy="450198"/>
      </dsp:txXfrm>
    </dsp:sp>
    <dsp:sp modelId="{D2AD5ADE-7399-2B4F-83D3-A31E93BDFFB6}">
      <dsp:nvSpPr>
        <dsp:cNvPr id="0" name=""/>
        <dsp:cNvSpPr/>
      </dsp:nvSpPr>
      <dsp:spPr>
        <a:xfrm>
          <a:off x="352614" y="1177045"/>
          <a:ext cx="703435" cy="703435"/>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45660-5FAE-A642-82F6-3736FC76794A}">
      <dsp:nvSpPr>
        <dsp:cNvPr id="0" name=""/>
        <dsp:cNvSpPr/>
      </dsp:nvSpPr>
      <dsp:spPr>
        <a:xfrm>
          <a:off x="352614" y="1177045"/>
          <a:ext cx="703435" cy="703435"/>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C6882-CDA1-5D42-BEC3-313FE89DF7F6}">
      <dsp:nvSpPr>
        <dsp:cNvPr id="0" name=""/>
        <dsp:cNvSpPr/>
      </dsp:nvSpPr>
      <dsp:spPr>
        <a:xfrm>
          <a:off x="896" y="1303663"/>
          <a:ext cx="1406870" cy="45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REKOMENDACIJOS</a:t>
          </a:r>
        </a:p>
        <a:p>
          <a:pPr lvl="0" algn="ctr" defTabSz="444500">
            <a:lnSpc>
              <a:spcPct val="90000"/>
            </a:lnSpc>
            <a:spcBef>
              <a:spcPct val="0"/>
            </a:spcBef>
            <a:spcAft>
              <a:spcPct val="35000"/>
            </a:spcAft>
          </a:pPr>
          <a:r>
            <a:rPr lang="lt-LT" sz="1000" b="1" kern="1200" dirty="0" smtClean="0"/>
            <a:t>VERTINIMAI</a:t>
          </a:r>
          <a:endParaRPr lang="en-US" sz="1000" b="1" kern="1200" dirty="0"/>
        </a:p>
      </dsp:txBody>
      <dsp:txXfrm>
        <a:off x="896" y="1303663"/>
        <a:ext cx="1406870" cy="450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2F68-29E4-124B-ABFA-EF36B3F285E7}">
      <dsp:nvSpPr>
        <dsp:cNvPr id="0" name=""/>
        <dsp:cNvSpPr/>
      </dsp:nvSpPr>
      <dsp:spPr>
        <a:xfrm>
          <a:off x="1125866" y="754589"/>
          <a:ext cx="625396" cy="452093"/>
        </a:xfrm>
        <a:custGeom>
          <a:avLst/>
          <a:gdLst/>
          <a:ahLst/>
          <a:cxnLst/>
          <a:rect l="0" t="0" r="0" b="0"/>
          <a:pathLst>
            <a:path>
              <a:moveTo>
                <a:pt x="625396" y="0"/>
              </a:moveTo>
              <a:lnTo>
                <a:pt x="625396" y="452093"/>
              </a:lnTo>
              <a:lnTo>
                <a:pt x="0" y="45209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40363-78F4-AD44-AA3F-16FE6F65C917}">
      <dsp:nvSpPr>
        <dsp:cNvPr id="0" name=""/>
        <dsp:cNvSpPr/>
      </dsp:nvSpPr>
      <dsp:spPr>
        <a:xfrm>
          <a:off x="1705542" y="754589"/>
          <a:ext cx="91440" cy="1386421"/>
        </a:xfrm>
        <a:custGeom>
          <a:avLst/>
          <a:gdLst/>
          <a:ahLst/>
          <a:cxnLst/>
          <a:rect l="0" t="0" r="0" b="0"/>
          <a:pathLst>
            <a:path>
              <a:moveTo>
                <a:pt x="45720" y="0"/>
              </a:moveTo>
              <a:lnTo>
                <a:pt x="45720" y="138642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D40D8-5568-2C4E-8CAD-228EC1C36CEA}">
      <dsp:nvSpPr>
        <dsp:cNvPr id="0" name=""/>
        <dsp:cNvSpPr/>
      </dsp:nvSpPr>
      <dsp:spPr>
        <a:xfrm>
          <a:off x="1374517" y="1099"/>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01601-6D75-B543-A657-92AD79D9CFF5}">
      <dsp:nvSpPr>
        <dsp:cNvPr id="0" name=""/>
        <dsp:cNvSpPr/>
      </dsp:nvSpPr>
      <dsp:spPr>
        <a:xfrm>
          <a:off x="1374517" y="1099"/>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557DD-EAA2-2241-95A0-CB099B6393B8}">
      <dsp:nvSpPr>
        <dsp:cNvPr id="0" name=""/>
        <dsp:cNvSpPr/>
      </dsp:nvSpPr>
      <dsp:spPr>
        <a:xfrm>
          <a:off x="997773" y="136727"/>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t-LT" sz="1200" b="1" kern="1200" dirty="0" smtClean="0"/>
            <a:t>-27.400.000</a:t>
          </a:r>
          <a:endParaRPr lang="en-US" sz="1200" b="1" kern="1200" dirty="0"/>
        </a:p>
      </dsp:txBody>
      <dsp:txXfrm>
        <a:off x="997773" y="136727"/>
        <a:ext cx="1506979" cy="482233"/>
      </dsp:txXfrm>
    </dsp:sp>
    <dsp:sp modelId="{8709A067-5569-564A-9383-DC02C89F5B31}">
      <dsp:nvSpPr>
        <dsp:cNvPr id="0" name=""/>
        <dsp:cNvSpPr/>
      </dsp:nvSpPr>
      <dsp:spPr>
        <a:xfrm>
          <a:off x="1374517" y="2141010"/>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C8402-5429-B646-9B0F-505714ED94D1}">
      <dsp:nvSpPr>
        <dsp:cNvPr id="0" name=""/>
        <dsp:cNvSpPr/>
      </dsp:nvSpPr>
      <dsp:spPr>
        <a:xfrm>
          <a:off x="1374517" y="2141010"/>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3FF2C-FE4B-4C4F-AC76-83A5D9871006}">
      <dsp:nvSpPr>
        <dsp:cNvPr id="0" name=""/>
        <dsp:cNvSpPr/>
      </dsp:nvSpPr>
      <dsp:spPr>
        <a:xfrm>
          <a:off x="997773" y="2276638"/>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KEIČIAMA</a:t>
          </a:r>
          <a:endParaRPr lang="en-US" sz="1000" b="1" kern="1200" dirty="0"/>
        </a:p>
      </dsp:txBody>
      <dsp:txXfrm>
        <a:off x="997773" y="2276638"/>
        <a:ext cx="1506979" cy="482233"/>
      </dsp:txXfrm>
    </dsp:sp>
    <dsp:sp modelId="{D2AD5ADE-7399-2B4F-83D3-A31E93BDFFB6}">
      <dsp:nvSpPr>
        <dsp:cNvPr id="0" name=""/>
        <dsp:cNvSpPr/>
      </dsp:nvSpPr>
      <dsp:spPr>
        <a:xfrm>
          <a:off x="462795" y="1071055"/>
          <a:ext cx="753489" cy="753489"/>
        </a:xfrm>
        <a:prstGeom prst="arc">
          <a:avLst>
            <a:gd name="adj1" fmla="val 13200000"/>
            <a:gd name="adj2" fmla="val 192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45660-5FAE-A642-82F6-3736FC76794A}">
      <dsp:nvSpPr>
        <dsp:cNvPr id="0" name=""/>
        <dsp:cNvSpPr/>
      </dsp:nvSpPr>
      <dsp:spPr>
        <a:xfrm>
          <a:off x="462795" y="1071055"/>
          <a:ext cx="753489" cy="753489"/>
        </a:xfrm>
        <a:prstGeom prst="arc">
          <a:avLst>
            <a:gd name="adj1" fmla="val 2400000"/>
            <a:gd name="adj2" fmla="val 840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C6882-CDA1-5D42-BEC3-313FE89DF7F6}">
      <dsp:nvSpPr>
        <dsp:cNvPr id="0" name=""/>
        <dsp:cNvSpPr/>
      </dsp:nvSpPr>
      <dsp:spPr>
        <a:xfrm>
          <a:off x="86050" y="1206683"/>
          <a:ext cx="1506979" cy="482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t>REKOMENDACIJOS</a:t>
          </a:r>
        </a:p>
        <a:p>
          <a:pPr lvl="0" algn="ctr" defTabSz="444500">
            <a:lnSpc>
              <a:spcPct val="90000"/>
            </a:lnSpc>
            <a:spcBef>
              <a:spcPct val="0"/>
            </a:spcBef>
            <a:spcAft>
              <a:spcPct val="35000"/>
            </a:spcAft>
          </a:pPr>
          <a:r>
            <a:rPr lang="lt-LT" sz="1000" b="1" kern="1200" dirty="0" smtClean="0"/>
            <a:t>VERTINIMAI</a:t>
          </a:r>
          <a:endParaRPr lang="en-US" sz="1000" b="1" kern="1200" dirty="0"/>
        </a:p>
      </dsp:txBody>
      <dsp:txXfrm>
        <a:off x="86050" y="1206683"/>
        <a:ext cx="1506979" cy="482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768F6-4A36-4B8C-A79B-AB57D903CF0F}">
      <dsp:nvSpPr>
        <dsp:cNvPr id="0" name=""/>
        <dsp:cNvSpPr/>
      </dsp:nvSpPr>
      <dsp:spPr>
        <a:xfrm>
          <a:off x="2098509" y="812872"/>
          <a:ext cx="87760" cy="8778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8A64B-FCCF-4DC5-86C0-F0F75C0065FE}">
      <dsp:nvSpPr>
        <dsp:cNvPr id="0" name=""/>
        <dsp:cNvSpPr/>
      </dsp:nvSpPr>
      <dsp:spPr>
        <a:xfrm>
          <a:off x="1949373" y="812872"/>
          <a:ext cx="87760" cy="87789"/>
        </a:xfrm>
        <a:prstGeom prst="ellipse">
          <a:avLst/>
        </a:prstGeom>
        <a:solidFill>
          <a:schemeClr val="accent3">
            <a:hueOff val="3"/>
            <a:satOff val="-84"/>
            <a:lumOff val="-1354"/>
            <a:alphaOff val="0"/>
          </a:schemeClr>
        </a:solidFill>
        <a:ln w="12700" cap="flat" cmpd="sng" algn="ctr">
          <a:solidFill>
            <a:schemeClr val="accent3">
              <a:hueOff val="3"/>
              <a:satOff val="-84"/>
              <a:lumOff val="-1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8CE71-2028-4F09-BEE2-F3B9DC69DE8A}">
      <dsp:nvSpPr>
        <dsp:cNvPr id="0" name=""/>
        <dsp:cNvSpPr/>
      </dsp:nvSpPr>
      <dsp:spPr>
        <a:xfrm>
          <a:off x="1800236" y="812872"/>
          <a:ext cx="87760" cy="87789"/>
        </a:xfrm>
        <a:prstGeom prst="ellipse">
          <a:avLst/>
        </a:prstGeom>
        <a:solidFill>
          <a:schemeClr val="accent3">
            <a:hueOff val="6"/>
            <a:satOff val="-167"/>
            <a:lumOff val="-2708"/>
            <a:alphaOff val="0"/>
          </a:schemeClr>
        </a:solidFill>
        <a:ln w="12700" cap="flat" cmpd="sng" algn="ctr">
          <a:solidFill>
            <a:schemeClr val="accent3">
              <a:hueOff val="6"/>
              <a:satOff val="-167"/>
              <a:lumOff val="-27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012EC-188E-4635-9173-756E6ACD43E1}">
      <dsp:nvSpPr>
        <dsp:cNvPr id="0" name=""/>
        <dsp:cNvSpPr/>
      </dsp:nvSpPr>
      <dsp:spPr>
        <a:xfrm>
          <a:off x="1651100" y="812872"/>
          <a:ext cx="87760" cy="87789"/>
        </a:xfrm>
        <a:prstGeom prst="ellipse">
          <a:avLst/>
        </a:prstGeom>
        <a:solidFill>
          <a:schemeClr val="accent3">
            <a:hueOff val="9"/>
            <a:satOff val="-251"/>
            <a:lumOff val="-4062"/>
            <a:alphaOff val="0"/>
          </a:schemeClr>
        </a:solidFill>
        <a:ln w="12700" cap="flat" cmpd="sng" algn="ctr">
          <a:solidFill>
            <a:schemeClr val="accent3">
              <a:hueOff val="9"/>
              <a:satOff val="-251"/>
              <a:lumOff val="-40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98CEC-6FDB-4A85-A156-770F907E5578}">
      <dsp:nvSpPr>
        <dsp:cNvPr id="0" name=""/>
        <dsp:cNvSpPr/>
      </dsp:nvSpPr>
      <dsp:spPr>
        <a:xfrm>
          <a:off x="1501964" y="812872"/>
          <a:ext cx="87760" cy="87789"/>
        </a:xfrm>
        <a:prstGeom prst="ellipse">
          <a:avLst/>
        </a:prstGeom>
        <a:solidFill>
          <a:schemeClr val="accent3">
            <a:hueOff val="12"/>
            <a:satOff val="-334"/>
            <a:lumOff val="-5417"/>
            <a:alphaOff val="0"/>
          </a:schemeClr>
        </a:solidFill>
        <a:ln w="12700" cap="flat" cmpd="sng" algn="ctr">
          <a:solidFill>
            <a:schemeClr val="accent3">
              <a:hueOff val="12"/>
              <a:satOff val="-334"/>
              <a:lumOff val="-54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1551A-258C-4397-8B8D-92BAE8AEFB29}">
      <dsp:nvSpPr>
        <dsp:cNvPr id="0" name=""/>
        <dsp:cNvSpPr/>
      </dsp:nvSpPr>
      <dsp:spPr>
        <a:xfrm>
          <a:off x="1264880" y="768977"/>
          <a:ext cx="175707" cy="175579"/>
        </a:xfrm>
        <a:prstGeom prst="ellipse">
          <a:avLst/>
        </a:prstGeom>
        <a:solidFill>
          <a:schemeClr val="accent3">
            <a:hueOff val="15"/>
            <a:satOff val="-418"/>
            <a:lumOff val="-6771"/>
            <a:alphaOff val="0"/>
          </a:schemeClr>
        </a:solidFill>
        <a:ln w="12700" cap="flat" cmpd="sng" algn="ctr">
          <a:solidFill>
            <a:schemeClr val="accent3">
              <a:hueOff val="15"/>
              <a:satOff val="-418"/>
              <a:lumOff val="-67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26B0C-1225-4775-A051-1E3A3F5B5DAD}">
      <dsp:nvSpPr>
        <dsp:cNvPr id="0" name=""/>
        <dsp:cNvSpPr/>
      </dsp:nvSpPr>
      <dsp:spPr>
        <a:xfrm>
          <a:off x="1955360" y="631516"/>
          <a:ext cx="87760" cy="87789"/>
        </a:xfrm>
        <a:prstGeom prst="ellipse">
          <a:avLst/>
        </a:prstGeom>
        <a:solidFill>
          <a:schemeClr val="accent3">
            <a:hueOff val="18"/>
            <a:satOff val="-502"/>
            <a:lumOff val="-8125"/>
            <a:alphaOff val="0"/>
          </a:schemeClr>
        </a:solidFill>
        <a:ln w="12700" cap="flat" cmpd="sng" algn="ctr">
          <a:solidFill>
            <a:schemeClr val="accent3">
              <a:hueOff val="18"/>
              <a:satOff val="-502"/>
              <a:lumOff val="-81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A4694-AB3E-41F5-A526-ADED6A4DEB4E}">
      <dsp:nvSpPr>
        <dsp:cNvPr id="0" name=""/>
        <dsp:cNvSpPr/>
      </dsp:nvSpPr>
      <dsp:spPr>
        <a:xfrm>
          <a:off x="1955360" y="995560"/>
          <a:ext cx="87760" cy="87789"/>
        </a:xfrm>
        <a:prstGeom prst="ellipse">
          <a:avLst/>
        </a:prstGeom>
        <a:solidFill>
          <a:schemeClr val="accent3">
            <a:hueOff val="21"/>
            <a:satOff val="-585"/>
            <a:lumOff val="-9479"/>
            <a:alphaOff val="0"/>
          </a:schemeClr>
        </a:solidFill>
        <a:ln w="12700" cap="flat" cmpd="sng" algn="ctr">
          <a:solidFill>
            <a:schemeClr val="accent3">
              <a:hueOff val="21"/>
              <a:satOff val="-585"/>
              <a:lumOff val="-94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E4771-9003-4F9F-9ADF-D7FFE2189957}">
      <dsp:nvSpPr>
        <dsp:cNvPr id="0" name=""/>
        <dsp:cNvSpPr/>
      </dsp:nvSpPr>
      <dsp:spPr>
        <a:xfrm>
          <a:off x="2033765" y="710420"/>
          <a:ext cx="87760" cy="87789"/>
        </a:xfrm>
        <a:prstGeom prst="ellipse">
          <a:avLst/>
        </a:prstGeom>
        <a:solidFill>
          <a:schemeClr val="accent3">
            <a:hueOff val="24"/>
            <a:satOff val="-669"/>
            <a:lumOff val="-10833"/>
            <a:alphaOff val="0"/>
          </a:schemeClr>
        </a:solidFill>
        <a:ln w="12700" cap="flat" cmpd="sng" algn="ctr">
          <a:solidFill>
            <a:schemeClr val="accent3">
              <a:hueOff val="24"/>
              <a:satOff val="-669"/>
              <a:lumOff val="-108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F83C1-3824-4C46-8C9B-61C12061F8C3}">
      <dsp:nvSpPr>
        <dsp:cNvPr id="0" name=""/>
        <dsp:cNvSpPr/>
      </dsp:nvSpPr>
      <dsp:spPr>
        <a:xfrm>
          <a:off x="2039004" y="917100"/>
          <a:ext cx="87760" cy="87789"/>
        </a:xfrm>
        <a:prstGeom prst="ellipse">
          <a:avLst/>
        </a:prstGeom>
        <a:solidFill>
          <a:schemeClr val="accent3">
            <a:hueOff val="27"/>
            <a:satOff val="-752"/>
            <a:lumOff val="-12187"/>
            <a:alphaOff val="0"/>
          </a:schemeClr>
        </a:solidFill>
        <a:ln w="12700" cap="flat" cmpd="sng" algn="ctr">
          <a:solidFill>
            <a:schemeClr val="accent3">
              <a:hueOff val="27"/>
              <a:satOff val="-752"/>
              <a:lumOff val="-12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FAFB8-8BE5-4314-AAA5-8F50A4BD35D4}">
      <dsp:nvSpPr>
        <dsp:cNvPr id="0" name=""/>
        <dsp:cNvSpPr/>
      </dsp:nvSpPr>
      <dsp:spPr>
        <a:xfrm>
          <a:off x="1126" y="128600"/>
          <a:ext cx="1516486" cy="1456333"/>
        </a:xfrm>
        <a:prstGeom prst="ellipse">
          <a:avLst/>
        </a:prstGeom>
        <a:solidFill>
          <a:schemeClr val="accent3">
            <a:hueOff val="30"/>
            <a:satOff val="-836"/>
            <a:lumOff val="-13542"/>
            <a:alphaOff val="0"/>
          </a:schemeClr>
        </a:solidFill>
        <a:ln w="12700" cap="flat" cmpd="sng" algn="ctr">
          <a:solidFill>
            <a:schemeClr val="accent3">
              <a:hueOff val="30"/>
              <a:satOff val="-836"/>
              <a:lumOff val="-135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t-LT" sz="1100" b="1" kern="1200" dirty="0" smtClean="0"/>
            <a:t>Pagal veiksmų programą ERPF lėšomis sukurtos naujos ikimokyklinio ir priešmokyklinio ugdymo vietos</a:t>
          </a:r>
          <a:endParaRPr lang="en-US" sz="1100" b="1" kern="1200" dirty="0">
            <a:solidFill>
              <a:schemeClr val="accent1"/>
            </a:solidFill>
          </a:endParaRPr>
        </a:p>
      </dsp:txBody>
      <dsp:txXfrm>
        <a:off x="223210" y="341875"/>
        <a:ext cx="1072318" cy="1029783"/>
      </dsp:txXfrm>
    </dsp:sp>
    <dsp:sp modelId="{616E6E52-B3DC-4D98-AA51-D8AC05AC0434}">
      <dsp:nvSpPr>
        <dsp:cNvPr id="0" name=""/>
        <dsp:cNvSpPr/>
      </dsp:nvSpPr>
      <dsp:spPr>
        <a:xfrm>
          <a:off x="4131886" y="812872"/>
          <a:ext cx="87760" cy="87789"/>
        </a:xfrm>
        <a:prstGeom prst="ellipse">
          <a:avLst/>
        </a:prstGeom>
        <a:solidFill>
          <a:schemeClr val="accent3">
            <a:hueOff val="33"/>
            <a:satOff val="-920"/>
            <a:lumOff val="-14896"/>
            <a:alphaOff val="0"/>
          </a:schemeClr>
        </a:solidFill>
        <a:ln w="12700" cap="flat" cmpd="sng" algn="ctr">
          <a:solidFill>
            <a:schemeClr val="accent3">
              <a:hueOff val="33"/>
              <a:satOff val="-920"/>
              <a:lumOff val="-148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9AC3C-9BCB-4252-B48F-6E21B81F82F5}">
      <dsp:nvSpPr>
        <dsp:cNvPr id="0" name=""/>
        <dsp:cNvSpPr/>
      </dsp:nvSpPr>
      <dsp:spPr>
        <a:xfrm>
          <a:off x="3982749" y="812872"/>
          <a:ext cx="87760" cy="87789"/>
        </a:xfrm>
        <a:prstGeom prst="ellipse">
          <a:avLst/>
        </a:prstGeom>
        <a:solidFill>
          <a:schemeClr val="accent3">
            <a:hueOff val="36"/>
            <a:satOff val="-1003"/>
            <a:lumOff val="-16250"/>
            <a:alphaOff val="0"/>
          </a:schemeClr>
        </a:solidFill>
        <a:ln w="12700" cap="flat" cmpd="sng" algn="ctr">
          <a:solidFill>
            <a:schemeClr val="accent3">
              <a:hueOff val="36"/>
              <a:satOff val="-1003"/>
              <a:lumOff val="-162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6C400-16AC-4972-97A9-DEF74901A92A}">
      <dsp:nvSpPr>
        <dsp:cNvPr id="0" name=""/>
        <dsp:cNvSpPr/>
      </dsp:nvSpPr>
      <dsp:spPr>
        <a:xfrm>
          <a:off x="3833613" y="812872"/>
          <a:ext cx="87760" cy="87789"/>
        </a:xfrm>
        <a:prstGeom prst="ellipse">
          <a:avLst/>
        </a:prstGeom>
        <a:solidFill>
          <a:schemeClr val="accent3">
            <a:hueOff val="39"/>
            <a:satOff val="-1087"/>
            <a:lumOff val="-17604"/>
            <a:alphaOff val="0"/>
          </a:schemeClr>
        </a:solidFill>
        <a:ln w="12700" cap="flat" cmpd="sng" algn="ctr">
          <a:solidFill>
            <a:schemeClr val="accent3">
              <a:hueOff val="39"/>
              <a:satOff val="-1087"/>
              <a:lumOff val="-176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E7A5E-3194-4B7E-87D5-ED15897F7CDC}">
      <dsp:nvSpPr>
        <dsp:cNvPr id="0" name=""/>
        <dsp:cNvSpPr/>
      </dsp:nvSpPr>
      <dsp:spPr>
        <a:xfrm>
          <a:off x="3684477" y="812872"/>
          <a:ext cx="87760" cy="87789"/>
        </a:xfrm>
        <a:prstGeom prst="ellipse">
          <a:avLst/>
        </a:prstGeom>
        <a:solidFill>
          <a:schemeClr val="accent3">
            <a:hueOff val="42"/>
            <a:satOff val="-1170"/>
            <a:lumOff val="-18958"/>
            <a:alphaOff val="0"/>
          </a:schemeClr>
        </a:solidFill>
        <a:ln w="12700" cap="flat" cmpd="sng" algn="ctr">
          <a:solidFill>
            <a:schemeClr val="accent3">
              <a:hueOff val="42"/>
              <a:satOff val="-1170"/>
              <a:lumOff val="-189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57087-3AC0-4FF5-8D31-A73C83F86A21}">
      <dsp:nvSpPr>
        <dsp:cNvPr id="0" name=""/>
        <dsp:cNvSpPr/>
      </dsp:nvSpPr>
      <dsp:spPr>
        <a:xfrm>
          <a:off x="3535340" y="812872"/>
          <a:ext cx="87760" cy="87789"/>
        </a:xfrm>
        <a:prstGeom prst="ellipse">
          <a:avLst/>
        </a:prstGeom>
        <a:solidFill>
          <a:schemeClr val="accent3">
            <a:hueOff val="45"/>
            <a:satOff val="-1254"/>
            <a:lumOff val="-20312"/>
            <a:alphaOff val="0"/>
          </a:schemeClr>
        </a:solidFill>
        <a:ln w="12700" cap="flat" cmpd="sng" algn="ctr">
          <a:solidFill>
            <a:schemeClr val="accent3">
              <a:hueOff val="45"/>
              <a:satOff val="-1254"/>
              <a:lumOff val="-203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BAC81-4B82-43AD-8788-F6B0CEFB9530}">
      <dsp:nvSpPr>
        <dsp:cNvPr id="0" name=""/>
        <dsp:cNvSpPr/>
      </dsp:nvSpPr>
      <dsp:spPr>
        <a:xfrm>
          <a:off x="3298257" y="768977"/>
          <a:ext cx="175707" cy="175579"/>
        </a:xfrm>
        <a:prstGeom prst="ellipse">
          <a:avLst/>
        </a:prstGeom>
        <a:solidFill>
          <a:schemeClr val="accent3">
            <a:hueOff val="48"/>
            <a:satOff val="-1337"/>
            <a:lumOff val="-21666"/>
            <a:alphaOff val="0"/>
          </a:schemeClr>
        </a:solidFill>
        <a:ln w="12700" cap="flat" cmpd="sng" algn="ctr">
          <a:solidFill>
            <a:schemeClr val="accent3">
              <a:hueOff val="48"/>
              <a:satOff val="-1337"/>
              <a:lumOff val="-21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4421A-88EE-4FAA-A067-DC2BF217D7DB}">
      <dsp:nvSpPr>
        <dsp:cNvPr id="0" name=""/>
        <dsp:cNvSpPr/>
      </dsp:nvSpPr>
      <dsp:spPr>
        <a:xfrm>
          <a:off x="3988737" y="631516"/>
          <a:ext cx="87760" cy="87789"/>
        </a:xfrm>
        <a:prstGeom prst="ellipse">
          <a:avLst/>
        </a:prstGeom>
        <a:solidFill>
          <a:schemeClr val="accent3">
            <a:hueOff val="51"/>
            <a:satOff val="-1421"/>
            <a:lumOff val="-23021"/>
            <a:alphaOff val="0"/>
          </a:schemeClr>
        </a:solidFill>
        <a:ln w="12700" cap="flat" cmpd="sng" algn="ctr">
          <a:solidFill>
            <a:schemeClr val="accent3">
              <a:hueOff val="51"/>
              <a:satOff val="-1421"/>
              <a:lumOff val="-230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254DF-9EB7-49E3-8DC2-EB2A71087CDE}">
      <dsp:nvSpPr>
        <dsp:cNvPr id="0" name=""/>
        <dsp:cNvSpPr/>
      </dsp:nvSpPr>
      <dsp:spPr>
        <a:xfrm>
          <a:off x="3988737" y="995560"/>
          <a:ext cx="87760" cy="87789"/>
        </a:xfrm>
        <a:prstGeom prst="ellipse">
          <a:avLst/>
        </a:prstGeom>
        <a:solidFill>
          <a:schemeClr val="accent3">
            <a:hueOff val="54"/>
            <a:satOff val="-1505"/>
            <a:lumOff val="-24375"/>
            <a:alphaOff val="0"/>
          </a:schemeClr>
        </a:solidFill>
        <a:ln w="12700" cap="flat" cmpd="sng" algn="ctr">
          <a:solidFill>
            <a:schemeClr val="accent3">
              <a:hueOff val="54"/>
              <a:satOff val="-1505"/>
              <a:lumOff val="-243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A6F1F-0000-4454-B3B8-4B10BCB73247}">
      <dsp:nvSpPr>
        <dsp:cNvPr id="0" name=""/>
        <dsp:cNvSpPr/>
      </dsp:nvSpPr>
      <dsp:spPr>
        <a:xfrm>
          <a:off x="4067141" y="710420"/>
          <a:ext cx="87760" cy="87789"/>
        </a:xfrm>
        <a:prstGeom prst="ellipse">
          <a:avLst/>
        </a:prstGeom>
        <a:solidFill>
          <a:schemeClr val="accent3">
            <a:hueOff val="57"/>
            <a:satOff val="-1588"/>
            <a:lumOff val="-25729"/>
            <a:alphaOff val="0"/>
          </a:schemeClr>
        </a:solidFill>
        <a:ln w="12700" cap="flat" cmpd="sng" algn="ctr">
          <a:solidFill>
            <a:schemeClr val="accent3">
              <a:hueOff val="57"/>
              <a:satOff val="-1588"/>
              <a:lumOff val="-257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88FE3-EF53-4706-9E2C-39712C335253}">
      <dsp:nvSpPr>
        <dsp:cNvPr id="0" name=""/>
        <dsp:cNvSpPr/>
      </dsp:nvSpPr>
      <dsp:spPr>
        <a:xfrm>
          <a:off x="4072381" y="917100"/>
          <a:ext cx="87760" cy="87789"/>
        </a:xfrm>
        <a:prstGeom prst="ellipse">
          <a:avLst/>
        </a:prstGeom>
        <a:solidFill>
          <a:schemeClr val="accent3">
            <a:hueOff val="60"/>
            <a:satOff val="-1672"/>
            <a:lumOff val="-27083"/>
            <a:alphaOff val="0"/>
          </a:schemeClr>
        </a:solidFill>
        <a:ln w="12700" cap="flat" cmpd="sng" algn="ctr">
          <a:solidFill>
            <a:schemeClr val="accent3">
              <a:hueOff val="60"/>
              <a:satOff val="-1672"/>
              <a:lumOff val="-270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BFF55-2B7B-4D84-8ED5-8D1BEB41E028}">
      <dsp:nvSpPr>
        <dsp:cNvPr id="0" name=""/>
        <dsp:cNvSpPr/>
      </dsp:nvSpPr>
      <dsp:spPr>
        <a:xfrm>
          <a:off x="2348425" y="412486"/>
          <a:ext cx="888642" cy="888561"/>
        </a:xfrm>
        <a:prstGeom prst="ellipse">
          <a:avLst/>
        </a:prstGeom>
        <a:solidFill>
          <a:schemeClr val="accent3">
            <a:hueOff val="62"/>
            <a:satOff val="-1755"/>
            <a:lumOff val="-28437"/>
            <a:alphaOff val="0"/>
          </a:schemeClr>
        </a:solidFill>
        <a:ln w="12700" cap="flat" cmpd="sng" algn="ctr">
          <a:solidFill>
            <a:schemeClr val="accent3">
              <a:hueOff val="62"/>
              <a:satOff val="-1755"/>
              <a:lumOff val="-284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b="1" strike="sngStrike" kern="1200" dirty="0" smtClean="0">
              <a:solidFill>
                <a:schemeClr val="bg1"/>
              </a:solidFill>
            </a:rPr>
            <a:t>6.000</a:t>
          </a:r>
          <a:endParaRPr lang="en-US" sz="1400" b="1" strike="sngStrike" kern="1200" dirty="0">
            <a:solidFill>
              <a:schemeClr val="bg1"/>
            </a:solidFill>
          </a:endParaRPr>
        </a:p>
      </dsp:txBody>
      <dsp:txXfrm>
        <a:off x="2478564" y="542613"/>
        <a:ext cx="628364" cy="628307"/>
      </dsp:txXfrm>
    </dsp:sp>
    <dsp:sp modelId="{BCC29982-B692-4939-9D3D-6027EF73172D}">
      <dsp:nvSpPr>
        <dsp:cNvPr id="0" name=""/>
        <dsp:cNvSpPr/>
      </dsp:nvSpPr>
      <dsp:spPr>
        <a:xfrm>
          <a:off x="6165262" y="812872"/>
          <a:ext cx="87760" cy="87789"/>
        </a:xfrm>
        <a:prstGeom prst="ellipse">
          <a:avLst/>
        </a:prstGeom>
        <a:solidFill>
          <a:schemeClr val="accent3">
            <a:hueOff val="65"/>
            <a:satOff val="-1839"/>
            <a:lumOff val="-29791"/>
            <a:alphaOff val="0"/>
          </a:schemeClr>
        </a:solidFill>
        <a:ln w="12700" cap="flat" cmpd="sng" algn="ctr">
          <a:solidFill>
            <a:schemeClr val="accent3">
              <a:hueOff val="65"/>
              <a:satOff val="-1839"/>
              <a:lumOff val="-297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74296-0CA9-4A4A-BB38-3D9D6D09C901}">
      <dsp:nvSpPr>
        <dsp:cNvPr id="0" name=""/>
        <dsp:cNvSpPr/>
      </dsp:nvSpPr>
      <dsp:spPr>
        <a:xfrm>
          <a:off x="6016126" y="812872"/>
          <a:ext cx="87760" cy="87789"/>
        </a:xfrm>
        <a:prstGeom prst="ellipse">
          <a:avLst/>
        </a:prstGeom>
        <a:solidFill>
          <a:schemeClr val="accent3">
            <a:hueOff val="68"/>
            <a:satOff val="-1923"/>
            <a:lumOff val="-31146"/>
            <a:alphaOff val="0"/>
          </a:schemeClr>
        </a:solidFill>
        <a:ln w="12700" cap="flat" cmpd="sng" algn="ctr">
          <a:solidFill>
            <a:schemeClr val="accent3">
              <a:hueOff val="68"/>
              <a:satOff val="-1923"/>
              <a:lumOff val="-311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BF141-8355-470A-9A94-3B2933B476B0}">
      <dsp:nvSpPr>
        <dsp:cNvPr id="0" name=""/>
        <dsp:cNvSpPr/>
      </dsp:nvSpPr>
      <dsp:spPr>
        <a:xfrm>
          <a:off x="5866990" y="812872"/>
          <a:ext cx="87760" cy="87789"/>
        </a:xfrm>
        <a:prstGeom prst="ellipse">
          <a:avLst/>
        </a:prstGeom>
        <a:solidFill>
          <a:schemeClr val="accent3">
            <a:hueOff val="71"/>
            <a:satOff val="-2006"/>
            <a:lumOff val="-32500"/>
            <a:alphaOff val="0"/>
          </a:schemeClr>
        </a:solidFill>
        <a:ln w="12700" cap="flat" cmpd="sng" algn="ctr">
          <a:solidFill>
            <a:schemeClr val="accent3">
              <a:hueOff val="71"/>
              <a:satOff val="-2006"/>
              <a:lumOff val="-325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3C5AB-8FF2-4ED6-9E1A-F78FC3EBA450}">
      <dsp:nvSpPr>
        <dsp:cNvPr id="0" name=""/>
        <dsp:cNvSpPr/>
      </dsp:nvSpPr>
      <dsp:spPr>
        <a:xfrm>
          <a:off x="5717853" y="812872"/>
          <a:ext cx="87760" cy="87789"/>
        </a:xfrm>
        <a:prstGeom prst="ellipse">
          <a:avLst/>
        </a:prstGeom>
        <a:solidFill>
          <a:schemeClr val="accent3">
            <a:hueOff val="74"/>
            <a:satOff val="-2090"/>
            <a:lumOff val="-33854"/>
            <a:alphaOff val="0"/>
          </a:schemeClr>
        </a:solidFill>
        <a:ln w="12700" cap="flat" cmpd="sng" algn="ctr">
          <a:solidFill>
            <a:schemeClr val="accent3">
              <a:hueOff val="74"/>
              <a:satOff val="-2090"/>
              <a:lumOff val="-338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7747B-F3E9-46DB-9B42-9E1E8A25DAF0}">
      <dsp:nvSpPr>
        <dsp:cNvPr id="0" name=""/>
        <dsp:cNvSpPr/>
      </dsp:nvSpPr>
      <dsp:spPr>
        <a:xfrm>
          <a:off x="5568717" y="812872"/>
          <a:ext cx="87760" cy="87789"/>
        </a:xfrm>
        <a:prstGeom prst="ellipse">
          <a:avLst/>
        </a:prstGeom>
        <a:solidFill>
          <a:schemeClr val="accent3">
            <a:hueOff val="77"/>
            <a:satOff val="-2173"/>
            <a:lumOff val="-35208"/>
            <a:alphaOff val="0"/>
          </a:schemeClr>
        </a:solidFill>
        <a:ln w="12700" cap="flat" cmpd="sng" algn="ctr">
          <a:solidFill>
            <a:schemeClr val="accent3">
              <a:hueOff val="77"/>
              <a:satOff val="-2173"/>
              <a:lumOff val="-352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181CE-A0FE-4786-BD23-771E3DAFF003}">
      <dsp:nvSpPr>
        <dsp:cNvPr id="0" name=""/>
        <dsp:cNvSpPr/>
      </dsp:nvSpPr>
      <dsp:spPr>
        <a:xfrm>
          <a:off x="5331633" y="768977"/>
          <a:ext cx="175707" cy="175579"/>
        </a:xfrm>
        <a:prstGeom prst="ellipse">
          <a:avLst/>
        </a:prstGeom>
        <a:solidFill>
          <a:schemeClr val="accent3">
            <a:hueOff val="80"/>
            <a:satOff val="-2257"/>
            <a:lumOff val="-36562"/>
            <a:alphaOff val="0"/>
          </a:schemeClr>
        </a:solidFill>
        <a:ln w="12700" cap="flat" cmpd="sng" algn="ctr">
          <a:solidFill>
            <a:schemeClr val="accent3">
              <a:hueOff val="80"/>
              <a:satOff val="-2257"/>
              <a:lumOff val="-365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71674-180B-4F74-9CBF-31121F73B6A4}">
      <dsp:nvSpPr>
        <dsp:cNvPr id="0" name=""/>
        <dsp:cNvSpPr/>
      </dsp:nvSpPr>
      <dsp:spPr>
        <a:xfrm>
          <a:off x="6022114" y="631516"/>
          <a:ext cx="87760" cy="87789"/>
        </a:xfrm>
        <a:prstGeom prst="ellipse">
          <a:avLst/>
        </a:prstGeom>
        <a:solidFill>
          <a:schemeClr val="accent3">
            <a:hueOff val="83"/>
            <a:satOff val="-2341"/>
            <a:lumOff val="-37916"/>
            <a:alphaOff val="0"/>
          </a:schemeClr>
        </a:solidFill>
        <a:ln w="12700" cap="flat" cmpd="sng" algn="ctr">
          <a:solidFill>
            <a:schemeClr val="accent3">
              <a:hueOff val="83"/>
              <a:satOff val="-2341"/>
              <a:lumOff val="-379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F430A-2423-400A-B53D-E727F1D99CD9}">
      <dsp:nvSpPr>
        <dsp:cNvPr id="0" name=""/>
        <dsp:cNvSpPr/>
      </dsp:nvSpPr>
      <dsp:spPr>
        <a:xfrm>
          <a:off x="6022114" y="995560"/>
          <a:ext cx="87760" cy="87789"/>
        </a:xfrm>
        <a:prstGeom prst="ellipse">
          <a:avLst/>
        </a:prstGeom>
        <a:solidFill>
          <a:schemeClr val="accent3">
            <a:hueOff val="86"/>
            <a:satOff val="-2424"/>
            <a:lumOff val="-39271"/>
            <a:alphaOff val="0"/>
          </a:schemeClr>
        </a:solidFill>
        <a:ln w="12700" cap="flat" cmpd="sng" algn="ctr">
          <a:solidFill>
            <a:schemeClr val="accent3">
              <a:hueOff val="86"/>
              <a:satOff val="-2424"/>
              <a:lumOff val="-392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37F21-D839-4B19-8198-E21491C9302F}">
      <dsp:nvSpPr>
        <dsp:cNvPr id="0" name=""/>
        <dsp:cNvSpPr/>
      </dsp:nvSpPr>
      <dsp:spPr>
        <a:xfrm>
          <a:off x="6100518" y="710420"/>
          <a:ext cx="87760" cy="87789"/>
        </a:xfrm>
        <a:prstGeom prst="ellipse">
          <a:avLst/>
        </a:prstGeom>
        <a:solidFill>
          <a:schemeClr val="accent3">
            <a:hueOff val="89"/>
            <a:satOff val="-2508"/>
            <a:lumOff val="-40625"/>
            <a:alphaOff val="0"/>
          </a:schemeClr>
        </a:solidFill>
        <a:ln w="12700" cap="flat" cmpd="sng" algn="ctr">
          <a:solidFill>
            <a:schemeClr val="accent3">
              <a:hueOff val="89"/>
              <a:satOff val="-2508"/>
              <a:lumOff val="-406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ED1AB-C10C-44E1-8809-63ED41C86698}">
      <dsp:nvSpPr>
        <dsp:cNvPr id="0" name=""/>
        <dsp:cNvSpPr/>
      </dsp:nvSpPr>
      <dsp:spPr>
        <a:xfrm>
          <a:off x="6105758" y="917100"/>
          <a:ext cx="87760" cy="87789"/>
        </a:xfrm>
        <a:prstGeom prst="ellipse">
          <a:avLst/>
        </a:prstGeom>
        <a:solidFill>
          <a:schemeClr val="accent3">
            <a:hueOff val="92"/>
            <a:satOff val="-2591"/>
            <a:lumOff val="-41979"/>
            <a:alphaOff val="0"/>
          </a:schemeClr>
        </a:solidFill>
        <a:ln w="12700" cap="flat" cmpd="sng" algn="ctr">
          <a:solidFill>
            <a:schemeClr val="accent3">
              <a:hueOff val="92"/>
              <a:satOff val="-2591"/>
              <a:lumOff val="-41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1F386-D23E-40AE-BC46-AD933875DB77}">
      <dsp:nvSpPr>
        <dsp:cNvPr id="0" name=""/>
        <dsp:cNvSpPr/>
      </dsp:nvSpPr>
      <dsp:spPr>
        <a:xfrm>
          <a:off x="4381802" y="412486"/>
          <a:ext cx="888642" cy="888561"/>
        </a:xfrm>
        <a:prstGeom prst="ellipse">
          <a:avLst/>
        </a:prstGeom>
        <a:solidFill>
          <a:schemeClr val="accent3">
            <a:hueOff val="95"/>
            <a:satOff val="-2675"/>
            <a:lumOff val="-43333"/>
            <a:alphaOff val="0"/>
          </a:schemeClr>
        </a:solidFill>
        <a:ln w="12700" cap="flat" cmpd="sng" algn="ctr">
          <a:solidFill>
            <a:schemeClr val="accent3">
              <a:hueOff val="95"/>
              <a:satOff val="-2675"/>
              <a:lumOff val="-4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solidFill>
            </a:rPr>
            <a:t>2.000</a:t>
          </a:r>
          <a:endParaRPr lang="en-US" sz="1400" b="1" kern="1200" dirty="0">
            <a:solidFill>
              <a:schemeClr val="bg1"/>
            </a:solidFill>
          </a:endParaRPr>
        </a:p>
      </dsp:txBody>
      <dsp:txXfrm>
        <a:off x="4511941" y="542613"/>
        <a:ext cx="628364" cy="62830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1">
  <dgm:title val="Zbiehavý Text"/>
  <dgm:desc val="Používa sa na zobrazenie viacerých krokov alebo častí, ktoré sa spájajú do celku. Obmedzenie na jeden tvar úrovne 1 s textom a maximálne päť tvarov úrovne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2"/>
            <a:ext cx="2945659" cy="498056"/>
          </a:xfrm>
          <a:prstGeom prst="rect">
            <a:avLst/>
          </a:prstGeom>
        </p:spPr>
        <p:txBody>
          <a:bodyPr vert="horz" lIns="91440" tIns="45720" rIns="91440" bIns="45720" rtlCol="0"/>
          <a:lstStyle>
            <a:lvl1pPr algn="r">
              <a:defRPr sz="1200"/>
            </a:lvl1pPr>
          </a:lstStyle>
          <a:p>
            <a:fld id="{B60CD0EA-239A-0D42-86FA-938C392FE9F7}" type="datetime1">
              <a:t>10.07.2017</a:t>
            </a:fld>
            <a:endParaRPr lang="en-US"/>
          </a:p>
        </p:txBody>
      </p:sp>
      <p:sp>
        <p:nvSpPr>
          <p:cNvPr id="4" name="Footer Placeholder 3"/>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6"/>
            <a:ext cx="2945659" cy="498055"/>
          </a:xfrm>
          <a:prstGeom prst="rect">
            <a:avLst/>
          </a:prstGeom>
        </p:spPr>
        <p:txBody>
          <a:bodyPr vert="horz" lIns="91440" tIns="45720" rIns="91440" bIns="45720" rtlCol="0" anchor="b"/>
          <a:lstStyle>
            <a:lvl1pPr algn="r">
              <a:defRPr sz="1200"/>
            </a:lvl1pPr>
          </a:lstStyle>
          <a:p>
            <a:fld id="{CCAA83DC-AE9A-44FF-A844-E2E5D5BA047F}" type="slidenum">
              <a:rPr lang="en-US" smtClean="0"/>
              <a:t>‹#›</a:t>
            </a:fld>
            <a:endParaRPr lang="en-US"/>
          </a:p>
        </p:txBody>
      </p:sp>
    </p:spTree>
    <p:extLst>
      <p:ext uri="{BB962C8B-B14F-4D97-AF65-F5344CB8AC3E}">
        <p14:creationId xmlns:p14="http://schemas.microsoft.com/office/powerpoint/2010/main" val="127622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2"/>
            <a:ext cx="2945659" cy="498056"/>
          </a:xfrm>
          <a:prstGeom prst="rect">
            <a:avLst/>
          </a:prstGeom>
        </p:spPr>
        <p:txBody>
          <a:bodyPr vert="horz" lIns="91440" tIns="45720" rIns="91440" bIns="45720" rtlCol="0"/>
          <a:lstStyle>
            <a:lvl1pPr algn="r">
              <a:defRPr sz="1200"/>
            </a:lvl1pPr>
          </a:lstStyle>
          <a:p>
            <a:fld id="{5193309F-0A04-C444-9877-B2D5B465713C}" type="datetime1">
              <a:t>10.07.2017</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6"/>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1440" tIns="45720" rIns="91440" bIns="45720" rtlCol="0" anchor="b"/>
          <a:lstStyle>
            <a:lvl1pPr algn="r">
              <a:defRPr sz="1200"/>
            </a:lvl1pPr>
          </a:lstStyle>
          <a:p>
            <a:fld id="{39C4FF52-46E3-43CB-AB80-CBEE90E8F28C}" type="slidenum">
              <a:rPr lang="en-US" smtClean="0"/>
              <a:t>‹#›</a:t>
            </a:fld>
            <a:endParaRPr lang="en-US"/>
          </a:p>
        </p:txBody>
      </p:sp>
    </p:spTree>
    <p:extLst>
      <p:ext uri="{BB962C8B-B14F-4D97-AF65-F5344CB8AC3E}">
        <p14:creationId xmlns:p14="http://schemas.microsoft.com/office/powerpoint/2010/main" val="3799800046"/>
      </p:ext>
    </p:extLst>
  </p:cSld>
  <p:clrMap bg1="lt1" tx1="dk1" bg2="lt2" tx2="dk2" accent1="accent1" accent2="accent2" accent3="accent3" accent4="accent4" accent5="accent5" accent6="accent6" hlink="hlink" folHlink="folHlink"/>
  <p:hf sldNum="0" hdr="0" ftr="0" dt="0"/>
  <p:notesStyle>
    <a:lvl1pPr marL="0" algn="l" defTabSz="914147" rtl="0" eaLnBrk="1" latinLnBrk="0" hangingPunct="1">
      <a:defRPr sz="1200" kern="1200">
        <a:solidFill>
          <a:schemeClr val="tx1"/>
        </a:solidFill>
        <a:latin typeface="+mn-lt"/>
        <a:ea typeface="+mn-ea"/>
        <a:cs typeface="+mn-cs"/>
      </a:defRPr>
    </a:lvl1pPr>
    <a:lvl2pPr marL="457073" algn="l" defTabSz="914147" rtl="0" eaLnBrk="1" latinLnBrk="0" hangingPunct="1">
      <a:defRPr sz="1200" kern="1200">
        <a:solidFill>
          <a:schemeClr val="tx1"/>
        </a:solidFill>
        <a:latin typeface="+mn-lt"/>
        <a:ea typeface="+mn-ea"/>
        <a:cs typeface="+mn-cs"/>
      </a:defRPr>
    </a:lvl2pPr>
    <a:lvl3pPr marL="914147" algn="l" defTabSz="914147" rtl="0" eaLnBrk="1" latinLnBrk="0" hangingPunct="1">
      <a:defRPr sz="1200" kern="1200">
        <a:solidFill>
          <a:schemeClr val="tx1"/>
        </a:solidFill>
        <a:latin typeface="+mn-lt"/>
        <a:ea typeface="+mn-ea"/>
        <a:cs typeface="+mn-cs"/>
      </a:defRPr>
    </a:lvl3pPr>
    <a:lvl4pPr marL="1371220" algn="l" defTabSz="914147" rtl="0" eaLnBrk="1" latinLnBrk="0" hangingPunct="1">
      <a:defRPr sz="1200" kern="1200">
        <a:solidFill>
          <a:schemeClr val="tx1"/>
        </a:solidFill>
        <a:latin typeface="+mn-lt"/>
        <a:ea typeface="+mn-ea"/>
        <a:cs typeface="+mn-cs"/>
      </a:defRPr>
    </a:lvl4pPr>
    <a:lvl5pPr marL="1828292" algn="l" defTabSz="914147" rtl="0" eaLnBrk="1" latinLnBrk="0" hangingPunct="1">
      <a:defRPr sz="1200" kern="1200">
        <a:solidFill>
          <a:schemeClr val="tx1"/>
        </a:solidFill>
        <a:latin typeface="+mn-lt"/>
        <a:ea typeface="+mn-ea"/>
        <a:cs typeface="+mn-cs"/>
      </a:defRPr>
    </a:lvl5pPr>
    <a:lvl6pPr marL="2285366" algn="l" defTabSz="914147" rtl="0" eaLnBrk="1" latinLnBrk="0" hangingPunct="1">
      <a:defRPr sz="1200" kern="1200">
        <a:solidFill>
          <a:schemeClr val="tx1"/>
        </a:solidFill>
        <a:latin typeface="+mn-lt"/>
        <a:ea typeface="+mn-ea"/>
        <a:cs typeface="+mn-cs"/>
      </a:defRPr>
    </a:lvl6pPr>
    <a:lvl7pPr marL="2742440" algn="l" defTabSz="914147" rtl="0" eaLnBrk="1" latinLnBrk="0" hangingPunct="1">
      <a:defRPr sz="1200" kern="1200">
        <a:solidFill>
          <a:schemeClr val="tx1"/>
        </a:solidFill>
        <a:latin typeface="+mn-lt"/>
        <a:ea typeface="+mn-ea"/>
        <a:cs typeface="+mn-cs"/>
      </a:defRPr>
    </a:lvl7pPr>
    <a:lvl8pPr marL="3199512" algn="l" defTabSz="914147" rtl="0" eaLnBrk="1" latinLnBrk="0" hangingPunct="1">
      <a:defRPr sz="1200" kern="1200">
        <a:solidFill>
          <a:schemeClr val="tx1"/>
        </a:solidFill>
        <a:latin typeface="+mn-lt"/>
        <a:ea typeface="+mn-ea"/>
        <a:cs typeface="+mn-cs"/>
      </a:defRPr>
    </a:lvl8pPr>
    <a:lvl9pPr marL="3656585" algn="l" defTabSz="914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95109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u="sng" dirty="0" smtClean="0"/>
              <a:t>Veikla 4.1:</a:t>
            </a:r>
          </a:p>
          <a:p>
            <a:r>
              <a:rPr lang="lt-LT" sz="1200" b="1" dirty="0" smtClean="0">
                <a:effectLst/>
                <a:latin typeface="Times New Roman"/>
                <a:ea typeface="Times New Roman"/>
              </a:rPr>
              <a:t>Paskirstytosios elektros energijos generacijos plėtra individualiuose namų ūkiuose</a:t>
            </a:r>
            <a:r>
              <a:rPr lang="lt-LT" sz="1200" b="1" i="1" dirty="0" smtClean="0">
                <a:effectLst/>
                <a:latin typeface="Times New Roman"/>
                <a:ea typeface="Times New Roman"/>
              </a:rPr>
              <a:t>.</a:t>
            </a:r>
            <a:r>
              <a:rPr lang="lt-LT" sz="1200" b="1" dirty="0" smtClean="0">
                <a:effectLst/>
                <a:latin typeface="Times New Roman"/>
                <a:ea typeface="Times New Roman"/>
              </a:rPr>
              <a:t> Remiamos AIE naudojančios technologijos, skirtos pasigaminti elektros energiją individualių namų ūkių reikmėms. </a:t>
            </a:r>
            <a:r>
              <a:rPr lang="lt-LT" sz="1200" strike="sngStrike" dirty="0" smtClean="0">
                <a:effectLst/>
                <a:latin typeface="Times New Roman"/>
                <a:ea typeface="Times New Roman"/>
              </a:rPr>
              <a:t>Biokuro mobilizavimo ir logistikos sistemų tobulinimas. Planuojama remti biokuro žaliavos (ypač </a:t>
            </a:r>
            <a:r>
              <a:rPr lang="lt-LT" sz="1200" strike="sngStrike" dirty="0" err="1" smtClean="0">
                <a:effectLst/>
                <a:latin typeface="Times New Roman"/>
                <a:ea typeface="Times New Roman"/>
              </a:rPr>
              <a:t>atliekinės</a:t>
            </a:r>
            <a:r>
              <a:rPr lang="lt-LT" sz="1200" strike="sngStrike" dirty="0" smtClean="0">
                <a:effectLst/>
                <a:latin typeface="Times New Roman"/>
                <a:ea typeface="Times New Roman"/>
              </a:rPr>
              <a:t> medienos) mobilizavimo, gamybos bei transportavimo technikos įsigijimą, taip pat tarpinių biokuro sandėlių</a:t>
            </a:r>
            <a:r>
              <a:rPr lang="lt-LT" sz="1200" strike="sngStrike" spc="-45" dirty="0" smtClean="0">
                <a:effectLst/>
                <a:latin typeface="Times New Roman"/>
                <a:ea typeface="Times New Roman"/>
              </a:rPr>
              <a:t> </a:t>
            </a:r>
            <a:r>
              <a:rPr lang="lt-LT" sz="1200" strike="sngStrike" dirty="0" smtClean="0">
                <a:effectLst/>
                <a:latin typeface="Times New Roman"/>
                <a:ea typeface="Times New Roman"/>
              </a:rPr>
              <a:t>įrengimą.</a:t>
            </a:r>
            <a:endParaRPr lang="en-US" dirty="0"/>
          </a:p>
        </p:txBody>
      </p:sp>
    </p:spTree>
    <p:extLst>
      <p:ext uri="{BB962C8B-B14F-4D97-AF65-F5344CB8AC3E}">
        <p14:creationId xmlns:p14="http://schemas.microsoft.com/office/powerpoint/2010/main" val="304543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u="sng" dirty="0" smtClean="0"/>
              <a:t>EK klausimas</a:t>
            </a:r>
            <a:r>
              <a:rPr lang="lt-LT" dirty="0" smtClean="0"/>
              <a:t>, kodėl taip daug mažėja </a:t>
            </a:r>
            <a:r>
              <a:rPr lang="lt-LT" dirty="0" err="1" smtClean="0"/>
              <a:t>stebėsenos</a:t>
            </a:r>
            <a:r>
              <a:rPr lang="lt-LT" dirty="0" smtClean="0"/>
              <a:t> rodikliai:</a:t>
            </a:r>
          </a:p>
          <a:p>
            <a:r>
              <a:rPr lang="lt-LT" u="sng" dirty="0" smtClean="0"/>
              <a:t>Atsakymas: </a:t>
            </a:r>
            <a:r>
              <a:rPr lang="lt-LT" dirty="0" smtClean="0"/>
              <a:t>rodiklis „Viešąsias sveikatos priežiūros paslaugas teikiančių įstaigų, kuriose pagerinta paslaugų teikimo infrastruktūra, skaičius“ mažėja proporcingai mažinamam lėšų kiekiui (-27,6 proc.), tačiau pabrėžiame, kad realiai investicijų naudą patirs daugiau gyventojų, nei galima būtų spręsti pagal </a:t>
            </a:r>
            <a:r>
              <a:rPr lang="lt-LT" dirty="0" err="1" smtClean="0"/>
              <a:t>stebėsenos</a:t>
            </a:r>
            <a:r>
              <a:rPr lang="lt-LT" dirty="0" smtClean="0"/>
              <a:t> rodiklius. Taip yra todėl kad kitas mažėjantis </a:t>
            </a:r>
            <a:r>
              <a:rPr lang="lt-LT" dirty="0" err="1" smtClean="0"/>
              <a:t>stebėsenos</a:t>
            </a:r>
            <a:r>
              <a:rPr lang="lt-LT" dirty="0" smtClean="0"/>
              <a:t> rodiklis „Gyventojai, turintys galimybę pasinaudoti pagerintomis sveikatos priežiūros paslaugomis“ skaičiuoja tik unikalius pirminės sveikatos priežiūros naudotojus, neatsižvelgiant į tai, kad apsilankę šio lygio įstaigoje, gyventojai gaus pagerintas II ir III lygmens sveikatos priežiūros paslaugas. Pagal rodiklio skaičiavimo metodiką netikslinga priskaičiuoti tuos pačius gyventojus kelis kartus, tačiau nustačius tokią metodiką, jis taipogi neatspindi ir pilno ES investicijų naudą patyrusių asmenų skaičiaus. </a:t>
            </a:r>
          </a:p>
        </p:txBody>
      </p:sp>
    </p:spTree>
    <p:extLst>
      <p:ext uri="{BB962C8B-B14F-4D97-AF65-F5344CB8AC3E}">
        <p14:creationId xmlns:p14="http://schemas.microsoft.com/office/powerpoint/2010/main" val="304543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Dalis suplanuotų įgyvendinti projektų yra institucinio lygmens ir nedaro esminių pokyčių sisteminiu lygiu. Šaltinis: 2017 m. Viešojo valdymo tobulinimo 2012–2020 metų programos įgyvendinimo 2016–2018 metų veiksmų plano įvertinimas.</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srgbClr val="787878"/>
                </a:solidFill>
                <a:effectLst/>
                <a:uLnTx/>
                <a:uFillTx/>
                <a:latin typeface="+mn-lt"/>
                <a:ea typeface="+mn-ea"/>
                <a:cs typeface="+mn-cs"/>
              </a:rPr>
              <a:t>Rekomenduojama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daugiau dėmesio skirti į sisteminių reformų įgyvendinimą orientuotų priemonių konstravimui</a:t>
            </a:r>
            <a:r>
              <a:rPr kumimoji="0" lang="lt-LT" sz="1200" b="0" i="0" u="none" strike="noStrike" kern="1200" cap="none" spc="0" normalizeH="0" baseline="0" noProof="0" dirty="0" smtClean="0">
                <a:ln>
                  <a:noFill/>
                </a:ln>
                <a:solidFill>
                  <a:srgbClr val="787878"/>
                </a:solidFill>
                <a:effectLst/>
                <a:uLnTx/>
                <a:uFillTx/>
                <a:latin typeface="+mn-lt"/>
                <a:ea typeface="+mn-ea"/>
                <a:cs typeface="+mn-cs"/>
              </a:rPr>
              <a:t>. Šaltinis: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2014 m. birželio 20 d.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VšĮ</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PPMI atlikta analizė „ES struktūrinės paramos rezultatyvumo ir poveikio viešojo valdymo tobulinimui vertinimas veiksmų programų prioritetų įgyvendinimo priemonių/projektų lygiu“</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Konkretus uždavinys 10.1.5:</a:t>
            </a:r>
          </a:p>
          <a:p>
            <a:pPr marL="0" marR="0" lvl="0" indent="0" algn="l" defTabSz="914147" rtl="0" eaLnBrk="1" fontAlgn="auto" latinLnBrk="0" hangingPunct="1">
              <a:lnSpc>
                <a:spcPct val="100000"/>
              </a:lnSpc>
              <a:spcBef>
                <a:spcPts val="0"/>
              </a:spcBef>
              <a:spcAft>
                <a:spcPts val="0"/>
              </a:spcAft>
              <a:buClrTx/>
              <a:buSzTx/>
              <a:buFontTx/>
              <a:buNone/>
              <a:tabLst/>
              <a:defRPr/>
            </a:pPr>
            <a:r>
              <a:rPr lang="lt-LT" sz="1200" dirty="0" smtClean="0">
                <a:solidFill>
                  <a:srgbClr val="000000"/>
                </a:solidFill>
                <a:effectLst/>
                <a:latin typeface="Times New Roman"/>
                <a:ea typeface="Times New Roman"/>
              </a:rPr>
              <a:t>Siekiant spręsti šias problemas, valstybinei tarnybai būtini neatidėliotini pokyčiai žmogiškųjų išteklių ir jų kompetencijų valdymo srityse. Įgyvendinant uždavinį bus siekiama sukurti ir įdiegti kokybiškai naują aukštesniųjų vadovų valdymą, skaidrią ir konkurencingą dirbančiųjų darbo užmokesčio sistemą, pažangias motyvavimo priemones, patobulinti valstybės tarnautojų atrankos sistemą, orientuojant ją į gebėjimų ir kompetencijų vertinimą. </a:t>
            </a:r>
            <a:r>
              <a:rPr lang="lt-LT" sz="1200" strike="sngStrike" dirty="0" smtClean="0">
                <a:solidFill>
                  <a:srgbClr val="000000"/>
                </a:solidFill>
                <a:effectLst/>
                <a:latin typeface="Times New Roman"/>
                <a:ea typeface="Times New Roman"/>
              </a:rPr>
              <a:t>Taip pat bus skatinamas pažangių personalo valdymo instrumentų taikymas institucijų lygiu, sustiprintos Vyriausybės prioritetinėmis pripažintos dirbančiųjų strateginės kompetencijos.</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sng" strike="sngStrike" kern="1200" cap="none" spc="0" normalizeH="0" baseline="0" noProof="0" dirty="0" smtClean="0">
              <a:ln>
                <a:noFill/>
              </a:ln>
              <a:solidFill>
                <a:srgbClr val="000000"/>
              </a:solidFill>
              <a:effectLst/>
              <a:uLnTx/>
              <a:uFillTx/>
              <a:latin typeface="Times New Roman"/>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srgbClr val="000000"/>
                </a:solidFill>
                <a:effectLst/>
                <a:uLnTx/>
                <a:uFillTx/>
                <a:latin typeface="Times New Roman"/>
                <a:ea typeface="+mn-ea"/>
                <a:cs typeface="+mn-cs"/>
              </a:rPr>
              <a:t>Veikla 10.1.5:</a:t>
            </a:r>
          </a:p>
          <a:p>
            <a:pPr marL="0" marR="0" lvl="0" indent="0" algn="l" defTabSz="914147" rtl="0" eaLnBrk="1" fontAlgn="auto" latinLnBrk="0" hangingPunct="1">
              <a:lnSpc>
                <a:spcPct val="100000"/>
              </a:lnSpc>
              <a:spcBef>
                <a:spcPts val="0"/>
              </a:spcBef>
              <a:spcAft>
                <a:spcPts val="0"/>
              </a:spcAft>
              <a:buClrTx/>
              <a:buSzTx/>
              <a:buFontTx/>
              <a:buNone/>
              <a:tabLst/>
              <a:defRPr/>
            </a:pPr>
            <a:r>
              <a:rPr lang="lt-LT" sz="1200" dirty="0" smtClean="0">
                <a:effectLst/>
                <a:latin typeface="Times New Roman"/>
                <a:ea typeface="AngsanaUPC"/>
              </a:rPr>
              <a:t>Valstybinės tarnybos žmogiškųjų išteklių valdymo tobulinimas. Investicijos bus skiriamos įgyvendinti pažangias žmogiškųjų išteklių valdymo strategijas ir skatinti naujų personalo valdymo standartų kūrimą ir diegimą, plėtoti jau esamas ir diegti naujas valstybės tarnybos vertybes organizacinėje kultūroje ir kt. Sisteminiu lygmeniu bus remiamos veiklos, susijusios su atrankos į valstybės tarnybą, karjeros planavimo, veiklos vertinimo, mokymo, darbo užmokesčio ir motyvavimo sistemų tobulinimu, skatinamos įvairios mobilumo iniciatyvos, stiprinami už personalo valdymą atsakingų valstybės ir savivaldybių institucijų ir įstaigų darbuotojų gebėjimai, finansuojamas žmogiškųjų išteklių valdymo efektyvumui didinti reikalingų informacinių sistemų diegimas, tobulinimas ir kt. </a:t>
            </a:r>
            <a:r>
              <a:rPr lang="lt-LT" sz="1200" strike="sngStrike" dirty="0" smtClean="0">
                <a:effectLst/>
                <a:latin typeface="Times New Roman"/>
                <a:ea typeface="AngsanaUPC"/>
              </a:rPr>
              <a:t>Instituciniu lygmeniu bus finansuojamas žmogiškųjų išteklių valdymui valstybės ir savivaldybių institucijose ir įstaigose gerinti skirtų priemonių įgyvendinimas (veiklos, skirtos: tobulinti įstaigai būtinų kompetencijų nustatymą ir pareigybių aprašymą, trūkstamų kompetencijų ir mokymo poreikio identifikavimą, karjeros planavimą; kurti ir diegti institucijose pažangias personalo valdymo priemones (pavyzdžiui, organizacinės </a:t>
            </a:r>
            <a:r>
              <a:rPr lang="lt-LT" sz="1200" strike="sngStrike" dirty="0" err="1" smtClean="0">
                <a:effectLst/>
                <a:latin typeface="Times New Roman"/>
                <a:ea typeface="AngsanaUPC"/>
              </a:rPr>
              <a:t>mentorystės</a:t>
            </a:r>
            <a:r>
              <a:rPr lang="lt-LT" sz="1200" strike="sngStrike" dirty="0" smtClean="0">
                <a:effectLst/>
                <a:latin typeface="Times New Roman"/>
                <a:ea typeface="AngsanaUPC"/>
              </a:rPr>
              <a:t>, nuotolinio mokymo, nepiniginio motyvavimo, darbuotojų grįžtamojo ryšio užtikrinimo sistemas), taip pat priemones, skirtas tobulinti institucijose atliekamą darbuotojų atranką (konkursų vykdymą) ir jų veiklos vertinimą). Prioritetą numatoma teikti projektams, prisidedantiems prie kompetencijomis grįsto žmogiškųjų išteklių valdymo modelio</a:t>
            </a:r>
            <a:r>
              <a:rPr lang="lt-LT" sz="1200" strike="sngStrike" baseline="30000" dirty="0" smtClean="0">
                <a:effectLst/>
                <a:latin typeface="Times New Roman"/>
                <a:ea typeface="AngsanaUPC"/>
              </a:rPr>
              <a:t>[1]</a:t>
            </a:r>
            <a:r>
              <a:rPr lang="lt-LT" sz="1200" strike="sngStrike" dirty="0" smtClean="0">
                <a:effectLst/>
                <a:latin typeface="Times New Roman"/>
                <a:ea typeface="AngsanaUPC"/>
              </a:rPr>
              <a:t> diegimo. Paramą numatoma skirti valstybės ir savivaldybių institucijų ir įstaigų dirbančiųjų profesinių kompetencijų tobulinimui, tačiau tik tiek, kiek tai bus susiję su dirbančiųjų kompetencijų lygio, reikalingo kompetencijų modeliui institucijoje įdiegti, užtikrinimu.</a:t>
            </a:r>
            <a:endParaRPr kumimoji="0" lang="lt-LT"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Keičiami produkto rodikliai:</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Viešojo valdymo institucijos, pagal veiksmų programą ESF lėšomis įgyvendinusios veiklos valdymo tobulinimo priemones 43 (55)</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Viešojo valdymo institucijos, pagal veiksmų programą ESF lėšomis įgyvendinusios paslaugų ir (ar) aptarnavimo kokybei gerinti skirtas priemones 45 (80)</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Viešojo valdymo institucijų darbuotojai, kurie dalyvavo pagal veiksmų programą  ESF lėšomis vykdytose veiklose, skirtose stiprinti teikiamų paslaugų ir (ar) aptarnavimo kokybės gerinimui reikalingas kompetencijas 2250 (4000)</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 Viešojo valdymo institucijų darbuotojai, kurie dalyvavo  pagal veiksmų programą ESF lėšomis vykdytuose mokymuose strateginėms kompetencijoms stiprinti 3500 (5000)</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Išbraukiamas produkto rodiklis:</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Viešojo valdymo institucijos, pagal veiksmų programą ESF lėšomis įgyvendinusios institucijos žmogiškųjų išteklių valdymui tobulinti skirtas priemones</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04543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EK užsakymu atliktame </a:t>
            </a:r>
            <a:r>
              <a:rPr kumimoji="0" lang="lt-LT" sz="1200" b="0" i="0" u="sng" strike="noStrike" kern="1200" cap="none" spc="0" normalizeH="0" baseline="0" noProof="0" dirty="0" smtClean="0">
                <a:ln>
                  <a:noFill/>
                </a:ln>
                <a:solidFill>
                  <a:srgbClr val="5B9BD5"/>
                </a:solidFill>
                <a:effectLst/>
                <a:uLnTx/>
                <a:uFillTx/>
                <a:latin typeface="+mn-lt"/>
                <a:ea typeface="+mn-ea"/>
                <a:cs typeface="+mn-cs"/>
              </a:rPr>
              <a:t>Investicijų į sumanios specializacijos Lietuvoje įgyvendinimą vertinime (2016</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 m.)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nustatyta, kas 1.2.2 uždavinio įgyvendinimas </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tik vidutiniškai atitinka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VP intervencijų logiką.</a:t>
            </a: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FM užsakymu atliktame Veiksmų programos uždavinių, skirtų MTEPI skatinti, įgyvendinimo pažangos vertinime (2017 m.)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nustatyta, kad norint pasiekti strateginiuose dokumentuose numatytą verslo investicijų į MTEP rodiklį, svarbu užtikrinti, kad būtų skatinami ne tiek dideli ir patirtį turintys privatūs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inovatoriai</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bet ir įmonės, kurios dar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neinovuoja</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arba tik pradeda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inovuoti</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Tokiu būdų būtų sudarytos sąlygos ir struktūriniam ūkio pokyčiui ir išaugtų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inovatyvių</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įmonių dalis. FM vertinime taip pat teigiama, kad Lietuvoje trūksta priemonių, skirtų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startuoliams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ypač greitai augantiems, perspektyviems į tarptautinę rinką orientuotoms įmonėms. </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Todėl dalis perskirstomų lėšų bus skirta </a:t>
            </a:r>
            <a:r>
              <a:rPr kumimoji="0" lang="lt-LT" sz="1200" b="0" i="0" u="sng" strike="noStrike" kern="1200" cap="none" spc="0" normalizeH="0" baseline="0" noProof="0" dirty="0" err="1" smtClean="0">
                <a:ln>
                  <a:noFill/>
                </a:ln>
                <a:solidFill>
                  <a:prstClr val="black"/>
                </a:solidFill>
                <a:effectLst/>
                <a:uLnTx/>
                <a:uFillTx/>
                <a:latin typeface="+mn-lt"/>
                <a:ea typeface="+mn-ea"/>
                <a:cs typeface="+mn-cs"/>
              </a:rPr>
              <a:t>inovatyviems</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 </a:t>
            </a:r>
            <a:r>
              <a:rPr kumimoji="0" lang="lt-LT" sz="1200" b="0" i="0" u="sng" strike="noStrike" kern="1200" cap="none" spc="0" normalizeH="0" baseline="0" noProof="0" dirty="0" err="1" smtClean="0">
                <a:ln>
                  <a:noFill/>
                </a:ln>
                <a:solidFill>
                  <a:prstClr val="black"/>
                </a:solidFill>
                <a:effectLst/>
                <a:uLnTx/>
                <a:uFillTx/>
                <a:latin typeface="+mn-lt"/>
                <a:ea typeface="+mn-ea"/>
                <a:cs typeface="+mn-cs"/>
              </a:rPr>
              <a:t>startuoliams</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Vertinimo metu nustatyta, kad egzistuoja didelė rizika nepasiekti šių VP rezultato rodiklių: „Įmonių, bendradarbiaujančių su tyrimų institucijomis skaičiaus padidėjimas“ ir „Verslo sektoriaus išlaidos MTEP, tenkančios vienam gyventojui“ - todėl perskirstomos priemonės „Nepriklausomi projektai“, kurioje ŠMM nenumatė verslo įmonių galimais partneriais, lėšos ir jos </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skiriamos priemonėms, kurios tiesiogiai didins verslo įmonių išlaidas MTEP.</a:t>
            </a: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200" b="0"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EK pastaba: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Formulation</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of</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new</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activities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included</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sound</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more</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like</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ESF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capacity</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building</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mentoring</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industrial</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PHD).</a:t>
            </a: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FM atsakymas: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Iš ESF (VP 9.3.3 konkretus uždavinys „Sustiprinti viešojo sektoriaus tyrėjų gebėjimus bei pajėgumus vykdyti aukšto lygio MTEP veiklas“) gali būti finansuojami tik viešojo sektoriaus tyrėjų ir mokslininkų gebėjimų gerinimas, o pagal šias veiklas bus finansuojami privataus sektoriaus tyrėjų ir mokslininkų gebėjimų gerinimas ir pramoninė doktorantūra. FM vertinime nustatyta, kad trūksta priemonių, nukreiptų į versle dirbančių tyrėjų ir verslo absorbcinių gebėjimų gerinimą (ESF finansuojama priemonė neturi MSI paklausos, nes joje daugiau skatinamas tyrėjų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tarpsektorinis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mobilumas, o ne jau dirbančių versle mokslininkų gebėjimų stiprinimas, ESF priemonėje tyrėją į įmonę deleguoja MSI). Todėl VP tikslinga papildyti nauja verslo tyrėjų gebėjimų gerinimo veikla.</a:t>
            </a: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200" b="0"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1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Veiklos 1.2:</a:t>
            </a:r>
          </a:p>
          <a:p>
            <a:pPr marL="21590" algn="just">
              <a:spcAft>
                <a:spcPts val="0"/>
              </a:spcAft>
              <a:tabLst>
                <a:tab pos="291465" algn="l"/>
              </a:tabLst>
            </a:pPr>
            <a:r>
              <a:rPr lang="lt-LT" sz="1200" dirty="0" smtClean="0">
                <a:effectLst/>
                <a:latin typeface="Times New Roman"/>
                <a:cs typeface="Arial"/>
              </a:rPr>
              <a:t>Finansavimas bus teikiamas įmonių MTEPI veikloms, skatinant aukštesnės pridėtinės vertės, įskaitant aplinkai draugiškų (žalių) produktų ir paslaugų pasiūlą:</a:t>
            </a:r>
            <a:endParaRPr lang="lt-LT" dirty="0" smtClean="0">
              <a:effectLst/>
            </a:endParaRPr>
          </a:p>
          <a:p>
            <a:pPr marL="0" lvl="0" indent="0" algn="just">
              <a:spcAft>
                <a:spcPts val="0"/>
              </a:spcAft>
              <a:buSzPts val="1200"/>
              <a:buFont typeface="Times New Roman"/>
              <a:buNone/>
              <a:tabLst>
                <a:tab pos="180340" algn="l"/>
                <a:tab pos="291465" algn="l"/>
              </a:tabLst>
            </a:pPr>
            <a:r>
              <a:rPr lang="lt-LT" sz="1200" dirty="0" smtClean="0">
                <a:effectLst/>
                <a:latin typeface="Times New Roman"/>
                <a:ea typeface="MS Mincho"/>
                <a:cs typeface="Arial"/>
              </a:rPr>
              <a:t>- naujų produktų kūrimas įmonėse visuose MTEP etapuose, įskaitant ir pagal „čekio“ principą teikiamą paramą techninių galimybių studijoms ir </a:t>
            </a:r>
            <a:r>
              <a:rPr lang="lt-LT" sz="1200" strike="sngStrike" dirty="0" smtClean="0">
                <a:effectLst/>
                <a:latin typeface="Times New Roman"/>
                <a:ea typeface="MS Mincho"/>
                <a:cs typeface="Arial"/>
              </a:rPr>
              <a:t>ankstyvosios stadijos</a:t>
            </a:r>
            <a:r>
              <a:rPr lang="lt-LT" sz="1200" dirty="0" smtClean="0">
                <a:effectLst/>
                <a:latin typeface="Times New Roman"/>
                <a:ea typeface="MS Mincho"/>
                <a:cs typeface="Arial"/>
              </a:rPr>
              <a:t> MTEP projektams nuo naujo produkto idėjos koncepcijos iki produkto prototipo sukūrimo, jo pirminio demonstravimo;</a:t>
            </a:r>
            <a:endParaRPr lang="lt-LT" dirty="0" smtClean="0">
              <a:effectLst/>
              <a:ea typeface="MS Mincho"/>
            </a:endParaRPr>
          </a:p>
          <a:p>
            <a:pPr marL="0" lvl="0" indent="0" algn="just">
              <a:spcAft>
                <a:spcPts val="0"/>
              </a:spcAft>
              <a:buSzPts val="1200"/>
              <a:buFont typeface="Times New Roman"/>
              <a:buNone/>
              <a:tabLst>
                <a:tab pos="180340" algn="l"/>
                <a:tab pos="291465" algn="l"/>
              </a:tabLst>
            </a:pPr>
            <a:r>
              <a:rPr lang="lt-LT" sz="1200" b="1" dirty="0" smtClean="0">
                <a:effectLst/>
                <a:latin typeface="Times New Roman"/>
                <a:ea typeface="MS Mincho"/>
                <a:cs typeface="Arial"/>
              </a:rPr>
              <a:t>- MTEP </a:t>
            </a:r>
            <a:r>
              <a:rPr lang="lt-LT" sz="1200" b="1" dirty="0" err="1" smtClean="0">
                <a:effectLst/>
                <a:latin typeface="Times New Roman"/>
                <a:ea typeface="MS Mincho"/>
                <a:cs typeface="Arial"/>
              </a:rPr>
              <a:t>mentorystės</a:t>
            </a:r>
            <a:r>
              <a:rPr lang="lt-LT" sz="1200" b="1" dirty="0" smtClean="0">
                <a:effectLst/>
                <a:latin typeface="Times New Roman"/>
                <a:ea typeface="MS Mincho"/>
                <a:cs typeface="Arial"/>
              </a:rPr>
              <a:t> (pramoninės doktorantūros) skatinimas;</a:t>
            </a:r>
            <a:endParaRPr lang="lt-LT" dirty="0" smtClean="0">
              <a:effectLst/>
              <a:ea typeface="MS Mincho"/>
            </a:endParaRPr>
          </a:p>
          <a:p>
            <a:pPr marL="0" lvl="0" indent="0" algn="just">
              <a:spcAft>
                <a:spcPts val="0"/>
              </a:spcAft>
              <a:buSzPts val="1200"/>
              <a:buFont typeface="Times New Roman"/>
              <a:buNone/>
              <a:tabLst>
                <a:tab pos="180340" algn="l"/>
                <a:tab pos="291465" algn="l"/>
              </a:tabLst>
            </a:pPr>
            <a:r>
              <a:rPr lang="lt-LT" sz="1200" b="1" dirty="0" smtClean="0">
                <a:effectLst/>
                <a:latin typeface="Times New Roman"/>
                <a:ea typeface="MS Mincho"/>
                <a:cs typeface="Arial"/>
              </a:rPr>
              <a:t>- įmonių tyrėjų bei jų grupių vykdomos MTEP veiklos finansavimas, siekiant per praktinę veiklą sustiprinti jų gebėjimus;</a:t>
            </a:r>
          </a:p>
          <a:p>
            <a:pPr algn="just">
              <a:spcAft>
                <a:spcPts val="0"/>
              </a:spcAft>
              <a:tabLst>
                <a:tab pos="291465" algn="l"/>
              </a:tabLst>
            </a:pPr>
            <a:r>
              <a:rPr lang="lt-LT" sz="1200" dirty="0" smtClean="0">
                <a:effectLst/>
                <a:latin typeface="Times New Roman"/>
                <a:cs typeface="Arial"/>
              </a:rPr>
              <a:t>Inovacijų paramos paslaugų prieinamumo ir kokybės stiprinimas:</a:t>
            </a:r>
            <a:endParaRPr lang="lt-LT" dirty="0" smtClean="0">
              <a:effectLst/>
            </a:endParaRPr>
          </a:p>
          <a:p>
            <a:r>
              <a:rPr lang="lt-LT" sz="1200" dirty="0" smtClean="0">
                <a:effectLst/>
                <a:latin typeface="Times New Roman"/>
                <a:ea typeface="Times New Roman"/>
                <a:cs typeface="Arial"/>
              </a:rPr>
              <a:t>- technologijų pažangos ir inovacijų populiarinimas,</a:t>
            </a:r>
            <a:r>
              <a:rPr lang="lt-LT" sz="1200" b="1" dirty="0" smtClean="0">
                <a:effectLst/>
                <a:latin typeface="Times New Roman"/>
                <a:ea typeface="Times New Roman"/>
                <a:cs typeface="Arial"/>
              </a:rPr>
              <a:t> sumanios specializacijos strategijos įgyvendinimo </a:t>
            </a:r>
            <a:r>
              <a:rPr lang="lt-LT" sz="1200" b="1" dirty="0" err="1" smtClean="0">
                <a:effectLst/>
                <a:latin typeface="Times New Roman"/>
                <a:ea typeface="Times New Roman"/>
                <a:cs typeface="Arial"/>
              </a:rPr>
              <a:t>fasilitavimas</a:t>
            </a:r>
            <a:r>
              <a:rPr lang="lt-LT" sz="1200" dirty="0" smtClean="0">
                <a:effectLst/>
                <a:latin typeface="Times New Roman"/>
                <a:ea typeface="Times New Roman"/>
                <a:cs typeface="Arial"/>
              </a:rPr>
              <a:t>, kūrybiškumo ugdymas, inovacijų partnerystės skatinimas, technologijų paieška, vertinimas ir technologijų perdavimas,  konsultacijos dėl intelektinės nuosavybės teisių apsaugos, naujų produktų parengimo ir pateikimo į rinką, naujų inovacinių įmonių steigimui ir kitoms inovacijų paramos paslaugoms</a:t>
            </a:r>
            <a:endParaRPr lang="lt-LT" dirty="0" smtClean="0">
              <a:effectLst/>
              <a:ea typeface="MS Mincho"/>
            </a:endParaRPr>
          </a:p>
          <a:p>
            <a:pPr marL="0" marR="0" lvl="0" indent="0" algn="l" defTabSz="91414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7237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u="sng" dirty="0" smtClean="0"/>
              <a:t>Konkretus uždavinys 4.1.1:</a:t>
            </a:r>
          </a:p>
          <a:p>
            <a:pPr indent="457200" algn="just" fontAlgn="base">
              <a:spcAft>
                <a:spcPts val="0"/>
              </a:spcAft>
            </a:pPr>
            <a:r>
              <a:rPr lang="lt-LT" sz="1200" b="1" dirty="0" smtClean="0">
                <a:solidFill>
                  <a:srgbClr val="000000"/>
                </a:solidFill>
                <a:effectLst/>
                <a:latin typeface="Times New Roman"/>
                <a:ea typeface="Times New Roman"/>
              </a:rPr>
              <a:t>Lietuvai esant vienai iš didžiausių elektros energijos importuotojų labai svarbi vietinė elektros energijos gamyba ir gamybos pajėgumų didinimas, kuris ženkliai prisidės prie energetikos sektoriaus </a:t>
            </a:r>
            <a:r>
              <a:rPr lang="lt-LT" sz="1200" b="1" dirty="0" err="1" smtClean="0">
                <a:solidFill>
                  <a:srgbClr val="000000"/>
                </a:solidFill>
                <a:effectLst/>
                <a:latin typeface="Times New Roman"/>
                <a:ea typeface="Times New Roman"/>
              </a:rPr>
              <a:t>dekarbonizavimo</a:t>
            </a:r>
            <a:r>
              <a:rPr lang="lt-LT" sz="1200" b="1" dirty="0" smtClean="0">
                <a:solidFill>
                  <a:srgbClr val="000000"/>
                </a:solidFill>
                <a:effectLst/>
                <a:latin typeface="Times New Roman"/>
                <a:ea typeface="Times New Roman"/>
              </a:rPr>
              <a:t> tikslų. Šiuo metu Lietuvoje yra instaliuota apie 77 MW saulės šviesos elektrinių, iš kurių tik 3 MW yra naudojamos namų ūkių reikmėms.</a:t>
            </a:r>
            <a:r>
              <a:rPr lang="lt-LT" sz="1200" dirty="0" smtClean="0">
                <a:solidFill>
                  <a:srgbClr val="000000"/>
                </a:solidFill>
                <a:effectLst/>
                <a:latin typeface="Times New Roman"/>
                <a:ea typeface="Times New Roman"/>
              </a:rPr>
              <a:t> </a:t>
            </a:r>
            <a:r>
              <a:rPr lang="lt-LT" sz="1200" b="1" dirty="0" smtClean="0">
                <a:solidFill>
                  <a:srgbClr val="000000"/>
                </a:solidFill>
                <a:effectLst/>
                <a:latin typeface="Times New Roman"/>
                <a:ea typeface="Times New Roman"/>
              </a:rPr>
              <a:t>Papildomai 140 MW padidinus atsinaujinančių išteklių energijos gamybos pajėgumus, kurie būtų orientuoti į namų ūkius, padidėtų elektros energijos sistemos patikimumas, vartotojai energiją gamintų savarankiškai ir efektyviai (sumažėtų elektros energijos gamybos nuostoliai), neteršdami aplinkos, gamindami ir vartodami energiją sąmojingiau atsižvelgdami į savo poreikius.</a:t>
            </a:r>
            <a:endParaRPr lang="lt-LT" sz="1000" dirty="0" smtClean="0">
              <a:effectLst/>
              <a:latin typeface="Arial"/>
              <a:ea typeface="Times New Roman"/>
            </a:endParaRPr>
          </a:p>
          <a:p>
            <a:r>
              <a:rPr lang="lt-LT" sz="1200" dirty="0" smtClean="0">
                <a:solidFill>
                  <a:srgbClr val="000000"/>
                </a:solidFill>
                <a:effectLst/>
                <a:latin typeface="Times New Roman"/>
                <a:ea typeface="Times New Roman"/>
              </a:rPr>
              <a:t>Lietuva siekia padidinti šalies energetinį saugumą, sumažinti energetinį skurdą šalyje, padėti tolygiai vystytis šalies regionams bei pagerinti importo–eksporto balansą, optimaliai naudojant </a:t>
            </a:r>
            <a:r>
              <a:rPr lang="lt-LT" sz="1200" b="1" dirty="0" smtClean="0">
                <a:solidFill>
                  <a:srgbClr val="000000"/>
                </a:solidFill>
                <a:effectLst/>
                <a:latin typeface="Times New Roman"/>
                <a:ea typeface="Times New Roman"/>
              </a:rPr>
              <a:t>AIE</a:t>
            </a:r>
            <a:r>
              <a:rPr lang="lt-LT" sz="1200" dirty="0" smtClean="0">
                <a:solidFill>
                  <a:srgbClr val="000000"/>
                </a:solidFill>
                <a:effectLst/>
                <a:latin typeface="Times New Roman"/>
                <a:ea typeface="Times New Roman"/>
              </a:rPr>
              <a:t> </a:t>
            </a:r>
            <a:r>
              <a:rPr lang="lt-LT" sz="1200" strike="sngStrike" dirty="0" smtClean="0">
                <a:solidFill>
                  <a:srgbClr val="000000"/>
                </a:solidFill>
                <a:effectLst/>
                <a:latin typeface="Times New Roman"/>
                <a:ea typeface="Times New Roman"/>
              </a:rPr>
              <a:t>biokurą</a:t>
            </a:r>
            <a:r>
              <a:rPr lang="lt-LT" sz="1200" dirty="0" smtClean="0">
                <a:solidFill>
                  <a:srgbClr val="000000"/>
                </a:solidFill>
                <a:effectLst/>
                <a:latin typeface="Times New Roman"/>
                <a:ea typeface="Times New Roman"/>
              </a:rPr>
              <a:t>, intensyviau išnaudojant </a:t>
            </a:r>
            <a:r>
              <a:rPr lang="lt-LT" sz="1200" dirty="0" err="1" smtClean="0">
                <a:solidFill>
                  <a:srgbClr val="000000"/>
                </a:solidFill>
                <a:effectLst/>
                <a:latin typeface="Times New Roman"/>
                <a:ea typeface="Times New Roman"/>
              </a:rPr>
              <a:t>kogeneracijos</a:t>
            </a:r>
            <a:r>
              <a:rPr lang="lt-LT" sz="1200" dirty="0" smtClean="0">
                <a:solidFill>
                  <a:srgbClr val="000000"/>
                </a:solidFill>
                <a:effectLst/>
                <a:latin typeface="Times New Roman"/>
                <a:ea typeface="Times New Roman"/>
              </a:rPr>
              <a:t> (bendro proceso metu gaminančių ir šilumą, ir elektrą) jėgainių, atitinkančių Europos Parlamento ir Tarybos direktyvą 2012/27/ES dėl energijos vartojimo efektyvumo, teikiamus pranašumus.</a:t>
            </a:r>
            <a:endParaRPr lang="lt-LT" dirty="0" smtClean="0"/>
          </a:p>
          <a:p>
            <a:endParaRPr lang="lt-LT" dirty="0" smtClean="0"/>
          </a:p>
          <a:p>
            <a:r>
              <a:rPr lang="lt-LT" dirty="0" smtClean="0"/>
              <a:t>Veiklos 4.1:</a:t>
            </a:r>
          </a:p>
          <a:p>
            <a:r>
              <a:rPr lang="lt-LT" sz="1200" b="1" dirty="0" smtClean="0">
                <a:effectLst/>
                <a:latin typeface="Times New Roman"/>
                <a:ea typeface="Times New Roman"/>
              </a:rPr>
              <a:t>Paskirstytosios elektros energijos generacijos plėtra individualiuose namų ūkiuose</a:t>
            </a:r>
            <a:r>
              <a:rPr lang="lt-LT" sz="1200" b="1" i="1" dirty="0" smtClean="0">
                <a:effectLst/>
                <a:latin typeface="Times New Roman"/>
                <a:ea typeface="Times New Roman"/>
              </a:rPr>
              <a:t>.</a:t>
            </a:r>
            <a:r>
              <a:rPr lang="lt-LT" sz="1200" b="1" dirty="0" smtClean="0">
                <a:effectLst/>
                <a:latin typeface="Times New Roman"/>
                <a:ea typeface="Times New Roman"/>
              </a:rPr>
              <a:t> Remiamos AIE naudojančios technologijos, skirtos pasigaminti elektros energiją individualių namų ūkių reikmėms. </a:t>
            </a:r>
            <a:r>
              <a:rPr lang="lt-LT" sz="1200" strike="sngStrike" dirty="0" smtClean="0">
                <a:effectLst/>
                <a:latin typeface="Times New Roman"/>
                <a:ea typeface="Times New Roman"/>
              </a:rPr>
              <a:t>Biokuro mobilizavimo ir logistikos sistemų tobulinimas. Planuojama remti biokuro žaliavos (ypač </a:t>
            </a:r>
            <a:r>
              <a:rPr lang="lt-LT" sz="1200" strike="sngStrike" dirty="0" err="1" smtClean="0">
                <a:effectLst/>
                <a:latin typeface="Times New Roman"/>
                <a:ea typeface="Times New Roman"/>
              </a:rPr>
              <a:t>atliekinės</a:t>
            </a:r>
            <a:r>
              <a:rPr lang="lt-LT" sz="1200" strike="sngStrike" dirty="0" smtClean="0">
                <a:effectLst/>
                <a:latin typeface="Times New Roman"/>
                <a:ea typeface="Times New Roman"/>
              </a:rPr>
              <a:t> medienos) mobilizavimo, gamybos bei transportavimo technikos įsigijimą, taip pat tarpinių biokuro sandėlių</a:t>
            </a:r>
            <a:r>
              <a:rPr lang="lt-LT" sz="1200" strike="sngStrike" spc="-45" dirty="0" smtClean="0">
                <a:effectLst/>
                <a:latin typeface="Times New Roman"/>
                <a:ea typeface="Times New Roman"/>
              </a:rPr>
              <a:t> </a:t>
            </a:r>
            <a:r>
              <a:rPr lang="lt-LT" sz="1200" strike="sngStrike" dirty="0" smtClean="0">
                <a:effectLst/>
                <a:latin typeface="Times New Roman"/>
                <a:ea typeface="Times New Roman"/>
              </a:rPr>
              <a:t>įrengimą.</a:t>
            </a:r>
          </a:p>
          <a:p>
            <a:endParaRPr lang="lt-LT" sz="1200" strike="sngStrike" dirty="0" smtClean="0">
              <a:effectLst/>
              <a:latin typeface="Times New Roman"/>
            </a:endParaRPr>
          </a:p>
          <a:p>
            <a:r>
              <a:rPr lang="lt-LT" sz="1200" strike="noStrike" dirty="0" smtClean="0">
                <a:effectLst/>
                <a:latin typeface="Times New Roman"/>
              </a:rPr>
              <a:t>Veikla</a:t>
            </a:r>
            <a:r>
              <a:rPr lang="lt-LT" sz="1200" strike="noStrike" baseline="0" dirty="0" smtClean="0">
                <a:effectLst/>
                <a:latin typeface="Times New Roman"/>
              </a:rPr>
              <a:t> 4.3:</a:t>
            </a:r>
          </a:p>
          <a:p>
            <a:r>
              <a:rPr lang="lt-LT" sz="1200" dirty="0" smtClean="0">
                <a:effectLst/>
                <a:latin typeface="Times New Roman"/>
                <a:ea typeface="AngsanaUPC"/>
              </a:rPr>
              <a:t>Energijos gamybos efektyvumo ir AIE naudojimo namų ūkiuose didinimas. Remiamas neefektyviai biomasę naudojančių katilų namų ūkiuose, kurie nėra prijungti prie centralizuotai tiekiamos šilumos sistemos, keitimas į efektyvesnes technologijas, naudojančias AIE šilumos</a:t>
            </a:r>
            <a:r>
              <a:rPr lang="lt-LT" sz="1200" b="1" dirty="0" smtClean="0">
                <a:effectLst/>
                <a:latin typeface="Times New Roman"/>
                <a:ea typeface="AngsanaUPC"/>
              </a:rPr>
              <a:t> ir (ar) karšto vandens gamybai.</a:t>
            </a:r>
            <a:endParaRPr lang="lt-LT" sz="1000" dirty="0" smtClean="0">
              <a:effectLst/>
              <a:latin typeface="Arial"/>
              <a:ea typeface="Times New Roman"/>
            </a:endParaRPr>
          </a:p>
          <a:p>
            <a:endParaRPr lang="lt-LT" sz="1200" dirty="0" smtClean="0">
              <a:effectLst/>
              <a:latin typeface="Times New Roman"/>
              <a:ea typeface="Times New Roman"/>
            </a:endParaRPr>
          </a:p>
          <a:p>
            <a:r>
              <a:rPr lang="lt-LT" sz="1200" dirty="0" smtClean="0">
                <a:effectLst/>
                <a:latin typeface="Times New Roman"/>
                <a:ea typeface="Times New Roman"/>
              </a:rPr>
              <a:t>Centralizuotai tiekiamos šilumos tinklų modernizacija ir plėtra. Remiamas šilumos tinklų modernizavimas šilumos perdavimo nuostolių mažinimui, tinklų darbo patikimumo</a:t>
            </a:r>
            <a:r>
              <a:rPr lang="lt-LT" sz="1200" spc="-80" dirty="0" smtClean="0">
                <a:effectLst/>
                <a:latin typeface="Times New Roman"/>
                <a:ea typeface="Times New Roman"/>
              </a:rPr>
              <a:t> </a:t>
            </a:r>
            <a:r>
              <a:rPr lang="lt-LT" sz="1200" dirty="0" smtClean="0">
                <a:effectLst/>
                <a:latin typeface="Times New Roman"/>
                <a:ea typeface="Times New Roman"/>
              </a:rPr>
              <a:t>didinimui </a:t>
            </a:r>
            <a:r>
              <a:rPr lang="lt-LT" sz="1200" b="1" dirty="0" smtClean="0">
                <a:effectLst/>
                <a:latin typeface="Times New Roman"/>
                <a:ea typeface="Times New Roman"/>
              </a:rPr>
              <a:t>bei šilumos tinklų plėtra perdavimo tinklų optimizavimui ir naujų vartotojų prijungimui</a:t>
            </a:r>
            <a:r>
              <a:rPr lang="lt-LT" sz="1200" dirty="0" smtClean="0">
                <a:effectLst/>
                <a:latin typeface="Times New Roman"/>
                <a:ea typeface="Times New Roman"/>
              </a:rPr>
              <a:t>.“</a:t>
            </a:r>
            <a:endParaRPr lang="lt-LT" sz="1000" dirty="0" smtClean="0">
              <a:effectLst/>
              <a:latin typeface="Arial"/>
              <a:ea typeface="Times New Roman"/>
            </a:endParaRPr>
          </a:p>
          <a:p>
            <a:endParaRPr lang="en-US" strike="noStrike" dirty="0"/>
          </a:p>
        </p:txBody>
      </p:sp>
    </p:spTree>
    <p:extLst>
      <p:ext uri="{BB962C8B-B14F-4D97-AF65-F5344CB8AC3E}">
        <p14:creationId xmlns:p14="http://schemas.microsoft.com/office/powerpoint/2010/main" val="47237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u="sng" strike="noStrike" dirty="0" smtClean="0"/>
              <a:t>EK klausimas, </a:t>
            </a:r>
            <a:r>
              <a:rPr lang="lt-LT" u="none" dirty="0" smtClean="0"/>
              <a:t>kodėl </a:t>
            </a:r>
            <a:r>
              <a:rPr lang="lt-LT" u="none" dirty="0" err="1" smtClean="0"/>
              <a:t>stebėsenos</a:t>
            </a:r>
            <a:r>
              <a:rPr lang="lt-LT" u="none" dirty="0" smtClean="0"/>
              <a:t> rodiklis „Papildomi gyventojai, kuriems teikiamos pagerintos nuotekų tvarkymo paslaugos“ didinamas tik iki 90.000, kai pagal metinę ataskaitą matyti, kad rodiklis jau šiuo metu yra ženkliai viršytas.</a:t>
            </a:r>
          </a:p>
          <a:p>
            <a:r>
              <a:rPr lang="lt-LT" u="sng" dirty="0" smtClean="0"/>
              <a:t>Atsakymas:</a:t>
            </a:r>
            <a:r>
              <a:rPr lang="lt-LT" u="none" dirty="0" smtClean="0"/>
              <a:t> rodiklis „Papildomi gyventojai, kuriems teikiamos pagerintos nuotekų tvarkymo paslaugos“ padidintas proporcingai sumažintam rodikliui „Rekonstruotų vandens tiekimo ir nuotekų surinkimo tinklų ilgis 350 (680) km“. Tačiau sutinkame, kad pagal faktinius duomenis jo reikšmė jau gerokai viršyta, nes didinamas rodiklis apima tiek tuos gyventojus, kuriems paslaugos teikiamos naujai pastatytais nuotekų tinklais, tiek naujais pastatytais ir (ar) rekonstruotais įrenginiais.  Rodiklio skaičiavimo metodika lemia, kad naujai pastačius ar rekonstravus įrenginius, sumuojami visi aptarnaujami gyventojai, kas sąlygoja jo ženklų viršijimą. Sutinkame, kad dėl sektoriaus specifikos rodiklio reikšmė nevisai tiksli, alternatyvios jo skaičiavimo metodikos neturime. Be to, pagal patvirtintus 2 nacionalinius rodiklius turime tikslesnę statistiką, nes pagal juos skaičiuojami 1) gyventojai, kuriems paslaugos teikiamos naujai pastatytais tinklais bei 2) paslaugos teikiamos pastatytais </a:t>
            </a:r>
            <a:r>
              <a:rPr lang="lt-LT" u="none" dirty="0" err="1" smtClean="0"/>
              <a:t>ir(ar</a:t>
            </a:r>
            <a:r>
              <a:rPr lang="lt-LT" u="none" dirty="0" smtClean="0"/>
              <a:t>) </a:t>
            </a:r>
            <a:r>
              <a:rPr lang="lt-LT" u="none" dirty="0" err="1" smtClean="0"/>
              <a:t>rekonstuotais</a:t>
            </a:r>
            <a:r>
              <a:rPr lang="lt-LT" u="none" dirty="0" smtClean="0"/>
              <a:t> įrenginiais, eliminuojant persidengiančias reikšmes. </a:t>
            </a:r>
          </a:p>
          <a:p>
            <a:endParaRPr lang="lt-LT" u="sng" dirty="0" smtClean="0"/>
          </a:p>
          <a:p>
            <a:r>
              <a:rPr lang="lt-LT" u="sng" dirty="0" smtClean="0"/>
              <a:t>Konkretus uždavinys 5.3.2:</a:t>
            </a:r>
          </a:p>
          <a:p>
            <a:r>
              <a:rPr lang="lt-LT" sz="1200" dirty="0" smtClean="0">
                <a:effectLst/>
                <a:latin typeface="Times New Roman"/>
                <a:ea typeface="AngsanaUPC"/>
              </a:rPr>
              <a:t>Lietuvoje gyvenviečių, mažesnių kaip 2000 ir didesnių kaip 200 gyventojų, yra 1267. Šiose gyvenvietėse gyvena apie 20 proc. Lietuvos gyventojų. Jose geriamojo vandens tiekimo ir nuotekų tvarkymo sistemos neatitinka ES Bendrosios vandens politikos direktyvos 2000/60/EB ir ES Miesto nuotekų valymo direktyvos 91/271/EEB reikalavimų. Dalis šių gyvenviečių nuotekų į paviršinius vandens telkinius išleidžiamos dalinai apvalytos arba nevalytos, taip darydamos neigiamą poveikį paviršinių vandens telkinių būklei. Apie 45 proc. Lietuvos paviršinių vandens telkinių būklė yra patenkinama arba bloga. Todėl šių vandens telkinių būklei gerinti būtina </a:t>
            </a:r>
            <a:r>
              <a:rPr lang="lt-LT" sz="1200" strike="sngStrike" dirty="0" smtClean="0">
                <a:effectLst/>
                <a:latin typeface="Times New Roman"/>
                <a:ea typeface="AngsanaUPC"/>
              </a:rPr>
              <a:t>numatyti prioritetą</a:t>
            </a:r>
            <a:r>
              <a:rPr lang="lt-LT" sz="1200" dirty="0" smtClean="0">
                <a:effectLst/>
                <a:latin typeface="Times New Roman"/>
                <a:ea typeface="AngsanaUPC"/>
              </a:rPr>
              <a:t> investuoti ne tik į didžiąsias gyvenvietes, bet ir į gyvenvietes, mažesnes nei 2000 gyventojų, tuo būdu užtikrinant vartotojams paslaugų atitiktį sveikatos apsaugos, aplinkos apsaugos ir paslaugų kokybės reikalavimams, aprūpinti, kuo daugiau gyventojų ir kitų galimų vartotojų (ilgalaikis tikslas – 95 proc. gyventojų) optimaliomis kainomis viešai tiekiamu geriamuoju vandeniu ir nuotekų tvarkymo paslaugomis, kas taip pat prisidės prie ITI vystymo programų įgyvendinimo.</a:t>
            </a:r>
          </a:p>
          <a:p>
            <a:endParaRPr lang="lt-LT" dirty="0" smtClean="0"/>
          </a:p>
          <a:p>
            <a:r>
              <a:rPr lang="lt-LT" u="sng" dirty="0" smtClean="0"/>
              <a:t>Veikla 5.3:</a:t>
            </a:r>
          </a:p>
          <a:p>
            <a:r>
              <a:rPr lang="lt-LT" sz="1200" dirty="0" smtClean="0">
                <a:effectLst/>
                <a:latin typeface="Times New Roman"/>
                <a:ea typeface="AngsanaUPC"/>
              </a:rPr>
              <a:t>Geriamojo vandens tiekimo ir nuotekų tvarkymo infrastruktūros plėtra ir renovacija. Numatoma skirti finansavimą: geriamojo vandens tiekimo ir nuotekų surinkimo infrastruktūros plėtrai</a:t>
            </a:r>
            <a:r>
              <a:rPr lang="lt-LT" sz="1200" strike="sngStrike" dirty="0" smtClean="0">
                <a:effectLst/>
                <a:latin typeface="Times New Roman"/>
                <a:ea typeface="AngsanaUPC"/>
              </a:rPr>
              <a:t>,</a:t>
            </a:r>
            <a:r>
              <a:rPr lang="lt-LT" sz="1200" dirty="0" smtClean="0">
                <a:effectLst/>
                <a:latin typeface="Times New Roman"/>
                <a:ea typeface="AngsanaUPC"/>
              </a:rPr>
              <a:t> </a:t>
            </a:r>
            <a:r>
              <a:rPr lang="lt-LT" sz="1200" b="1" dirty="0" smtClean="0">
                <a:effectLst/>
                <a:latin typeface="Times New Roman"/>
                <a:ea typeface="AngsanaUPC"/>
              </a:rPr>
              <a:t>aglomeracijose ne mažesnėse kaip 200 gyventojų, bet</a:t>
            </a:r>
            <a:r>
              <a:rPr lang="lt-LT" sz="1200" dirty="0" smtClean="0">
                <a:effectLst/>
                <a:latin typeface="Times New Roman"/>
                <a:ea typeface="AngsanaUPC"/>
              </a:rPr>
              <a:t> prioritetą teikiant aglomeracijoms </a:t>
            </a:r>
            <a:r>
              <a:rPr lang="lt-LT" sz="1200" b="1" dirty="0" smtClean="0">
                <a:effectLst/>
                <a:latin typeface="Times New Roman"/>
                <a:ea typeface="AngsanaUPC"/>
              </a:rPr>
              <a:t>virš 2000 gyventojų </a:t>
            </a:r>
            <a:r>
              <a:rPr lang="lt-LT" sz="1200" strike="sngStrike" dirty="0" smtClean="0">
                <a:effectLst/>
                <a:latin typeface="Times New Roman"/>
                <a:ea typeface="AngsanaUPC"/>
              </a:rPr>
              <a:t>nuo 200 iki 2000 gyventojų</a:t>
            </a:r>
            <a:r>
              <a:rPr lang="lt-LT" sz="1200" dirty="0" smtClean="0">
                <a:effectLst/>
                <a:latin typeface="Times New Roman"/>
                <a:ea typeface="AngsanaUPC"/>
              </a:rPr>
              <a:t>, kai yra </a:t>
            </a:r>
            <a:r>
              <a:rPr lang="lt-LT" sz="1200" strike="sngStrike" dirty="0" smtClean="0">
                <a:effectLst/>
                <a:latin typeface="Times New Roman"/>
                <a:ea typeface="AngsanaUPC"/>
              </a:rPr>
              <a:t>užtikrintas</a:t>
            </a:r>
            <a:r>
              <a:rPr lang="lt-LT" sz="1200" dirty="0" smtClean="0">
                <a:effectLst/>
                <a:latin typeface="Times New Roman"/>
                <a:ea typeface="AngsanaUPC"/>
              </a:rPr>
              <a:t> </a:t>
            </a:r>
            <a:r>
              <a:rPr lang="lt-LT" sz="1200" b="1" dirty="0" smtClean="0">
                <a:effectLst/>
                <a:latin typeface="Times New Roman"/>
                <a:ea typeface="AngsanaUPC"/>
              </a:rPr>
              <a:t>užtikrinamas</a:t>
            </a:r>
            <a:r>
              <a:rPr lang="lt-LT" sz="1200" dirty="0" smtClean="0">
                <a:effectLst/>
                <a:latin typeface="Times New Roman"/>
                <a:ea typeface="AngsanaUPC"/>
              </a:rPr>
              <a:t> maksimalus vartotojų prijungimo lygis; tinklų renovacijai, siekiant didinti paslaugų kokybę ir efektyvumą bei mažinti nuostolius ir avarijų skaičių tinkluose; vandens gerinimo įrenginių statybai ir renovacijai, esant </a:t>
            </a:r>
            <a:r>
              <a:rPr lang="lt-LT" sz="1200" strike="sngStrike" dirty="0" smtClean="0">
                <a:effectLst/>
                <a:latin typeface="Times New Roman"/>
                <a:ea typeface="AngsanaUPC"/>
              </a:rPr>
              <a:t>cheminių</a:t>
            </a:r>
            <a:r>
              <a:rPr lang="lt-LT" sz="1200" dirty="0" smtClean="0">
                <a:effectLst/>
                <a:latin typeface="Times New Roman"/>
                <a:ea typeface="Times New Roman"/>
              </a:rPr>
              <a:t> </a:t>
            </a:r>
            <a:r>
              <a:rPr lang="lt-LT" sz="1200" b="1" dirty="0" smtClean="0">
                <a:effectLst/>
                <a:latin typeface="Times New Roman"/>
                <a:ea typeface="AngsanaUPC"/>
              </a:rPr>
              <a:t>kokybinių</a:t>
            </a:r>
            <a:r>
              <a:rPr lang="lt-LT" sz="1200" dirty="0" smtClean="0">
                <a:effectLst/>
                <a:latin typeface="Times New Roman"/>
                <a:ea typeface="AngsanaUPC"/>
              </a:rPr>
              <a:t> rodiklių neatitikimui nustatytoms normoms; nuotekų valymo įrenginių statybai ir renovacijai, įskaitant tretinį valymą ten, kur tai numatyta upių baseinų valdymo planuose, taip pat nuotekų dumblo apdorojimui bei praeityje sukaupto dumblo sutvarkymui.</a:t>
            </a:r>
            <a:endParaRPr lang="lt-LT" dirty="0" smtClean="0"/>
          </a:p>
          <a:p>
            <a:endParaRPr lang="en-US" dirty="0"/>
          </a:p>
        </p:txBody>
      </p:sp>
    </p:spTree>
    <p:extLst>
      <p:ext uri="{BB962C8B-B14F-4D97-AF65-F5344CB8AC3E}">
        <p14:creationId xmlns:p14="http://schemas.microsoft.com/office/powerpoint/2010/main" val="47237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dirty="0" smtClean="0"/>
              <a:t>Šie pakeitimai nėra susiję su lėšų</a:t>
            </a:r>
            <a:r>
              <a:rPr lang="lt-LT" baseline="0" dirty="0" smtClean="0"/>
              <a:t> perskirstymu.</a:t>
            </a:r>
          </a:p>
          <a:p>
            <a:endParaRPr lang="lt-LT" baseline="0" dirty="0" smtClean="0"/>
          </a:p>
          <a:p>
            <a:r>
              <a:rPr lang="lt-LT" baseline="0" dirty="0" smtClean="0"/>
              <a:t>Didinamas rodiklis:</a:t>
            </a:r>
          </a:p>
          <a:p>
            <a:r>
              <a:rPr lang="lt-LT" dirty="0" smtClean="0"/>
              <a:t>Papildomai prie pažangiųjų tinklų prijungtų vartotojų skaičius 500.000 (10.000)</a:t>
            </a:r>
          </a:p>
          <a:p>
            <a:endParaRPr lang="lt-LT" dirty="0" smtClean="0"/>
          </a:p>
          <a:p>
            <a:r>
              <a:rPr lang="lt-LT" u="sng" dirty="0" smtClean="0"/>
              <a:t>EK pastaba: </a:t>
            </a:r>
            <a:r>
              <a:rPr lang="lt-LT" dirty="0" err="1" smtClean="0"/>
              <a:t>Would</a:t>
            </a:r>
            <a:r>
              <a:rPr lang="lt-LT" dirty="0" smtClean="0"/>
              <a:t> </a:t>
            </a:r>
            <a:r>
              <a:rPr lang="lt-LT" dirty="0" err="1" smtClean="0"/>
              <a:t>you</a:t>
            </a:r>
            <a:r>
              <a:rPr lang="lt-LT" dirty="0" smtClean="0"/>
              <a:t> </a:t>
            </a:r>
            <a:r>
              <a:rPr lang="lt-LT" dirty="0" err="1" smtClean="0"/>
              <a:t>still</a:t>
            </a:r>
            <a:r>
              <a:rPr lang="lt-LT" dirty="0" smtClean="0"/>
              <a:t> </a:t>
            </a:r>
            <a:r>
              <a:rPr lang="lt-LT" dirty="0" err="1" smtClean="0"/>
              <a:t>consider</a:t>
            </a:r>
            <a:r>
              <a:rPr lang="lt-LT" dirty="0" smtClean="0"/>
              <a:t> </a:t>
            </a:r>
            <a:r>
              <a:rPr lang="lt-LT" dirty="0" err="1" smtClean="0"/>
              <a:t>this</a:t>
            </a:r>
            <a:r>
              <a:rPr lang="lt-LT" dirty="0" smtClean="0"/>
              <a:t> "</a:t>
            </a:r>
            <a:r>
              <a:rPr lang="lt-LT" dirty="0" err="1" smtClean="0"/>
              <a:t>test</a:t>
            </a:r>
            <a:r>
              <a:rPr lang="lt-LT" dirty="0" smtClean="0"/>
              <a:t> </a:t>
            </a:r>
            <a:r>
              <a:rPr lang="lt-LT" dirty="0" err="1" smtClean="0"/>
              <a:t>of</a:t>
            </a:r>
            <a:r>
              <a:rPr lang="lt-LT" dirty="0" smtClean="0"/>
              <a:t> </a:t>
            </a:r>
            <a:r>
              <a:rPr lang="lt-LT" dirty="0" err="1" smtClean="0"/>
              <a:t>prospects</a:t>
            </a:r>
            <a:r>
              <a:rPr lang="lt-LT" dirty="0" smtClean="0"/>
              <a:t> </a:t>
            </a:r>
            <a:r>
              <a:rPr lang="lt-LT" dirty="0" err="1" smtClean="0"/>
              <a:t>of</a:t>
            </a:r>
            <a:r>
              <a:rPr lang="lt-LT" dirty="0" smtClean="0"/>
              <a:t> </a:t>
            </a:r>
            <a:r>
              <a:rPr lang="lt-LT" dirty="0" err="1" smtClean="0"/>
              <a:t>introducing</a:t>
            </a:r>
            <a:r>
              <a:rPr lang="lt-LT" dirty="0" smtClean="0"/>
              <a:t> </a:t>
            </a:r>
            <a:r>
              <a:rPr lang="lt-LT" dirty="0" err="1" smtClean="0"/>
              <a:t>the</a:t>
            </a:r>
            <a:r>
              <a:rPr lang="lt-LT" dirty="0" smtClean="0"/>
              <a:t> </a:t>
            </a:r>
            <a:r>
              <a:rPr lang="lt-LT" dirty="0" err="1" smtClean="0"/>
              <a:t>smart</a:t>
            </a:r>
            <a:r>
              <a:rPr lang="lt-LT" dirty="0" smtClean="0"/>
              <a:t> </a:t>
            </a:r>
            <a:r>
              <a:rPr lang="lt-LT" dirty="0" err="1" smtClean="0"/>
              <a:t>grid</a:t>
            </a:r>
            <a:r>
              <a:rPr lang="lt-LT" dirty="0" smtClean="0"/>
              <a:t> </a:t>
            </a:r>
            <a:r>
              <a:rPr lang="lt-LT" dirty="0" err="1" smtClean="0"/>
              <a:t>technologies</a:t>
            </a:r>
            <a:r>
              <a:rPr lang="lt-LT" dirty="0" smtClean="0"/>
              <a:t>" (</a:t>
            </a:r>
            <a:r>
              <a:rPr lang="lt-LT" dirty="0" err="1" smtClean="0"/>
              <a:t>as</a:t>
            </a:r>
            <a:r>
              <a:rPr lang="lt-LT" dirty="0" smtClean="0"/>
              <a:t> per SO 4.4.1 </a:t>
            </a:r>
            <a:r>
              <a:rPr lang="lt-LT" dirty="0" err="1" smtClean="0"/>
              <a:t>of</a:t>
            </a:r>
            <a:r>
              <a:rPr lang="lt-LT" dirty="0" smtClean="0"/>
              <a:t> </a:t>
            </a:r>
            <a:r>
              <a:rPr lang="lt-LT" dirty="0" err="1" smtClean="0"/>
              <a:t>the</a:t>
            </a:r>
            <a:r>
              <a:rPr lang="lt-LT" dirty="0" smtClean="0"/>
              <a:t> OP)?</a:t>
            </a:r>
          </a:p>
          <a:p>
            <a:r>
              <a:rPr lang="lt-LT" u="sng" dirty="0" smtClean="0"/>
              <a:t>FM atsakymas:  </a:t>
            </a:r>
            <a:r>
              <a:rPr lang="lt-LT" dirty="0" smtClean="0"/>
              <a:t>Energetikos ministerija planuoja vietoje kelių pažangiojo elektros skirstymo tinklo pilotinių projektų įgyvendinti vieną projektą, kuris apimtų visą šalį. Projekto vertė dar tikslinama (atliekama naudos ir kokybės analizė), tačiau preliminari projekto vertė bus apie 200 mln. eurų.</a:t>
            </a:r>
          </a:p>
          <a:p>
            <a:endParaRPr lang="lt-LT" dirty="0" smtClean="0"/>
          </a:p>
          <a:p>
            <a:endParaRPr lang="en-US" dirty="0"/>
          </a:p>
        </p:txBody>
      </p:sp>
    </p:spTree>
    <p:extLst>
      <p:ext uri="{BB962C8B-B14F-4D97-AF65-F5344CB8AC3E}">
        <p14:creationId xmlns:p14="http://schemas.microsoft.com/office/powerpoint/2010/main" val="116028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dirty="0" smtClean="0"/>
              <a:t>Šie pakeitimai nėra susiję su lėšų perskirstymu.</a:t>
            </a:r>
          </a:p>
          <a:p>
            <a:endParaRPr lang="lt-LT" dirty="0" smtClean="0"/>
          </a:p>
          <a:p>
            <a:r>
              <a:rPr lang="lt-LT" u="sng" dirty="0" smtClean="0"/>
              <a:t>Didinami rodikliai:</a:t>
            </a:r>
          </a:p>
          <a:p>
            <a:r>
              <a:rPr lang="lt-LT" dirty="0" smtClean="0"/>
              <a:t>Numatomo apsilankymų remiamuose kultūros ir gamtos paveldo objektuose bei turistų traukos vietose skaičiaus padidėjimas 250.000 (220.000)</a:t>
            </a:r>
          </a:p>
          <a:p>
            <a:r>
              <a:rPr lang="en-US" dirty="0" err="1" smtClean="0"/>
              <a:t>Sutvarkyti</a:t>
            </a:r>
            <a:r>
              <a:rPr lang="en-US" dirty="0" smtClean="0"/>
              <a:t>, </a:t>
            </a:r>
            <a:r>
              <a:rPr lang="en-US" dirty="0" err="1" smtClean="0"/>
              <a:t>įrengti</a:t>
            </a:r>
            <a:r>
              <a:rPr lang="en-US" dirty="0" smtClean="0"/>
              <a:t> </a:t>
            </a:r>
            <a:r>
              <a:rPr lang="en-US" dirty="0" err="1" smtClean="0"/>
              <a:t>ir</a:t>
            </a:r>
            <a:r>
              <a:rPr lang="en-US" dirty="0" smtClean="0"/>
              <a:t> </a:t>
            </a:r>
            <a:r>
              <a:rPr lang="en-US" dirty="0" err="1" smtClean="0"/>
              <a:t>pritaikyti</a:t>
            </a:r>
            <a:r>
              <a:rPr lang="en-US" dirty="0" smtClean="0"/>
              <a:t> </a:t>
            </a:r>
            <a:r>
              <a:rPr lang="en-US" dirty="0" err="1" smtClean="0"/>
              <a:t>lankymui</a:t>
            </a:r>
            <a:r>
              <a:rPr lang="en-US" dirty="0" smtClean="0"/>
              <a:t> </a:t>
            </a:r>
            <a:r>
              <a:rPr lang="en-US" dirty="0" err="1" smtClean="0"/>
              <a:t>gamtos</a:t>
            </a:r>
            <a:r>
              <a:rPr lang="en-US" dirty="0" smtClean="0"/>
              <a:t> </a:t>
            </a:r>
            <a:r>
              <a:rPr lang="en-US" dirty="0" err="1" smtClean="0"/>
              <a:t>ir</a:t>
            </a:r>
            <a:r>
              <a:rPr lang="en-US" dirty="0" smtClean="0"/>
              <a:t> </a:t>
            </a:r>
            <a:r>
              <a:rPr lang="en-US" dirty="0" err="1" smtClean="0"/>
              <a:t>kultūros</a:t>
            </a:r>
            <a:r>
              <a:rPr lang="en-US" dirty="0" smtClean="0"/>
              <a:t> </a:t>
            </a:r>
            <a:r>
              <a:rPr lang="en-US" dirty="0" err="1" smtClean="0"/>
              <a:t>paveldo</a:t>
            </a:r>
            <a:r>
              <a:rPr lang="en-US" dirty="0" smtClean="0"/>
              <a:t> </a:t>
            </a:r>
            <a:r>
              <a:rPr lang="en-US" dirty="0" err="1" smtClean="0"/>
              <a:t>objektai</a:t>
            </a:r>
            <a:r>
              <a:rPr lang="en-US" dirty="0" smtClean="0"/>
              <a:t> </a:t>
            </a:r>
            <a:r>
              <a:rPr lang="en-US" dirty="0" err="1" smtClean="0"/>
              <a:t>ir</a:t>
            </a:r>
            <a:r>
              <a:rPr lang="en-US" dirty="0" smtClean="0"/>
              <a:t> </a:t>
            </a:r>
            <a:r>
              <a:rPr lang="en-US" dirty="0" err="1" smtClean="0"/>
              <a:t>teritorijos</a:t>
            </a:r>
            <a:r>
              <a:rPr lang="en-US" dirty="0" smtClean="0"/>
              <a:t> </a:t>
            </a:r>
            <a:r>
              <a:rPr lang="lt-LT" dirty="0" smtClean="0"/>
              <a:t>77 (65)</a:t>
            </a:r>
            <a:endParaRPr lang="en-US" dirty="0"/>
          </a:p>
        </p:txBody>
      </p:sp>
    </p:spTree>
    <p:extLst>
      <p:ext uri="{BB962C8B-B14F-4D97-AF65-F5344CB8AC3E}">
        <p14:creationId xmlns:p14="http://schemas.microsoft.com/office/powerpoint/2010/main" val="116028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dirty="0" smtClean="0">
                <a:effectLst/>
                <a:latin typeface="Times New Roman"/>
                <a:ea typeface="Times New Roman"/>
              </a:rPr>
              <a:t>Pažymėtina, kad iš intervencinių veiksmų srities „</a:t>
            </a:r>
            <a:r>
              <a:rPr lang="lt-LT" sz="1200" i="1" dirty="0" smtClean="0">
                <a:effectLst/>
                <a:latin typeface="Times New Roman"/>
                <a:ea typeface="Times New Roman"/>
              </a:rPr>
              <a:t>Aukštojo ir lygiaverčio lygmens mokslo kokybės, veiksmingumo ir prieinamumo didinimas siekiant didinti dalyvaujančių asmenų skaičių ir gerinti rezultatus, visų pirma atsižvelgiant į nepalankias sąlygas turinčių asmenų grupes“ </a:t>
            </a:r>
            <a:r>
              <a:rPr lang="lt-LT" sz="1200" dirty="0" smtClean="0">
                <a:effectLst/>
                <a:latin typeface="Times New Roman"/>
                <a:ea typeface="Times New Roman"/>
              </a:rPr>
              <a:t>planuojama 1,6 mln. </a:t>
            </a:r>
            <a:r>
              <a:rPr lang="lt-LT" sz="1200" dirty="0" err="1" smtClean="0">
                <a:effectLst/>
                <a:latin typeface="Times New Roman"/>
                <a:ea typeface="Times New Roman"/>
              </a:rPr>
              <a:t>Eur</a:t>
            </a:r>
            <a:r>
              <a:rPr lang="lt-LT" sz="1200" dirty="0" smtClean="0">
                <a:effectLst/>
                <a:latin typeface="Times New Roman"/>
                <a:ea typeface="Times New Roman"/>
              </a:rPr>
              <a:t> mažinti lėšas tyrėjų gebėjimų </a:t>
            </a:r>
            <a:r>
              <a:rPr lang="lt-LT" sz="1200" dirty="0" err="1" smtClean="0">
                <a:effectLst/>
                <a:latin typeface="Times New Roman"/>
                <a:ea typeface="Times New Roman"/>
              </a:rPr>
              <a:t>komercinti</a:t>
            </a:r>
            <a:r>
              <a:rPr lang="lt-LT" sz="1200" dirty="0" smtClean="0">
                <a:effectLst/>
                <a:latin typeface="Times New Roman"/>
                <a:ea typeface="Times New Roman"/>
              </a:rPr>
              <a:t> MTEP rezultatus stiprinimui, kadangi pagal šią veiklą jau įgyvendinami projektai ir pasirašyta sutarčių už 2,2 mln. </a:t>
            </a:r>
            <a:r>
              <a:rPr lang="lt-LT" sz="1200" dirty="0" err="1" smtClean="0">
                <a:effectLst/>
                <a:latin typeface="Times New Roman"/>
                <a:ea typeface="Times New Roman"/>
              </a:rPr>
              <a:t>Eur</a:t>
            </a:r>
            <a:r>
              <a:rPr lang="lt-LT" sz="1200" dirty="0" smtClean="0">
                <a:effectLst/>
                <a:latin typeface="Times New Roman"/>
                <a:ea typeface="Times New Roman"/>
              </a:rPr>
              <a:t>, daugiau kvietimų nenumatoma (veiklai finansuoti prireikė mažiau lėšų, kai gavus EK audito pastabas buvo susiaurinta veiklos tikslinė grupė, taip pat atsisakius veiklas vykdyti už ES ribų). Aukštojo mokslo kokybei ir prieinamumui nepalankias sąlygas patiriantiems asmenims numatytos lėšos nebus mažinamos ir veiklos yra arba bus sėkmingai įgyvendinamos. Iš intervencinių veiksmų srities „</a:t>
            </a:r>
            <a:r>
              <a:rPr lang="lt-LT" sz="1200" i="1" dirty="0" smtClean="0">
                <a:effectLst/>
                <a:latin typeface="Times New Roman"/>
                <a:ea typeface="Times New Roman"/>
              </a:rPr>
              <a:t>Švietimo ir mokymo sistemų atitikties darbo rinkos poreikiams gerinimas, perėjimo nuo švietimo prie darbo palengvinimas ir profesinio rengimo ir mokymo sistemų stiprinimas ir jų kokybės gerinimas, be kita ko, naudojant gebėjimų numatymo priemones, pritaikant mokymo programas ir kuriant bei plėtojant mokymosi darbo vietoje sistemas, įskaitant dvilypes mokymosi sistemas ir pameistrystės programas“</a:t>
            </a:r>
            <a:r>
              <a:rPr lang="lt-LT" sz="1200" dirty="0" smtClean="0">
                <a:effectLst/>
                <a:latin typeface="Times New Roman"/>
                <a:ea typeface="Times New Roman"/>
              </a:rPr>
              <a:t> 0,5 mln. </a:t>
            </a:r>
            <a:r>
              <a:rPr lang="lt-LT" sz="1200" dirty="0" err="1" smtClean="0">
                <a:effectLst/>
                <a:latin typeface="Times New Roman"/>
                <a:ea typeface="Times New Roman"/>
              </a:rPr>
              <a:t>Eur</a:t>
            </a:r>
            <a:r>
              <a:rPr lang="lt-LT" sz="1200" dirty="0" smtClean="0">
                <a:effectLst/>
                <a:latin typeface="Times New Roman"/>
                <a:ea typeface="Times New Roman"/>
              </a:rPr>
              <a:t> bus mažinamas finansavimas profesinio mokymo patrauklumui didinti įvertinus, kad 1,8 mln. </a:t>
            </a:r>
            <a:r>
              <a:rPr lang="lt-LT" sz="1200" dirty="0" err="1" smtClean="0">
                <a:effectLst/>
                <a:latin typeface="Times New Roman"/>
                <a:ea typeface="Times New Roman"/>
              </a:rPr>
              <a:t>Eur</a:t>
            </a:r>
            <a:r>
              <a:rPr lang="lt-LT" sz="1200" dirty="0" smtClean="0">
                <a:effectLst/>
                <a:latin typeface="Times New Roman"/>
                <a:ea typeface="Times New Roman"/>
              </a:rPr>
              <a:t> yra pakankama suma sėkmingam šios veiklos finansavimui. Kitos intervencijos švietimo atitikties darbo rinkos poreikiams srityje bus finansuojamos anksčiau numatyta apimtimi. Siūlomas lėšų perskirstymas nėra ženklus, todėl esminės įtakos numatytų veiklų įgyvendinimui neturės.</a:t>
            </a:r>
            <a:endParaRPr lang="en-US" dirty="0"/>
          </a:p>
        </p:txBody>
      </p:sp>
    </p:spTree>
    <p:extLst>
      <p:ext uri="{BB962C8B-B14F-4D97-AF65-F5344CB8AC3E}">
        <p14:creationId xmlns:p14="http://schemas.microsoft.com/office/powerpoint/2010/main" val="116028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dirty="0" smtClean="0">
                <a:effectLst/>
                <a:latin typeface="Times New Roman"/>
                <a:ea typeface="Times New Roman"/>
              </a:rPr>
              <a:t>Finansavimas šiai sričiai nemažinamas, kadangi likusi lėšų dalis bus investuojama į naujos kokybės ikimokyklinio ir priešmokyklinio ugdymo aplinkos atnaujinimą, jas modernizuojant pagal reikalavimus, kuriais siekiama sukurti naujos kokybės ikimokyklinio ir priešmokyklinio ugdymo aplinką. </a:t>
            </a:r>
          </a:p>
          <a:p>
            <a:r>
              <a:rPr lang="lt-LT" dirty="0" smtClean="0"/>
              <a:t>Priklausomai nuo statinio projekto ir pasirinktų sprendimų vienos naujos ikimokyklinio ugdymo vietos kaina svyruoja nuo 1 000 iki 16 000 </a:t>
            </a:r>
            <a:r>
              <a:rPr lang="lt-LT" dirty="0" err="1" smtClean="0"/>
              <a:t>Eur</a:t>
            </a:r>
            <a:r>
              <a:rPr lang="lt-LT" dirty="0" smtClean="0"/>
              <a:t> pagal paskutinių kelių metų duomenis. Statybos darbų kainos yra linkusios kasmet didėti, todėl tikėtina, kad vidutinė vienos naujos ikimokyklinio ugdymo vietos įrengimo kaina didėtų. Kadangi numatoma sukurti bent 2000 naujų vietų, imant vidutinę galimą patirti kainą 8 000 </a:t>
            </a:r>
            <a:r>
              <a:rPr lang="lt-LT" dirty="0" err="1" smtClean="0"/>
              <a:t>Eur</a:t>
            </a:r>
            <a:r>
              <a:rPr lang="lt-LT" dirty="0" smtClean="0"/>
              <a:t>, numatomos naujos rodiklio reikšmės pasiekimui prireiktų apie 16 000 000 </a:t>
            </a:r>
            <a:r>
              <a:rPr lang="lt-LT" dirty="0" err="1" smtClean="0"/>
              <a:t>Eur</a:t>
            </a:r>
            <a:r>
              <a:rPr lang="lt-LT" dirty="0" smtClean="0"/>
              <a:t>., o likusi pagal numatomų skirti lėšų dalis (apie 4 mln. </a:t>
            </a:r>
            <a:r>
              <a:rPr lang="lt-LT" dirty="0" err="1" smtClean="0"/>
              <a:t>Eur</a:t>
            </a:r>
            <a:r>
              <a:rPr lang="lt-LT" dirty="0" smtClean="0"/>
              <a:t>) būtu panaudojama atnaujinant esamas ikimokyklinio ugdymo grupes.</a:t>
            </a:r>
            <a:endParaRPr lang="en-US" dirty="0"/>
          </a:p>
        </p:txBody>
      </p:sp>
    </p:spTree>
    <p:extLst>
      <p:ext uri="{BB962C8B-B14F-4D97-AF65-F5344CB8AC3E}">
        <p14:creationId xmlns:p14="http://schemas.microsoft.com/office/powerpoint/2010/main" val="116028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269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228600" indent="-228600">
              <a:buAutoNum type="arabicPeriod"/>
            </a:pPr>
            <a:r>
              <a:rPr lang="lt-LT" sz="1200" dirty="0" smtClean="0">
                <a:effectLst/>
                <a:latin typeface="Times New Roman"/>
                <a:ea typeface="Times New Roman"/>
              </a:rPr>
              <a:t>Projektas finansuojamas Europos infrastruktūros tinklų priemonės lėšomis.</a:t>
            </a:r>
          </a:p>
          <a:p>
            <a:pPr marL="228600" indent="-228600">
              <a:buAutoNum type="arabicPeriod"/>
            </a:pPr>
            <a:r>
              <a:rPr lang="lt-LT" sz="1200" dirty="0" smtClean="0">
                <a:effectLst/>
                <a:latin typeface="Times New Roman"/>
                <a:ea typeface="Times New Roman"/>
              </a:rPr>
              <a:t>Geležinkelių ruožų Kaišiadorys–Radviliškis ir Radviliškis–Klaipėda elektrifikavimo projekto įgyvendinimas sudarys prielaidas pereiti nuo iškastinio kuro prie atsinaujinančių energijos išteklių naudojimo geležinkelių transporto sektoriuje ir prisidės prie neigiamo poveikio aplinkai mažinimo. Taip pat elektrifikuotose geležinkelių linijose padidėjus greičiui, tikimas, kad padidės geležinkelių transporto patrauklumas keleiviams.</a:t>
            </a:r>
          </a:p>
          <a:p>
            <a:pPr marL="228600" indent="-228600">
              <a:buAutoNum type="arabicPeriod"/>
            </a:pPr>
            <a:r>
              <a:rPr lang="lt-LT" sz="1200" dirty="0" smtClean="0">
                <a:effectLst/>
                <a:latin typeface="Times New Roman"/>
                <a:ea typeface="Times New Roman"/>
              </a:rPr>
              <a:t>Įgyvendinus Klaipėdos valstybinio jūrų uosto laivybos kanalo gilinamo ir platinimo projektą sumažės pavojingų zonų rizika bei pagerės laivybos sąlygos. Taip pat bus užtikrintas laivų judėjimo saugumas.</a:t>
            </a:r>
            <a:endParaRPr lang="en-US" dirty="0"/>
          </a:p>
        </p:txBody>
      </p:sp>
    </p:spTree>
    <p:extLst>
      <p:ext uri="{BB962C8B-B14F-4D97-AF65-F5344CB8AC3E}">
        <p14:creationId xmlns:p14="http://schemas.microsoft.com/office/powerpoint/2010/main" val="176180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dirty="0" smtClean="0"/>
              <a:t>Didėja </a:t>
            </a:r>
            <a:r>
              <a:rPr lang="en-US" dirty="0" smtClean="0"/>
              <a:t>ES </a:t>
            </a:r>
            <a:r>
              <a:rPr lang="en-US" dirty="0" err="1" smtClean="0"/>
              <a:t>parama</a:t>
            </a:r>
            <a:r>
              <a:rPr lang="en-US" dirty="0" smtClean="0"/>
              <a:t> </a:t>
            </a:r>
            <a:r>
              <a:rPr lang="en-US" dirty="0" err="1" smtClean="0"/>
              <a:t>klimato</a:t>
            </a:r>
            <a:r>
              <a:rPr lang="en-US" dirty="0" smtClean="0"/>
              <a:t> </a:t>
            </a:r>
            <a:r>
              <a:rPr lang="en-US" dirty="0" err="1" smtClean="0"/>
              <a:t>kaitos</a:t>
            </a:r>
            <a:r>
              <a:rPr lang="en-US" dirty="0" smtClean="0"/>
              <a:t> </a:t>
            </a:r>
            <a:r>
              <a:rPr lang="en-US" dirty="0" err="1" smtClean="0"/>
              <a:t>tikslams</a:t>
            </a:r>
            <a:r>
              <a:rPr lang="en-US" dirty="0" smtClean="0"/>
              <a:t> – </a:t>
            </a:r>
            <a:r>
              <a:rPr lang="en-US" strike="sngStrike" dirty="0" smtClean="0"/>
              <a:t>1.992.602.685 </a:t>
            </a:r>
            <a:r>
              <a:rPr lang="en-US" dirty="0" smtClean="0"/>
              <a:t>2.025.451.545 Eur.</a:t>
            </a:r>
            <a:endParaRPr lang="en-US" dirty="0"/>
          </a:p>
        </p:txBody>
      </p:sp>
    </p:spTree>
    <p:extLst>
      <p:ext uri="{BB962C8B-B14F-4D97-AF65-F5344CB8AC3E}">
        <p14:creationId xmlns:p14="http://schemas.microsoft.com/office/powerpoint/2010/main" val="415772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415772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39C4FF52-46E3-43CB-AB80-CBEE90E8F28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0023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dirty="0" smtClean="0"/>
              <a:t>Paliekama išnaš</a:t>
            </a:r>
            <a:r>
              <a:rPr lang="lt-LT" baseline="0" dirty="0" smtClean="0"/>
              <a:t>a [6].</a:t>
            </a:r>
            <a:endParaRPr lang="en-US" dirty="0"/>
          </a:p>
        </p:txBody>
      </p:sp>
    </p:spTree>
    <p:extLst>
      <p:ext uri="{BB962C8B-B14F-4D97-AF65-F5344CB8AC3E}">
        <p14:creationId xmlns:p14="http://schemas.microsoft.com/office/powerpoint/2010/main" val="3561515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03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180487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b="1" dirty="0" smtClean="0">
                <a:solidFill>
                  <a:schemeClr val="tx2"/>
                </a:solidFill>
                <a:cs typeface="Roboto Light"/>
              </a:rPr>
              <a:t>BENDRA TINKAMŲ FINANSUOTI IŠLAIDŲ SUMA, DEKLARUOTA EK </a:t>
            </a:r>
            <a:endParaRPr lang="en-US" dirty="0"/>
          </a:p>
        </p:txBody>
      </p:sp>
    </p:spTree>
    <p:extLst>
      <p:ext uri="{BB962C8B-B14F-4D97-AF65-F5344CB8AC3E}">
        <p14:creationId xmlns:p14="http://schemas.microsoft.com/office/powerpoint/2010/main" val="30526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u="sng" dirty="0" smtClean="0">
                <a:effectLst/>
                <a:latin typeface="Times New Roman"/>
                <a:ea typeface="AngsanaUPC"/>
              </a:rPr>
              <a:t>Konkretus uždavinys 3.3.1:</a:t>
            </a:r>
          </a:p>
          <a:p>
            <a:r>
              <a:rPr lang="lt-LT" sz="1200" dirty="0" smtClean="0">
                <a:effectLst/>
                <a:latin typeface="Times New Roman"/>
                <a:ea typeface="AngsanaUPC"/>
              </a:rPr>
              <a:t>2014–2020 m. programavimo laikotarpiu Lietuva sieks padidinti šalies MVĮ konkurencingumą, skatindama inovacijų diegimą versle, remdama investicijas į technologinių pajėgumų tobulinimą, tuo pačiu skatins MVĮ įsidiegti naujausius valdymo metodus, standartus, </a:t>
            </a:r>
            <a:r>
              <a:rPr lang="lt-LT" sz="1200" b="1" dirty="0" smtClean="0">
                <a:effectLst/>
                <a:latin typeface="Times New Roman"/>
                <a:ea typeface="AngsanaUPC"/>
              </a:rPr>
              <a:t>savarankiškai veikiančias gamybos procesų </a:t>
            </a:r>
            <a:r>
              <a:rPr lang="lt-LT" sz="1200" b="1" dirty="0" err="1" smtClean="0">
                <a:effectLst/>
                <a:latin typeface="Times New Roman"/>
                <a:ea typeface="AngsanaUPC"/>
              </a:rPr>
              <a:t>skaitmenizavimo</a:t>
            </a:r>
            <a:r>
              <a:rPr lang="lt-LT" sz="1200" b="1" dirty="0" smtClean="0">
                <a:effectLst/>
                <a:latin typeface="Times New Roman"/>
                <a:ea typeface="AngsanaUPC"/>
              </a:rPr>
              <a:t> technologijas, kurios padės užtikrinti vertės kūrimo grandinės efektyvumą </a:t>
            </a:r>
            <a:r>
              <a:rPr lang="lt-LT" sz="1200" strike="sngStrike" dirty="0" smtClean="0">
                <a:effectLst/>
                <a:latin typeface="Times New Roman"/>
                <a:ea typeface="AngsanaUPC"/>
              </a:rPr>
              <a:t>IRT sprendimus, skirtus verslo procesų (klientų aptarnavimo, tiekimo grandinės valdymo, įmonės išteklių valdymo ir pan.) optimizavimui ir kitus organizacinius procesus, kurie padėtų optimizuoti produktų gamybą ar paslaugų teikimą. </a:t>
            </a:r>
            <a:r>
              <a:rPr lang="lt-LT" sz="1200" dirty="0" smtClean="0">
                <a:effectLst/>
                <a:latin typeface="Times New Roman"/>
                <a:ea typeface="AngsanaUPC"/>
              </a:rPr>
              <a:t>Šios investicijos paskatins įmonių produktyvumo augimą ir suteiks joms galimybę sutaupytus laiko ir finansinius išteklius panaudoti naujų aukštesnės pridėtinės vertės produktų ir paslaugų kūrimui ar esamų tobulinimui.</a:t>
            </a:r>
          </a:p>
          <a:p>
            <a:endParaRPr lang="lt-LT" sz="1200" dirty="0" smtClean="0">
              <a:effectLst/>
              <a:latin typeface="Times New Roman"/>
            </a:endParaRPr>
          </a:p>
          <a:p>
            <a:r>
              <a:rPr lang="lt-LT" sz="1200" u="sng" dirty="0" smtClean="0">
                <a:effectLst/>
                <a:latin typeface="Times New Roman"/>
              </a:rPr>
              <a:t>Veikla 3.2:</a:t>
            </a:r>
          </a:p>
          <a:p>
            <a:r>
              <a:rPr lang="lt-LT" sz="1200" dirty="0" smtClean="0">
                <a:effectLst/>
                <a:latin typeface="Times New Roman"/>
                <a:ea typeface="AngsanaUPC"/>
              </a:rPr>
              <a:t>„Įmonių ir jų produkcijos pristatymas užsienio rinkose. Numatoma remti veiklas, susijusias su MVĮ ir jų produkcijos pristatymu užsienyje ir (ar) Lietuvoje vykstančiose tarptautinėse parodose, mugėse ir verslo misijose. Taip pat numatoma remti MVĮ </a:t>
            </a:r>
            <a:r>
              <a:rPr lang="lt-LT" sz="1200" b="1" dirty="0" smtClean="0">
                <a:effectLst/>
                <a:latin typeface="Times New Roman"/>
                <a:ea typeface="AngsanaUPC"/>
              </a:rPr>
              <a:t>perspektyvinių sektorių tikslinėse eksporto rinkose </a:t>
            </a:r>
            <a:r>
              <a:rPr lang="lt-LT" sz="1200" dirty="0" smtClean="0">
                <a:effectLst/>
                <a:latin typeface="Times New Roman"/>
                <a:ea typeface="AngsanaUPC"/>
              </a:rPr>
              <a:t>produkcijos eksporto </a:t>
            </a:r>
            <a:r>
              <a:rPr lang="lt-LT" sz="1200" dirty="0" err="1" smtClean="0">
                <a:effectLst/>
                <a:latin typeface="Times New Roman"/>
                <a:ea typeface="AngsanaUPC"/>
              </a:rPr>
              <a:t>strategij</a:t>
            </a:r>
            <a:r>
              <a:rPr lang="lt-LT" sz="1200" strike="sngStrike" dirty="0" err="1" smtClean="0">
                <a:effectLst/>
                <a:latin typeface="Times New Roman"/>
                <a:ea typeface="AngsanaUPC"/>
              </a:rPr>
              <a:t>os</a:t>
            </a:r>
            <a:r>
              <a:rPr lang="lt-LT" sz="1200" b="1" dirty="0" err="1" smtClean="0">
                <a:effectLst/>
                <a:latin typeface="Times New Roman"/>
                <a:ea typeface="AngsanaUPC"/>
              </a:rPr>
              <a:t>ų</a:t>
            </a:r>
            <a:r>
              <a:rPr lang="lt-LT" sz="1200" dirty="0" smtClean="0">
                <a:effectLst/>
                <a:latin typeface="Times New Roman"/>
                <a:ea typeface="AngsanaUPC"/>
              </a:rPr>
              <a:t> parengimą </a:t>
            </a:r>
            <a:r>
              <a:rPr lang="lt-LT" sz="1200" b="1" dirty="0" smtClean="0">
                <a:effectLst/>
                <a:latin typeface="Times New Roman"/>
                <a:ea typeface="AngsanaUPC"/>
              </a:rPr>
              <a:t>ir jų įgyvendinimą</a:t>
            </a:r>
            <a:r>
              <a:rPr lang="lt-LT" sz="1200" dirty="0" smtClean="0">
                <a:effectLst/>
                <a:latin typeface="Times New Roman"/>
                <a:ea typeface="AngsanaUPC"/>
              </a:rPr>
              <a:t>, įskaitant rinkų tyrimus, rinkodaros </a:t>
            </a:r>
            <a:r>
              <a:rPr lang="lt-LT" sz="1200" strike="sngStrike" dirty="0" smtClean="0">
                <a:effectLst/>
                <a:latin typeface="Times New Roman"/>
                <a:ea typeface="AngsanaUPC"/>
              </a:rPr>
              <a:t>medžiagą</a:t>
            </a:r>
            <a:r>
              <a:rPr lang="lt-LT" sz="1200" dirty="0" smtClean="0">
                <a:effectLst/>
                <a:latin typeface="Times New Roman"/>
                <a:ea typeface="AngsanaUPC"/>
              </a:rPr>
              <a:t> </a:t>
            </a:r>
            <a:r>
              <a:rPr lang="lt-LT" sz="1200" b="1" dirty="0" smtClean="0">
                <a:effectLst/>
                <a:latin typeface="Times New Roman"/>
                <a:ea typeface="AngsanaUPC"/>
              </a:rPr>
              <a:t>veiksmus</a:t>
            </a:r>
            <a:r>
              <a:rPr lang="lt-LT" sz="1200" dirty="0" smtClean="0">
                <a:effectLst/>
                <a:latin typeface="Times New Roman"/>
                <a:ea typeface="AngsanaUPC"/>
              </a:rPr>
              <a:t>, kas didins Lietuvos įmonių tarptautinį konkurencingumą.“</a:t>
            </a:r>
          </a:p>
          <a:p>
            <a:endParaRPr lang="lt-LT" sz="1200" dirty="0" smtClean="0">
              <a:effectLst/>
              <a:latin typeface="Times New Roman"/>
            </a:endParaRPr>
          </a:p>
          <a:p>
            <a:r>
              <a:rPr lang="lt-LT" sz="1200" u="sng" dirty="0" smtClean="0">
                <a:effectLst/>
                <a:latin typeface="Times New Roman"/>
              </a:rPr>
              <a:t>Veikla 3.3:</a:t>
            </a:r>
          </a:p>
          <a:p>
            <a:r>
              <a:rPr lang="lt-LT" sz="1200" strike="sngStrike" dirty="0" smtClean="0">
                <a:effectLst/>
                <a:latin typeface="Times New Roman"/>
                <a:ea typeface="AngsanaUPC"/>
              </a:rPr>
              <a:t>Elektroninio verslo (E-Verslas) sprendinių diegimas</a:t>
            </a:r>
            <a:r>
              <a:rPr lang="lt-LT" sz="1200" b="1" dirty="0" smtClean="0">
                <a:effectLst/>
                <a:latin typeface="Times New Roman"/>
                <a:ea typeface="AngsanaUPC"/>
              </a:rPr>
              <a:t> Gamybos procesų automatizavimo ir </a:t>
            </a:r>
            <a:r>
              <a:rPr lang="lt-LT" sz="1200" b="1" dirty="0" err="1" smtClean="0">
                <a:effectLst/>
                <a:latin typeface="Times New Roman"/>
                <a:ea typeface="AngsanaUPC"/>
              </a:rPr>
              <a:t>skaitmenizavimo</a:t>
            </a:r>
            <a:r>
              <a:rPr lang="lt-LT" sz="1200" b="1" dirty="0" smtClean="0">
                <a:effectLst/>
                <a:latin typeface="Times New Roman"/>
                <a:ea typeface="AngsanaUPC"/>
              </a:rPr>
              <a:t> technologijų diegimo skatinimas (pramonės </a:t>
            </a:r>
            <a:r>
              <a:rPr lang="lt-LT" sz="1200" b="1" dirty="0" err="1" smtClean="0">
                <a:effectLst/>
                <a:latin typeface="Times New Roman"/>
                <a:ea typeface="AngsanaUPC"/>
              </a:rPr>
              <a:t>skaitmenizavimas</a:t>
            </a:r>
            <a:r>
              <a:rPr lang="lt-LT" sz="1200" b="1" dirty="0" smtClean="0">
                <a:effectLst/>
                <a:latin typeface="Times New Roman"/>
                <a:ea typeface="AngsanaUPC"/>
              </a:rPr>
              <a:t>)</a:t>
            </a:r>
            <a:r>
              <a:rPr lang="lt-LT" sz="1200" dirty="0" smtClean="0">
                <a:effectLst/>
                <a:latin typeface="Times New Roman"/>
                <a:ea typeface="AngsanaUPC"/>
              </a:rPr>
              <a:t>. </a:t>
            </a:r>
            <a:r>
              <a:rPr lang="lt-LT" sz="1200" strike="sngStrike" dirty="0" smtClean="0">
                <a:effectLst/>
                <a:latin typeface="Times New Roman"/>
                <a:ea typeface="AngsanaUPC"/>
              </a:rPr>
              <a:t>Pagal šią veiklą numatoma finansuoti MVĮ įgyvendinamų elektroninio verslo sprendimų diegimo projektus, kuriais siekiama optimizuoti su gamybos ir (ar) paslaugų teikimu ir veiklos organizavimu susijusius verslo procesus, (pavyzdžiui, klientų aptarnavimo, logistikos, el. rinkodaros, atsargų valdymo, užsakymų pateikimo ir pan.), panaudojant informacines technologijas duomenų perdavimo tinklų aplinkoje. (pavyzdžiui, IRT diegimą ir plėtrą, reikalingos programinės įrangos licencijas ar priežiūros išorinių paslaugų įsigijimą ir pan.).</a:t>
            </a:r>
            <a:endParaRPr lang="en-US" dirty="0"/>
          </a:p>
        </p:txBody>
      </p:sp>
    </p:spTree>
    <p:extLst>
      <p:ext uri="{BB962C8B-B14F-4D97-AF65-F5344CB8AC3E}">
        <p14:creationId xmlns:p14="http://schemas.microsoft.com/office/powerpoint/2010/main" val="116028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2015 m. atliktas ES struktūrinės paramos poveikio užimtumui ir kitiems Lietuvos ūkio makroekonominiams rodikliams vertinimas nustatė didesnį finansų inžinerijos priemonių poveikį, lyginant su priemonėmis, įgyvendinamomis subsidijos būdu. Todėl siūloma skirti papildomai Europos regioninės plėtros fondo lėšų finansų inžinerijos priemonėms arba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subsidinėms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priemonėms, kurios skatina finansines priemones. </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1" i="0" u="none" strike="noStrike" kern="1200" cap="none" spc="0" normalizeH="0" baseline="0" noProof="0" dirty="0" smtClean="0">
                <a:ln>
                  <a:noFill/>
                </a:ln>
                <a:solidFill>
                  <a:prstClr val="black"/>
                </a:solidFill>
                <a:effectLst/>
                <a:uLnTx/>
                <a:uFillTx/>
                <a:latin typeface="+mn-lt"/>
                <a:ea typeface="+mn-ea"/>
                <a:cs typeface="+mn-cs"/>
              </a:rPr>
              <a:t>48 mln. eurų suma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atitinka lėšų poreikį visam periodui, vadovaujantis metinėmis BETA finansavimo apimtimis.</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Veikla 4.3:</a:t>
            </a:r>
          </a:p>
          <a:p>
            <a:pPr marL="0" marR="0" lvl="0" indent="0" algn="l" defTabSz="914147" rtl="0" eaLnBrk="1" fontAlgn="auto" latinLnBrk="0" hangingPunct="1">
              <a:lnSpc>
                <a:spcPct val="100000"/>
              </a:lnSpc>
              <a:spcBef>
                <a:spcPts val="0"/>
              </a:spcBef>
              <a:spcAft>
                <a:spcPts val="0"/>
              </a:spcAft>
              <a:buClrTx/>
              <a:buSzTx/>
              <a:buFontTx/>
              <a:buNone/>
              <a:tabLst/>
              <a:defRPr/>
            </a:pPr>
            <a:r>
              <a:rPr lang="lt-LT" sz="1200" dirty="0" smtClean="0">
                <a:effectLst/>
                <a:latin typeface="Times New Roman"/>
                <a:ea typeface="AngsanaUPC"/>
              </a:rPr>
              <a:t>Viešosios paskirties pastatų ir daugiabučių namų atnaujinimo skatinimas ir priežiūra. Numatoma finansuoti skatinimo veiklas (viešosios paskirties pastatų ir daugiabučių namų modernizavimo viešinimą, viešosios paskirties pastatų valdytojų ir daugiabučių namų savininkų </a:t>
            </a:r>
            <a:r>
              <a:rPr lang="lt-LT" sz="1200" b="1" dirty="0" smtClean="0">
                <a:effectLst/>
                <a:latin typeface="Times New Roman"/>
                <a:ea typeface="AngsanaUPC"/>
              </a:rPr>
              <a:t>ir/ar valdytojų</a:t>
            </a:r>
            <a:r>
              <a:rPr lang="lt-LT" sz="1200" dirty="0" smtClean="0">
                <a:effectLst/>
                <a:latin typeface="Times New Roman"/>
                <a:ea typeface="AngsanaUPC"/>
              </a:rPr>
              <a:t> informavimą ir konsultavimą</a:t>
            </a:r>
            <a:r>
              <a:rPr lang="lt-LT" sz="1200" strike="sngStrike" dirty="0" smtClean="0">
                <a:effectLst/>
                <a:latin typeface="Times New Roman"/>
                <a:ea typeface="AngsanaUPC"/>
              </a:rPr>
              <a:t>)</a:t>
            </a:r>
            <a:r>
              <a:rPr lang="lt-LT" sz="1200" dirty="0" smtClean="0">
                <a:effectLst/>
                <a:latin typeface="Times New Roman"/>
                <a:ea typeface="AngsanaUPC"/>
              </a:rPr>
              <a:t>, </a:t>
            </a:r>
            <a:r>
              <a:rPr lang="lt-LT" sz="1200" strike="sngStrike" dirty="0" smtClean="0">
                <a:effectLst/>
                <a:latin typeface="Times New Roman"/>
                <a:ea typeface="AngsanaUPC"/>
              </a:rPr>
              <a:t>rengti</a:t>
            </a:r>
            <a:r>
              <a:rPr lang="lt-LT" sz="1200" dirty="0" smtClean="0">
                <a:effectLst/>
                <a:latin typeface="Times New Roman"/>
                <a:ea typeface="AngsanaUPC"/>
              </a:rPr>
              <a:t> </a:t>
            </a:r>
            <a:r>
              <a:rPr lang="lt-LT" sz="1200" dirty="0" err="1" smtClean="0">
                <a:effectLst/>
                <a:latin typeface="Times New Roman"/>
                <a:ea typeface="AngsanaUPC"/>
              </a:rPr>
              <a:t>tipini</a:t>
            </a:r>
            <a:r>
              <a:rPr lang="lt-LT" sz="1200" strike="sngStrike" dirty="0" err="1" smtClean="0">
                <a:effectLst/>
                <a:latin typeface="Times New Roman"/>
                <a:ea typeface="AngsanaUPC"/>
              </a:rPr>
              <a:t>us</a:t>
            </a:r>
            <a:r>
              <a:rPr lang="lt-LT" sz="1200" b="1" dirty="0" err="1" smtClean="0">
                <a:effectLst/>
                <a:latin typeface="Times New Roman"/>
                <a:ea typeface="AngsanaUPC"/>
              </a:rPr>
              <a:t>ų</a:t>
            </a:r>
            <a:r>
              <a:rPr lang="lt-LT" sz="1200" dirty="0" smtClean="0">
                <a:effectLst/>
                <a:latin typeface="Times New Roman"/>
                <a:ea typeface="AngsanaUPC"/>
              </a:rPr>
              <a:t> ir </a:t>
            </a:r>
            <a:r>
              <a:rPr lang="lt-LT" sz="1200" dirty="0" err="1" smtClean="0">
                <a:effectLst/>
                <a:latin typeface="Times New Roman"/>
                <a:ea typeface="AngsanaUPC"/>
              </a:rPr>
              <a:t>investicini</a:t>
            </a:r>
            <a:r>
              <a:rPr lang="lt-LT" sz="1200" strike="sngStrike" dirty="0" err="1" smtClean="0">
                <a:effectLst/>
                <a:latin typeface="Times New Roman"/>
                <a:ea typeface="AngsanaUPC"/>
              </a:rPr>
              <a:t>us</a:t>
            </a:r>
            <a:r>
              <a:rPr lang="lt-LT" sz="1200" b="1" dirty="0" err="1" smtClean="0">
                <a:effectLst/>
                <a:latin typeface="Times New Roman"/>
                <a:ea typeface="AngsanaUPC"/>
              </a:rPr>
              <a:t>ų</a:t>
            </a:r>
            <a:r>
              <a:rPr lang="lt-LT" sz="1200" dirty="0" smtClean="0">
                <a:effectLst/>
                <a:latin typeface="Times New Roman"/>
                <a:ea typeface="AngsanaUPC"/>
              </a:rPr>
              <a:t> </a:t>
            </a:r>
            <a:r>
              <a:rPr lang="lt-LT" sz="1200" dirty="0" err="1" smtClean="0">
                <a:effectLst/>
                <a:latin typeface="Times New Roman"/>
                <a:ea typeface="AngsanaUPC"/>
              </a:rPr>
              <a:t>projekt</a:t>
            </a:r>
            <a:r>
              <a:rPr lang="lt-LT" sz="1200" strike="sngStrike" dirty="0" err="1" smtClean="0">
                <a:effectLst/>
                <a:latin typeface="Times New Roman"/>
                <a:ea typeface="AngsanaUPC"/>
              </a:rPr>
              <a:t>us</a:t>
            </a:r>
            <a:r>
              <a:rPr lang="lt-LT" sz="1200" b="1" dirty="0" err="1" smtClean="0">
                <a:effectLst/>
                <a:latin typeface="Times New Roman"/>
                <a:ea typeface="AngsanaUPC"/>
              </a:rPr>
              <a:t>ų</a:t>
            </a:r>
            <a:r>
              <a:rPr lang="lt-LT" sz="1200" dirty="0" smtClean="0">
                <a:effectLst/>
                <a:latin typeface="Times New Roman"/>
                <a:ea typeface="AngsanaUPC"/>
              </a:rPr>
              <a:t> </a:t>
            </a:r>
            <a:r>
              <a:rPr lang="lt-LT" sz="1200" b="1" dirty="0" smtClean="0">
                <a:effectLst/>
                <a:latin typeface="Times New Roman"/>
                <a:ea typeface="AngsanaUPC"/>
              </a:rPr>
              <a:t>rengimą</a:t>
            </a:r>
            <a:r>
              <a:rPr lang="lt-LT" sz="1200" strike="sngStrike" dirty="0" smtClean="0">
                <a:effectLst/>
                <a:latin typeface="Times New Roman"/>
                <a:ea typeface="AngsanaUPC"/>
              </a:rPr>
              <a:t>)</a:t>
            </a:r>
            <a:r>
              <a:rPr lang="lt-LT" sz="1200" dirty="0" smtClean="0">
                <a:effectLst/>
                <a:latin typeface="Times New Roman"/>
                <a:ea typeface="AngsanaUPC"/>
              </a:rPr>
              <a:t>, </a:t>
            </a:r>
            <a:r>
              <a:rPr lang="lt-LT" sz="1200" b="1" dirty="0" smtClean="0">
                <a:effectLst/>
                <a:latin typeface="Times New Roman"/>
                <a:ea typeface="AngsanaUPC"/>
              </a:rPr>
              <a:t>projektų administravimą, statybos techninę priežiūrą</a:t>
            </a:r>
            <a:r>
              <a:rPr lang="lt-LT" sz="1200" dirty="0" smtClean="0">
                <a:effectLst/>
                <a:latin typeface="Times New Roman"/>
                <a:ea typeface="AngsanaUPC"/>
              </a:rPr>
              <a:t>, taip pat vykdyti projektų įgyvendinimo priežiūrą, kontrolę.</a:t>
            </a: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6028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EK klausimas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dėl 9 km. padidėjimo:</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Atsakymas: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rodiklio padidėjimas 9 km. yra prognozinis (apskaičiuotas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procentiškai</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pagal anksčiau skirtą lėšų dydį). Tai nereiškia, kad didelės apimties projektas apims tik 9 km.</a:t>
            </a:r>
          </a:p>
        </p:txBody>
      </p:sp>
    </p:spTree>
    <p:extLst>
      <p:ext uri="{BB962C8B-B14F-4D97-AF65-F5344CB8AC3E}">
        <p14:creationId xmlns:p14="http://schemas.microsoft.com/office/powerpoint/2010/main" val="116028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ES struktūrinės paramos poveikio užimtumui ir kitiems Lietuvos ūkio makroekonominiams rodikliams vertinime konstatuota, kad dėl sudėtingos demografinės situacijos lėtėja Lietuvos ekonominis augimas, todėl būtina investuoti į demografinės situacijos pagerinimą. </a:t>
            </a:r>
            <a:r>
              <a:rPr kumimoji="0" lang="lt-LT" sz="1200" b="1" i="0" u="none" strike="noStrike" kern="1200" cap="none" spc="0" normalizeH="0" baseline="0" noProof="0" dirty="0" smtClean="0">
                <a:ln>
                  <a:noFill/>
                </a:ln>
                <a:solidFill>
                  <a:prstClr val="black"/>
                </a:solidFill>
                <a:effectLst/>
                <a:uLnTx/>
                <a:uFillTx/>
                <a:latin typeface="+mn-lt"/>
                <a:ea typeface="+mn-ea"/>
                <a:cs typeface="+mn-cs"/>
              </a:rPr>
              <a:t> </a:t>
            </a: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Didelį nerimą kelia Lietuvos demografijos rodikliai. Nepalankūs gimstamumo, mirtingumo, emigracijos rodikliai lemia labai spartų Lietuvos populiacijos nykimo tempą, neigiamą poveikį darbo rinkai. Lietuvos demografijos problemą būtų galima spręsti ne tik diegiant ilgalaikes priemones, skatinančias gimstamumą ir mažinančias mirtingumą, bet ir greitesnį poveikį turinčias iš ES fondų finansuojamas priemones. </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Konkretus uždavinys 8.4.1:</a:t>
            </a:r>
          </a:p>
          <a:p>
            <a:pPr marL="0" marR="0" lvl="0" indent="0" algn="l" defTabSz="914147" rtl="0" eaLnBrk="1" fontAlgn="auto" latinLnBrk="0" hangingPunct="1">
              <a:lnSpc>
                <a:spcPct val="100000"/>
              </a:lnSpc>
              <a:spcBef>
                <a:spcPts val="0"/>
              </a:spcBef>
              <a:spcAft>
                <a:spcPts val="0"/>
              </a:spcAft>
              <a:buClrTx/>
              <a:buSzTx/>
              <a:buFontTx/>
              <a:buNone/>
              <a:tabLst/>
              <a:defRPr/>
            </a:pPr>
            <a:r>
              <a:rPr lang="lt-LT" sz="1200" dirty="0" smtClean="0">
                <a:effectLst/>
                <a:latin typeface="Times New Roman"/>
                <a:ea typeface="Times New Roman"/>
              </a:rPr>
              <a:t>Vystant bendruomenines paslaugas būtina atsižvelgti į tai, kad daliai asmenų, prižiūrinčių vaikus arba kitus šeimos asmenis, dėl įsipareigojimų šeimai sunku susirasti darbą ir pradėti dirbti. Eurostato duomenimis, 2010 m. vaikus arba asmenis, kuriems reikalinga nuolatinė priežiūra, Lietuvoje prižiūrėjo 68,8 tūkst. asmenų, kurių du trečdaliai – moterys. </a:t>
            </a:r>
            <a:r>
              <a:rPr lang="lt-LT" sz="1200" b="1" dirty="0" smtClean="0">
                <a:effectLst/>
                <a:latin typeface="Times New Roman"/>
                <a:ea typeface="Times New Roman"/>
              </a:rPr>
              <a:t>Siekiant padėti jaunoms šeimoms išlikti darbo rinkoje remiamos įvairios vaikų priežiūros paslaugos.</a:t>
            </a:r>
            <a:r>
              <a:rPr lang="lt-LT" sz="1200" dirty="0" smtClean="0">
                <a:effectLst/>
                <a:latin typeface="Times New Roman"/>
                <a:ea typeface="Times New Roman"/>
              </a:rPr>
              <a:t> 2010 m. tik apie 15 proc. dirbančių Lietuvos gyventojų manė, kad darbe jiems sudaromos galimybės naudotis lanksčiu darbo grafiku. Todėl pasitelkiant ESF lėšas bus plėtojamos</a:t>
            </a:r>
            <a:r>
              <a:rPr lang="lt-LT" sz="1200" b="1" dirty="0" smtClean="0">
                <a:effectLst/>
                <a:latin typeface="Times New Roman"/>
                <a:ea typeface="Times New Roman"/>
              </a:rPr>
              <a:t> paslaugos šeimai ir</a:t>
            </a:r>
            <a:r>
              <a:rPr lang="lt-LT" sz="1200" dirty="0" smtClean="0">
                <a:effectLst/>
                <a:latin typeface="Times New Roman"/>
                <a:ea typeface="Times New Roman"/>
              </a:rPr>
              <a:t> bendruomeninės paslaugos, kurios padės derinti darbo ir šeimos įsipareigojimus.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6028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Šaltinis: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Wade P.,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Rinne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 A Leader Dissemination Guide Book Based on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Experience form Finland, Ireland and the Czech Republic. Rural Policy Committee of Finland, 2008 m.</a:t>
            </a:r>
          </a:p>
        </p:txBody>
      </p:sp>
    </p:spTree>
    <p:extLst>
      <p:ext uri="{BB962C8B-B14F-4D97-AF65-F5344CB8AC3E}">
        <p14:creationId xmlns:p14="http://schemas.microsoft.com/office/powerpoint/2010/main" val="116028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sng" strike="noStrike" kern="1200" cap="none" spc="0" normalizeH="0" baseline="0" noProof="0" dirty="0" smtClean="0">
                <a:ln>
                  <a:noFill/>
                </a:ln>
                <a:solidFill>
                  <a:prstClr val="black"/>
                </a:solidFill>
                <a:effectLst/>
                <a:uLnTx/>
                <a:uFillTx/>
                <a:latin typeface="+mn-lt"/>
                <a:ea typeface="+mn-ea"/>
                <a:cs typeface="+mn-cs"/>
              </a:rPr>
              <a:t>Dar 2014 m. atliktame valstybės informacinių technologijų vertinime </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nustatyta, kad apie 60 proc. valstybės informacinių išteklių infrastruktūros yra pasenusi, pasibaigęs jos garantinio aptarnavimo terminas, įranga reikalauja atnaujinimo. Tokios infrastruktūros eksploatacija kelia veiklos tęstinumo riziką, taip pat kyla rizika dėl saugos ir kibernetinės saugos reikalavimų tinkamo įgyvendinimo ir užtikrinimo. Remiantis šiuo vertinimu nuspręsta steigti 4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debesijos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paslaugų centrus. Tačiau </a:t>
            </a:r>
            <a:r>
              <a:rPr kumimoji="0" lang="lt-LT" sz="1200" b="0" i="0" u="sng" strike="noStrike" kern="1200" cap="none" spc="0" normalizeH="0" baseline="0" noProof="0" dirty="0" smtClean="0">
                <a:ln>
                  <a:noFill/>
                </a:ln>
                <a:solidFill>
                  <a:prstClr val="black"/>
                </a:solidFill>
                <a:effectLst/>
                <a:uLnTx/>
                <a:uFillTx/>
                <a:latin typeface="+mn-lt"/>
                <a:ea typeface="+mn-ea"/>
                <a:cs typeface="+mn-cs"/>
              </a:rPr>
              <a:t>2017 m. LRVK užsakymu nepriklausomų ekspertų grupei atlikus valstybės IT ūkio konsolidavimo analizę</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paaiškėjo, kad valstybės IT ūkį galima dar labiau optimizuoti, steigiant tik 1 paslaugų teikimo centrą. Užtikrinus aiškią atsakomybę, investicijų nepersidengimo kontrolę, informacinių sistemų integralumą ir jų valdymo kompetenciją pagal naująją koncepciją ketinama sutaupyti apie 20-50 proc. valstybės IT ūkyje patiriamų kaštų. Todėl lėšų poreikis IT konsolidacijai mažėja.</a:t>
            </a: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smtClean="0">
                <a:ln>
                  <a:noFill/>
                </a:ln>
                <a:solidFill>
                  <a:prstClr val="black"/>
                </a:solidFill>
                <a:effectLst/>
                <a:uLnTx/>
                <a:uFillTx/>
                <a:latin typeface="+mn-lt"/>
                <a:ea typeface="+mn-ea"/>
                <a:cs typeface="+mn-cs"/>
              </a:rPr>
              <a:t>Kita lėšų dalis mažėja  e. paslaugose (atsižvelgiant į išryškėjusį poreikį efektyvinti </a:t>
            </a:r>
            <a:r>
              <a:rPr kumimoji="0" lang="lt-LT" sz="1200" b="0" i="0" u="none" strike="noStrike" kern="1200" cap="none" spc="0" normalizeH="0" baseline="0" noProof="0" dirty="0" err="1" smtClean="0">
                <a:ln>
                  <a:noFill/>
                </a:ln>
                <a:solidFill>
                  <a:prstClr val="black"/>
                </a:solidFill>
                <a:effectLst/>
                <a:uLnTx/>
                <a:uFillTx/>
                <a:latin typeface="+mn-lt"/>
                <a:ea typeface="+mn-ea"/>
                <a:cs typeface="+mn-cs"/>
              </a:rPr>
              <a:t>e.sveikatos</a:t>
            </a:r>
            <a:r>
              <a:rPr kumimoji="0" lang="lt-LT" sz="1200" b="0" i="0" u="none" strike="noStrike" kern="1200" cap="none" spc="0" normalizeH="0" baseline="0" noProof="0" dirty="0" smtClean="0">
                <a:ln>
                  <a:noFill/>
                </a:ln>
                <a:solidFill>
                  <a:prstClr val="black"/>
                </a:solidFill>
                <a:effectLst/>
                <a:uLnTx/>
                <a:uFillTx/>
                <a:latin typeface="+mn-lt"/>
                <a:ea typeface="+mn-ea"/>
                <a:cs typeface="+mn-cs"/>
              </a:rPr>
              <a:t> sprendimus) bei naujos kartos interneto prieigos plėtroje. </a:t>
            </a:r>
          </a:p>
          <a:p>
            <a:pPr marL="0" marR="0" lvl="0" indent="0" algn="l" defTabSz="914147"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47" rtl="0" eaLnBrk="1" fontAlgn="auto" latinLnBrk="0" hangingPunct="1">
              <a:lnSpc>
                <a:spcPct val="100000"/>
              </a:lnSpc>
              <a:spcBef>
                <a:spcPts val="0"/>
              </a:spcBef>
              <a:spcAft>
                <a:spcPts val="0"/>
              </a:spcAft>
              <a:buClrTx/>
              <a:buSzTx/>
              <a:buFontTx/>
              <a:buNone/>
              <a:tabLst/>
              <a:defRPr/>
            </a:pPr>
            <a:r>
              <a:rPr kumimoji="0" lang="lt-LT" sz="1200" b="1" i="0" u="sng" strike="noStrike" kern="1200" cap="none" spc="0" normalizeH="0" baseline="0" noProof="0" dirty="0" smtClean="0">
                <a:ln>
                  <a:noFill/>
                </a:ln>
                <a:solidFill>
                  <a:srgbClr val="FF0000"/>
                </a:solidFill>
                <a:effectLst/>
                <a:uLnTx/>
                <a:uFillTx/>
                <a:latin typeface="+mn-lt"/>
                <a:ea typeface="+mn-ea"/>
                <a:cs typeface="+mn-cs"/>
              </a:rPr>
              <a:t>Produkto rodiklio „</a:t>
            </a:r>
            <a:r>
              <a:rPr kumimoji="0" lang="lt-LT" sz="1100" b="1" i="1" u="sng" strike="noStrike" kern="1200" cap="none" spc="0" normalizeH="0" baseline="0" noProof="0" dirty="0" smtClean="0">
                <a:ln>
                  <a:noFill/>
                </a:ln>
                <a:solidFill>
                  <a:srgbClr val="FF0000"/>
                </a:solidFill>
                <a:effectLst/>
                <a:uLnTx/>
                <a:uFillTx/>
                <a:latin typeface="Roboto Light"/>
                <a:ea typeface="+mn-ea"/>
                <a:cs typeface="+mn-cs"/>
              </a:rPr>
              <a:t>Sukurtos elektroninės paslaugos  170 (200) „ </a:t>
            </a:r>
            <a:r>
              <a:rPr kumimoji="0" lang="lt-LT" sz="1100" b="1" i="0" u="sng" strike="noStrike" kern="1200" cap="none" spc="0" normalizeH="0" baseline="0" noProof="0" dirty="0" smtClean="0">
                <a:ln>
                  <a:noFill/>
                </a:ln>
                <a:solidFill>
                  <a:srgbClr val="FF0000"/>
                </a:solidFill>
                <a:effectLst/>
                <a:uLnTx/>
                <a:uFillTx/>
                <a:latin typeface="Roboto Light"/>
                <a:ea typeface="+mn-ea"/>
                <a:cs typeface="+mn-cs"/>
              </a:rPr>
              <a:t>SK nariams buvo siųstas su kita reikšme.</a:t>
            </a:r>
            <a:endParaRPr kumimoji="0" lang="lt-LT" sz="1200" b="1" i="0" u="sng"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04543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77904692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297582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1828808" y="2719409"/>
            <a:ext cx="5486403" cy="520701"/>
          </a:xfrm>
          <a:prstGeom prst="rect">
            <a:avLst/>
          </a:prstGeom>
        </p:spPr>
        <p:txBody>
          <a:bodyPr vert="horz" lIns="68565" tIns="34282" rIns="68565" bIns="34282" rtlCol="0" anchor="ctr">
            <a:normAutofit/>
          </a:bodyPr>
          <a:lstStyle>
            <a:lvl1pPr>
              <a:defRPr>
                <a:solidFill>
                  <a:schemeClr val="tx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369384"/>
            <a:ext cx="2160000" cy="135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451917293"/>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tabLst>
                <a:tab pos="1252538" algn="l"/>
              </a:tabLst>
              <a:defRPr>
                <a:solidFill>
                  <a:schemeClr val="bg2"/>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597417492"/>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54058904"/>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lvl1pPr>
              <a:defRPr>
                <a:solidFill>
                  <a:schemeClr val="bg2"/>
                </a:solidFill>
              </a:defRPr>
            </a:lvl1p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70488893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8946815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272914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25027539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270329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63941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9727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02118711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685412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489930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942936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056321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21975557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6889148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4778554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3056626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1747171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17194571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88639815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241870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0892919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3871323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896980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1670948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1564305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739394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413616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243806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5294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03387969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9291295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9537376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84071412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4352198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61904772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2851408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40680030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66163422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39961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6707118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59158328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04496473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801358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51982979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37146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723304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467343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5935409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451104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6994410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589629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6185260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13243350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7699851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3470918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3611650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3691605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0670211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2842756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94022200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316910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54534108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54042211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17356057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12707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4763861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917970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258788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9755668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119927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1840368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58175289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1486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6162264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28797522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51227408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5676061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82889005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2758892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3536885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563202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82093374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4842393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977537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2864097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5301909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2358691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927285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8947527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53474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986538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50816529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388796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9623262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7115551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3372019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20341333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417125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8422647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196942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087409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50480747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314501459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9034010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75846224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9486613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115021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71207079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457051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7814895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825103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0114224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659851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8092526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815870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6260880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3325470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32660373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2055670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9268430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58955418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68543649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273257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7375051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742639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80755124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274370824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99126365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25590588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2710903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060027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875872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31835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844779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132185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4185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785470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819185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1068552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9297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412067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2069855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8478275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52382138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393523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01287959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6575028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604423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2801797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237636643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158823289"/>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3781384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883878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0311283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7186406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9783745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463494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6087189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633433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86894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679611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93397540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898085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346065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591908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95916528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06074322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43743518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2250241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14827222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4646992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8331780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132293664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8417974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66676740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67375076"/>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65724559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4897072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4404993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247350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4248487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245459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31372968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29460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1845007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4375289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275654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9190672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4590140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36457173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5833916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81733080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44541635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88176274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6561002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07995023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386867780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647013329"/>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0641302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Content Placeholder 3"/>
          <p:cNvSpPr>
            <a:spLocks noGrp="1"/>
          </p:cNvSpPr>
          <p:nvPr>
            <p:ph sz="quarter" idx="18"/>
          </p:nvPr>
        </p:nvSpPr>
        <p:spPr>
          <a:xfrm>
            <a:off x="1032933" y="1894989"/>
            <a:ext cx="2988000" cy="1691999"/>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5463174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609602" y="1960033"/>
            <a:ext cx="3509560" cy="2133600"/>
          </a:xfrm>
          <a:ln>
            <a:solidFill>
              <a:schemeClr val="accent4"/>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Content Placeholder 16"/>
          <p:cNvSpPr>
            <a:spLocks noGrp="1"/>
          </p:cNvSpPr>
          <p:nvPr>
            <p:ph sz="quarter" idx="14" hasCustomPrompt="1"/>
          </p:nvPr>
        </p:nvSpPr>
        <p:spPr>
          <a:xfrm>
            <a:off x="4572000" y="1657350"/>
            <a:ext cx="4320000" cy="24384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5225707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7" name="Content Placeholder 3"/>
          <p:cNvSpPr>
            <a:spLocks noGrp="1"/>
          </p:cNvSpPr>
          <p:nvPr>
            <p:ph sz="quarter" idx="19"/>
          </p:nvPr>
        </p:nvSpPr>
        <p:spPr>
          <a:xfrm>
            <a:off x="5334000" y="1885950"/>
            <a:ext cx="2772000" cy="1728000"/>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58463014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251999"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2" y="1640625"/>
            <a:ext cx="1752601" cy="234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141840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3657600"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325388" y="1774830"/>
            <a:ext cx="1177925" cy="2085974"/>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810818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352550"/>
            <a:ext cx="2160000"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6" y="1352550"/>
            <a:ext cx="2159588"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9715831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93723017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48909548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9875401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85180141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7987164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63490171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88160010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74085403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26500399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4294212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9372608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4222317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01779715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28481912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36112351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85185830"/>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49807735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92244993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69859285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2277582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90430049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3782581623"/>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34806951"/>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04700280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22827238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12996776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56440059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89247665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50227769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02049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57731746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Content Placeholder 3"/>
          <p:cNvSpPr>
            <a:spLocks noGrp="1"/>
          </p:cNvSpPr>
          <p:nvPr>
            <p:ph sz="quarter" idx="18"/>
          </p:nvPr>
        </p:nvSpPr>
        <p:spPr>
          <a:xfrm>
            <a:off x="1032933" y="1894989"/>
            <a:ext cx="2988000" cy="1691999"/>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721995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609602" y="1960033"/>
            <a:ext cx="3509560" cy="2133600"/>
          </a:xfrm>
          <a:ln>
            <a:solidFill>
              <a:schemeClr val="accent4"/>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Content Placeholder 16"/>
          <p:cNvSpPr>
            <a:spLocks noGrp="1"/>
          </p:cNvSpPr>
          <p:nvPr>
            <p:ph sz="quarter" idx="14" hasCustomPrompt="1"/>
          </p:nvPr>
        </p:nvSpPr>
        <p:spPr>
          <a:xfrm>
            <a:off x="4572000" y="1657350"/>
            <a:ext cx="4320000" cy="24384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17823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99043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7" name="Content Placeholder 3"/>
          <p:cNvSpPr>
            <a:spLocks noGrp="1"/>
          </p:cNvSpPr>
          <p:nvPr>
            <p:ph sz="quarter" idx="19"/>
          </p:nvPr>
        </p:nvSpPr>
        <p:spPr>
          <a:xfrm>
            <a:off x="5334000" y="1885950"/>
            <a:ext cx="2772000" cy="1728000"/>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2949508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251999"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2" y="1640625"/>
            <a:ext cx="1752601" cy="234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7744784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3657600"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325388" y="1774830"/>
            <a:ext cx="1177925" cy="2085974"/>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77105357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352550"/>
            <a:ext cx="2160000"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6" y="1352550"/>
            <a:ext cx="2159588"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38516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252418" y="1352550"/>
            <a:ext cx="8639588"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209126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2"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340571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noChangeAspect="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959923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90619" y="1200150"/>
            <a:ext cx="7162799"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91951661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523282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35624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874604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94870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84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042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802538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138220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Rectangle 17"/>
          <p:cNvSpPr/>
          <p:nvPr userDrawn="1"/>
        </p:nvSpPr>
        <p:spPr>
          <a:xfrm>
            <a:off x="-8468" y="1471500"/>
            <a:ext cx="3672000" cy="367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solidFill>
                <a:srgbClr val="415481"/>
              </a:solidFill>
              <a:latin typeface="Roboto Light"/>
            </a:endParaRPr>
          </a:p>
        </p:txBody>
      </p:sp>
      <p:sp>
        <p:nvSpPr>
          <p:cNvPr id="6" name="Text Placeholder 5"/>
          <p:cNvSpPr>
            <a:spLocks noGrp="1"/>
          </p:cNvSpPr>
          <p:nvPr>
            <p:ph type="body" sz="quarter" idx="31"/>
          </p:nvPr>
        </p:nvSpPr>
        <p:spPr>
          <a:xfrm>
            <a:off x="381003" y="1885950"/>
            <a:ext cx="2895600" cy="381000"/>
          </a:xfrm>
        </p:spPr>
        <p:txBody>
          <a:bodyPr/>
          <a:lstStyle>
            <a:lvl1pPr algn="ctr">
              <a:defRPr sz="16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1" name="Text Placeholder 5"/>
          <p:cNvSpPr>
            <a:spLocks noGrp="1"/>
          </p:cNvSpPr>
          <p:nvPr>
            <p:ph type="body" sz="quarter" idx="32"/>
          </p:nvPr>
        </p:nvSpPr>
        <p:spPr>
          <a:xfrm>
            <a:off x="381003" y="3322322"/>
            <a:ext cx="2895600" cy="381000"/>
          </a:xfrm>
        </p:spPr>
        <p:txBody>
          <a:bodyPr/>
          <a:lstStyle>
            <a:lvl1pPr algn="ctr">
              <a:defRPr sz="1200">
                <a:solidFill>
                  <a:schemeClr val="accent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2" name="Text Placeholder 5"/>
          <p:cNvSpPr>
            <a:spLocks noGrp="1"/>
          </p:cNvSpPr>
          <p:nvPr>
            <p:ph type="body" sz="quarter" idx="33"/>
          </p:nvPr>
        </p:nvSpPr>
        <p:spPr>
          <a:xfrm>
            <a:off x="381003" y="3703340"/>
            <a:ext cx="2895600" cy="1002033"/>
          </a:xfrm>
        </p:spPr>
        <p:txBody>
          <a:bodyPr/>
          <a:lstStyle>
            <a:lvl1pPr algn="ctr">
              <a:lnSpc>
                <a:spcPct val="120000"/>
              </a:lnSpc>
              <a:defRPr sz="10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4" name="Content Placeholder 23"/>
          <p:cNvSpPr>
            <a:spLocks noGrp="1"/>
          </p:cNvSpPr>
          <p:nvPr>
            <p:ph sz="quarter" idx="34"/>
          </p:nvPr>
        </p:nvSpPr>
        <p:spPr>
          <a:xfrm>
            <a:off x="1420815" y="2392367"/>
            <a:ext cx="788988" cy="788986"/>
          </a:xfrm>
        </p:spPr>
        <p:txBody>
          <a:bodyPr/>
          <a:lstStyle/>
          <a:p>
            <a:pPr lvl="0"/>
            <a:r>
              <a:rPr lang="x-none"/>
              <a:t>Click to edit</a:t>
            </a:r>
            <a:endParaRPr lang="en-US"/>
          </a:p>
        </p:txBody>
      </p:sp>
      <p:sp>
        <p:nvSpPr>
          <p:cNvPr id="1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224310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3" name="Content Placeholder 16"/>
          <p:cNvSpPr>
            <a:spLocks noGrp="1" noChangeAspect="1"/>
          </p:cNvSpPr>
          <p:nvPr>
            <p:ph sz="quarter" idx="31" hasCustomPrompt="1"/>
          </p:nvPr>
        </p:nvSpPr>
        <p:spPr>
          <a:xfrm>
            <a:off x="-8999"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4" name="Content Placeholder 16"/>
          <p:cNvSpPr>
            <a:spLocks noGrp="1" noChangeAspect="1"/>
          </p:cNvSpPr>
          <p:nvPr>
            <p:ph sz="quarter" idx="32" hasCustomPrompt="1"/>
          </p:nvPr>
        </p:nvSpPr>
        <p:spPr>
          <a:xfrm>
            <a:off x="181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1" name="Content Placeholder 16"/>
          <p:cNvSpPr>
            <a:spLocks noGrp="1" noChangeAspect="1"/>
          </p:cNvSpPr>
          <p:nvPr>
            <p:ph sz="quarter" idx="33" hasCustomPrompt="1"/>
          </p:nvPr>
        </p:nvSpPr>
        <p:spPr>
          <a:xfrm>
            <a:off x="-8999"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2" name="Content Placeholder 16"/>
          <p:cNvSpPr>
            <a:spLocks noGrp="1" noChangeAspect="1"/>
          </p:cNvSpPr>
          <p:nvPr>
            <p:ph sz="quarter" idx="34" hasCustomPrompt="1"/>
          </p:nvPr>
        </p:nvSpPr>
        <p:spPr>
          <a:xfrm>
            <a:off x="181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410835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72260297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5259170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571750"/>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571750"/>
            <a:ext cx="3672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3867155"/>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276352"/>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1167"/>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5" y="1276355"/>
            <a:ext cx="3124201" cy="990600"/>
          </a:xfrm>
          <a:prstGeom prst="rect">
            <a:avLst/>
          </a:prstGeom>
        </p:spPr>
        <p:txBody>
          <a:bodyPr vert="horz" lIns="68565" tIns="34282" rIns="68565" bIns="34282"/>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4091484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Tree>
    <p:extLst>
      <p:ext uri="{BB962C8B-B14F-4D97-AF65-F5344CB8AC3E}">
        <p14:creationId xmlns:p14="http://schemas.microsoft.com/office/powerpoint/2010/main" val="97725479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285559467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03707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975220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971834"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252461"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649881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52470"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6172662"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037608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11" name="Title 10"/>
          <p:cNvSpPr>
            <a:spLocks noGrp="1"/>
          </p:cNvSpPr>
          <p:nvPr>
            <p:ph type="title"/>
          </p:nvPr>
        </p:nvSpPr>
        <p:spPr/>
        <p:txBody>
          <a:bodyPr vert="horz"/>
          <a:lstStyle/>
          <a:p>
            <a:r>
              <a:rPr lang="x-none"/>
              <a:t>Click to edit Master title style</a:t>
            </a:r>
            <a:endParaRPr lang="en-US"/>
          </a:p>
        </p:txBody>
      </p:sp>
      <p:sp>
        <p:nvSpPr>
          <p:cNvPr id="7" name="Content Placeholder 16"/>
          <p:cNvSpPr>
            <a:spLocks noGrp="1"/>
          </p:cNvSpPr>
          <p:nvPr>
            <p:ph sz="quarter" idx="14" hasCustomPrompt="1"/>
          </p:nvPr>
        </p:nvSpPr>
        <p:spPr>
          <a:xfrm>
            <a:off x="25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3674869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45410802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20000"/>
              </a:lnSpc>
              <a:spcBef>
                <a:spcPts val="0"/>
              </a:spcBef>
              <a:buNone/>
              <a:defRPr sz="1000" b="0" i="0">
                <a:solidFill>
                  <a:schemeClr val="tx1"/>
                </a:solidFill>
                <a:latin typeface="Roboto Light"/>
                <a:cs typeface="Roboto Light"/>
              </a:defRPr>
            </a:lvl3pPr>
            <a:lvl4pPr marL="1370901" indent="0">
              <a:lnSpc>
                <a:spcPct val="120000"/>
              </a:lnSpc>
              <a:spcBef>
                <a:spcPts val="0"/>
              </a:spcBef>
              <a:buNone/>
              <a:defRPr sz="1000" b="0" i="0">
                <a:solidFill>
                  <a:schemeClr val="tx1"/>
                </a:solidFill>
                <a:latin typeface="Roboto Light"/>
                <a:cs typeface="Roboto Light"/>
              </a:defRPr>
            </a:lvl4pPr>
            <a:lvl5pPr marL="1827866"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46231853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4" name="Rectangle 3"/>
          <p:cNvSpPr/>
          <p:nvPr userDrawn="1"/>
        </p:nvSpPr>
        <p:spPr>
          <a:xfrm>
            <a:off x="0" y="4419730"/>
            <a:ext cx="9144000" cy="742832"/>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ln>
                <a:noFill/>
              </a:ln>
              <a:solidFill>
                <a:schemeClr val="bg2"/>
              </a:solidFill>
              <a:latin typeface="Roboto Light"/>
            </a:endParaRPr>
          </a:p>
        </p:txBody>
      </p:sp>
      <p:sp>
        <p:nvSpPr>
          <p:cNvPr id="3" name="Content Placeholder 2"/>
          <p:cNvSpPr>
            <a:spLocks noGrp="1"/>
          </p:cNvSpPr>
          <p:nvPr>
            <p:ph sz="quarter" idx="17"/>
          </p:nvPr>
        </p:nvSpPr>
        <p:spPr>
          <a:xfrm>
            <a:off x="252440" y="1352550"/>
            <a:ext cx="8639175" cy="2590800"/>
          </a:xfrm>
        </p:spPr>
        <p:txBody>
          <a:bodyPr>
            <a:noAutofit/>
          </a:bodyPr>
          <a:lstStyle>
            <a:lvl1pPr marL="0" indent="0">
              <a:lnSpc>
                <a:spcPct val="120000"/>
              </a:lnSpc>
              <a:buNone/>
              <a:defRPr sz="1000">
                <a:solidFill>
                  <a:srgbClr val="FFFFFF"/>
                </a:solidFill>
                <a:latin typeface="Roboto Light"/>
                <a:cs typeface="Roboto Light"/>
              </a:defRPr>
            </a:lvl1pPr>
            <a:lvl2pPr marL="456959" indent="0">
              <a:lnSpc>
                <a:spcPct val="120000"/>
              </a:lnSpc>
              <a:buNone/>
              <a:defRPr sz="1000">
                <a:solidFill>
                  <a:srgbClr val="FFFFFF"/>
                </a:solidFill>
                <a:latin typeface="Roboto Light"/>
                <a:cs typeface="Roboto Light"/>
              </a:defRPr>
            </a:lvl2pPr>
            <a:lvl3pPr marL="913934" indent="0">
              <a:lnSpc>
                <a:spcPct val="120000"/>
              </a:lnSpc>
              <a:buNone/>
              <a:defRPr sz="1000">
                <a:solidFill>
                  <a:srgbClr val="FFFFFF"/>
                </a:solidFill>
                <a:latin typeface="Roboto Light"/>
                <a:cs typeface="Roboto Light"/>
              </a:defRPr>
            </a:lvl3pPr>
            <a:lvl4pPr marL="1370901" indent="0">
              <a:lnSpc>
                <a:spcPct val="120000"/>
              </a:lnSpc>
              <a:buNone/>
              <a:defRPr sz="1000">
                <a:solidFill>
                  <a:srgbClr val="FFFFFF"/>
                </a:solidFill>
                <a:latin typeface="Roboto Light"/>
                <a:cs typeface="Roboto Light"/>
              </a:defRPr>
            </a:lvl4pPr>
            <a:lvl5pPr marL="1827866"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10" name="Picture Placeholder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9407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3309801" y="819150"/>
            <a:ext cx="2520000" cy="157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
        <p:nvSpPr>
          <p:cNvPr id="18" name="Text Placeholder 17"/>
          <p:cNvSpPr>
            <a:spLocks noGrp="1"/>
          </p:cNvSpPr>
          <p:nvPr>
            <p:ph type="body" sz="quarter" idx="15"/>
          </p:nvPr>
        </p:nvSpPr>
        <p:spPr>
          <a:xfrm>
            <a:off x="1828800" y="3316296"/>
            <a:ext cx="5486400" cy="855664"/>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itle Placeholder 2"/>
          <p:cNvSpPr>
            <a:spLocks noGrp="1"/>
          </p:cNvSpPr>
          <p:nvPr>
            <p:ph type="title"/>
          </p:nvPr>
        </p:nvSpPr>
        <p:spPr>
          <a:xfrm>
            <a:off x="1828808" y="2795605"/>
            <a:ext cx="5486403" cy="520701"/>
          </a:xfrm>
          <a:prstGeom prst="rect">
            <a:avLst/>
          </a:prstGeom>
        </p:spPr>
        <p:txBody>
          <a:bodyPr vert="horz" lIns="68565" tIns="34282" rIns="68565" bIns="34282" rtlCol="0" anchor="ctr">
            <a:normAutofit/>
          </a:bodyPr>
          <a:lstStyle/>
          <a:p>
            <a:r>
              <a:rPr lang="x-none"/>
              <a:t>Click to edit Master title style</a:t>
            </a:r>
            <a:endParaRPr lang="en-US"/>
          </a:p>
        </p:txBody>
      </p:sp>
    </p:spTree>
    <p:extLst>
      <p:ext uri="{BB962C8B-B14F-4D97-AF65-F5344CB8AC3E}">
        <p14:creationId xmlns:p14="http://schemas.microsoft.com/office/powerpoint/2010/main" val="4071252172"/>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solidFill>
            <a:schemeClr val="tx2"/>
          </a:solid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6146610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1828808" y="2719409"/>
            <a:ext cx="5486403" cy="520701"/>
          </a:xfrm>
          <a:prstGeom prst="rect">
            <a:avLst/>
          </a:prstGeom>
        </p:spPr>
        <p:txBody>
          <a:bodyPr vert="horz" lIns="68565" tIns="34282" rIns="68565" bIns="34282" rtlCol="0" anchor="ctr">
            <a:normAutofit/>
          </a:bodyPr>
          <a:lstStyle>
            <a:lvl1pPr>
              <a:defRPr>
                <a:solidFill>
                  <a:schemeClr val="tx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369384"/>
            <a:ext cx="2160000" cy="135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32477511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65585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tabLst>
                <a:tab pos="1252538" algn="l"/>
              </a:tabLst>
              <a:defRPr>
                <a:solidFill>
                  <a:schemeClr val="bg2"/>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1180081733"/>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47447139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lvl1pPr>
              <a:defRPr>
                <a:solidFill>
                  <a:schemeClr val="bg2"/>
                </a:solidFill>
              </a:defRPr>
            </a:lvl1p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278930159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590834" y="3831206"/>
            <a:ext cx="4038601" cy="703783"/>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2" name="Title 1"/>
          <p:cNvSpPr>
            <a:spLocks noGrp="1"/>
          </p:cNvSpPr>
          <p:nvPr>
            <p:ph type="title"/>
          </p:nvPr>
        </p:nvSpPr>
        <p:spPr>
          <a:xfrm>
            <a:off x="2590834" y="3409989"/>
            <a:ext cx="4038601" cy="421217"/>
          </a:xfrm>
        </p:spPr>
        <p:txBody>
          <a:bodyPr/>
          <a:lstStyle/>
          <a:p>
            <a:endParaRPr lang="en-US"/>
          </a:p>
        </p:txBody>
      </p:sp>
      <p:sp>
        <p:nvSpPr>
          <p:cNvPr id="6" name="Picture Placeholder 6"/>
          <p:cNvSpPr>
            <a:spLocks noGrp="1" noChangeAspect="1"/>
          </p:cNvSpPr>
          <p:nvPr>
            <p:ph type="pic" sz="quarter" idx="12"/>
          </p:nvPr>
        </p:nvSpPr>
        <p:spPr>
          <a:xfrm>
            <a:off x="609600" y="3409950"/>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819055564"/>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12" name="Text Placeholder 8"/>
          <p:cNvSpPr>
            <a:spLocks noGrp="1"/>
          </p:cNvSpPr>
          <p:nvPr>
            <p:ph type="body" sz="quarter" idx="11" hasCustomPrompt="1"/>
          </p:nvPr>
        </p:nvSpPr>
        <p:spPr>
          <a:xfrm>
            <a:off x="533401" y="2419352"/>
            <a:ext cx="3048000" cy="2209800"/>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13" name="Title 1"/>
          <p:cNvSpPr>
            <a:spLocks noGrp="1"/>
          </p:cNvSpPr>
          <p:nvPr>
            <p:ph type="title"/>
          </p:nvPr>
        </p:nvSpPr>
        <p:spPr>
          <a:xfrm>
            <a:off x="533401" y="1957958"/>
            <a:ext cx="3048000" cy="461433"/>
          </a:xfrm>
        </p:spPr>
        <p:txBody>
          <a:bodyPr/>
          <a:lstStyle/>
          <a:p>
            <a:endParaRPr lang="en-US"/>
          </a:p>
        </p:txBody>
      </p:sp>
      <p:sp>
        <p:nvSpPr>
          <p:cNvPr id="14" name="Picture Placeholder 6"/>
          <p:cNvSpPr>
            <a:spLocks noGrp="1" noChangeAspect="1"/>
          </p:cNvSpPr>
          <p:nvPr>
            <p:ph type="pic" sz="quarter" idx="12"/>
          </p:nvPr>
        </p:nvSpPr>
        <p:spPr>
          <a:xfrm>
            <a:off x="533401" y="550334"/>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183564362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a:xfrm>
            <a:off x="252418" y="427574"/>
            <a:ext cx="7820065" cy="636058"/>
          </a:xfrm>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134348491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3" y="0"/>
            <a:ext cx="9143999" cy="4095750"/>
          </a:xfrm>
          <a:prstGeom prst="rect">
            <a:avLst/>
          </a:prstGeom>
        </p:spPr>
        <p:txBody>
          <a:bodyPr>
            <a:normAutofit/>
          </a:bodyPr>
          <a:lstStyle>
            <a:lvl1pPr marL="0" indent="0">
              <a:buNone/>
              <a:defRPr sz="1000">
                <a:solidFill>
                  <a:srgbClr val="FFFFFF"/>
                </a:solidFill>
                <a:latin typeface="Roboto Light"/>
                <a:cs typeface="Roboto Light"/>
              </a:defRPr>
            </a:lvl1pPr>
            <a:lvl2pPr marL="456959" indent="0">
              <a:buNone/>
              <a:defRPr sz="1000">
                <a:solidFill>
                  <a:srgbClr val="FFFFFF"/>
                </a:solidFill>
                <a:latin typeface="Roboto Light"/>
                <a:cs typeface="Roboto Light"/>
              </a:defRPr>
            </a:lvl2pPr>
            <a:lvl3pPr marL="913934" indent="0">
              <a:buNone/>
              <a:defRPr sz="1000">
                <a:solidFill>
                  <a:srgbClr val="FFFFFF"/>
                </a:solidFill>
                <a:latin typeface="Roboto Light"/>
                <a:cs typeface="Roboto Light"/>
              </a:defRPr>
            </a:lvl3pPr>
            <a:lvl4pPr marL="1370901" indent="0">
              <a:buNone/>
              <a:defRPr sz="1000">
                <a:solidFill>
                  <a:srgbClr val="FFFFFF"/>
                </a:solidFill>
                <a:latin typeface="Roboto Light"/>
                <a:cs typeface="Roboto Light"/>
              </a:defRPr>
            </a:lvl4pPr>
            <a:lvl5pPr marL="1827866"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3" y="4324350"/>
            <a:ext cx="4267199" cy="533400"/>
          </a:xfrm>
          <a:prstGeom prst="rect">
            <a:avLst/>
          </a:prstGeom>
        </p:spPr>
        <p:txBody>
          <a:bodyPr anchor="t" anchorCtr="0">
            <a:noAutofit/>
          </a:bodyPr>
          <a:lstStyle>
            <a:lvl1pPr marL="0" indent="0" algn="r">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4644084"/>
            <a:ext cx="4293600" cy="213666"/>
          </a:xfrm>
        </p:spPr>
        <p:txBody>
          <a:bodyPr anchor="ctr" anchorCtr="0"/>
          <a:lstStyle/>
          <a:p>
            <a:r>
              <a:rPr lang="x-none"/>
              <a:t>Click to edit Master</a:t>
            </a:r>
            <a:endParaRPr lang="en-US"/>
          </a:p>
        </p:txBody>
      </p:sp>
    </p:spTree>
    <p:extLst>
      <p:ext uri="{BB962C8B-B14F-4D97-AF65-F5344CB8AC3E}">
        <p14:creationId xmlns:p14="http://schemas.microsoft.com/office/powerpoint/2010/main" val="397022926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971850" y="0"/>
            <a:ext cx="6172201" cy="5143500"/>
          </a:xfrm>
          <a:prstGeom prst="rect">
            <a:avLst/>
          </a:prstGeom>
          <a:noFill/>
          <a:effectLst/>
        </p:spPr>
        <p:txBody>
          <a:bodyPr>
            <a:normAutofit/>
          </a:bodyPr>
          <a:lstStyle>
            <a:lvl1pPr marL="0" indent="0">
              <a:buNone/>
              <a:defRPr sz="1000"/>
            </a:lvl1pPr>
          </a:lstStyle>
          <a:p>
            <a:endParaRPr lang="en-US"/>
          </a:p>
        </p:txBody>
      </p:sp>
      <p:sp>
        <p:nvSpPr>
          <p:cNvPr id="19" name="Text Placeholder 4"/>
          <p:cNvSpPr>
            <a:spLocks noGrp="1"/>
          </p:cNvSpPr>
          <p:nvPr>
            <p:ph type="body" sz="quarter" idx="18"/>
          </p:nvPr>
        </p:nvSpPr>
        <p:spPr>
          <a:xfrm>
            <a:off x="252046" y="1123992"/>
            <a:ext cx="2415001" cy="2212447"/>
          </a:xfrm>
          <a:prstGeom prst="rect">
            <a:avLst/>
          </a:prstGeom>
        </p:spPr>
        <p:txBody>
          <a:bodyPr anchor="t" anchorCtr="0">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52046" y="567272"/>
            <a:ext cx="2415001" cy="533400"/>
          </a:xfrm>
        </p:spPr>
        <p:txBody>
          <a:bodyPr/>
          <a:lstStyle/>
          <a:p>
            <a:endParaRPr lang="en-US"/>
          </a:p>
        </p:txBody>
      </p:sp>
    </p:spTree>
    <p:extLst>
      <p:ext uri="{BB962C8B-B14F-4D97-AF65-F5344CB8AC3E}">
        <p14:creationId xmlns:p14="http://schemas.microsoft.com/office/powerpoint/2010/main" val="328168417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78160261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48944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2492616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393663802"/>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675899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674385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730920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932309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03268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63971809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17771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783281108"/>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5108603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spTree>
    <p:extLst>
      <p:ext uri="{BB962C8B-B14F-4D97-AF65-F5344CB8AC3E}">
        <p14:creationId xmlns:p14="http://schemas.microsoft.com/office/powerpoint/2010/main" val="360507644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72088834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977654544"/>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07613771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437930517"/>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063117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3220844335"/>
      </p:ext>
    </p:extLst>
  </p:cSld>
  <p:clrMapOvr>
    <a:masterClrMapping/>
  </p:clrMapOvr>
  <p:extLst mod="1">
    <p:ext uri="{DCECCB84-F9BA-43D5-87BE-67443E8EF086}">
      <p15:sldGuideLst xmlns=""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252416" y="1352550"/>
            <a:ext cx="4319588" cy="28956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Tree>
    <p:extLst>
      <p:ext uri="{BB962C8B-B14F-4D97-AF65-F5344CB8AC3E}">
        <p14:creationId xmlns:p14="http://schemas.microsoft.com/office/powerpoint/2010/main" val="423417035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88359415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1178461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spTree>
    <p:extLst>
      <p:ext uri="{BB962C8B-B14F-4D97-AF65-F5344CB8AC3E}">
        <p14:creationId xmlns:p14="http://schemas.microsoft.com/office/powerpoint/2010/main" val="2110596330"/>
      </p:ext>
    </p:extLst>
  </p:cSld>
  <p:clrMapOvr>
    <a:masterClrMapping/>
  </p:clrMapOvr>
  <p:extLst mod="1">
    <p:ext uri="{DCECCB84-F9BA-43D5-87BE-67443E8EF086}">
      <p15:sldGuideLst xmlns:p15="http://schemas.microsoft.com/office/powerpoint/2012/main" xmlns="">
        <p15:guide id="1" orient="horz" pos="288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12.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9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theme" Target="../theme/theme14.xml"/><Relationship Id="rId4"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heme" Target="../theme/theme15.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image" Target="../media/image1.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theme" Target="../theme/theme16.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21" Type="http://schemas.openxmlformats.org/officeDocument/2006/relationships/theme" Target="../theme/theme17.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image" Target="../media/image1.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theme" Target="../theme/theme1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image" Target="../media/image1.png"/><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21" Type="http://schemas.openxmlformats.org/officeDocument/2006/relationships/slideLayout" Target="../slideLayouts/slideLayout219.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image" Target="../media/image1.png"/><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slideLayout" Target="../slideLayouts/slideLayout240.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image" Target="../media/image1.png"/><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slideLayout" Target="../slideLayouts/slideLayout261.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image" Target="../media/image1.png"/><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image" Target="../media/image1.png"/><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5.xml"/><Relationship Id="rId7" Type="http://schemas.openxmlformats.org/officeDocument/2006/relationships/theme" Target="../theme/theme2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5" Type="http://schemas.openxmlformats.org/officeDocument/2006/relationships/slideLayout" Target="../slideLayouts/slideLayout287.xml"/><Relationship Id="rId4" Type="http://schemas.openxmlformats.org/officeDocument/2006/relationships/slideLayout" Target="../slideLayouts/slideLayout28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image" Target="../media/image1.png"/><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9.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21"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328465351"/>
      </p:ext>
    </p:extLst>
  </p:cSld>
  <p:clrMap bg1="lt1" tx1="dk1" bg2="lt2" tx2="dk2" accent1="accent1" accent2="accent2" accent3="accent3" accent4="accent4" accent5="accent5" accent6="accent6" hlink="hlink" folHlink="folHlink"/>
  <p:sldLayoutIdLst>
    <p:sldLayoutId id="2147483706" r:id="rId1"/>
    <p:sldLayoutId id="2147483743" r:id="rId2"/>
    <p:sldLayoutId id="2147483744" r:id="rId3"/>
    <p:sldLayoutId id="2147483745" r:id="rId4"/>
    <p:sldLayoutId id="2147483746" r:id="rId5"/>
    <p:sldLayoutId id="2147483747" r:id="rId6"/>
    <p:sldLayoutId id="2147483748" r:id="rId7"/>
    <p:sldLayoutId id="2147483663" r:id="rId8"/>
    <p:sldLayoutId id="2147483763" r:id="rId9"/>
    <p:sldLayoutId id="2147483739" r:id="rId10"/>
    <p:sldLayoutId id="2147483649" r:id="rId11"/>
    <p:sldLayoutId id="2147483673" r:id="rId12"/>
    <p:sldLayoutId id="2147483662" r:id="rId13"/>
    <p:sldLayoutId id="2147483674" r:id="rId14"/>
    <p:sldLayoutId id="2147483653" r:id="rId15"/>
    <p:sldLayoutId id="2147483738" r:id="rId16"/>
    <p:sldLayoutId id="2147483711" r:id="rId17"/>
    <p:sldLayoutId id="2147483712" r:id="rId18"/>
    <p:sldLayoutId id="2147483787" r:id="rId19"/>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5" name="Text Placeholder 4"/>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74474256"/>
      </p:ext>
    </p:extLst>
  </p:cSld>
  <p:clrMap bg1="lt1" tx1="dk1" bg2="lt2" tx2="dk2" accent1="accent1" accent2="accent2" accent3="accent3" accent4="accent4" accent5="accent5" accent6="accent6" hlink="hlink" folHlink="folHlink"/>
  <p:sldLayoutIdLst>
    <p:sldLayoutId id="2147483659" r:id="rId1"/>
    <p:sldLayoutId id="2147483718" r:id="rId2"/>
  </p:sldLayoutIdLst>
  <p:hf hdr="0" dt="0"/>
  <p:txStyles>
    <p:titleStyle>
      <a:lvl1pPr algn="l"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l"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252001" y="427574"/>
            <a:ext cx="7820483" cy="636058"/>
          </a:xfrm>
          <a:prstGeom prst="rect">
            <a:avLst/>
          </a:prstGeom>
        </p:spPr>
        <p:txBody>
          <a:bodyPr vert="horz" lIns="68565" tIns="34282" rIns="68565" bIns="34282" rtlCol="0" anchor="t" anchorCtr="0">
            <a:normAutofit/>
          </a:bodyPr>
          <a:lstStyle/>
          <a:p>
            <a:r>
              <a:rPr lang="x-none"/>
              <a:t>Click to edit Master title style</a:t>
            </a:r>
            <a:endParaRPr lang="en-US"/>
          </a:p>
        </p:txBody>
      </p:sp>
      <p:sp>
        <p:nvSpPr>
          <p:cNvPr id="17" name="Text Placeholder 16"/>
          <p:cNvSpPr>
            <a:spLocks noGrp="1"/>
          </p:cNvSpPr>
          <p:nvPr>
            <p:ph type="body" idx="1"/>
          </p:nvPr>
        </p:nvSpPr>
        <p:spPr>
          <a:xfrm>
            <a:off x="252044" y="1200176"/>
            <a:ext cx="8621067" cy="3185583"/>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348720733"/>
      </p:ext>
    </p:extLst>
  </p:cSld>
  <p:clrMap bg1="lt1" tx1="dk1" bg2="lt2" tx2="dk2" accent1="accent1" accent2="accent2" accent3="accent3" accent4="accent4" accent5="accent5" accent6="accent6" hlink="hlink" folHlink="folHlink"/>
  <p:sldLayoutIdLst>
    <p:sldLayoutId id="2147483761" r:id="rId1"/>
    <p:sldLayoutId id="2147483660" r:id="rId2"/>
    <p:sldLayoutId id="2147483667" r:id="rId3"/>
  </p:sldLayoutIdLst>
  <p:hf hdr="0" dt="0"/>
  <p:txStyles>
    <p:titleStyle>
      <a:lvl1pPr algn="l" defTabSz="456959" rtl="0" eaLnBrk="1" latinLnBrk="0" hangingPunct="1">
        <a:spcBef>
          <a:spcPct val="0"/>
        </a:spcBef>
        <a:buNone/>
        <a:defRPr lang="x-none" sz="2800" b="0" i="0" kern="1200" cap="none">
          <a:solidFill>
            <a:schemeClr val="accent1"/>
          </a:solidFill>
          <a:latin typeface="Roboto Light"/>
          <a:ea typeface="+mn-ea"/>
          <a:cs typeface="Roboto Light"/>
        </a:defRPr>
      </a:lvl1pPr>
    </p:titleStyle>
    <p:bodyStyle>
      <a:lvl1pPr marL="0"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1pPr>
      <a:lvl2pPr marL="456959"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a:solidFill>
            <a:schemeClr val="tx1"/>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7518248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3" y="819152"/>
            <a:ext cx="4319999" cy="381000"/>
          </a:xfrm>
          <a:prstGeom prst="rect">
            <a:avLst/>
          </a:prstGeom>
        </p:spPr>
        <p:txBody>
          <a:bodyPr lIns="68565" tIns="0" rIns="68565" bIns="0">
            <a:noAutofit/>
          </a:bodyPr>
          <a:lstStyle/>
          <a:p>
            <a:pPr marL="0" lvl="0" indent="0">
              <a:spcBef>
                <a:spcPts val="1000"/>
              </a:spcBef>
              <a:buFont typeface="Arial" panose="020B0604020202020204" pitchFamily="34" charset="0"/>
            </a:pPr>
            <a:endParaRPr lang="en-US"/>
          </a:p>
        </p:txBody>
      </p:sp>
      <p:sp>
        <p:nvSpPr>
          <p:cNvPr id="2" name="Text Placeholder 1"/>
          <p:cNvSpPr>
            <a:spLocks noGrp="1"/>
          </p:cNvSpPr>
          <p:nvPr>
            <p:ph type="body" idx="1"/>
          </p:nvPr>
        </p:nvSpPr>
        <p:spPr>
          <a:xfrm>
            <a:off x="252000" y="1946393"/>
            <a:ext cx="8229600" cy="1996957"/>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6"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99036497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35392114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7" r:id="rId4"/>
  </p:sldLayoutIdLst>
  <p:hf hdr="0" dt="0"/>
  <p:txStyles>
    <p:titleStyle>
      <a:lvl1pPr algn="ctr" defTabSz="456959" rtl="0" eaLnBrk="1" latinLnBrk="0" hangingPunct="1">
        <a:spcBef>
          <a:spcPct val="0"/>
        </a:spcBef>
        <a:buNone/>
        <a:defRPr lang="en-US" sz="2800" b="0" i="0" kern="1200" cap="none">
          <a:solidFill>
            <a:schemeClr val="accent1"/>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63933179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0956561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09376369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6" r:id="rId19"/>
    <p:sldLayoutId id="2147483877" r:id="rId20"/>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99670820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96816996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8462132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53740170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79059323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66303290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63230195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9" name="Picture Placeholder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13365365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12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a:solidFill>
                <a:srgbClr val="0AB8D0"/>
              </a:solidFill>
            </a:endParaRPr>
          </a:p>
        </p:txBody>
      </p:sp>
      <p:pic>
        <p:nvPicPr>
          <p:cNvPr id="8" name="Picture Placeholder 13"/>
          <p:cNvPicPr>
            <a:picLocks noChangeAspect="1"/>
          </p:cNvPicPr>
          <p:nvPr userDrawn="1"/>
        </p:nvPicPr>
        <p:blipFill rotWithShape="1">
          <a:blip r:embed="rId2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48021829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9" name="Picture Placeholder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170975823"/>
      </p:ext>
    </p:extLst>
  </p:cSld>
  <p:clrMap bg1="lt1" tx1="dk1" bg2="lt2" tx2="dk2" accent1="accent1" accent2="accent2" accent3="accent3" accent4="accent4" accent5="accent5" accent6="accent6" hlink="hlink" folHlink="folHlink"/>
  <p:sldLayoutIdLst>
    <p:sldLayoutId id="2147483722" r:id="rId1"/>
    <p:sldLayoutId id="2147483736" r:id="rId2"/>
    <p:sldLayoutId id="2147483725" r:id="rId3"/>
    <p:sldLayoutId id="2147483727" r:id="rId4"/>
    <p:sldLayoutId id="2147483740" r:id="rId5"/>
    <p:sldLayoutId id="2147483729" r:id="rId6"/>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12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90619" y="819152"/>
            <a:ext cx="71627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990623" y="1276374"/>
            <a:ext cx="7162799"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5564948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730" r:id="rId4"/>
    <p:sldLayoutId id="2147483734" r:id="rId5"/>
    <p:sldLayoutId id="2147483735" r:id="rId6"/>
    <p:sldLayoutId id="2147483731" r:id="rId7"/>
    <p:sldLayoutId id="2147483719" r:id="rId8"/>
    <p:sldLayoutId id="2147483741" r:id="rId9"/>
    <p:sldLayoutId id="2147483732" r:id="rId10"/>
    <p:sldLayoutId id="2147483733" r:id="rId11"/>
    <p:sldLayoutId id="2147483783" r:id="rId12"/>
    <p:sldLayoutId id="2147483784" r:id="rId13"/>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72000" y="0"/>
            <a:ext cx="3672000" cy="2571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solidFill>
                <a:srgbClr val="415481"/>
              </a:solidFill>
              <a:latin typeface="Roboto Light"/>
            </a:endParaRPr>
          </a:p>
        </p:txBody>
      </p:sp>
      <p:sp>
        <p:nvSpPr>
          <p:cNvPr id="39" name="Title Placeholder 38"/>
          <p:cNvSpPr>
            <a:spLocks noGrp="1"/>
          </p:cNvSpPr>
          <p:nvPr>
            <p:ph type="title"/>
          </p:nvPr>
        </p:nvSpPr>
        <p:spPr>
          <a:xfrm>
            <a:off x="3962435" y="819152"/>
            <a:ext cx="3124201"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pic>
        <p:nvPicPr>
          <p:cNvPr id="5" name="Picture Placeholder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8234699"/>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3934" rtl="0" eaLnBrk="1" latinLnBrk="0" hangingPunct="1">
        <a:lnSpc>
          <a:spcPct val="90000"/>
        </a:lnSpc>
        <a:spcBef>
          <a:spcPct val="0"/>
        </a:spcBef>
        <a:buNone/>
        <a:defRPr lang="en-US" sz="2800" b="0" i="0" kern="1200" cap="none">
          <a:solidFill>
            <a:schemeClr val="bg2"/>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3" y="819152"/>
            <a:ext cx="4319999" cy="381000"/>
          </a:xfrm>
          <a:prstGeom prst="rect">
            <a:avLst/>
          </a:prstGeom>
        </p:spPr>
        <p:txBody>
          <a:bodyPr lIns="68565" tIns="0" rIns="68565" bIns="0">
            <a:noAutofit/>
          </a:bodyPr>
          <a:lstStyle/>
          <a:p>
            <a:pPr marL="0" lvl="0" indent="0">
              <a:spcBef>
                <a:spcPts val="1000"/>
              </a:spcBef>
              <a:buFont typeface="Arial" panose="020B0604020202020204" pitchFamily="34" charset="0"/>
            </a:pPr>
            <a:endParaRPr lang="en-US"/>
          </a:p>
        </p:txBody>
      </p:sp>
      <p:sp>
        <p:nvSpPr>
          <p:cNvPr id="2" name="Text Placeholder 1"/>
          <p:cNvSpPr>
            <a:spLocks noGrp="1"/>
          </p:cNvSpPr>
          <p:nvPr>
            <p:ph type="body" idx="1"/>
          </p:nvPr>
        </p:nvSpPr>
        <p:spPr>
          <a:xfrm>
            <a:off x="252000" y="1946393"/>
            <a:ext cx="8229600" cy="1996957"/>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047943751"/>
      </p:ext>
    </p:extLst>
  </p:cSld>
  <p:clrMap bg1="lt1" tx1="dk1" bg2="lt2" tx2="dk2" accent1="accent1" accent2="accent2" accent3="accent3" accent4="accent4" accent5="accent5" accent6="accent6" hlink="hlink" folHlink="folHlink"/>
  <p:sldLayoutIdLst>
    <p:sldLayoutId id="2147483695" r:id="rId1"/>
    <p:sldLayoutId id="2147483713" r:id="rId2"/>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a:p>
        </p:txBody>
      </p:sp>
      <p:pic>
        <p:nvPicPr>
          <p:cNvPr id="8" name="Picture Placeholder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28414104"/>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699" r:id="rId4"/>
    <p:sldLayoutId id="2147483700" r:id="rId5"/>
    <p:sldLayoutId id="2147483702" r:id="rId6"/>
    <p:sldLayoutId id="2147483656" r:id="rId7"/>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986610892"/>
      </p:ext>
    </p:extLst>
  </p:cSld>
  <p:clrMap bg1="lt1" tx1="dk1" bg2="lt2" tx2="dk2" accent1="accent1" accent2="accent2" accent3="accent3" accent4="accent4" accent5="accent5" accent6="accent6" hlink="hlink" folHlink="folHlink"/>
  <p:sldLayoutIdLst>
    <p:sldLayoutId id="2147483652" r:id="rId1"/>
    <p:sldLayoutId id="2147483658" r:id="rId2"/>
  </p:sldLayoutIdLst>
  <p:hf hdr="0" dt="0"/>
  <p:txStyles>
    <p:titleStyle>
      <a:lvl1pPr algn="ctr"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4338553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85" r:id="rId3"/>
    <p:sldLayoutId id="2147483786" r:id="rId4"/>
  </p:sldLayoutIdLst>
  <p:hf hdr="0" dt="0"/>
  <p:txStyles>
    <p:titleStyle>
      <a:lvl1pPr algn="ctr" defTabSz="456959" rtl="0" eaLnBrk="1" latinLnBrk="0" hangingPunct="1">
        <a:spcBef>
          <a:spcPct val="0"/>
        </a:spcBef>
        <a:buNone/>
        <a:defRPr lang="en-US" sz="2800" b="0" i="0" kern="1200" cap="none">
          <a:solidFill>
            <a:schemeClr val="accent1"/>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gi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gif"/><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7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gif"/><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7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gif"/><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16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4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4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2199" y="0"/>
            <a:ext cx="9144000" cy="51435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ln>
                <a:noFill/>
              </a:ln>
            </a:endParaRPr>
          </a:p>
        </p:txBody>
      </p:sp>
      <p:pic>
        <p:nvPicPr>
          <p:cNvPr id="9"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353844" y="1136380"/>
            <a:ext cx="2431914" cy="940539"/>
          </a:xfrm>
          <a:prstGeom prst="rect">
            <a:avLst/>
          </a:prstGeom>
          <a:noFill/>
          <a:ln>
            <a:noFill/>
          </a:ln>
        </p:spPr>
      </p:pic>
      <p:sp>
        <p:nvSpPr>
          <p:cNvPr id="35" name="Text Placeholder 34"/>
          <p:cNvSpPr>
            <a:spLocks noGrp="1"/>
          </p:cNvSpPr>
          <p:nvPr>
            <p:ph type="body" sz="quarter" idx="15"/>
          </p:nvPr>
        </p:nvSpPr>
        <p:spPr>
          <a:xfrm>
            <a:off x="1828800" y="3992571"/>
            <a:ext cx="5486400" cy="503229"/>
          </a:xfrm>
        </p:spPr>
        <p:txBody>
          <a:bodyPr/>
          <a:lstStyle/>
          <a:p>
            <a:r>
              <a:rPr lang="lt-LT" sz="1200" dirty="0" smtClean="0">
                <a:solidFill>
                  <a:schemeClr val="bg1"/>
                </a:solidFill>
              </a:rPr>
              <a:t>STEBĖSENOS KOMITETAS </a:t>
            </a:r>
          </a:p>
          <a:p>
            <a:r>
              <a:rPr lang="lt-LT" sz="1200" cap="none" dirty="0" smtClean="0">
                <a:solidFill>
                  <a:schemeClr val="bg1"/>
                </a:solidFill>
              </a:rPr>
              <a:t>2017 M. LIEPOS 11 D.</a:t>
            </a:r>
            <a:endParaRPr lang="en-US" sz="1200" cap="none" dirty="0">
              <a:solidFill>
                <a:schemeClr val="bg1"/>
              </a:solidFill>
            </a:endParaRPr>
          </a:p>
        </p:txBody>
      </p:sp>
      <p:sp>
        <p:nvSpPr>
          <p:cNvPr id="33" name="Title 32"/>
          <p:cNvSpPr>
            <a:spLocks noGrp="1"/>
          </p:cNvSpPr>
          <p:nvPr>
            <p:ph type="title"/>
          </p:nvPr>
        </p:nvSpPr>
        <p:spPr>
          <a:xfrm>
            <a:off x="238125" y="2486025"/>
            <a:ext cx="8629650" cy="1428750"/>
          </a:xfrm>
        </p:spPr>
        <p:txBody>
          <a:bodyPr>
            <a:normAutofit fontScale="90000"/>
          </a:bodyPr>
          <a:lstStyle/>
          <a:p>
            <a:r>
              <a:rPr lang="lt-LT" dirty="0"/>
              <a:t>LIETUVOS RESPUBLIKOS PARTNERYSTĖS </a:t>
            </a:r>
            <a:r>
              <a:rPr lang="lt-LT" dirty="0" smtClean="0"/>
              <a:t>SUTARTIES IR 2014-2020 </a:t>
            </a:r>
            <a:r>
              <a:rPr lang="lt-LT" dirty="0"/>
              <a:t>M. ES FONDŲ INVESTICIJŲ VEIKSMŲ </a:t>
            </a:r>
            <a:r>
              <a:rPr lang="lt-LT" dirty="0" smtClean="0"/>
              <a:t>PROGRAMOS </a:t>
            </a:r>
            <a:br>
              <a:rPr lang="lt-LT" dirty="0" smtClean="0"/>
            </a:br>
            <a:r>
              <a:rPr lang="lt-LT" dirty="0" smtClean="0"/>
              <a:t>KEITIMAI</a:t>
            </a:r>
            <a:r>
              <a:rPr lang="lt-LT" dirty="0"/>
              <a:t/>
            </a:r>
            <a:br>
              <a:rPr lang="lt-LT" dirty="0"/>
            </a:br>
            <a:endParaRPr lang="en-US" dirty="0"/>
          </a:p>
        </p:txBody>
      </p:sp>
    </p:spTree>
    <p:extLst>
      <p:ext uri="{BB962C8B-B14F-4D97-AF65-F5344CB8AC3E}">
        <p14:creationId xmlns:p14="http://schemas.microsoft.com/office/powerpoint/2010/main" val="3264666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5696224" y="1276253"/>
            <a:ext cx="3447776" cy="430865"/>
          </a:xfrm>
          <a:prstGeom prst="rect">
            <a:avLst/>
          </a:prstGeom>
          <a:noFill/>
        </p:spPr>
        <p:txBody>
          <a:bodyPr wrap="square" lIns="91420" tIns="45709" rIns="91420" bIns="45709" rtlCol="0">
            <a:spAutoFit/>
          </a:bodyPr>
          <a:lstStyle/>
          <a:p>
            <a:pPr>
              <a:spcBef>
                <a:spcPts val="600"/>
              </a:spcBef>
              <a:spcAft>
                <a:spcPts val="600"/>
              </a:spcAft>
            </a:pPr>
            <a:r>
              <a:rPr lang="lt-LT" sz="1100" dirty="0" smtClean="0">
                <a:solidFill>
                  <a:srgbClr val="787878"/>
                </a:solidFill>
                <a:ea typeface="Times New Roman"/>
              </a:rPr>
              <a:t>Atsisakoma </a:t>
            </a:r>
            <a:r>
              <a:rPr lang="lt-LT" sz="1100" dirty="0" smtClean="0">
                <a:solidFill>
                  <a:srgbClr val="787878"/>
                </a:solidFill>
                <a:ea typeface="Times New Roman"/>
              </a:rPr>
              <a:t>dalies investicijų </a:t>
            </a:r>
            <a:r>
              <a:rPr lang="lt-LT" sz="1100" dirty="0" smtClean="0">
                <a:solidFill>
                  <a:srgbClr val="787878"/>
                </a:solidFill>
                <a:ea typeface="Times New Roman"/>
              </a:rPr>
              <a:t>į nedidelės galios biokuro </a:t>
            </a:r>
            <a:r>
              <a:rPr lang="lt-LT" sz="1100" dirty="0" err="1" smtClean="0">
                <a:solidFill>
                  <a:srgbClr val="787878"/>
                </a:solidFill>
                <a:ea typeface="Times New Roman"/>
              </a:rPr>
              <a:t>kogeneracijas</a:t>
            </a:r>
            <a:endParaRPr lang="en-US" sz="1100" dirty="0">
              <a:solidFill>
                <a:srgbClr val="787878"/>
              </a:solidFill>
            </a:endParaRPr>
          </a:p>
        </p:txBody>
      </p:sp>
      <p:sp>
        <p:nvSpPr>
          <p:cNvPr id="45" name="TextBox 44"/>
          <p:cNvSpPr txBox="1"/>
          <p:nvPr/>
        </p:nvSpPr>
        <p:spPr>
          <a:xfrm>
            <a:off x="5513648" y="2958309"/>
            <a:ext cx="3691767" cy="1808165"/>
          </a:xfrm>
          <a:prstGeom prst="rect">
            <a:avLst/>
          </a:prstGeom>
          <a:noFill/>
        </p:spPr>
        <p:txBody>
          <a:bodyPr wrap="square" lIns="91420" tIns="45709" rIns="91420" bIns="45709" rtlCol="0">
            <a:spAutoFit/>
          </a:bodyPr>
          <a:lstStyle/>
          <a:p>
            <a:pPr marL="171450" indent="-171450">
              <a:spcBef>
                <a:spcPts val="300"/>
              </a:spcBef>
              <a:buBlip>
                <a:blip r:embed="rId3"/>
              </a:buBlip>
            </a:pPr>
            <a:r>
              <a:rPr lang="lt-LT" sz="1100" dirty="0" smtClean="0">
                <a:solidFill>
                  <a:srgbClr val="787878"/>
                </a:solidFill>
              </a:rPr>
              <a:t>Mažinami produkto rodikliai (4.1 investicinis prioritetas):</a:t>
            </a:r>
          </a:p>
          <a:p>
            <a:pPr marL="171450" indent="-171450">
              <a:spcBef>
                <a:spcPts val="300"/>
              </a:spcBef>
              <a:buFont typeface="Arial" panose="020B0604020202020204" pitchFamily="34" charset="0"/>
              <a:buChar char="•"/>
            </a:pPr>
            <a:r>
              <a:rPr lang="lt-LT" sz="1100" i="1" dirty="0">
                <a:solidFill>
                  <a:srgbClr val="787878"/>
                </a:solidFill>
              </a:rPr>
              <a:t>Papildomi atsinaujinančių išteklių energijos gamybos pajėgumai </a:t>
            </a:r>
            <a:r>
              <a:rPr lang="lt-LT" sz="1100" i="1" dirty="0" smtClean="0">
                <a:solidFill>
                  <a:srgbClr val="787878"/>
                </a:solidFill>
              </a:rPr>
              <a:t>412 (467)  MW;</a:t>
            </a:r>
          </a:p>
          <a:p>
            <a:pPr marL="171450" indent="-171450">
              <a:spcBef>
                <a:spcPts val="300"/>
              </a:spcBef>
              <a:buFont typeface="Arial" panose="020B0604020202020204" pitchFamily="34" charset="0"/>
              <a:buChar char="•"/>
            </a:pPr>
            <a:r>
              <a:rPr lang="lt-LT" sz="1100" i="1" dirty="0">
                <a:solidFill>
                  <a:srgbClr val="787878"/>
                </a:solidFill>
              </a:rPr>
              <a:t>Bendras metinis šiltnamio efektą sukeliančių dujų </a:t>
            </a:r>
            <a:r>
              <a:rPr lang="lt-LT" sz="1100" i="1" dirty="0" smtClean="0">
                <a:solidFill>
                  <a:srgbClr val="787878"/>
                </a:solidFill>
              </a:rPr>
              <a:t>sumažėjimas 400.000 (430.000) t CO2 ekvivalentu.</a:t>
            </a:r>
          </a:p>
          <a:p>
            <a:pPr marL="171450" indent="-171450">
              <a:spcBef>
                <a:spcPts val="300"/>
              </a:spcBef>
              <a:buBlip>
                <a:blip r:embed="rId3"/>
              </a:buBlip>
            </a:pPr>
            <a:r>
              <a:rPr lang="lt-LT" sz="1100" dirty="0" smtClean="0">
                <a:solidFill>
                  <a:srgbClr val="787878"/>
                </a:solidFill>
              </a:rPr>
              <a:t>Keičiama veikla (4.1 investicinis prioritetas)</a:t>
            </a:r>
          </a:p>
          <a:p>
            <a:pPr marL="171450" indent="-171450">
              <a:spcBef>
                <a:spcPts val="300"/>
              </a:spcBef>
              <a:buBlip>
                <a:blip r:embed="rId3"/>
              </a:buBlip>
            </a:pPr>
            <a:r>
              <a:rPr lang="lt-LT" sz="1100" dirty="0" smtClean="0">
                <a:solidFill>
                  <a:srgbClr val="787878"/>
                </a:solidFill>
              </a:rPr>
              <a:t>Tikslinamas peržiūros planas</a:t>
            </a:r>
          </a:p>
          <a:p>
            <a:pPr marL="171450" indent="-171450">
              <a:spcBef>
                <a:spcPts val="300"/>
              </a:spcBef>
              <a:buBlip>
                <a:blip r:embed="rId3"/>
              </a:buBlip>
            </a:pPr>
            <a:r>
              <a:rPr lang="lt-LT" sz="1100" dirty="0" smtClean="0">
                <a:solidFill>
                  <a:srgbClr val="787878"/>
                </a:solidFill>
              </a:rPr>
              <a:t>Tikslinamas </a:t>
            </a:r>
            <a:r>
              <a:rPr lang="lt-LT" sz="1100" dirty="0">
                <a:solidFill>
                  <a:srgbClr val="787878"/>
                </a:solidFill>
              </a:rPr>
              <a:t>išlaidų pasiskirstymas tarp kategorijų</a:t>
            </a:r>
          </a:p>
        </p:txBody>
      </p:sp>
      <p:sp>
        <p:nvSpPr>
          <p:cNvPr id="18" name="Text Placeholder 8"/>
          <p:cNvSpPr txBox="1">
            <a:spLocks/>
          </p:cNvSpPr>
          <p:nvPr/>
        </p:nvSpPr>
        <p:spPr>
          <a:xfrm>
            <a:off x="387501" y="179918"/>
            <a:ext cx="8817913" cy="848497"/>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Bef>
                <a:spcPts val="0"/>
              </a:spcBef>
              <a:spcAft>
                <a:spcPts val="600"/>
              </a:spcAft>
            </a:pPr>
            <a:r>
              <a:rPr lang="lt-LT" sz="1800" b="1" dirty="0" smtClean="0">
                <a:solidFill>
                  <a:srgbClr val="0AB8D0"/>
                </a:solidFill>
                <a:latin typeface="+mj-lt"/>
                <a:ea typeface="Times New Roman"/>
              </a:rPr>
              <a:t>Mažinamos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4 pr.</a:t>
            </a:r>
            <a:r>
              <a:rPr lang="lt-LT" sz="1800" b="1" dirty="0" smtClean="0">
                <a:solidFill>
                  <a:srgbClr val="0AB8D0"/>
                </a:solidFill>
                <a:latin typeface="+mj-lt"/>
                <a:ea typeface="Calibri"/>
              </a:rPr>
              <a:t> </a:t>
            </a:r>
            <a:r>
              <a:rPr lang="lt-LT" sz="1800" b="1" dirty="0" smtClean="0">
                <a:latin typeface="+mj-lt"/>
                <a:ea typeface="Times New Roman"/>
              </a:rPr>
              <a:t>(SF) lėšos:</a:t>
            </a:r>
          </a:p>
          <a:p>
            <a:pPr>
              <a:spcBef>
                <a:spcPts val="0"/>
              </a:spcBef>
              <a:spcAft>
                <a:spcPts val="600"/>
              </a:spcAft>
            </a:pPr>
            <a:r>
              <a:rPr lang="lt-LT" sz="1800" b="1" i="1" cap="none" dirty="0" smtClean="0">
                <a:solidFill>
                  <a:srgbClr val="0AB8D0"/>
                </a:solidFill>
                <a:latin typeface="+mj-lt"/>
                <a:ea typeface="+mn-ea"/>
                <a:cs typeface="+mn-cs"/>
              </a:rPr>
              <a:t>ATSINAUJINANČIŲ </a:t>
            </a:r>
            <a:r>
              <a:rPr lang="lt-LT" sz="1800" b="1" i="1" cap="none" dirty="0">
                <a:solidFill>
                  <a:srgbClr val="0AB8D0"/>
                </a:solidFill>
                <a:latin typeface="+mj-lt"/>
                <a:ea typeface="+mn-ea"/>
                <a:cs typeface="+mn-cs"/>
              </a:rPr>
              <a:t>IŠTEKLIŲ ENERGIJOS </a:t>
            </a:r>
            <a:r>
              <a:rPr lang="lt-LT" sz="1800" b="1" i="1" dirty="0" smtClean="0">
                <a:solidFill>
                  <a:srgbClr val="0AB8D0"/>
                </a:solidFill>
                <a:latin typeface="+mj-lt"/>
              </a:rPr>
              <a:t>SEKTORIUS</a:t>
            </a:r>
            <a:endParaRPr sz="1800" i="1" dirty="0">
              <a:solidFill>
                <a:srgbClr val="0AB8D0"/>
              </a:solidFill>
              <a:latin typeface="+mj-lt"/>
            </a:endParaRPr>
          </a:p>
        </p:txBody>
      </p:sp>
      <p:graphicFrame>
        <p:nvGraphicFramePr>
          <p:cNvPr id="15" name="Content Placeholder 29"/>
          <p:cNvGraphicFramePr>
            <a:graphicFrameLocks/>
          </p:cNvGraphicFramePr>
          <p:nvPr>
            <p:extLst>
              <p:ext uri="{D42A27DB-BD31-4B8C-83A1-F6EECF244321}">
                <p14:modId xmlns:p14="http://schemas.microsoft.com/office/powerpoint/2010/main" val="2941348795"/>
              </p:ext>
            </p:extLst>
          </p:nvPr>
        </p:nvGraphicFramePr>
        <p:xfrm>
          <a:off x="2876564" y="1085851"/>
          <a:ext cx="2590803"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Straight Connector 39"/>
          <p:cNvCxnSpPr/>
          <p:nvPr/>
        </p:nvCxnSpPr>
        <p:spPr>
          <a:xfrm>
            <a:off x="2760155" y="2545261"/>
            <a:ext cx="44739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19" name="Grupė 18"/>
          <p:cNvGrpSpPr/>
          <p:nvPr/>
        </p:nvGrpSpPr>
        <p:grpSpPr>
          <a:xfrm>
            <a:off x="4926841" y="1327202"/>
            <a:ext cx="769383" cy="2360582"/>
            <a:chOff x="4960961" y="1593902"/>
            <a:chExt cx="769383" cy="2360582"/>
          </a:xfrm>
        </p:grpSpPr>
        <p:cxnSp>
          <p:nvCxnSpPr>
            <p:cNvPr id="20" name="Straight Connector 37"/>
            <p:cNvCxnSpPr/>
            <p:nvPr/>
          </p:nvCxnSpPr>
          <p:spPr>
            <a:xfrm>
              <a:off x="5049672" y="1728227"/>
              <a:ext cx="372764"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41"/>
            <p:cNvCxnSpPr/>
            <p:nvPr/>
          </p:nvCxnSpPr>
          <p:spPr>
            <a:xfrm>
              <a:off x="4960961" y="3887227"/>
              <a:ext cx="46144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2" name="Grupė 21"/>
            <p:cNvGrpSpPr/>
            <p:nvPr/>
          </p:nvGrpSpPr>
          <p:grpSpPr>
            <a:xfrm>
              <a:off x="5417605" y="1593902"/>
              <a:ext cx="312739" cy="2360582"/>
              <a:chOff x="5588205" y="1593902"/>
              <a:chExt cx="312739" cy="2360582"/>
            </a:xfrm>
          </p:grpSpPr>
          <p:sp>
            <p:nvSpPr>
              <p:cNvPr id="23" name="Freeform 9"/>
              <p:cNvSpPr>
                <a:spLocks noEditPoints="1"/>
              </p:cNvSpPr>
              <p:nvPr/>
            </p:nvSpPr>
            <p:spPr bwMode="auto">
              <a:xfrm>
                <a:off x="5588205" y="1593902"/>
                <a:ext cx="312739" cy="211137"/>
              </a:xfrm>
              <a:custGeom>
                <a:avLst/>
                <a:gdLst>
                  <a:gd name="T0" fmla="*/ 206 w 255"/>
                  <a:gd name="T1" fmla="*/ 63 h 169"/>
                  <a:gd name="T2" fmla="*/ 206 w 255"/>
                  <a:gd name="T3" fmla="*/ 63 h 169"/>
                  <a:gd name="T4" fmla="*/ 128 w 255"/>
                  <a:gd name="T5" fmla="*/ 0 h 169"/>
                  <a:gd name="T6" fmla="*/ 57 w 255"/>
                  <a:gd name="T7" fmla="*/ 41 h 169"/>
                  <a:gd name="T8" fmla="*/ 0 w 255"/>
                  <a:gd name="T9" fmla="*/ 105 h 169"/>
                  <a:gd name="T10" fmla="*/ 64 w 255"/>
                  <a:gd name="T11" fmla="*/ 169 h 169"/>
                  <a:gd name="T12" fmla="*/ 202 w 255"/>
                  <a:gd name="T13" fmla="*/ 169 h 169"/>
                  <a:gd name="T14" fmla="*/ 255 w 255"/>
                  <a:gd name="T15" fmla="*/ 116 h 169"/>
                  <a:gd name="T16" fmla="*/ 206 w 255"/>
                  <a:gd name="T17" fmla="*/ 63 h 169"/>
                  <a:gd name="T18" fmla="*/ 206 w 255"/>
                  <a:gd name="T19" fmla="*/ 63 h 169"/>
                  <a:gd name="T20" fmla="*/ 202 w 255"/>
                  <a:gd name="T21" fmla="*/ 148 h 169"/>
                  <a:gd name="T22" fmla="*/ 202 w 255"/>
                  <a:gd name="T23" fmla="*/ 148 h 169"/>
                  <a:gd name="T24" fmla="*/ 64 w 255"/>
                  <a:gd name="T25" fmla="*/ 148 h 169"/>
                  <a:gd name="T26" fmla="*/ 21 w 255"/>
                  <a:gd name="T27" fmla="*/ 105 h 169"/>
                  <a:gd name="T28" fmla="*/ 64 w 255"/>
                  <a:gd name="T29" fmla="*/ 63 h 169"/>
                  <a:gd name="T30" fmla="*/ 71 w 255"/>
                  <a:gd name="T31" fmla="*/ 63 h 169"/>
                  <a:gd name="T32" fmla="*/ 128 w 255"/>
                  <a:gd name="T33" fmla="*/ 20 h 169"/>
                  <a:gd name="T34" fmla="*/ 186 w 255"/>
                  <a:gd name="T35" fmla="*/ 79 h 169"/>
                  <a:gd name="T36" fmla="*/ 186 w 255"/>
                  <a:gd name="T37" fmla="*/ 84 h 169"/>
                  <a:gd name="T38" fmla="*/ 202 w 255"/>
                  <a:gd name="T39" fmla="*/ 84 h 169"/>
                  <a:gd name="T40" fmla="*/ 234 w 255"/>
                  <a:gd name="T41" fmla="*/ 116 h 169"/>
                  <a:gd name="T42" fmla="*/ 202 w 255"/>
                  <a:gd name="T43" fmla="*/ 148 h 169"/>
                  <a:gd name="T44" fmla="*/ 202 w 255"/>
                  <a:gd name="T45" fmla="*/ 148 h 169"/>
                  <a:gd name="T46" fmla="*/ 202 w 255"/>
                  <a:gd name="T47" fmla="*/ 148 h 169"/>
                  <a:gd name="T48" fmla="*/ 202 w 255"/>
                  <a:gd name="T49" fmla="*/ 1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69">
                    <a:moveTo>
                      <a:pt x="206" y="63"/>
                    </a:moveTo>
                    <a:lnTo>
                      <a:pt x="206" y="63"/>
                    </a:lnTo>
                    <a:cubicBezTo>
                      <a:pt x="199" y="26"/>
                      <a:pt x="167" y="0"/>
                      <a:pt x="128" y="0"/>
                    </a:cubicBezTo>
                    <a:cubicBezTo>
                      <a:pt x="97" y="0"/>
                      <a:pt x="70" y="16"/>
                      <a:pt x="57" y="41"/>
                    </a:cubicBezTo>
                    <a:cubicBezTo>
                      <a:pt x="24" y="45"/>
                      <a:pt x="0" y="72"/>
                      <a:pt x="0" y="105"/>
                    </a:cubicBezTo>
                    <a:cubicBezTo>
                      <a:pt x="0" y="140"/>
                      <a:pt x="28" y="169"/>
                      <a:pt x="64" y="169"/>
                    </a:cubicBezTo>
                    <a:lnTo>
                      <a:pt x="202" y="169"/>
                    </a:lnTo>
                    <a:cubicBezTo>
                      <a:pt x="232" y="169"/>
                      <a:pt x="255" y="146"/>
                      <a:pt x="255" y="116"/>
                    </a:cubicBezTo>
                    <a:cubicBezTo>
                      <a:pt x="255" y="88"/>
                      <a:pt x="233" y="65"/>
                      <a:pt x="206" y="63"/>
                    </a:cubicBezTo>
                    <a:lnTo>
                      <a:pt x="206" y="63"/>
                    </a:lnTo>
                    <a:close/>
                    <a:moveTo>
                      <a:pt x="202" y="148"/>
                    </a:moveTo>
                    <a:lnTo>
                      <a:pt x="202" y="148"/>
                    </a:lnTo>
                    <a:lnTo>
                      <a:pt x="64" y="148"/>
                    </a:lnTo>
                    <a:cubicBezTo>
                      <a:pt x="40" y="148"/>
                      <a:pt x="21" y="129"/>
                      <a:pt x="21" y="105"/>
                    </a:cubicBezTo>
                    <a:cubicBezTo>
                      <a:pt x="21" y="82"/>
                      <a:pt x="40" y="63"/>
                      <a:pt x="64" y="63"/>
                    </a:cubicBezTo>
                    <a:lnTo>
                      <a:pt x="71" y="63"/>
                    </a:lnTo>
                    <a:cubicBezTo>
                      <a:pt x="78" y="38"/>
                      <a:pt x="101" y="20"/>
                      <a:pt x="128" y="20"/>
                    </a:cubicBezTo>
                    <a:cubicBezTo>
                      <a:pt x="159" y="20"/>
                      <a:pt x="186" y="47"/>
                      <a:pt x="186" y="79"/>
                    </a:cubicBezTo>
                    <a:lnTo>
                      <a:pt x="186" y="84"/>
                    </a:lnTo>
                    <a:lnTo>
                      <a:pt x="202" y="84"/>
                    </a:lnTo>
                    <a:cubicBezTo>
                      <a:pt x="220" y="84"/>
                      <a:pt x="234" y="98"/>
                      <a:pt x="234" y="116"/>
                    </a:cubicBezTo>
                    <a:cubicBezTo>
                      <a:pt x="234" y="134"/>
                      <a:pt x="220" y="148"/>
                      <a:pt x="202" y="148"/>
                    </a:cubicBezTo>
                    <a:lnTo>
                      <a:pt x="202" y="148"/>
                    </a:lnTo>
                    <a:close/>
                    <a:moveTo>
                      <a:pt x="202" y="148"/>
                    </a:moveTo>
                    <a:lnTo>
                      <a:pt x="202" y="148"/>
                    </a:lnTo>
                    <a:close/>
                  </a:path>
                </a:pathLst>
              </a:custGeom>
              <a:solidFill>
                <a:schemeClr val="accent6"/>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grpSp>
            <p:nvGrpSpPr>
              <p:cNvPr id="31" name="Skupina 15"/>
              <p:cNvGrpSpPr/>
              <p:nvPr/>
            </p:nvGrpSpPr>
            <p:grpSpPr>
              <a:xfrm>
                <a:off x="5664393" y="3705245"/>
                <a:ext cx="230188" cy="249239"/>
                <a:chOff x="6375400" y="3705225"/>
                <a:chExt cx="230188" cy="249238"/>
              </a:xfrm>
              <a:solidFill>
                <a:schemeClr val="accent6"/>
              </a:solidFill>
            </p:grpSpPr>
            <p:sp>
              <p:nvSpPr>
                <p:cNvPr id="32" name="Freeform 13"/>
                <p:cNvSpPr>
                  <a:spLocks noEditPoints="1"/>
                </p:cNvSpPr>
                <p:nvPr/>
              </p:nvSpPr>
              <p:spPr bwMode="auto">
                <a:xfrm>
                  <a:off x="6375400" y="3859213"/>
                  <a:ext cx="230188" cy="95250"/>
                </a:xfrm>
                <a:custGeom>
                  <a:avLst/>
                  <a:gdLst>
                    <a:gd name="T0" fmla="*/ 7678 w 7686"/>
                    <a:gd name="T1" fmla="*/ 2469 h 3196"/>
                    <a:gd name="T2" fmla="*/ 7678 w 7686"/>
                    <a:gd name="T3" fmla="*/ 2469 h 3196"/>
                    <a:gd name="T4" fmla="*/ 7678 w 7686"/>
                    <a:gd name="T5" fmla="*/ 2469 h 3196"/>
                    <a:gd name="T6" fmla="*/ 7653 w 7686"/>
                    <a:gd name="T7" fmla="*/ 2366 h 3196"/>
                    <a:gd name="T8" fmla="*/ 7288 w 7686"/>
                    <a:gd name="T9" fmla="*/ 1186 h 3196"/>
                    <a:gd name="T10" fmla="*/ 7244 w 7686"/>
                    <a:gd name="T11" fmla="*/ 1054 h 3196"/>
                    <a:gd name="T12" fmla="*/ 7244 w 7686"/>
                    <a:gd name="T13" fmla="*/ 1053 h 3196"/>
                    <a:gd name="T14" fmla="*/ 6996 w 7686"/>
                    <a:gd name="T15" fmla="*/ 778 h 3196"/>
                    <a:gd name="T16" fmla="*/ 6957 w 7686"/>
                    <a:gd name="T17" fmla="*/ 756 h 3196"/>
                    <a:gd name="T18" fmla="*/ 6935 w 7686"/>
                    <a:gd name="T19" fmla="*/ 746 h 3196"/>
                    <a:gd name="T20" fmla="*/ 6071 w 7686"/>
                    <a:gd name="T21" fmla="*/ 385 h 3196"/>
                    <a:gd name="T22" fmla="*/ 5063 w 7686"/>
                    <a:gd name="T23" fmla="*/ 1 h 3196"/>
                    <a:gd name="T24" fmla="*/ 4325 w 7686"/>
                    <a:gd name="T25" fmla="*/ 2192 h 3196"/>
                    <a:gd name="T26" fmla="*/ 4251 w 7686"/>
                    <a:gd name="T27" fmla="*/ 613 h 3196"/>
                    <a:gd name="T28" fmla="*/ 4312 w 7686"/>
                    <a:gd name="T29" fmla="*/ 493 h 3196"/>
                    <a:gd name="T30" fmla="*/ 4555 w 7686"/>
                    <a:gd name="T31" fmla="*/ 12 h 3196"/>
                    <a:gd name="T32" fmla="*/ 3839 w 7686"/>
                    <a:gd name="T33" fmla="*/ 245 h 3196"/>
                    <a:gd name="T34" fmla="*/ 3135 w 7686"/>
                    <a:gd name="T35" fmla="*/ 21 h 3196"/>
                    <a:gd name="T36" fmla="*/ 3374 w 7686"/>
                    <a:gd name="T37" fmla="*/ 493 h 3196"/>
                    <a:gd name="T38" fmla="*/ 3435 w 7686"/>
                    <a:gd name="T39" fmla="*/ 613 h 3196"/>
                    <a:gd name="T40" fmla="*/ 3362 w 7686"/>
                    <a:gd name="T41" fmla="*/ 2192 h 3196"/>
                    <a:gd name="T42" fmla="*/ 2622 w 7686"/>
                    <a:gd name="T43" fmla="*/ 0 h 3196"/>
                    <a:gd name="T44" fmla="*/ 1614 w 7686"/>
                    <a:gd name="T45" fmla="*/ 384 h 3196"/>
                    <a:gd name="T46" fmla="*/ 750 w 7686"/>
                    <a:gd name="T47" fmla="*/ 745 h 3196"/>
                    <a:gd name="T48" fmla="*/ 728 w 7686"/>
                    <a:gd name="T49" fmla="*/ 755 h 3196"/>
                    <a:gd name="T50" fmla="*/ 690 w 7686"/>
                    <a:gd name="T51" fmla="*/ 777 h 3196"/>
                    <a:gd name="T52" fmla="*/ 441 w 7686"/>
                    <a:gd name="T53" fmla="*/ 1053 h 3196"/>
                    <a:gd name="T54" fmla="*/ 441 w 7686"/>
                    <a:gd name="T55" fmla="*/ 1054 h 3196"/>
                    <a:gd name="T56" fmla="*/ 397 w 7686"/>
                    <a:gd name="T57" fmla="*/ 1186 h 3196"/>
                    <a:gd name="T58" fmla="*/ 33 w 7686"/>
                    <a:gd name="T59" fmla="*/ 2366 h 3196"/>
                    <a:gd name="T60" fmla="*/ 7 w 7686"/>
                    <a:gd name="T61" fmla="*/ 2469 h 3196"/>
                    <a:gd name="T62" fmla="*/ 0 w 7686"/>
                    <a:gd name="T63" fmla="*/ 2565 h 3196"/>
                    <a:gd name="T64" fmla="*/ 629 w 7686"/>
                    <a:gd name="T65" fmla="*/ 3195 h 3196"/>
                    <a:gd name="T66" fmla="*/ 1229 w 7686"/>
                    <a:gd name="T67" fmla="*/ 3195 h 3196"/>
                    <a:gd name="T68" fmla="*/ 3809 w 7686"/>
                    <a:gd name="T69" fmla="*/ 3195 h 3196"/>
                    <a:gd name="T70" fmla="*/ 7057 w 7686"/>
                    <a:gd name="T71" fmla="*/ 3195 h 3196"/>
                    <a:gd name="T72" fmla="*/ 7686 w 7686"/>
                    <a:gd name="T73" fmla="*/ 2565 h 3196"/>
                    <a:gd name="T74" fmla="*/ 7678 w 7686"/>
                    <a:gd name="T75" fmla="*/ 2469 h 3196"/>
                    <a:gd name="T76" fmla="*/ 7678 w 7686"/>
                    <a:gd name="T77" fmla="*/ 2469 h 3196"/>
                    <a:gd name="T78" fmla="*/ 7678 w 7686"/>
                    <a:gd name="T79" fmla="*/ 2469 h 3196"/>
                    <a:gd name="T80" fmla="*/ 7678 w 7686"/>
                    <a:gd name="T81" fmla="*/ 2469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86" h="3196">
                      <a:moveTo>
                        <a:pt x="7678" y="2469"/>
                      </a:moveTo>
                      <a:lnTo>
                        <a:pt x="7678" y="2469"/>
                      </a:lnTo>
                      <a:lnTo>
                        <a:pt x="7678" y="2469"/>
                      </a:lnTo>
                      <a:cubicBezTo>
                        <a:pt x="7673" y="2433"/>
                        <a:pt x="7665" y="2399"/>
                        <a:pt x="7653" y="2366"/>
                      </a:cubicBezTo>
                      <a:cubicBezTo>
                        <a:pt x="7569" y="2042"/>
                        <a:pt x="7375" y="1451"/>
                        <a:pt x="7288" y="1186"/>
                      </a:cubicBezTo>
                      <a:cubicBezTo>
                        <a:pt x="7278" y="1140"/>
                        <a:pt x="7264" y="1096"/>
                        <a:pt x="7244" y="1054"/>
                      </a:cubicBezTo>
                      <a:lnTo>
                        <a:pt x="7244" y="1053"/>
                      </a:lnTo>
                      <a:cubicBezTo>
                        <a:pt x="7191" y="938"/>
                        <a:pt x="7104" y="842"/>
                        <a:pt x="6996" y="778"/>
                      </a:cubicBezTo>
                      <a:cubicBezTo>
                        <a:pt x="6989" y="773"/>
                        <a:pt x="6975" y="766"/>
                        <a:pt x="6957" y="756"/>
                      </a:cubicBezTo>
                      <a:cubicBezTo>
                        <a:pt x="6950" y="753"/>
                        <a:pt x="6942" y="749"/>
                        <a:pt x="6935" y="746"/>
                      </a:cubicBezTo>
                      <a:cubicBezTo>
                        <a:pt x="6723" y="645"/>
                        <a:pt x="6071" y="385"/>
                        <a:pt x="6071" y="385"/>
                      </a:cubicBezTo>
                      <a:cubicBezTo>
                        <a:pt x="5745" y="244"/>
                        <a:pt x="5408" y="124"/>
                        <a:pt x="5063" y="1"/>
                      </a:cubicBezTo>
                      <a:cubicBezTo>
                        <a:pt x="5001" y="257"/>
                        <a:pt x="4418" y="1956"/>
                        <a:pt x="4325" y="2192"/>
                      </a:cubicBezTo>
                      <a:lnTo>
                        <a:pt x="4251" y="613"/>
                      </a:lnTo>
                      <a:cubicBezTo>
                        <a:pt x="4276" y="576"/>
                        <a:pt x="4293" y="533"/>
                        <a:pt x="4312" y="493"/>
                      </a:cubicBezTo>
                      <a:lnTo>
                        <a:pt x="4555" y="12"/>
                      </a:lnTo>
                      <a:cubicBezTo>
                        <a:pt x="4384" y="155"/>
                        <a:pt x="4126" y="245"/>
                        <a:pt x="3839" y="245"/>
                      </a:cubicBezTo>
                      <a:cubicBezTo>
                        <a:pt x="3559" y="245"/>
                        <a:pt x="3307" y="159"/>
                        <a:pt x="3135" y="21"/>
                      </a:cubicBezTo>
                      <a:lnTo>
                        <a:pt x="3374" y="493"/>
                      </a:lnTo>
                      <a:cubicBezTo>
                        <a:pt x="3394" y="533"/>
                        <a:pt x="3411" y="576"/>
                        <a:pt x="3435" y="613"/>
                      </a:cubicBezTo>
                      <a:lnTo>
                        <a:pt x="3362" y="2192"/>
                      </a:lnTo>
                      <a:cubicBezTo>
                        <a:pt x="3268" y="1956"/>
                        <a:pt x="2683" y="256"/>
                        <a:pt x="2622" y="0"/>
                      </a:cubicBezTo>
                      <a:cubicBezTo>
                        <a:pt x="2278" y="123"/>
                        <a:pt x="1941" y="243"/>
                        <a:pt x="1614" y="384"/>
                      </a:cubicBezTo>
                      <a:cubicBezTo>
                        <a:pt x="1614" y="384"/>
                        <a:pt x="963" y="645"/>
                        <a:pt x="750" y="745"/>
                      </a:cubicBezTo>
                      <a:cubicBezTo>
                        <a:pt x="743" y="748"/>
                        <a:pt x="735" y="751"/>
                        <a:pt x="728" y="755"/>
                      </a:cubicBezTo>
                      <a:cubicBezTo>
                        <a:pt x="710" y="764"/>
                        <a:pt x="696" y="771"/>
                        <a:pt x="690" y="777"/>
                      </a:cubicBezTo>
                      <a:cubicBezTo>
                        <a:pt x="582" y="842"/>
                        <a:pt x="494" y="938"/>
                        <a:pt x="441" y="1053"/>
                      </a:cubicBezTo>
                      <a:lnTo>
                        <a:pt x="441" y="1054"/>
                      </a:lnTo>
                      <a:cubicBezTo>
                        <a:pt x="422" y="1096"/>
                        <a:pt x="407" y="1140"/>
                        <a:pt x="397" y="1186"/>
                      </a:cubicBezTo>
                      <a:cubicBezTo>
                        <a:pt x="310" y="1451"/>
                        <a:pt x="117" y="2041"/>
                        <a:pt x="33" y="2366"/>
                      </a:cubicBezTo>
                      <a:cubicBezTo>
                        <a:pt x="21" y="2399"/>
                        <a:pt x="12" y="2434"/>
                        <a:pt x="7" y="2469"/>
                      </a:cubicBezTo>
                      <a:cubicBezTo>
                        <a:pt x="2" y="2500"/>
                        <a:pt x="0" y="2533"/>
                        <a:pt x="0" y="2565"/>
                      </a:cubicBezTo>
                      <a:cubicBezTo>
                        <a:pt x="0" y="2913"/>
                        <a:pt x="281" y="3195"/>
                        <a:pt x="629" y="3195"/>
                      </a:cubicBezTo>
                      <a:lnTo>
                        <a:pt x="1229" y="3195"/>
                      </a:lnTo>
                      <a:cubicBezTo>
                        <a:pt x="2089" y="3195"/>
                        <a:pt x="2949" y="3196"/>
                        <a:pt x="3809" y="3195"/>
                      </a:cubicBezTo>
                      <a:lnTo>
                        <a:pt x="7057" y="3195"/>
                      </a:lnTo>
                      <a:cubicBezTo>
                        <a:pt x="7404" y="3195"/>
                        <a:pt x="7686" y="2913"/>
                        <a:pt x="7686" y="2565"/>
                      </a:cubicBezTo>
                      <a:cubicBezTo>
                        <a:pt x="7686" y="2533"/>
                        <a:pt x="7683" y="2500"/>
                        <a:pt x="7678" y="2469"/>
                      </a:cubicBezTo>
                      <a:lnTo>
                        <a:pt x="7678" y="2469"/>
                      </a:lnTo>
                      <a:close/>
                      <a:moveTo>
                        <a:pt x="7678" y="2469"/>
                      </a:moveTo>
                      <a:lnTo>
                        <a:pt x="7678" y="246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3" name="Freeform 14"/>
                <p:cNvSpPr>
                  <a:spLocks noEditPoints="1"/>
                </p:cNvSpPr>
                <p:nvPr/>
              </p:nvSpPr>
              <p:spPr bwMode="auto">
                <a:xfrm>
                  <a:off x="6429375" y="3705225"/>
                  <a:ext cx="122238" cy="144463"/>
                </a:xfrm>
                <a:custGeom>
                  <a:avLst/>
                  <a:gdLst>
                    <a:gd name="T0" fmla="*/ 3692 w 4097"/>
                    <a:gd name="T1" fmla="*/ 2234 h 4868"/>
                    <a:gd name="T2" fmla="*/ 3692 w 4097"/>
                    <a:gd name="T3" fmla="*/ 2234 h 4868"/>
                    <a:gd name="T4" fmla="*/ 3714 w 4097"/>
                    <a:gd name="T5" fmla="*/ 1627 h 4868"/>
                    <a:gd name="T6" fmla="*/ 2086 w 4097"/>
                    <a:gd name="T7" fmla="*/ 0 h 4868"/>
                    <a:gd name="T8" fmla="*/ 2011 w 4097"/>
                    <a:gd name="T9" fmla="*/ 0 h 4868"/>
                    <a:gd name="T10" fmla="*/ 382 w 4097"/>
                    <a:gd name="T11" fmla="*/ 1629 h 4868"/>
                    <a:gd name="T12" fmla="*/ 404 w 4097"/>
                    <a:gd name="T13" fmla="*/ 2235 h 4868"/>
                    <a:gd name="T14" fmla="*/ 39 w 4097"/>
                    <a:gd name="T15" fmla="*/ 2586 h 4868"/>
                    <a:gd name="T16" fmla="*/ 486 w 4097"/>
                    <a:gd name="T17" fmla="*/ 3333 h 4868"/>
                    <a:gd name="T18" fmla="*/ 1194 w 4097"/>
                    <a:gd name="T19" fmla="*/ 4474 h 4868"/>
                    <a:gd name="T20" fmla="*/ 2015 w 4097"/>
                    <a:gd name="T21" fmla="*/ 4867 h 4868"/>
                    <a:gd name="T22" fmla="*/ 2049 w 4097"/>
                    <a:gd name="T23" fmla="*/ 4868 h 4868"/>
                    <a:gd name="T24" fmla="*/ 2083 w 4097"/>
                    <a:gd name="T25" fmla="*/ 4867 h 4868"/>
                    <a:gd name="T26" fmla="*/ 2898 w 4097"/>
                    <a:gd name="T27" fmla="*/ 4479 h 4868"/>
                    <a:gd name="T28" fmla="*/ 3610 w 4097"/>
                    <a:gd name="T29" fmla="*/ 3333 h 4868"/>
                    <a:gd name="T30" fmla="*/ 4057 w 4097"/>
                    <a:gd name="T31" fmla="*/ 2586 h 4868"/>
                    <a:gd name="T32" fmla="*/ 3692 w 4097"/>
                    <a:gd name="T33" fmla="*/ 2234 h 4868"/>
                    <a:gd name="T34" fmla="*/ 3692 w 4097"/>
                    <a:gd name="T35" fmla="*/ 2234 h 4868"/>
                    <a:gd name="T36" fmla="*/ 3692 w 4097"/>
                    <a:gd name="T37" fmla="*/ 2234 h 4868"/>
                    <a:gd name="T38" fmla="*/ 3692 w 4097"/>
                    <a:gd name="T39" fmla="*/ 2234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7" h="4868">
                      <a:moveTo>
                        <a:pt x="3692" y="2234"/>
                      </a:moveTo>
                      <a:lnTo>
                        <a:pt x="3692" y="2234"/>
                      </a:lnTo>
                      <a:cubicBezTo>
                        <a:pt x="3692" y="2123"/>
                        <a:pt x="3714" y="1720"/>
                        <a:pt x="3714" y="1627"/>
                      </a:cubicBezTo>
                      <a:cubicBezTo>
                        <a:pt x="3715" y="728"/>
                        <a:pt x="2985" y="0"/>
                        <a:pt x="2086" y="0"/>
                      </a:cubicBezTo>
                      <a:lnTo>
                        <a:pt x="2011" y="0"/>
                      </a:lnTo>
                      <a:cubicBezTo>
                        <a:pt x="1112" y="0"/>
                        <a:pt x="382" y="729"/>
                        <a:pt x="382" y="1629"/>
                      </a:cubicBezTo>
                      <a:cubicBezTo>
                        <a:pt x="382" y="1721"/>
                        <a:pt x="404" y="2123"/>
                        <a:pt x="404" y="2235"/>
                      </a:cubicBezTo>
                      <a:cubicBezTo>
                        <a:pt x="364" y="2238"/>
                        <a:pt x="0" y="2150"/>
                        <a:pt x="39" y="2586"/>
                      </a:cubicBezTo>
                      <a:cubicBezTo>
                        <a:pt x="122" y="3512"/>
                        <a:pt x="475" y="3333"/>
                        <a:pt x="486" y="3333"/>
                      </a:cubicBezTo>
                      <a:cubicBezTo>
                        <a:pt x="660" y="3891"/>
                        <a:pt x="930" y="4247"/>
                        <a:pt x="1194" y="4474"/>
                      </a:cubicBezTo>
                      <a:cubicBezTo>
                        <a:pt x="1607" y="4829"/>
                        <a:pt x="2007" y="4867"/>
                        <a:pt x="2015" y="4867"/>
                      </a:cubicBezTo>
                      <a:cubicBezTo>
                        <a:pt x="2026" y="4867"/>
                        <a:pt x="2037" y="4868"/>
                        <a:pt x="2049" y="4868"/>
                      </a:cubicBezTo>
                      <a:cubicBezTo>
                        <a:pt x="2059" y="4868"/>
                        <a:pt x="2071" y="4868"/>
                        <a:pt x="2083" y="4867"/>
                      </a:cubicBezTo>
                      <a:cubicBezTo>
                        <a:pt x="2089" y="4867"/>
                        <a:pt x="2487" y="4829"/>
                        <a:pt x="2898" y="4479"/>
                      </a:cubicBezTo>
                      <a:cubicBezTo>
                        <a:pt x="3163" y="4253"/>
                        <a:pt x="3435" y="3895"/>
                        <a:pt x="3610" y="3333"/>
                      </a:cubicBezTo>
                      <a:cubicBezTo>
                        <a:pt x="3621" y="3333"/>
                        <a:pt x="3974" y="3512"/>
                        <a:pt x="4057" y="2586"/>
                      </a:cubicBezTo>
                      <a:cubicBezTo>
                        <a:pt x="4097" y="2149"/>
                        <a:pt x="3732" y="2237"/>
                        <a:pt x="3692" y="2234"/>
                      </a:cubicBezTo>
                      <a:lnTo>
                        <a:pt x="3692" y="2234"/>
                      </a:lnTo>
                      <a:close/>
                      <a:moveTo>
                        <a:pt x="3692" y="2234"/>
                      </a:moveTo>
                      <a:lnTo>
                        <a:pt x="3692" y="223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grpSp>
      </p:grpSp>
      <p:sp>
        <p:nvSpPr>
          <p:cNvPr id="34" name="TextBox 33"/>
          <p:cNvSpPr txBox="1"/>
          <p:nvPr/>
        </p:nvSpPr>
        <p:spPr>
          <a:xfrm>
            <a:off x="199117" y="1529243"/>
            <a:ext cx="2677447" cy="2092858"/>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dirty="0">
                <a:latin typeface="Times New Roman" panose="02020603050405020304" pitchFamily="18" charset="0"/>
                <a:ea typeface="Times New Roman"/>
                <a:cs typeface="Times New Roman" panose="02020603050405020304" pitchFamily="18" charset="0"/>
              </a:rPr>
              <a:t>Įvertinus centralizuotas šilumos tiekimo sistemas savivaldybėse, šių investicijų paklausą ir siekiant darniai plėsti AEI dalį galutiniame energijos balanse, investicijos pirmiausia numatomos tose centrinės šilumos tiekimo sistemose, kur iš biokuro gaminamos šilumos kiekis yra mažesnis nei 70 proc.</a:t>
            </a:r>
          </a:p>
        </p:txBody>
      </p:sp>
    </p:spTree>
    <p:extLst>
      <p:ext uri="{BB962C8B-B14F-4D97-AF65-F5344CB8AC3E}">
        <p14:creationId xmlns:p14="http://schemas.microsoft.com/office/powerpoint/2010/main" val="3988321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graphicEl>
                                              <a:dgm id="{0A7D40D8-5568-2C4E-8CAD-228EC1C36CEA}"/>
                                            </p:graphicEl>
                                          </p:spTgt>
                                        </p:tgtEl>
                                        <p:attrNameLst>
                                          <p:attrName>style.visibility</p:attrName>
                                        </p:attrNameLst>
                                      </p:cBhvr>
                                      <p:to>
                                        <p:strVal val="visible"/>
                                      </p:to>
                                    </p:set>
                                    <p:animEffect transition="in" filter="fade">
                                      <p:cBhvr>
                                        <p:cTn id="7" dur="500"/>
                                        <p:tgtEl>
                                          <p:spTgt spid="15">
                                            <p:graphicEl>
                                              <a:dgm id="{0A7D40D8-5568-2C4E-8CAD-228EC1C36CE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dgm id="{53601601-6D75-B543-A657-92AD79D9CFF5}"/>
                                            </p:graphicEl>
                                          </p:spTgt>
                                        </p:tgtEl>
                                        <p:attrNameLst>
                                          <p:attrName>style.visibility</p:attrName>
                                        </p:attrNameLst>
                                      </p:cBhvr>
                                      <p:to>
                                        <p:strVal val="visible"/>
                                      </p:to>
                                    </p:set>
                                    <p:animEffect transition="in" filter="fade">
                                      <p:cBhvr>
                                        <p:cTn id="11" dur="500"/>
                                        <p:tgtEl>
                                          <p:spTgt spid="15">
                                            <p:graphicEl>
                                              <a:dgm id="{53601601-6D75-B543-A657-92AD79D9CFF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dgm id="{C4C557DD-EAA2-2241-95A0-CB099B6393B8}"/>
                                            </p:graphicEl>
                                          </p:spTgt>
                                        </p:tgtEl>
                                        <p:attrNameLst>
                                          <p:attrName>style.visibility</p:attrName>
                                        </p:attrNameLst>
                                      </p:cBhvr>
                                      <p:to>
                                        <p:strVal val="visible"/>
                                      </p:to>
                                    </p:set>
                                    <p:animEffect transition="in" filter="fade">
                                      <p:cBhvr>
                                        <p:cTn id="15" dur="500"/>
                                        <p:tgtEl>
                                          <p:spTgt spid="15">
                                            <p:graphicEl>
                                              <a:dgm id="{C4C557DD-EAA2-2241-95A0-CB099B6393B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dgm id="{06ED2F68-29E4-124B-ABFA-EF36B3F285E7}"/>
                                            </p:graphicEl>
                                          </p:spTgt>
                                        </p:tgtEl>
                                        <p:attrNameLst>
                                          <p:attrName>style.visibility</p:attrName>
                                        </p:attrNameLst>
                                      </p:cBhvr>
                                      <p:to>
                                        <p:strVal val="visible"/>
                                      </p:to>
                                    </p:set>
                                    <p:animEffect transition="in" filter="fade">
                                      <p:cBhvr>
                                        <p:cTn id="19" dur="500"/>
                                        <p:tgtEl>
                                          <p:spTgt spid="15">
                                            <p:graphicEl>
                                              <a:dgm id="{06ED2F68-29E4-124B-ABFA-EF36B3F285E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dgm id="{D2AD5ADE-7399-2B4F-83D3-A31E93BDFFB6}"/>
                                            </p:graphicEl>
                                          </p:spTgt>
                                        </p:tgtEl>
                                        <p:attrNameLst>
                                          <p:attrName>style.visibility</p:attrName>
                                        </p:attrNameLst>
                                      </p:cBhvr>
                                      <p:to>
                                        <p:strVal val="visible"/>
                                      </p:to>
                                    </p:set>
                                    <p:animEffect transition="in" filter="fade">
                                      <p:cBhvr>
                                        <p:cTn id="23" dur="500"/>
                                        <p:tgtEl>
                                          <p:spTgt spid="15">
                                            <p:graphicEl>
                                              <a:dgm id="{D2AD5ADE-7399-2B4F-83D3-A31E93BDFFB6}"/>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dgm id="{8D645660-5FAE-A642-82F6-3736FC76794A}"/>
                                            </p:graphicEl>
                                          </p:spTgt>
                                        </p:tgtEl>
                                        <p:attrNameLst>
                                          <p:attrName>style.visibility</p:attrName>
                                        </p:attrNameLst>
                                      </p:cBhvr>
                                      <p:to>
                                        <p:strVal val="visible"/>
                                      </p:to>
                                    </p:set>
                                    <p:animEffect transition="in" filter="fade">
                                      <p:cBhvr>
                                        <p:cTn id="27" dur="500"/>
                                        <p:tgtEl>
                                          <p:spTgt spid="15">
                                            <p:graphicEl>
                                              <a:dgm id="{8D645660-5FAE-A642-82F6-3736FC76794A}"/>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dgm id="{FEDC6882-CDA1-5D42-BEC3-313FE89DF7F6}"/>
                                            </p:graphicEl>
                                          </p:spTgt>
                                        </p:tgtEl>
                                        <p:attrNameLst>
                                          <p:attrName>style.visibility</p:attrName>
                                        </p:attrNameLst>
                                      </p:cBhvr>
                                      <p:to>
                                        <p:strVal val="visible"/>
                                      </p:to>
                                    </p:set>
                                    <p:animEffect transition="in" filter="fade">
                                      <p:cBhvr>
                                        <p:cTn id="31" dur="500"/>
                                        <p:tgtEl>
                                          <p:spTgt spid="15">
                                            <p:graphicEl>
                                              <a:dgm id="{FEDC6882-CDA1-5D42-BEC3-313FE89DF7F6}"/>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dgm id="{C5040363-78F4-AD44-AA3F-16FE6F65C917}"/>
                                            </p:graphicEl>
                                          </p:spTgt>
                                        </p:tgtEl>
                                        <p:attrNameLst>
                                          <p:attrName>style.visibility</p:attrName>
                                        </p:attrNameLst>
                                      </p:cBhvr>
                                      <p:to>
                                        <p:strVal val="visible"/>
                                      </p:to>
                                    </p:set>
                                    <p:animEffect transition="in" filter="fade">
                                      <p:cBhvr>
                                        <p:cTn id="35" dur="500"/>
                                        <p:tgtEl>
                                          <p:spTgt spid="15">
                                            <p:graphicEl>
                                              <a:dgm id="{C5040363-78F4-AD44-AA3F-16FE6F65C917}"/>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dgm id="{5E6C8402-5429-B646-9B0F-505714ED94D1}"/>
                                            </p:graphicEl>
                                          </p:spTgt>
                                        </p:tgtEl>
                                        <p:attrNameLst>
                                          <p:attrName>style.visibility</p:attrName>
                                        </p:attrNameLst>
                                      </p:cBhvr>
                                      <p:to>
                                        <p:strVal val="visible"/>
                                      </p:to>
                                    </p:set>
                                    <p:animEffect transition="in" filter="fade">
                                      <p:cBhvr>
                                        <p:cTn id="39" dur="500"/>
                                        <p:tgtEl>
                                          <p:spTgt spid="15">
                                            <p:graphicEl>
                                              <a:dgm id="{5E6C8402-5429-B646-9B0F-505714ED94D1}"/>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dgm id="{8709A067-5569-564A-9383-DC02C89F5B31}"/>
                                            </p:graphicEl>
                                          </p:spTgt>
                                        </p:tgtEl>
                                        <p:attrNameLst>
                                          <p:attrName>style.visibility</p:attrName>
                                        </p:attrNameLst>
                                      </p:cBhvr>
                                      <p:to>
                                        <p:strVal val="visible"/>
                                      </p:to>
                                    </p:set>
                                    <p:animEffect transition="in" filter="fade">
                                      <p:cBhvr>
                                        <p:cTn id="43" dur="500"/>
                                        <p:tgtEl>
                                          <p:spTgt spid="15">
                                            <p:graphicEl>
                                              <a:dgm id="{8709A067-5569-564A-9383-DC02C89F5B31}"/>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dgm id="{C533FF2C-FE4B-4C4F-AC76-83A5D9871006}"/>
                                            </p:graphicEl>
                                          </p:spTgt>
                                        </p:tgtEl>
                                        <p:attrNameLst>
                                          <p:attrName>style.visibility</p:attrName>
                                        </p:attrNameLst>
                                      </p:cBhvr>
                                      <p:to>
                                        <p:strVal val="visible"/>
                                      </p:to>
                                    </p:set>
                                    <p:animEffect transition="in" filter="fade">
                                      <p:cBhvr>
                                        <p:cTn id="47" dur="500"/>
                                        <p:tgtEl>
                                          <p:spTgt spid="15">
                                            <p:graphicEl>
                                              <a:dgm id="{C533FF2C-FE4B-4C4F-AC76-83A5D98710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5574766" y="3089641"/>
            <a:ext cx="3569233" cy="1938970"/>
          </a:xfrm>
          <a:prstGeom prst="rect">
            <a:avLst/>
          </a:prstGeom>
          <a:noFill/>
        </p:spPr>
        <p:txBody>
          <a:bodyPr wrap="square" lIns="91420" tIns="45709" rIns="91420" bIns="45709" rtlCol="0">
            <a:spAutoFit/>
          </a:bodyPr>
          <a:lstStyle/>
          <a:p>
            <a:pPr marL="171450" indent="-171450">
              <a:spcBef>
                <a:spcPts val="300"/>
              </a:spcBef>
              <a:buBlip>
                <a:blip r:embed="rId3"/>
              </a:buBlip>
            </a:pPr>
            <a:r>
              <a:rPr lang="lt-LT" sz="1100" dirty="0" smtClean="0">
                <a:solidFill>
                  <a:srgbClr val="787878"/>
                </a:solidFill>
              </a:rPr>
              <a:t>Mažinami produkto rodikliai (8.1 investicinis prioritetas</a:t>
            </a:r>
            <a:r>
              <a:rPr lang="lt-LT" sz="1100" dirty="0" smtClean="0">
                <a:solidFill>
                  <a:srgbClr val="787878"/>
                </a:solidFill>
              </a:rPr>
              <a:t>):</a:t>
            </a:r>
            <a:endParaRPr lang="lt-LT" sz="1100" dirty="0" smtClean="0">
              <a:solidFill>
                <a:srgbClr val="787878"/>
              </a:solidFill>
            </a:endParaRPr>
          </a:p>
          <a:p>
            <a:pPr marL="171450" indent="-171450">
              <a:spcBef>
                <a:spcPts val="300"/>
              </a:spcBef>
              <a:buFont typeface="Arial" panose="020B0604020202020204" pitchFamily="34" charset="0"/>
              <a:buChar char="•"/>
            </a:pPr>
            <a:r>
              <a:rPr lang="lt-LT" sz="1100" i="1" dirty="0">
                <a:solidFill>
                  <a:srgbClr val="787878"/>
                </a:solidFill>
              </a:rPr>
              <a:t>Viešąsias sveikatos priežiūros paslaugas teikiančių įstaigų, kuriose pagerinta paslaugų teikimo infrastruktūra, skaičius 160 (200)</a:t>
            </a:r>
          </a:p>
          <a:p>
            <a:pPr marL="171450" indent="-171450">
              <a:spcBef>
                <a:spcPts val="300"/>
              </a:spcBef>
              <a:buFont typeface="Arial" panose="020B0604020202020204" pitchFamily="34" charset="0"/>
              <a:buChar char="•"/>
            </a:pPr>
            <a:r>
              <a:rPr lang="lt-LT" sz="1100" i="1" dirty="0" smtClean="0">
                <a:solidFill>
                  <a:srgbClr val="787878"/>
                </a:solidFill>
              </a:rPr>
              <a:t>Gyventojai</a:t>
            </a:r>
            <a:r>
              <a:rPr lang="lt-LT" sz="1100" i="1" dirty="0">
                <a:solidFill>
                  <a:srgbClr val="787878"/>
                </a:solidFill>
              </a:rPr>
              <a:t>, turintys galimybę pasinaudoti pagerintomis sveikatos priežiūros </a:t>
            </a:r>
            <a:r>
              <a:rPr lang="lt-LT" sz="1100" i="1" dirty="0" smtClean="0">
                <a:solidFill>
                  <a:srgbClr val="787878"/>
                </a:solidFill>
              </a:rPr>
              <a:t>paslaugomis 740.000 (1.000.000)</a:t>
            </a:r>
          </a:p>
          <a:p>
            <a:pPr marL="171450" indent="-171450">
              <a:spcBef>
                <a:spcPts val="300"/>
              </a:spcBef>
              <a:buBlip>
                <a:blip r:embed="rId3"/>
              </a:buBlip>
            </a:pPr>
            <a:r>
              <a:rPr lang="lt-LT" sz="1100" dirty="0" smtClean="0">
                <a:solidFill>
                  <a:srgbClr val="787878"/>
                </a:solidFill>
              </a:rPr>
              <a:t>Tikslinamas </a:t>
            </a:r>
            <a:r>
              <a:rPr lang="lt-LT" sz="1100" dirty="0" smtClean="0">
                <a:solidFill>
                  <a:srgbClr val="787878"/>
                </a:solidFill>
              </a:rPr>
              <a:t>peržiūros planas</a:t>
            </a:r>
          </a:p>
          <a:p>
            <a:pPr marL="171450" indent="-171450">
              <a:spcBef>
                <a:spcPts val="300"/>
              </a:spcBef>
              <a:buBlip>
                <a:blip r:embed="rId3"/>
              </a:buBlip>
            </a:pPr>
            <a:r>
              <a:rPr lang="lt-LT" sz="1100" dirty="0" smtClean="0">
                <a:solidFill>
                  <a:srgbClr val="787878"/>
                </a:solidFill>
              </a:rPr>
              <a:t>Tikslinamas </a:t>
            </a:r>
            <a:r>
              <a:rPr lang="lt-LT" sz="1100" dirty="0">
                <a:solidFill>
                  <a:srgbClr val="787878"/>
                </a:solidFill>
              </a:rPr>
              <a:t>išlaidų pasiskirstymas tarp kategorijų</a:t>
            </a:r>
          </a:p>
        </p:txBody>
      </p:sp>
      <p:sp>
        <p:nvSpPr>
          <p:cNvPr id="18" name="Text Placeholder 8"/>
          <p:cNvSpPr txBox="1">
            <a:spLocks/>
          </p:cNvSpPr>
          <p:nvPr/>
        </p:nvSpPr>
        <p:spPr>
          <a:xfrm>
            <a:off x="221892" y="179919"/>
            <a:ext cx="8884907" cy="645581"/>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Bef>
                <a:spcPts val="600"/>
              </a:spcBef>
            </a:pPr>
            <a:r>
              <a:rPr lang="lt-LT" sz="1800" b="1" dirty="0" smtClean="0">
                <a:solidFill>
                  <a:srgbClr val="0AB8D0"/>
                </a:solidFill>
                <a:latin typeface="+mj-lt"/>
                <a:ea typeface="Times New Roman"/>
              </a:rPr>
              <a:t>Mažinamos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a:t>
            </a:r>
            <a:r>
              <a:rPr lang="lt-LT" sz="1800" b="1" dirty="0">
                <a:solidFill>
                  <a:srgbClr val="0AB8D0"/>
                </a:solidFill>
                <a:latin typeface="+mj-lt"/>
                <a:ea typeface="Times New Roman"/>
              </a:rPr>
              <a:t>8 </a:t>
            </a:r>
            <a:r>
              <a:rPr lang="lt-LT" sz="1800" b="1" dirty="0" smtClean="0">
                <a:solidFill>
                  <a:srgbClr val="0AB8D0"/>
                </a:solidFill>
                <a:latin typeface="+mj-lt"/>
                <a:ea typeface="Times New Roman"/>
              </a:rPr>
              <a:t>pr. (ERPF) lėšos: </a:t>
            </a:r>
            <a:r>
              <a:rPr lang="lt-LT" sz="1800" b="1" i="1" dirty="0" smtClean="0">
                <a:solidFill>
                  <a:srgbClr val="0AB8D0"/>
                </a:solidFill>
                <a:latin typeface="+mj-lt"/>
                <a:ea typeface="Times New Roman"/>
              </a:rPr>
              <a:t>SVEIKATOS SEKTORIUS</a:t>
            </a:r>
          </a:p>
        </p:txBody>
      </p:sp>
      <p:sp>
        <p:nvSpPr>
          <p:cNvPr id="17" name="TextBox 16"/>
          <p:cNvSpPr txBox="1"/>
          <p:nvPr/>
        </p:nvSpPr>
        <p:spPr>
          <a:xfrm>
            <a:off x="221891" y="786367"/>
            <a:ext cx="3245209" cy="4124184"/>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smtClean="0">
                <a:latin typeface="Times New Roman"/>
                <a:ea typeface="Times New Roman"/>
              </a:rPr>
              <a:t>TVF 2015 </a:t>
            </a:r>
            <a:r>
              <a:rPr lang="lt-LT" sz="1300" i="1" dirty="0">
                <a:latin typeface="Times New Roman"/>
                <a:ea typeface="Times New Roman"/>
              </a:rPr>
              <a:t>m. </a:t>
            </a:r>
            <a:r>
              <a:rPr lang="lt-LT" sz="1300" i="1" dirty="0" smtClean="0">
                <a:latin typeface="Times New Roman"/>
                <a:ea typeface="Times New Roman"/>
              </a:rPr>
              <a:t>vertinimas </a:t>
            </a:r>
            <a:r>
              <a:rPr lang="lt-LT" sz="1300" dirty="0">
                <a:latin typeface="Times New Roman"/>
                <a:ea typeface="Times New Roman"/>
              </a:rPr>
              <a:t>–</a:t>
            </a:r>
            <a:r>
              <a:rPr lang="lt-LT" sz="1300" dirty="0" smtClean="0">
                <a:latin typeface="Times New Roman"/>
                <a:ea typeface="Times New Roman"/>
              </a:rPr>
              <a:t> </a:t>
            </a:r>
            <a:r>
              <a:rPr lang="lt-LT" sz="1300" dirty="0">
                <a:latin typeface="Times New Roman"/>
                <a:ea typeface="Times New Roman"/>
              </a:rPr>
              <a:t>Lietuvos viešosios išlaidos sveikatos apsaugai atitinka ES vidurkį eliminavus išsivystymo </a:t>
            </a:r>
            <a:r>
              <a:rPr lang="lt-LT" sz="1300" dirty="0" smtClean="0">
                <a:latin typeface="Times New Roman"/>
                <a:ea typeface="Times New Roman"/>
              </a:rPr>
              <a:t>netolygumus.</a:t>
            </a:r>
            <a:endParaRPr lang="lt-LT" sz="1300" dirty="0" smtClean="0">
              <a:latin typeface="Times New Roman"/>
              <a:ea typeface="Times New Roman"/>
            </a:endParaRPr>
          </a:p>
          <a:p>
            <a:pPr marL="171450" indent="-171450">
              <a:spcBef>
                <a:spcPts val="600"/>
              </a:spcBef>
              <a:spcAft>
                <a:spcPts val="600"/>
              </a:spcAft>
              <a:buBlip>
                <a:blip r:embed="rId3"/>
              </a:buBlip>
            </a:pPr>
            <a:r>
              <a:rPr lang="lt-LT" sz="1300" dirty="0" smtClean="0">
                <a:latin typeface="Times New Roman"/>
                <a:ea typeface="Times New Roman"/>
              </a:rPr>
              <a:t>Lyginant </a:t>
            </a:r>
            <a:r>
              <a:rPr lang="lt-LT" sz="1300" dirty="0">
                <a:latin typeface="Times New Roman"/>
                <a:ea typeface="Times New Roman"/>
              </a:rPr>
              <a:t>sveikatai skiriamas lėšas su valdžios sektoriaus pajamomis, Lietuvoje išlaidų rodiklis </a:t>
            </a:r>
            <a:r>
              <a:rPr lang="lt-LT" sz="1300" dirty="0" smtClean="0">
                <a:latin typeface="Times New Roman"/>
                <a:ea typeface="Times New Roman"/>
              </a:rPr>
              <a:t>šiai </a:t>
            </a:r>
            <a:r>
              <a:rPr lang="lt-LT" sz="1300" dirty="0">
                <a:latin typeface="Times New Roman"/>
                <a:ea typeface="Times New Roman"/>
              </a:rPr>
              <a:t>sričiai yra didesnis nei ES vidurkis, tačiau sveikatos rodikliai blogėja</a:t>
            </a:r>
            <a:r>
              <a:rPr lang="lt-LT" sz="1300" dirty="0" smtClean="0">
                <a:latin typeface="Times New Roman"/>
                <a:ea typeface="Times New Roman"/>
              </a:rPr>
              <a:t>:</a:t>
            </a:r>
          </a:p>
          <a:p>
            <a:pPr marL="171450" indent="-171450">
              <a:buFont typeface="Arial" panose="020B0604020202020204" pitchFamily="34" charset="0"/>
              <a:buChar char="•"/>
            </a:pPr>
            <a:r>
              <a:rPr lang="lt-LT" sz="1300" dirty="0" smtClean="0">
                <a:latin typeface="Times New Roman"/>
                <a:ea typeface="Times New Roman"/>
              </a:rPr>
              <a:t>nuo </a:t>
            </a:r>
            <a:r>
              <a:rPr lang="lt-LT" sz="1300" dirty="0">
                <a:latin typeface="Times New Roman"/>
                <a:ea typeface="Times New Roman"/>
              </a:rPr>
              <a:t>2013 m. blogėjo kūdikių mirtingumo </a:t>
            </a:r>
            <a:r>
              <a:rPr lang="lt-LT" sz="1300" dirty="0" smtClean="0">
                <a:latin typeface="Times New Roman"/>
                <a:ea typeface="Times New Roman"/>
              </a:rPr>
              <a:t>rodikliai;</a:t>
            </a:r>
          </a:p>
          <a:p>
            <a:pPr marL="171450" indent="-171450">
              <a:buFont typeface="Arial" panose="020B0604020202020204" pitchFamily="34" charset="0"/>
              <a:buChar char="•"/>
            </a:pPr>
            <a:r>
              <a:rPr lang="lt-LT" sz="1300" dirty="0" smtClean="0">
                <a:latin typeface="Times New Roman"/>
                <a:ea typeface="Times New Roman"/>
              </a:rPr>
              <a:t>mirusiųjų </a:t>
            </a:r>
            <a:r>
              <a:rPr lang="lt-LT" sz="1300" dirty="0">
                <a:latin typeface="Times New Roman"/>
                <a:ea typeface="Times New Roman"/>
              </a:rPr>
              <a:t>skaičius Lietuvoje rodiklis nuo 2009 m. beveik kasmet blogėjo ir yra 1,4 karto didesnis už ES </a:t>
            </a:r>
            <a:r>
              <a:rPr lang="lt-LT" sz="1300" dirty="0" smtClean="0">
                <a:latin typeface="Times New Roman"/>
                <a:ea typeface="Times New Roman"/>
              </a:rPr>
              <a:t>vidurkį;</a:t>
            </a:r>
          </a:p>
          <a:p>
            <a:pPr marL="171450" indent="-171450">
              <a:buFont typeface="Arial" panose="020B0604020202020204" pitchFamily="34" charset="0"/>
              <a:buChar char="•"/>
            </a:pPr>
            <a:r>
              <a:rPr lang="lt-LT" sz="1300" dirty="0" smtClean="0">
                <a:latin typeface="Times New Roman"/>
                <a:ea typeface="Times New Roman"/>
              </a:rPr>
              <a:t>tikėtina </a:t>
            </a:r>
            <a:r>
              <a:rPr lang="lt-LT" sz="1300" dirty="0">
                <a:latin typeface="Times New Roman"/>
                <a:ea typeface="Times New Roman"/>
              </a:rPr>
              <a:t>gyvenimo trukmė Lietuvoje (74,7 m.) mažesnė už ES vidurkį (80,9 m</a:t>
            </a:r>
            <a:r>
              <a:rPr lang="lt-LT" sz="1300" dirty="0" smtClean="0">
                <a:latin typeface="Times New Roman"/>
                <a:ea typeface="Times New Roman"/>
              </a:rPr>
              <a:t>.);</a:t>
            </a:r>
          </a:p>
          <a:p>
            <a:pPr marL="171450" indent="-171450">
              <a:buFont typeface="Arial" panose="020B0604020202020204" pitchFamily="34" charset="0"/>
              <a:buChar char="•"/>
            </a:pPr>
            <a:r>
              <a:rPr lang="lt-LT" sz="1300" dirty="0">
                <a:latin typeface="Times New Roman"/>
                <a:ea typeface="Times New Roman"/>
              </a:rPr>
              <a:t>namų ūkių privačios išlaidos sveikatai (1,9 proc. BVP) didesnės nei ES (1,5 proc. BVP)</a:t>
            </a:r>
            <a:endParaRPr lang="en-US" sz="1300" dirty="0">
              <a:solidFill>
                <a:srgbClr val="787878"/>
              </a:solidFill>
            </a:endParaRPr>
          </a:p>
        </p:txBody>
      </p:sp>
      <p:sp>
        <p:nvSpPr>
          <p:cNvPr id="16" name="TextBox 15"/>
          <p:cNvSpPr txBox="1"/>
          <p:nvPr/>
        </p:nvSpPr>
        <p:spPr>
          <a:xfrm>
            <a:off x="5635886" y="654148"/>
            <a:ext cx="3470913" cy="2092858"/>
          </a:xfrm>
          <a:prstGeom prst="rect">
            <a:avLst/>
          </a:prstGeom>
          <a:noFill/>
        </p:spPr>
        <p:txBody>
          <a:bodyPr wrap="square" lIns="91420" tIns="45709" rIns="91420" bIns="45709" rtlCol="0">
            <a:spAutoFit/>
          </a:bodyPr>
          <a:lstStyle/>
          <a:p>
            <a:pPr marL="171450" indent="-171450">
              <a:spcBef>
                <a:spcPts val="300"/>
              </a:spcBef>
              <a:spcAft>
                <a:spcPts val="300"/>
              </a:spcAft>
              <a:buBlip>
                <a:blip r:embed="rId3"/>
              </a:buBlip>
            </a:pPr>
            <a:r>
              <a:rPr lang="lt-LT" sz="1100" dirty="0">
                <a:solidFill>
                  <a:srgbClr val="787878"/>
                </a:solidFill>
                <a:ea typeface="Times New Roman"/>
              </a:rPr>
              <a:t>Prieš reikšmingas investicijas reikalinga sveikatos sektoriaus </a:t>
            </a:r>
            <a:r>
              <a:rPr lang="lt-LT" sz="1100" dirty="0" smtClean="0">
                <a:solidFill>
                  <a:srgbClr val="787878"/>
                </a:solidFill>
                <a:ea typeface="Times New Roman"/>
              </a:rPr>
              <a:t>peržiūra.</a:t>
            </a:r>
            <a:endParaRPr lang="lt-LT" sz="1100" dirty="0">
              <a:solidFill>
                <a:srgbClr val="787878"/>
              </a:solidFill>
              <a:ea typeface="Times New Roman"/>
            </a:endParaRPr>
          </a:p>
          <a:p>
            <a:pPr marL="171450" indent="-171450">
              <a:spcBef>
                <a:spcPts val="300"/>
              </a:spcBef>
              <a:spcAft>
                <a:spcPts val="300"/>
              </a:spcAft>
              <a:buBlip>
                <a:blip r:embed="rId3"/>
              </a:buBlip>
            </a:pPr>
            <a:r>
              <a:rPr lang="lt-LT" sz="1100" dirty="0" smtClean="0">
                <a:solidFill>
                  <a:srgbClr val="787878"/>
                </a:solidFill>
                <a:ea typeface="Times New Roman"/>
              </a:rPr>
              <a:t>Jau atliekami </a:t>
            </a:r>
            <a:r>
              <a:rPr lang="lt-LT" sz="1100" dirty="0">
                <a:solidFill>
                  <a:srgbClr val="787878"/>
                </a:solidFill>
                <a:ea typeface="Times New Roman"/>
              </a:rPr>
              <a:t>veiksmai yra būtinos sąlygos efektyviam investavimui:</a:t>
            </a:r>
          </a:p>
          <a:p>
            <a:pPr marL="171450" indent="-171450">
              <a:spcBef>
                <a:spcPts val="300"/>
              </a:spcBef>
              <a:spcAft>
                <a:spcPts val="300"/>
              </a:spcAft>
              <a:buFont typeface="Arial" panose="020B0604020202020204" pitchFamily="34" charset="0"/>
              <a:buChar char="•"/>
            </a:pPr>
            <a:r>
              <a:rPr lang="lt-LT" sz="1100" i="1" dirty="0">
                <a:solidFill>
                  <a:srgbClr val="787878"/>
                </a:solidFill>
                <a:ea typeface="Times New Roman"/>
              </a:rPr>
              <a:t>sveikatos apsaugos paslaugų pripažinimas visuotinės ekonominės svarbos  paslaugomis.</a:t>
            </a:r>
          </a:p>
          <a:p>
            <a:pPr marL="171450" indent="-171450">
              <a:spcBef>
                <a:spcPts val="300"/>
              </a:spcBef>
              <a:spcAft>
                <a:spcPts val="300"/>
              </a:spcAft>
              <a:buFont typeface="Arial" panose="020B0604020202020204" pitchFamily="34" charset="0"/>
              <a:buChar char="•"/>
            </a:pPr>
            <a:r>
              <a:rPr lang="lt-LT" sz="1100" i="1" dirty="0" smtClean="0">
                <a:solidFill>
                  <a:srgbClr val="787878"/>
                </a:solidFill>
                <a:ea typeface="Times New Roman"/>
              </a:rPr>
              <a:t>atnaujinta </a:t>
            </a:r>
            <a:r>
              <a:rPr lang="lt-LT" sz="1100" i="1" dirty="0">
                <a:solidFill>
                  <a:srgbClr val="787878"/>
                </a:solidFill>
                <a:ea typeface="Times New Roman"/>
              </a:rPr>
              <a:t>Lietuvos e. sveikatos sistemos 2015–2025 metų plėtros programa;</a:t>
            </a:r>
          </a:p>
          <a:p>
            <a:pPr marL="171450" indent="-171450">
              <a:spcBef>
                <a:spcPts val="300"/>
              </a:spcBef>
              <a:spcAft>
                <a:spcPts val="300"/>
              </a:spcAft>
              <a:buBlip>
                <a:blip r:embed="rId3"/>
              </a:buBlip>
            </a:pPr>
            <a:r>
              <a:rPr lang="lt-LT" sz="1100" dirty="0" smtClean="0">
                <a:solidFill>
                  <a:srgbClr val="787878"/>
                </a:solidFill>
                <a:ea typeface="Times New Roman"/>
              </a:rPr>
              <a:t>Atsisakoma </a:t>
            </a:r>
            <a:r>
              <a:rPr lang="lt-LT" sz="1100" dirty="0">
                <a:solidFill>
                  <a:srgbClr val="787878"/>
                </a:solidFill>
                <a:ea typeface="Times New Roman"/>
              </a:rPr>
              <a:t>planuotų nacionalinio lygmens </a:t>
            </a:r>
            <a:r>
              <a:rPr lang="lt-LT" sz="1100" dirty="0" smtClean="0">
                <a:solidFill>
                  <a:srgbClr val="787878"/>
                </a:solidFill>
                <a:ea typeface="Times New Roman"/>
              </a:rPr>
              <a:t>specifinių </a:t>
            </a:r>
            <a:r>
              <a:rPr lang="lt-LT" sz="1100" dirty="0" smtClean="0">
                <a:solidFill>
                  <a:srgbClr val="787878"/>
                </a:solidFill>
                <a:ea typeface="Times New Roman"/>
              </a:rPr>
              <a:t>projektų sveikatos </a:t>
            </a:r>
            <a:r>
              <a:rPr lang="lt-LT" sz="1100" dirty="0">
                <a:solidFill>
                  <a:srgbClr val="787878"/>
                </a:solidFill>
                <a:ea typeface="Times New Roman"/>
              </a:rPr>
              <a:t>problemų </a:t>
            </a:r>
            <a:r>
              <a:rPr lang="lt-LT" sz="1100" dirty="0" smtClean="0">
                <a:solidFill>
                  <a:srgbClr val="787878"/>
                </a:solidFill>
                <a:ea typeface="Times New Roman"/>
              </a:rPr>
              <a:t>srityse.</a:t>
            </a:r>
            <a:endParaRPr lang="lt-LT" sz="1100" dirty="0">
              <a:solidFill>
                <a:srgbClr val="787878"/>
              </a:solidFill>
              <a:ea typeface="Times New Roman"/>
            </a:endParaRPr>
          </a:p>
        </p:txBody>
      </p:sp>
      <p:graphicFrame>
        <p:nvGraphicFramePr>
          <p:cNvPr id="19" name="Content Placeholder 29"/>
          <p:cNvGraphicFramePr>
            <a:graphicFrameLocks/>
          </p:cNvGraphicFramePr>
          <p:nvPr>
            <p:extLst>
              <p:ext uri="{D42A27DB-BD31-4B8C-83A1-F6EECF244321}">
                <p14:modId xmlns:p14="http://schemas.microsoft.com/office/powerpoint/2010/main" val="4179064483"/>
              </p:ext>
            </p:extLst>
          </p:nvPr>
        </p:nvGraphicFramePr>
        <p:xfrm>
          <a:off x="3207546" y="923925"/>
          <a:ext cx="2259821" cy="3057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Straight Connector 39"/>
          <p:cNvCxnSpPr/>
          <p:nvPr/>
        </p:nvCxnSpPr>
        <p:spPr>
          <a:xfrm>
            <a:off x="2760155" y="2545261"/>
            <a:ext cx="44739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1" name="Grupė 20"/>
          <p:cNvGrpSpPr/>
          <p:nvPr/>
        </p:nvGrpSpPr>
        <p:grpSpPr>
          <a:xfrm>
            <a:off x="4926841" y="1327202"/>
            <a:ext cx="769383" cy="2360582"/>
            <a:chOff x="4960961" y="1593902"/>
            <a:chExt cx="769383" cy="2360582"/>
          </a:xfrm>
        </p:grpSpPr>
        <p:cxnSp>
          <p:nvCxnSpPr>
            <p:cNvPr id="22" name="Straight Connector 37"/>
            <p:cNvCxnSpPr/>
            <p:nvPr/>
          </p:nvCxnSpPr>
          <p:spPr>
            <a:xfrm>
              <a:off x="5049672" y="1728227"/>
              <a:ext cx="372764"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41"/>
            <p:cNvCxnSpPr/>
            <p:nvPr/>
          </p:nvCxnSpPr>
          <p:spPr>
            <a:xfrm>
              <a:off x="4960961" y="3887227"/>
              <a:ext cx="46144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4" name="Grupė 23"/>
            <p:cNvGrpSpPr/>
            <p:nvPr/>
          </p:nvGrpSpPr>
          <p:grpSpPr>
            <a:xfrm>
              <a:off x="5417605" y="1593902"/>
              <a:ext cx="312739" cy="2360582"/>
              <a:chOff x="5588205" y="1593902"/>
              <a:chExt cx="312739" cy="2360582"/>
            </a:xfrm>
          </p:grpSpPr>
          <p:sp>
            <p:nvSpPr>
              <p:cNvPr id="34" name="Freeform 9"/>
              <p:cNvSpPr>
                <a:spLocks noEditPoints="1"/>
              </p:cNvSpPr>
              <p:nvPr/>
            </p:nvSpPr>
            <p:spPr bwMode="auto">
              <a:xfrm>
                <a:off x="5588205" y="1593902"/>
                <a:ext cx="312739" cy="211137"/>
              </a:xfrm>
              <a:custGeom>
                <a:avLst/>
                <a:gdLst>
                  <a:gd name="T0" fmla="*/ 206 w 255"/>
                  <a:gd name="T1" fmla="*/ 63 h 169"/>
                  <a:gd name="T2" fmla="*/ 206 w 255"/>
                  <a:gd name="T3" fmla="*/ 63 h 169"/>
                  <a:gd name="T4" fmla="*/ 128 w 255"/>
                  <a:gd name="T5" fmla="*/ 0 h 169"/>
                  <a:gd name="T6" fmla="*/ 57 w 255"/>
                  <a:gd name="T7" fmla="*/ 41 h 169"/>
                  <a:gd name="T8" fmla="*/ 0 w 255"/>
                  <a:gd name="T9" fmla="*/ 105 h 169"/>
                  <a:gd name="T10" fmla="*/ 64 w 255"/>
                  <a:gd name="T11" fmla="*/ 169 h 169"/>
                  <a:gd name="T12" fmla="*/ 202 w 255"/>
                  <a:gd name="T13" fmla="*/ 169 h 169"/>
                  <a:gd name="T14" fmla="*/ 255 w 255"/>
                  <a:gd name="T15" fmla="*/ 116 h 169"/>
                  <a:gd name="T16" fmla="*/ 206 w 255"/>
                  <a:gd name="T17" fmla="*/ 63 h 169"/>
                  <a:gd name="T18" fmla="*/ 206 w 255"/>
                  <a:gd name="T19" fmla="*/ 63 h 169"/>
                  <a:gd name="T20" fmla="*/ 202 w 255"/>
                  <a:gd name="T21" fmla="*/ 148 h 169"/>
                  <a:gd name="T22" fmla="*/ 202 w 255"/>
                  <a:gd name="T23" fmla="*/ 148 h 169"/>
                  <a:gd name="T24" fmla="*/ 64 w 255"/>
                  <a:gd name="T25" fmla="*/ 148 h 169"/>
                  <a:gd name="T26" fmla="*/ 21 w 255"/>
                  <a:gd name="T27" fmla="*/ 105 h 169"/>
                  <a:gd name="T28" fmla="*/ 64 w 255"/>
                  <a:gd name="T29" fmla="*/ 63 h 169"/>
                  <a:gd name="T30" fmla="*/ 71 w 255"/>
                  <a:gd name="T31" fmla="*/ 63 h 169"/>
                  <a:gd name="T32" fmla="*/ 128 w 255"/>
                  <a:gd name="T33" fmla="*/ 20 h 169"/>
                  <a:gd name="T34" fmla="*/ 186 w 255"/>
                  <a:gd name="T35" fmla="*/ 79 h 169"/>
                  <a:gd name="T36" fmla="*/ 186 w 255"/>
                  <a:gd name="T37" fmla="*/ 84 h 169"/>
                  <a:gd name="T38" fmla="*/ 202 w 255"/>
                  <a:gd name="T39" fmla="*/ 84 h 169"/>
                  <a:gd name="T40" fmla="*/ 234 w 255"/>
                  <a:gd name="T41" fmla="*/ 116 h 169"/>
                  <a:gd name="T42" fmla="*/ 202 w 255"/>
                  <a:gd name="T43" fmla="*/ 148 h 169"/>
                  <a:gd name="T44" fmla="*/ 202 w 255"/>
                  <a:gd name="T45" fmla="*/ 148 h 169"/>
                  <a:gd name="T46" fmla="*/ 202 w 255"/>
                  <a:gd name="T47" fmla="*/ 148 h 169"/>
                  <a:gd name="T48" fmla="*/ 202 w 255"/>
                  <a:gd name="T49" fmla="*/ 1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69">
                    <a:moveTo>
                      <a:pt x="206" y="63"/>
                    </a:moveTo>
                    <a:lnTo>
                      <a:pt x="206" y="63"/>
                    </a:lnTo>
                    <a:cubicBezTo>
                      <a:pt x="199" y="26"/>
                      <a:pt x="167" y="0"/>
                      <a:pt x="128" y="0"/>
                    </a:cubicBezTo>
                    <a:cubicBezTo>
                      <a:pt x="97" y="0"/>
                      <a:pt x="70" y="16"/>
                      <a:pt x="57" y="41"/>
                    </a:cubicBezTo>
                    <a:cubicBezTo>
                      <a:pt x="24" y="45"/>
                      <a:pt x="0" y="72"/>
                      <a:pt x="0" y="105"/>
                    </a:cubicBezTo>
                    <a:cubicBezTo>
                      <a:pt x="0" y="140"/>
                      <a:pt x="28" y="169"/>
                      <a:pt x="64" y="169"/>
                    </a:cubicBezTo>
                    <a:lnTo>
                      <a:pt x="202" y="169"/>
                    </a:lnTo>
                    <a:cubicBezTo>
                      <a:pt x="232" y="169"/>
                      <a:pt x="255" y="146"/>
                      <a:pt x="255" y="116"/>
                    </a:cubicBezTo>
                    <a:cubicBezTo>
                      <a:pt x="255" y="88"/>
                      <a:pt x="233" y="65"/>
                      <a:pt x="206" y="63"/>
                    </a:cubicBezTo>
                    <a:lnTo>
                      <a:pt x="206" y="63"/>
                    </a:lnTo>
                    <a:close/>
                    <a:moveTo>
                      <a:pt x="202" y="148"/>
                    </a:moveTo>
                    <a:lnTo>
                      <a:pt x="202" y="148"/>
                    </a:lnTo>
                    <a:lnTo>
                      <a:pt x="64" y="148"/>
                    </a:lnTo>
                    <a:cubicBezTo>
                      <a:pt x="40" y="148"/>
                      <a:pt x="21" y="129"/>
                      <a:pt x="21" y="105"/>
                    </a:cubicBezTo>
                    <a:cubicBezTo>
                      <a:pt x="21" y="82"/>
                      <a:pt x="40" y="63"/>
                      <a:pt x="64" y="63"/>
                    </a:cubicBezTo>
                    <a:lnTo>
                      <a:pt x="71" y="63"/>
                    </a:lnTo>
                    <a:cubicBezTo>
                      <a:pt x="78" y="38"/>
                      <a:pt x="101" y="20"/>
                      <a:pt x="128" y="20"/>
                    </a:cubicBezTo>
                    <a:cubicBezTo>
                      <a:pt x="159" y="20"/>
                      <a:pt x="186" y="47"/>
                      <a:pt x="186" y="79"/>
                    </a:cubicBezTo>
                    <a:lnTo>
                      <a:pt x="186" y="84"/>
                    </a:lnTo>
                    <a:lnTo>
                      <a:pt x="202" y="84"/>
                    </a:lnTo>
                    <a:cubicBezTo>
                      <a:pt x="220" y="84"/>
                      <a:pt x="234" y="98"/>
                      <a:pt x="234" y="116"/>
                    </a:cubicBezTo>
                    <a:cubicBezTo>
                      <a:pt x="234" y="134"/>
                      <a:pt x="220" y="148"/>
                      <a:pt x="202" y="148"/>
                    </a:cubicBezTo>
                    <a:lnTo>
                      <a:pt x="202" y="148"/>
                    </a:lnTo>
                    <a:close/>
                    <a:moveTo>
                      <a:pt x="202" y="148"/>
                    </a:moveTo>
                    <a:lnTo>
                      <a:pt x="202" y="148"/>
                    </a:lnTo>
                    <a:close/>
                  </a:path>
                </a:pathLst>
              </a:custGeom>
              <a:solidFill>
                <a:schemeClr val="accent6"/>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grpSp>
            <p:nvGrpSpPr>
              <p:cNvPr id="35" name="Skupina 15"/>
              <p:cNvGrpSpPr/>
              <p:nvPr/>
            </p:nvGrpSpPr>
            <p:grpSpPr>
              <a:xfrm>
                <a:off x="5664393" y="3705245"/>
                <a:ext cx="230188" cy="249239"/>
                <a:chOff x="6375400" y="3705225"/>
                <a:chExt cx="230188" cy="249238"/>
              </a:xfrm>
              <a:solidFill>
                <a:schemeClr val="accent6"/>
              </a:solidFill>
            </p:grpSpPr>
            <p:sp>
              <p:nvSpPr>
                <p:cNvPr id="36" name="Freeform 13"/>
                <p:cNvSpPr>
                  <a:spLocks noEditPoints="1"/>
                </p:cNvSpPr>
                <p:nvPr/>
              </p:nvSpPr>
              <p:spPr bwMode="auto">
                <a:xfrm>
                  <a:off x="6375400" y="3859213"/>
                  <a:ext cx="230188" cy="95250"/>
                </a:xfrm>
                <a:custGeom>
                  <a:avLst/>
                  <a:gdLst>
                    <a:gd name="T0" fmla="*/ 7678 w 7686"/>
                    <a:gd name="T1" fmla="*/ 2469 h 3196"/>
                    <a:gd name="T2" fmla="*/ 7678 w 7686"/>
                    <a:gd name="T3" fmla="*/ 2469 h 3196"/>
                    <a:gd name="T4" fmla="*/ 7678 w 7686"/>
                    <a:gd name="T5" fmla="*/ 2469 h 3196"/>
                    <a:gd name="T6" fmla="*/ 7653 w 7686"/>
                    <a:gd name="T7" fmla="*/ 2366 h 3196"/>
                    <a:gd name="T8" fmla="*/ 7288 w 7686"/>
                    <a:gd name="T9" fmla="*/ 1186 h 3196"/>
                    <a:gd name="T10" fmla="*/ 7244 w 7686"/>
                    <a:gd name="T11" fmla="*/ 1054 h 3196"/>
                    <a:gd name="T12" fmla="*/ 7244 w 7686"/>
                    <a:gd name="T13" fmla="*/ 1053 h 3196"/>
                    <a:gd name="T14" fmla="*/ 6996 w 7686"/>
                    <a:gd name="T15" fmla="*/ 778 h 3196"/>
                    <a:gd name="T16" fmla="*/ 6957 w 7686"/>
                    <a:gd name="T17" fmla="*/ 756 h 3196"/>
                    <a:gd name="T18" fmla="*/ 6935 w 7686"/>
                    <a:gd name="T19" fmla="*/ 746 h 3196"/>
                    <a:gd name="T20" fmla="*/ 6071 w 7686"/>
                    <a:gd name="T21" fmla="*/ 385 h 3196"/>
                    <a:gd name="T22" fmla="*/ 5063 w 7686"/>
                    <a:gd name="T23" fmla="*/ 1 h 3196"/>
                    <a:gd name="T24" fmla="*/ 4325 w 7686"/>
                    <a:gd name="T25" fmla="*/ 2192 h 3196"/>
                    <a:gd name="T26" fmla="*/ 4251 w 7686"/>
                    <a:gd name="T27" fmla="*/ 613 h 3196"/>
                    <a:gd name="T28" fmla="*/ 4312 w 7686"/>
                    <a:gd name="T29" fmla="*/ 493 h 3196"/>
                    <a:gd name="T30" fmla="*/ 4555 w 7686"/>
                    <a:gd name="T31" fmla="*/ 12 h 3196"/>
                    <a:gd name="T32" fmla="*/ 3839 w 7686"/>
                    <a:gd name="T33" fmla="*/ 245 h 3196"/>
                    <a:gd name="T34" fmla="*/ 3135 w 7686"/>
                    <a:gd name="T35" fmla="*/ 21 h 3196"/>
                    <a:gd name="T36" fmla="*/ 3374 w 7686"/>
                    <a:gd name="T37" fmla="*/ 493 h 3196"/>
                    <a:gd name="T38" fmla="*/ 3435 w 7686"/>
                    <a:gd name="T39" fmla="*/ 613 h 3196"/>
                    <a:gd name="T40" fmla="*/ 3362 w 7686"/>
                    <a:gd name="T41" fmla="*/ 2192 h 3196"/>
                    <a:gd name="T42" fmla="*/ 2622 w 7686"/>
                    <a:gd name="T43" fmla="*/ 0 h 3196"/>
                    <a:gd name="T44" fmla="*/ 1614 w 7686"/>
                    <a:gd name="T45" fmla="*/ 384 h 3196"/>
                    <a:gd name="T46" fmla="*/ 750 w 7686"/>
                    <a:gd name="T47" fmla="*/ 745 h 3196"/>
                    <a:gd name="T48" fmla="*/ 728 w 7686"/>
                    <a:gd name="T49" fmla="*/ 755 h 3196"/>
                    <a:gd name="T50" fmla="*/ 690 w 7686"/>
                    <a:gd name="T51" fmla="*/ 777 h 3196"/>
                    <a:gd name="T52" fmla="*/ 441 w 7686"/>
                    <a:gd name="T53" fmla="*/ 1053 h 3196"/>
                    <a:gd name="T54" fmla="*/ 441 w 7686"/>
                    <a:gd name="T55" fmla="*/ 1054 h 3196"/>
                    <a:gd name="T56" fmla="*/ 397 w 7686"/>
                    <a:gd name="T57" fmla="*/ 1186 h 3196"/>
                    <a:gd name="T58" fmla="*/ 33 w 7686"/>
                    <a:gd name="T59" fmla="*/ 2366 h 3196"/>
                    <a:gd name="T60" fmla="*/ 7 w 7686"/>
                    <a:gd name="T61" fmla="*/ 2469 h 3196"/>
                    <a:gd name="T62" fmla="*/ 0 w 7686"/>
                    <a:gd name="T63" fmla="*/ 2565 h 3196"/>
                    <a:gd name="T64" fmla="*/ 629 w 7686"/>
                    <a:gd name="T65" fmla="*/ 3195 h 3196"/>
                    <a:gd name="T66" fmla="*/ 1229 w 7686"/>
                    <a:gd name="T67" fmla="*/ 3195 h 3196"/>
                    <a:gd name="T68" fmla="*/ 3809 w 7686"/>
                    <a:gd name="T69" fmla="*/ 3195 h 3196"/>
                    <a:gd name="T70" fmla="*/ 7057 w 7686"/>
                    <a:gd name="T71" fmla="*/ 3195 h 3196"/>
                    <a:gd name="T72" fmla="*/ 7686 w 7686"/>
                    <a:gd name="T73" fmla="*/ 2565 h 3196"/>
                    <a:gd name="T74" fmla="*/ 7678 w 7686"/>
                    <a:gd name="T75" fmla="*/ 2469 h 3196"/>
                    <a:gd name="T76" fmla="*/ 7678 w 7686"/>
                    <a:gd name="T77" fmla="*/ 2469 h 3196"/>
                    <a:gd name="T78" fmla="*/ 7678 w 7686"/>
                    <a:gd name="T79" fmla="*/ 2469 h 3196"/>
                    <a:gd name="T80" fmla="*/ 7678 w 7686"/>
                    <a:gd name="T81" fmla="*/ 2469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86" h="3196">
                      <a:moveTo>
                        <a:pt x="7678" y="2469"/>
                      </a:moveTo>
                      <a:lnTo>
                        <a:pt x="7678" y="2469"/>
                      </a:lnTo>
                      <a:lnTo>
                        <a:pt x="7678" y="2469"/>
                      </a:lnTo>
                      <a:cubicBezTo>
                        <a:pt x="7673" y="2433"/>
                        <a:pt x="7665" y="2399"/>
                        <a:pt x="7653" y="2366"/>
                      </a:cubicBezTo>
                      <a:cubicBezTo>
                        <a:pt x="7569" y="2042"/>
                        <a:pt x="7375" y="1451"/>
                        <a:pt x="7288" y="1186"/>
                      </a:cubicBezTo>
                      <a:cubicBezTo>
                        <a:pt x="7278" y="1140"/>
                        <a:pt x="7264" y="1096"/>
                        <a:pt x="7244" y="1054"/>
                      </a:cubicBezTo>
                      <a:lnTo>
                        <a:pt x="7244" y="1053"/>
                      </a:lnTo>
                      <a:cubicBezTo>
                        <a:pt x="7191" y="938"/>
                        <a:pt x="7104" y="842"/>
                        <a:pt x="6996" y="778"/>
                      </a:cubicBezTo>
                      <a:cubicBezTo>
                        <a:pt x="6989" y="773"/>
                        <a:pt x="6975" y="766"/>
                        <a:pt x="6957" y="756"/>
                      </a:cubicBezTo>
                      <a:cubicBezTo>
                        <a:pt x="6950" y="753"/>
                        <a:pt x="6942" y="749"/>
                        <a:pt x="6935" y="746"/>
                      </a:cubicBezTo>
                      <a:cubicBezTo>
                        <a:pt x="6723" y="645"/>
                        <a:pt x="6071" y="385"/>
                        <a:pt x="6071" y="385"/>
                      </a:cubicBezTo>
                      <a:cubicBezTo>
                        <a:pt x="5745" y="244"/>
                        <a:pt x="5408" y="124"/>
                        <a:pt x="5063" y="1"/>
                      </a:cubicBezTo>
                      <a:cubicBezTo>
                        <a:pt x="5001" y="257"/>
                        <a:pt x="4418" y="1956"/>
                        <a:pt x="4325" y="2192"/>
                      </a:cubicBezTo>
                      <a:lnTo>
                        <a:pt x="4251" y="613"/>
                      </a:lnTo>
                      <a:cubicBezTo>
                        <a:pt x="4276" y="576"/>
                        <a:pt x="4293" y="533"/>
                        <a:pt x="4312" y="493"/>
                      </a:cubicBezTo>
                      <a:lnTo>
                        <a:pt x="4555" y="12"/>
                      </a:lnTo>
                      <a:cubicBezTo>
                        <a:pt x="4384" y="155"/>
                        <a:pt x="4126" y="245"/>
                        <a:pt x="3839" y="245"/>
                      </a:cubicBezTo>
                      <a:cubicBezTo>
                        <a:pt x="3559" y="245"/>
                        <a:pt x="3307" y="159"/>
                        <a:pt x="3135" y="21"/>
                      </a:cubicBezTo>
                      <a:lnTo>
                        <a:pt x="3374" y="493"/>
                      </a:lnTo>
                      <a:cubicBezTo>
                        <a:pt x="3394" y="533"/>
                        <a:pt x="3411" y="576"/>
                        <a:pt x="3435" y="613"/>
                      </a:cubicBezTo>
                      <a:lnTo>
                        <a:pt x="3362" y="2192"/>
                      </a:lnTo>
                      <a:cubicBezTo>
                        <a:pt x="3268" y="1956"/>
                        <a:pt x="2683" y="256"/>
                        <a:pt x="2622" y="0"/>
                      </a:cubicBezTo>
                      <a:cubicBezTo>
                        <a:pt x="2278" y="123"/>
                        <a:pt x="1941" y="243"/>
                        <a:pt x="1614" y="384"/>
                      </a:cubicBezTo>
                      <a:cubicBezTo>
                        <a:pt x="1614" y="384"/>
                        <a:pt x="963" y="645"/>
                        <a:pt x="750" y="745"/>
                      </a:cubicBezTo>
                      <a:cubicBezTo>
                        <a:pt x="743" y="748"/>
                        <a:pt x="735" y="751"/>
                        <a:pt x="728" y="755"/>
                      </a:cubicBezTo>
                      <a:cubicBezTo>
                        <a:pt x="710" y="764"/>
                        <a:pt x="696" y="771"/>
                        <a:pt x="690" y="777"/>
                      </a:cubicBezTo>
                      <a:cubicBezTo>
                        <a:pt x="582" y="842"/>
                        <a:pt x="494" y="938"/>
                        <a:pt x="441" y="1053"/>
                      </a:cubicBezTo>
                      <a:lnTo>
                        <a:pt x="441" y="1054"/>
                      </a:lnTo>
                      <a:cubicBezTo>
                        <a:pt x="422" y="1096"/>
                        <a:pt x="407" y="1140"/>
                        <a:pt x="397" y="1186"/>
                      </a:cubicBezTo>
                      <a:cubicBezTo>
                        <a:pt x="310" y="1451"/>
                        <a:pt x="117" y="2041"/>
                        <a:pt x="33" y="2366"/>
                      </a:cubicBezTo>
                      <a:cubicBezTo>
                        <a:pt x="21" y="2399"/>
                        <a:pt x="12" y="2434"/>
                        <a:pt x="7" y="2469"/>
                      </a:cubicBezTo>
                      <a:cubicBezTo>
                        <a:pt x="2" y="2500"/>
                        <a:pt x="0" y="2533"/>
                        <a:pt x="0" y="2565"/>
                      </a:cubicBezTo>
                      <a:cubicBezTo>
                        <a:pt x="0" y="2913"/>
                        <a:pt x="281" y="3195"/>
                        <a:pt x="629" y="3195"/>
                      </a:cubicBezTo>
                      <a:lnTo>
                        <a:pt x="1229" y="3195"/>
                      </a:lnTo>
                      <a:cubicBezTo>
                        <a:pt x="2089" y="3195"/>
                        <a:pt x="2949" y="3196"/>
                        <a:pt x="3809" y="3195"/>
                      </a:cubicBezTo>
                      <a:lnTo>
                        <a:pt x="7057" y="3195"/>
                      </a:lnTo>
                      <a:cubicBezTo>
                        <a:pt x="7404" y="3195"/>
                        <a:pt x="7686" y="2913"/>
                        <a:pt x="7686" y="2565"/>
                      </a:cubicBezTo>
                      <a:cubicBezTo>
                        <a:pt x="7686" y="2533"/>
                        <a:pt x="7683" y="2500"/>
                        <a:pt x="7678" y="2469"/>
                      </a:cubicBezTo>
                      <a:lnTo>
                        <a:pt x="7678" y="2469"/>
                      </a:lnTo>
                      <a:close/>
                      <a:moveTo>
                        <a:pt x="7678" y="2469"/>
                      </a:moveTo>
                      <a:lnTo>
                        <a:pt x="7678" y="246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7" name="Freeform 14"/>
                <p:cNvSpPr>
                  <a:spLocks noEditPoints="1"/>
                </p:cNvSpPr>
                <p:nvPr/>
              </p:nvSpPr>
              <p:spPr bwMode="auto">
                <a:xfrm>
                  <a:off x="6429375" y="3705225"/>
                  <a:ext cx="122238" cy="144463"/>
                </a:xfrm>
                <a:custGeom>
                  <a:avLst/>
                  <a:gdLst>
                    <a:gd name="T0" fmla="*/ 3692 w 4097"/>
                    <a:gd name="T1" fmla="*/ 2234 h 4868"/>
                    <a:gd name="T2" fmla="*/ 3692 w 4097"/>
                    <a:gd name="T3" fmla="*/ 2234 h 4868"/>
                    <a:gd name="T4" fmla="*/ 3714 w 4097"/>
                    <a:gd name="T5" fmla="*/ 1627 h 4868"/>
                    <a:gd name="T6" fmla="*/ 2086 w 4097"/>
                    <a:gd name="T7" fmla="*/ 0 h 4868"/>
                    <a:gd name="T8" fmla="*/ 2011 w 4097"/>
                    <a:gd name="T9" fmla="*/ 0 h 4868"/>
                    <a:gd name="T10" fmla="*/ 382 w 4097"/>
                    <a:gd name="T11" fmla="*/ 1629 h 4868"/>
                    <a:gd name="T12" fmla="*/ 404 w 4097"/>
                    <a:gd name="T13" fmla="*/ 2235 h 4868"/>
                    <a:gd name="T14" fmla="*/ 39 w 4097"/>
                    <a:gd name="T15" fmla="*/ 2586 h 4868"/>
                    <a:gd name="T16" fmla="*/ 486 w 4097"/>
                    <a:gd name="T17" fmla="*/ 3333 h 4868"/>
                    <a:gd name="T18" fmla="*/ 1194 w 4097"/>
                    <a:gd name="T19" fmla="*/ 4474 h 4868"/>
                    <a:gd name="T20" fmla="*/ 2015 w 4097"/>
                    <a:gd name="T21" fmla="*/ 4867 h 4868"/>
                    <a:gd name="T22" fmla="*/ 2049 w 4097"/>
                    <a:gd name="T23" fmla="*/ 4868 h 4868"/>
                    <a:gd name="T24" fmla="*/ 2083 w 4097"/>
                    <a:gd name="T25" fmla="*/ 4867 h 4868"/>
                    <a:gd name="T26" fmla="*/ 2898 w 4097"/>
                    <a:gd name="T27" fmla="*/ 4479 h 4868"/>
                    <a:gd name="T28" fmla="*/ 3610 w 4097"/>
                    <a:gd name="T29" fmla="*/ 3333 h 4868"/>
                    <a:gd name="T30" fmla="*/ 4057 w 4097"/>
                    <a:gd name="T31" fmla="*/ 2586 h 4868"/>
                    <a:gd name="T32" fmla="*/ 3692 w 4097"/>
                    <a:gd name="T33" fmla="*/ 2234 h 4868"/>
                    <a:gd name="T34" fmla="*/ 3692 w 4097"/>
                    <a:gd name="T35" fmla="*/ 2234 h 4868"/>
                    <a:gd name="T36" fmla="*/ 3692 w 4097"/>
                    <a:gd name="T37" fmla="*/ 2234 h 4868"/>
                    <a:gd name="T38" fmla="*/ 3692 w 4097"/>
                    <a:gd name="T39" fmla="*/ 2234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7" h="4868">
                      <a:moveTo>
                        <a:pt x="3692" y="2234"/>
                      </a:moveTo>
                      <a:lnTo>
                        <a:pt x="3692" y="2234"/>
                      </a:lnTo>
                      <a:cubicBezTo>
                        <a:pt x="3692" y="2123"/>
                        <a:pt x="3714" y="1720"/>
                        <a:pt x="3714" y="1627"/>
                      </a:cubicBezTo>
                      <a:cubicBezTo>
                        <a:pt x="3715" y="728"/>
                        <a:pt x="2985" y="0"/>
                        <a:pt x="2086" y="0"/>
                      </a:cubicBezTo>
                      <a:lnTo>
                        <a:pt x="2011" y="0"/>
                      </a:lnTo>
                      <a:cubicBezTo>
                        <a:pt x="1112" y="0"/>
                        <a:pt x="382" y="729"/>
                        <a:pt x="382" y="1629"/>
                      </a:cubicBezTo>
                      <a:cubicBezTo>
                        <a:pt x="382" y="1721"/>
                        <a:pt x="404" y="2123"/>
                        <a:pt x="404" y="2235"/>
                      </a:cubicBezTo>
                      <a:cubicBezTo>
                        <a:pt x="364" y="2238"/>
                        <a:pt x="0" y="2150"/>
                        <a:pt x="39" y="2586"/>
                      </a:cubicBezTo>
                      <a:cubicBezTo>
                        <a:pt x="122" y="3512"/>
                        <a:pt x="475" y="3333"/>
                        <a:pt x="486" y="3333"/>
                      </a:cubicBezTo>
                      <a:cubicBezTo>
                        <a:pt x="660" y="3891"/>
                        <a:pt x="930" y="4247"/>
                        <a:pt x="1194" y="4474"/>
                      </a:cubicBezTo>
                      <a:cubicBezTo>
                        <a:pt x="1607" y="4829"/>
                        <a:pt x="2007" y="4867"/>
                        <a:pt x="2015" y="4867"/>
                      </a:cubicBezTo>
                      <a:cubicBezTo>
                        <a:pt x="2026" y="4867"/>
                        <a:pt x="2037" y="4868"/>
                        <a:pt x="2049" y="4868"/>
                      </a:cubicBezTo>
                      <a:cubicBezTo>
                        <a:pt x="2059" y="4868"/>
                        <a:pt x="2071" y="4868"/>
                        <a:pt x="2083" y="4867"/>
                      </a:cubicBezTo>
                      <a:cubicBezTo>
                        <a:pt x="2089" y="4867"/>
                        <a:pt x="2487" y="4829"/>
                        <a:pt x="2898" y="4479"/>
                      </a:cubicBezTo>
                      <a:cubicBezTo>
                        <a:pt x="3163" y="4253"/>
                        <a:pt x="3435" y="3895"/>
                        <a:pt x="3610" y="3333"/>
                      </a:cubicBezTo>
                      <a:cubicBezTo>
                        <a:pt x="3621" y="3333"/>
                        <a:pt x="3974" y="3512"/>
                        <a:pt x="4057" y="2586"/>
                      </a:cubicBezTo>
                      <a:cubicBezTo>
                        <a:pt x="4097" y="2149"/>
                        <a:pt x="3732" y="2237"/>
                        <a:pt x="3692" y="2234"/>
                      </a:cubicBezTo>
                      <a:lnTo>
                        <a:pt x="3692" y="2234"/>
                      </a:lnTo>
                      <a:close/>
                      <a:moveTo>
                        <a:pt x="3692" y="2234"/>
                      </a:moveTo>
                      <a:lnTo>
                        <a:pt x="3692" y="223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grpSp>
      </p:grpSp>
    </p:spTree>
    <p:extLst>
      <p:ext uri="{BB962C8B-B14F-4D97-AF65-F5344CB8AC3E}">
        <p14:creationId xmlns:p14="http://schemas.microsoft.com/office/powerpoint/2010/main" val="2212137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dgm id="{0A7D40D8-5568-2C4E-8CAD-228EC1C36CEA}"/>
                                            </p:graphicEl>
                                          </p:spTgt>
                                        </p:tgtEl>
                                        <p:attrNameLst>
                                          <p:attrName>style.visibility</p:attrName>
                                        </p:attrNameLst>
                                      </p:cBhvr>
                                      <p:to>
                                        <p:strVal val="visible"/>
                                      </p:to>
                                    </p:set>
                                    <p:animEffect transition="in" filter="fade">
                                      <p:cBhvr>
                                        <p:cTn id="7" dur="500"/>
                                        <p:tgtEl>
                                          <p:spTgt spid="19">
                                            <p:graphicEl>
                                              <a:dgm id="{0A7D40D8-5568-2C4E-8CAD-228EC1C36CE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dgm id="{53601601-6D75-B543-A657-92AD79D9CFF5}"/>
                                            </p:graphicEl>
                                          </p:spTgt>
                                        </p:tgtEl>
                                        <p:attrNameLst>
                                          <p:attrName>style.visibility</p:attrName>
                                        </p:attrNameLst>
                                      </p:cBhvr>
                                      <p:to>
                                        <p:strVal val="visible"/>
                                      </p:to>
                                    </p:set>
                                    <p:animEffect transition="in" filter="fade">
                                      <p:cBhvr>
                                        <p:cTn id="11" dur="500"/>
                                        <p:tgtEl>
                                          <p:spTgt spid="19">
                                            <p:graphicEl>
                                              <a:dgm id="{53601601-6D75-B543-A657-92AD79D9CFF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dgm id="{C4C557DD-EAA2-2241-95A0-CB099B6393B8}"/>
                                            </p:graphicEl>
                                          </p:spTgt>
                                        </p:tgtEl>
                                        <p:attrNameLst>
                                          <p:attrName>style.visibility</p:attrName>
                                        </p:attrNameLst>
                                      </p:cBhvr>
                                      <p:to>
                                        <p:strVal val="visible"/>
                                      </p:to>
                                    </p:set>
                                    <p:animEffect transition="in" filter="fade">
                                      <p:cBhvr>
                                        <p:cTn id="15" dur="500"/>
                                        <p:tgtEl>
                                          <p:spTgt spid="19">
                                            <p:graphicEl>
                                              <a:dgm id="{C4C557DD-EAA2-2241-95A0-CB099B6393B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dgm id="{06ED2F68-29E4-124B-ABFA-EF36B3F285E7}"/>
                                            </p:graphicEl>
                                          </p:spTgt>
                                        </p:tgtEl>
                                        <p:attrNameLst>
                                          <p:attrName>style.visibility</p:attrName>
                                        </p:attrNameLst>
                                      </p:cBhvr>
                                      <p:to>
                                        <p:strVal val="visible"/>
                                      </p:to>
                                    </p:set>
                                    <p:animEffect transition="in" filter="fade">
                                      <p:cBhvr>
                                        <p:cTn id="19" dur="500"/>
                                        <p:tgtEl>
                                          <p:spTgt spid="19">
                                            <p:graphicEl>
                                              <a:dgm id="{06ED2F68-29E4-124B-ABFA-EF36B3F285E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dgm id="{D2AD5ADE-7399-2B4F-83D3-A31E93BDFFB6}"/>
                                            </p:graphicEl>
                                          </p:spTgt>
                                        </p:tgtEl>
                                        <p:attrNameLst>
                                          <p:attrName>style.visibility</p:attrName>
                                        </p:attrNameLst>
                                      </p:cBhvr>
                                      <p:to>
                                        <p:strVal val="visible"/>
                                      </p:to>
                                    </p:set>
                                    <p:animEffect transition="in" filter="fade">
                                      <p:cBhvr>
                                        <p:cTn id="23" dur="500"/>
                                        <p:tgtEl>
                                          <p:spTgt spid="19">
                                            <p:graphicEl>
                                              <a:dgm id="{D2AD5ADE-7399-2B4F-83D3-A31E93BDFFB6}"/>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dgm id="{8D645660-5FAE-A642-82F6-3736FC76794A}"/>
                                            </p:graphicEl>
                                          </p:spTgt>
                                        </p:tgtEl>
                                        <p:attrNameLst>
                                          <p:attrName>style.visibility</p:attrName>
                                        </p:attrNameLst>
                                      </p:cBhvr>
                                      <p:to>
                                        <p:strVal val="visible"/>
                                      </p:to>
                                    </p:set>
                                    <p:animEffect transition="in" filter="fade">
                                      <p:cBhvr>
                                        <p:cTn id="27" dur="500"/>
                                        <p:tgtEl>
                                          <p:spTgt spid="19">
                                            <p:graphicEl>
                                              <a:dgm id="{8D645660-5FAE-A642-82F6-3736FC76794A}"/>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dgm id="{FEDC6882-CDA1-5D42-BEC3-313FE89DF7F6}"/>
                                            </p:graphicEl>
                                          </p:spTgt>
                                        </p:tgtEl>
                                        <p:attrNameLst>
                                          <p:attrName>style.visibility</p:attrName>
                                        </p:attrNameLst>
                                      </p:cBhvr>
                                      <p:to>
                                        <p:strVal val="visible"/>
                                      </p:to>
                                    </p:set>
                                    <p:animEffect transition="in" filter="fade">
                                      <p:cBhvr>
                                        <p:cTn id="31" dur="500"/>
                                        <p:tgtEl>
                                          <p:spTgt spid="19">
                                            <p:graphicEl>
                                              <a:dgm id="{FEDC6882-CDA1-5D42-BEC3-313FE89DF7F6}"/>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dgm id="{C5040363-78F4-AD44-AA3F-16FE6F65C917}"/>
                                            </p:graphicEl>
                                          </p:spTgt>
                                        </p:tgtEl>
                                        <p:attrNameLst>
                                          <p:attrName>style.visibility</p:attrName>
                                        </p:attrNameLst>
                                      </p:cBhvr>
                                      <p:to>
                                        <p:strVal val="visible"/>
                                      </p:to>
                                    </p:set>
                                    <p:animEffect transition="in" filter="fade">
                                      <p:cBhvr>
                                        <p:cTn id="35" dur="500"/>
                                        <p:tgtEl>
                                          <p:spTgt spid="19">
                                            <p:graphicEl>
                                              <a:dgm id="{C5040363-78F4-AD44-AA3F-16FE6F65C917}"/>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dgm id="{5E6C8402-5429-B646-9B0F-505714ED94D1}"/>
                                            </p:graphicEl>
                                          </p:spTgt>
                                        </p:tgtEl>
                                        <p:attrNameLst>
                                          <p:attrName>style.visibility</p:attrName>
                                        </p:attrNameLst>
                                      </p:cBhvr>
                                      <p:to>
                                        <p:strVal val="visible"/>
                                      </p:to>
                                    </p:set>
                                    <p:animEffect transition="in" filter="fade">
                                      <p:cBhvr>
                                        <p:cTn id="39" dur="500"/>
                                        <p:tgtEl>
                                          <p:spTgt spid="19">
                                            <p:graphicEl>
                                              <a:dgm id="{5E6C8402-5429-B646-9B0F-505714ED94D1}"/>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dgm id="{8709A067-5569-564A-9383-DC02C89F5B31}"/>
                                            </p:graphicEl>
                                          </p:spTgt>
                                        </p:tgtEl>
                                        <p:attrNameLst>
                                          <p:attrName>style.visibility</p:attrName>
                                        </p:attrNameLst>
                                      </p:cBhvr>
                                      <p:to>
                                        <p:strVal val="visible"/>
                                      </p:to>
                                    </p:set>
                                    <p:animEffect transition="in" filter="fade">
                                      <p:cBhvr>
                                        <p:cTn id="43" dur="500"/>
                                        <p:tgtEl>
                                          <p:spTgt spid="19">
                                            <p:graphicEl>
                                              <a:dgm id="{8709A067-5569-564A-9383-DC02C89F5B31}"/>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dgm id="{C533FF2C-FE4B-4C4F-AC76-83A5D9871006}"/>
                                            </p:graphicEl>
                                          </p:spTgt>
                                        </p:tgtEl>
                                        <p:attrNameLst>
                                          <p:attrName>style.visibility</p:attrName>
                                        </p:attrNameLst>
                                      </p:cBhvr>
                                      <p:to>
                                        <p:strVal val="visible"/>
                                      </p:to>
                                    </p:set>
                                    <p:animEffect transition="in" filter="fade">
                                      <p:cBhvr>
                                        <p:cTn id="47" dur="500"/>
                                        <p:tgtEl>
                                          <p:spTgt spid="19">
                                            <p:graphicEl>
                                              <a:dgm id="{C533FF2C-FE4B-4C4F-AC76-83A5D98710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5467367" y="2462529"/>
            <a:ext cx="3725602" cy="1938970"/>
          </a:xfrm>
          <a:prstGeom prst="rect">
            <a:avLst/>
          </a:prstGeom>
          <a:noFill/>
        </p:spPr>
        <p:txBody>
          <a:bodyPr wrap="square" lIns="91420" tIns="45709" rIns="91420" bIns="45709" rtlCol="0">
            <a:spAutoFit/>
          </a:bodyPr>
          <a:lstStyle/>
          <a:p>
            <a:pPr marL="171450" indent="-171450">
              <a:spcBef>
                <a:spcPts val="300"/>
              </a:spcBef>
              <a:buBlip>
                <a:blip r:embed="rId3"/>
              </a:buBlip>
            </a:pPr>
            <a:r>
              <a:rPr lang="lt-LT" sz="1100" dirty="0" smtClean="0">
                <a:solidFill>
                  <a:srgbClr val="787878"/>
                </a:solidFill>
              </a:rPr>
              <a:t>Mažinamas rezultato rodiklis (10.1.3 konkretus uždavinys</a:t>
            </a:r>
            <a:r>
              <a:rPr lang="lt-LT" sz="1100" dirty="0" smtClean="0">
                <a:solidFill>
                  <a:srgbClr val="787878"/>
                </a:solidFill>
              </a:rPr>
              <a:t>): </a:t>
            </a:r>
            <a:r>
              <a:rPr lang="lt-LT" sz="1100" i="1" dirty="0" smtClean="0">
                <a:solidFill>
                  <a:srgbClr val="787878"/>
                </a:solidFill>
              </a:rPr>
              <a:t>Valstybės </a:t>
            </a:r>
            <a:r>
              <a:rPr lang="lt-LT" sz="1100" i="1" dirty="0">
                <a:solidFill>
                  <a:srgbClr val="787878"/>
                </a:solidFill>
              </a:rPr>
              <a:t>ir savivaldybių institucijų ir įstaigų, pagal veiksmų programą ESF lėšomis įgyvendinusių paslaugų ir (ar) aptarnavimo kokybei gerinti skirtas priemones, </a:t>
            </a:r>
            <a:r>
              <a:rPr lang="lt-LT" sz="1100" i="1" dirty="0" smtClean="0">
                <a:solidFill>
                  <a:srgbClr val="787878"/>
                </a:solidFill>
              </a:rPr>
              <a:t>dalis   7,3(13)</a:t>
            </a:r>
          </a:p>
          <a:p>
            <a:pPr marL="171450" indent="-171450">
              <a:spcBef>
                <a:spcPts val="300"/>
              </a:spcBef>
              <a:buBlip>
                <a:blip r:embed="rId3"/>
              </a:buBlip>
            </a:pPr>
            <a:r>
              <a:rPr lang="lt-LT" sz="1100" dirty="0" smtClean="0">
                <a:solidFill>
                  <a:srgbClr val="787878"/>
                </a:solidFill>
              </a:rPr>
              <a:t>Tikslinamas konkretaus uždavinio aprašymas (10.1.5)</a:t>
            </a:r>
          </a:p>
          <a:p>
            <a:pPr marL="171450" indent="-171450">
              <a:spcBef>
                <a:spcPts val="300"/>
              </a:spcBef>
              <a:buBlip>
                <a:blip r:embed="rId3"/>
              </a:buBlip>
            </a:pPr>
            <a:r>
              <a:rPr lang="lt-LT" sz="1100" dirty="0" smtClean="0">
                <a:solidFill>
                  <a:srgbClr val="787878"/>
                </a:solidFill>
              </a:rPr>
              <a:t>Mažinami </a:t>
            </a:r>
            <a:r>
              <a:rPr lang="lt-LT" sz="1100" dirty="0" smtClean="0">
                <a:solidFill>
                  <a:srgbClr val="787878"/>
                </a:solidFill>
              </a:rPr>
              <a:t>produkto rodikliai ir atsisakoma </a:t>
            </a:r>
            <a:r>
              <a:rPr lang="lt-LT" sz="1100" dirty="0">
                <a:solidFill>
                  <a:srgbClr val="787878"/>
                </a:solidFill>
              </a:rPr>
              <a:t>produkto rodiklio (10.1 investicinis prioritetas)</a:t>
            </a:r>
            <a:endParaRPr lang="lt-LT" sz="1100" dirty="0" smtClean="0">
              <a:solidFill>
                <a:srgbClr val="787878"/>
              </a:solidFill>
            </a:endParaRPr>
          </a:p>
          <a:p>
            <a:pPr marL="171450" indent="-171450">
              <a:spcBef>
                <a:spcPts val="300"/>
              </a:spcBef>
              <a:buBlip>
                <a:blip r:embed="rId3"/>
              </a:buBlip>
            </a:pPr>
            <a:r>
              <a:rPr lang="lt-LT" sz="1100" dirty="0" smtClean="0">
                <a:solidFill>
                  <a:srgbClr val="787878"/>
                </a:solidFill>
              </a:rPr>
              <a:t>Tikslinamas peržiūros planas</a:t>
            </a:r>
          </a:p>
          <a:p>
            <a:pPr marL="171450" indent="-171450">
              <a:spcBef>
                <a:spcPts val="300"/>
              </a:spcBef>
              <a:buBlip>
                <a:blip r:embed="rId3"/>
              </a:buBlip>
            </a:pPr>
            <a:r>
              <a:rPr lang="lt-LT" sz="1100" dirty="0" smtClean="0">
                <a:solidFill>
                  <a:srgbClr val="787878"/>
                </a:solidFill>
              </a:rPr>
              <a:t>Tikslinamas </a:t>
            </a:r>
            <a:r>
              <a:rPr lang="lt-LT" sz="1100" dirty="0">
                <a:solidFill>
                  <a:srgbClr val="787878"/>
                </a:solidFill>
              </a:rPr>
              <a:t>išlaidų pasiskirstymas tarp kategorijų</a:t>
            </a:r>
          </a:p>
        </p:txBody>
      </p:sp>
      <p:sp>
        <p:nvSpPr>
          <p:cNvPr id="18" name="Text Placeholder 8"/>
          <p:cNvSpPr txBox="1">
            <a:spLocks/>
          </p:cNvSpPr>
          <p:nvPr/>
        </p:nvSpPr>
        <p:spPr>
          <a:xfrm>
            <a:off x="221892" y="179920"/>
            <a:ext cx="8785629" cy="629706"/>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800" b="1" dirty="0" smtClean="0">
                <a:solidFill>
                  <a:srgbClr val="0AB8D0"/>
                </a:solidFill>
                <a:latin typeface="+mj-lt"/>
                <a:ea typeface="Times New Roman"/>
              </a:rPr>
              <a:t>Mažinamos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10 pr. (ESF) lėšos: </a:t>
            </a:r>
            <a:r>
              <a:rPr lang="lt-LT" sz="1800" b="1" i="1" dirty="0" smtClean="0">
                <a:solidFill>
                  <a:srgbClr val="0AB8D0"/>
                </a:solidFill>
                <a:latin typeface="+mj-lt"/>
                <a:ea typeface="Times New Roman"/>
              </a:rPr>
              <a:t>VIEŠOJO VALDYMO SEKTORIUS</a:t>
            </a:r>
            <a:endParaRPr lang="lt-LT" sz="1800" b="1" i="1" dirty="0">
              <a:solidFill>
                <a:srgbClr val="0AB8D0"/>
              </a:solidFill>
              <a:latin typeface="+mj-lt"/>
              <a:ea typeface="Times New Roman"/>
            </a:endParaRPr>
          </a:p>
        </p:txBody>
      </p:sp>
      <p:sp>
        <p:nvSpPr>
          <p:cNvPr id="17" name="TextBox 16"/>
          <p:cNvSpPr txBox="1"/>
          <p:nvPr/>
        </p:nvSpPr>
        <p:spPr>
          <a:xfrm>
            <a:off x="221892" y="933955"/>
            <a:ext cx="3237815" cy="3801018"/>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a:solidFill>
                  <a:srgbClr val="787878"/>
                </a:solidFill>
                <a:latin typeface="Times New Roman"/>
                <a:ea typeface="Times New Roman"/>
              </a:rPr>
              <a:t>Viešojo valdymo tobulinimo 2012–2020 metų programos įgyvendinimo 2016–2018 metų veiksmų plano </a:t>
            </a:r>
            <a:r>
              <a:rPr lang="lt-LT" sz="1300" i="1" dirty="0" smtClean="0">
                <a:solidFill>
                  <a:srgbClr val="787878"/>
                </a:solidFill>
                <a:latin typeface="Times New Roman"/>
                <a:ea typeface="Times New Roman"/>
              </a:rPr>
              <a:t>įvertinimas </a:t>
            </a:r>
            <a:r>
              <a:rPr lang="lt-LT" sz="1300" dirty="0" smtClean="0">
                <a:solidFill>
                  <a:srgbClr val="787878"/>
                </a:solidFill>
                <a:latin typeface="Times New Roman"/>
                <a:ea typeface="Times New Roman"/>
              </a:rPr>
              <a:t>- dalis </a:t>
            </a:r>
            <a:r>
              <a:rPr lang="lt-LT" sz="1300" dirty="0">
                <a:solidFill>
                  <a:srgbClr val="787878"/>
                </a:solidFill>
                <a:latin typeface="Times New Roman"/>
                <a:ea typeface="Times New Roman"/>
              </a:rPr>
              <a:t>suplanuotų įgyvendinti projektų yra institucinio lygmens ir nedaro esminių pokyčių sisteminiu </a:t>
            </a:r>
            <a:r>
              <a:rPr lang="lt-LT" sz="1300" dirty="0" smtClean="0">
                <a:solidFill>
                  <a:srgbClr val="787878"/>
                </a:solidFill>
                <a:latin typeface="Times New Roman"/>
                <a:ea typeface="Times New Roman"/>
              </a:rPr>
              <a:t>lygiu.</a:t>
            </a:r>
          </a:p>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Rekomenduota </a:t>
            </a:r>
            <a:r>
              <a:rPr lang="lt-LT" sz="1300" dirty="0">
                <a:solidFill>
                  <a:srgbClr val="787878"/>
                </a:solidFill>
                <a:latin typeface="Times New Roman"/>
                <a:ea typeface="Times New Roman"/>
              </a:rPr>
              <a:t>didesnė orientacija į Europos semestrą. Trūksta atitikties </a:t>
            </a:r>
            <a:r>
              <a:rPr lang="lt-LT" sz="1300" dirty="0" smtClean="0">
                <a:solidFill>
                  <a:srgbClr val="787878"/>
                </a:solidFill>
                <a:latin typeface="Times New Roman"/>
                <a:ea typeface="Times New Roman"/>
              </a:rPr>
              <a:t>LRV </a:t>
            </a:r>
            <a:r>
              <a:rPr lang="lt-LT" sz="1300" dirty="0">
                <a:solidFill>
                  <a:srgbClr val="787878"/>
                </a:solidFill>
                <a:latin typeface="Times New Roman"/>
                <a:ea typeface="Times New Roman"/>
              </a:rPr>
              <a:t>programai ir Prezidentės prioritetiniams darbams. </a:t>
            </a:r>
            <a:endParaRPr lang="lt-LT" sz="1300" dirty="0" smtClean="0">
              <a:solidFill>
                <a:srgbClr val="787878"/>
              </a:solidFill>
              <a:latin typeface="Times New Roman"/>
              <a:ea typeface="Times New Roman"/>
            </a:endParaRPr>
          </a:p>
          <a:p>
            <a:pPr marL="171450" indent="-171450">
              <a:spcBef>
                <a:spcPts val="600"/>
              </a:spcBef>
              <a:spcAft>
                <a:spcPts val="600"/>
              </a:spcAft>
              <a:buBlip>
                <a:blip r:embed="rId3"/>
              </a:buBlip>
            </a:pPr>
            <a:r>
              <a:rPr lang="lt-LT" sz="1300" i="1" dirty="0" smtClean="0">
                <a:solidFill>
                  <a:srgbClr val="787878"/>
                </a:solidFill>
                <a:latin typeface="Times New Roman"/>
                <a:ea typeface="Times New Roman"/>
              </a:rPr>
              <a:t>ES </a:t>
            </a:r>
            <a:r>
              <a:rPr lang="lt-LT" sz="1300" i="1" dirty="0">
                <a:solidFill>
                  <a:srgbClr val="787878"/>
                </a:solidFill>
                <a:latin typeface="Times New Roman"/>
                <a:ea typeface="Times New Roman"/>
              </a:rPr>
              <a:t>struktūrinės paramos rezultatyvumo ir poveikio viešojo valdymo tobulinimui vertinimas veiksmų programų prioritetų įgyvendinimo priemonių/projektų </a:t>
            </a:r>
            <a:r>
              <a:rPr lang="lt-LT" sz="1300" i="1" dirty="0" smtClean="0">
                <a:solidFill>
                  <a:srgbClr val="787878"/>
                </a:solidFill>
                <a:latin typeface="Times New Roman"/>
                <a:ea typeface="Times New Roman"/>
              </a:rPr>
              <a:t>lygiu analizė </a:t>
            </a:r>
            <a:r>
              <a:rPr lang="lt-LT" sz="1300" dirty="0" smtClean="0">
                <a:solidFill>
                  <a:srgbClr val="787878"/>
                </a:solidFill>
                <a:latin typeface="Times New Roman"/>
                <a:ea typeface="Times New Roman"/>
              </a:rPr>
              <a:t>- </a:t>
            </a:r>
            <a:r>
              <a:rPr lang="lt-LT" sz="1300" dirty="0" smtClean="0">
                <a:solidFill>
                  <a:srgbClr val="787878"/>
                </a:solidFill>
                <a:latin typeface="Times New Roman"/>
                <a:ea typeface="Times New Roman"/>
              </a:rPr>
              <a:t>daugiau </a:t>
            </a:r>
            <a:r>
              <a:rPr lang="lt-LT" sz="1300" dirty="0">
                <a:solidFill>
                  <a:srgbClr val="787878"/>
                </a:solidFill>
                <a:latin typeface="Times New Roman"/>
                <a:ea typeface="Times New Roman"/>
              </a:rPr>
              <a:t>dėmesio skirti į sisteminių reformų įgyvendinimą orientuotų priemonių konstravimui</a:t>
            </a:r>
          </a:p>
        </p:txBody>
      </p:sp>
      <p:sp>
        <p:nvSpPr>
          <p:cNvPr id="19" name="Stačiakampis 18"/>
          <p:cNvSpPr/>
          <p:nvPr/>
        </p:nvSpPr>
        <p:spPr>
          <a:xfrm>
            <a:off x="5652561" y="801828"/>
            <a:ext cx="3447776" cy="1261884"/>
          </a:xfrm>
          <a:prstGeom prst="rect">
            <a:avLst/>
          </a:prstGeom>
        </p:spPr>
        <p:txBody>
          <a:bodyPr wrap="square">
            <a:spAutoFit/>
          </a:bodyPr>
          <a:lstStyle/>
          <a:p>
            <a:pPr lvl="0">
              <a:spcBef>
                <a:spcPts val="600"/>
              </a:spcBef>
              <a:spcAft>
                <a:spcPts val="600"/>
              </a:spcAft>
            </a:pPr>
            <a:r>
              <a:rPr lang="lt-LT" sz="1100" dirty="0" smtClean="0">
                <a:solidFill>
                  <a:srgbClr val="787878"/>
                </a:solidFill>
                <a:ea typeface="Times New Roman"/>
              </a:rPr>
              <a:t>Atsisakoma fragmentuotų investicijų į institucinio lygio projektus, nedarančius reikšmingos įtakos Lietuvos valdymo sistemai arba specifinės politikos valdymo sričiai.</a:t>
            </a:r>
          </a:p>
          <a:p>
            <a:pPr lvl="0">
              <a:spcBef>
                <a:spcPts val="600"/>
              </a:spcBef>
              <a:spcAft>
                <a:spcPts val="600"/>
              </a:spcAft>
            </a:pPr>
            <a:r>
              <a:rPr lang="lt-LT" sz="1100" dirty="0" smtClean="0">
                <a:ea typeface="Times New Roman"/>
              </a:rPr>
              <a:t>Atsisakoma </a:t>
            </a:r>
            <a:r>
              <a:rPr lang="lt-LT" sz="1100" dirty="0">
                <a:ea typeface="Times New Roman"/>
              </a:rPr>
              <a:t>instituciniu lygiu planuotų personalo valdymo tobulinimo iniciatyvų </a:t>
            </a:r>
            <a:r>
              <a:rPr lang="lt-LT" sz="1100" dirty="0" smtClean="0">
                <a:ea typeface="Times New Roman"/>
              </a:rPr>
              <a:t>finansavimo.</a:t>
            </a:r>
            <a:endParaRPr lang="en-US" sz="1100" dirty="0">
              <a:solidFill>
                <a:srgbClr val="787878"/>
              </a:solidFill>
            </a:endParaRPr>
          </a:p>
        </p:txBody>
      </p:sp>
      <p:graphicFrame>
        <p:nvGraphicFramePr>
          <p:cNvPr id="21" name="Content Placeholder 29"/>
          <p:cNvGraphicFramePr>
            <a:graphicFrameLocks/>
          </p:cNvGraphicFramePr>
          <p:nvPr>
            <p:extLst>
              <p:ext uri="{D42A27DB-BD31-4B8C-83A1-F6EECF244321}">
                <p14:modId xmlns:p14="http://schemas.microsoft.com/office/powerpoint/2010/main" val="1463755995"/>
              </p:ext>
            </p:extLst>
          </p:nvPr>
        </p:nvGraphicFramePr>
        <p:xfrm>
          <a:off x="2876564" y="1085851"/>
          <a:ext cx="2590803"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2" name="Straight Connector 39"/>
          <p:cNvCxnSpPr/>
          <p:nvPr/>
        </p:nvCxnSpPr>
        <p:spPr>
          <a:xfrm>
            <a:off x="2760155" y="2545261"/>
            <a:ext cx="44739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3" name="Grupė 22"/>
          <p:cNvGrpSpPr/>
          <p:nvPr/>
        </p:nvGrpSpPr>
        <p:grpSpPr>
          <a:xfrm>
            <a:off x="4926841" y="1327202"/>
            <a:ext cx="769383" cy="2360582"/>
            <a:chOff x="4960961" y="1593902"/>
            <a:chExt cx="769383" cy="2360582"/>
          </a:xfrm>
        </p:grpSpPr>
        <p:cxnSp>
          <p:nvCxnSpPr>
            <p:cNvPr id="24" name="Straight Connector 37"/>
            <p:cNvCxnSpPr/>
            <p:nvPr/>
          </p:nvCxnSpPr>
          <p:spPr>
            <a:xfrm>
              <a:off x="5049672" y="1728227"/>
              <a:ext cx="372764"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41"/>
            <p:cNvCxnSpPr/>
            <p:nvPr/>
          </p:nvCxnSpPr>
          <p:spPr>
            <a:xfrm>
              <a:off x="4960961" y="3887227"/>
              <a:ext cx="46144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6" name="Grupė 25"/>
            <p:cNvGrpSpPr/>
            <p:nvPr/>
          </p:nvGrpSpPr>
          <p:grpSpPr>
            <a:xfrm>
              <a:off x="5417605" y="1593902"/>
              <a:ext cx="312739" cy="2360582"/>
              <a:chOff x="5588205" y="1593902"/>
              <a:chExt cx="312739" cy="2360582"/>
            </a:xfrm>
          </p:grpSpPr>
          <p:sp>
            <p:nvSpPr>
              <p:cNvPr id="27" name="Freeform 9"/>
              <p:cNvSpPr>
                <a:spLocks noEditPoints="1"/>
              </p:cNvSpPr>
              <p:nvPr/>
            </p:nvSpPr>
            <p:spPr bwMode="auto">
              <a:xfrm>
                <a:off x="5588205" y="1593902"/>
                <a:ext cx="312739" cy="211137"/>
              </a:xfrm>
              <a:custGeom>
                <a:avLst/>
                <a:gdLst>
                  <a:gd name="T0" fmla="*/ 206 w 255"/>
                  <a:gd name="T1" fmla="*/ 63 h 169"/>
                  <a:gd name="T2" fmla="*/ 206 w 255"/>
                  <a:gd name="T3" fmla="*/ 63 h 169"/>
                  <a:gd name="T4" fmla="*/ 128 w 255"/>
                  <a:gd name="T5" fmla="*/ 0 h 169"/>
                  <a:gd name="T6" fmla="*/ 57 w 255"/>
                  <a:gd name="T7" fmla="*/ 41 h 169"/>
                  <a:gd name="T8" fmla="*/ 0 w 255"/>
                  <a:gd name="T9" fmla="*/ 105 h 169"/>
                  <a:gd name="T10" fmla="*/ 64 w 255"/>
                  <a:gd name="T11" fmla="*/ 169 h 169"/>
                  <a:gd name="T12" fmla="*/ 202 w 255"/>
                  <a:gd name="T13" fmla="*/ 169 h 169"/>
                  <a:gd name="T14" fmla="*/ 255 w 255"/>
                  <a:gd name="T15" fmla="*/ 116 h 169"/>
                  <a:gd name="T16" fmla="*/ 206 w 255"/>
                  <a:gd name="T17" fmla="*/ 63 h 169"/>
                  <a:gd name="T18" fmla="*/ 206 w 255"/>
                  <a:gd name="T19" fmla="*/ 63 h 169"/>
                  <a:gd name="T20" fmla="*/ 202 w 255"/>
                  <a:gd name="T21" fmla="*/ 148 h 169"/>
                  <a:gd name="T22" fmla="*/ 202 w 255"/>
                  <a:gd name="T23" fmla="*/ 148 h 169"/>
                  <a:gd name="T24" fmla="*/ 64 w 255"/>
                  <a:gd name="T25" fmla="*/ 148 h 169"/>
                  <a:gd name="T26" fmla="*/ 21 w 255"/>
                  <a:gd name="T27" fmla="*/ 105 h 169"/>
                  <a:gd name="T28" fmla="*/ 64 w 255"/>
                  <a:gd name="T29" fmla="*/ 63 h 169"/>
                  <a:gd name="T30" fmla="*/ 71 w 255"/>
                  <a:gd name="T31" fmla="*/ 63 h 169"/>
                  <a:gd name="T32" fmla="*/ 128 w 255"/>
                  <a:gd name="T33" fmla="*/ 20 h 169"/>
                  <a:gd name="T34" fmla="*/ 186 w 255"/>
                  <a:gd name="T35" fmla="*/ 79 h 169"/>
                  <a:gd name="T36" fmla="*/ 186 w 255"/>
                  <a:gd name="T37" fmla="*/ 84 h 169"/>
                  <a:gd name="T38" fmla="*/ 202 w 255"/>
                  <a:gd name="T39" fmla="*/ 84 h 169"/>
                  <a:gd name="T40" fmla="*/ 234 w 255"/>
                  <a:gd name="T41" fmla="*/ 116 h 169"/>
                  <a:gd name="T42" fmla="*/ 202 w 255"/>
                  <a:gd name="T43" fmla="*/ 148 h 169"/>
                  <a:gd name="T44" fmla="*/ 202 w 255"/>
                  <a:gd name="T45" fmla="*/ 148 h 169"/>
                  <a:gd name="T46" fmla="*/ 202 w 255"/>
                  <a:gd name="T47" fmla="*/ 148 h 169"/>
                  <a:gd name="T48" fmla="*/ 202 w 255"/>
                  <a:gd name="T49" fmla="*/ 1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69">
                    <a:moveTo>
                      <a:pt x="206" y="63"/>
                    </a:moveTo>
                    <a:lnTo>
                      <a:pt x="206" y="63"/>
                    </a:lnTo>
                    <a:cubicBezTo>
                      <a:pt x="199" y="26"/>
                      <a:pt x="167" y="0"/>
                      <a:pt x="128" y="0"/>
                    </a:cubicBezTo>
                    <a:cubicBezTo>
                      <a:pt x="97" y="0"/>
                      <a:pt x="70" y="16"/>
                      <a:pt x="57" y="41"/>
                    </a:cubicBezTo>
                    <a:cubicBezTo>
                      <a:pt x="24" y="45"/>
                      <a:pt x="0" y="72"/>
                      <a:pt x="0" y="105"/>
                    </a:cubicBezTo>
                    <a:cubicBezTo>
                      <a:pt x="0" y="140"/>
                      <a:pt x="28" y="169"/>
                      <a:pt x="64" y="169"/>
                    </a:cubicBezTo>
                    <a:lnTo>
                      <a:pt x="202" y="169"/>
                    </a:lnTo>
                    <a:cubicBezTo>
                      <a:pt x="232" y="169"/>
                      <a:pt x="255" y="146"/>
                      <a:pt x="255" y="116"/>
                    </a:cubicBezTo>
                    <a:cubicBezTo>
                      <a:pt x="255" y="88"/>
                      <a:pt x="233" y="65"/>
                      <a:pt x="206" y="63"/>
                    </a:cubicBezTo>
                    <a:lnTo>
                      <a:pt x="206" y="63"/>
                    </a:lnTo>
                    <a:close/>
                    <a:moveTo>
                      <a:pt x="202" y="148"/>
                    </a:moveTo>
                    <a:lnTo>
                      <a:pt x="202" y="148"/>
                    </a:lnTo>
                    <a:lnTo>
                      <a:pt x="64" y="148"/>
                    </a:lnTo>
                    <a:cubicBezTo>
                      <a:pt x="40" y="148"/>
                      <a:pt x="21" y="129"/>
                      <a:pt x="21" y="105"/>
                    </a:cubicBezTo>
                    <a:cubicBezTo>
                      <a:pt x="21" y="82"/>
                      <a:pt x="40" y="63"/>
                      <a:pt x="64" y="63"/>
                    </a:cubicBezTo>
                    <a:lnTo>
                      <a:pt x="71" y="63"/>
                    </a:lnTo>
                    <a:cubicBezTo>
                      <a:pt x="78" y="38"/>
                      <a:pt x="101" y="20"/>
                      <a:pt x="128" y="20"/>
                    </a:cubicBezTo>
                    <a:cubicBezTo>
                      <a:pt x="159" y="20"/>
                      <a:pt x="186" y="47"/>
                      <a:pt x="186" y="79"/>
                    </a:cubicBezTo>
                    <a:lnTo>
                      <a:pt x="186" y="84"/>
                    </a:lnTo>
                    <a:lnTo>
                      <a:pt x="202" y="84"/>
                    </a:lnTo>
                    <a:cubicBezTo>
                      <a:pt x="220" y="84"/>
                      <a:pt x="234" y="98"/>
                      <a:pt x="234" y="116"/>
                    </a:cubicBezTo>
                    <a:cubicBezTo>
                      <a:pt x="234" y="134"/>
                      <a:pt x="220" y="148"/>
                      <a:pt x="202" y="148"/>
                    </a:cubicBezTo>
                    <a:lnTo>
                      <a:pt x="202" y="148"/>
                    </a:lnTo>
                    <a:close/>
                    <a:moveTo>
                      <a:pt x="202" y="148"/>
                    </a:moveTo>
                    <a:lnTo>
                      <a:pt x="202" y="148"/>
                    </a:lnTo>
                    <a:close/>
                  </a:path>
                </a:pathLst>
              </a:custGeom>
              <a:solidFill>
                <a:schemeClr val="accent6"/>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grpSp>
            <p:nvGrpSpPr>
              <p:cNvPr id="34" name="Skupina 15"/>
              <p:cNvGrpSpPr/>
              <p:nvPr/>
            </p:nvGrpSpPr>
            <p:grpSpPr>
              <a:xfrm>
                <a:off x="5664393" y="3705245"/>
                <a:ext cx="230188" cy="249239"/>
                <a:chOff x="6375400" y="3705225"/>
                <a:chExt cx="230188" cy="249238"/>
              </a:xfrm>
              <a:solidFill>
                <a:schemeClr val="accent6"/>
              </a:solidFill>
            </p:grpSpPr>
            <p:sp>
              <p:nvSpPr>
                <p:cNvPr id="35" name="Freeform 13"/>
                <p:cNvSpPr>
                  <a:spLocks noEditPoints="1"/>
                </p:cNvSpPr>
                <p:nvPr/>
              </p:nvSpPr>
              <p:spPr bwMode="auto">
                <a:xfrm>
                  <a:off x="6375400" y="3859213"/>
                  <a:ext cx="230188" cy="95250"/>
                </a:xfrm>
                <a:custGeom>
                  <a:avLst/>
                  <a:gdLst>
                    <a:gd name="T0" fmla="*/ 7678 w 7686"/>
                    <a:gd name="T1" fmla="*/ 2469 h 3196"/>
                    <a:gd name="T2" fmla="*/ 7678 w 7686"/>
                    <a:gd name="T3" fmla="*/ 2469 h 3196"/>
                    <a:gd name="T4" fmla="*/ 7678 w 7686"/>
                    <a:gd name="T5" fmla="*/ 2469 h 3196"/>
                    <a:gd name="T6" fmla="*/ 7653 w 7686"/>
                    <a:gd name="T7" fmla="*/ 2366 h 3196"/>
                    <a:gd name="T8" fmla="*/ 7288 w 7686"/>
                    <a:gd name="T9" fmla="*/ 1186 h 3196"/>
                    <a:gd name="T10" fmla="*/ 7244 w 7686"/>
                    <a:gd name="T11" fmla="*/ 1054 h 3196"/>
                    <a:gd name="T12" fmla="*/ 7244 w 7686"/>
                    <a:gd name="T13" fmla="*/ 1053 h 3196"/>
                    <a:gd name="T14" fmla="*/ 6996 w 7686"/>
                    <a:gd name="T15" fmla="*/ 778 h 3196"/>
                    <a:gd name="T16" fmla="*/ 6957 w 7686"/>
                    <a:gd name="T17" fmla="*/ 756 h 3196"/>
                    <a:gd name="T18" fmla="*/ 6935 w 7686"/>
                    <a:gd name="T19" fmla="*/ 746 h 3196"/>
                    <a:gd name="T20" fmla="*/ 6071 w 7686"/>
                    <a:gd name="T21" fmla="*/ 385 h 3196"/>
                    <a:gd name="T22" fmla="*/ 5063 w 7686"/>
                    <a:gd name="T23" fmla="*/ 1 h 3196"/>
                    <a:gd name="T24" fmla="*/ 4325 w 7686"/>
                    <a:gd name="T25" fmla="*/ 2192 h 3196"/>
                    <a:gd name="T26" fmla="*/ 4251 w 7686"/>
                    <a:gd name="T27" fmla="*/ 613 h 3196"/>
                    <a:gd name="T28" fmla="*/ 4312 w 7686"/>
                    <a:gd name="T29" fmla="*/ 493 h 3196"/>
                    <a:gd name="T30" fmla="*/ 4555 w 7686"/>
                    <a:gd name="T31" fmla="*/ 12 h 3196"/>
                    <a:gd name="T32" fmla="*/ 3839 w 7686"/>
                    <a:gd name="T33" fmla="*/ 245 h 3196"/>
                    <a:gd name="T34" fmla="*/ 3135 w 7686"/>
                    <a:gd name="T35" fmla="*/ 21 h 3196"/>
                    <a:gd name="T36" fmla="*/ 3374 w 7686"/>
                    <a:gd name="T37" fmla="*/ 493 h 3196"/>
                    <a:gd name="T38" fmla="*/ 3435 w 7686"/>
                    <a:gd name="T39" fmla="*/ 613 h 3196"/>
                    <a:gd name="T40" fmla="*/ 3362 w 7686"/>
                    <a:gd name="T41" fmla="*/ 2192 h 3196"/>
                    <a:gd name="T42" fmla="*/ 2622 w 7686"/>
                    <a:gd name="T43" fmla="*/ 0 h 3196"/>
                    <a:gd name="T44" fmla="*/ 1614 w 7686"/>
                    <a:gd name="T45" fmla="*/ 384 h 3196"/>
                    <a:gd name="T46" fmla="*/ 750 w 7686"/>
                    <a:gd name="T47" fmla="*/ 745 h 3196"/>
                    <a:gd name="T48" fmla="*/ 728 w 7686"/>
                    <a:gd name="T49" fmla="*/ 755 h 3196"/>
                    <a:gd name="T50" fmla="*/ 690 w 7686"/>
                    <a:gd name="T51" fmla="*/ 777 h 3196"/>
                    <a:gd name="T52" fmla="*/ 441 w 7686"/>
                    <a:gd name="T53" fmla="*/ 1053 h 3196"/>
                    <a:gd name="T54" fmla="*/ 441 w 7686"/>
                    <a:gd name="T55" fmla="*/ 1054 h 3196"/>
                    <a:gd name="T56" fmla="*/ 397 w 7686"/>
                    <a:gd name="T57" fmla="*/ 1186 h 3196"/>
                    <a:gd name="T58" fmla="*/ 33 w 7686"/>
                    <a:gd name="T59" fmla="*/ 2366 h 3196"/>
                    <a:gd name="T60" fmla="*/ 7 w 7686"/>
                    <a:gd name="T61" fmla="*/ 2469 h 3196"/>
                    <a:gd name="T62" fmla="*/ 0 w 7686"/>
                    <a:gd name="T63" fmla="*/ 2565 h 3196"/>
                    <a:gd name="T64" fmla="*/ 629 w 7686"/>
                    <a:gd name="T65" fmla="*/ 3195 h 3196"/>
                    <a:gd name="T66" fmla="*/ 1229 w 7686"/>
                    <a:gd name="T67" fmla="*/ 3195 h 3196"/>
                    <a:gd name="T68" fmla="*/ 3809 w 7686"/>
                    <a:gd name="T69" fmla="*/ 3195 h 3196"/>
                    <a:gd name="T70" fmla="*/ 7057 w 7686"/>
                    <a:gd name="T71" fmla="*/ 3195 h 3196"/>
                    <a:gd name="T72" fmla="*/ 7686 w 7686"/>
                    <a:gd name="T73" fmla="*/ 2565 h 3196"/>
                    <a:gd name="T74" fmla="*/ 7678 w 7686"/>
                    <a:gd name="T75" fmla="*/ 2469 h 3196"/>
                    <a:gd name="T76" fmla="*/ 7678 w 7686"/>
                    <a:gd name="T77" fmla="*/ 2469 h 3196"/>
                    <a:gd name="T78" fmla="*/ 7678 w 7686"/>
                    <a:gd name="T79" fmla="*/ 2469 h 3196"/>
                    <a:gd name="T80" fmla="*/ 7678 w 7686"/>
                    <a:gd name="T81" fmla="*/ 2469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86" h="3196">
                      <a:moveTo>
                        <a:pt x="7678" y="2469"/>
                      </a:moveTo>
                      <a:lnTo>
                        <a:pt x="7678" y="2469"/>
                      </a:lnTo>
                      <a:lnTo>
                        <a:pt x="7678" y="2469"/>
                      </a:lnTo>
                      <a:cubicBezTo>
                        <a:pt x="7673" y="2433"/>
                        <a:pt x="7665" y="2399"/>
                        <a:pt x="7653" y="2366"/>
                      </a:cubicBezTo>
                      <a:cubicBezTo>
                        <a:pt x="7569" y="2042"/>
                        <a:pt x="7375" y="1451"/>
                        <a:pt x="7288" y="1186"/>
                      </a:cubicBezTo>
                      <a:cubicBezTo>
                        <a:pt x="7278" y="1140"/>
                        <a:pt x="7264" y="1096"/>
                        <a:pt x="7244" y="1054"/>
                      </a:cubicBezTo>
                      <a:lnTo>
                        <a:pt x="7244" y="1053"/>
                      </a:lnTo>
                      <a:cubicBezTo>
                        <a:pt x="7191" y="938"/>
                        <a:pt x="7104" y="842"/>
                        <a:pt x="6996" y="778"/>
                      </a:cubicBezTo>
                      <a:cubicBezTo>
                        <a:pt x="6989" y="773"/>
                        <a:pt x="6975" y="766"/>
                        <a:pt x="6957" y="756"/>
                      </a:cubicBezTo>
                      <a:cubicBezTo>
                        <a:pt x="6950" y="753"/>
                        <a:pt x="6942" y="749"/>
                        <a:pt x="6935" y="746"/>
                      </a:cubicBezTo>
                      <a:cubicBezTo>
                        <a:pt x="6723" y="645"/>
                        <a:pt x="6071" y="385"/>
                        <a:pt x="6071" y="385"/>
                      </a:cubicBezTo>
                      <a:cubicBezTo>
                        <a:pt x="5745" y="244"/>
                        <a:pt x="5408" y="124"/>
                        <a:pt x="5063" y="1"/>
                      </a:cubicBezTo>
                      <a:cubicBezTo>
                        <a:pt x="5001" y="257"/>
                        <a:pt x="4418" y="1956"/>
                        <a:pt x="4325" y="2192"/>
                      </a:cubicBezTo>
                      <a:lnTo>
                        <a:pt x="4251" y="613"/>
                      </a:lnTo>
                      <a:cubicBezTo>
                        <a:pt x="4276" y="576"/>
                        <a:pt x="4293" y="533"/>
                        <a:pt x="4312" y="493"/>
                      </a:cubicBezTo>
                      <a:lnTo>
                        <a:pt x="4555" y="12"/>
                      </a:lnTo>
                      <a:cubicBezTo>
                        <a:pt x="4384" y="155"/>
                        <a:pt x="4126" y="245"/>
                        <a:pt x="3839" y="245"/>
                      </a:cubicBezTo>
                      <a:cubicBezTo>
                        <a:pt x="3559" y="245"/>
                        <a:pt x="3307" y="159"/>
                        <a:pt x="3135" y="21"/>
                      </a:cubicBezTo>
                      <a:lnTo>
                        <a:pt x="3374" y="493"/>
                      </a:lnTo>
                      <a:cubicBezTo>
                        <a:pt x="3394" y="533"/>
                        <a:pt x="3411" y="576"/>
                        <a:pt x="3435" y="613"/>
                      </a:cubicBezTo>
                      <a:lnTo>
                        <a:pt x="3362" y="2192"/>
                      </a:lnTo>
                      <a:cubicBezTo>
                        <a:pt x="3268" y="1956"/>
                        <a:pt x="2683" y="256"/>
                        <a:pt x="2622" y="0"/>
                      </a:cubicBezTo>
                      <a:cubicBezTo>
                        <a:pt x="2278" y="123"/>
                        <a:pt x="1941" y="243"/>
                        <a:pt x="1614" y="384"/>
                      </a:cubicBezTo>
                      <a:cubicBezTo>
                        <a:pt x="1614" y="384"/>
                        <a:pt x="963" y="645"/>
                        <a:pt x="750" y="745"/>
                      </a:cubicBezTo>
                      <a:cubicBezTo>
                        <a:pt x="743" y="748"/>
                        <a:pt x="735" y="751"/>
                        <a:pt x="728" y="755"/>
                      </a:cubicBezTo>
                      <a:cubicBezTo>
                        <a:pt x="710" y="764"/>
                        <a:pt x="696" y="771"/>
                        <a:pt x="690" y="777"/>
                      </a:cubicBezTo>
                      <a:cubicBezTo>
                        <a:pt x="582" y="842"/>
                        <a:pt x="494" y="938"/>
                        <a:pt x="441" y="1053"/>
                      </a:cubicBezTo>
                      <a:lnTo>
                        <a:pt x="441" y="1054"/>
                      </a:lnTo>
                      <a:cubicBezTo>
                        <a:pt x="422" y="1096"/>
                        <a:pt x="407" y="1140"/>
                        <a:pt x="397" y="1186"/>
                      </a:cubicBezTo>
                      <a:cubicBezTo>
                        <a:pt x="310" y="1451"/>
                        <a:pt x="117" y="2041"/>
                        <a:pt x="33" y="2366"/>
                      </a:cubicBezTo>
                      <a:cubicBezTo>
                        <a:pt x="21" y="2399"/>
                        <a:pt x="12" y="2434"/>
                        <a:pt x="7" y="2469"/>
                      </a:cubicBezTo>
                      <a:cubicBezTo>
                        <a:pt x="2" y="2500"/>
                        <a:pt x="0" y="2533"/>
                        <a:pt x="0" y="2565"/>
                      </a:cubicBezTo>
                      <a:cubicBezTo>
                        <a:pt x="0" y="2913"/>
                        <a:pt x="281" y="3195"/>
                        <a:pt x="629" y="3195"/>
                      </a:cubicBezTo>
                      <a:lnTo>
                        <a:pt x="1229" y="3195"/>
                      </a:lnTo>
                      <a:cubicBezTo>
                        <a:pt x="2089" y="3195"/>
                        <a:pt x="2949" y="3196"/>
                        <a:pt x="3809" y="3195"/>
                      </a:cubicBezTo>
                      <a:lnTo>
                        <a:pt x="7057" y="3195"/>
                      </a:lnTo>
                      <a:cubicBezTo>
                        <a:pt x="7404" y="3195"/>
                        <a:pt x="7686" y="2913"/>
                        <a:pt x="7686" y="2565"/>
                      </a:cubicBezTo>
                      <a:cubicBezTo>
                        <a:pt x="7686" y="2533"/>
                        <a:pt x="7683" y="2500"/>
                        <a:pt x="7678" y="2469"/>
                      </a:cubicBezTo>
                      <a:lnTo>
                        <a:pt x="7678" y="2469"/>
                      </a:lnTo>
                      <a:close/>
                      <a:moveTo>
                        <a:pt x="7678" y="2469"/>
                      </a:moveTo>
                      <a:lnTo>
                        <a:pt x="7678" y="246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6" name="Freeform 14"/>
                <p:cNvSpPr>
                  <a:spLocks noEditPoints="1"/>
                </p:cNvSpPr>
                <p:nvPr/>
              </p:nvSpPr>
              <p:spPr bwMode="auto">
                <a:xfrm>
                  <a:off x="6429375" y="3705225"/>
                  <a:ext cx="122238" cy="144463"/>
                </a:xfrm>
                <a:custGeom>
                  <a:avLst/>
                  <a:gdLst>
                    <a:gd name="T0" fmla="*/ 3692 w 4097"/>
                    <a:gd name="T1" fmla="*/ 2234 h 4868"/>
                    <a:gd name="T2" fmla="*/ 3692 w 4097"/>
                    <a:gd name="T3" fmla="*/ 2234 h 4868"/>
                    <a:gd name="T4" fmla="*/ 3714 w 4097"/>
                    <a:gd name="T5" fmla="*/ 1627 h 4868"/>
                    <a:gd name="T6" fmla="*/ 2086 w 4097"/>
                    <a:gd name="T7" fmla="*/ 0 h 4868"/>
                    <a:gd name="T8" fmla="*/ 2011 w 4097"/>
                    <a:gd name="T9" fmla="*/ 0 h 4868"/>
                    <a:gd name="T10" fmla="*/ 382 w 4097"/>
                    <a:gd name="T11" fmla="*/ 1629 h 4868"/>
                    <a:gd name="T12" fmla="*/ 404 w 4097"/>
                    <a:gd name="T13" fmla="*/ 2235 h 4868"/>
                    <a:gd name="T14" fmla="*/ 39 w 4097"/>
                    <a:gd name="T15" fmla="*/ 2586 h 4868"/>
                    <a:gd name="T16" fmla="*/ 486 w 4097"/>
                    <a:gd name="T17" fmla="*/ 3333 h 4868"/>
                    <a:gd name="T18" fmla="*/ 1194 w 4097"/>
                    <a:gd name="T19" fmla="*/ 4474 h 4868"/>
                    <a:gd name="T20" fmla="*/ 2015 w 4097"/>
                    <a:gd name="T21" fmla="*/ 4867 h 4868"/>
                    <a:gd name="T22" fmla="*/ 2049 w 4097"/>
                    <a:gd name="T23" fmla="*/ 4868 h 4868"/>
                    <a:gd name="T24" fmla="*/ 2083 w 4097"/>
                    <a:gd name="T25" fmla="*/ 4867 h 4868"/>
                    <a:gd name="T26" fmla="*/ 2898 w 4097"/>
                    <a:gd name="T27" fmla="*/ 4479 h 4868"/>
                    <a:gd name="T28" fmla="*/ 3610 w 4097"/>
                    <a:gd name="T29" fmla="*/ 3333 h 4868"/>
                    <a:gd name="T30" fmla="*/ 4057 w 4097"/>
                    <a:gd name="T31" fmla="*/ 2586 h 4868"/>
                    <a:gd name="T32" fmla="*/ 3692 w 4097"/>
                    <a:gd name="T33" fmla="*/ 2234 h 4868"/>
                    <a:gd name="T34" fmla="*/ 3692 w 4097"/>
                    <a:gd name="T35" fmla="*/ 2234 h 4868"/>
                    <a:gd name="T36" fmla="*/ 3692 w 4097"/>
                    <a:gd name="T37" fmla="*/ 2234 h 4868"/>
                    <a:gd name="T38" fmla="*/ 3692 w 4097"/>
                    <a:gd name="T39" fmla="*/ 2234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7" h="4868">
                      <a:moveTo>
                        <a:pt x="3692" y="2234"/>
                      </a:moveTo>
                      <a:lnTo>
                        <a:pt x="3692" y="2234"/>
                      </a:lnTo>
                      <a:cubicBezTo>
                        <a:pt x="3692" y="2123"/>
                        <a:pt x="3714" y="1720"/>
                        <a:pt x="3714" y="1627"/>
                      </a:cubicBezTo>
                      <a:cubicBezTo>
                        <a:pt x="3715" y="728"/>
                        <a:pt x="2985" y="0"/>
                        <a:pt x="2086" y="0"/>
                      </a:cubicBezTo>
                      <a:lnTo>
                        <a:pt x="2011" y="0"/>
                      </a:lnTo>
                      <a:cubicBezTo>
                        <a:pt x="1112" y="0"/>
                        <a:pt x="382" y="729"/>
                        <a:pt x="382" y="1629"/>
                      </a:cubicBezTo>
                      <a:cubicBezTo>
                        <a:pt x="382" y="1721"/>
                        <a:pt x="404" y="2123"/>
                        <a:pt x="404" y="2235"/>
                      </a:cubicBezTo>
                      <a:cubicBezTo>
                        <a:pt x="364" y="2238"/>
                        <a:pt x="0" y="2150"/>
                        <a:pt x="39" y="2586"/>
                      </a:cubicBezTo>
                      <a:cubicBezTo>
                        <a:pt x="122" y="3512"/>
                        <a:pt x="475" y="3333"/>
                        <a:pt x="486" y="3333"/>
                      </a:cubicBezTo>
                      <a:cubicBezTo>
                        <a:pt x="660" y="3891"/>
                        <a:pt x="930" y="4247"/>
                        <a:pt x="1194" y="4474"/>
                      </a:cubicBezTo>
                      <a:cubicBezTo>
                        <a:pt x="1607" y="4829"/>
                        <a:pt x="2007" y="4867"/>
                        <a:pt x="2015" y="4867"/>
                      </a:cubicBezTo>
                      <a:cubicBezTo>
                        <a:pt x="2026" y="4867"/>
                        <a:pt x="2037" y="4868"/>
                        <a:pt x="2049" y="4868"/>
                      </a:cubicBezTo>
                      <a:cubicBezTo>
                        <a:pt x="2059" y="4868"/>
                        <a:pt x="2071" y="4868"/>
                        <a:pt x="2083" y="4867"/>
                      </a:cubicBezTo>
                      <a:cubicBezTo>
                        <a:pt x="2089" y="4867"/>
                        <a:pt x="2487" y="4829"/>
                        <a:pt x="2898" y="4479"/>
                      </a:cubicBezTo>
                      <a:cubicBezTo>
                        <a:pt x="3163" y="4253"/>
                        <a:pt x="3435" y="3895"/>
                        <a:pt x="3610" y="3333"/>
                      </a:cubicBezTo>
                      <a:cubicBezTo>
                        <a:pt x="3621" y="3333"/>
                        <a:pt x="3974" y="3512"/>
                        <a:pt x="4057" y="2586"/>
                      </a:cubicBezTo>
                      <a:cubicBezTo>
                        <a:pt x="4097" y="2149"/>
                        <a:pt x="3732" y="2237"/>
                        <a:pt x="3692" y="2234"/>
                      </a:cubicBezTo>
                      <a:lnTo>
                        <a:pt x="3692" y="2234"/>
                      </a:lnTo>
                      <a:close/>
                      <a:moveTo>
                        <a:pt x="3692" y="2234"/>
                      </a:moveTo>
                      <a:lnTo>
                        <a:pt x="3692" y="223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grpSp>
      </p:grpSp>
    </p:spTree>
    <p:extLst>
      <p:ext uri="{BB962C8B-B14F-4D97-AF65-F5344CB8AC3E}">
        <p14:creationId xmlns:p14="http://schemas.microsoft.com/office/powerpoint/2010/main" val="3103295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graphicEl>
                                              <a:dgm id="{0A7D40D8-5568-2C4E-8CAD-228EC1C36CEA}"/>
                                            </p:graphicEl>
                                          </p:spTgt>
                                        </p:tgtEl>
                                        <p:attrNameLst>
                                          <p:attrName>style.visibility</p:attrName>
                                        </p:attrNameLst>
                                      </p:cBhvr>
                                      <p:to>
                                        <p:strVal val="visible"/>
                                      </p:to>
                                    </p:set>
                                    <p:animEffect transition="in" filter="fade">
                                      <p:cBhvr>
                                        <p:cTn id="7" dur="500"/>
                                        <p:tgtEl>
                                          <p:spTgt spid="21">
                                            <p:graphicEl>
                                              <a:dgm id="{0A7D40D8-5568-2C4E-8CAD-228EC1C36CE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graphicEl>
                                              <a:dgm id="{53601601-6D75-B543-A657-92AD79D9CFF5}"/>
                                            </p:graphicEl>
                                          </p:spTgt>
                                        </p:tgtEl>
                                        <p:attrNameLst>
                                          <p:attrName>style.visibility</p:attrName>
                                        </p:attrNameLst>
                                      </p:cBhvr>
                                      <p:to>
                                        <p:strVal val="visible"/>
                                      </p:to>
                                    </p:set>
                                    <p:animEffect transition="in" filter="fade">
                                      <p:cBhvr>
                                        <p:cTn id="11" dur="500"/>
                                        <p:tgtEl>
                                          <p:spTgt spid="21">
                                            <p:graphicEl>
                                              <a:dgm id="{53601601-6D75-B543-A657-92AD79D9CFF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graphicEl>
                                              <a:dgm id="{C4C557DD-EAA2-2241-95A0-CB099B6393B8}"/>
                                            </p:graphicEl>
                                          </p:spTgt>
                                        </p:tgtEl>
                                        <p:attrNameLst>
                                          <p:attrName>style.visibility</p:attrName>
                                        </p:attrNameLst>
                                      </p:cBhvr>
                                      <p:to>
                                        <p:strVal val="visible"/>
                                      </p:to>
                                    </p:set>
                                    <p:animEffect transition="in" filter="fade">
                                      <p:cBhvr>
                                        <p:cTn id="15" dur="500"/>
                                        <p:tgtEl>
                                          <p:spTgt spid="21">
                                            <p:graphicEl>
                                              <a:dgm id="{C4C557DD-EAA2-2241-95A0-CB099B6393B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graphicEl>
                                              <a:dgm id="{06ED2F68-29E4-124B-ABFA-EF36B3F285E7}"/>
                                            </p:graphicEl>
                                          </p:spTgt>
                                        </p:tgtEl>
                                        <p:attrNameLst>
                                          <p:attrName>style.visibility</p:attrName>
                                        </p:attrNameLst>
                                      </p:cBhvr>
                                      <p:to>
                                        <p:strVal val="visible"/>
                                      </p:to>
                                    </p:set>
                                    <p:animEffect transition="in" filter="fade">
                                      <p:cBhvr>
                                        <p:cTn id="19" dur="500"/>
                                        <p:tgtEl>
                                          <p:spTgt spid="21">
                                            <p:graphicEl>
                                              <a:dgm id="{06ED2F68-29E4-124B-ABFA-EF36B3F285E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graphicEl>
                                              <a:dgm id="{D2AD5ADE-7399-2B4F-83D3-A31E93BDFFB6}"/>
                                            </p:graphicEl>
                                          </p:spTgt>
                                        </p:tgtEl>
                                        <p:attrNameLst>
                                          <p:attrName>style.visibility</p:attrName>
                                        </p:attrNameLst>
                                      </p:cBhvr>
                                      <p:to>
                                        <p:strVal val="visible"/>
                                      </p:to>
                                    </p:set>
                                    <p:animEffect transition="in" filter="fade">
                                      <p:cBhvr>
                                        <p:cTn id="23" dur="500"/>
                                        <p:tgtEl>
                                          <p:spTgt spid="21">
                                            <p:graphicEl>
                                              <a:dgm id="{D2AD5ADE-7399-2B4F-83D3-A31E93BDFFB6}"/>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graphicEl>
                                              <a:dgm id="{8D645660-5FAE-A642-82F6-3736FC76794A}"/>
                                            </p:graphicEl>
                                          </p:spTgt>
                                        </p:tgtEl>
                                        <p:attrNameLst>
                                          <p:attrName>style.visibility</p:attrName>
                                        </p:attrNameLst>
                                      </p:cBhvr>
                                      <p:to>
                                        <p:strVal val="visible"/>
                                      </p:to>
                                    </p:set>
                                    <p:animEffect transition="in" filter="fade">
                                      <p:cBhvr>
                                        <p:cTn id="27" dur="500"/>
                                        <p:tgtEl>
                                          <p:spTgt spid="21">
                                            <p:graphicEl>
                                              <a:dgm id="{8D645660-5FAE-A642-82F6-3736FC76794A}"/>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graphicEl>
                                              <a:dgm id="{FEDC6882-CDA1-5D42-BEC3-313FE89DF7F6}"/>
                                            </p:graphicEl>
                                          </p:spTgt>
                                        </p:tgtEl>
                                        <p:attrNameLst>
                                          <p:attrName>style.visibility</p:attrName>
                                        </p:attrNameLst>
                                      </p:cBhvr>
                                      <p:to>
                                        <p:strVal val="visible"/>
                                      </p:to>
                                    </p:set>
                                    <p:animEffect transition="in" filter="fade">
                                      <p:cBhvr>
                                        <p:cTn id="31" dur="500"/>
                                        <p:tgtEl>
                                          <p:spTgt spid="21">
                                            <p:graphicEl>
                                              <a:dgm id="{FEDC6882-CDA1-5D42-BEC3-313FE89DF7F6}"/>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graphicEl>
                                              <a:dgm id="{C5040363-78F4-AD44-AA3F-16FE6F65C917}"/>
                                            </p:graphicEl>
                                          </p:spTgt>
                                        </p:tgtEl>
                                        <p:attrNameLst>
                                          <p:attrName>style.visibility</p:attrName>
                                        </p:attrNameLst>
                                      </p:cBhvr>
                                      <p:to>
                                        <p:strVal val="visible"/>
                                      </p:to>
                                    </p:set>
                                    <p:animEffect transition="in" filter="fade">
                                      <p:cBhvr>
                                        <p:cTn id="35" dur="500"/>
                                        <p:tgtEl>
                                          <p:spTgt spid="21">
                                            <p:graphicEl>
                                              <a:dgm id="{C5040363-78F4-AD44-AA3F-16FE6F65C917}"/>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graphicEl>
                                              <a:dgm id="{5E6C8402-5429-B646-9B0F-505714ED94D1}"/>
                                            </p:graphicEl>
                                          </p:spTgt>
                                        </p:tgtEl>
                                        <p:attrNameLst>
                                          <p:attrName>style.visibility</p:attrName>
                                        </p:attrNameLst>
                                      </p:cBhvr>
                                      <p:to>
                                        <p:strVal val="visible"/>
                                      </p:to>
                                    </p:set>
                                    <p:animEffect transition="in" filter="fade">
                                      <p:cBhvr>
                                        <p:cTn id="39" dur="500"/>
                                        <p:tgtEl>
                                          <p:spTgt spid="21">
                                            <p:graphicEl>
                                              <a:dgm id="{5E6C8402-5429-B646-9B0F-505714ED94D1}"/>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graphicEl>
                                              <a:dgm id="{8709A067-5569-564A-9383-DC02C89F5B31}"/>
                                            </p:graphicEl>
                                          </p:spTgt>
                                        </p:tgtEl>
                                        <p:attrNameLst>
                                          <p:attrName>style.visibility</p:attrName>
                                        </p:attrNameLst>
                                      </p:cBhvr>
                                      <p:to>
                                        <p:strVal val="visible"/>
                                      </p:to>
                                    </p:set>
                                    <p:animEffect transition="in" filter="fade">
                                      <p:cBhvr>
                                        <p:cTn id="43" dur="500"/>
                                        <p:tgtEl>
                                          <p:spTgt spid="21">
                                            <p:graphicEl>
                                              <a:dgm id="{8709A067-5569-564A-9383-DC02C89F5B31}"/>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1">
                                            <p:graphicEl>
                                              <a:dgm id="{C533FF2C-FE4B-4C4F-AC76-83A5D9871006}"/>
                                            </p:graphicEl>
                                          </p:spTgt>
                                        </p:tgtEl>
                                        <p:attrNameLst>
                                          <p:attrName>style.visibility</p:attrName>
                                        </p:attrNameLst>
                                      </p:cBhvr>
                                      <p:to>
                                        <p:strVal val="visible"/>
                                      </p:to>
                                    </p:set>
                                    <p:animEffect transition="in" filter="fade">
                                      <p:cBhvr>
                                        <p:cTn id="47" dur="500"/>
                                        <p:tgtEl>
                                          <p:spTgt spid="21">
                                            <p:graphicEl>
                                              <a:dgm id="{C533FF2C-FE4B-4C4F-AC76-83A5D98710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a:spLocks noChangeAspect="1"/>
          </p:cNvSpPr>
          <p:nvPr/>
        </p:nvSpPr>
        <p:spPr>
          <a:xfrm>
            <a:off x="4395675" y="3431060"/>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4572000" y="3019607"/>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483218" y="2760232"/>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4500980" y="3539024"/>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6" name="TextBox 35"/>
          <p:cNvSpPr txBox="1"/>
          <p:nvPr/>
        </p:nvSpPr>
        <p:spPr>
          <a:xfrm>
            <a:off x="4225676" y="2348458"/>
            <a:ext cx="633466" cy="276977"/>
          </a:xfrm>
          <a:prstGeom prst="rect">
            <a:avLst/>
          </a:prstGeom>
          <a:noFill/>
        </p:spPr>
        <p:txBody>
          <a:bodyPr wrap="none" lIns="91420" tIns="45709" rIns="91420" bIns="45709" rtlCol="0">
            <a:spAutoFit/>
          </a:bodyPr>
          <a:lstStyle/>
          <a:p>
            <a:r>
              <a:rPr lang="lt-LT" sz="1200" b="1" dirty="0" smtClean="0">
                <a:solidFill>
                  <a:srgbClr val="0AB8D0"/>
                </a:solidFill>
              </a:rPr>
              <a:t>MTEPI</a:t>
            </a:r>
            <a:endParaRPr lang="en-US" sz="1200" b="1" dirty="0">
              <a:solidFill>
                <a:srgbClr val="0AB8D0"/>
              </a:solidFill>
            </a:endParaRPr>
          </a:p>
        </p:txBody>
      </p:sp>
      <p:sp>
        <p:nvSpPr>
          <p:cNvPr id="43" name="TextBox 42"/>
          <p:cNvSpPr txBox="1"/>
          <p:nvPr/>
        </p:nvSpPr>
        <p:spPr>
          <a:xfrm>
            <a:off x="252002" y="1059777"/>
            <a:ext cx="3033068" cy="3400909"/>
          </a:xfrm>
          <a:prstGeom prst="rect">
            <a:avLst/>
          </a:prstGeom>
          <a:noFill/>
        </p:spPr>
        <p:txBody>
          <a:bodyPr wrap="square" lIns="91420" tIns="45709" rIns="91420" bIns="45709" rtlCol="0">
            <a:spAutoFit/>
          </a:bodyPr>
          <a:lstStyle/>
          <a:p>
            <a:pPr>
              <a:spcBef>
                <a:spcPts val="600"/>
              </a:spcBef>
              <a:spcAft>
                <a:spcPts val="600"/>
              </a:spcAft>
            </a:pPr>
            <a:r>
              <a:rPr lang="lt-LT" sz="1300" i="1" dirty="0">
                <a:solidFill>
                  <a:srgbClr val="787878"/>
                </a:solidFill>
                <a:latin typeface="Times New Roman"/>
                <a:ea typeface="Times New Roman"/>
              </a:rPr>
              <a:t>EK šalies ataskaita „Lietuva 2017“</a:t>
            </a:r>
            <a:r>
              <a:rPr lang="lt-LT" sz="1300" dirty="0">
                <a:solidFill>
                  <a:srgbClr val="787878"/>
                </a:solidFill>
                <a:latin typeface="Times New Roman"/>
                <a:ea typeface="Times New Roman"/>
              </a:rPr>
              <a:t>  -  Lietuvoje viešųjų investicijų į MTTP grąža yra nedidelė</a:t>
            </a:r>
            <a:r>
              <a:rPr lang="en-US" sz="1300" dirty="0">
                <a:solidFill>
                  <a:srgbClr val="787878"/>
                </a:solidFill>
                <a:latin typeface="Times New Roman"/>
                <a:ea typeface="Times New Roman"/>
              </a:rPr>
              <a:t>.</a:t>
            </a:r>
          </a:p>
          <a:p>
            <a:pPr>
              <a:spcBef>
                <a:spcPts val="600"/>
              </a:spcBef>
              <a:spcAft>
                <a:spcPts val="600"/>
              </a:spcAft>
            </a:pPr>
            <a:r>
              <a:rPr lang="lt-LT" sz="1300" i="1" dirty="0">
                <a:solidFill>
                  <a:srgbClr val="787878"/>
                </a:solidFill>
                <a:latin typeface="Times New Roman"/>
                <a:ea typeface="Times New Roman"/>
              </a:rPr>
              <a:t>Investicijų </a:t>
            </a:r>
            <a:r>
              <a:rPr lang="lt-LT" sz="1300" i="1" dirty="0">
                <a:solidFill>
                  <a:srgbClr val="787878"/>
                </a:solidFill>
                <a:latin typeface="Times New Roman"/>
                <a:ea typeface="Times New Roman"/>
              </a:rPr>
              <a:t>į sumanios specializacijos Lietuvoje įgyvendinimą vertinimas (2016</a:t>
            </a:r>
            <a:r>
              <a:rPr lang="lt-LT" sz="1300" i="1" dirty="0" smtClean="0">
                <a:solidFill>
                  <a:srgbClr val="787878"/>
                </a:solidFill>
                <a:latin typeface="Times New Roman"/>
                <a:ea typeface="Times New Roman"/>
              </a:rPr>
              <a:t>) </a:t>
            </a:r>
            <a:r>
              <a:rPr lang="lt-LT" sz="1300" dirty="0">
                <a:solidFill>
                  <a:srgbClr val="787878"/>
                </a:solidFill>
                <a:latin typeface="Times New Roman"/>
                <a:ea typeface="Times New Roman"/>
              </a:rPr>
              <a:t>- </a:t>
            </a:r>
            <a:r>
              <a:rPr lang="lt-LT" sz="1300" dirty="0">
                <a:solidFill>
                  <a:srgbClr val="787878"/>
                </a:solidFill>
                <a:latin typeface="Times New Roman"/>
                <a:ea typeface="Times New Roman"/>
              </a:rPr>
              <a:t>1.2.2 uždavinio </a:t>
            </a:r>
            <a:r>
              <a:rPr lang="lt-LT" sz="1300" dirty="0" smtClean="0">
                <a:solidFill>
                  <a:srgbClr val="787878"/>
                </a:solidFill>
                <a:latin typeface="Times New Roman"/>
                <a:ea typeface="Times New Roman"/>
              </a:rPr>
              <a:t>įgyvendinimas </a:t>
            </a:r>
            <a:r>
              <a:rPr lang="lt-LT" sz="1300" dirty="0">
                <a:solidFill>
                  <a:srgbClr val="787878"/>
                </a:solidFill>
                <a:latin typeface="Times New Roman"/>
                <a:ea typeface="Times New Roman"/>
              </a:rPr>
              <a:t>vidutiniškai atitinka VP intervencijų logiką</a:t>
            </a:r>
            <a:r>
              <a:rPr lang="lt-LT" sz="1300" dirty="0">
                <a:solidFill>
                  <a:srgbClr val="787878"/>
                </a:solidFill>
                <a:latin typeface="Times New Roman"/>
                <a:ea typeface="Times New Roman"/>
              </a:rPr>
              <a:t>.</a:t>
            </a:r>
            <a:endParaRPr lang="lt-LT" sz="1300" dirty="0">
              <a:solidFill>
                <a:srgbClr val="787878"/>
              </a:solidFill>
              <a:latin typeface="Times New Roman"/>
              <a:ea typeface="Times New Roman"/>
            </a:endParaRPr>
          </a:p>
          <a:p>
            <a:pPr>
              <a:spcBef>
                <a:spcPts val="600"/>
              </a:spcBef>
              <a:spcAft>
                <a:spcPts val="600"/>
              </a:spcAft>
            </a:pPr>
            <a:r>
              <a:rPr lang="lt-LT" sz="1300" i="1" dirty="0">
                <a:solidFill>
                  <a:srgbClr val="787878"/>
                </a:solidFill>
                <a:latin typeface="Times New Roman"/>
                <a:ea typeface="Times New Roman"/>
              </a:rPr>
              <a:t>Veiksmų </a:t>
            </a:r>
            <a:r>
              <a:rPr lang="lt-LT" sz="1300" i="1" dirty="0">
                <a:solidFill>
                  <a:srgbClr val="787878"/>
                </a:solidFill>
                <a:latin typeface="Times New Roman"/>
                <a:ea typeface="Times New Roman"/>
              </a:rPr>
              <a:t>programos uždavinių, skirtų MTEPI skatinti, įgyvendinimo pažangos vertinimas (</a:t>
            </a:r>
            <a:r>
              <a:rPr lang="lt-LT" sz="1300" i="1" dirty="0">
                <a:solidFill>
                  <a:srgbClr val="787878"/>
                </a:solidFill>
                <a:latin typeface="Times New Roman"/>
                <a:ea typeface="Times New Roman"/>
              </a:rPr>
              <a:t>2017</a:t>
            </a:r>
            <a:r>
              <a:rPr lang="lt-LT" sz="1300" i="1" dirty="0" smtClean="0">
                <a:solidFill>
                  <a:srgbClr val="787878"/>
                </a:solidFill>
                <a:latin typeface="Times New Roman"/>
                <a:ea typeface="Times New Roman"/>
              </a:rPr>
              <a:t>)</a:t>
            </a:r>
            <a:r>
              <a:rPr lang="lt-LT" sz="1300" dirty="0" smtClean="0">
                <a:solidFill>
                  <a:srgbClr val="787878"/>
                </a:solidFill>
                <a:latin typeface="Times New Roman"/>
                <a:ea typeface="Times New Roman"/>
              </a:rPr>
              <a:t> – skatinama labiau didinti mokslo ir verslo bendradarbiavimą, priemones </a:t>
            </a:r>
            <a:r>
              <a:rPr lang="lt-LT" sz="1300" dirty="0" err="1" smtClean="0">
                <a:solidFill>
                  <a:srgbClr val="787878"/>
                </a:solidFill>
                <a:latin typeface="Times New Roman"/>
                <a:ea typeface="Times New Roman"/>
              </a:rPr>
              <a:t>startuoliams</a:t>
            </a:r>
            <a:r>
              <a:rPr lang="lt-LT" sz="1300" dirty="0" smtClean="0">
                <a:solidFill>
                  <a:srgbClr val="787878"/>
                </a:solidFill>
                <a:latin typeface="Times New Roman"/>
                <a:ea typeface="Times New Roman"/>
              </a:rPr>
              <a:t>, privataus sektoriaus tyrėjų ir mokslininkų gebėjimų gerinimui, pramoninei doktorantūrai ir kt.</a:t>
            </a:r>
            <a:endParaRPr lang="en-US" sz="1300" dirty="0">
              <a:solidFill>
                <a:srgbClr val="787878"/>
              </a:solidFill>
              <a:latin typeface="Times New Roman"/>
              <a:ea typeface="Times New Roman"/>
            </a:endParaRPr>
          </a:p>
        </p:txBody>
      </p:sp>
      <p:cxnSp>
        <p:nvCxnSpPr>
          <p:cNvPr id="18" name="Straight Connector 17"/>
          <p:cNvCxnSpPr/>
          <p:nvPr/>
        </p:nvCxnSpPr>
        <p:spPr>
          <a:xfrm flipV="1">
            <a:off x="4572000" y="4227176"/>
            <a:ext cx="0" cy="1149217"/>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Content Placeholder 1"/>
          <p:cNvSpPr txBox="1">
            <a:spLocks/>
          </p:cNvSpPr>
          <p:nvPr/>
        </p:nvSpPr>
        <p:spPr>
          <a:xfrm>
            <a:off x="5172501" y="986392"/>
            <a:ext cx="3896436" cy="2624667"/>
          </a:xfrm>
          <a:prstGeom prst="rect">
            <a:avLst/>
          </a:prstGeom>
        </p:spPr>
        <p:txBody>
          <a:bodyPr lIns="91420" tIns="45709" rIns="91420" bIns="45709"/>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600"/>
              </a:spcBef>
              <a:buBlip>
                <a:blip r:embed="rId3"/>
              </a:buBlip>
            </a:pPr>
            <a:r>
              <a:rPr lang="lt-LT" sz="1200" dirty="0">
                <a:solidFill>
                  <a:srgbClr val="787878"/>
                </a:solidFill>
              </a:rPr>
              <a:t>Lėšos </a:t>
            </a:r>
            <a:r>
              <a:rPr lang="lt-LT" sz="1200" dirty="0" smtClean="0">
                <a:solidFill>
                  <a:srgbClr val="787878"/>
                </a:solidFill>
              </a:rPr>
              <a:t>perskirstomos </a:t>
            </a:r>
            <a:r>
              <a:rPr lang="lt-LT" sz="1200" dirty="0">
                <a:solidFill>
                  <a:srgbClr val="787878"/>
                </a:solidFill>
              </a:rPr>
              <a:t>priemonėms</a:t>
            </a:r>
            <a:r>
              <a:rPr lang="lt-LT" sz="1200" dirty="0">
                <a:solidFill>
                  <a:srgbClr val="787878"/>
                </a:solidFill>
              </a:rPr>
              <a:t>, kurios tiesiogiai didins verslo įmonių išlaidas MTEP</a:t>
            </a:r>
            <a:endParaRPr lang="lt-LT" sz="1200" dirty="0">
              <a:solidFill>
                <a:srgbClr val="787878"/>
              </a:solidFill>
            </a:endParaRPr>
          </a:p>
          <a:p>
            <a:pPr marL="171450" indent="-171450">
              <a:spcBef>
                <a:spcPts val="600"/>
              </a:spcBef>
              <a:buBlip>
                <a:blip r:embed="rId3"/>
              </a:buBlip>
            </a:pPr>
            <a:r>
              <a:rPr lang="lt-LT" sz="1200" dirty="0" smtClean="0">
                <a:solidFill>
                  <a:srgbClr val="787878"/>
                </a:solidFill>
              </a:rPr>
              <a:t>Įtraukiamos </a:t>
            </a:r>
            <a:r>
              <a:rPr lang="lt-LT" sz="1200" dirty="0" smtClean="0">
                <a:solidFill>
                  <a:srgbClr val="787878"/>
                </a:solidFill>
              </a:rPr>
              <a:t>ir tikslinamos veiklos (1.2 investicinis prioritetas)</a:t>
            </a:r>
          </a:p>
          <a:p>
            <a:pPr marL="171450" indent="-171450">
              <a:spcBef>
                <a:spcPts val="600"/>
              </a:spcBef>
              <a:buBlip>
                <a:blip r:embed="rId3"/>
              </a:buBlip>
            </a:pPr>
            <a:r>
              <a:rPr lang="lt-LT" sz="1200" dirty="0" smtClean="0">
                <a:solidFill>
                  <a:srgbClr val="787878"/>
                </a:solidFill>
              </a:rPr>
              <a:t>Didinami produkto rodikliai (1.2 investicinis prioritetas):</a:t>
            </a:r>
          </a:p>
          <a:p>
            <a:pPr marL="171450" indent="-171450">
              <a:spcBef>
                <a:spcPts val="600"/>
              </a:spcBef>
              <a:buFont typeface="Arial" panose="020B0604020202020204" pitchFamily="34" charset="0"/>
              <a:buChar char="•"/>
            </a:pPr>
            <a:r>
              <a:rPr lang="lt-LT" sz="1200" i="1" dirty="0">
                <a:solidFill>
                  <a:srgbClr val="787878"/>
                </a:solidFill>
              </a:rPr>
              <a:t>Privačios investicijos, atitinkančios viešąją paramą inovacijoms arba MTEP </a:t>
            </a:r>
            <a:r>
              <a:rPr lang="lt-LT" sz="1200" i="1" dirty="0" smtClean="0">
                <a:solidFill>
                  <a:srgbClr val="787878"/>
                </a:solidFill>
              </a:rPr>
              <a:t>projektams 175.000.000 (104.000.000)</a:t>
            </a:r>
          </a:p>
          <a:p>
            <a:pPr marL="171450" indent="-171450">
              <a:spcBef>
                <a:spcPts val="600"/>
              </a:spcBef>
              <a:buFont typeface="Arial" panose="020B0604020202020204" pitchFamily="34" charset="0"/>
              <a:buChar char="•"/>
            </a:pPr>
            <a:r>
              <a:rPr lang="lt-LT" sz="1200" i="1" dirty="0" smtClean="0">
                <a:solidFill>
                  <a:srgbClr val="787878"/>
                </a:solidFill>
              </a:rPr>
              <a:t>Įmonių</a:t>
            </a:r>
            <a:r>
              <a:rPr lang="lt-LT" sz="1200" i="1" dirty="0">
                <a:solidFill>
                  <a:srgbClr val="787878"/>
                </a:solidFill>
              </a:rPr>
              <a:t>, gavusių investicijas siekiant, kad jos pateiktų naujų rinkos produktų, </a:t>
            </a:r>
            <a:r>
              <a:rPr lang="lt-LT" sz="1200" i="1" dirty="0" smtClean="0">
                <a:solidFill>
                  <a:srgbClr val="787878"/>
                </a:solidFill>
              </a:rPr>
              <a:t>skaičius 130 (120)</a:t>
            </a:r>
          </a:p>
          <a:p>
            <a:pPr marL="171450" indent="-171450">
              <a:spcBef>
                <a:spcPts val="600"/>
              </a:spcBef>
              <a:buFont typeface="Arial" panose="020B0604020202020204" pitchFamily="34" charset="0"/>
              <a:buChar char="•"/>
            </a:pPr>
            <a:r>
              <a:rPr lang="lt-LT" sz="1200" i="1" dirty="0">
                <a:solidFill>
                  <a:srgbClr val="787878"/>
                </a:solidFill>
              </a:rPr>
              <a:t>Įmonių, gavusių investicijas siekiant, kad jos pateiktų naujų įmonės produktų, </a:t>
            </a:r>
            <a:r>
              <a:rPr lang="lt-LT" sz="1200" i="1" dirty="0" smtClean="0">
                <a:solidFill>
                  <a:srgbClr val="787878"/>
                </a:solidFill>
              </a:rPr>
              <a:t>skaičius 150 (140)</a:t>
            </a:r>
          </a:p>
          <a:p>
            <a:pPr marL="171450" indent="-171450">
              <a:spcBef>
                <a:spcPts val="600"/>
              </a:spcBef>
              <a:buBlip>
                <a:blip r:embed="rId3"/>
              </a:buBlip>
            </a:pPr>
            <a:r>
              <a:rPr lang="lt-LT" sz="1200" dirty="0" smtClean="0">
                <a:solidFill>
                  <a:srgbClr val="787878"/>
                </a:solidFill>
              </a:rPr>
              <a:t>Mažinamas produkto rodiklis </a:t>
            </a:r>
            <a:r>
              <a:rPr lang="lt-LT" sz="1200" dirty="0">
                <a:solidFill>
                  <a:srgbClr val="787878"/>
                </a:solidFill>
              </a:rPr>
              <a:t>(1.2 investicinis prioritetas)</a:t>
            </a:r>
            <a:r>
              <a:rPr lang="lt-LT" sz="1200" dirty="0" smtClean="0">
                <a:solidFill>
                  <a:srgbClr val="787878"/>
                </a:solidFill>
              </a:rPr>
              <a:t>:</a:t>
            </a:r>
          </a:p>
          <a:p>
            <a:pPr marL="171450" indent="-171450">
              <a:spcBef>
                <a:spcPts val="600"/>
              </a:spcBef>
              <a:buFont typeface="Arial" panose="020B0604020202020204" pitchFamily="34" charset="0"/>
              <a:buChar char="•"/>
            </a:pPr>
            <a:r>
              <a:rPr lang="lt-LT" sz="1200" i="1" dirty="0">
                <a:solidFill>
                  <a:srgbClr val="787878"/>
                </a:solidFill>
              </a:rPr>
              <a:t>Investicijas gavusių mokslo ir studijų institucijų pateiktos patentų </a:t>
            </a:r>
            <a:r>
              <a:rPr lang="lt-LT" sz="1200" i="1" dirty="0" smtClean="0">
                <a:solidFill>
                  <a:srgbClr val="787878"/>
                </a:solidFill>
              </a:rPr>
              <a:t>paraiškos 34 (50)</a:t>
            </a:r>
          </a:p>
          <a:p>
            <a:pPr marL="171450" indent="-171450">
              <a:spcBef>
                <a:spcPts val="600"/>
              </a:spcBef>
              <a:buBlip>
                <a:blip r:embed="rId3"/>
              </a:buBlip>
            </a:pPr>
            <a:r>
              <a:rPr lang="lt-LT" sz="1200" dirty="0" smtClean="0">
                <a:solidFill>
                  <a:srgbClr val="787878"/>
                </a:solidFill>
              </a:rPr>
              <a:t>Tikslinamas </a:t>
            </a:r>
            <a:r>
              <a:rPr lang="lt-LT" sz="1200" dirty="0">
                <a:solidFill>
                  <a:srgbClr val="787878"/>
                </a:solidFill>
              </a:rPr>
              <a:t>išlaidų pasiskirstymas tarp </a:t>
            </a:r>
            <a:r>
              <a:rPr lang="lt-LT" sz="1200" dirty="0" smtClean="0">
                <a:solidFill>
                  <a:srgbClr val="787878"/>
                </a:solidFill>
              </a:rPr>
              <a:t>kategorijų</a:t>
            </a:r>
            <a:endParaRPr lang="lt-LT" sz="1200" dirty="0">
              <a:solidFill>
                <a:srgbClr val="787878"/>
              </a:solidFill>
            </a:endParaRPr>
          </a:p>
        </p:txBody>
      </p:sp>
      <p:grpSp>
        <p:nvGrpSpPr>
          <p:cNvPr id="12" name="Skupina 11"/>
          <p:cNvGrpSpPr/>
          <p:nvPr/>
        </p:nvGrpSpPr>
        <p:grpSpPr>
          <a:xfrm>
            <a:off x="4259833" y="1581151"/>
            <a:ext cx="627063" cy="587376"/>
            <a:chOff x="3954463" y="1922463"/>
            <a:chExt cx="627063" cy="587376"/>
          </a:xfrm>
          <a:solidFill>
            <a:schemeClr val="tx1"/>
          </a:solidFill>
        </p:grpSpPr>
        <p:sp>
          <p:nvSpPr>
            <p:cNvPr id="6" name="Freeform 5"/>
            <p:cNvSpPr>
              <a:spLocks noEditPoints="1"/>
            </p:cNvSpPr>
            <p:nvPr/>
          </p:nvSpPr>
          <p:spPr bwMode="auto">
            <a:xfrm>
              <a:off x="4192588" y="2014538"/>
              <a:ext cx="366713" cy="290513"/>
            </a:xfrm>
            <a:custGeom>
              <a:avLst/>
              <a:gdLst>
                <a:gd name="T0" fmla="*/ 4380 w 4965"/>
                <a:gd name="T1" fmla="*/ 487 h 3939"/>
                <a:gd name="T2" fmla="*/ 4380 w 4965"/>
                <a:gd name="T3" fmla="*/ 487 h 3939"/>
                <a:gd name="T4" fmla="*/ 4380 w 4965"/>
                <a:gd name="T5" fmla="*/ 487 h 3939"/>
                <a:gd name="T6" fmla="*/ 4380 w 4965"/>
                <a:gd name="T7" fmla="*/ 3365 h 3939"/>
                <a:gd name="T8" fmla="*/ 572 w 4965"/>
                <a:gd name="T9" fmla="*/ 3370 h 3939"/>
                <a:gd name="T10" fmla="*/ 572 w 4965"/>
                <a:gd name="T11" fmla="*/ 2010 h 3939"/>
                <a:gd name="T12" fmla="*/ 17 w 4965"/>
                <a:gd name="T13" fmla="*/ 2010 h 3939"/>
                <a:gd name="T14" fmla="*/ 23 w 4965"/>
                <a:gd name="T15" fmla="*/ 3379 h 3939"/>
                <a:gd name="T16" fmla="*/ 653 w 4965"/>
                <a:gd name="T17" fmla="*/ 3931 h 3939"/>
                <a:gd name="T18" fmla="*/ 4323 w 4965"/>
                <a:gd name="T19" fmla="*/ 3938 h 3939"/>
                <a:gd name="T20" fmla="*/ 4963 w 4965"/>
                <a:gd name="T21" fmla="*/ 3292 h 3939"/>
                <a:gd name="T22" fmla="*/ 4962 w 4965"/>
                <a:gd name="T23" fmla="*/ 487 h 3939"/>
                <a:gd name="T24" fmla="*/ 4963 w 4965"/>
                <a:gd name="T25" fmla="*/ 487 h 3939"/>
                <a:gd name="T26" fmla="*/ 4963 w 4965"/>
                <a:gd name="T27" fmla="*/ 0 h 3939"/>
                <a:gd name="T28" fmla="*/ 4380 w 4965"/>
                <a:gd name="T29" fmla="*/ 0 h 3939"/>
                <a:gd name="T30" fmla="*/ 4380 w 4965"/>
                <a:gd name="T31" fmla="*/ 487 h 3939"/>
                <a:gd name="T32" fmla="*/ 4380 w 4965"/>
                <a:gd name="T33" fmla="*/ 487 h 3939"/>
                <a:gd name="T34" fmla="*/ 4380 w 4965"/>
                <a:gd name="T35" fmla="*/ 487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5" h="3939">
                  <a:moveTo>
                    <a:pt x="4380" y="487"/>
                  </a:moveTo>
                  <a:lnTo>
                    <a:pt x="4380" y="487"/>
                  </a:lnTo>
                  <a:lnTo>
                    <a:pt x="4380" y="487"/>
                  </a:lnTo>
                  <a:lnTo>
                    <a:pt x="4380" y="3365"/>
                  </a:lnTo>
                  <a:cubicBezTo>
                    <a:pt x="3104" y="3371"/>
                    <a:pt x="1849" y="3372"/>
                    <a:pt x="572" y="3370"/>
                  </a:cubicBezTo>
                  <a:lnTo>
                    <a:pt x="572" y="2010"/>
                  </a:lnTo>
                  <a:lnTo>
                    <a:pt x="17" y="2010"/>
                  </a:lnTo>
                  <a:cubicBezTo>
                    <a:pt x="17" y="2483"/>
                    <a:pt x="0" y="2932"/>
                    <a:pt x="23" y="3379"/>
                  </a:cubicBezTo>
                  <a:cubicBezTo>
                    <a:pt x="39" y="3694"/>
                    <a:pt x="334" y="3930"/>
                    <a:pt x="653" y="3931"/>
                  </a:cubicBezTo>
                  <a:cubicBezTo>
                    <a:pt x="1876" y="3934"/>
                    <a:pt x="3100" y="3933"/>
                    <a:pt x="4323" y="3938"/>
                  </a:cubicBezTo>
                  <a:cubicBezTo>
                    <a:pt x="4687" y="3939"/>
                    <a:pt x="4965" y="3681"/>
                    <a:pt x="4963" y="3292"/>
                  </a:cubicBezTo>
                  <a:cubicBezTo>
                    <a:pt x="4959" y="2357"/>
                    <a:pt x="4962" y="1422"/>
                    <a:pt x="4962" y="487"/>
                  </a:cubicBezTo>
                  <a:lnTo>
                    <a:pt x="4963" y="487"/>
                  </a:lnTo>
                  <a:lnTo>
                    <a:pt x="4963" y="0"/>
                  </a:lnTo>
                  <a:lnTo>
                    <a:pt x="4380" y="0"/>
                  </a:lnTo>
                  <a:lnTo>
                    <a:pt x="4380" y="487"/>
                  </a:lnTo>
                  <a:close/>
                  <a:moveTo>
                    <a:pt x="4380" y="487"/>
                  </a:moveTo>
                  <a:lnTo>
                    <a:pt x="4380" y="487"/>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7" name="Freeform 6"/>
            <p:cNvSpPr>
              <a:spLocks noEditPoints="1"/>
            </p:cNvSpPr>
            <p:nvPr/>
          </p:nvSpPr>
          <p:spPr bwMode="auto">
            <a:xfrm>
              <a:off x="4173538" y="1933576"/>
              <a:ext cx="407988" cy="68263"/>
            </a:xfrm>
            <a:custGeom>
              <a:avLst/>
              <a:gdLst>
                <a:gd name="T0" fmla="*/ 5304 w 5512"/>
                <a:gd name="T1" fmla="*/ 374 h 934"/>
                <a:gd name="T2" fmla="*/ 5304 w 5512"/>
                <a:gd name="T3" fmla="*/ 374 h 934"/>
                <a:gd name="T4" fmla="*/ 5108 w 5512"/>
                <a:gd name="T5" fmla="*/ 357 h 934"/>
                <a:gd name="T6" fmla="*/ 3274 w 5512"/>
                <a:gd name="T7" fmla="*/ 357 h 934"/>
                <a:gd name="T8" fmla="*/ 3141 w 5512"/>
                <a:gd name="T9" fmla="*/ 357 h 934"/>
                <a:gd name="T10" fmla="*/ 2748 w 5512"/>
                <a:gd name="T11" fmla="*/ 0 h 934"/>
                <a:gd name="T12" fmla="*/ 2355 w 5512"/>
                <a:gd name="T13" fmla="*/ 357 h 934"/>
                <a:gd name="T14" fmla="*/ 2208 w 5512"/>
                <a:gd name="T15" fmla="*/ 357 h 934"/>
                <a:gd name="T16" fmla="*/ 440 w 5512"/>
                <a:gd name="T17" fmla="*/ 357 h 934"/>
                <a:gd name="T18" fmla="*/ 286 w 5512"/>
                <a:gd name="T19" fmla="*/ 359 h 934"/>
                <a:gd name="T20" fmla="*/ 3 w 5512"/>
                <a:gd name="T21" fmla="*/ 648 h 934"/>
                <a:gd name="T22" fmla="*/ 294 w 5512"/>
                <a:gd name="T23" fmla="*/ 930 h 934"/>
                <a:gd name="T24" fmla="*/ 405 w 5512"/>
                <a:gd name="T25" fmla="*/ 931 h 934"/>
                <a:gd name="T26" fmla="*/ 5112 w 5512"/>
                <a:gd name="T27" fmla="*/ 931 h 934"/>
                <a:gd name="T28" fmla="*/ 5222 w 5512"/>
                <a:gd name="T29" fmla="*/ 930 h 934"/>
                <a:gd name="T30" fmla="*/ 5502 w 5512"/>
                <a:gd name="T31" fmla="*/ 665 h 934"/>
                <a:gd name="T32" fmla="*/ 5304 w 5512"/>
                <a:gd name="T33" fmla="*/ 374 h 934"/>
                <a:gd name="T34" fmla="*/ 5304 w 5512"/>
                <a:gd name="T35" fmla="*/ 374 h 934"/>
                <a:gd name="T36" fmla="*/ 5304 w 5512"/>
                <a:gd name="T37" fmla="*/ 374 h 934"/>
                <a:gd name="T38" fmla="*/ 5304 w 5512"/>
                <a:gd name="T39" fmla="*/ 37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2" h="934">
                  <a:moveTo>
                    <a:pt x="5304" y="374"/>
                  </a:moveTo>
                  <a:lnTo>
                    <a:pt x="5304" y="374"/>
                  </a:lnTo>
                  <a:cubicBezTo>
                    <a:pt x="5243" y="354"/>
                    <a:pt x="5174" y="357"/>
                    <a:pt x="5108" y="357"/>
                  </a:cubicBezTo>
                  <a:cubicBezTo>
                    <a:pt x="4497" y="356"/>
                    <a:pt x="3885" y="357"/>
                    <a:pt x="3274" y="357"/>
                  </a:cubicBezTo>
                  <a:lnTo>
                    <a:pt x="3141" y="357"/>
                  </a:lnTo>
                  <a:cubicBezTo>
                    <a:pt x="3122" y="156"/>
                    <a:pt x="2953" y="0"/>
                    <a:pt x="2748" y="0"/>
                  </a:cubicBezTo>
                  <a:cubicBezTo>
                    <a:pt x="2543" y="0"/>
                    <a:pt x="2374" y="156"/>
                    <a:pt x="2355" y="357"/>
                  </a:cubicBezTo>
                  <a:lnTo>
                    <a:pt x="2208" y="357"/>
                  </a:lnTo>
                  <a:cubicBezTo>
                    <a:pt x="1619" y="357"/>
                    <a:pt x="1030" y="357"/>
                    <a:pt x="440" y="357"/>
                  </a:cubicBezTo>
                  <a:cubicBezTo>
                    <a:pt x="389" y="357"/>
                    <a:pt x="337" y="353"/>
                    <a:pt x="286" y="359"/>
                  </a:cubicBezTo>
                  <a:cubicBezTo>
                    <a:pt x="135" y="375"/>
                    <a:pt x="0" y="515"/>
                    <a:pt x="3" y="648"/>
                  </a:cubicBezTo>
                  <a:cubicBezTo>
                    <a:pt x="5" y="780"/>
                    <a:pt x="144" y="915"/>
                    <a:pt x="294" y="930"/>
                  </a:cubicBezTo>
                  <a:cubicBezTo>
                    <a:pt x="331" y="934"/>
                    <a:pt x="368" y="931"/>
                    <a:pt x="405" y="931"/>
                  </a:cubicBezTo>
                  <a:cubicBezTo>
                    <a:pt x="1974" y="931"/>
                    <a:pt x="3543" y="931"/>
                    <a:pt x="5112" y="931"/>
                  </a:cubicBezTo>
                  <a:cubicBezTo>
                    <a:pt x="5148" y="931"/>
                    <a:pt x="5185" y="934"/>
                    <a:pt x="5222" y="930"/>
                  </a:cubicBezTo>
                  <a:cubicBezTo>
                    <a:pt x="5365" y="917"/>
                    <a:pt x="5489" y="798"/>
                    <a:pt x="5502" y="665"/>
                  </a:cubicBezTo>
                  <a:cubicBezTo>
                    <a:pt x="5512" y="558"/>
                    <a:pt x="5420" y="411"/>
                    <a:pt x="5304" y="374"/>
                  </a:cubicBezTo>
                  <a:lnTo>
                    <a:pt x="5304" y="374"/>
                  </a:lnTo>
                  <a:close/>
                  <a:moveTo>
                    <a:pt x="5304" y="374"/>
                  </a:moveTo>
                  <a:lnTo>
                    <a:pt x="5304" y="37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8" name="Freeform 7"/>
            <p:cNvSpPr>
              <a:spLocks/>
            </p:cNvSpPr>
            <p:nvPr/>
          </p:nvSpPr>
          <p:spPr bwMode="auto">
            <a:xfrm>
              <a:off x="4194176" y="2014538"/>
              <a:ext cx="42863" cy="47625"/>
            </a:xfrm>
            <a:custGeom>
              <a:avLst/>
              <a:gdLst>
                <a:gd name="T0" fmla="*/ 0 w 583"/>
                <a:gd name="T1" fmla="*/ 0 h 641"/>
                <a:gd name="T2" fmla="*/ 0 w 583"/>
                <a:gd name="T3" fmla="*/ 0 h 641"/>
                <a:gd name="T4" fmla="*/ 583 w 583"/>
                <a:gd name="T5" fmla="*/ 0 h 641"/>
                <a:gd name="T6" fmla="*/ 583 w 583"/>
                <a:gd name="T7" fmla="*/ 641 h 641"/>
                <a:gd name="T8" fmla="*/ 0 w 583"/>
                <a:gd name="T9" fmla="*/ 641 h 641"/>
                <a:gd name="T10" fmla="*/ 0 w 583"/>
                <a:gd name="T11" fmla="*/ 0 h 641"/>
              </a:gdLst>
              <a:ahLst/>
              <a:cxnLst>
                <a:cxn ang="0">
                  <a:pos x="T0" y="T1"/>
                </a:cxn>
                <a:cxn ang="0">
                  <a:pos x="T2" y="T3"/>
                </a:cxn>
                <a:cxn ang="0">
                  <a:pos x="T4" y="T5"/>
                </a:cxn>
                <a:cxn ang="0">
                  <a:pos x="T6" y="T7"/>
                </a:cxn>
                <a:cxn ang="0">
                  <a:pos x="T8" y="T9"/>
                </a:cxn>
                <a:cxn ang="0">
                  <a:pos x="T10" y="T11"/>
                </a:cxn>
              </a:cxnLst>
              <a:rect l="0" t="0" r="r" b="b"/>
              <a:pathLst>
                <a:path w="583" h="641">
                  <a:moveTo>
                    <a:pt x="0" y="0"/>
                  </a:moveTo>
                  <a:lnTo>
                    <a:pt x="0" y="0"/>
                  </a:lnTo>
                  <a:lnTo>
                    <a:pt x="583" y="0"/>
                  </a:lnTo>
                  <a:lnTo>
                    <a:pt x="583" y="641"/>
                  </a:lnTo>
                  <a:lnTo>
                    <a:pt x="0" y="641"/>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9" name="Freeform 8"/>
            <p:cNvSpPr>
              <a:spLocks noEditPoints="1"/>
            </p:cNvSpPr>
            <p:nvPr/>
          </p:nvSpPr>
          <p:spPr bwMode="auto">
            <a:xfrm>
              <a:off x="4002088" y="1922463"/>
              <a:ext cx="139700" cy="139700"/>
            </a:xfrm>
            <a:custGeom>
              <a:avLst/>
              <a:gdLst>
                <a:gd name="T0" fmla="*/ 1900 w 1900"/>
                <a:gd name="T1" fmla="*/ 949 h 1899"/>
                <a:gd name="T2" fmla="*/ 1900 w 1900"/>
                <a:gd name="T3" fmla="*/ 949 h 1899"/>
                <a:gd name="T4" fmla="*/ 950 w 1900"/>
                <a:gd name="T5" fmla="*/ 1899 h 1899"/>
                <a:gd name="T6" fmla="*/ 0 w 1900"/>
                <a:gd name="T7" fmla="*/ 949 h 1899"/>
                <a:gd name="T8" fmla="*/ 950 w 1900"/>
                <a:gd name="T9" fmla="*/ 0 h 1899"/>
                <a:gd name="T10" fmla="*/ 1900 w 1900"/>
                <a:gd name="T11" fmla="*/ 949 h 1899"/>
                <a:gd name="T12" fmla="*/ 1900 w 1900"/>
                <a:gd name="T13" fmla="*/ 949 h 1899"/>
                <a:gd name="T14" fmla="*/ 1900 w 1900"/>
                <a:gd name="T15" fmla="*/ 949 h 1899"/>
                <a:gd name="T16" fmla="*/ 1900 w 1900"/>
                <a:gd name="T17" fmla="*/ 94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0" h="1899">
                  <a:moveTo>
                    <a:pt x="1900" y="949"/>
                  </a:moveTo>
                  <a:lnTo>
                    <a:pt x="1900" y="949"/>
                  </a:lnTo>
                  <a:cubicBezTo>
                    <a:pt x="1900" y="1474"/>
                    <a:pt x="1475" y="1899"/>
                    <a:pt x="950" y="1899"/>
                  </a:cubicBezTo>
                  <a:cubicBezTo>
                    <a:pt x="425" y="1899"/>
                    <a:pt x="0" y="1474"/>
                    <a:pt x="0" y="949"/>
                  </a:cubicBezTo>
                  <a:cubicBezTo>
                    <a:pt x="0" y="425"/>
                    <a:pt x="425" y="0"/>
                    <a:pt x="950" y="0"/>
                  </a:cubicBezTo>
                  <a:cubicBezTo>
                    <a:pt x="1475" y="0"/>
                    <a:pt x="1900" y="425"/>
                    <a:pt x="1900" y="949"/>
                  </a:cubicBezTo>
                  <a:lnTo>
                    <a:pt x="1900" y="949"/>
                  </a:lnTo>
                  <a:close/>
                  <a:moveTo>
                    <a:pt x="1900" y="949"/>
                  </a:moveTo>
                  <a:lnTo>
                    <a:pt x="1900" y="94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10" name="Freeform 9"/>
            <p:cNvSpPr>
              <a:spLocks noEditPoints="1"/>
            </p:cNvSpPr>
            <p:nvPr/>
          </p:nvSpPr>
          <p:spPr bwMode="auto">
            <a:xfrm>
              <a:off x="3954463" y="2073276"/>
              <a:ext cx="385763" cy="433388"/>
            </a:xfrm>
            <a:custGeom>
              <a:avLst/>
              <a:gdLst>
                <a:gd name="T0" fmla="*/ 4687 w 5221"/>
                <a:gd name="T1" fmla="*/ 0 h 5872"/>
                <a:gd name="T2" fmla="*/ 4687 w 5221"/>
                <a:gd name="T3" fmla="*/ 0 h 5872"/>
                <a:gd name="T4" fmla="*/ 2255 w 5221"/>
                <a:gd name="T5" fmla="*/ 0 h 5872"/>
                <a:gd name="T6" fmla="*/ 2029 w 5221"/>
                <a:gd name="T7" fmla="*/ 1409 h 5872"/>
                <a:gd name="T8" fmla="*/ 1888 w 5221"/>
                <a:gd name="T9" fmla="*/ 1409 h 5872"/>
                <a:gd name="T10" fmla="*/ 1797 w 5221"/>
                <a:gd name="T11" fmla="*/ 377 h 5872"/>
                <a:gd name="T12" fmla="*/ 1903 w 5221"/>
                <a:gd name="T13" fmla="*/ 0 h 5872"/>
                <a:gd name="T14" fmla="*/ 1277 w 5221"/>
                <a:gd name="T15" fmla="*/ 0 h 5872"/>
                <a:gd name="T16" fmla="*/ 1383 w 5221"/>
                <a:gd name="T17" fmla="*/ 377 h 5872"/>
                <a:gd name="T18" fmla="*/ 1292 w 5221"/>
                <a:gd name="T19" fmla="*/ 1409 h 5872"/>
                <a:gd name="T20" fmla="*/ 1151 w 5221"/>
                <a:gd name="T21" fmla="*/ 1409 h 5872"/>
                <a:gd name="T22" fmla="*/ 925 w 5221"/>
                <a:gd name="T23" fmla="*/ 0 h 5872"/>
                <a:gd name="T24" fmla="*/ 531 w 5221"/>
                <a:gd name="T25" fmla="*/ 0 h 5872"/>
                <a:gd name="T26" fmla="*/ 531 w 5221"/>
                <a:gd name="T27" fmla="*/ 0 h 5872"/>
                <a:gd name="T28" fmla="*/ 0 w 5221"/>
                <a:gd name="T29" fmla="*/ 533 h 5872"/>
                <a:gd name="T30" fmla="*/ 0 w 5221"/>
                <a:gd name="T31" fmla="*/ 2805 h 5872"/>
                <a:gd name="T32" fmla="*/ 533 w 5221"/>
                <a:gd name="T33" fmla="*/ 3338 h 5872"/>
                <a:gd name="T34" fmla="*/ 533 w 5221"/>
                <a:gd name="T35" fmla="*/ 5339 h 5872"/>
                <a:gd name="T36" fmla="*/ 1066 w 5221"/>
                <a:gd name="T37" fmla="*/ 5872 h 5872"/>
                <a:gd name="T38" fmla="*/ 1590 w 5221"/>
                <a:gd name="T39" fmla="*/ 5439 h 5872"/>
                <a:gd name="T40" fmla="*/ 2114 w 5221"/>
                <a:gd name="T41" fmla="*/ 5872 h 5872"/>
                <a:gd name="T42" fmla="*/ 2647 w 5221"/>
                <a:gd name="T43" fmla="*/ 5339 h 5872"/>
                <a:gd name="T44" fmla="*/ 2647 w 5221"/>
                <a:gd name="T45" fmla="*/ 1067 h 5872"/>
                <a:gd name="T46" fmla="*/ 4687 w 5221"/>
                <a:gd name="T47" fmla="*/ 1067 h 5872"/>
                <a:gd name="T48" fmla="*/ 5221 w 5221"/>
                <a:gd name="T49" fmla="*/ 533 h 5872"/>
                <a:gd name="T50" fmla="*/ 4687 w 5221"/>
                <a:gd name="T51" fmla="*/ 0 h 5872"/>
                <a:gd name="T52" fmla="*/ 4687 w 5221"/>
                <a:gd name="T53" fmla="*/ 0 h 5872"/>
                <a:gd name="T54" fmla="*/ 4687 w 5221"/>
                <a:gd name="T55" fmla="*/ 0 h 5872"/>
                <a:gd name="T56" fmla="*/ 4687 w 5221"/>
                <a:gd name="T57" fmla="*/ 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21" h="5872">
                  <a:moveTo>
                    <a:pt x="4687" y="0"/>
                  </a:moveTo>
                  <a:lnTo>
                    <a:pt x="4687" y="0"/>
                  </a:lnTo>
                  <a:lnTo>
                    <a:pt x="2255" y="0"/>
                  </a:lnTo>
                  <a:lnTo>
                    <a:pt x="2029" y="1409"/>
                  </a:lnTo>
                  <a:lnTo>
                    <a:pt x="1888" y="1409"/>
                  </a:lnTo>
                  <a:lnTo>
                    <a:pt x="1797" y="377"/>
                  </a:lnTo>
                  <a:lnTo>
                    <a:pt x="1903" y="0"/>
                  </a:lnTo>
                  <a:lnTo>
                    <a:pt x="1277" y="0"/>
                  </a:lnTo>
                  <a:lnTo>
                    <a:pt x="1383" y="377"/>
                  </a:lnTo>
                  <a:lnTo>
                    <a:pt x="1292" y="1409"/>
                  </a:lnTo>
                  <a:lnTo>
                    <a:pt x="1151" y="1409"/>
                  </a:lnTo>
                  <a:lnTo>
                    <a:pt x="925" y="0"/>
                  </a:lnTo>
                  <a:lnTo>
                    <a:pt x="531" y="0"/>
                  </a:lnTo>
                  <a:lnTo>
                    <a:pt x="531" y="0"/>
                  </a:lnTo>
                  <a:cubicBezTo>
                    <a:pt x="238" y="1"/>
                    <a:pt x="0" y="239"/>
                    <a:pt x="0" y="533"/>
                  </a:cubicBezTo>
                  <a:lnTo>
                    <a:pt x="0" y="2805"/>
                  </a:lnTo>
                  <a:cubicBezTo>
                    <a:pt x="0" y="3100"/>
                    <a:pt x="238" y="3338"/>
                    <a:pt x="533" y="3338"/>
                  </a:cubicBezTo>
                  <a:lnTo>
                    <a:pt x="533" y="5339"/>
                  </a:lnTo>
                  <a:cubicBezTo>
                    <a:pt x="533" y="5633"/>
                    <a:pt x="772" y="5872"/>
                    <a:pt x="1066" y="5872"/>
                  </a:cubicBezTo>
                  <a:cubicBezTo>
                    <a:pt x="1327" y="5872"/>
                    <a:pt x="1543" y="5686"/>
                    <a:pt x="1590" y="5439"/>
                  </a:cubicBezTo>
                  <a:cubicBezTo>
                    <a:pt x="1637" y="5686"/>
                    <a:pt x="1853" y="5872"/>
                    <a:pt x="2114" y="5872"/>
                  </a:cubicBezTo>
                  <a:cubicBezTo>
                    <a:pt x="2408" y="5872"/>
                    <a:pt x="2647" y="5633"/>
                    <a:pt x="2647" y="5339"/>
                  </a:cubicBezTo>
                  <a:lnTo>
                    <a:pt x="2647" y="1067"/>
                  </a:lnTo>
                  <a:lnTo>
                    <a:pt x="4687" y="1067"/>
                  </a:lnTo>
                  <a:cubicBezTo>
                    <a:pt x="4982" y="1067"/>
                    <a:pt x="5221" y="828"/>
                    <a:pt x="5221" y="533"/>
                  </a:cubicBezTo>
                  <a:cubicBezTo>
                    <a:pt x="5221" y="239"/>
                    <a:pt x="4982" y="0"/>
                    <a:pt x="4687" y="0"/>
                  </a:cubicBezTo>
                  <a:lnTo>
                    <a:pt x="4687" y="0"/>
                  </a:lnTo>
                  <a:close/>
                  <a:moveTo>
                    <a:pt x="4687" y="0"/>
                  </a:moveTo>
                  <a:lnTo>
                    <a:pt x="468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11" name="Freeform 10"/>
            <p:cNvSpPr>
              <a:spLocks noEditPoints="1"/>
            </p:cNvSpPr>
            <p:nvPr/>
          </p:nvSpPr>
          <p:spPr bwMode="auto">
            <a:xfrm>
              <a:off x="4251326" y="2320926"/>
              <a:ext cx="250825" cy="188913"/>
            </a:xfrm>
            <a:custGeom>
              <a:avLst/>
              <a:gdLst>
                <a:gd name="T0" fmla="*/ 3266 w 3382"/>
                <a:gd name="T1" fmla="*/ 2012 h 2563"/>
                <a:gd name="T2" fmla="*/ 3266 w 3382"/>
                <a:gd name="T3" fmla="*/ 2012 h 2563"/>
                <a:gd name="T4" fmla="*/ 3266 w 3382"/>
                <a:gd name="T5" fmla="*/ 2012 h 2563"/>
                <a:gd name="T6" fmla="*/ 1990 w 3382"/>
                <a:gd name="T7" fmla="*/ 736 h 2563"/>
                <a:gd name="T8" fmla="*/ 1990 w 3382"/>
                <a:gd name="T9" fmla="*/ 0 h 2563"/>
                <a:gd name="T10" fmla="*/ 1392 w 3382"/>
                <a:gd name="T11" fmla="*/ 0 h 2563"/>
                <a:gd name="T12" fmla="*/ 1392 w 3382"/>
                <a:gd name="T13" fmla="*/ 736 h 2563"/>
                <a:gd name="T14" fmla="*/ 116 w 3382"/>
                <a:gd name="T15" fmla="*/ 2012 h 2563"/>
                <a:gd name="T16" fmla="*/ 117 w 3382"/>
                <a:gd name="T17" fmla="*/ 2012 h 2563"/>
                <a:gd name="T18" fmla="*/ 117 w 3382"/>
                <a:gd name="T19" fmla="*/ 2435 h 2563"/>
                <a:gd name="T20" fmla="*/ 539 w 3382"/>
                <a:gd name="T21" fmla="*/ 2435 h 2563"/>
                <a:gd name="T22" fmla="*/ 1392 w 3382"/>
                <a:gd name="T23" fmla="*/ 1582 h 2563"/>
                <a:gd name="T24" fmla="*/ 1392 w 3382"/>
                <a:gd name="T25" fmla="*/ 2264 h 2563"/>
                <a:gd name="T26" fmla="*/ 1691 w 3382"/>
                <a:gd name="T27" fmla="*/ 2563 h 2563"/>
                <a:gd name="T28" fmla="*/ 1989 w 3382"/>
                <a:gd name="T29" fmla="*/ 2264 h 2563"/>
                <a:gd name="T30" fmla="*/ 1990 w 3382"/>
                <a:gd name="T31" fmla="*/ 2264 h 2563"/>
                <a:gd name="T32" fmla="*/ 1990 w 3382"/>
                <a:gd name="T33" fmla="*/ 1582 h 2563"/>
                <a:gd name="T34" fmla="*/ 2843 w 3382"/>
                <a:gd name="T35" fmla="*/ 2435 h 2563"/>
                <a:gd name="T36" fmla="*/ 3266 w 3382"/>
                <a:gd name="T37" fmla="*/ 2435 h 2563"/>
                <a:gd name="T38" fmla="*/ 3266 w 3382"/>
                <a:gd name="T39" fmla="*/ 2012 h 2563"/>
                <a:gd name="T40" fmla="*/ 3266 w 3382"/>
                <a:gd name="T41" fmla="*/ 2012 h 2563"/>
                <a:gd name="T42" fmla="*/ 3266 w 3382"/>
                <a:gd name="T43" fmla="*/ 2012 h 2563"/>
                <a:gd name="T44" fmla="*/ 3266 w 3382"/>
                <a:gd name="T45" fmla="*/ 2012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2" h="2563">
                  <a:moveTo>
                    <a:pt x="3266" y="2012"/>
                  </a:moveTo>
                  <a:lnTo>
                    <a:pt x="3266" y="2012"/>
                  </a:lnTo>
                  <a:lnTo>
                    <a:pt x="3266" y="2012"/>
                  </a:lnTo>
                  <a:lnTo>
                    <a:pt x="1990" y="736"/>
                  </a:lnTo>
                  <a:lnTo>
                    <a:pt x="1990" y="0"/>
                  </a:lnTo>
                  <a:lnTo>
                    <a:pt x="1392" y="0"/>
                  </a:lnTo>
                  <a:lnTo>
                    <a:pt x="1392" y="736"/>
                  </a:lnTo>
                  <a:lnTo>
                    <a:pt x="116" y="2012"/>
                  </a:lnTo>
                  <a:lnTo>
                    <a:pt x="117" y="2012"/>
                  </a:lnTo>
                  <a:cubicBezTo>
                    <a:pt x="0" y="2129"/>
                    <a:pt x="0" y="2318"/>
                    <a:pt x="117" y="2435"/>
                  </a:cubicBezTo>
                  <a:cubicBezTo>
                    <a:pt x="233" y="2551"/>
                    <a:pt x="422" y="2551"/>
                    <a:pt x="539" y="2435"/>
                  </a:cubicBezTo>
                  <a:lnTo>
                    <a:pt x="1392" y="1582"/>
                  </a:lnTo>
                  <a:lnTo>
                    <a:pt x="1392" y="2264"/>
                  </a:lnTo>
                  <a:cubicBezTo>
                    <a:pt x="1392" y="2429"/>
                    <a:pt x="1526" y="2563"/>
                    <a:pt x="1691" y="2563"/>
                  </a:cubicBezTo>
                  <a:cubicBezTo>
                    <a:pt x="1856" y="2563"/>
                    <a:pt x="1989" y="2429"/>
                    <a:pt x="1989" y="2264"/>
                  </a:cubicBezTo>
                  <a:lnTo>
                    <a:pt x="1990" y="2264"/>
                  </a:lnTo>
                  <a:lnTo>
                    <a:pt x="1990" y="1582"/>
                  </a:lnTo>
                  <a:lnTo>
                    <a:pt x="2843" y="2435"/>
                  </a:lnTo>
                  <a:cubicBezTo>
                    <a:pt x="2960" y="2551"/>
                    <a:pt x="3149" y="2551"/>
                    <a:pt x="3266" y="2435"/>
                  </a:cubicBezTo>
                  <a:cubicBezTo>
                    <a:pt x="3382" y="2318"/>
                    <a:pt x="3382" y="2129"/>
                    <a:pt x="3266" y="2012"/>
                  </a:cubicBezTo>
                  <a:lnTo>
                    <a:pt x="3266" y="2012"/>
                  </a:lnTo>
                  <a:close/>
                  <a:moveTo>
                    <a:pt x="3266" y="2012"/>
                  </a:moveTo>
                  <a:lnTo>
                    <a:pt x="3266" y="2012"/>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sp>
        <p:nvSpPr>
          <p:cNvPr id="23" name="Text Placeholder 8"/>
          <p:cNvSpPr txBox="1">
            <a:spLocks/>
          </p:cNvSpPr>
          <p:nvPr/>
        </p:nvSpPr>
        <p:spPr>
          <a:xfrm>
            <a:off x="252002" y="179919"/>
            <a:ext cx="8640054" cy="705906"/>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defTabSz="914400">
              <a:defRPr/>
            </a:pPr>
            <a:r>
              <a:rPr lang="lt-LT" sz="1800" b="1" kern="0" dirty="0" smtClean="0">
                <a:solidFill>
                  <a:srgbClr val="0AB8D0"/>
                </a:solidFill>
                <a:latin typeface="+mj-lt"/>
                <a:ea typeface="Times New Roman"/>
              </a:rPr>
              <a:t>tikslinamos </a:t>
            </a:r>
            <a:r>
              <a:rPr lang="lt-LT" sz="1800" b="1" kern="0" dirty="0" err="1" smtClean="0">
                <a:solidFill>
                  <a:srgbClr val="0AB8D0"/>
                </a:solidFill>
                <a:latin typeface="+mj-lt"/>
                <a:ea typeface="Times New Roman"/>
              </a:rPr>
              <a:t>Vp</a:t>
            </a:r>
            <a:r>
              <a:rPr lang="lt-LT" sz="1800" b="1" kern="0" dirty="0" smtClean="0">
                <a:solidFill>
                  <a:srgbClr val="0AB8D0"/>
                </a:solidFill>
                <a:latin typeface="+mj-lt"/>
                <a:ea typeface="Times New Roman"/>
              </a:rPr>
              <a:t> </a:t>
            </a:r>
            <a:r>
              <a:rPr lang="lt-LT" sz="1800" b="1" kern="0" dirty="0">
                <a:solidFill>
                  <a:srgbClr val="0AB8D0"/>
                </a:solidFill>
                <a:latin typeface="+mj-lt"/>
                <a:ea typeface="Times New Roman"/>
              </a:rPr>
              <a:t>1 </a:t>
            </a:r>
            <a:r>
              <a:rPr lang="lt-LT" sz="1800" b="1" kern="0" dirty="0" smtClean="0">
                <a:solidFill>
                  <a:srgbClr val="0AB8D0"/>
                </a:solidFill>
                <a:latin typeface="+mj-lt"/>
                <a:ea typeface="Times New Roman"/>
              </a:rPr>
              <a:t>pr. įgyvendinamos </a:t>
            </a:r>
            <a:r>
              <a:rPr lang="lt-LT" sz="1800" b="1" kern="0" dirty="0" err="1" smtClean="0">
                <a:solidFill>
                  <a:srgbClr val="0AB8D0"/>
                </a:solidFill>
                <a:latin typeface="+mj-lt"/>
                <a:ea typeface="Times New Roman"/>
              </a:rPr>
              <a:t>VEIKLoS</a:t>
            </a:r>
            <a:endParaRPr lang="en-US" sz="1800" kern="0" dirty="0">
              <a:solidFill>
                <a:srgbClr val="0AB8D0"/>
              </a:solidFill>
              <a:latin typeface="+mj-lt"/>
              <a:ea typeface="+mn-ea"/>
            </a:endParaRPr>
          </a:p>
        </p:txBody>
      </p:sp>
    </p:spTree>
    <p:extLst>
      <p:ext uri="{BB962C8B-B14F-4D97-AF65-F5344CB8AC3E}">
        <p14:creationId xmlns:p14="http://schemas.microsoft.com/office/powerpoint/2010/main" val="2296991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up)">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571347" y="2196413"/>
            <a:ext cx="2004034" cy="646309"/>
          </a:xfrm>
          <a:prstGeom prst="rect">
            <a:avLst/>
          </a:prstGeom>
          <a:noFill/>
        </p:spPr>
        <p:txBody>
          <a:bodyPr wrap="none" lIns="91420" tIns="45709" rIns="91420" bIns="45709" rtlCol="0">
            <a:spAutoFit/>
          </a:bodyPr>
          <a:lstStyle/>
          <a:p>
            <a:pPr algn="ctr"/>
            <a:r>
              <a:rPr lang="lt-LT" sz="1200" b="1" dirty="0" smtClean="0">
                <a:solidFill>
                  <a:srgbClr val="0AB8D0"/>
                </a:solidFill>
              </a:rPr>
              <a:t>SAULĖS ENERGIJA</a:t>
            </a:r>
          </a:p>
          <a:p>
            <a:pPr algn="ctr"/>
            <a:r>
              <a:rPr lang="lt-LT" sz="1200" b="1" dirty="0" smtClean="0">
                <a:solidFill>
                  <a:srgbClr val="0AB8D0"/>
                </a:solidFill>
              </a:rPr>
              <a:t>CENTRALIZUOTI ŠILUMOS </a:t>
            </a:r>
            <a:endParaRPr lang="lt-LT" sz="1200" b="1" dirty="0" smtClean="0">
              <a:solidFill>
                <a:srgbClr val="0AB8D0"/>
              </a:solidFill>
            </a:endParaRPr>
          </a:p>
          <a:p>
            <a:pPr algn="ctr"/>
            <a:r>
              <a:rPr lang="lt-LT" sz="1200" b="1" dirty="0" smtClean="0">
                <a:solidFill>
                  <a:srgbClr val="0AB8D0"/>
                </a:solidFill>
              </a:rPr>
              <a:t>TINKLAI</a:t>
            </a:r>
            <a:endParaRPr lang="en-US" sz="1200" b="1" dirty="0">
              <a:solidFill>
                <a:srgbClr val="0AB8D0"/>
              </a:solidFill>
            </a:endParaRPr>
          </a:p>
        </p:txBody>
      </p:sp>
      <p:sp>
        <p:nvSpPr>
          <p:cNvPr id="43" name="TextBox 42"/>
          <p:cNvSpPr txBox="1"/>
          <p:nvPr/>
        </p:nvSpPr>
        <p:spPr>
          <a:xfrm>
            <a:off x="252002" y="845852"/>
            <a:ext cx="3617139" cy="3954907"/>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dirty="0">
                <a:solidFill>
                  <a:srgbClr val="787878"/>
                </a:solidFill>
                <a:latin typeface="Times New Roman"/>
                <a:ea typeface="Times New Roman"/>
              </a:rPr>
              <a:t>Šiuo metu Lietuvoje yra instaliuota apie 77 MW saulės šviesos elektrinių, iš kurių tik 3 MW yra naudojamos namų ūkių </a:t>
            </a:r>
            <a:r>
              <a:rPr lang="lt-LT" sz="1300" dirty="0">
                <a:solidFill>
                  <a:srgbClr val="787878"/>
                </a:solidFill>
                <a:latin typeface="Times New Roman"/>
                <a:ea typeface="Times New Roman"/>
              </a:rPr>
              <a:t>reikmėms.</a:t>
            </a:r>
          </a:p>
          <a:p>
            <a:pPr marL="171450" indent="-171450">
              <a:spcBef>
                <a:spcPts val="600"/>
              </a:spcBef>
              <a:spcAft>
                <a:spcPts val="600"/>
              </a:spcAft>
              <a:buBlip>
                <a:blip r:embed="rId3"/>
              </a:buBlip>
            </a:pPr>
            <a:r>
              <a:rPr lang="lt-LT" sz="1300" dirty="0">
                <a:solidFill>
                  <a:srgbClr val="787878"/>
                </a:solidFill>
                <a:latin typeface="Times New Roman"/>
                <a:ea typeface="Times New Roman"/>
              </a:rPr>
              <a:t>Padidinus </a:t>
            </a:r>
            <a:r>
              <a:rPr lang="lt-LT" sz="1300" dirty="0">
                <a:solidFill>
                  <a:srgbClr val="787878"/>
                </a:solidFill>
                <a:latin typeface="Times New Roman"/>
                <a:ea typeface="Times New Roman"/>
              </a:rPr>
              <a:t>AIE gamybos pajėgumus, kurie būtų orientuoti į namų ūkius, padidėtų elektros energijos sistemos patikimumas, vartotojai energiją gamintų savarankiškai ir </a:t>
            </a:r>
            <a:r>
              <a:rPr lang="lt-LT" sz="1300" dirty="0" smtClean="0">
                <a:solidFill>
                  <a:srgbClr val="787878"/>
                </a:solidFill>
                <a:latin typeface="Times New Roman"/>
                <a:ea typeface="Times New Roman"/>
              </a:rPr>
              <a:t>efektyviai, </a:t>
            </a:r>
            <a:r>
              <a:rPr lang="lt-LT" sz="1300" dirty="0">
                <a:solidFill>
                  <a:srgbClr val="787878"/>
                </a:solidFill>
                <a:latin typeface="Times New Roman"/>
                <a:ea typeface="Times New Roman"/>
              </a:rPr>
              <a:t>neteršdami aplinkos, gamindami ir vartodami energiją sąmojingiau atsižvelgdami į savo </a:t>
            </a:r>
            <a:r>
              <a:rPr lang="lt-LT" sz="1300" dirty="0">
                <a:solidFill>
                  <a:srgbClr val="787878"/>
                </a:solidFill>
                <a:latin typeface="Times New Roman"/>
                <a:ea typeface="Times New Roman"/>
              </a:rPr>
              <a:t>poreikius.</a:t>
            </a:r>
          </a:p>
          <a:p>
            <a:pPr marL="171450" indent="-171450">
              <a:spcBef>
                <a:spcPts val="600"/>
              </a:spcBef>
              <a:spcAft>
                <a:spcPts val="600"/>
              </a:spcAft>
              <a:buBlip>
                <a:blip r:embed="rId3"/>
              </a:buBlip>
            </a:pPr>
            <a:r>
              <a:rPr lang="lt-LT" sz="1300" i="1" dirty="0">
                <a:solidFill>
                  <a:srgbClr val="787878"/>
                </a:solidFill>
                <a:latin typeface="Times New Roman"/>
                <a:ea typeface="Times New Roman"/>
              </a:rPr>
              <a:t>2016 </a:t>
            </a:r>
            <a:r>
              <a:rPr lang="lt-LT" sz="1300" i="1" dirty="0">
                <a:solidFill>
                  <a:srgbClr val="787878"/>
                </a:solidFill>
                <a:latin typeface="Times New Roman"/>
                <a:ea typeface="Times New Roman"/>
              </a:rPr>
              <a:t>m. rugsėjo 13 d. Europos Parlamento </a:t>
            </a:r>
            <a:r>
              <a:rPr lang="lt-LT" sz="1300" i="1" dirty="0">
                <a:solidFill>
                  <a:srgbClr val="787878"/>
                </a:solidFill>
                <a:latin typeface="Times New Roman"/>
                <a:ea typeface="Times New Roman"/>
              </a:rPr>
              <a:t>rezoliucija </a:t>
            </a:r>
            <a:r>
              <a:rPr lang="lt-LT" sz="1300" i="1" dirty="0">
                <a:solidFill>
                  <a:srgbClr val="787878"/>
                </a:solidFill>
                <a:latin typeface="Times New Roman"/>
                <a:ea typeface="Times New Roman"/>
              </a:rPr>
              <a:t>dėl ES šildymo ir vėsinimo </a:t>
            </a:r>
            <a:r>
              <a:rPr lang="lt-LT" sz="1300" i="1" dirty="0">
                <a:solidFill>
                  <a:srgbClr val="787878"/>
                </a:solidFill>
                <a:latin typeface="Times New Roman"/>
                <a:ea typeface="Times New Roman"/>
              </a:rPr>
              <a:t>strategijos </a:t>
            </a:r>
            <a:r>
              <a:rPr lang="lt-LT" sz="1300" dirty="0">
                <a:solidFill>
                  <a:srgbClr val="787878"/>
                </a:solidFill>
                <a:latin typeface="Times New Roman"/>
                <a:ea typeface="Times New Roman"/>
              </a:rPr>
              <a:t>- </a:t>
            </a:r>
            <a:r>
              <a:rPr lang="lt-LT" sz="1300" dirty="0">
                <a:solidFill>
                  <a:srgbClr val="787878"/>
                </a:solidFill>
                <a:latin typeface="Times New Roman"/>
                <a:ea typeface="Times New Roman"/>
              </a:rPr>
              <a:t>raginama nacionaliniu lygmeniu vystyti specifines tvarias šildymo ir vėsinimo </a:t>
            </a:r>
            <a:r>
              <a:rPr lang="lt-LT" sz="1300" dirty="0">
                <a:solidFill>
                  <a:srgbClr val="787878"/>
                </a:solidFill>
                <a:latin typeface="Times New Roman"/>
                <a:ea typeface="Times New Roman"/>
              </a:rPr>
              <a:t>strategijas.</a:t>
            </a:r>
          </a:p>
          <a:p>
            <a:pPr marL="171450" indent="-171450">
              <a:spcBef>
                <a:spcPts val="600"/>
              </a:spcBef>
              <a:spcAft>
                <a:spcPts val="600"/>
              </a:spcAft>
              <a:buBlip>
                <a:blip r:embed="rId3"/>
              </a:buBlip>
            </a:pPr>
            <a:r>
              <a:rPr lang="lt-LT" sz="1300" dirty="0">
                <a:solidFill>
                  <a:srgbClr val="787878"/>
                </a:solidFill>
                <a:latin typeface="Times New Roman"/>
                <a:ea typeface="Times New Roman"/>
              </a:rPr>
              <a:t>ES </a:t>
            </a:r>
            <a:r>
              <a:rPr lang="lt-LT" sz="1300" dirty="0">
                <a:solidFill>
                  <a:srgbClr val="787878"/>
                </a:solidFill>
                <a:latin typeface="Times New Roman"/>
                <a:ea typeface="Times New Roman"/>
              </a:rPr>
              <a:t>šildymo ir vėsinimo strategijoje centrinio šildymo sistema laikomas švariausiu ir efektyviausiu šildymo būdu</a:t>
            </a:r>
            <a:endParaRPr lang="en-US" sz="1300" dirty="0">
              <a:solidFill>
                <a:srgbClr val="787878"/>
              </a:solidFill>
              <a:latin typeface="Times New Roman"/>
              <a:ea typeface="Times New Roman"/>
            </a:endParaRPr>
          </a:p>
        </p:txBody>
      </p:sp>
      <p:sp>
        <p:nvSpPr>
          <p:cNvPr id="26" name="Content Placeholder 1"/>
          <p:cNvSpPr txBox="1">
            <a:spLocks/>
          </p:cNvSpPr>
          <p:nvPr/>
        </p:nvSpPr>
        <p:spPr>
          <a:xfrm>
            <a:off x="5638800" y="1279786"/>
            <a:ext cx="3253256" cy="2624667"/>
          </a:xfrm>
          <a:prstGeom prst="rect">
            <a:avLst/>
          </a:prstGeom>
        </p:spPr>
        <p:txBody>
          <a:bodyPr lIns="91420" tIns="45709" rIns="91420" bIns="45709"/>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Blip>
                <a:blip r:embed="rId3"/>
              </a:buBlip>
            </a:pPr>
            <a:r>
              <a:rPr lang="lt-LT" sz="1200" dirty="0" smtClean="0">
                <a:solidFill>
                  <a:srgbClr val="787878"/>
                </a:solidFill>
              </a:rPr>
              <a:t>Keičiamas konkretus uždavinys (4.1.1)</a:t>
            </a:r>
          </a:p>
          <a:p>
            <a:pPr marL="171450" indent="-171450">
              <a:buBlip>
                <a:blip r:embed="rId3"/>
              </a:buBlip>
            </a:pPr>
            <a:r>
              <a:rPr lang="lt-LT" sz="1200" dirty="0" smtClean="0">
                <a:solidFill>
                  <a:srgbClr val="787878"/>
                </a:solidFill>
              </a:rPr>
              <a:t>Keičiamos ir tikslinamos veiklos (4.1, 4.3 investiciniai prioritetai)</a:t>
            </a:r>
          </a:p>
          <a:p>
            <a:pPr marL="171450" indent="-171450">
              <a:buBlip>
                <a:blip r:embed="rId3"/>
              </a:buBlip>
            </a:pPr>
            <a:r>
              <a:rPr lang="lt-LT" sz="1200" dirty="0" smtClean="0">
                <a:solidFill>
                  <a:srgbClr val="787878"/>
                </a:solidFill>
              </a:rPr>
              <a:t>Didinamas rezultato rodiklis (4.1 investicinis prioritetas</a:t>
            </a:r>
            <a:r>
              <a:rPr lang="lt-LT" sz="1200" dirty="0" smtClean="0">
                <a:solidFill>
                  <a:srgbClr val="787878"/>
                </a:solidFill>
              </a:rPr>
              <a:t>): </a:t>
            </a:r>
            <a:r>
              <a:rPr lang="lt-LT" sz="1200" i="1" dirty="0" smtClean="0">
                <a:solidFill>
                  <a:srgbClr val="787878"/>
                </a:solidFill>
              </a:rPr>
              <a:t>Atsinaujinančių </a:t>
            </a:r>
            <a:r>
              <a:rPr lang="lt-LT" sz="1200" i="1" dirty="0">
                <a:solidFill>
                  <a:srgbClr val="787878"/>
                </a:solidFill>
              </a:rPr>
              <a:t>išteklių energijos dalis galutiniame energijos </a:t>
            </a:r>
            <a:r>
              <a:rPr lang="lt-LT" sz="1200" i="1" dirty="0" smtClean="0">
                <a:solidFill>
                  <a:srgbClr val="787878"/>
                </a:solidFill>
              </a:rPr>
              <a:t>balanse 28 (23) proc.</a:t>
            </a:r>
          </a:p>
          <a:p>
            <a:pPr marL="171450" indent="-171450">
              <a:spcBef>
                <a:spcPts val="600"/>
              </a:spcBef>
              <a:buBlip>
                <a:blip r:embed="rId3"/>
              </a:buBlip>
            </a:pPr>
            <a:r>
              <a:rPr lang="lt-LT" sz="1200" dirty="0" smtClean="0">
                <a:solidFill>
                  <a:srgbClr val="787878"/>
                </a:solidFill>
              </a:rPr>
              <a:t>Atsisakoma produkto rodiklio (4.3 investicinis prioritetas</a:t>
            </a:r>
            <a:r>
              <a:rPr lang="lt-LT" sz="1200" dirty="0" smtClean="0">
                <a:solidFill>
                  <a:srgbClr val="787878"/>
                </a:solidFill>
              </a:rPr>
              <a:t>): </a:t>
            </a:r>
            <a:r>
              <a:rPr lang="lt-LT" sz="1200" i="1" dirty="0" smtClean="0">
                <a:solidFill>
                  <a:srgbClr val="787878"/>
                </a:solidFill>
              </a:rPr>
              <a:t>Įsigyti </a:t>
            </a:r>
            <a:r>
              <a:rPr lang="lt-LT" sz="1200" i="1" dirty="0">
                <a:solidFill>
                  <a:srgbClr val="787878"/>
                </a:solidFill>
              </a:rPr>
              <a:t>nauji biokuro žaliavos mobilizavimo, biokuro gamybos bei transportavimo įrenginiai</a:t>
            </a:r>
            <a:endParaRPr lang="lt-LT" sz="1200" i="1" dirty="0" smtClean="0">
              <a:solidFill>
                <a:srgbClr val="787878"/>
              </a:solidFill>
            </a:endParaRPr>
          </a:p>
          <a:p>
            <a:pPr marL="171450" indent="-171450">
              <a:buBlip>
                <a:blip r:embed="rId3"/>
              </a:buBlip>
            </a:pPr>
            <a:r>
              <a:rPr lang="lt-LT" sz="1200" dirty="0" smtClean="0">
                <a:solidFill>
                  <a:srgbClr val="787878"/>
                </a:solidFill>
              </a:rPr>
              <a:t>Tikslinamas </a:t>
            </a:r>
            <a:r>
              <a:rPr lang="lt-LT" sz="1200" dirty="0">
                <a:solidFill>
                  <a:srgbClr val="787878"/>
                </a:solidFill>
              </a:rPr>
              <a:t>išlaidų pasiskirstymas tarp </a:t>
            </a:r>
            <a:r>
              <a:rPr lang="lt-LT" sz="1200" dirty="0" smtClean="0">
                <a:solidFill>
                  <a:srgbClr val="787878"/>
                </a:solidFill>
              </a:rPr>
              <a:t>kategorijų</a:t>
            </a:r>
            <a:endParaRPr lang="en-US" sz="1200" dirty="0">
              <a:solidFill>
                <a:srgbClr val="787878"/>
              </a:solidFill>
            </a:endParaRPr>
          </a:p>
        </p:txBody>
      </p:sp>
      <p:sp>
        <p:nvSpPr>
          <p:cNvPr id="23" name="Text Placeholder 8"/>
          <p:cNvSpPr txBox="1">
            <a:spLocks/>
          </p:cNvSpPr>
          <p:nvPr/>
        </p:nvSpPr>
        <p:spPr>
          <a:xfrm>
            <a:off x="252002" y="179919"/>
            <a:ext cx="8640054" cy="705906"/>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defTabSz="914400">
              <a:defRPr/>
            </a:pPr>
            <a:r>
              <a:rPr lang="lt-LT" sz="1800" b="1" kern="0" dirty="0" smtClean="0">
                <a:solidFill>
                  <a:srgbClr val="0AB8D0"/>
                </a:solidFill>
                <a:latin typeface="+mj-lt"/>
                <a:ea typeface="Times New Roman"/>
              </a:rPr>
              <a:t>tikslinamos </a:t>
            </a:r>
            <a:r>
              <a:rPr lang="lt-LT" sz="1800" b="1" kern="0" dirty="0" err="1" smtClean="0">
                <a:solidFill>
                  <a:srgbClr val="0AB8D0"/>
                </a:solidFill>
                <a:latin typeface="+mj-lt"/>
                <a:ea typeface="Times New Roman"/>
              </a:rPr>
              <a:t>Vp</a:t>
            </a:r>
            <a:r>
              <a:rPr lang="lt-LT" sz="1800" b="1" kern="0" dirty="0" smtClean="0">
                <a:solidFill>
                  <a:srgbClr val="0AB8D0"/>
                </a:solidFill>
                <a:latin typeface="+mj-lt"/>
                <a:ea typeface="Times New Roman"/>
              </a:rPr>
              <a:t> </a:t>
            </a:r>
            <a:r>
              <a:rPr lang="lt-LT" sz="1800" b="1" kern="0" dirty="0">
                <a:solidFill>
                  <a:srgbClr val="0AB8D0"/>
                </a:solidFill>
                <a:latin typeface="+mj-lt"/>
                <a:ea typeface="Times New Roman"/>
              </a:rPr>
              <a:t>4</a:t>
            </a:r>
            <a:r>
              <a:rPr lang="lt-LT" sz="1800" b="1" kern="0" dirty="0" smtClean="0">
                <a:solidFill>
                  <a:srgbClr val="0AB8D0"/>
                </a:solidFill>
                <a:latin typeface="+mj-lt"/>
                <a:ea typeface="Times New Roman"/>
              </a:rPr>
              <a:t> pr. įgyvendinamos VEIKLOS</a:t>
            </a:r>
            <a:endParaRPr lang="lt-LT" sz="1800" kern="0" dirty="0">
              <a:solidFill>
                <a:srgbClr val="0AB8D0"/>
              </a:solidFill>
              <a:latin typeface="+mj-lt"/>
            </a:endParaRPr>
          </a:p>
        </p:txBody>
      </p:sp>
      <p:sp>
        <p:nvSpPr>
          <p:cNvPr id="19" name="Oval 23"/>
          <p:cNvSpPr>
            <a:spLocks noChangeAspect="1"/>
          </p:cNvSpPr>
          <p:nvPr/>
        </p:nvSpPr>
        <p:spPr>
          <a:xfrm>
            <a:off x="4395675" y="3431060"/>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20" name="Straight Connector 30"/>
          <p:cNvCxnSpPr/>
          <p:nvPr/>
        </p:nvCxnSpPr>
        <p:spPr>
          <a:xfrm flipV="1">
            <a:off x="4572000" y="3019607"/>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83218" y="2760232"/>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22" name="Oval 32"/>
          <p:cNvSpPr>
            <a:spLocks noChangeAspect="1"/>
          </p:cNvSpPr>
          <p:nvPr/>
        </p:nvSpPr>
        <p:spPr>
          <a:xfrm>
            <a:off x="4500980" y="3539024"/>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27" name="Straight Connector 17"/>
          <p:cNvCxnSpPr/>
          <p:nvPr/>
        </p:nvCxnSpPr>
        <p:spPr>
          <a:xfrm flipV="1">
            <a:off x="4572000" y="4227176"/>
            <a:ext cx="0" cy="1149217"/>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grpSp>
        <p:nvGrpSpPr>
          <p:cNvPr id="28" name="Skupina 11"/>
          <p:cNvGrpSpPr/>
          <p:nvPr/>
        </p:nvGrpSpPr>
        <p:grpSpPr>
          <a:xfrm>
            <a:off x="4259833" y="1581151"/>
            <a:ext cx="627063" cy="587376"/>
            <a:chOff x="3954463" y="1922463"/>
            <a:chExt cx="627063" cy="587376"/>
          </a:xfrm>
          <a:solidFill>
            <a:schemeClr val="tx1"/>
          </a:solidFill>
        </p:grpSpPr>
        <p:sp>
          <p:nvSpPr>
            <p:cNvPr id="29" name="Freeform 5"/>
            <p:cNvSpPr>
              <a:spLocks noEditPoints="1"/>
            </p:cNvSpPr>
            <p:nvPr/>
          </p:nvSpPr>
          <p:spPr bwMode="auto">
            <a:xfrm>
              <a:off x="4192588" y="2014538"/>
              <a:ext cx="366713" cy="290513"/>
            </a:xfrm>
            <a:custGeom>
              <a:avLst/>
              <a:gdLst>
                <a:gd name="T0" fmla="*/ 4380 w 4965"/>
                <a:gd name="T1" fmla="*/ 487 h 3939"/>
                <a:gd name="T2" fmla="*/ 4380 w 4965"/>
                <a:gd name="T3" fmla="*/ 487 h 3939"/>
                <a:gd name="T4" fmla="*/ 4380 w 4965"/>
                <a:gd name="T5" fmla="*/ 487 h 3939"/>
                <a:gd name="T6" fmla="*/ 4380 w 4965"/>
                <a:gd name="T7" fmla="*/ 3365 h 3939"/>
                <a:gd name="T8" fmla="*/ 572 w 4965"/>
                <a:gd name="T9" fmla="*/ 3370 h 3939"/>
                <a:gd name="T10" fmla="*/ 572 w 4965"/>
                <a:gd name="T11" fmla="*/ 2010 h 3939"/>
                <a:gd name="T12" fmla="*/ 17 w 4965"/>
                <a:gd name="T13" fmla="*/ 2010 h 3939"/>
                <a:gd name="T14" fmla="*/ 23 w 4965"/>
                <a:gd name="T15" fmla="*/ 3379 h 3939"/>
                <a:gd name="T16" fmla="*/ 653 w 4965"/>
                <a:gd name="T17" fmla="*/ 3931 h 3939"/>
                <a:gd name="T18" fmla="*/ 4323 w 4965"/>
                <a:gd name="T19" fmla="*/ 3938 h 3939"/>
                <a:gd name="T20" fmla="*/ 4963 w 4965"/>
                <a:gd name="T21" fmla="*/ 3292 h 3939"/>
                <a:gd name="T22" fmla="*/ 4962 w 4965"/>
                <a:gd name="T23" fmla="*/ 487 h 3939"/>
                <a:gd name="T24" fmla="*/ 4963 w 4965"/>
                <a:gd name="T25" fmla="*/ 487 h 3939"/>
                <a:gd name="T26" fmla="*/ 4963 w 4965"/>
                <a:gd name="T27" fmla="*/ 0 h 3939"/>
                <a:gd name="T28" fmla="*/ 4380 w 4965"/>
                <a:gd name="T29" fmla="*/ 0 h 3939"/>
                <a:gd name="T30" fmla="*/ 4380 w 4965"/>
                <a:gd name="T31" fmla="*/ 487 h 3939"/>
                <a:gd name="T32" fmla="*/ 4380 w 4965"/>
                <a:gd name="T33" fmla="*/ 487 h 3939"/>
                <a:gd name="T34" fmla="*/ 4380 w 4965"/>
                <a:gd name="T35" fmla="*/ 487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5" h="3939">
                  <a:moveTo>
                    <a:pt x="4380" y="487"/>
                  </a:moveTo>
                  <a:lnTo>
                    <a:pt x="4380" y="487"/>
                  </a:lnTo>
                  <a:lnTo>
                    <a:pt x="4380" y="487"/>
                  </a:lnTo>
                  <a:lnTo>
                    <a:pt x="4380" y="3365"/>
                  </a:lnTo>
                  <a:cubicBezTo>
                    <a:pt x="3104" y="3371"/>
                    <a:pt x="1849" y="3372"/>
                    <a:pt x="572" y="3370"/>
                  </a:cubicBezTo>
                  <a:lnTo>
                    <a:pt x="572" y="2010"/>
                  </a:lnTo>
                  <a:lnTo>
                    <a:pt x="17" y="2010"/>
                  </a:lnTo>
                  <a:cubicBezTo>
                    <a:pt x="17" y="2483"/>
                    <a:pt x="0" y="2932"/>
                    <a:pt x="23" y="3379"/>
                  </a:cubicBezTo>
                  <a:cubicBezTo>
                    <a:pt x="39" y="3694"/>
                    <a:pt x="334" y="3930"/>
                    <a:pt x="653" y="3931"/>
                  </a:cubicBezTo>
                  <a:cubicBezTo>
                    <a:pt x="1876" y="3934"/>
                    <a:pt x="3100" y="3933"/>
                    <a:pt x="4323" y="3938"/>
                  </a:cubicBezTo>
                  <a:cubicBezTo>
                    <a:pt x="4687" y="3939"/>
                    <a:pt x="4965" y="3681"/>
                    <a:pt x="4963" y="3292"/>
                  </a:cubicBezTo>
                  <a:cubicBezTo>
                    <a:pt x="4959" y="2357"/>
                    <a:pt x="4962" y="1422"/>
                    <a:pt x="4962" y="487"/>
                  </a:cubicBezTo>
                  <a:lnTo>
                    <a:pt x="4963" y="487"/>
                  </a:lnTo>
                  <a:lnTo>
                    <a:pt x="4963" y="0"/>
                  </a:lnTo>
                  <a:lnTo>
                    <a:pt x="4380" y="0"/>
                  </a:lnTo>
                  <a:lnTo>
                    <a:pt x="4380" y="487"/>
                  </a:lnTo>
                  <a:close/>
                  <a:moveTo>
                    <a:pt x="4380" y="487"/>
                  </a:moveTo>
                  <a:lnTo>
                    <a:pt x="4380" y="487"/>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0" name="Freeform 6"/>
            <p:cNvSpPr>
              <a:spLocks noEditPoints="1"/>
            </p:cNvSpPr>
            <p:nvPr/>
          </p:nvSpPr>
          <p:spPr bwMode="auto">
            <a:xfrm>
              <a:off x="4173538" y="1933576"/>
              <a:ext cx="407988" cy="68263"/>
            </a:xfrm>
            <a:custGeom>
              <a:avLst/>
              <a:gdLst>
                <a:gd name="T0" fmla="*/ 5304 w 5512"/>
                <a:gd name="T1" fmla="*/ 374 h 934"/>
                <a:gd name="T2" fmla="*/ 5304 w 5512"/>
                <a:gd name="T3" fmla="*/ 374 h 934"/>
                <a:gd name="T4" fmla="*/ 5108 w 5512"/>
                <a:gd name="T5" fmla="*/ 357 h 934"/>
                <a:gd name="T6" fmla="*/ 3274 w 5512"/>
                <a:gd name="T7" fmla="*/ 357 h 934"/>
                <a:gd name="T8" fmla="*/ 3141 w 5512"/>
                <a:gd name="T9" fmla="*/ 357 h 934"/>
                <a:gd name="T10" fmla="*/ 2748 w 5512"/>
                <a:gd name="T11" fmla="*/ 0 h 934"/>
                <a:gd name="T12" fmla="*/ 2355 w 5512"/>
                <a:gd name="T13" fmla="*/ 357 h 934"/>
                <a:gd name="T14" fmla="*/ 2208 w 5512"/>
                <a:gd name="T15" fmla="*/ 357 h 934"/>
                <a:gd name="T16" fmla="*/ 440 w 5512"/>
                <a:gd name="T17" fmla="*/ 357 h 934"/>
                <a:gd name="T18" fmla="*/ 286 w 5512"/>
                <a:gd name="T19" fmla="*/ 359 h 934"/>
                <a:gd name="T20" fmla="*/ 3 w 5512"/>
                <a:gd name="T21" fmla="*/ 648 h 934"/>
                <a:gd name="T22" fmla="*/ 294 w 5512"/>
                <a:gd name="T23" fmla="*/ 930 h 934"/>
                <a:gd name="T24" fmla="*/ 405 w 5512"/>
                <a:gd name="T25" fmla="*/ 931 h 934"/>
                <a:gd name="T26" fmla="*/ 5112 w 5512"/>
                <a:gd name="T27" fmla="*/ 931 h 934"/>
                <a:gd name="T28" fmla="*/ 5222 w 5512"/>
                <a:gd name="T29" fmla="*/ 930 h 934"/>
                <a:gd name="T30" fmla="*/ 5502 w 5512"/>
                <a:gd name="T31" fmla="*/ 665 h 934"/>
                <a:gd name="T32" fmla="*/ 5304 w 5512"/>
                <a:gd name="T33" fmla="*/ 374 h 934"/>
                <a:gd name="T34" fmla="*/ 5304 w 5512"/>
                <a:gd name="T35" fmla="*/ 374 h 934"/>
                <a:gd name="T36" fmla="*/ 5304 w 5512"/>
                <a:gd name="T37" fmla="*/ 374 h 934"/>
                <a:gd name="T38" fmla="*/ 5304 w 5512"/>
                <a:gd name="T39" fmla="*/ 37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2" h="934">
                  <a:moveTo>
                    <a:pt x="5304" y="374"/>
                  </a:moveTo>
                  <a:lnTo>
                    <a:pt x="5304" y="374"/>
                  </a:lnTo>
                  <a:cubicBezTo>
                    <a:pt x="5243" y="354"/>
                    <a:pt x="5174" y="357"/>
                    <a:pt x="5108" y="357"/>
                  </a:cubicBezTo>
                  <a:cubicBezTo>
                    <a:pt x="4497" y="356"/>
                    <a:pt x="3885" y="357"/>
                    <a:pt x="3274" y="357"/>
                  </a:cubicBezTo>
                  <a:lnTo>
                    <a:pt x="3141" y="357"/>
                  </a:lnTo>
                  <a:cubicBezTo>
                    <a:pt x="3122" y="156"/>
                    <a:pt x="2953" y="0"/>
                    <a:pt x="2748" y="0"/>
                  </a:cubicBezTo>
                  <a:cubicBezTo>
                    <a:pt x="2543" y="0"/>
                    <a:pt x="2374" y="156"/>
                    <a:pt x="2355" y="357"/>
                  </a:cubicBezTo>
                  <a:lnTo>
                    <a:pt x="2208" y="357"/>
                  </a:lnTo>
                  <a:cubicBezTo>
                    <a:pt x="1619" y="357"/>
                    <a:pt x="1030" y="357"/>
                    <a:pt x="440" y="357"/>
                  </a:cubicBezTo>
                  <a:cubicBezTo>
                    <a:pt x="389" y="357"/>
                    <a:pt x="337" y="353"/>
                    <a:pt x="286" y="359"/>
                  </a:cubicBezTo>
                  <a:cubicBezTo>
                    <a:pt x="135" y="375"/>
                    <a:pt x="0" y="515"/>
                    <a:pt x="3" y="648"/>
                  </a:cubicBezTo>
                  <a:cubicBezTo>
                    <a:pt x="5" y="780"/>
                    <a:pt x="144" y="915"/>
                    <a:pt x="294" y="930"/>
                  </a:cubicBezTo>
                  <a:cubicBezTo>
                    <a:pt x="331" y="934"/>
                    <a:pt x="368" y="931"/>
                    <a:pt x="405" y="931"/>
                  </a:cubicBezTo>
                  <a:cubicBezTo>
                    <a:pt x="1974" y="931"/>
                    <a:pt x="3543" y="931"/>
                    <a:pt x="5112" y="931"/>
                  </a:cubicBezTo>
                  <a:cubicBezTo>
                    <a:pt x="5148" y="931"/>
                    <a:pt x="5185" y="934"/>
                    <a:pt x="5222" y="930"/>
                  </a:cubicBezTo>
                  <a:cubicBezTo>
                    <a:pt x="5365" y="917"/>
                    <a:pt x="5489" y="798"/>
                    <a:pt x="5502" y="665"/>
                  </a:cubicBezTo>
                  <a:cubicBezTo>
                    <a:pt x="5512" y="558"/>
                    <a:pt x="5420" y="411"/>
                    <a:pt x="5304" y="374"/>
                  </a:cubicBezTo>
                  <a:lnTo>
                    <a:pt x="5304" y="374"/>
                  </a:lnTo>
                  <a:close/>
                  <a:moveTo>
                    <a:pt x="5304" y="374"/>
                  </a:moveTo>
                  <a:lnTo>
                    <a:pt x="5304" y="37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4" name="Freeform 7"/>
            <p:cNvSpPr>
              <a:spLocks/>
            </p:cNvSpPr>
            <p:nvPr/>
          </p:nvSpPr>
          <p:spPr bwMode="auto">
            <a:xfrm>
              <a:off x="4194176" y="2014538"/>
              <a:ext cx="42863" cy="47625"/>
            </a:xfrm>
            <a:custGeom>
              <a:avLst/>
              <a:gdLst>
                <a:gd name="T0" fmla="*/ 0 w 583"/>
                <a:gd name="T1" fmla="*/ 0 h 641"/>
                <a:gd name="T2" fmla="*/ 0 w 583"/>
                <a:gd name="T3" fmla="*/ 0 h 641"/>
                <a:gd name="T4" fmla="*/ 583 w 583"/>
                <a:gd name="T5" fmla="*/ 0 h 641"/>
                <a:gd name="T6" fmla="*/ 583 w 583"/>
                <a:gd name="T7" fmla="*/ 641 h 641"/>
                <a:gd name="T8" fmla="*/ 0 w 583"/>
                <a:gd name="T9" fmla="*/ 641 h 641"/>
                <a:gd name="T10" fmla="*/ 0 w 583"/>
                <a:gd name="T11" fmla="*/ 0 h 641"/>
              </a:gdLst>
              <a:ahLst/>
              <a:cxnLst>
                <a:cxn ang="0">
                  <a:pos x="T0" y="T1"/>
                </a:cxn>
                <a:cxn ang="0">
                  <a:pos x="T2" y="T3"/>
                </a:cxn>
                <a:cxn ang="0">
                  <a:pos x="T4" y="T5"/>
                </a:cxn>
                <a:cxn ang="0">
                  <a:pos x="T6" y="T7"/>
                </a:cxn>
                <a:cxn ang="0">
                  <a:pos x="T8" y="T9"/>
                </a:cxn>
                <a:cxn ang="0">
                  <a:pos x="T10" y="T11"/>
                </a:cxn>
              </a:cxnLst>
              <a:rect l="0" t="0" r="r" b="b"/>
              <a:pathLst>
                <a:path w="583" h="641">
                  <a:moveTo>
                    <a:pt x="0" y="0"/>
                  </a:moveTo>
                  <a:lnTo>
                    <a:pt x="0" y="0"/>
                  </a:lnTo>
                  <a:lnTo>
                    <a:pt x="583" y="0"/>
                  </a:lnTo>
                  <a:lnTo>
                    <a:pt x="583" y="641"/>
                  </a:lnTo>
                  <a:lnTo>
                    <a:pt x="0" y="641"/>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5" name="Freeform 8"/>
            <p:cNvSpPr>
              <a:spLocks noEditPoints="1"/>
            </p:cNvSpPr>
            <p:nvPr/>
          </p:nvSpPr>
          <p:spPr bwMode="auto">
            <a:xfrm>
              <a:off x="4002088" y="1922463"/>
              <a:ext cx="139700" cy="139700"/>
            </a:xfrm>
            <a:custGeom>
              <a:avLst/>
              <a:gdLst>
                <a:gd name="T0" fmla="*/ 1900 w 1900"/>
                <a:gd name="T1" fmla="*/ 949 h 1899"/>
                <a:gd name="T2" fmla="*/ 1900 w 1900"/>
                <a:gd name="T3" fmla="*/ 949 h 1899"/>
                <a:gd name="T4" fmla="*/ 950 w 1900"/>
                <a:gd name="T5" fmla="*/ 1899 h 1899"/>
                <a:gd name="T6" fmla="*/ 0 w 1900"/>
                <a:gd name="T7" fmla="*/ 949 h 1899"/>
                <a:gd name="T8" fmla="*/ 950 w 1900"/>
                <a:gd name="T9" fmla="*/ 0 h 1899"/>
                <a:gd name="T10" fmla="*/ 1900 w 1900"/>
                <a:gd name="T11" fmla="*/ 949 h 1899"/>
                <a:gd name="T12" fmla="*/ 1900 w 1900"/>
                <a:gd name="T13" fmla="*/ 949 h 1899"/>
                <a:gd name="T14" fmla="*/ 1900 w 1900"/>
                <a:gd name="T15" fmla="*/ 949 h 1899"/>
                <a:gd name="T16" fmla="*/ 1900 w 1900"/>
                <a:gd name="T17" fmla="*/ 94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0" h="1899">
                  <a:moveTo>
                    <a:pt x="1900" y="949"/>
                  </a:moveTo>
                  <a:lnTo>
                    <a:pt x="1900" y="949"/>
                  </a:lnTo>
                  <a:cubicBezTo>
                    <a:pt x="1900" y="1474"/>
                    <a:pt x="1475" y="1899"/>
                    <a:pt x="950" y="1899"/>
                  </a:cubicBezTo>
                  <a:cubicBezTo>
                    <a:pt x="425" y="1899"/>
                    <a:pt x="0" y="1474"/>
                    <a:pt x="0" y="949"/>
                  </a:cubicBezTo>
                  <a:cubicBezTo>
                    <a:pt x="0" y="425"/>
                    <a:pt x="425" y="0"/>
                    <a:pt x="950" y="0"/>
                  </a:cubicBezTo>
                  <a:cubicBezTo>
                    <a:pt x="1475" y="0"/>
                    <a:pt x="1900" y="425"/>
                    <a:pt x="1900" y="949"/>
                  </a:cubicBezTo>
                  <a:lnTo>
                    <a:pt x="1900" y="949"/>
                  </a:lnTo>
                  <a:close/>
                  <a:moveTo>
                    <a:pt x="1900" y="949"/>
                  </a:moveTo>
                  <a:lnTo>
                    <a:pt x="1900" y="94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7" name="Freeform 9"/>
            <p:cNvSpPr>
              <a:spLocks noEditPoints="1"/>
            </p:cNvSpPr>
            <p:nvPr/>
          </p:nvSpPr>
          <p:spPr bwMode="auto">
            <a:xfrm>
              <a:off x="3954463" y="2073276"/>
              <a:ext cx="385763" cy="433388"/>
            </a:xfrm>
            <a:custGeom>
              <a:avLst/>
              <a:gdLst>
                <a:gd name="T0" fmla="*/ 4687 w 5221"/>
                <a:gd name="T1" fmla="*/ 0 h 5872"/>
                <a:gd name="T2" fmla="*/ 4687 w 5221"/>
                <a:gd name="T3" fmla="*/ 0 h 5872"/>
                <a:gd name="T4" fmla="*/ 2255 w 5221"/>
                <a:gd name="T5" fmla="*/ 0 h 5872"/>
                <a:gd name="T6" fmla="*/ 2029 w 5221"/>
                <a:gd name="T7" fmla="*/ 1409 h 5872"/>
                <a:gd name="T8" fmla="*/ 1888 w 5221"/>
                <a:gd name="T9" fmla="*/ 1409 h 5872"/>
                <a:gd name="T10" fmla="*/ 1797 w 5221"/>
                <a:gd name="T11" fmla="*/ 377 h 5872"/>
                <a:gd name="T12" fmla="*/ 1903 w 5221"/>
                <a:gd name="T13" fmla="*/ 0 h 5872"/>
                <a:gd name="T14" fmla="*/ 1277 w 5221"/>
                <a:gd name="T15" fmla="*/ 0 h 5872"/>
                <a:gd name="T16" fmla="*/ 1383 w 5221"/>
                <a:gd name="T17" fmla="*/ 377 h 5872"/>
                <a:gd name="T18" fmla="*/ 1292 w 5221"/>
                <a:gd name="T19" fmla="*/ 1409 h 5872"/>
                <a:gd name="T20" fmla="*/ 1151 w 5221"/>
                <a:gd name="T21" fmla="*/ 1409 h 5872"/>
                <a:gd name="T22" fmla="*/ 925 w 5221"/>
                <a:gd name="T23" fmla="*/ 0 h 5872"/>
                <a:gd name="T24" fmla="*/ 531 w 5221"/>
                <a:gd name="T25" fmla="*/ 0 h 5872"/>
                <a:gd name="T26" fmla="*/ 531 w 5221"/>
                <a:gd name="T27" fmla="*/ 0 h 5872"/>
                <a:gd name="T28" fmla="*/ 0 w 5221"/>
                <a:gd name="T29" fmla="*/ 533 h 5872"/>
                <a:gd name="T30" fmla="*/ 0 w 5221"/>
                <a:gd name="T31" fmla="*/ 2805 h 5872"/>
                <a:gd name="T32" fmla="*/ 533 w 5221"/>
                <a:gd name="T33" fmla="*/ 3338 h 5872"/>
                <a:gd name="T34" fmla="*/ 533 w 5221"/>
                <a:gd name="T35" fmla="*/ 5339 h 5872"/>
                <a:gd name="T36" fmla="*/ 1066 w 5221"/>
                <a:gd name="T37" fmla="*/ 5872 h 5872"/>
                <a:gd name="T38" fmla="*/ 1590 w 5221"/>
                <a:gd name="T39" fmla="*/ 5439 h 5872"/>
                <a:gd name="T40" fmla="*/ 2114 w 5221"/>
                <a:gd name="T41" fmla="*/ 5872 h 5872"/>
                <a:gd name="T42" fmla="*/ 2647 w 5221"/>
                <a:gd name="T43" fmla="*/ 5339 h 5872"/>
                <a:gd name="T44" fmla="*/ 2647 w 5221"/>
                <a:gd name="T45" fmla="*/ 1067 h 5872"/>
                <a:gd name="T46" fmla="*/ 4687 w 5221"/>
                <a:gd name="T47" fmla="*/ 1067 h 5872"/>
                <a:gd name="T48" fmla="*/ 5221 w 5221"/>
                <a:gd name="T49" fmla="*/ 533 h 5872"/>
                <a:gd name="T50" fmla="*/ 4687 w 5221"/>
                <a:gd name="T51" fmla="*/ 0 h 5872"/>
                <a:gd name="T52" fmla="*/ 4687 w 5221"/>
                <a:gd name="T53" fmla="*/ 0 h 5872"/>
                <a:gd name="T54" fmla="*/ 4687 w 5221"/>
                <a:gd name="T55" fmla="*/ 0 h 5872"/>
                <a:gd name="T56" fmla="*/ 4687 w 5221"/>
                <a:gd name="T57" fmla="*/ 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21" h="5872">
                  <a:moveTo>
                    <a:pt x="4687" y="0"/>
                  </a:moveTo>
                  <a:lnTo>
                    <a:pt x="4687" y="0"/>
                  </a:lnTo>
                  <a:lnTo>
                    <a:pt x="2255" y="0"/>
                  </a:lnTo>
                  <a:lnTo>
                    <a:pt x="2029" y="1409"/>
                  </a:lnTo>
                  <a:lnTo>
                    <a:pt x="1888" y="1409"/>
                  </a:lnTo>
                  <a:lnTo>
                    <a:pt x="1797" y="377"/>
                  </a:lnTo>
                  <a:lnTo>
                    <a:pt x="1903" y="0"/>
                  </a:lnTo>
                  <a:lnTo>
                    <a:pt x="1277" y="0"/>
                  </a:lnTo>
                  <a:lnTo>
                    <a:pt x="1383" y="377"/>
                  </a:lnTo>
                  <a:lnTo>
                    <a:pt x="1292" y="1409"/>
                  </a:lnTo>
                  <a:lnTo>
                    <a:pt x="1151" y="1409"/>
                  </a:lnTo>
                  <a:lnTo>
                    <a:pt x="925" y="0"/>
                  </a:lnTo>
                  <a:lnTo>
                    <a:pt x="531" y="0"/>
                  </a:lnTo>
                  <a:lnTo>
                    <a:pt x="531" y="0"/>
                  </a:lnTo>
                  <a:cubicBezTo>
                    <a:pt x="238" y="1"/>
                    <a:pt x="0" y="239"/>
                    <a:pt x="0" y="533"/>
                  </a:cubicBezTo>
                  <a:lnTo>
                    <a:pt x="0" y="2805"/>
                  </a:lnTo>
                  <a:cubicBezTo>
                    <a:pt x="0" y="3100"/>
                    <a:pt x="238" y="3338"/>
                    <a:pt x="533" y="3338"/>
                  </a:cubicBezTo>
                  <a:lnTo>
                    <a:pt x="533" y="5339"/>
                  </a:lnTo>
                  <a:cubicBezTo>
                    <a:pt x="533" y="5633"/>
                    <a:pt x="772" y="5872"/>
                    <a:pt x="1066" y="5872"/>
                  </a:cubicBezTo>
                  <a:cubicBezTo>
                    <a:pt x="1327" y="5872"/>
                    <a:pt x="1543" y="5686"/>
                    <a:pt x="1590" y="5439"/>
                  </a:cubicBezTo>
                  <a:cubicBezTo>
                    <a:pt x="1637" y="5686"/>
                    <a:pt x="1853" y="5872"/>
                    <a:pt x="2114" y="5872"/>
                  </a:cubicBezTo>
                  <a:cubicBezTo>
                    <a:pt x="2408" y="5872"/>
                    <a:pt x="2647" y="5633"/>
                    <a:pt x="2647" y="5339"/>
                  </a:cubicBezTo>
                  <a:lnTo>
                    <a:pt x="2647" y="1067"/>
                  </a:lnTo>
                  <a:lnTo>
                    <a:pt x="4687" y="1067"/>
                  </a:lnTo>
                  <a:cubicBezTo>
                    <a:pt x="4982" y="1067"/>
                    <a:pt x="5221" y="828"/>
                    <a:pt x="5221" y="533"/>
                  </a:cubicBezTo>
                  <a:cubicBezTo>
                    <a:pt x="5221" y="239"/>
                    <a:pt x="4982" y="0"/>
                    <a:pt x="4687" y="0"/>
                  </a:cubicBezTo>
                  <a:lnTo>
                    <a:pt x="4687" y="0"/>
                  </a:lnTo>
                  <a:close/>
                  <a:moveTo>
                    <a:pt x="4687" y="0"/>
                  </a:moveTo>
                  <a:lnTo>
                    <a:pt x="468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8" name="Freeform 10"/>
            <p:cNvSpPr>
              <a:spLocks noEditPoints="1"/>
            </p:cNvSpPr>
            <p:nvPr/>
          </p:nvSpPr>
          <p:spPr bwMode="auto">
            <a:xfrm>
              <a:off x="4251326" y="2320926"/>
              <a:ext cx="250825" cy="188913"/>
            </a:xfrm>
            <a:custGeom>
              <a:avLst/>
              <a:gdLst>
                <a:gd name="T0" fmla="*/ 3266 w 3382"/>
                <a:gd name="T1" fmla="*/ 2012 h 2563"/>
                <a:gd name="T2" fmla="*/ 3266 w 3382"/>
                <a:gd name="T3" fmla="*/ 2012 h 2563"/>
                <a:gd name="T4" fmla="*/ 3266 w 3382"/>
                <a:gd name="T5" fmla="*/ 2012 h 2563"/>
                <a:gd name="T6" fmla="*/ 1990 w 3382"/>
                <a:gd name="T7" fmla="*/ 736 h 2563"/>
                <a:gd name="T8" fmla="*/ 1990 w 3382"/>
                <a:gd name="T9" fmla="*/ 0 h 2563"/>
                <a:gd name="T10" fmla="*/ 1392 w 3382"/>
                <a:gd name="T11" fmla="*/ 0 h 2563"/>
                <a:gd name="T12" fmla="*/ 1392 w 3382"/>
                <a:gd name="T13" fmla="*/ 736 h 2563"/>
                <a:gd name="T14" fmla="*/ 116 w 3382"/>
                <a:gd name="T15" fmla="*/ 2012 h 2563"/>
                <a:gd name="T16" fmla="*/ 117 w 3382"/>
                <a:gd name="T17" fmla="*/ 2012 h 2563"/>
                <a:gd name="T18" fmla="*/ 117 w 3382"/>
                <a:gd name="T19" fmla="*/ 2435 h 2563"/>
                <a:gd name="T20" fmla="*/ 539 w 3382"/>
                <a:gd name="T21" fmla="*/ 2435 h 2563"/>
                <a:gd name="T22" fmla="*/ 1392 w 3382"/>
                <a:gd name="T23" fmla="*/ 1582 h 2563"/>
                <a:gd name="T24" fmla="*/ 1392 w 3382"/>
                <a:gd name="T25" fmla="*/ 2264 h 2563"/>
                <a:gd name="T26" fmla="*/ 1691 w 3382"/>
                <a:gd name="T27" fmla="*/ 2563 h 2563"/>
                <a:gd name="T28" fmla="*/ 1989 w 3382"/>
                <a:gd name="T29" fmla="*/ 2264 h 2563"/>
                <a:gd name="T30" fmla="*/ 1990 w 3382"/>
                <a:gd name="T31" fmla="*/ 2264 h 2563"/>
                <a:gd name="T32" fmla="*/ 1990 w 3382"/>
                <a:gd name="T33" fmla="*/ 1582 h 2563"/>
                <a:gd name="T34" fmla="*/ 2843 w 3382"/>
                <a:gd name="T35" fmla="*/ 2435 h 2563"/>
                <a:gd name="T36" fmla="*/ 3266 w 3382"/>
                <a:gd name="T37" fmla="*/ 2435 h 2563"/>
                <a:gd name="T38" fmla="*/ 3266 w 3382"/>
                <a:gd name="T39" fmla="*/ 2012 h 2563"/>
                <a:gd name="T40" fmla="*/ 3266 w 3382"/>
                <a:gd name="T41" fmla="*/ 2012 h 2563"/>
                <a:gd name="T42" fmla="*/ 3266 w 3382"/>
                <a:gd name="T43" fmla="*/ 2012 h 2563"/>
                <a:gd name="T44" fmla="*/ 3266 w 3382"/>
                <a:gd name="T45" fmla="*/ 2012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2" h="2563">
                  <a:moveTo>
                    <a:pt x="3266" y="2012"/>
                  </a:moveTo>
                  <a:lnTo>
                    <a:pt x="3266" y="2012"/>
                  </a:lnTo>
                  <a:lnTo>
                    <a:pt x="3266" y="2012"/>
                  </a:lnTo>
                  <a:lnTo>
                    <a:pt x="1990" y="736"/>
                  </a:lnTo>
                  <a:lnTo>
                    <a:pt x="1990" y="0"/>
                  </a:lnTo>
                  <a:lnTo>
                    <a:pt x="1392" y="0"/>
                  </a:lnTo>
                  <a:lnTo>
                    <a:pt x="1392" y="736"/>
                  </a:lnTo>
                  <a:lnTo>
                    <a:pt x="116" y="2012"/>
                  </a:lnTo>
                  <a:lnTo>
                    <a:pt x="117" y="2012"/>
                  </a:lnTo>
                  <a:cubicBezTo>
                    <a:pt x="0" y="2129"/>
                    <a:pt x="0" y="2318"/>
                    <a:pt x="117" y="2435"/>
                  </a:cubicBezTo>
                  <a:cubicBezTo>
                    <a:pt x="233" y="2551"/>
                    <a:pt x="422" y="2551"/>
                    <a:pt x="539" y="2435"/>
                  </a:cubicBezTo>
                  <a:lnTo>
                    <a:pt x="1392" y="1582"/>
                  </a:lnTo>
                  <a:lnTo>
                    <a:pt x="1392" y="2264"/>
                  </a:lnTo>
                  <a:cubicBezTo>
                    <a:pt x="1392" y="2429"/>
                    <a:pt x="1526" y="2563"/>
                    <a:pt x="1691" y="2563"/>
                  </a:cubicBezTo>
                  <a:cubicBezTo>
                    <a:pt x="1856" y="2563"/>
                    <a:pt x="1989" y="2429"/>
                    <a:pt x="1989" y="2264"/>
                  </a:cubicBezTo>
                  <a:lnTo>
                    <a:pt x="1990" y="2264"/>
                  </a:lnTo>
                  <a:lnTo>
                    <a:pt x="1990" y="1582"/>
                  </a:lnTo>
                  <a:lnTo>
                    <a:pt x="2843" y="2435"/>
                  </a:lnTo>
                  <a:cubicBezTo>
                    <a:pt x="2960" y="2551"/>
                    <a:pt x="3149" y="2551"/>
                    <a:pt x="3266" y="2435"/>
                  </a:cubicBezTo>
                  <a:cubicBezTo>
                    <a:pt x="3382" y="2318"/>
                    <a:pt x="3382" y="2129"/>
                    <a:pt x="3266" y="2012"/>
                  </a:cubicBezTo>
                  <a:lnTo>
                    <a:pt x="3266" y="2012"/>
                  </a:lnTo>
                  <a:close/>
                  <a:moveTo>
                    <a:pt x="3266" y="2012"/>
                  </a:moveTo>
                  <a:lnTo>
                    <a:pt x="3266" y="2012"/>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spTree>
    <p:extLst>
      <p:ext uri="{BB962C8B-B14F-4D97-AF65-F5344CB8AC3E}">
        <p14:creationId xmlns:p14="http://schemas.microsoft.com/office/powerpoint/2010/main" val="2938265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842766" y="2374530"/>
            <a:ext cx="1356421" cy="276977"/>
          </a:xfrm>
          <a:prstGeom prst="rect">
            <a:avLst/>
          </a:prstGeom>
          <a:noFill/>
        </p:spPr>
        <p:txBody>
          <a:bodyPr wrap="none" lIns="91420" tIns="45709" rIns="91420" bIns="45709" rtlCol="0">
            <a:spAutoFit/>
          </a:bodyPr>
          <a:lstStyle/>
          <a:p>
            <a:r>
              <a:rPr lang="lt-LT" sz="1200" b="1" dirty="0" smtClean="0">
                <a:solidFill>
                  <a:srgbClr val="0AB8D0"/>
                </a:solidFill>
              </a:rPr>
              <a:t>VANDENTVARKA</a:t>
            </a:r>
            <a:endParaRPr lang="en-US" sz="1200" b="1" dirty="0">
              <a:solidFill>
                <a:srgbClr val="0AB8D0"/>
              </a:solidFill>
            </a:endParaRPr>
          </a:p>
        </p:txBody>
      </p:sp>
      <p:sp>
        <p:nvSpPr>
          <p:cNvPr id="43" name="TextBox 42"/>
          <p:cNvSpPr txBox="1"/>
          <p:nvPr/>
        </p:nvSpPr>
        <p:spPr>
          <a:xfrm>
            <a:off x="252002" y="1162760"/>
            <a:ext cx="3643153" cy="2046692"/>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dirty="0">
                <a:solidFill>
                  <a:srgbClr val="787878"/>
                </a:solidFill>
                <a:latin typeface="Times New Roman"/>
                <a:ea typeface="Times New Roman"/>
              </a:rPr>
              <a:t>Lietuvos aglomeracijose, turinčiose daugiau kaip 2000 gyventojų ekvivalento individualiai tvarkomų nuotekų sistemų </a:t>
            </a:r>
            <a:r>
              <a:rPr lang="lt-LT" sz="1300" dirty="0">
                <a:solidFill>
                  <a:srgbClr val="787878"/>
                </a:solidFill>
                <a:latin typeface="Times New Roman"/>
                <a:ea typeface="Times New Roman"/>
              </a:rPr>
              <a:t>naudojimo </a:t>
            </a:r>
            <a:r>
              <a:rPr lang="lt-LT" sz="1300" dirty="0">
                <a:solidFill>
                  <a:srgbClr val="787878"/>
                </a:solidFill>
                <a:latin typeface="Times New Roman"/>
                <a:ea typeface="Times New Roman"/>
              </a:rPr>
              <a:t>mastas yra didelis (vidutiniškai 15 proc., o kai kur siekia net 70 proc</a:t>
            </a:r>
            <a:r>
              <a:rPr lang="lt-LT" sz="1300" dirty="0">
                <a:solidFill>
                  <a:srgbClr val="787878"/>
                </a:solidFill>
                <a:latin typeface="Times New Roman"/>
                <a:ea typeface="Times New Roman"/>
              </a:rPr>
              <a:t>.).</a:t>
            </a:r>
          </a:p>
          <a:p>
            <a:pPr marL="171450" indent="-171450">
              <a:spcBef>
                <a:spcPts val="600"/>
              </a:spcBef>
              <a:spcAft>
                <a:spcPts val="600"/>
              </a:spcAft>
              <a:buBlip>
                <a:blip r:embed="rId3"/>
              </a:buBlip>
            </a:pPr>
            <a:r>
              <a:rPr lang="lt-LT" sz="1300" dirty="0">
                <a:solidFill>
                  <a:srgbClr val="787878"/>
                </a:solidFill>
                <a:latin typeface="Times New Roman"/>
                <a:ea typeface="Times New Roman"/>
              </a:rPr>
              <a:t>Planuojama </a:t>
            </a:r>
            <a:r>
              <a:rPr lang="lt-LT" sz="1300" dirty="0">
                <a:solidFill>
                  <a:srgbClr val="787878"/>
                </a:solidFill>
                <a:latin typeface="Times New Roman"/>
                <a:ea typeface="Times New Roman"/>
              </a:rPr>
              <a:t>skirti </a:t>
            </a:r>
            <a:r>
              <a:rPr lang="lt-LT" sz="1300" dirty="0">
                <a:solidFill>
                  <a:srgbClr val="787878"/>
                </a:solidFill>
                <a:latin typeface="Times New Roman"/>
                <a:ea typeface="Times New Roman"/>
              </a:rPr>
              <a:t>investicijas </a:t>
            </a:r>
            <a:r>
              <a:rPr lang="lt-LT" sz="1300" dirty="0">
                <a:solidFill>
                  <a:srgbClr val="787878"/>
                </a:solidFill>
                <a:latin typeface="Times New Roman"/>
                <a:ea typeface="Times New Roman"/>
              </a:rPr>
              <a:t>į nuotekų tinklų tiesimą ir gyventojų būstų prijungimą aglomeracijose virš 2000 gyventojų </a:t>
            </a:r>
            <a:r>
              <a:rPr lang="lt-LT" sz="1300" dirty="0">
                <a:solidFill>
                  <a:srgbClr val="787878"/>
                </a:solidFill>
                <a:latin typeface="Times New Roman"/>
                <a:ea typeface="Times New Roman"/>
              </a:rPr>
              <a:t>ekvivalentu, </a:t>
            </a:r>
            <a:r>
              <a:rPr lang="lt-LT" sz="1300" dirty="0">
                <a:solidFill>
                  <a:srgbClr val="787878"/>
                </a:solidFill>
                <a:latin typeface="Times New Roman"/>
                <a:ea typeface="Times New Roman"/>
              </a:rPr>
              <a:t>siekiant geresnės nuotekų išvalymo </a:t>
            </a:r>
            <a:r>
              <a:rPr lang="lt-LT" sz="1300" dirty="0" smtClean="0">
                <a:solidFill>
                  <a:srgbClr val="787878"/>
                </a:solidFill>
                <a:latin typeface="Times New Roman"/>
                <a:ea typeface="Times New Roman"/>
              </a:rPr>
              <a:t>kokybės.</a:t>
            </a:r>
            <a:endParaRPr lang="en-US" sz="1300" dirty="0">
              <a:solidFill>
                <a:srgbClr val="787878"/>
              </a:solidFill>
              <a:latin typeface="Times New Roman"/>
              <a:ea typeface="Times New Roman"/>
            </a:endParaRPr>
          </a:p>
        </p:txBody>
      </p:sp>
      <p:sp>
        <p:nvSpPr>
          <p:cNvPr id="26" name="Content Placeholder 1"/>
          <p:cNvSpPr txBox="1">
            <a:spLocks/>
          </p:cNvSpPr>
          <p:nvPr/>
        </p:nvSpPr>
        <p:spPr>
          <a:xfrm>
            <a:off x="5199187" y="1200684"/>
            <a:ext cx="3944203" cy="2624667"/>
          </a:xfrm>
          <a:prstGeom prst="rect">
            <a:avLst/>
          </a:prstGeom>
        </p:spPr>
        <p:txBody>
          <a:bodyPr lIns="91420" tIns="45709" rIns="91420" bIns="45709"/>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600"/>
              </a:spcBef>
              <a:buBlip>
                <a:blip r:embed="rId3"/>
              </a:buBlip>
            </a:pPr>
            <a:r>
              <a:rPr lang="lt-LT" sz="1100" dirty="0" smtClean="0">
                <a:solidFill>
                  <a:srgbClr val="787878"/>
                </a:solidFill>
                <a:latin typeface="+mn-lt"/>
              </a:rPr>
              <a:t>Tikslinamas konkretaus uždavinio aprašymas (5.3.2</a:t>
            </a:r>
            <a:r>
              <a:rPr lang="lt-LT" sz="1100" dirty="0" smtClean="0">
                <a:solidFill>
                  <a:srgbClr val="787878"/>
                </a:solidFill>
                <a:latin typeface="+mn-lt"/>
              </a:rPr>
              <a:t>),  </a:t>
            </a:r>
            <a:r>
              <a:rPr lang="lt-LT" sz="1100" dirty="0" smtClean="0">
                <a:solidFill>
                  <a:srgbClr val="787878"/>
                </a:solidFill>
                <a:latin typeface="+mn-lt"/>
              </a:rPr>
              <a:t>veiklos aprašymas (5.3 investicinis prioritetas)</a:t>
            </a:r>
          </a:p>
          <a:p>
            <a:pPr marL="171450" indent="-171450">
              <a:spcBef>
                <a:spcPts val="600"/>
              </a:spcBef>
              <a:buBlip>
                <a:blip r:embed="rId3"/>
              </a:buBlip>
            </a:pPr>
            <a:r>
              <a:rPr lang="lt-LT" sz="1100" dirty="0" smtClean="0">
                <a:solidFill>
                  <a:srgbClr val="787878"/>
                </a:solidFill>
                <a:latin typeface="+mn-lt"/>
              </a:rPr>
              <a:t>Didinamas </a:t>
            </a:r>
            <a:r>
              <a:rPr lang="lt-LT" sz="1100" dirty="0">
                <a:solidFill>
                  <a:srgbClr val="787878"/>
                </a:solidFill>
                <a:latin typeface="+mn-lt"/>
              </a:rPr>
              <a:t>/</a:t>
            </a:r>
            <a:r>
              <a:rPr lang="lt-LT" sz="1100" dirty="0" smtClean="0">
                <a:solidFill>
                  <a:srgbClr val="787878"/>
                </a:solidFill>
                <a:latin typeface="+mn-lt"/>
              </a:rPr>
              <a:t> mažinamas </a:t>
            </a:r>
            <a:r>
              <a:rPr lang="lt-LT" sz="1100" dirty="0">
                <a:solidFill>
                  <a:srgbClr val="787878"/>
                </a:solidFill>
                <a:latin typeface="+mn-lt"/>
              </a:rPr>
              <a:t>/</a:t>
            </a:r>
            <a:r>
              <a:rPr lang="lt-LT" sz="1100" dirty="0" smtClean="0">
                <a:solidFill>
                  <a:srgbClr val="787878"/>
                </a:solidFill>
                <a:latin typeface="+mn-lt"/>
              </a:rPr>
              <a:t> tikslinamas produkto rodikliai (</a:t>
            </a:r>
            <a:r>
              <a:rPr lang="lt-LT" sz="1100" dirty="0">
                <a:solidFill>
                  <a:srgbClr val="787878"/>
                </a:solidFill>
                <a:latin typeface="+mn-lt"/>
                <a:cs typeface="+mn-cs"/>
              </a:rPr>
              <a:t>5.3</a:t>
            </a:r>
            <a:r>
              <a:rPr lang="lt-LT" sz="1100" dirty="0" smtClean="0">
                <a:solidFill>
                  <a:srgbClr val="787878"/>
                </a:solidFill>
                <a:latin typeface="+mn-lt"/>
              </a:rPr>
              <a:t> investicinis prioritetas)</a:t>
            </a:r>
          </a:p>
          <a:p>
            <a:pPr marL="171450" indent="-171450">
              <a:spcBef>
                <a:spcPts val="600"/>
              </a:spcBef>
              <a:buFont typeface="Arial" panose="020B0604020202020204" pitchFamily="34" charset="0"/>
              <a:buChar char="•"/>
            </a:pPr>
            <a:r>
              <a:rPr lang="lt-LT" sz="1100" i="1" dirty="0">
                <a:solidFill>
                  <a:srgbClr val="787878"/>
                </a:solidFill>
                <a:latin typeface="+mn-lt"/>
              </a:rPr>
              <a:t>Papildomi gyventojai, kuriems teikiamos pagerintos nuotekų tvarkymo </a:t>
            </a:r>
            <a:r>
              <a:rPr lang="lt-LT" sz="1100" i="1" dirty="0" smtClean="0">
                <a:solidFill>
                  <a:srgbClr val="787878"/>
                </a:solidFill>
                <a:latin typeface="+mn-lt"/>
              </a:rPr>
              <a:t>paslaugos 90.000 (60.000)</a:t>
            </a:r>
          </a:p>
          <a:p>
            <a:pPr marL="171450" indent="-171450">
              <a:spcBef>
                <a:spcPts val="600"/>
              </a:spcBef>
              <a:buFont typeface="Arial" panose="020B0604020202020204" pitchFamily="34" charset="0"/>
              <a:buChar char="•"/>
            </a:pPr>
            <a:r>
              <a:rPr lang="lt-LT" sz="1100" i="1" dirty="0">
                <a:solidFill>
                  <a:srgbClr val="787878"/>
                </a:solidFill>
                <a:latin typeface="+mn-lt"/>
              </a:rPr>
              <a:t>Rekonstruotų vandens tiekimo ir nuotekų surinkimo tinklų </a:t>
            </a:r>
            <a:r>
              <a:rPr lang="lt-LT" sz="1100" i="1" dirty="0" smtClean="0">
                <a:solidFill>
                  <a:srgbClr val="787878"/>
                </a:solidFill>
                <a:latin typeface="+mn-lt"/>
              </a:rPr>
              <a:t>ilgis 350 (680) km</a:t>
            </a:r>
          </a:p>
          <a:p>
            <a:pPr marL="171450" indent="-171450">
              <a:spcBef>
                <a:spcPts val="600"/>
              </a:spcBef>
              <a:buFont typeface="Arial" panose="020B0604020202020204" pitchFamily="34" charset="0"/>
              <a:buChar char="•"/>
            </a:pPr>
            <a:r>
              <a:rPr lang="lt-LT" sz="1100" i="1" dirty="0">
                <a:latin typeface="+mn-lt"/>
                <a:ea typeface="AngsanaUPC"/>
              </a:rPr>
              <a:t>Vandens tiekimo ir nuotekų tvarkymo įmonės, </a:t>
            </a:r>
            <a:r>
              <a:rPr lang="lt-LT" sz="1100" b="1" i="1" dirty="0">
                <a:latin typeface="+mn-lt"/>
                <a:ea typeface="AngsanaUPC"/>
              </a:rPr>
              <a:t>kurių veiklos tobulinimui parengti planai</a:t>
            </a:r>
            <a:r>
              <a:rPr lang="lt-LT" sz="1100" i="1" dirty="0">
                <a:latin typeface="+mn-lt"/>
                <a:ea typeface="AngsanaUPC"/>
              </a:rPr>
              <a:t> </a:t>
            </a:r>
            <a:r>
              <a:rPr lang="lt-LT" sz="1100" i="1" strike="sngStrike" dirty="0">
                <a:latin typeface="+mn-lt"/>
                <a:ea typeface="AngsanaUPC"/>
              </a:rPr>
              <a:t>kuriose įgyvendinti valdymo ir veiklos tobulinimo veiksmai</a:t>
            </a:r>
            <a:endParaRPr lang="lt-LT" sz="1100" i="1" dirty="0" smtClean="0">
              <a:solidFill>
                <a:srgbClr val="787878"/>
              </a:solidFill>
              <a:latin typeface="+mn-lt"/>
            </a:endParaRPr>
          </a:p>
          <a:p>
            <a:pPr marL="171450" indent="-171450">
              <a:spcBef>
                <a:spcPts val="600"/>
              </a:spcBef>
              <a:buBlip>
                <a:blip r:embed="rId3"/>
              </a:buBlip>
            </a:pPr>
            <a:r>
              <a:rPr lang="lt-LT" sz="1100" dirty="0" smtClean="0">
                <a:solidFill>
                  <a:srgbClr val="787878"/>
                </a:solidFill>
                <a:latin typeface="+mn-lt"/>
              </a:rPr>
              <a:t>Tikslinamas peržiūros planas</a:t>
            </a:r>
            <a:endParaRPr lang="en-US" sz="1100" dirty="0">
              <a:solidFill>
                <a:srgbClr val="787878"/>
              </a:solidFill>
              <a:latin typeface="+mn-lt"/>
            </a:endParaRPr>
          </a:p>
        </p:txBody>
      </p:sp>
      <p:sp>
        <p:nvSpPr>
          <p:cNvPr id="23" name="Text Placeholder 8"/>
          <p:cNvSpPr txBox="1">
            <a:spLocks/>
          </p:cNvSpPr>
          <p:nvPr/>
        </p:nvSpPr>
        <p:spPr>
          <a:xfrm>
            <a:off x="252002" y="189444"/>
            <a:ext cx="8640054" cy="705906"/>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defTabSz="914400">
              <a:defRPr/>
            </a:pPr>
            <a:r>
              <a:rPr lang="lt-LT" sz="1800" b="1" kern="0" dirty="0" smtClean="0">
                <a:solidFill>
                  <a:srgbClr val="0AB8D0"/>
                </a:solidFill>
                <a:latin typeface="+mj-lt"/>
                <a:ea typeface="Times New Roman"/>
              </a:rPr>
              <a:t>tikslinamos </a:t>
            </a:r>
            <a:r>
              <a:rPr lang="lt-LT" sz="1800" b="1" kern="0" dirty="0" err="1" smtClean="0">
                <a:solidFill>
                  <a:srgbClr val="0AB8D0"/>
                </a:solidFill>
                <a:latin typeface="+mj-lt"/>
                <a:ea typeface="Times New Roman"/>
              </a:rPr>
              <a:t>Vp</a:t>
            </a:r>
            <a:r>
              <a:rPr lang="lt-LT" sz="1800" b="1" kern="0" dirty="0" smtClean="0">
                <a:solidFill>
                  <a:srgbClr val="0AB8D0"/>
                </a:solidFill>
                <a:latin typeface="+mj-lt"/>
                <a:ea typeface="Times New Roman"/>
              </a:rPr>
              <a:t> </a:t>
            </a:r>
            <a:r>
              <a:rPr lang="lt-LT" sz="1800" b="1" kern="0" dirty="0">
                <a:solidFill>
                  <a:srgbClr val="0AB8D0"/>
                </a:solidFill>
                <a:latin typeface="+mj-lt"/>
                <a:ea typeface="Times New Roman"/>
              </a:rPr>
              <a:t>5</a:t>
            </a:r>
            <a:r>
              <a:rPr lang="lt-LT" sz="1800" b="1" kern="0" dirty="0" smtClean="0">
                <a:solidFill>
                  <a:srgbClr val="0AB8D0"/>
                </a:solidFill>
                <a:latin typeface="+mj-lt"/>
                <a:ea typeface="Times New Roman"/>
              </a:rPr>
              <a:t> pr. įgyvendinamos </a:t>
            </a:r>
            <a:r>
              <a:rPr lang="lt-LT" sz="1800" b="1" kern="0" dirty="0" err="1" smtClean="0">
                <a:solidFill>
                  <a:srgbClr val="0AB8D0"/>
                </a:solidFill>
                <a:latin typeface="+mj-lt"/>
                <a:ea typeface="Times New Roman"/>
              </a:rPr>
              <a:t>VEIKLoS</a:t>
            </a:r>
            <a:endParaRPr sz="1800" kern="0" dirty="0">
              <a:solidFill>
                <a:srgbClr val="0AB8D0"/>
              </a:solidFill>
              <a:latin typeface="+mj-lt"/>
            </a:endParaRPr>
          </a:p>
        </p:txBody>
      </p:sp>
      <p:sp>
        <p:nvSpPr>
          <p:cNvPr id="19" name="Oval 23"/>
          <p:cNvSpPr>
            <a:spLocks noChangeAspect="1"/>
          </p:cNvSpPr>
          <p:nvPr/>
        </p:nvSpPr>
        <p:spPr>
          <a:xfrm>
            <a:off x="4395675" y="3431060"/>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20" name="Straight Connector 30"/>
          <p:cNvCxnSpPr/>
          <p:nvPr/>
        </p:nvCxnSpPr>
        <p:spPr>
          <a:xfrm flipV="1">
            <a:off x="4572000" y="3019607"/>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83218" y="2760232"/>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22" name="Oval 32"/>
          <p:cNvSpPr>
            <a:spLocks noChangeAspect="1"/>
          </p:cNvSpPr>
          <p:nvPr/>
        </p:nvSpPr>
        <p:spPr>
          <a:xfrm>
            <a:off x="4500980" y="3539024"/>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27" name="Straight Connector 17"/>
          <p:cNvCxnSpPr/>
          <p:nvPr/>
        </p:nvCxnSpPr>
        <p:spPr>
          <a:xfrm flipV="1">
            <a:off x="4572000" y="4227176"/>
            <a:ext cx="0" cy="1149217"/>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grpSp>
        <p:nvGrpSpPr>
          <p:cNvPr id="28" name="Skupina 11"/>
          <p:cNvGrpSpPr/>
          <p:nvPr/>
        </p:nvGrpSpPr>
        <p:grpSpPr>
          <a:xfrm>
            <a:off x="4259833" y="1581151"/>
            <a:ext cx="627063" cy="587376"/>
            <a:chOff x="3954463" y="1922463"/>
            <a:chExt cx="627063" cy="587376"/>
          </a:xfrm>
          <a:solidFill>
            <a:schemeClr val="tx1"/>
          </a:solidFill>
        </p:grpSpPr>
        <p:sp>
          <p:nvSpPr>
            <p:cNvPr id="29" name="Freeform 5"/>
            <p:cNvSpPr>
              <a:spLocks noEditPoints="1"/>
            </p:cNvSpPr>
            <p:nvPr/>
          </p:nvSpPr>
          <p:spPr bwMode="auto">
            <a:xfrm>
              <a:off x="4192588" y="2014538"/>
              <a:ext cx="366713" cy="290513"/>
            </a:xfrm>
            <a:custGeom>
              <a:avLst/>
              <a:gdLst>
                <a:gd name="T0" fmla="*/ 4380 w 4965"/>
                <a:gd name="T1" fmla="*/ 487 h 3939"/>
                <a:gd name="T2" fmla="*/ 4380 w 4965"/>
                <a:gd name="T3" fmla="*/ 487 h 3939"/>
                <a:gd name="T4" fmla="*/ 4380 w 4965"/>
                <a:gd name="T5" fmla="*/ 487 h 3939"/>
                <a:gd name="T6" fmla="*/ 4380 w 4965"/>
                <a:gd name="T7" fmla="*/ 3365 h 3939"/>
                <a:gd name="T8" fmla="*/ 572 w 4965"/>
                <a:gd name="T9" fmla="*/ 3370 h 3939"/>
                <a:gd name="T10" fmla="*/ 572 w 4965"/>
                <a:gd name="T11" fmla="*/ 2010 h 3939"/>
                <a:gd name="T12" fmla="*/ 17 w 4965"/>
                <a:gd name="T13" fmla="*/ 2010 h 3939"/>
                <a:gd name="T14" fmla="*/ 23 w 4965"/>
                <a:gd name="T15" fmla="*/ 3379 h 3939"/>
                <a:gd name="T16" fmla="*/ 653 w 4965"/>
                <a:gd name="T17" fmla="*/ 3931 h 3939"/>
                <a:gd name="T18" fmla="*/ 4323 w 4965"/>
                <a:gd name="T19" fmla="*/ 3938 h 3939"/>
                <a:gd name="T20" fmla="*/ 4963 w 4965"/>
                <a:gd name="T21" fmla="*/ 3292 h 3939"/>
                <a:gd name="T22" fmla="*/ 4962 w 4965"/>
                <a:gd name="T23" fmla="*/ 487 h 3939"/>
                <a:gd name="T24" fmla="*/ 4963 w 4965"/>
                <a:gd name="T25" fmla="*/ 487 h 3939"/>
                <a:gd name="T26" fmla="*/ 4963 w 4965"/>
                <a:gd name="T27" fmla="*/ 0 h 3939"/>
                <a:gd name="T28" fmla="*/ 4380 w 4965"/>
                <a:gd name="T29" fmla="*/ 0 h 3939"/>
                <a:gd name="T30" fmla="*/ 4380 w 4965"/>
                <a:gd name="T31" fmla="*/ 487 h 3939"/>
                <a:gd name="T32" fmla="*/ 4380 w 4965"/>
                <a:gd name="T33" fmla="*/ 487 h 3939"/>
                <a:gd name="T34" fmla="*/ 4380 w 4965"/>
                <a:gd name="T35" fmla="*/ 487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5" h="3939">
                  <a:moveTo>
                    <a:pt x="4380" y="487"/>
                  </a:moveTo>
                  <a:lnTo>
                    <a:pt x="4380" y="487"/>
                  </a:lnTo>
                  <a:lnTo>
                    <a:pt x="4380" y="487"/>
                  </a:lnTo>
                  <a:lnTo>
                    <a:pt x="4380" y="3365"/>
                  </a:lnTo>
                  <a:cubicBezTo>
                    <a:pt x="3104" y="3371"/>
                    <a:pt x="1849" y="3372"/>
                    <a:pt x="572" y="3370"/>
                  </a:cubicBezTo>
                  <a:lnTo>
                    <a:pt x="572" y="2010"/>
                  </a:lnTo>
                  <a:lnTo>
                    <a:pt x="17" y="2010"/>
                  </a:lnTo>
                  <a:cubicBezTo>
                    <a:pt x="17" y="2483"/>
                    <a:pt x="0" y="2932"/>
                    <a:pt x="23" y="3379"/>
                  </a:cubicBezTo>
                  <a:cubicBezTo>
                    <a:pt x="39" y="3694"/>
                    <a:pt x="334" y="3930"/>
                    <a:pt x="653" y="3931"/>
                  </a:cubicBezTo>
                  <a:cubicBezTo>
                    <a:pt x="1876" y="3934"/>
                    <a:pt x="3100" y="3933"/>
                    <a:pt x="4323" y="3938"/>
                  </a:cubicBezTo>
                  <a:cubicBezTo>
                    <a:pt x="4687" y="3939"/>
                    <a:pt x="4965" y="3681"/>
                    <a:pt x="4963" y="3292"/>
                  </a:cubicBezTo>
                  <a:cubicBezTo>
                    <a:pt x="4959" y="2357"/>
                    <a:pt x="4962" y="1422"/>
                    <a:pt x="4962" y="487"/>
                  </a:cubicBezTo>
                  <a:lnTo>
                    <a:pt x="4963" y="487"/>
                  </a:lnTo>
                  <a:lnTo>
                    <a:pt x="4963" y="0"/>
                  </a:lnTo>
                  <a:lnTo>
                    <a:pt x="4380" y="0"/>
                  </a:lnTo>
                  <a:lnTo>
                    <a:pt x="4380" y="487"/>
                  </a:lnTo>
                  <a:close/>
                  <a:moveTo>
                    <a:pt x="4380" y="487"/>
                  </a:moveTo>
                  <a:lnTo>
                    <a:pt x="4380" y="487"/>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0" name="Freeform 6"/>
            <p:cNvSpPr>
              <a:spLocks noEditPoints="1"/>
            </p:cNvSpPr>
            <p:nvPr/>
          </p:nvSpPr>
          <p:spPr bwMode="auto">
            <a:xfrm>
              <a:off x="4173538" y="1933576"/>
              <a:ext cx="407988" cy="68263"/>
            </a:xfrm>
            <a:custGeom>
              <a:avLst/>
              <a:gdLst>
                <a:gd name="T0" fmla="*/ 5304 w 5512"/>
                <a:gd name="T1" fmla="*/ 374 h 934"/>
                <a:gd name="T2" fmla="*/ 5304 w 5512"/>
                <a:gd name="T3" fmla="*/ 374 h 934"/>
                <a:gd name="T4" fmla="*/ 5108 w 5512"/>
                <a:gd name="T5" fmla="*/ 357 h 934"/>
                <a:gd name="T6" fmla="*/ 3274 w 5512"/>
                <a:gd name="T7" fmla="*/ 357 h 934"/>
                <a:gd name="T8" fmla="*/ 3141 w 5512"/>
                <a:gd name="T9" fmla="*/ 357 h 934"/>
                <a:gd name="T10" fmla="*/ 2748 w 5512"/>
                <a:gd name="T11" fmla="*/ 0 h 934"/>
                <a:gd name="T12" fmla="*/ 2355 w 5512"/>
                <a:gd name="T13" fmla="*/ 357 h 934"/>
                <a:gd name="T14" fmla="*/ 2208 w 5512"/>
                <a:gd name="T15" fmla="*/ 357 h 934"/>
                <a:gd name="T16" fmla="*/ 440 w 5512"/>
                <a:gd name="T17" fmla="*/ 357 h 934"/>
                <a:gd name="T18" fmla="*/ 286 w 5512"/>
                <a:gd name="T19" fmla="*/ 359 h 934"/>
                <a:gd name="T20" fmla="*/ 3 w 5512"/>
                <a:gd name="T21" fmla="*/ 648 h 934"/>
                <a:gd name="T22" fmla="*/ 294 w 5512"/>
                <a:gd name="T23" fmla="*/ 930 h 934"/>
                <a:gd name="T24" fmla="*/ 405 w 5512"/>
                <a:gd name="T25" fmla="*/ 931 h 934"/>
                <a:gd name="T26" fmla="*/ 5112 w 5512"/>
                <a:gd name="T27" fmla="*/ 931 h 934"/>
                <a:gd name="T28" fmla="*/ 5222 w 5512"/>
                <a:gd name="T29" fmla="*/ 930 h 934"/>
                <a:gd name="T30" fmla="*/ 5502 w 5512"/>
                <a:gd name="T31" fmla="*/ 665 h 934"/>
                <a:gd name="T32" fmla="*/ 5304 w 5512"/>
                <a:gd name="T33" fmla="*/ 374 h 934"/>
                <a:gd name="T34" fmla="*/ 5304 w 5512"/>
                <a:gd name="T35" fmla="*/ 374 h 934"/>
                <a:gd name="T36" fmla="*/ 5304 w 5512"/>
                <a:gd name="T37" fmla="*/ 374 h 934"/>
                <a:gd name="T38" fmla="*/ 5304 w 5512"/>
                <a:gd name="T39" fmla="*/ 37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2" h="934">
                  <a:moveTo>
                    <a:pt x="5304" y="374"/>
                  </a:moveTo>
                  <a:lnTo>
                    <a:pt x="5304" y="374"/>
                  </a:lnTo>
                  <a:cubicBezTo>
                    <a:pt x="5243" y="354"/>
                    <a:pt x="5174" y="357"/>
                    <a:pt x="5108" y="357"/>
                  </a:cubicBezTo>
                  <a:cubicBezTo>
                    <a:pt x="4497" y="356"/>
                    <a:pt x="3885" y="357"/>
                    <a:pt x="3274" y="357"/>
                  </a:cubicBezTo>
                  <a:lnTo>
                    <a:pt x="3141" y="357"/>
                  </a:lnTo>
                  <a:cubicBezTo>
                    <a:pt x="3122" y="156"/>
                    <a:pt x="2953" y="0"/>
                    <a:pt x="2748" y="0"/>
                  </a:cubicBezTo>
                  <a:cubicBezTo>
                    <a:pt x="2543" y="0"/>
                    <a:pt x="2374" y="156"/>
                    <a:pt x="2355" y="357"/>
                  </a:cubicBezTo>
                  <a:lnTo>
                    <a:pt x="2208" y="357"/>
                  </a:lnTo>
                  <a:cubicBezTo>
                    <a:pt x="1619" y="357"/>
                    <a:pt x="1030" y="357"/>
                    <a:pt x="440" y="357"/>
                  </a:cubicBezTo>
                  <a:cubicBezTo>
                    <a:pt x="389" y="357"/>
                    <a:pt x="337" y="353"/>
                    <a:pt x="286" y="359"/>
                  </a:cubicBezTo>
                  <a:cubicBezTo>
                    <a:pt x="135" y="375"/>
                    <a:pt x="0" y="515"/>
                    <a:pt x="3" y="648"/>
                  </a:cubicBezTo>
                  <a:cubicBezTo>
                    <a:pt x="5" y="780"/>
                    <a:pt x="144" y="915"/>
                    <a:pt x="294" y="930"/>
                  </a:cubicBezTo>
                  <a:cubicBezTo>
                    <a:pt x="331" y="934"/>
                    <a:pt x="368" y="931"/>
                    <a:pt x="405" y="931"/>
                  </a:cubicBezTo>
                  <a:cubicBezTo>
                    <a:pt x="1974" y="931"/>
                    <a:pt x="3543" y="931"/>
                    <a:pt x="5112" y="931"/>
                  </a:cubicBezTo>
                  <a:cubicBezTo>
                    <a:pt x="5148" y="931"/>
                    <a:pt x="5185" y="934"/>
                    <a:pt x="5222" y="930"/>
                  </a:cubicBezTo>
                  <a:cubicBezTo>
                    <a:pt x="5365" y="917"/>
                    <a:pt x="5489" y="798"/>
                    <a:pt x="5502" y="665"/>
                  </a:cubicBezTo>
                  <a:cubicBezTo>
                    <a:pt x="5512" y="558"/>
                    <a:pt x="5420" y="411"/>
                    <a:pt x="5304" y="374"/>
                  </a:cubicBezTo>
                  <a:lnTo>
                    <a:pt x="5304" y="374"/>
                  </a:lnTo>
                  <a:close/>
                  <a:moveTo>
                    <a:pt x="5304" y="374"/>
                  </a:moveTo>
                  <a:lnTo>
                    <a:pt x="5304" y="37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4" name="Freeform 7"/>
            <p:cNvSpPr>
              <a:spLocks/>
            </p:cNvSpPr>
            <p:nvPr/>
          </p:nvSpPr>
          <p:spPr bwMode="auto">
            <a:xfrm>
              <a:off x="4194176" y="2014538"/>
              <a:ext cx="42863" cy="47625"/>
            </a:xfrm>
            <a:custGeom>
              <a:avLst/>
              <a:gdLst>
                <a:gd name="T0" fmla="*/ 0 w 583"/>
                <a:gd name="T1" fmla="*/ 0 h 641"/>
                <a:gd name="T2" fmla="*/ 0 w 583"/>
                <a:gd name="T3" fmla="*/ 0 h 641"/>
                <a:gd name="T4" fmla="*/ 583 w 583"/>
                <a:gd name="T5" fmla="*/ 0 h 641"/>
                <a:gd name="T6" fmla="*/ 583 w 583"/>
                <a:gd name="T7" fmla="*/ 641 h 641"/>
                <a:gd name="T8" fmla="*/ 0 w 583"/>
                <a:gd name="T9" fmla="*/ 641 h 641"/>
                <a:gd name="T10" fmla="*/ 0 w 583"/>
                <a:gd name="T11" fmla="*/ 0 h 641"/>
              </a:gdLst>
              <a:ahLst/>
              <a:cxnLst>
                <a:cxn ang="0">
                  <a:pos x="T0" y="T1"/>
                </a:cxn>
                <a:cxn ang="0">
                  <a:pos x="T2" y="T3"/>
                </a:cxn>
                <a:cxn ang="0">
                  <a:pos x="T4" y="T5"/>
                </a:cxn>
                <a:cxn ang="0">
                  <a:pos x="T6" y="T7"/>
                </a:cxn>
                <a:cxn ang="0">
                  <a:pos x="T8" y="T9"/>
                </a:cxn>
                <a:cxn ang="0">
                  <a:pos x="T10" y="T11"/>
                </a:cxn>
              </a:cxnLst>
              <a:rect l="0" t="0" r="r" b="b"/>
              <a:pathLst>
                <a:path w="583" h="641">
                  <a:moveTo>
                    <a:pt x="0" y="0"/>
                  </a:moveTo>
                  <a:lnTo>
                    <a:pt x="0" y="0"/>
                  </a:lnTo>
                  <a:lnTo>
                    <a:pt x="583" y="0"/>
                  </a:lnTo>
                  <a:lnTo>
                    <a:pt x="583" y="641"/>
                  </a:lnTo>
                  <a:lnTo>
                    <a:pt x="0" y="641"/>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5" name="Freeform 8"/>
            <p:cNvSpPr>
              <a:spLocks noEditPoints="1"/>
            </p:cNvSpPr>
            <p:nvPr/>
          </p:nvSpPr>
          <p:spPr bwMode="auto">
            <a:xfrm>
              <a:off x="4002088" y="1922463"/>
              <a:ext cx="139700" cy="139700"/>
            </a:xfrm>
            <a:custGeom>
              <a:avLst/>
              <a:gdLst>
                <a:gd name="T0" fmla="*/ 1900 w 1900"/>
                <a:gd name="T1" fmla="*/ 949 h 1899"/>
                <a:gd name="T2" fmla="*/ 1900 w 1900"/>
                <a:gd name="T3" fmla="*/ 949 h 1899"/>
                <a:gd name="T4" fmla="*/ 950 w 1900"/>
                <a:gd name="T5" fmla="*/ 1899 h 1899"/>
                <a:gd name="T6" fmla="*/ 0 w 1900"/>
                <a:gd name="T7" fmla="*/ 949 h 1899"/>
                <a:gd name="T8" fmla="*/ 950 w 1900"/>
                <a:gd name="T9" fmla="*/ 0 h 1899"/>
                <a:gd name="T10" fmla="*/ 1900 w 1900"/>
                <a:gd name="T11" fmla="*/ 949 h 1899"/>
                <a:gd name="T12" fmla="*/ 1900 w 1900"/>
                <a:gd name="T13" fmla="*/ 949 h 1899"/>
                <a:gd name="T14" fmla="*/ 1900 w 1900"/>
                <a:gd name="T15" fmla="*/ 949 h 1899"/>
                <a:gd name="T16" fmla="*/ 1900 w 1900"/>
                <a:gd name="T17" fmla="*/ 94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0" h="1899">
                  <a:moveTo>
                    <a:pt x="1900" y="949"/>
                  </a:moveTo>
                  <a:lnTo>
                    <a:pt x="1900" y="949"/>
                  </a:lnTo>
                  <a:cubicBezTo>
                    <a:pt x="1900" y="1474"/>
                    <a:pt x="1475" y="1899"/>
                    <a:pt x="950" y="1899"/>
                  </a:cubicBezTo>
                  <a:cubicBezTo>
                    <a:pt x="425" y="1899"/>
                    <a:pt x="0" y="1474"/>
                    <a:pt x="0" y="949"/>
                  </a:cubicBezTo>
                  <a:cubicBezTo>
                    <a:pt x="0" y="425"/>
                    <a:pt x="425" y="0"/>
                    <a:pt x="950" y="0"/>
                  </a:cubicBezTo>
                  <a:cubicBezTo>
                    <a:pt x="1475" y="0"/>
                    <a:pt x="1900" y="425"/>
                    <a:pt x="1900" y="949"/>
                  </a:cubicBezTo>
                  <a:lnTo>
                    <a:pt x="1900" y="949"/>
                  </a:lnTo>
                  <a:close/>
                  <a:moveTo>
                    <a:pt x="1900" y="949"/>
                  </a:moveTo>
                  <a:lnTo>
                    <a:pt x="1900" y="94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7" name="Freeform 9"/>
            <p:cNvSpPr>
              <a:spLocks noEditPoints="1"/>
            </p:cNvSpPr>
            <p:nvPr/>
          </p:nvSpPr>
          <p:spPr bwMode="auto">
            <a:xfrm>
              <a:off x="3954463" y="2073276"/>
              <a:ext cx="385763" cy="433388"/>
            </a:xfrm>
            <a:custGeom>
              <a:avLst/>
              <a:gdLst>
                <a:gd name="T0" fmla="*/ 4687 w 5221"/>
                <a:gd name="T1" fmla="*/ 0 h 5872"/>
                <a:gd name="T2" fmla="*/ 4687 w 5221"/>
                <a:gd name="T3" fmla="*/ 0 h 5872"/>
                <a:gd name="T4" fmla="*/ 2255 w 5221"/>
                <a:gd name="T5" fmla="*/ 0 h 5872"/>
                <a:gd name="T6" fmla="*/ 2029 w 5221"/>
                <a:gd name="T7" fmla="*/ 1409 h 5872"/>
                <a:gd name="T8" fmla="*/ 1888 w 5221"/>
                <a:gd name="T9" fmla="*/ 1409 h 5872"/>
                <a:gd name="T10" fmla="*/ 1797 w 5221"/>
                <a:gd name="T11" fmla="*/ 377 h 5872"/>
                <a:gd name="T12" fmla="*/ 1903 w 5221"/>
                <a:gd name="T13" fmla="*/ 0 h 5872"/>
                <a:gd name="T14" fmla="*/ 1277 w 5221"/>
                <a:gd name="T15" fmla="*/ 0 h 5872"/>
                <a:gd name="T16" fmla="*/ 1383 w 5221"/>
                <a:gd name="T17" fmla="*/ 377 h 5872"/>
                <a:gd name="T18" fmla="*/ 1292 w 5221"/>
                <a:gd name="T19" fmla="*/ 1409 h 5872"/>
                <a:gd name="T20" fmla="*/ 1151 w 5221"/>
                <a:gd name="T21" fmla="*/ 1409 h 5872"/>
                <a:gd name="T22" fmla="*/ 925 w 5221"/>
                <a:gd name="T23" fmla="*/ 0 h 5872"/>
                <a:gd name="T24" fmla="*/ 531 w 5221"/>
                <a:gd name="T25" fmla="*/ 0 h 5872"/>
                <a:gd name="T26" fmla="*/ 531 w 5221"/>
                <a:gd name="T27" fmla="*/ 0 h 5872"/>
                <a:gd name="T28" fmla="*/ 0 w 5221"/>
                <a:gd name="T29" fmla="*/ 533 h 5872"/>
                <a:gd name="T30" fmla="*/ 0 w 5221"/>
                <a:gd name="T31" fmla="*/ 2805 h 5872"/>
                <a:gd name="T32" fmla="*/ 533 w 5221"/>
                <a:gd name="T33" fmla="*/ 3338 h 5872"/>
                <a:gd name="T34" fmla="*/ 533 w 5221"/>
                <a:gd name="T35" fmla="*/ 5339 h 5872"/>
                <a:gd name="T36" fmla="*/ 1066 w 5221"/>
                <a:gd name="T37" fmla="*/ 5872 h 5872"/>
                <a:gd name="T38" fmla="*/ 1590 w 5221"/>
                <a:gd name="T39" fmla="*/ 5439 h 5872"/>
                <a:gd name="T40" fmla="*/ 2114 w 5221"/>
                <a:gd name="T41" fmla="*/ 5872 h 5872"/>
                <a:gd name="T42" fmla="*/ 2647 w 5221"/>
                <a:gd name="T43" fmla="*/ 5339 h 5872"/>
                <a:gd name="T44" fmla="*/ 2647 w 5221"/>
                <a:gd name="T45" fmla="*/ 1067 h 5872"/>
                <a:gd name="T46" fmla="*/ 4687 w 5221"/>
                <a:gd name="T47" fmla="*/ 1067 h 5872"/>
                <a:gd name="T48" fmla="*/ 5221 w 5221"/>
                <a:gd name="T49" fmla="*/ 533 h 5872"/>
                <a:gd name="T50" fmla="*/ 4687 w 5221"/>
                <a:gd name="T51" fmla="*/ 0 h 5872"/>
                <a:gd name="T52" fmla="*/ 4687 w 5221"/>
                <a:gd name="T53" fmla="*/ 0 h 5872"/>
                <a:gd name="T54" fmla="*/ 4687 w 5221"/>
                <a:gd name="T55" fmla="*/ 0 h 5872"/>
                <a:gd name="T56" fmla="*/ 4687 w 5221"/>
                <a:gd name="T57" fmla="*/ 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21" h="5872">
                  <a:moveTo>
                    <a:pt x="4687" y="0"/>
                  </a:moveTo>
                  <a:lnTo>
                    <a:pt x="4687" y="0"/>
                  </a:lnTo>
                  <a:lnTo>
                    <a:pt x="2255" y="0"/>
                  </a:lnTo>
                  <a:lnTo>
                    <a:pt x="2029" y="1409"/>
                  </a:lnTo>
                  <a:lnTo>
                    <a:pt x="1888" y="1409"/>
                  </a:lnTo>
                  <a:lnTo>
                    <a:pt x="1797" y="377"/>
                  </a:lnTo>
                  <a:lnTo>
                    <a:pt x="1903" y="0"/>
                  </a:lnTo>
                  <a:lnTo>
                    <a:pt x="1277" y="0"/>
                  </a:lnTo>
                  <a:lnTo>
                    <a:pt x="1383" y="377"/>
                  </a:lnTo>
                  <a:lnTo>
                    <a:pt x="1292" y="1409"/>
                  </a:lnTo>
                  <a:lnTo>
                    <a:pt x="1151" y="1409"/>
                  </a:lnTo>
                  <a:lnTo>
                    <a:pt x="925" y="0"/>
                  </a:lnTo>
                  <a:lnTo>
                    <a:pt x="531" y="0"/>
                  </a:lnTo>
                  <a:lnTo>
                    <a:pt x="531" y="0"/>
                  </a:lnTo>
                  <a:cubicBezTo>
                    <a:pt x="238" y="1"/>
                    <a:pt x="0" y="239"/>
                    <a:pt x="0" y="533"/>
                  </a:cubicBezTo>
                  <a:lnTo>
                    <a:pt x="0" y="2805"/>
                  </a:lnTo>
                  <a:cubicBezTo>
                    <a:pt x="0" y="3100"/>
                    <a:pt x="238" y="3338"/>
                    <a:pt x="533" y="3338"/>
                  </a:cubicBezTo>
                  <a:lnTo>
                    <a:pt x="533" y="5339"/>
                  </a:lnTo>
                  <a:cubicBezTo>
                    <a:pt x="533" y="5633"/>
                    <a:pt x="772" y="5872"/>
                    <a:pt x="1066" y="5872"/>
                  </a:cubicBezTo>
                  <a:cubicBezTo>
                    <a:pt x="1327" y="5872"/>
                    <a:pt x="1543" y="5686"/>
                    <a:pt x="1590" y="5439"/>
                  </a:cubicBezTo>
                  <a:cubicBezTo>
                    <a:pt x="1637" y="5686"/>
                    <a:pt x="1853" y="5872"/>
                    <a:pt x="2114" y="5872"/>
                  </a:cubicBezTo>
                  <a:cubicBezTo>
                    <a:pt x="2408" y="5872"/>
                    <a:pt x="2647" y="5633"/>
                    <a:pt x="2647" y="5339"/>
                  </a:cubicBezTo>
                  <a:lnTo>
                    <a:pt x="2647" y="1067"/>
                  </a:lnTo>
                  <a:lnTo>
                    <a:pt x="4687" y="1067"/>
                  </a:lnTo>
                  <a:cubicBezTo>
                    <a:pt x="4982" y="1067"/>
                    <a:pt x="5221" y="828"/>
                    <a:pt x="5221" y="533"/>
                  </a:cubicBezTo>
                  <a:cubicBezTo>
                    <a:pt x="5221" y="239"/>
                    <a:pt x="4982" y="0"/>
                    <a:pt x="4687" y="0"/>
                  </a:cubicBezTo>
                  <a:lnTo>
                    <a:pt x="4687" y="0"/>
                  </a:lnTo>
                  <a:close/>
                  <a:moveTo>
                    <a:pt x="4687" y="0"/>
                  </a:moveTo>
                  <a:lnTo>
                    <a:pt x="468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38" name="Freeform 10"/>
            <p:cNvSpPr>
              <a:spLocks noEditPoints="1"/>
            </p:cNvSpPr>
            <p:nvPr/>
          </p:nvSpPr>
          <p:spPr bwMode="auto">
            <a:xfrm>
              <a:off x="4251326" y="2320926"/>
              <a:ext cx="250825" cy="188913"/>
            </a:xfrm>
            <a:custGeom>
              <a:avLst/>
              <a:gdLst>
                <a:gd name="T0" fmla="*/ 3266 w 3382"/>
                <a:gd name="T1" fmla="*/ 2012 h 2563"/>
                <a:gd name="T2" fmla="*/ 3266 w 3382"/>
                <a:gd name="T3" fmla="*/ 2012 h 2563"/>
                <a:gd name="T4" fmla="*/ 3266 w 3382"/>
                <a:gd name="T5" fmla="*/ 2012 h 2563"/>
                <a:gd name="T6" fmla="*/ 1990 w 3382"/>
                <a:gd name="T7" fmla="*/ 736 h 2563"/>
                <a:gd name="T8" fmla="*/ 1990 w 3382"/>
                <a:gd name="T9" fmla="*/ 0 h 2563"/>
                <a:gd name="T10" fmla="*/ 1392 w 3382"/>
                <a:gd name="T11" fmla="*/ 0 h 2563"/>
                <a:gd name="T12" fmla="*/ 1392 w 3382"/>
                <a:gd name="T13" fmla="*/ 736 h 2563"/>
                <a:gd name="T14" fmla="*/ 116 w 3382"/>
                <a:gd name="T15" fmla="*/ 2012 h 2563"/>
                <a:gd name="T16" fmla="*/ 117 w 3382"/>
                <a:gd name="T17" fmla="*/ 2012 h 2563"/>
                <a:gd name="T18" fmla="*/ 117 w 3382"/>
                <a:gd name="T19" fmla="*/ 2435 h 2563"/>
                <a:gd name="T20" fmla="*/ 539 w 3382"/>
                <a:gd name="T21" fmla="*/ 2435 h 2563"/>
                <a:gd name="T22" fmla="*/ 1392 w 3382"/>
                <a:gd name="T23" fmla="*/ 1582 h 2563"/>
                <a:gd name="T24" fmla="*/ 1392 w 3382"/>
                <a:gd name="T25" fmla="*/ 2264 h 2563"/>
                <a:gd name="T26" fmla="*/ 1691 w 3382"/>
                <a:gd name="T27" fmla="*/ 2563 h 2563"/>
                <a:gd name="T28" fmla="*/ 1989 w 3382"/>
                <a:gd name="T29" fmla="*/ 2264 h 2563"/>
                <a:gd name="T30" fmla="*/ 1990 w 3382"/>
                <a:gd name="T31" fmla="*/ 2264 h 2563"/>
                <a:gd name="T32" fmla="*/ 1990 w 3382"/>
                <a:gd name="T33" fmla="*/ 1582 h 2563"/>
                <a:gd name="T34" fmla="*/ 2843 w 3382"/>
                <a:gd name="T35" fmla="*/ 2435 h 2563"/>
                <a:gd name="T36" fmla="*/ 3266 w 3382"/>
                <a:gd name="T37" fmla="*/ 2435 h 2563"/>
                <a:gd name="T38" fmla="*/ 3266 w 3382"/>
                <a:gd name="T39" fmla="*/ 2012 h 2563"/>
                <a:gd name="T40" fmla="*/ 3266 w 3382"/>
                <a:gd name="T41" fmla="*/ 2012 h 2563"/>
                <a:gd name="T42" fmla="*/ 3266 w 3382"/>
                <a:gd name="T43" fmla="*/ 2012 h 2563"/>
                <a:gd name="T44" fmla="*/ 3266 w 3382"/>
                <a:gd name="T45" fmla="*/ 2012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2" h="2563">
                  <a:moveTo>
                    <a:pt x="3266" y="2012"/>
                  </a:moveTo>
                  <a:lnTo>
                    <a:pt x="3266" y="2012"/>
                  </a:lnTo>
                  <a:lnTo>
                    <a:pt x="3266" y="2012"/>
                  </a:lnTo>
                  <a:lnTo>
                    <a:pt x="1990" y="736"/>
                  </a:lnTo>
                  <a:lnTo>
                    <a:pt x="1990" y="0"/>
                  </a:lnTo>
                  <a:lnTo>
                    <a:pt x="1392" y="0"/>
                  </a:lnTo>
                  <a:lnTo>
                    <a:pt x="1392" y="736"/>
                  </a:lnTo>
                  <a:lnTo>
                    <a:pt x="116" y="2012"/>
                  </a:lnTo>
                  <a:lnTo>
                    <a:pt x="117" y="2012"/>
                  </a:lnTo>
                  <a:cubicBezTo>
                    <a:pt x="0" y="2129"/>
                    <a:pt x="0" y="2318"/>
                    <a:pt x="117" y="2435"/>
                  </a:cubicBezTo>
                  <a:cubicBezTo>
                    <a:pt x="233" y="2551"/>
                    <a:pt x="422" y="2551"/>
                    <a:pt x="539" y="2435"/>
                  </a:cubicBezTo>
                  <a:lnTo>
                    <a:pt x="1392" y="1582"/>
                  </a:lnTo>
                  <a:lnTo>
                    <a:pt x="1392" y="2264"/>
                  </a:lnTo>
                  <a:cubicBezTo>
                    <a:pt x="1392" y="2429"/>
                    <a:pt x="1526" y="2563"/>
                    <a:pt x="1691" y="2563"/>
                  </a:cubicBezTo>
                  <a:cubicBezTo>
                    <a:pt x="1856" y="2563"/>
                    <a:pt x="1989" y="2429"/>
                    <a:pt x="1989" y="2264"/>
                  </a:cubicBezTo>
                  <a:lnTo>
                    <a:pt x="1990" y="2264"/>
                  </a:lnTo>
                  <a:lnTo>
                    <a:pt x="1990" y="1582"/>
                  </a:lnTo>
                  <a:lnTo>
                    <a:pt x="2843" y="2435"/>
                  </a:lnTo>
                  <a:cubicBezTo>
                    <a:pt x="2960" y="2551"/>
                    <a:pt x="3149" y="2551"/>
                    <a:pt x="3266" y="2435"/>
                  </a:cubicBezTo>
                  <a:cubicBezTo>
                    <a:pt x="3382" y="2318"/>
                    <a:pt x="3382" y="2129"/>
                    <a:pt x="3266" y="2012"/>
                  </a:cubicBezTo>
                  <a:lnTo>
                    <a:pt x="3266" y="2012"/>
                  </a:lnTo>
                  <a:close/>
                  <a:moveTo>
                    <a:pt x="3266" y="2012"/>
                  </a:moveTo>
                  <a:lnTo>
                    <a:pt x="3266" y="2012"/>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spTree>
    <p:extLst>
      <p:ext uri="{BB962C8B-B14F-4D97-AF65-F5344CB8AC3E}">
        <p14:creationId xmlns:p14="http://schemas.microsoft.com/office/powerpoint/2010/main" val="2303341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31068" y="3963427"/>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4395675" y="3783485"/>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4572000" y="3372032"/>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483218" y="3112657"/>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4500980" y="3891449"/>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6" name="TextBox 35"/>
          <p:cNvSpPr txBox="1"/>
          <p:nvPr/>
        </p:nvSpPr>
        <p:spPr>
          <a:xfrm>
            <a:off x="3332340" y="1532448"/>
            <a:ext cx="2479309" cy="892530"/>
          </a:xfrm>
          <a:prstGeom prst="rect">
            <a:avLst/>
          </a:prstGeom>
          <a:noFill/>
        </p:spPr>
        <p:txBody>
          <a:bodyPr wrap="square" lIns="91420" tIns="45709" rIns="91420" bIns="45709" rtlCol="0">
            <a:spAutoFit/>
          </a:bodyPr>
          <a:lstStyle/>
          <a:p>
            <a:pPr algn="ctr"/>
            <a:r>
              <a:rPr lang="en-US" sz="1400" b="1" dirty="0" smtClean="0">
                <a:solidFill>
                  <a:srgbClr val="0AB8D0"/>
                </a:solidFill>
              </a:rPr>
              <a:t>+ </a:t>
            </a:r>
            <a:r>
              <a:rPr lang="lt-LT" sz="1400" b="1" dirty="0" smtClean="0">
                <a:solidFill>
                  <a:srgbClr val="0AB8D0"/>
                </a:solidFill>
              </a:rPr>
              <a:t>61.237.668</a:t>
            </a:r>
          </a:p>
          <a:p>
            <a:pPr algn="ctr"/>
            <a:r>
              <a:rPr lang="en-US" sz="1200" dirty="0" smtClean="0">
                <a:solidFill>
                  <a:srgbClr val="0AB8D0"/>
                </a:solidFill>
              </a:rPr>
              <a:t>IŠMANIOS ENERGIJOS APSKAITOS DIEGIMUI</a:t>
            </a:r>
          </a:p>
          <a:p>
            <a:pPr algn="ctr"/>
            <a:endParaRPr lang="en-US" sz="1400" b="1" dirty="0">
              <a:solidFill>
                <a:srgbClr val="0AB8D0"/>
              </a:solidFill>
            </a:endParaRPr>
          </a:p>
        </p:txBody>
      </p:sp>
      <p:sp>
        <p:nvSpPr>
          <p:cNvPr id="43" name="TextBox 42"/>
          <p:cNvSpPr txBox="1"/>
          <p:nvPr/>
        </p:nvSpPr>
        <p:spPr>
          <a:xfrm>
            <a:off x="252000" y="866643"/>
            <a:ext cx="3472275" cy="3447075"/>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a:solidFill>
                  <a:srgbClr val="787878"/>
                </a:solidFill>
                <a:latin typeface="Times New Roman"/>
                <a:ea typeface="Times New Roman"/>
              </a:rPr>
              <a:t>ES </a:t>
            </a:r>
            <a:r>
              <a:rPr lang="lt-LT" sz="1300" i="1" dirty="0">
                <a:solidFill>
                  <a:srgbClr val="787878"/>
                </a:solidFill>
                <a:latin typeface="Times New Roman"/>
                <a:ea typeface="Times New Roman"/>
              </a:rPr>
              <a:t>strateginėje vizijoje „Europa 2020“ ir Komisijos komunikate dėl 2020–2030 m. klimato ir energetikos politikos strategijoje </a:t>
            </a:r>
            <a:r>
              <a:rPr lang="lt-LT" sz="1300" dirty="0">
                <a:solidFill>
                  <a:srgbClr val="787878"/>
                </a:solidFill>
                <a:latin typeface="Times New Roman"/>
                <a:ea typeface="Times New Roman"/>
              </a:rPr>
              <a:t>energijos efektyvumo</a:t>
            </a:r>
            <a:r>
              <a:rPr lang="lt-LT" sz="1300" i="1" dirty="0">
                <a:solidFill>
                  <a:srgbClr val="787878"/>
                </a:solidFill>
                <a:latin typeface="Times New Roman"/>
                <a:ea typeface="Times New Roman"/>
              </a:rPr>
              <a:t> </a:t>
            </a:r>
            <a:r>
              <a:rPr lang="lt-LT" sz="1300" dirty="0">
                <a:solidFill>
                  <a:srgbClr val="787878"/>
                </a:solidFill>
                <a:latin typeface="Times New Roman"/>
                <a:ea typeface="Times New Roman"/>
              </a:rPr>
              <a:t>skatinimas numatytas kaip vienas pagrindinių </a:t>
            </a:r>
            <a:r>
              <a:rPr lang="lt-LT" sz="1300" dirty="0">
                <a:solidFill>
                  <a:srgbClr val="787878"/>
                </a:solidFill>
                <a:latin typeface="Times New Roman"/>
                <a:ea typeface="Times New Roman"/>
              </a:rPr>
              <a:t>tikslų.</a:t>
            </a:r>
          </a:p>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Tikslui </a:t>
            </a:r>
            <a:r>
              <a:rPr lang="lt-LT" sz="1300" dirty="0">
                <a:solidFill>
                  <a:srgbClr val="787878"/>
                </a:solidFill>
                <a:latin typeface="Times New Roman"/>
                <a:ea typeface="Times New Roman"/>
              </a:rPr>
              <a:t>pasiekti siūloma diegti išmaniąją energijos apskaitą, </a:t>
            </a:r>
            <a:r>
              <a:rPr lang="lt-LT" sz="1300" dirty="0" smtClean="0">
                <a:solidFill>
                  <a:srgbClr val="787878"/>
                </a:solidFill>
                <a:latin typeface="Times New Roman"/>
                <a:ea typeface="Times New Roman"/>
              </a:rPr>
              <a:t>kurios </a:t>
            </a:r>
            <a:r>
              <a:rPr lang="lt-LT" sz="1300" dirty="0">
                <a:solidFill>
                  <a:srgbClr val="787878"/>
                </a:solidFill>
                <a:latin typeface="Times New Roman"/>
                <a:ea typeface="Times New Roman"/>
              </a:rPr>
              <a:t>pagrindinius principus apibrėžia ES dokumentai: III Energetikos paketas; Žiemos energetikos paketas (IV energetikos paketas); ES direktyvos: 2005/89/EB dėl priemonių siekiant užtikrinti elektros energijos tiekimo saugumą ir investicijas į infrastruktūrą; 2009/72/EB dėl elektros energijos vidaus rinkos bendrųjų taisyklių; 2009/73/EB dėl gamtinių dujų vidaus rinkos bendrųjų taisyklių.</a:t>
            </a:r>
          </a:p>
        </p:txBody>
      </p:sp>
      <p:cxnSp>
        <p:nvCxnSpPr>
          <p:cNvPr id="45" name="Straight Connector 44"/>
          <p:cNvCxnSpPr/>
          <p:nvPr/>
        </p:nvCxnSpPr>
        <p:spPr>
          <a:xfrm flipV="1">
            <a:off x="7321977" y="3372032"/>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7233194" y="3112657"/>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7" name="Oval 46"/>
          <p:cNvSpPr>
            <a:spLocks noChangeAspect="1"/>
          </p:cNvSpPr>
          <p:nvPr/>
        </p:nvSpPr>
        <p:spPr>
          <a:xfrm>
            <a:off x="7250960"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8" name="TextBox 47"/>
          <p:cNvSpPr txBox="1"/>
          <p:nvPr/>
        </p:nvSpPr>
        <p:spPr>
          <a:xfrm>
            <a:off x="3250893" y="2551082"/>
            <a:ext cx="2820027" cy="461643"/>
          </a:xfrm>
          <a:prstGeom prst="rect">
            <a:avLst/>
          </a:prstGeom>
          <a:noFill/>
        </p:spPr>
        <p:txBody>
          <a:bodyPr wrap="square" lIns="91420" tIns="45709" rIns="91420" bIns="45709" rtlCol="0">
            <a:spAutoFit/>
          </a:bodyPr>
          <a:lstStyle/>
          <a:p>
            <a:pPr algn="ctr"/>
            <a:r>
              <a:rPr lang="lt-LT" sz="1200" dirty="0" smtClean="0">
                <a:solidFill>
                  <a:srgbClr val="0AB8D0"/>
                </a:solidFill>
              </a:rPr>
              <a:t>ATSINAUJINANČIOJI ENERGIJA: BIOMASĖ</a:t>
            </a:r>
            <a:endParaRPr lang="lt-LT" sz="1200" dirty="0">
              <a:solidFill>
                <a:srgbClr val="0AB8D0"/>
              </a:solidFill>
            </a:endParaRPr>
          </a:p>
        </p:txBody>
      </p:sp>
      <p:sp>
        <p:nvSpPr>
          <p:cNvPr id="49" name="TextBox 48"/>
          <p:cNvSpPr txBox="1"/>
          <p:nvPr/>
        </p:nvSpPr>
        <p:spPr>
          <a:xfrm>
            <a:off x="3492500" y="2295228"/>
            <a:ext cx="2161729" cy="295443"/>
          </a:xfrm>
          <a:prstGeom prst="rect">
            <a:avLst/>
          </a:prstGeom>
          <a:noFill/>
        </p:spPr>
        <p:txBody>
          <a:bodyPr wrap="square" lIns="91420" tIns="45709" rIns="91420" bIns="45709" rtlCol="0">
            <a:spAutoFit/>
          </a:bodyPr>
          <a:lstStyle/>
          <a:p>
            <a:pPr algn="ctr">
              <a:lnSpc>
                <a:spcPct val="120000"/>
              </a:lnSpc>
            </a:pPr>
            <a:r>
              <a:rPr lang="lt-LT" sz="1100" dirty="0" smtClean="0">
                <a:solidFill>
                  <a:srgbClr val="787878"/>
                </a:solidFill>
              </a:rPr>
              <a:t>MAŽINAMOS LĖŠOS </a:t>
            </a:r>
            <a:endParaRPr lang="en-US" sz="1100" dirty="0">
              <a:solidFill>
                <a:srgbClr val="787878"/>
              </a:solidFill>
            </a:endParaRPr>
          </a:p>
        </p:txBody>
      </p:sp>
      <p:sp>
        <p:nvSpPr>
          <p:cNvPr id="25" name="Text Placeholder 8"/>
          <p:cNvSpPr txBox="1">
            <a:spLocks/>
          </p:cNvSpPr>
          <p:nvPr/>
        </p:nvSpPr>
        <p:spPr>
          <a:xfrm>
            <a:off x="252002" y="198969"/>
            <a:ext cx="8453848" cy="51702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800" b="1" dirty="0" smtClean="0">
                <a:solidFill>
                  <a:srgbClr val="0AB8D0"/>
                </a:solidFill>
                <a:latin typeface="+mj-lt"/>
                <a:ea typeface="Times New Roman"/>
              </a:rPr>
              <a:t>PERSKIRSTOMOS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4 pr. lėšos </a:t>
            </a:r>
            <a:r>
              <a:rPr lang="lt-LT" sz="1800" b="1" dirty="0">
                <a:solidFill>
                  <a:srgbClr val="0AB8D0"/>
                </a:solidFill>
                <a:latin typeface="+mj-lt"/>
                <a:ea typeface="Times New Roman"/>
              </a:rPr>
              <a:t>tarp išlaidų </a:t>
            </a:r>
            <a:r>
              <a:rPr lang="lt-LT" sz="1800" b="1" dirty="0" smtClean="0">
                <a:solidFill>
                  <a:srgbClr val="0AB8D0"/>
                </a:solidFill>
                <a:latin typeface="+mj-lt"/>
                <a:ea typeface="Times New Roman"/>
              </a:rPr>
              <a:t>kategorijų</a:t>
            </a:r>
          </a:p>
        </p:txBody>
      </p:sp>
      <p:sp>
        <p:nvSpPr>
          <p:cNvPr id="2" name="TextBox 1"/>
          <p:cNvSpPr txBox="1"/>
          <p:nvPr/>
        </p:nvSpPr>
        <p:spPr>
          <a:xfrm>
            <a:off x="5846770" y="1995147"/>
            <a:ext cx="2950535" cy="600164"/>
          </a:xfrm>
          <a:prstGeom prst="rect">
            <a:avLst/>
          </a:prstGeom>
          <a:noFill/>
        </p:spPr>
        <p:txBody>
          <a:bodyPr wrap="square" rtlCol="0">
            <a:spAutoFit/>
          </a:bodyPr>
          <a:lstStyle/>
          <a:p>
            <a:pPr marL="171450" indent="-171450">
              <a:buBlip>
                <a:blip r:embed="rId3"/>
              </a:buBlip>
            </a:pPr>
            <a:r>
              <a:rPr lang="lt-LT" sz="1100" dirty="0" smtClean="0"/>
              <a:t>Didinamas rodiklis</a:t>
            </a:r>
            <a:r>
              <a:rPr lang="lt-LT" sz="1100" dirty="0" smtClean="0"/>
              <a:t>: </a:t>
            </a:r>
            <a:r>
              <a:rPr lang="lt-LT" sz="1100" i="1" dirty="0" smtClean="0"/>
              <a:t>Papildomai </a:t>
            </a:r>
            <a:r>
              <a:rPr lang="lt-LT" sz="1100" i="1" dirty="0"/>
              <a:t>prie pažangiųjų tinklų prijungtų vartotojų skaičius 500.000 (10.000</a:t>
            </a:r>
            <a:r>
              <a:rPr lang="lt-LT" sz="1100" i="1" dirty="0" smtClean="0"/>
              <a:t>)</a:t>
            </a:r>
            <a:endParaRPr lang="lt-LT" sz="1100" i="1" dirty="0"/>
          </a:p>
        </p:txBody>
      </p:sp>
    </p:spTree>
    <p:extLst>
      <p:ext uri="{BB962C8B-B14F-4D97-AF65-F5344CB8AC3E}">
        <p14:creationId xmlns:p14="http://schemas.microsoft.com/office/powerpoint/2010/main" val="2502389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31068" y="3963427"/>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4395675" y="3783485"/>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4572000" y="3372032"/>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483218" y="3112657"/>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4500980" y="3891449"/>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6" name="TextBox 35"/>
          <p:cNvSpPr txBox="1"/>
          <p:nvPr/>
        </p:nvSpPr>
        <p:spPr>
          <a:xfrm>
            <a:off x="3298643" y="1443648"/>
            <a:ext cx="2549444" cy="677086"/>
          </a:xfrm>
          <a:prstGeom prst="rect">
            <a:avLst/>
          </a:prstGeom>
          <a:noFill/>
        </p:spPr>
        <p:txBody>
          <a:bodyPr wrap="square" lIns="91420" tIns="45709" rIns="91420" bIns="45709" rtlCol="0">
            <a:spAutoFit/>
          </a:bodyPr>
          <a:lstStyle/>
          <a:p>
            <a:pPr algn="ctr"/>
            <a:r>
              <a:rPr lang="en-US" sz="1400" b="1" dirty="0" smtClean="0">
                <a:solidFill>
                  <a:srgbClr val="0AB8D0"/>
                </a:solidFill>
              </a:rPr>
              <a:t>+ 10</a:t>
            </a:r>
            <a:r>
              <a:rPr lang="lt-LT" sz="1400" b="1" dirty="0" smtClean="0">
                <a:solidFill>
                  <a:srgbClr val="0AB8D0"/>
                </a:solidFill>
              </a:rPr>
              <a:t>.000.000</a:t>
            </a:r>
          </a:p>
          <a:p>
            <a:pPr algn="ctr"/>
            <a:r>
              <a:rPr lang="lt-LT" sz="1200" dirty="0" smtClean="0">
                <a:solidFill>
                  <a:srgbClr val="0AB8D0"/>
                </a:solidFill>
              </a:rPr>
              <a:t>KULTŪROS PAVELDO OBJEKTŲ TVARKYMUI</a:t>
            </a:r>
            <a:endParaRPr lang="lt-LT" sz="1200" dirty="0">
              <a:solidFill>
                <a:srgbClr val="0AB8D0"/>
              </a:solidFill>
            </a:endParaRPr>
          </a:p>
        </p:txBody>
      </p:sp>
      <p:sp>
        <p:nvSpPr>
          <p:cNvPr id="43" name="TextBox 42"/>
          <p:cNvSpPr txBox="1"/>
          <p:nvPr/>
        </p:nvSpPr>
        <p:spPr>
          <a:xfrm>
            <a:off x="252001" y="946805"/>
            <a:ext cx="3033068" cy="2400635"/>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Lėšų poreikis E rinkodaros veikloms yra mažesnis nei skirtas finansavimas. </a:t>
            </a:r>
            <a:endParaRPr lang="lt-LT" sz="1300" dirty="0">
              <a:solidFill>
                <a:srgbClr val="787878"/>
              </a:solidFill>
              <a:latin typeface="Times New Roman"/>
              <a:ea typeface="Times New Roman"/>
            </a:endParaRPr>
          </a:p>
          <a:p>
            <a:pPr marL="171450" indent="-171450">
              <a:spcBef>
                <a:spcPts val="600"/>
              </a:spcBef>
              <a:spcAft>
                <a:spcPts val="600"/>
              </a:spcAft>
              <a:buBlip>
                <a:blip r:embed="rId3"/>
              </a:buBlip>
            </a:pPr>
            <a:r>
              <a:rPr lang="lt-LT" sz="1300" dirty="0">
                <a:solidFill>
                  <a:srgbClr val="787878"/>
                </a:solidFill>
                <a:latin typeface="Times New Roman"/>
                <a:ea typeface="Times New Roman"/>
              </a:rPr>
              <a:t>Kultūros </a:t>
            </a:r>
            <a:r>
              <a:rPr lang="lt-LT" sz="1300" dirty="0">
                <a:solidFill>
                  <a:srgbClr val="787878"/>
                </a:solidFill>
                <a:latin typeface="Times New Roman"/>
                <a:ea typeface="Times New Roman"/>
              </a:rPr>
              <a:t>paveldas nėra gerai ištirtas ir atskleistas, visuomenės sąmoningumas ir aktyvumas yra gana mažas, nepakankamai tenkinami gyventojų kultūriniai ir rekreaciniai poreikiai. </a:t>
            </a:r>
            <a:endParaRPr lang="lt-LT" sz="1300" dirty="0">
              <a:solidFill>
                <a:srgbClr val="787878"/>
              </a:solidFill>
              <a:latin typeface="Times New Roman"/>
              <a:ea typeface="Times New Roman"/>
            </a:endParaRPr>
          </a:p>
          <a:p>
            <a:pPr marL="171450" indent="-171450">
              <a:spcBef>
                <a:spcPts val="600"/>
              </a:spcBef>
              <a:spcAft>
                <a:spcPts val="600"/>
              </a:spcAft>
              <a:buBlip>
                <a:blip r:embed="rId3"/>
              </a:buBlip>
            </a:pPr>
            <a:r>
              <a:rPr lang="lt-LT" sz="1300" dirty="0">
                <a:solidFill>
                  <a:srgbClr val="787878"/>
                </a:solidFill>
                <a:latin typeface="Times New Roman"/>
                <a:ea typeface="Times New Roman"/>
              </a:rPr>
              <a:t>Nepakankamas švietimas ir informavimas apie Lietuvos kultūros paveldo savitumą ir </a:t>
            </a:r>
            <a:r>
              <a:rPr lang="lt-LT" sz="1300" dirty="0" smtClean="0">
                <a:solidFill>
                  <a:srgbClr val="787878"/>
                </a:solidFill>
                <a:latin typeface="Times New Roman"/>
                <a:ea typeface="Times New Roman"/>
              </a:rPr>
              <a:t>reikšmę.</a:t>
            </a:r>
            <a:endParaRPr lang="lt-LT" sz="1300" dirty="0">
              <a:solidFill>
                <a:srgbClr val="787878"/>
              </a:solidFill>
              <a:latin typeface="Times New Roman"/>
              <a:ea typeface="Times New Roman"/>
            </a:endParaRPr>
          </a:p>
        </p:txBody>
      </p:sp>
      <p:cxnSp>
        <p:nvCxnSpPr>
          <p:cNvPr id="45" name="Straight Connector 44"/>
          <p:cNvCxnSpPr/>
          <p:nvPr/>
        </p:nvCxnSpPr>
        <p:spPr>
          <a:xfrm flipV="1">
            <a:off x="7321977" y="3372032"/>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7233194" y="3112657"/>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7" name="Oval 46"/>
          <p:cNvSpPr>
            <a:spLocks noChangeAspect="1"/>
          </p:cNvSpPr>
          <p:nvPr/>
        </p:nvSpPr>
        <p:spPr>
          <a:xfrm>
            <a:off x="7250960"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8" name="TextBox 47"/>
          <p:cNvSpPr txBox="1"/>
          <p:nvPr/>
        </p:nvSpPr>
        <p:spPr>
          <a:xfrm>
            <a:off x="3059768" y="2435690"/>
            <a:ext cx="3024463" cy="461643"/>
          </a:xfrm>
          <a:prstGeom prst="rect">
            <a:avLst/>
          </a:prstGeom>
          <a:noFill/>
        </p:spPr>
        <p:txBody>
          <a:bodyPr wrap="square" lIns="91420" tIns="45709" rIns="91420" bIns="45709" rtlCol="0">
            <a:spAutoFit/>
          </a:bodyPr>
          <a:lstStyle/>
          <a:p>
            <a:pPr algn="ctr"/>
            <a:r>
              <a:rPr lang="lt-LT" sz="1200" dirty="0" smtClean="0">
                <a:solidFill>
                  <a:srgbClr val="0AB8D0"/>
                </a:solidFill>
              </a:rPr>
              <a:t>VIEŠŲJŲ TURIZMO PASLAUGŲ PLĖTOJIMAS IR POPULIARINIMAS</a:t>
            </a:r>
            <a:endParaRPr lang="lt-LT" sz="1200" dirty="0">
              <a:solidFill>
                <a:srgbClr val="0AB8D0"/>
              </a:solidFill>
            </a:endParaRPr>
          </a:p>
        </p:txBody>
      </p:sp>
      <p:sp>
        <p:nvSpPr>
          <p:cNvPr id="49" name="TextBox 48"/>
          <p:cNvSpPr txBox="1"/>
          <p:nvPr/>
        </p:nvSpPr>
        <p:spPr>
          <a:xfrm>
            <a:off x="3550094" y="2247690"/>
            <a:ext cx="2043809" cy="295443"/>
          </a:xfrm>
          <a:prstGeom prst="rect">
            <a:avLst/>
          </a:prstGeom>
          <a:noFill/>
        </p:spPr>
        <p:txBody>
          <a:bodyPr wrap="square" lIns="91420" tIns="45709" rIns="91420" bIns="45709" rtlCol="0">
            <a:spAutoFit/>
          </a:bodyPr>
          <a:lstStyle/>
          <a:p>
            <a:pPr algn="ctr">
              <a:lnSpc>
                <a:spcPct val="120000"/>
              </a:lnSpc>
            </a:pPr>
            <a:r>
              <a:rPr lang="lt-LT" sz="1100" dirty="0" smtClean="0">
                <a:solidFill>
                  <a:srgbClr val="787878"/>
                </a:solidFill>
              </a:rPr>
              <a:t>MAŽINAMOS LĖŠOS</a:t>
            </a:r>
            <a:endParaRPr lang="en-US" sz="1100" dirty="0">
              <a:solidFill>
                <a:srgbClr val="787878"/>
              </a:solidFill>
            </a:endParaRPr>
          </a:p>
        </p:txBody>
      </p:sp>
      <p:sp>
        <p:nvSpPr>
          <p:cNvPr id="25" name="Text Placeholder 8"/>
          <p:cNvSpPr txBox="1">
            <a:spLocks/>
          </p:cNvSpPr>
          <p:nvPr/>
        </p:nvSpPr>
        <p:spPr>
          <a:xfrm>
            <a:off x="252002" y="189445"/>
            <a:ext cx="8453848" cy="517922"/>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600" b="1" dirty="0" smtClean="0">
                <a:solidFill>
                  <a:srgbClr val="0AB8D0"/>
                </a:solidFill>
                <a:latin typeface="+mj-lt"/>
                <a:ea typeface="Times New Roman"/>
              </a:rPr>
              <a:t>PERSKIRSTOMOS </a:t>
            </a:r>
            <a:r>
              <a:rPr lang="lt-LT" sz="1600" b="1" dirty="0" err="1" smtClean="0">
                <a:solidFill>
                  <a:srgbClr val="0AB8D0"/>
                </a:solidFill>
                <a:latin typeface="+mj-lt"/>
                <a:ea typeface="Times New Roman"/>
              </a:rPr>
              <a:t>Vp</a:t>
            </a:r>
            <a:r>
              <a:rPr lang="lt-LT" sz="1600" b="1" dirty="0" smtClean="0">
                <a:solidFill>
                  <a:srgbClr val="0AB8D0"/>
                </a:solidFill>
                <a:latin typeface="+mj-lt"/>
                <a:ea typeface="Times New Roman"/>
              </a:rPr>
              <a:t> </a:t>
            </a:r>
            <a:r>
              <a:rPr lang="en-US" sz="1800" b="1" dirty="0" smtClean="0">
                <a:solidFill>
                  <a:srgbClr val="0AB8D0"/>
                </a:solidFill>
                <a:latin typeface="+mj-lt"/>
                <a:ea typeface="Times New Roman"/>
              </a:rPr>
              <a:t>5</a:t>
            </a:r>
            <a:r>
              <a:rPr lang="lt-LT" sz="1800" b="1" dirty="0" smtClean="0">
                <a:solidFill>
                  <a:srgbClr val="0AB8D0"/>
                </a:solidFill>
                <a:latin typeface="+mj-lt"/>
                <a:ea typeface="Times New Roman"/>
              </a:rPr>
              <a:t> pr.</a:t>
            </a:r>
            <a:r>
              <a:rPr lang="lt-LT" sz="1600" b="1" dirty="0" smtClean="0">
                <a:solidFill>
                  <a:srgbClr val="0AB8D0"/>
                </a:solidFill>
                <a:latin typeface="+mj-lt"/>
                <a:ea typeface="Times New Roman"/>
              </a:rPr>
              <a:t> lėšos tarp </a:t>
            </a:r>
            <a:r>
              <a:rPr lang="lt-LT" sz="1600" b="1" dirty="0">
                <a:solidFill>
                  <a:srgbClr val="0AB8D0"/>
                </a:solidFill>
                <a:latin typeface="+mj-lt"/>
                <a:ea typeface="Times New Roman"/>
              </a:rPr>
              <a:t>išlaidų </a:t>
            </a:r>
            <a:r>
              <a:rPr lang="lt-LT" sz="1600" b="1" dirty="0" smtClean="0">
                <a:solidFill>
                  <a:srgbClr val="0AB8D0"/>
                </a:solidFill>
                <a:latin typeface="+mj-lt"/>
                <a:ea typeface="Times New Roman"/>
              </a:rPr>
              <a:t>kategorijų</a:t>
            </a:r>
          </a:p>
        </p:txBody>
      </p:sp>
      <p:sp>
        <p:nvSpPr>
          <p:cNvPr id="16" name="TextBox 15"/>
          <p:cNvSpPr txBox="1"/>
          <p:nvPr/>
        </p:nvSpPr>
        <p:spPr>
          <a:xfrm>
            <a:off x="5769401" y="1523874"/>
            <a:ext cx="3247416" cy="1277273"/>
          </a:xfrm>
          <a:prstGeom prst="rect">
            <a:avLst/>
          </a:prstGeom>
          <a:noFill/>
        </p:spPr>
        <p:txBody>
          <a:bodyPr wrap="square" rtlCol="0">
            <a:spAutoFit/>
          </a:bodyPr>
          <a:lstStyle/>
          <a:p>
            <a:pPr marL="171450" indent="-171450">
              <a:buBlip>
                <a:blip r:embed="rId3"/>
              </a:buBlip>
            </a:pPr>
            <a:r>
              <a:rPr lang="lt-LT" sz="1100" dirty="0" smtClean="0"/>
              <a:t>Didinami produkto rodikliai:</a:t>
            </a:r>
          </a:p>
          <a:p>
            <a:pPr marL="171450" indent="-171450">
              <a:buFont typeface="Arial" panose="020B0604020202020204" pitchFamily="34" charset="0"/>
              <a:buChar char="•"/>
            </a:pPr>
            <a:r>
              <a:rPr lang="lt-LT" sz="1100" i="1" dirty="0"/>
              <a:t>Numatomo apsilankymų remiamuose kultūros ir gamtos paveldo objektuose bei turistų traukos vietose skaičiaus padidėjimas 250.000 (220.000)</a:t>
            </a:r>
          </a:p>
          <a:p>
            <a:pPr marL="171450" indent="-171450">
              <a:buFont typeface="Arial" panose="020B0604020202020204" pitchFamily="34" charset="0"/>
              <a:buChar char="•"/>
            </a:pPr>
            <a:r>
              <a:rPr lang="lt-LT" sz="1100" i="1" dirty="0"/>
              <a:t>Sutvarkyti, įrengti ir pritaikyti lankymui gamtos ir kultūros paveldo objektai ir teritorijos 77 (65)</a:t>
            </a:r>
          </a:p>
        </p:txBody>
      </p:sp>
    </p:spTree>
    <p:extLst>
      <p:ext uri="{BB962C8B-B14F-4D97-AF65-F5344CB8AC3E}">
        <p14:creationId xmlns:p14="http://schemas.microsoft.com/office/powerpoint/2010/main" val="539535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31068" y="3963427"/>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4395675" y="3783485"/>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4572000" y="3372032"/>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498469" y="3382606"/>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4500980" y="3891449"/>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6" name="TextBox 35"/>
          <p:cNvSpPr txBox="1"/>
          <p:nvPr/>
        </p:nvSpPr>
        <p:spPr>
          <a:xfrm>
            <a:off x="2820838" y="1192666"/>
            <a:ext cx="6167887" cy="677086"/>
          </a:xfrm>
          <a:prstGeom prst="rect">
            <a:avLst/>
          </a:prstGeom>
          <a:noFill/>
        </p:spPr>
        <p:txBody>
          <a:bodyPr wrap="square" lIns="91420" tIns="45709" rIns="91420" bIns="45709" rtlCol="0">
            <a:spAutoFit/>
          </a:bodyPr>
          <a:lstStyle/>
          <a:p>
            <a:pPr algn="ctr"/>
            <a:r>
              <a:rPr lang="en-US" sz="1400" b="1" dirty="0" smtClean="0">
                <a:solidFill>
                  <a:srgbClr val="0AB8D0"/>
                </a:solidFill>
              </a:rPr>
              <a:t>+ </a:t>
            </a:r>
            <a:r>
              <a:rPr lang="lt-LT" sz="1400" b="1" dirty="0" smtClean="0">
                <a:solidFill>
                  <a:srgbClr val="0AB8D0"/>
                </a:solidFill>
              </a:rPr>
              <a:t>2.000.000</a:t>
            </a:r>
          </a:p>
          <a:p>
            <a:pPr algn="ctr"/>
            <a:r>
              <a:rPr lang="lt-LT" sz="1200" dirty="0" smtClean="0">
                <a:solidFill>
                  <a:srgbClr val="0AB8D0"/>
                </a:solidFill>
              </a:rPr>
              <a:t>MOKYKLOSE ĮGYVENDINAMŲ PREVENCINIŲ PROGRAMŲ </a:t>
            </a:r>
            <a:endParaRPr lang="lt-LT" sz="1200" dirty="0" smtClean="0">
              <a:solidFill>
                <a:srgbClr val="0AB8D0"/>
              </a:solidFill>
            </a:endParaRPr>
          </a:p>
          <a:p>
            <a:pPr algn="ctr"/>
            <a:r>
              <a:rPr lang="lt-LT" sz="1200" dirty="0" smtClean="0">
                <a:solidFill>
                  <a:srgbClr val="0AB8D0"/>
                </a:solidFill>
              </a:rPr>
              <a:t>AKTUALIZAVIMUI</a:t>
            </a:r>
            <a:endParaRPr lang="lt-LT" sz="1200" dirty="0">
              <a:solidFill>
                <a:srgbClr val="0AB8D0"/>
              </a:solidFill>
            </a:endParaRPr>
          </a:p>
        </p:txBody>
      </p:sp>
      <p:sp>
        <p:nvSpPr>
          <p:cNvPr id="43" name="TextBox 42"/>
          <p:cNvSpPr txBox="1"/>
          <p:nvPr/>
        </p:nvSpPr>
        <p:spPr>
          <a:xfrm>
            <a:off x="251999" y="1037398"/>
            <a:ext cx="3034125" cy="3447075"/>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a:solidFill>
                  <a:srgbClr val="787878"/>
                </a:solidFill>
                <a:latin typeface="Times New Roman"/>
                <a:ea typeface="Times New Roman"/>
              </a:rPr>
              <a:t>2015 </a:t>
            </a:r>
            <a:r>
              <a:rPr lang="lt-LT" sz="1300" i="1" dirty="0">
                <a:solidFill>
                  <a:srgbClr val="787878"/>
                </a:solidFill>
                <a:latin typeface="Times New Roman"/>
                <a:ea typeface="Times New Roman"/>
              </a:rPr>
              <a:t>m. </a:t>
            </a:r>
            <a:r>
              <a:rPr lang="lt-LT" sz="1300" i="1" dirty="0">
                <a:solidFill>
                  <a:srgbClr val="787878"/>
                </a:solidFill>
                <a:latin typeface="Times New Roman"/>
                <a:ea typeface="Times New Roman"/>
              </a:rPr>
              <a:t>Vaiko </a:t>
            </a:r>
            <a:r>
              <a:rPr lang="lt-LT" sz="1300" i="1" dirty="0">
                <a:solidFill>
                  <a:srgbClr val="787878"/>
                </a:solidFill>
                <a:latin typeface="Times New Roman"/>
                <a:ea typeface="Times New Roman"/>
              </a:rPr>
              <a:t>minimalios ir vidutinės priežiūros įstatymo nuostatų įgyvendinimo tyrimas ir </a:t>
            </a:r>
            <a:r>
              <a:rPr lang="lt-LT" sz="1300" i="1" dirty="0">
                <a:solidFill>
                  <a:srgbClr val="787878"/>
                </a:solidFill>
                <a:latin typeface="Times New Roman"/>
                <a:ea typeface="Times New Roman"/>
              </a:rPr>
              <a:t>analizė</a:t>
            </a:r>
            <a:r>
              <a:rPr lang="en-US" sz="1300" i="1" dirty="0">
                <a:solidFill>
                  <a:srgbClr val="787878"/>
                </a:solidFill>
                <a:latin typeface="Times New Roman"/>
                <a:ea typeface="Times New Roman"/>
              </a:rPr>
              <a:t> </a:t>
            </a:r>
            <a:r>
              <a:rPr lang="en-US" sz="1300" dirty="0">
                <a:solidFill>
                  <a:srgbClr val="787878"/>
                </a:solidFill>
                <a:latin typeface="Times New Roman"/>
                <a:ea typeface="Times New Roman"/>
              </a:rPr>
              <a:t>- </a:t>
            </a:r>
            <a:r>
              <a:rPr lang="lt-LT" sz="1300" dirty="0">
                <a:solidFill>
                  <a:srgbClr val="787878"/>
                </a:solidFill>
                <a:latin typeface="Times New Roman"/>
                <a:ea typeface="Times New Roman"/>
              </a:rPr>
              <a:t>praktiškai </a:t>
            </a:r>
            <a:r>
              <a:rPr lang="lt-LT" sz="1300" dirty="0">
                <a:solidFill>
                  <a:srgbClr val="787878"/>
                </a:solidFill>
                <a:latin typeface="Times New Roman"/>
                <a:ea typeface="Times New Roman"/>
              </a:rPr>
              <a:t>nėra skiriamas dėmesio prevencinės veiklos mokyklose koordinavimui, taikomų priemonių ar programų analizei, veiksmingumo </a:t>
            </a:r>
            <a:r>
              <a:rPr lang="lt-LT" sz="1300" dirty="0">
                <a:solidFill>
                  <a:srgbClr val="787878"/>
                </a:solidFill>
                <a:latin typeface="Times New Roman"/>
                <a:ea typeface="Times New Roman"/>
              </a:rPr>
              <a:t>vertinimui.</a:t>
            </a:r>
          </a:p>
          <a:p>
            <a:pPr marL="171450" indent="-171450">
              <a:spcBef>
                <a:spcPts val="600"/>
              </a:spcBef>
              <a:spcAft>
                <a:spcPts val="600"/>
              </a:spcAft>
              <a:buBlip>
                <a:blip r:embed="rId3"/>
              </a:buBlip>
            </a:pPr>
            <a:r>
              <a:rPr lang="lt-LT" sz="1300" dirty="0">
                <a:solidFill>
                  <a:srgbClr val="787878"/>
                </a:solidFill>
                <a:latin typeface="Times New Roman"/>
                <a:ea typeface="Times New Roman"/>
              </a:rPr>
              <a:t>Prevencinėse </a:t>
            </a:r>
            <a:r>
              <a:rPr lang="lt-LT" sz="1300" dirty="0">
                <a:solidFill>
                  <a:srgbClr val="787878"/>
                </a:solidFill>
                <a:latin typeface="Times New Roman"/>
                <a:ea typeface="Times New Roman"/>
              </a:rPr>
              <a:t>programos dalyvavę mokiniai geriau prisitaiko mokykloje, išmoksta priimtinu būdu išreikšti savo emocijas, geba patys spręsti sunkumus, suprasti netinkamo elgesio pasekmes, mokyklose mažėja agresyvaus elgesio ir patyčių apraiškų, gerėja bendra klasės atmosfera, santykiai.</a:t>
            </a:r>
            <a:endParaRPr lang="en-US" sz="1300" dirty="0">
              <a:solidFill>
                <a:srgbClr val="787878"/>
              </a:solidFill>
              <a:latin typeface="Times New Roman"/>
              <a:ea typeface="Times New Roman"/>
            </a:endParaRPr>
          </a:p>
        </p:txBody>
      </p:sp>
      <p:cxnSp>
        <p:nvCxnSpPr>
          <p:cNvPr id="45" name="Straight Connector 44"/>
          <p:cNvCxnSpPr/>
          <p:nvPr/>
        </p:nvCxnSpPr>
        <p:spPr>
          <a:xfrm flipV="1">
            <a:off x="7321977" y="3372032"/>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7233194" y="3414217"/>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7" name="Oval 46"/>
          <p:cNvSpPr>
            <a:spLocks noChangeAspect="1"/>
          </p:cNvSpPr>
          <p:nvPr/>
        </p:nvSpPr>
        <p:spPr>
          <a:xfrm>
            <a:off x="7250960"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8" name="TextBox 47"/>
          <p:cNvSpPr txBox="1"/>
          <p:nvPr/>
        </p:nvSpPr>
        <p:spPr>
          <a:xfrm>
            <a:off x="2962497" y="2124906"/>
            <a:ext cx="6026228" cy="1384972"/>
          </a:xfrm>
          <a:prstGeom prst="rect">
            <a:avLst/>
          </a:prstGeom>
          <a:noFill/>
        </p:spPr>
        <p:txBody>
          <a:bodyPr wrap="square" lIns="91420" tIns="45709" rIns="91420" bIns="45709" rtlCol="0">
            <a:spAutoFit/>
          </a:bodyPr>
          <a:lstStyle/>
          <a:p>
            <a:pPr marL="266700" algn="ctr"/>
            <a:r>
              <a:rPr lang="lt-LT" sz="1050" dirty="0">
                <a:solidFill>
                  <a:srgbClr val="0AB8D0"/>
                </a:solidFill>
              </a:rPr>
              <a:t>Aukštojo ir lygiaverčio lygmens mokslo kokybės, veiksmingumo ir prieinamumo didinimas siekiant didinti dalyvaujančių asmenų skaičių ir gerinti rezultatus, visų pirma atsižvelgiant į nepalankias sąlygas turinčių asmenų </a:t>
            </a:r>
            <a:r>
              <a:rPr lang="lt-LT" sz="1050" dirty="0" smtClean="0">
                <a:solidFill>
                  <a:srgbClr val="0AB8D0"/>
                </a:solidFill>
              </a:rPr>
              <a:t>grupes.</a:t>
            </a:r>
            <a:endParaRPr lang="lt-LT" sz="1050" dirty="0">
              <a:solidFill>
                <a:srgbClr val="0AB8D0"/>
              </a:solidFill>
            </a:endParaRPr>
          </a:p>
          <a:p>
            <a:pPr marL="266700" algn="ctr"/>
            <a:r>
              <a:rPr lang="lt-LT" sz="1050" dirty="0">
                <a:solidFill>
                  <a:srgbClr val="0AB8D0"/>
                </a:solidFill>
              </a:rPr>
              <a:t>Švietimo ir mokymo sistemų atitikties darbo rinkos poreikiams gerinimas, perėjimo nuo švietimo prie darbo palengvinimas ir profesinio rengimo ir mokymo sistemų stiprinimas ir jų kokybės gerinimas, be kita ko, naudojant gebėjimų numatymo priemones, pritaikant mokymo programas ir kuriant bei plėtojant mokymosi darbo vietoje sistemas, įskaitant dvilypes mokymosi sistemas ir pameistrystės </a:t>
            </a:r>
            <a:r>
              <a:rPr lang="lt-LT" sz="1050" dirty="0" smtClean="0">
                <a:solidFill>
                  <a:srgbClr val="0AB8D0"/>
                </a:solidFill>
              </a:rPr>
              <a:t>programas.</a:t>
            </a:r>
            <a:endParaRPr lang="lt-LT" sz="1050" dirty="0">
              <a:solidFill>
                <a:srgbClr val="0AB8D0"/>
              </a:solidFill>
            </a:endParaRPr>
          </a:p>
        </p:txBody>
      </p:sp>
      <p:sp>
        <p:nvSpPr>
          <p:cNvPr id="25" name="Text Placeholder 8"/>
          <p:cNvSpPr txBox="1">
            <a:spLocks/>
          </p:cNvSpPr>
          <p:nvPr/>
        </p:nvSpPr>
        <p:spPr>
          <a:xfrm>
            <a:off x="252002" y="189444"/>
            <a:ext cx="8453848" cy="535175"/>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800" b="1" dirty="0" smtClean="0">
                <a:latin typeface="+mj-lt"/>
                <a:ea typeface="Times New Roman"/>
                <a:cs typeface="Times New Roman" panose="02020603050405020304" pitchFamily="18" charset="0"/>
              </a:rPr>
              <a:t>Perskirstomos </a:t>
            </a:r>
            <a:r>
              <a:rPr lang="lt-LT" sz="1800" b="1" dirty="0" err="1" smtClean="0">
                <a:latin typeface="+mj-lt"/>
                <a:ea typeface="Times New Roman"/>
                <a:cs typeface="Times New Roman" panose="02020603050405020304" pitchFamily="18" charset="0"/>
              </a:rPr>
              <a:t>Vp</a:t>
            </a:r>
            <a:r>
              <a:rPr lang="lt-LT" sz="1800" b="1" dirty="0" smtClean="0">
                <a:latin typeface="+mj-lt"/>
                <a:ea typeface="Times New Roman"/>
                <a:cs typeface="Times New Roman" panose="02020603050405020304" pitchFamily="18" charset="0"/>
              </a:rPr>
              <a:t> 9 pr. lėšos </a:t>
            </a:r>
            <a:r>
              <a:rPr lang="lt-LT" sz="1800" b="1" dirty="0">
                <a:latin typeface="+mj-lt"/>
                <a:ea typeface="Times New Roman"/>
                <a:cs typeface="Times New Roman" panose="02020603050405020304" pitchFamily="18" charset="0"/>
              </a:rPr>
              <a:t>tarp išlaidų </a:t>
            </a:r>
            <a:r>
              <a:rPr lang="lt-LT" sz="1800" b="1" dirty="0" smtClean="0">
                <a:latin typeface="+mj-lt"/>
                <a:ea typeface="Times New Roman"/>
                <a:cs typeface="Times New Roman" panose="02020603050405020304" pitchFamily="18" charset="0"/>
              </a:rPr>
              <a:t>kategorijų</a:t>
            </a:r>
            <a:endParaRPr lang="lt-LT" sz="1800" b="1" dirty="0">
              <a:solidFill>
                <a:srgbClr val="0AB8D0"/>
              </a:solidFill>
              <a:latin typeface="+mj-lt"/>
              <a:cs typeface="Times New Roman" panose="02020603050405020304" pitchFamily="18" charset="0"/>
            </a:endParaRPr>
          </a:p>
        </p:txBody>
      </p:sp>
      <p:sp>
        <p:nvSpPr>
          <p:cNvPr id="16" name="TextBox 15"/>
          <p:cNvSpPr txBox="1"/>
          <p:nvPr/>
        </p:nvSpPr>
        <p:spPr>
          <a:xfrm>
            <a:off x="4913068" y="1864873"/>
            <a:ext cx="2043809" cy="295443"/>
          </a:xfrm>
          <a:prstGeom prst="rect">
            <a:avLst/>
          </a:prstGeom>
          <a:noFill/>
        </p:spPr>
        <p:txBody>
          <a:bodyPr wrap="square" lIns="91420" tIns="45709" rIns="91420" bIns="45709" rtlCol="0">
            <a:spAutoFit/>
          </a:bodyPr>
          <a:lstStyle/>
          <a:p>
            <a:pPr algn="ctr">
              <a:lnSpc>
                <a:spcPct val="120000"/>
              </a:lnSpc>
            </a:pPr>
            <a:r>
              <a:rPr lang="lt-LT" sz="1100" dirty="0" smtClean="0">
                <a:solidFill>
                  <a:srgbClr val="787878"/>
                </a:solidFill>
              </a:rPr>
              <a:t>MAŽINAMOS LĖŠOS</a:t>
            </a:r>
            <a:endParaRPr lang="en-US" sz="1100" dirty="0">
              <a:solidFill>
                <a:srgbClr val="787878"/>
              </a:solidFill>
            </a:endParaRPr>
          </a:p>
        </p:txBody>
      </p:sp>
    </p:spTree>
    <p:extLst>
      <p:ext uri="{BB962C8B-B14F-4D97-AF65-F5344CB8AC3E}">
        <p14:creationId xmlns:p14="http://schemas.microsoft.com/office/powerpoint/2010/main" val="2822568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52002" y="765917"/>
            <a:ext cx="7874081" cy="2677634"/>
          </a:xfrm>
          <a:prstGeom prst="rect">
            <a:avLst/>
          </a:prstGeom>
          <a:noFill/>
        </p:spPr>
        <p:txBody>
          <a:bodyPr wrap="square" lIns="91420" tIns="45709" rIns="91420" bIns="45709" rtlCol="0">
            <a:spAutoFit/>
          </a:bodyPr>
          <a:lstStyle/>
          <a:p>
            <a:pPr marL="171450" indent="-171450">
              <a:spcBef>
                <a:spcPts val="600"/>
              </a:spcBef>
              <a:spcAft>
                <a:spcPts val="600"/>
              </a:spcAft>
              <a:buFontTx/>
              <a:buBlip>
                <a:blip r:embed="rId3"/>
              </a:buBlip>
            </a:pPr>
            <a:r>
              <a:rPr lang="lt-LT" sz="1200" i="1" dirty="0">
                <a:solidFill>
                  <a:srgbClr val="787878"/>
                </a:solidFill>
              </a:rPr>
              <a:t>Nustatant minėto rodiklio reikšmę „6 000“ buvo keliamas tikslas iki 2020 m. padidinti ikimokyklinio ir priešmokyklinio ugdymo aprėptį šalyje 5 </a:t>
            </a:r>
            <a:r>
              <a:rPr lang="lt-LT" sz="1200" i="1" dirty="0" smtClean="0">
                <a:solidFill>
                  <a:srgbClr val="787878"/>
                </a:solidFill>
              </a:rPr>
              <a:t>procentais.</a:t>
            </a:r>
          </a:p>
          <a:p>
            <a:pPr marL="171450" indent="-171450">
              <a:spcBef>
                <a:spcPts val="600"/>
              </a:spcBef>
              <a:spcAft>
                <a:spcPts val="600"/>
              </a:spcAft>
              <a:buFontTx/>
              <a:buBlip>
                <a:blip r:embed="rId3"/>
              </a:buBlip>
            </a:pPr>
            <a:r>
              <a:rPr lang="lt-LT" sz="1200" i="1" dirty="0" smtClean="0">
                <a:solidFill>
                  <a:srgbClr val="787878"/>
                </a:solidFill>
              </a:rPr>
              <a:t>Nuo </a:t>
            </a:r>
            <a:r>
              <a:rPr lang="lt-LT" sz="1200" i="1" dirty="0">
                <a:solidFill>
                  <a:srgbClr val="787878"/>
                </a:solidFill>
              </a:rPr>
              <a:t>2013 m. iki 2016 m. ikimokyklinio ir priešmokyklinio ugdymo aprėptis visoje Lietuvoje padidėjo 3,77 proc., o tai reiškia, kad buvo sukurta apie 4 296 naujų vietų</a:t>
            </a:r>
            <a:r>
              <a:rPr lang="lt-LT" sz="1200" i="1" dirty="0" smtClean="0">
                <a:solidFill>
                  <a:srgbClr val="787878"/>
                </a:solidFill>
              </a:rPr>
              <a:t>.</a:t>
            </a:r>
          </a:p>
          <a:p>
            <a:pPr marL="171450" indent="-171450">
              <a:spcBef>
                <a:spcPts val="600"/>
              </a:spcBef>
              <a:spcAft>
                <a:spcPts val="600"/>
              </a:spcAft>
              <a:buFontTx/>
              <a:buBlip>
                <a:blip r:embed="rId3"/>
              </a:buBlip>
            </a:pPr>
            <a:r>
              <a:rPr lang="lt-LT" sz="1200" dirty="0">
                <a:solidFill>
                  <a:srgbClr val="787878"/>
                </a:solidFill>
              </a:rPr>
              <a:t>Įtakos naujų ikimokyklinio ugdymo vietų steigimo poreikio sumažėjimui </a:t>
            </a:r>
            <a:r>
              <a:rPr lang="lt-LT" sz="1200" dirty="0" smtClean="0">
                <a:solidFill>
                  <a:srgbClr val="787878"/>
                </a:solidFill>
              </a:rPr>
              <a:t>turi:</a:t>
            </a:r>
          </a:p>
          <a:p>
            <a:pPr marL="171450" indent="-171450">
              <a:spcBef>
                <a:spcPts val="600"/>
              </a:spcBef>
              <a:spcAft>
                <a:spcPts val="600"/>
              </a:spcAft>
              <a:buFont typeface="Arial" panose="020B0604020202020204" pitchFamily="34" charset="0"/>
              <a:buChar char="•"/>
            </a:pPr>
            <a:r>
              <a:rPr lang="lt-LT" sz="1200" dirty="0" smtClean="0">
                <a:solidFill>
                  <a:srgbClr val="787878"/>
                </a:solidFill>
              </a:rPr>
              <a:t>lėtėjančio </a:t>
            </a:r>
            <a:r>
              <a:rPr lang="lt-LT" sz="1200" dirty="0">
                <a:solidFill>
                  <a:srgbClr val="787878"/>
                </a:solidFill>
              </a:rPr>
              <a:t>įsitraukimo į ikimokyklinį ugdymą </a:t>
            </a:r>
            <a:r>
              <a:rPr lang="lt-LT" sz="1200" dirty="0" smtClean="0">
                <a:solidFill>
                  <a:srgbClr val="787878"/>
                </a:solidFill>
              </a:rPr>
              <a:t>tendencija,</a:t>
            </a:r>
          </a:p>
          <a:p>
            <a:pPr marL="171450" indent="-171450">
              <a:spcBef>
                <a:spcPts val="600"/>
              </a:spcBef>
              <a:spcAft>
                <a:spcPts val="600"/>
              </a:spcAft>
              <a:buFont typeface="Arial" panose="020B0604020202020204" pitchFamily="34" charset="0"/>
              <a:buChar char="•"/>
            </a:pPr>
            <a:r>
              <a:rPr lang="lt-LT" sz="1200" dirty="0" smtClean="0">
                <a:solidFill>
                  <a:srgbClr val="787878"/>
                </a:solidFill>
              </a:rPr>
              <a:t>demografinės priežastys</a:t>
            </a:r>
            <a:r>
              <a:rPr lang="lt-LT" sz="1200" dirty="0">
                <a:solidFill>
                  <a:srgbClr val="787878"/>
                </a:solidFill>
              </a:rPr>
              <a:t> </a:t>
            </a:r>
            <a:r>
              <a:rPr lang="lt-LT" sz="1200" dirty="0" smtClean="0">
                <a:solidFill>
                  <a:srgbClr val="787878"/>
                </a:solidFill>
              </a:rPr>
              <a:t>- </a:t>
            </a:r>
            <a:r>
              <a:rPr lang="lt-LT" sz="1200" dirty="0">
                <a:solidFill>
                  <a:srgbClr val="787878"/>
                </a:solidFill>
              </a:rPr>
              <a:t>šalyje vyrauja žemi gimstamumo rodikliai su tendencija dar mažėti. </a:t>
            </a:r>
            <a:endParaRPr lang="lt-LT" sz="1200" dirty="0" smtClean="0">
              <a:solidFill>
                <a:srgbClr val="787878"/>
              </a:solidFill>
            </a:endParaRPr>
          </a:p>
          <a:p>
            <a:pPr marL="171450" indent="-171450">
              <a:spcBef>
                <a:spcPts val="600"/>
              </a:spcBef>
              <a:spcAft>
                <a:spcPts val="600"/>
              </a:spcAft>
              <a:buBlip>
                <a:blip r:embed="rId3"/>
              </a:buBlip>
            </a:pPr>
            <a:endParaRPr lang="lt-LT" sz="1200" dirty="0" smtClean="0">
              <a:solidFill>
                <a:srgbClr val="787878"/>
              </a:solidFill>
            </a:endParaRPr>
          </a:p>
          <a:p>
            <a:pPr marL="171450" indent="-171450">
              <a:spcBef>
                <a:spcPts val="600"/>
              </a:spcBef>
              <a:spcAft>
                <a:spcPts val="600"/>
              </a:spcAft>
              <a:buFontTx/>
              <a:buBlip>
                <a:blip r:embed="rId3"/>
              </a:buBlip>
            </a:pPr>
            <a:endParaRPr lang="en-US" sz="1200" dirty="0">
              <a:solidFill>
                <a:srgbClr val="787878"/>
              </a:solidFill>
            </a:endParaRPr>
          </a:p>
        </p:txBody>
      </p:sp>
      <p:sp>
        <p:nvSpPr>
          <p:cNvPr id="25" name="Text Placeholder 8"/>
          <p:cNvSpPr txBox="1">
            <a:spLocks/>
          </p:cNvSpPr>
          <p:nvPr/>
        </p:nvSpPr>
        <p:spPr>
          <a:xfrm>
            <a:off x="252002" y="189444"/>
            <a:ext cx="8453848" cy="535175"/>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800" b="1" dirty="0" smtClean="0">
                <a:solidFill>
                  <a:srgbClr val="0AB8D0"/>
                </a:solidFill>
                <a:latin typeface="Roboto Light"/>
                <a:ea typeface="Times New Roman"/>
                <a:cs typeface="Times New Roman" panose="02020603050405020304" pitchFamily="18" charset="0"/>
              </a:rPr>
              <a:t>Mažinamas </a:t>
            </a:r>
            <a:r>
              <a:rPr lang="lt-LT" sz="1800" b="1" dirty="0" err="1">
                <a:solidFill>
                  <a:srgbClr val="0AB8D0"/>
                </a:solidFill>
                <a:latin typeface="Roboto Light"/>
                <a:ea typeface="Times New Roman"/>
                <a:cs typeface="Times New Roman" panose="02020603050405020304" pitchFamily="18" charset="0"/>
              </a:rPr>
              <a:t>Vp</a:t>
            </a:r>
            <a:r>
              <a:rPr lang="lt-LT" sz="1800" b="1" dirty="0">
                <a:solidFill>
                  <a:srgbClr val="0AB8D0"/>
                </a:solidFill>
                <a:latin typeface="Roboto Light"/>
                <a:ea typeface="Times New Roman"/>
                <a:cs typeface="Times New Roman" panose="02020603050405020304" pitchFamily="18" charset="0"/>
              </a:rPr>
              <a:t> 9 pr. </a:t>
            </a:r>
            <a:r>
              <a:rPr lang="lt-LT" sz="1800" b="1" dirty="0" smtClean="0">
                <a:solidFill>
                  <a:srgbClr val="0AB8D0"/>
                </a:solidFill>
                <a:latin typeface="Roboto Light"/>
                <a:ea typeface="Times New Roman"/>
                <a:cs typeface="Times New Roman" panose="02020603050405020304" pitchFamily="18" charset="0"/>
              </a:rPr>
              <a:t>produkto  rodiklis</a:t>
            </a:r>
            <a:endParaRPr lang="lt-LT" sz="1800" b="1" dirty="0">
              <a:solidFill>
                <a:srgbClr val="0AB8D0"/>
              </a:solidFill>
              <a:latin typeface="Roboto Light"/>
              <a:cs typeface="Times New Roman" panose="02020603050405020304" pitchFamily="18" charset="0"/>
            </a:endParaRPr>
          </a:p>
        </p:txBody>
      </p:sp>
      <p:graphicFrame>
        <p:nvGraphicFramePr>
          <p:cNvPr id="17" name="Diagram 8"/>
          <p:cNvGraphicFramePr/>
          <p:nvPr>
            <p:extLst>
              <p:ext uri="{D42A27DB-BD31-4B8C-83A1-F6EECF244321}">
                <p14:modId xmlns:p14="http://schemas.microsoft.com/office/powerpoint/2010/main" val="466074991"/>
              </p:ext>
            </p:extLst>
          </p:nvPr>
        </p:nvGraphicFramePr>
        <p:xfrm>
          <a:off x="1742537" y="3022368"/>
          <a:ext cx="6254150" cy="1713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8467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a:spLocks noChangeAspect="1"/>
          </p:cNvSpPr>
          <p:nvPr/>
        </p:nvSpPr>
        <p:spPr>
          <a:xfrm>
            <a:off x="7043857" y="196103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7220182" y="154958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7131400" y="129020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7149162" y="206899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3" name="TextBox 42"/>
          <p:cNvSpPr txBox="1"/>
          <p:nvPr/>
        </p:nvSpPr>
        <p:spPr>
          <a:xfrm>
            <a:off x="346891" y="1114657"/>
            <a:ext cx="6398965" cy="2320613"/>
          </a:xfrm>
          <a:prstGeom prst="rect">
            <a:avLst/>
          </a:prstGeom>
          <a:noFill/>
        </p:spPr>
        <p:txBody>
          <a:bodyPr wrap="square" lIns="91420" tIns="45709" rIns="91420" bIns="45709" rtlCol="0">
            <a:spAutoFit/>
          </a:bodyPr>
          <a:lstStyle/>
          <a:p>
            <a:pPr lvl="0" defTabSz="913934">
              <a:lnSpc>
                <a:spcPct val="130000"/>
              </a:lnSpc>
              <a:spcBef>
                <a:spcPts val="300"/>
              </a:spcBef>
              <a:spcAft>
                <a:spcPts val="300"/>
              </a:spcAft>
            </a:pPr>
            <a:r>
              <a:rPr lang="lt-LT" sz="1600" dirty="0">
                <a:solidFill>
                  <a:schemeClr val="tx2"/>
                </a:solidFill>
                <a:cs typeface="Roboto Light"/>
              </a:rPr>
              <a:t>Siūlomu </a:t>
            </a:r>
            <a:r>
              <a:rPr lang="lt-LT" sz="1600" dirty="0" smtClean="0">
                <a:solidFill>
                  <a:schemeClr val="tx2"/>
                </a:solidFill>
                <a:cs typeface="Roboto Light"/>
              </a:rPr>
              <a:t>keitimu </a:t>
            </a:r>
            <a:r>
              <a:rPr lang="lt-LT" sz="1600" b="1" dirty="0">
                <a:solidFill>
                  <a:schemeClr val="tx2"/>
                </a:solidFill>
                <a:cs typeface="Roboto Light"/>
              </a:rPr>
              <a:t>TARP PRIORITETŲ PERSKIRSTOMA 132.700.000 eurų</a:t>
            </a:r>
            <a:r>
              <a:rPr lang="lt-LT" sz="1600" dirty="0">
                <a:solidFill>
                  <a:schemeClr val="tx2"/>
                </a:solidFill>
                <a:cs typeface="Roboto Light"/>
              </a:rPr>
              <a:t>  lėšų suma </a:t>
            </a:r>
            <a:r>
              <a:rPr lang="lt-LT" sz="1600" dirty="0" smtClean="0">
                <a:solidFill>
                  <a:schemeClr val="tx2"/>
                </a:solidFill>
                <a:cs typeface="Roboto Light"/>
              </a:rPr>
              <a:t>remiantis:</a:t>
            </a:r>
            <a:endParaRPr lang="lt-LT" sz="1600" dirty="0">
              <a:solidFill>
                <a:schemeClr val="tx2"/>
              </a:solidFill>
              <a:cs typeface="Roboto Light"/>
            </a:endParaRPr>
          </a:p>
          <a:p>
            <a:pPr marL="361950" lvl="0" indent="-361950" defTabSz="913934">
              <a:lnSpc>
                <a:spcPct val="130000"/>
              </a:lnSpc>
              <a:spcBef>
                <a:spcPts val="300"/>
              </a:spcBef>
              <a:spcAft>
                <a:spcPts val="300"/>
              </a:spcAft>
              <a:buBlip>
                <a:blip r:embed="rId3"/>
              </a:buBlip>
            </a:pPr>
            <a:r>
              <a:rPr lang="lt-LT" sz="1600" dirty="0" smtClean="0">
                <a:cs typeface="Roboto Light"/>
              </a:rPr>
              <a:t>ET </a:t>
            </a:r>
            <a:r>
              <a:rPr lang="lt-LT" sz="1600" dirty="0">
                <a:cs typeface="Roboto Light"/>
              </a:rPr>
              <a:t>rekomendacijomis 2017 m. Lietuvai;</a:t>
            </a:r>
          </a:p>
          <a:p>
            <a:pPr marL="361950" lvl="0" indent="-361950" defTabSz="913934">
              <a:lnSpc>
                <a:spcPct val="130000"/>
              </a:lnSpc>
              <a:spcBef>
                <a:spcPts val="300"/>
              </a:spcBef>
              <a:spcAft>
                <a:spcPts val="300"/>
              </a:spcAft>
              <a:buBlip>
                <a:blip r:embed="rId3"/>
              </a:buBlip>
            </a:pPr>
            <a:r>
              <a:rPr lang="lt-LT" sz="1600" dirty="0">
                <a:cs typeface="Roboto Light"/>
              </a:rPr>
              <a:t>Tarptautinių organizacijų rekomendacijomis;</a:t>
            </a:r>
          </a:p>
          <a:p>
            <a:pPr marL="361950" lvl="0" indent="-361950" defTabSz="913934">
              <a:lnSpc>
                <a:spcPct val="130000"/>
              </a:lnSpc>
              <a:spcBef>
                <a:spcPts val="300"/>
              </a:spcBef>
              <a:spcAft>
                <a:spcPts val="300"/>
              </a:spcAft>
              <a:buBlip>
                <a:blip r:embed="rId3"/>
              </a:buBlip>
            </a:pPr>
            <a:r>
              <a:rPr lang="lt-LT" sz="1600" dirty="0" smtClean="0">
                <a:cs typeface="Roboto Light"/>
              </a:rPr>
              <a:t>Vyriausybės prioritetais;</a:t>
            </a:r>
            <a:endParaRPr lang="lt-LT" sz="1600" dirty="0">
              <a:cs typeface="Roboto Light"/>
            </a:endParaRPr>
          </a:p>
          <a:p>
            <a:pPr marL="361950" lvl="0" indent="-361950" defTabSz="913934">
              <a:lnSpc>
                <a:spcPct val="130000"/>
              </a:lnSpc>
              <a:spcBef>
                <a:spcPts val="300"/>
              </a:spcBef>
              <a:spcAft>
                <a:spcPts val="300"/>
              </a:spcAft>
              <a:buBlip>
                <a:blip r:embed="rId3"/>
              </a:buBlip>
            </a:pPr>
            <a:r>
              <a:rPr lang="lt-LT" sz="1600" dirty="0">
                <a:cs typeface="Roboto Light"/>
              </a:rPr>
              <a:t>2014–2020 m. suplanuotų investicijų vertinimais</a:t>
            </a:r>
            <a:r>
              <a:rPr lang="en-US" sz="1600" dirty="0">
                <a:cs typeface="Roboto Light"/>
              </a:rPr>
              <a:t>.</a:t>
            </a:r>
            <a:endParaRPr lang="lt-LT" sz="1600" dirty="0">
              <a:cs typeface="Roboto Light"/>
            </a:endParaRPr>
          </a:p>
        </p:txBody>
      </p:sp>
      <p:cxnSp>
        <p:nvCxnSpPr>
          <p:cNvPr id="18" name="Straight Connector 17"/>
          <p:cNvCxnSpPr/>
          <p:nvPr/>
        </p:nvCxnSpPr>
        <p:spPr>
          <a:xfrm flipV="1">
            <a:off x="7220182" y="0"/>
            <a:ext cx="0" cy="120015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6" name="Freeform 5"/>
          <p:cNvSpPr>
            <a:spLocks noEditPoints="1"/>
          </p:cNvSpPr>
          <p:nvPr/>
        </p:nvSpPr>
        <p:spPr bwMode="auto">
          <a:xfrm>
            <a:off x="6907503" y="2644790"/>
            <a:ext cx="641349" cy="452439"/>
          </a:xfrm>
          <a:custGeom>
            <a:avLst/>
            <a:gdLst>
              <a:gd name="T0" fmla="*/ 197 w 245"/>
              <a:gd name="T1" fmla="*/ 0 h 169"/>
              <a:gd name="T2" fmla="*/ 197 w 245"/>
              <a:gd name="T3" fmla="*/ 0 h 169"/>
              <a:gd name="T4" fmla="*/ 154 w 245"/>
              <a:gd name="T5" fmla="*/ 0 h 169"/>
              <a:gd name="T6" fmla="*/ 70 w 245"/>
              <a:gd name="T7" fmla="*/ 133 h 169"/>
              <a:gd name="T8" fmla="*/ 42 w 245"/>
              <a:gd name="T9" fmla="*/ 84 h 169"/>
              <a:gd name="T10" fmla="*/ 90 w 245"/>
              <a:gd name="T11" fmla="*/ 0 h 169"/>
              <a:gd name="T12" fmla="*/ 48 w 245"/>
              <a:gd name="T13" fmla="*/ 0 h 169"/>
              <a:gd name="T14" fmla="*/ 0 w 245"/>
              <a:gd name="T15" fmla="*/ 84 h 169"/>
              <a:gd name="T16" fmla="*/ 48 w 245"/>
              <a:gd name="T17" fmla="*/ 169 h 169"/>
              <a:gd name="T18" fmla="*/ 90 w 245"/>
              <a:gd name="T19" fmla="*/ 169 h 169"/>
              <a:gd name="T20" fmla="*/ 174 w 245"/>
              <a:gd name="T21" fmla="*/ 35 h 169"/>
              <a:gd name="T22" fmla="*/ 202 w 245"/>
              <a:gd name="T23" fmla="*/ 84 h 169"/>
              <a:gd name="T24" fmla="*/ 154 w 245"/>
              <a:gd name="T25" fmla="*/ 169 h 169"/>
              <a:gd name="T26" fmla="*/ 197 w 245"/>
              <a:gd name="T27" fmla="*/ 169 h 169"/>
              <a:gd name="T28" fmla="*/ 245 w 245"/>
              <a:gd name="T29" fmla="*/ 84 h 169"/>
              <a:gd name="T30" fmla="*/ 197 w 245"/>
              <a:gd name="T31" fmla="*/ 0 h 169"/>
              <a:gd name="T32" fmla="*/ 197 w 245"/>
              <a:gd name="T33" fmla="*/ 0 h 169"/>
              <a:gd name="T34" fmla="*/ 197 w 245"/>
              <a:gd name="T3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9">
                <a:moveTo>
                  <a:pt x="197" y="0"/>
                </a:moveTo>
                <a:lnTo>
                  <a:pt x="197" y="0"/>
                </a:lnTo>
                <a:lnTo>
                  <a:pt x="154" y="0"/>
                </a:lnTo>
                <a:lnTo>
                  <a:pt x="70" y="133"/>
                </a:lnTo>
                <a:lnTo>
                  <a:pt x="42" y="84"/>
                </a:lnTo>
                <a:lnTo>
                  <a:pt x="90" y="0"/>
                </a:lnTo>
                <a:lnTo>
                  <a:pt x="48" y="0"/>
                </a:lnTo>
                <a:lnTo>
                  <a:pt x="0" y="84"/>
                </a:lnTo>
                <a:lnTo>
                  <a:pt x="48" y="169"/>
                </a:lnTo>
                <a:lnTo>
                  <a:pt x="90" y="169"/>
                </a:lnTo>
                <a:lnTo>
                  <a:pt x="174" y="35"/>
                </a:lnTo>
                <a:lnTo>
                  <a:pt x="202" y="84"/>
                </a:lnTo>
                <a:lnTo>
                  <a:pt x="154" y="169"/>
                </a:lnTo>
                <a:lnTo>
                  <a:pt x="197" y="169"/>
                </a:lnTo>
                <a:lnTo>
                  <a:pt x="245" y="84"/>
                </a:lnTo>
                <a:lnTo>
                  <a:pt x="197" y="0"/>
                </a:lnTo>
                <a:close/>
                <a:moveTo>
                  <a:pt x="197" y="0"/>
                </a:moveTo>
                <a:lnTo>
                  <a:pt x="197" y="0"/>
                </a:lnTo>
                <a:close/>
              </a:path>
            </a:pathLst>
          </a:custGeom>
          <a:solidFill>
            <a:schemeClr val="tx1"/>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sp>
        <p:nvSpPr>
          <p:cNvPr id="14" name="Text Placeholder 8"/>
          <p:cNvSpPr txBox="1">
            <a:spLocks/>
          </p:cNvSpPr>
          <p:nvPr/>
        </p:nvSpPr>
        <p:spPr>
          <a:xfrm>
            <a:off x="252062" y="189445"/>
            <a:ext cx="8639937" cy="673198"/>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300"/>
              </a:spcAft>
            </a:pPr>
            <a:r>
              <a:rPr lang="lt-LT" sz="1800" b="1" dirty="0" smtClean="0">
                <a:solidFill>
                  <a:srgbClr val="0AB8D0"/>
                </a:solidFill>
                <a:latin typeface="+mj-lt"/>
              </a:rPr>
              <a:t>PARTNERYSTĖS </a:t>
            </a:r>
            <a:r>
              <a:rPr lang="lt-LT" sz="1800" b="1" dirty="0">
                <a:solidFill>
                  <a:srgbClr val="0AB8D0"/>
                </a:solidFill>
                <a:latin typeface="+mj-lt"/>
              </a:rPr>
              <a:t>SUTARTIES </a:t>
            </a:r>
            <a:r>
              <a:rPr lang="lt-LT" sz="1800" b="1" dirty="0" smtClean="0">
                <a:solidFill>
                  <a:srgbClr val="0AB8D0"/>
                </a:solidFill>
                <a:latin typeface="+mj-lt"/>
              </a:rPr>
              <a:t>IR 2014-2020 </a:t>
            </a:r>
            <a:r>
              <a:rPr lang="lt-LT" sz="1800" b="1" dirty="0">
                <a:solidFill>
                  <a:srgbClr val="0AB8D0"/>
                </a:solidFill>
                <a:latin typeface="+mj-lt"/>
              </a:rPr>
              <a:t>M. ES FONDŲ INVESTICIJŲ VEIKSMŲ PROGRAMOS </a:t>
            </a:r>
            <a:r>
              <a:rPr lang="lt-LT" sz="1800" b="1" dirty="0" smtClean="0">
                <a:solidFill>
                  <a:srgbClr val="0AB8D0"/>
                </a:solidFill>
                <a:latin typeface="+mj-lt"/>
              </a:rPr>
              <a:t>KEITIMAI</a:t>
            </a:r>
            <a:endParaRPr sz="1800" b="1" dirty="0">
              <a:solidFill>
                <a:srgbClr val="0AB8D0"/>
              </a:solidFill>
              <a:latin typeface="+mj-lt"/>
            </a:endParaRPr>
          </a:p>
        </p:txBody>
      </p:sp>
    </p:spTree>
    <p:extLst>
      <p:ext uri="{BB962C8B-B14F-4D97-AF65-F5344CB8AC3E}">
        <p14:creationId xmlns:p14="http://schemas.microsoft.com/office/powerpoint/2010/main" val="2958904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down)">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47"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400"/>
                                        <p:tgtEl>
                                          <p:spTgt spid="18"/>
                                        </p:tgtEl>
                                      </p:cBhvr>
                                    </p:animEffect>
                                    <p:anim calcmode="lin" valueType="num">
                                      <p:cBhvr>
                                        <p:cTn id="36" dur="400" fill="hold"/>
                                        <p:tgtEl>
                                          <p:spTgt spid="18"/>
                                        </p:tgtEl>
                                        <p:attrNameLst>
                                          <p:attrName>ppt_x</p:attrName>
                                        </p:attrNameLst>
                                      </p:cBhvr>
                                      <p:tavLst>
                                        <p:tav tm="0">
                                          <p:val>
                                            <p:strVal val="#ppt_x"/>
                                          </p:val>
                                        </p:tav>
                                        <p:tav tm="100000">
                                          <p:val>
                                            <p:strVal val="#ppt_x"/>
                                          </p:val>
                                        </p:tav>
                                      </p:tavLst>
                                    </p:anim>
                                    <p:anim calcmode="lin" valueType="num">
                                      <p:cBhvr>
                                        <p:cTn id="37" dur="4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399" y="3963427"/>
            <a:ext cx="9296400" cy="0"/>
          </a:xfrm>
          <a:prstGeom prst="line">
            <a:avLst/>
          </a:prstGeom>
          <a:ln>
            <a:solidFill>
              <a:schemeClr val="accent6"/>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86031" y="3372032"/>
            <a:ext cx="0" cy="444369"/>
          </a:xfrm>
          <a:prstGeom prst="line">
            <a:avLst/>
          </a:prstGeom>
          <a:ln>
            <a:solidFill>
              <a:schemeClr val="accent6"/>
            </a:solidFill>
            <a:prstDash val="dot"/>
          </a:ln>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1497242" y="3372032"/>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13" name="Oval 12"/>
          <p:cNvSpPr>
            <a:spLocks noChangeAspect="1"/>
          </p:cNvSpPr>
          <p:nvPr/>
        </p:nvSpPr>
        <p:spPr>
          <a:xfrm>
            <a:off x="1515011"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15" name="Straight Connector 14"/>
          <p:cNvCxnSpPr/>
          <p:nvPr/>
        </p:nvCxnSpPr>
        <p:spPr>
          <a:xfrm flipV="1">
            <a:off x="4482819" y="3372032"/>
            <a:ext cx="0" cy="444369"/>
          </a:xfrm>
          <a:prstGeom prst="line">
            <a:avLst/>
          </a:prstGeom>
          <a:ln>
            <a:solidFill>
              <a:schemeClr val="accent6"/>
            </a:solidFill>
            <a:prstDash val="dot"/>
          </a:ln>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11802" y="3372031"/>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17" name="Oval 16"/>
          <p:cNvSpPr>
            <a:spLocks noChangeAspect="1"/>
          </p:cNvSpPr>
          <p:nvPr/>
        </p:nvSpPr>
        <p:spPr>
          <a:xfrm>
            <a:off x="4411802"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18" name="Straight Connector 17"/>
          <p:cNvCxnSpPr/>
          <p:nvPr/>
        </p:nvCxnSpPr>
        <p:spPr>
          <a:xfrm flipV="1">
            <a:off x="7321977" y="3372032"/>
            <a:ext cx="0" cy="444369"/>
          </a:xfrm>
          <a:prstGeom prst="line">
            <a:avLst/>
          </a:prstGeom>
          <a:ln>
            <a:solidFill>
              <a:schemeClr val="accent6"/>
            </a:solidFill>
            <a:prstDash val="dot"/>
          </a:ln>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7250960" y="3372032"/>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20" name="Oval 19"/>
          <p:cNvSpPr>
            <a:spLocks noChangeAspect="1"/>
          </p:cNvSpPr>
          <p:nvPr/>
        </p:nvSpPr>
        <p:spPr>
          <a:xfrm>
            <a:off x="7250960" y="3891449"/>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25" name="TextBox 24"/>
          <p:cNvSpPr txBox="1"/>
          <p:nvPr/>
        </p:nvSpPr>
        <p:spPr>
          <a:xfrm>
            <a:off x="1000012" y="1937269"/>
            <a:ext cx="1263447" cy="276977"/>
          </a:xfrm>
          <a:prstGeom prst="rect">
            <a:avLst/>
          </a:prstGeom>
          <a:noFill/>
        </p:spPr>
        <p:txBody>
          <a:bodyPr wrap="none" lIns="91420" tIns="45709" rIns="91420" bIns="45709" rtlCol="0">
            <a:spAutoFit/>
          </a:bodyPr>
          <a:lstStyle/>
          <a:p>
            <a:r>
              <a:rPr lang="lt-LT" sz="1200" b="1" dirty="0" smtClean="0">
                <a:solidFill>
                  <a:srgbClr val="0AB8D0"/>
                </a:solidFill>
              </a:rPr>
              <a:t>IŠBRAUKIAMAS</a:t>
            </a:r>
            <a:endParaRPr lang="en-US" sz="1200" b="1" dirty="0">
              <a:solidFill>
                <a:srgbClr val="0AB8D0"/>
              </a:solidFill>
            </a:endParaRPr>
          </a:p>
        </p:txBody>
      </p:sp>
      <p:sp>
        <p:nvSpPr>
          <p:cNvPr id="26" name="TextBox 25"/>
          <p:cNvSpPr txBox="1"/>
          <p:nvPr/>
        </p:nvSpPr>
        <p:spPr>
          <a:xfrm>
            <a:off x="3898407" y="1937279"/>
            <a:ext cx="1168870" cy="276977"/>
          </a:xfrm>
          <a:prstGeom prst="rect">
            <a:avLst/>
          </a:prstGeom>
          <a:noFill/>
        </p:spPr>
        <p:txBody>
          <a:bodyPr wrap="none" lIns="91420" tIns="45709" rIns="91420" bIns="45709" rtlCol="0">
            <a:spAutoFit/>
          </a:bodyPr>
          <a:lstStyle/>
          <a:p>
            <a:pPr algn="ctr"/>
            <a:r>
              <a:rPr lang="lt-LT" sz="1200" b="1" dirty="0" smtClean="0">
                <a:solidFill>
                  <a:srgbClr val="0AB8D0"/>
                </a:solidFill>
              </a:rPr>
              <a:t>ĮTRAUKIAMAS</a:t>
            </a:r>
            <a:endParaRPr lang="en-US" sz="1200" b="1" dirty="0">
              <a:solidFill>
                <a:srgbClr val="0AB8D0"/>
              </a:solidFill>
            </a:endParaRPr>
          </a:p>
        </p:txBody>
      </p:sp>
      <p:sp>
        <p:nvSpPr>
          <p:cNvPr id="27" name="TextBox 26"/>
          <p:cNvSpPr txBox="1"/>
          <p:nvPr/>
        </p:nvSpPr>
        <p:spPr>
          <a:xfrm>
            <a:off x="6737545" y="1937279"/>
            <a:ext cx="1168870" cy="276977"/>
          </a:xfrm>
          <a:prstGeom prst="rect">
            <a:avLst/>
          </a:prstGeom>
          <a:noFill/>
        </p:spPr>
        <p:txBody>
          <a:bodyPr wrap="none" lIns="91420" tIns="45709" rIns="91420" bIns="45709" rtlCol="0">
            <a:spAutoFit/>
          </a:bodyPr>
          <a:lstStyle/>
          <a:p>
            <a:pPr algn="ctr"/>
            <a:r>
              <a:rPr lang="lt-LT" sz="1200" b="1" dirty="0" smtClean="0">
                <a:solidFill>
                  <a:srgbClr val="0AB8D0"/>
                </a:solidFill>
              </a:rPr>
              <a:t>ĮTRAUKIAMAS</a:t>
            </a:r>
            <a:endParaRPr lang="en-US" sz="1200" b="1" dirty="0">
              <a:solidFill>
                <a:srgbClr val="0AB8D0"/>
              </a:solidFill>
            </a:endParaRPr>
          </a:p>
        </p:txBody>
      </p:sp>
      <p:sp>
        <p:nvSpPr>
          <p:cNvPr id="38" name="TextBox 37"/>
          <p:cNvSpPr txBox="1"/>
          <p:nvPr/>
        </p:nvSpPr>
        <p:spPr>
          <a:xfrm>
            <a:off x="691846" y="2114156"/>
            <a:ext cx="1975153" cy="1107973"/>
          </a:xfrm>
          <a:prstGeom prst="rect">
            <a:avLst/>
          </a:prstGeom>
          <a:noFill/>
        </p:spPr>
        <p:txBody>
          <a:bodyPr wrap="square" lIns="91420" tIns="45709" rIns="91420" bIns="45709" rtlCol="0">
            <a:spAutoFit/>
          </a:bodyPr>
          <a:lstStyle/>
          <a:p>
            <a:pPr algn="ctr">
              <a:lnSpc>
                <a:spcPct val="120000"/>
              </a:lnSpc>
            </a:pPr>
            <a:r>
              <a:rPr lang="lt-LT" sz="1100" dirty="0">
                <a:solidFill>
                  <a:srgbClr val="787878"/>
                </a:solidFill>
              </a:rPr>
              <a:t>„Magistralinio dujotiekio Klaipėda-Kuršėnai antros gijos statyba (magistralinio dujotiekio Klaipėda-</a:t>
            </a:r>
            <a:r>
              <a:rPr lang="lt-LT" sz="1100" dirty="0" err="1">
                <a:solidFill>
                  <a:srgbClr val="787878"/>
                </a:solidFill>
              </a:rPr>
              <a:t>Kiemėnai</a:t>
            </a:r>
            <a:r>
              <a:rPr lang="lt-LT" sz="1100" dirty="0">
                <a:solidFill>
                  <a:srgbClr val="787878"/>
                </a:solidFill>
              </a:rPr>
              <a:t> pajėgumų didinimas)“</a:t>
            </a:r>
            <a:endParaRPr lang="en-US" sz="1100" dirty="0">
              <a:solidFill>
                <a:srgbClr val="787878"/>
              </a:solidFill>
            </a:endParaRPr>
          </a:p>
        </p:txBody>
      </p:sp>
      <p:sp>
        <p:nvSpPr>
          <p:cNvPr id="39" name="TextBox 38"/>
          <p:cNvSpPr txBox="1"/>
          <p:nvPr/>
        </p:nvSpPr>
        <p:spPr>
          <a:xfrm>
            <a:off x="3588639" y="2142714"/>
            <a:ext cx="1788372" cy="961780"/>
          </a:xfrm>
          <a:prstGeom prst="rect">
            <a:avLst/>
          </a:prstGeom>
          <a:noFill/>
        </p:spPr>
        <p:txBody>
          <a:bodyPr wrap="square" lIns="91420" tIns="45709" rIns="91420" bIns="45709" rtlCol="0">
            <a:spAutoFit/>
          </a:bodyPr>
          <a:lstStyle/>
          <a:p>
            <a:pPr algn="ctr">
              <a:lnSpc>
                <a:spcPct val="120000"/>
              </a:lnSpc>
            </a:pPr>
            <a:r>
              <a:rPr lang="lt-LT" sz="1200" dirty="0">
                <a:solidFill>
                  <a:srgbClr val="787878"/>
                </a:solidFill>
              </a:rPr>
              <a:t>Geležinkelių ruožų Kaišiadorys–Radviliškis ir Radviliškis–Klaipėda elektrifikavimas</a:t>
            </a:r>
            <a:endParaRPr lang="en-US" sz="1200" dirty="0">
              <a:solidFill>
                <a:srgbClr val="787878"/>
              </a:solidFill>
            </a:endParaRPr>
          </a:p>
        </p:txBody>
      </p:sp>
      <p:sp>
        <p:nvSpPr>
          <p:cNvPr id="40" name="TextBox 39"/>
          <p:cNvSpPr txBox="1"/>
          <p:nvPr/>
        </p:nvSpPr>
        <p:spPr>
          <a:xfrm>
            <a:off x="6427795" y="2199893"/>
            <a:ext cx="1788372" cy="961780"/>
          </a:xfrm>
          <a:prstGeom prst="rect">
            <a:avLst/>
          </a:prstGeom>
          <a:noFill/>
        </p:spPr>
        <p:txBody>
          <a:bodyPr wrap="square" lIns="91420" tIns="45709" rIns="91420" bIns="45709" rtlCol="0">
            <a:spAutoFit/>
          </a:bodyPr>
          <a:lstStyle/>
          <a:p>
            <a:pPr algn="ctr">
              <a:lnSpc>
                <a:spcPct val="120000"/>
              </a:lnSpc>
            </a:pPr>
            <a:r>
              <a:rPr lang="lt-LT" sz="1200" dirty="0">
                <a:solidFill>
                  <a:srgbClr val="787878"/>
                </a:solidFill>
              </a:rPr>
              <a:t>Klaipėdos valstybinio jūrų uosto laivybos kanalo gilinamas ir platinamas</a:t>
            </a:r>
            <a:endParaRPr lang="en-US" sz="1200" dirty="0">
              <a:solidFill>
                <a:srgbClr val="787878"/>
              </a:solidFill>
            </a:endParaRPr>
          </a:p>
        </p:txBody>
      </p:sp>
      <p:sp>
        <p:nvSpPr>
          <p:cNvPr id="28" name="Text Placeholder 8"/>
          <p:cNvSpPr txBox="1">
            <a:spLocks/>
          </p:cNvSpPr>
          <p:nvPr/>
        </p:nvSpPr>
        <p:spPr>
          <a:xfrm>
            <a:off x="485775" y="189444"/>
            <a:ext cx="7056494" cy="607601"/>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sz="1800" b="1" dirty="0" smtClean="0">
                <a:latin typeface="+mj-lt"/>
                <a:ea typeface="Times New Roman"/>
              </a:rPr>
              <a:t>tikslinamas </a:t>
            </a:r>
            <a:r>
              <a:rPr lang="lt-LT" sz="1800" b="1" i="1" dirty="0" smtClean="0">
                <a:latin typeface="+mj-lt"/>
                <a:ea typeface="Times New Roman"/>
              </a:rPr>
              <a:t>didelės </a:t>
            </a:r>
            <a:r>
              <a:rPr lang="lt-LT" sz="1800" b="1" i="1" dirty="0">
                <a:latin typeface="+mj-lt"/>
                <a:ea typeface="Times New Roman"/>
              </a:rPr>
              <a:t>apimties projektų </a:t>
            </a:r>
            <a:r>
              <a:rPr lang="lt-LT" sz="1800" b="1" i="1" dirty="0" smtClean="0">
                <a:latin typeface="+mj-lt"/>
                <a:ea typeface="Times New Roman"/>
              </a:rPr>
              <a:t>sąrašas</a:t>
            </a:r>
            <a:endParaRPr sz="1800" i="1" dirty="0">
              <a:solidFill>
                <a:srgbClr val="0AB8D0"/>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79" y="1353348"/>
            <a:ext cx="4810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458" y="1380335"/>
            <a:ext cx="427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9"/>
          <p:cNvSpPr>
            <a:spLocks noEditPoints="1"/>
          </p:cNvSpPr>
          <p:nvPr/>
        </p:nvSpPr>
        <p:spPr bwMode="auto">
          <a:xfrm>
            <a:off x="4267713" y="1380335"/>
            <a:ext cx="430212" cy="431800"/>
          </a:xfrm>
          <a:custGeom>
            <a:avLst/>
            <a:gdLst>
              <a:gd name="T0" fmla="*/ 330 w 490"/>
              <a:gd name="T1" fmla="*/ 287 h 489"/>
              <a:gd name="T2" fmla="*/ 330 w 490"/>
              <a:gd name="T3" fmla="*/ 287 h 489"/>
              <a:gd name="T4" fmla="*/ 273 w 490"/>
              <a:gd name="T5" fmla="*/ 287 h 489"/>
              <a:gd name="T6" fmla="*/ 239 w 490"/>
              <a:gd name="T7" fmla="*/ 265 h 489"/>
              <a:gd name="T8" fmla="*/ 206 w 490"/>
              <a:gd name="T9" fmla="*/ 287 h 489"/>
              <a:gd name="T10" fmla="*/ 159 w 490"/>
              <a:gd name="T11" fmla="*/ 287 h 489"/>
              <a:gd name="T12" fmla="*/ 149 w 490"/>
              <a:gd name="T13" fmla="*/ 297 h 489"/>
              <a:gd name="T14" fmla="*/ 149 w 490"/>
              <a:gd name="T15" fmla="*/ 308 h 489"/>
              <a:gd name="T16" fmla="*/ 159 w 490"/>
              <a:gd name="T17" fmla="*/ 319 h 489"/>
              <a:gd name="T18" fmla="*/ 206 w 490"/>
              <a:gd name="T19" fmla="*/ 319 h 489"/>
              <a:gd name="T20" fmla="*/ 239 w 490"/>
              <a:gd name="T21" fmla="*/ 340 h 489"/>
              <a:gd name="T22" fmla="*/ 273 w 490"/>
              <a:gd name="T23" fmla="*/ 319 h 489"/>
              <a:gd name="T24" fmla="*/ 330 w 490"/>
              <a:gd name="T25" fmla="*/ 319 h 489"/>
              <a:gd name="T26" fmla="*/ 341 w 490"/>
              <a:gd name="T27" fmla="*/ 308 h 489"/>
              <a:gd name="T28" fmla="*/ 341 w 490"/>
              <a:gd name="T29" fmla="*/ 297 h 489"/>
              <a:gd name="T30" fmla="*/ 330 w 490"/>
              <a:gd name="T31" fmla="*/ 287 h 489"/>
              <a:gd name="T32" fmla="*/ 330 w 490"/>
              <a:gd name="T33" fmla="*/ 287 h 489"/>
              <a:gd name="T34" fmla="*/ 330 w 490"/>
              <a:gd name="T35" fmla="*/ 169 h 489"/>
              <a:gd name="T36" fmla="*/ 330 w 490"/>
              <a:gd name="T37" fmla="*/ 169 h 489"/>
              <a:gd name="T38" fmla="*/ 294 w 490"/>
              <a:gd name="T39" fmla="*/ 169 h 489"/>
              <a:gd name="T40" fmla="*/ 261 w 490"/>
              <a:gd name="T41" fmla="*/ 148 h 489"/>
              <a:gd name="T42" fmla="*/ 227 w 490"/>
              <a:gd name="T43" fmla="*/ 169 h 489"/>
              <a:gd name="T44" fmla="*/ 159 w 490"/>
              <a:gd name="T45" fmla="*/ 169 h 489"/>
              <a:gd name="T46" fmla="*/ 149 w 490"/>
              <a:gd name="T47" fmla="*/ 180 h 489"/>
              <a:gd name="T48" fmla="*/ 149 w 490"/>
              <a:gd name="T49" fmla="*/ 190 h 489"/>
              <a:gd name="T50" fmla="*/ 159 w 490"/>
              <a:gd name="T51" fmla="*/ 201 h 489"/>
              <a:gd name="T52" fmla="*/ 227 w 490"/>
              <a:gd name="T53" fmla="*/ 201 h 489"/>
              <a:gd name="T54" fmla="*/ 261 w 490"/>
              <a:gd name="T55" fmla="*/ 223 h 489"/>
              <a:gd name="T56" fmla="*/ 294 w 490"/>
              <a:gd name="T57" fmla="*/ 201 h 489"/>
              <a:gd name="T58" fmla="*/ 330 w 490"/>
              <a:gd name="T59" fmla="*/ 201 h 489"/>
              <a:gd name="T60" fmla="*/ 341 w 490"/>
              <a:gd name="T61" fmla="*/ 190 h 489"/>
              <a:gd name="T62" fmla="*/ 341 w 490"/>
              <a:gd name="T63" fmla="*/ 180 h 489"/>
              <a:gd name="T64" fmla="*/ 330 w 490"/>
              <a:gd name="T65" fmla="*/ 169 h 489"/>
              <a:gd name="T66" fmla="*/ 330 w 490"/>
              <a:gd name="T67" fmla="*/ 169 h 489"/>
              <a:gd name="T68" fmla="*/ 245 w 490"/>
              <a:gd name="T69" fmla="*/ 0 h 489"/>
              <a:gd name="T70" fmla="*/ 245 w 490"/>
              <a:gd name="T71" fmla="*/ 0 h 489"/>
              <a:gd name="T72" fmla="*/ 0 w 490"/>
              <a:gd name="T73" fmla="*/ 244 h 489"/>
              <a:gd name="T74" fmla="*/ 245 w 490"/>
              <a:gd name="T75" fmla="*/ 489 h 489"/>
              <a:gd name="T76" fmla="*/ 490 w 490"/>
              <a:gd name="T77" fmla="*/ 244 h 489"/>
              <a:gd name="T78" fmla="*/ 245 w 490"/>
              <a:gd name="T79" fmla="*/ 0 h 489"/>
              <a:gd name="T80" fmla="*/ 245 w 490"/>
              <a:gd name="T81" fmla="*/ 0 h 489"/>
              <a:gd name="T82" fmla="*/ 245 w 490"/>
              <a:gd name="T83" fmla="*/ 447 h 489"/>
              <a:gd name="T84" fmla="*/ 245 w 490"/>
              <a:gd name="T85" fmla="*/ 447 h 489"/>
              <a:gd name="T86" fmla="*/ 42 w 490"/>
              <a:gd name="T87" fmla="*/ 244 h 489"/>
              <a:gd name="T88" fmla="*/ 245 w 490"/>
              <a:gd name="T89" fmla="*/ 41 h 489"/>
              <a:gd name="T90" fmla="*/ 448 w 490"/>
              <a:gd name="T91" fmla="*/ 244 h 489"/>
              <a:gd name="T92" fmla="*/ 245 w 490"/>
              <a:gd name="T93" fmla="*/ 447 h 489"/>
              <a:gd name="T94" fmla="*/ 245 w 490"/>
              <a:gd name="T95" fmla="*/ 447 h 489"/>
              <a:gd name="T96" fmla="*/ 245 w 490"/>
              <a:gd name="T97" fmla="*/ 447 h 489"/>
              <a:gd name="T98" fmla="*/ 245 w 490"/>
              <a:gd name="T99" fmla="*/ 44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 h="489">
                <a:moveTo>
                  <a:pt x="330" y="287"/>
                </a:moveTo>
                <a:lnTo>
                  <a:pt x="330" y="287"/>
                </a:lnTo>
                <a:lnTo>
                  <a:pt x="273" y="287"/>
                </a:lnTo>
                <a:cubicBezTo>
                  <a:pt x="267" y="274"/>
                  <a:pt x="254" y="265"/>
                  <a:pt x="239" y="265"/>
                </a:cubicBezTo>
                <a:cubicBezTo>
                  <a:pt x="225" y="265"/>
                  <a:pt x="212" y="274"/>
                  <a:pt x="206" y="287"/>
                </a:cubicBezTo>
                <a:lnTo>
                  <a:pt x="159" y="287"/>
                </a:lnTo>
                <a:cubicBezTo>
                  <a:pt x="154" y="287"/>
                  <a:pt x="149" y="291"/>
                  <a:pt x="149" y="297"/>
                </a:cubicBezTo>
                <a:lnTo>
                  <a:pt x="149" y="308"/>
                </a:lnTo>
                <a:cubicBezTo>
                  <a:pt x="149" y="314"/>
                  <a:pt x="154" y="319"/>
                  <a:pt x="159" y="319"/>
                </a:cubicBezTo>
                <a:lnTo>
                  <a:pt x="206" y="319"/>
                </a:lnTo>
                <a:cubicBezTo>
                  <a:pt x="212" y="331"/>
                  <a:pt x="225" y="340"/>
                  <a:pt x="239" y="340"/>
                </a:cubicBezTo>
                <a:cubicBezTo>
                  <a:pt x="254" y="340"/>
                  <a:pt x="267" y="331"/>
                  <a:pt x="273" y="319"/>
                </a:cubicBezTo>
                <a:lnTo>
                  <a:pt x="330" y="319"/>
                </a:lnTo>
                <a:cubicBezTo>
                  <a:pt x="336" y="319"/>
                  <a:pt x="341" y="314"/>
                  <a:pt x="341" y="308"/>
                </a:cubicBezTo>
                <a:lnTo>
                  <a:pt x="341" y="297"/>
                </a:lnTo>
                <a:cubicBezTo>
                  <a:pt x="341" y="291"/>
                  <a:pt x="336" y="287"/>
                  <a:pt x="330" y="287"/>
                </a:cubicBezTo>
                <a:lnTo>
                  <a:pt x="330" y="287"/>
                </a:lnTo>
                <a:close/>
                <a:moveTo>
                  <a:pt x="330" y="169"/>
                </a:moveTo>
                <a:lnTo>
                  <a:pt x="330" y="169"/>
                </a:lnTo>
                <a:lnTo>
                  <a:pt x="294" y="169"/>
                </a:lnTo>
                <a:cubicBezTo>
                  <a:pt x="288" y="157"/>
                  <a:pt x="276" y="148"/>
                  <a:pt x="261" y="148"/>
                </a:cubicBezTo>
                <a:cubicBezTo>
                  <a:pt x="246" y="148"/>
                  <a:pt x="233" y="157"/>
                  <a:pt x="227" y="169"/>
                </a:cubicBezTo>
                <a:lnTo>
                  <a:pt x="159" y="169"/>
                </a:lnTo>
                <a:cubicBezTo>
                  <a:pt x="154" y="169"/>
                  <a:pt x="149" y="174"/>
                  <a:pt x="149" y="180"/>
                </a:cubicBezTo>
                <a:lnTo>
                  <a:pt x="149" y="190"/>
                </a:lnTo>
                <a:cubicBezTo>
                  <a:pt x="149" y="196"/>
                  <a:pt x="154" y="201"/>
                  <a:pt x="159" y="201"/>
                </a:cubicBezTo>
                <a:lnTo>
                  <a:pt x="227" y="201"/>
                </a:lnTo>
                <a:cubicBezTo>
                  <a:pt x="233" y="214"/>
                  <a:pt x="246" y="223"/>
                  <a:pt x="261" y="223"/>
                </a:cubicBezTo>
                <a:cubicBezTo>
                  <a:pt x="276" y="223"/>
                  <a:pt x="288" y="214"/>
                  <a:pt x="294" y="201"/>
                </a:cubicBezTo>
                <a:lnTo>
                  <a:pt x="330" y="201"/>
                </a:lnTo>
                <a:cubicBezTo>
                  <a:pt x="336" y="201"/>
                  <a:pt x="341" y="196"/>
                  <a:pt x="341" y="190"/>
                </a:cubicBezTo>
                <a:lnTo>
                  <a:pt x="341" y="180"/>
                </a:lnTo>
                <a:cubicBezTo>
                  <a:pt x="341" y="174"/>
                  <a:pt x="336" y="169"/>
                  <a:pt x="330" y="169"/>
                </a:cubicBezTo>
                <a:lnTo>
                  <a:pt x="330" y="169"/>
                </a:lnTo>
                <a:close/>
                <a:moveTo>
                  <a:pt x="245" y="0"/>
                </a:moveTo>
                <a:lnTo>
                  <a:pt x="245" y="0"/>
                </a:lnTo>
                <a:cubicBezTo>
                  <a:pt x="109" y="0"/>
                  <a:pt x="0" y="108"/>
                  <a:pt x="0" y="244"/>
                </a:cubicBezTo>
                <a:cubicBezTo>
                  <a:pt x="0" y="379"/>
                  <a:pt x="109" y="489"/>
                  <a:pt x="245" y="489"/>
                </a:cubicBezTo>
                <a:cubicBezTo>
                  <a:pt x="380" y="489"/>
                  <a:pt x="490" y="379"/>
                  <a:pt x="490" y="244"/>
                </a:cubicBezTo>
                <a:cubicBezTo>
                  <a:pt x="490" y="108"/>
                  <a:pt x="380" y="0"/>
                  <a:pt x="245" y="0"/>
                </a:cubicBezTo>
                <a:lnTo>
                  <a:pt x="245" y="0"/>
                </a:lnTo>
                <a:close/>
                <a:moveTo>
                  <a:pt x="245" y="447"/>
                </a:moveTo>
                <a:lnTo>
                  <a:pt x="245" y="447"/>
                </a:lnTo>
                <a:cubicBezTo>
                  <a:pt x="133" y="447"/>
                  <a:pt x="42" y="356"/>
                  <a:pt x="42" y="244"/>
                </a:cubicBezTo>
                <a:cubicBezTo>
                  <a:pt x="42" y="132"/>
                  <a:pt x="133" y="41"/>
                  <a:pt x="245" y="41"/>
                </a:cubicBezTo>
                <a:cubicBezTo>
                  <a:pt x="357" y="41"/>
                  <a:pt x="448" y="132"/>
                  <a:pt x="448" y="244"/>
                </a:cubicBezTo>
                <a:cubicBezTo>
                  <a:pt x="448" y="356"/>
                  <a:pt x="357" y="447"/>
                  <a:pt x="245" y="447"/>
                </a:cubicBezTo>
                <a:lnTo>
                  <a:pt x="245" y="447"/>
                </a:lnTo>
                <a:close/>
                <a:moveTo>
                  <a:pt x="245" y="447"/>
                </a:moveTo>
                <a:lnTo>
                  <a:pt x="245" y="447"/>
                </a:lnTo>
                <a:close/>
              </a:path>
            </a:pathLst>
          </a:custGeom>
          <a:solidFill>
            <a:schemeClr val="tx1"/>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spTree>
    <p:extLst>
      <p:ext uri="{BB962C8B-B14F-4D97-AF65-F5344CB8AC3E}">
        <p14:creationId xmlns:p14="http://schemas.microsoft.com/office/powerpoint/2010/main" val="2752235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ppt_w</p:attrName>
                                        </p:attrNameLst>
                                      </p:cBhvr>
                                      <p:tavLst>
                                        <p:tav tm="0" fmla="#ppt_w*sin(2.5*pi*$)">
                                          <p:val>
                                            <p:fltVal val="0"/>
                                          </p:val>
                                        </p:tav>
                                        <p:tav tm="100000">
                                          <p:val>
                                            <p:fltVal val="1"/>
                                          </p:val>
                                        </p:tav>
                                      </p:tavLst>
                                    </p:anim>
                                    <p:anim calcmode="lin" valueType="num">
                                      <p:cBhvr>
                                        <p:cTn id="9" dur="500" fill="hold"/>
                                        <p:tgtEl>
                                          <p:spTgt spid="1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ppt_w</p:attrName>
                                        </p:attrNameLst>
                                      </p:cBhvr>
                                      <p:tavLst>
                                        <p:tav tm="0" fmla="#ppt_w*sin(2.5*pi*$)">
                                          <p:val>
                                            <p:fltVal val="0"/>
                                          </p:val>
                                        </p:tav>
                                        <p:tav tm="100000">
                                          <p:val>
                                            <p:fltVal val="1"/>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ppt_w</p:attrName>
                                        </p:attrNameLst>
                                      </p:cBhvr>
                                      <p:tavLst>
                                        <p:tav tm="0" fmla="#ppt_w*sin(2.5*pi*$)">
                                          <p:val>
                                            <p:fltVal val="0"/>
                                          </p:val>
                                        </p:tav>
                                        <p:tav tm="100000">
                                          <p:val>
                                            <p:fltVal val="1"/>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par>
                                <p:cTn id="27" presetID="53"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fltVal val="0"/>
                                          </p:val>
                                        </p:tav>
                                        <p:tav tm="100000">
                                          <p:val>
                                            <p:strVal val="#ppt_w"/>
                                          </p:val>
                                        </p:tav>
                                      </p:tavLst>
                                    </p:anim>
                                    <p:anim calcmode="lin" valueType="num">
                                      <p:cBhvr>
                                        <p:cTn id="30" dur="500" fill="hold"/>
                                        <p:tgtEl>
                                          <p:spTgt spid="1027"/>
                                        </p:tgtEl>
                                        <p:attrNameLst>
                                          <p:attrName>ppt_h</p:attrName>
                                        </p:attrNameLst>
                                      </p:cBhvr>
                                      <p:tavLst>
                                        <p:tav tm="0">
                                          <p:val>
                                            <p:fltVal val="0"/>
                                          </p:val>
                                        </p:tav>
                                        <p:tav tm="100000">
                                          <p:val>
                                            <p:strVal val="#ppt_h"/>
                                          </p:val>
                                        </p:tav>
                                      </p:tavLst>
                                    </p:anim>
                                    <p:animEffect transition="in" filter="fade">
                                      <p:cBhvr>
                                        <p:cTn id="31" dur="500"/>
                                        <p:tgtEl>
                                          <p:spTgt spid="10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4"/>
            <p:extLst>
              <p:ext uri="{D42A27DB-BD31-4B8C-83A1-F6EECF244321}">
                <p14:modId xmlns:p14="http://schemas.microsoft.com/office/powerpoint/2010/main" val="3065007612"/>
              </p:ext>
            </p:extLst>
          </p:nvPr>
        </p:nvGraphicFramePr>
        <p:xfrm>
          <a:off x="120771" y="520714"/>
          <a:ext cx="8919712" cy="4206258"/>
        </p:xfrm>
        <a:graphic>
          <a:graphicData uri="http://schemas.openxmlformats.org/drawingml/2006/table">
            <a:tbl>
              <a:tblPr firstRow="1" bandRow="1">
                <a:tableStyleId>{69012ECD-51FC-41F1-AA8D-1B2483CD663E}</a:tableStyleId>
              </a:tblPr>
              <a:tblGrid>
                <a:gridCol w="4114799">
                  <a:extLst>
                    <a:ext uri="{9D8B030D-6E8A-4147-A177-3AD203B41FA5}">
                      <a16:colId xmlns="" xmlns:a16="http://schemas.microsoft.com/office/drawing/2014/main" val="20000"/>
                    </a:ext>
                  </a:extLst>
                </a:gridCol>
                <a:gridCol w="1138687">
                  <a:extLst>
                    <a:ext uri="{9D8B030D-6E8A-4147-A177-3AD203B41FA5}">
                      <a16:colId xmlns="" xmlns:a16="http://schemas.microsoft.com/office/drawing/2014/main" val="20001"/>
                    </a:ext>
                  </a:extLst>
                </a:gridCol>
                <a:gridCol w="897147">
                  <a:extLst>
                    <a:ext uri="{9D8B030D-6E8A-4147-A177-3AD203B41FA5}">
                      <a16:colId xmlns="" xmlns:a16="http://schemas.microsoft.com/office/drawing/2014/main" val="20002"/>
                    </a:ext>
                  </a:extLst>
                </a:gridCol>
                <a:gridCol w="983411">
                  <a:extLst>
                    <a:ext uri="{9D8B030D-6E8A-4147-A177-3AD203B41FA5}">
                      <a16:colId xmlns="" xmlns:a16="http://schemas.microsoft.com/office/drawing/2014/main" val="20003"/>
                    </a:ext>
                  </a:extLst>
                </a:gridCol>
                <a:gridCol w="1000664">
                  <a:extLst>
                    <a:ext uri="{9D8B030D-6E8A-4147-A177-3AD203B41FA5}">
                      <a16:colId xmlns="" xmlns:a16="http://schemas.microsoft.com/office/drawing/2014/main" val="20004"/>
                    </a:ext>
                  </a:extLst>
                </a:gridCol>
                <a:gridCol w="785004">
                  <a:extLst>
                    <a:ext uri="{9D8B030D-6E8A-4147-A177-3AD203B41FA5}">
                      <a16:colId xmlns="" xmlns:a16="http://schemas.microsoft.com/office/drawing/2014/main" val="20005"/>
                    </a:ext>
                  </a:extLst>
                </a:gridCol>
              </a:tblGrid>
              <a:tr h="260536">
                <a:tc>
                  <a:txBody>
                    <a:bodyPr/>
                    <a:lstStyle/>
                    <a:p>
                      <a:pPr algn="ctr">
                        <a:lnSpc>
                          <a:spcPct val="100000"/>
                        </a:lnSpc>
                        <a:spcAft>
                          <a:spcPts val="0"/>
                        </a:spcAft>
                      </a:pPr>
                      <a:r>
                        <a:rPr lang="lt-LT" sz="1100" dirty="0" smtClean="0">
                          <a:solidFill>
                            <a:schemeClr val="bg1"/>
                          </a:solidFill>
                        </a:rPr>
                        <a:t>TEMINIAI</a:t>
                      </a:r>
                      <a:r>
                        <a:rPr lang="lt-LT" sz="1100" baseline="0" dirty="0" smtClean="0">
                          <a:solidFill>
                            <a:schemeClr val="bg1"/>
                          </a:solidFill>
                        </a:rPr>
                        <a:t> TIKSLAI</a:t>
                      </a:r>
                      <a:endParaRPr lang="en-US" sz="1100" dirty="0">
                        <a:solidFill>
                          <a:schemeClr val="accent4"/>
                        </a:solidFill>
                      </a:endParaRPr>
                    </a:p>
                  </a:txBody>
                  <a:tcPr anchor="ctr"/>
                </a:tc>
                <a:tc>
                  <a:txBody>
                    <a:bodyPr/>
                    <a:lstStyle/>
                    <a:p>
                      <a:pPr algn="ctr">
                        <a:lnSpc>
                          <a:spcPct val="100000"/>
                        </a:lnSpc>
                        <a:spcAft>
                          <a:spcPts val="0"/>
                        </a:spcAft>
                      </a:pPr>
                      <a:r>
                        <a:rPr lang="lt-LT" sz="1100" dirty="0" smtClean="0"/>
                        <a:t>ERPF</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ESF</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SF</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EŽŪFKP</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EJRŽF</a:t>
                      </a:r>
                      <a:endParaRPr lang="en-US" sz="1100" dirty="0">
                        <a:solidFill>
                          <a:schemeClr val="accent4"/>
                        </a:solidFill>
                      </a:endParaRPr>
                    </a:p>
                  </a:txBody>
                  <a:tcPr anchor="ctr"/>
                </a:tc>
                <a:extLst>
                  <a:ext uri="{0D108BD9-81ED-4DB2-BD59-A6C34878D82A}">
                    <a16:rowId xmlns="" xmlns:a16="http://schemas.microsoft.com/office/drawing/2014/main" val="10000"/>
                  </a:ext>
                </a:extLst>
              </a:tr>
              <a:tr h="207026">
                <a:tc>
                  <a:txBody>
                    <a:bodyPr/>
                    <a:lstStyle/>
                    <a:p>
                      <a:pPr algn="l">
                        <a:lnSpc>
                          <a:spcPct val="100000"/>
                        </a:lnSpc>
                        <a:spcAft>
                          <a:spcPts val="0"/>
                        </a:spcAft>
                      </a:pPr>
                      <a:r>
                        <a:rPr lang="lt-LT" sz="900" dirty="0" smtClean="0"/>
                        <a:t>(1) mokslinių tyrimų, technologinės plėtros ir inovacijų skatinimas</a:t>
                      </a:r>
                      <a:endParaRPr lang="en-US" sz="900" dirty="0">
                        <a:solidFill>
                          <a:schemeClr val="accent4"/>
                        </a:solidFill>
                      </a:endParaRPr>
                    </a:p>
                  </a:txBody>
                  <a:tcPr anchor="ctr"/>
                </a:tc>
                <a:tc>
                  <a:txBody>
                    <a:bodyPr/>
                    <a:lstStyle/>
                    <a:p>
                      <a:pPr algn="ctr">
                        <a:lnSpc>
                          <a:spcPct val="100000"/>
                        </a:lnSpc>
                        <a:spcAft>
                          <a:spcPts val="0"/>
                        </a:spcAft>
                      </a:pPr>
                      <a:r>
                        <a:rPr lang="en-US" sz="900" dirty="0" smtClean="0"/>
                        <a:t>678.878.835</a:t>
                      </a:r>
                      <a:endParaRPr lang="en-US" sz="900" dirty="0">
                        <a:solidFill>
                          <a:schemeClr val="accent4"/>
                        </a:solidFill>
                      </a:endParaRPr>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tc>
                  <a:txBody>
                    <a:bodyPr/>
                    <a:lstStyle/>
                    <a:p>
                      <a:pPr algn="ctr">
                        <a:lnSpc>
                          <a:spcPct val="100000"/>
                        </a:lnSpc>
                        <a:spcAft>
                          <a:spcPts val="0"/>
                        </a:spcAft>
                      </a:pPr>
                      <a:r>
                        <a:rPr lang="en-US" sz="900" dirty="0" smtClean="0"/>
                        <a:t>24.268.931</a:t>
                      </a:r>
                      <a:endParaRPr lang="en-US" sz="900" dirty="0">
                        <a:solidFill>
                          <a:schemeClr val="accent4"/>
                        </a:solidFill>
                      </a:endParaRPr>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extLst>
                  <a:ext uri="{0D108BD9-81ED-4DB2-BD59-A6C34878D82A}">
                    <a16:rowId xmlns="" xmlns:a16="http://schemas.microsoft.com/office/drawing/2014/main" val="10001"/>
                  </a:ext>
                </a:extLst>
              </a:tr>
              <a:tr h="172233">
                <a:tc>
                  <a:txBody>
                    <a:bodyPr/>
                    <a:lstStyle/>
                    <a:p>
                      <a:pPr algn="l">
                        <a:lnSpc>
                          <a:spcPct val="100000"/>
                        </a:lnSpc>
                        <a:spcAft>
                          <a:spcPts val="0"/>
                        </a:spcAft>
                      </a:pPr>
                      <a:r>
                        <a:rPr lang="lt-LT" sz="900" dirty="0" smtClean="0"/>
                        <a:t>(2) informacinių ir ryšių technologijų prieinamumo ir naudojimo didinimas bei kokybės gerinimas </a:t>
                      </a:r>
                      <a:endParaRPr lang="en-US" sz="900" dirty="0">
                        <a:solidFill>
                          <a:schemeClr val="accent4"/>
                        </a:solidFill>
                      </a:endParaRPr>
                    </a:p>
                  </a:txBody>
                  <a:tcPr anchor="ctr"/>
                </a:tc>
                <a:tc>
                  <a:txBody>
                    <a:bodyPr/>
                    <a:lstStyle/>
                    <a:p>
                      <a:pPr algn="ctr">
                        <a:lnSpc>
                          <a:spcPct val="100000"/>
                        </a:lnSpc>
                        <a:spcAft>
                          <a:spcPts val="0"/>
                        </a:spcAft>
                      </a:pPr>
                      <a:r>
                        <a:rPr lang="en-US" sz="900" b="1" dirty="0" smtClean="0"/>
                        <a:t>189.037.284</a:t>
                      </a:r>
                    </a:p>
                    <a:p>
                      <a:pPr algn="ctr">
                        <a:lnSpc>
                          <a:spcPct val="100000"/>
                        </a:lnSpc>
                        <a:spcAft>
                          <a:spcPts val="0"/>
                        </a:spcAft>
                      </a:pPr>
                      <a:r>
                        <a:rPr lang="en-US" sz="900" strike="sngStrike" dirty="0" smtClean="0"/>
                        <a:t>244.037.284</a:t>
                      </a:r>
                      <a:endParaRPr lang="en-US" sz="900" strike="sngStrike" dirty="0"/>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tc>
                  <a:txBody>
                    <a:bodyPr/>
                    <a:lstStyle/>
                    <a:p>
                      <a:pPr algn="ctr">
                        <a:lnSpc>
                          <a:spcPct val="100000"/>
                        </a:lnSpc>
                        <a:spcAft>
                          <a:spcPts val="0"/>
                        </a:spcAft>
                      </a:pPr>
                      <a:r>
                        <a:rPr lang="en-US" sz="900" dirty="0" smtClean="0"/>
                        <a:t>3.766.520</a:t>
                      </a:r>
                      <a:endParaRPr lang="en-US" sz="900" dirty="0">
                        <a:solidFill>
                          <a:schemeClr val="accent4"/>
                        </a:solidFill>
                      </a:endParaRPr>
                    </a:p>
                  </a:txBody>
                  <a:tcPr anchor="ctr"/>
                </a:tc>
                <a:tc>
                  <a:txBody>
                    <a:bodyPr/>
                    <a:lstStyle/>
                    <a:p>
                      <a:pPr algn="ctr">
                        <a:lnSpc>
                          <a:spcPct val="100000"/>
                        </a:lnSpc>
                        <a:spcAft>
                          <a:spcPts val="0"/>
                        </a:spcAft>
                      </a:pPr>
                      <a:r>
                        <a:rPr lang="lt-LT" sz="900" dirty="0" smtClean="0"/>
                        <a:t>0</a:t>
                      </a:r>
                      <a:endParaRPr lang="en-US" sz="900" dirty="0">
                        <a:solidFill>
                          <a:schemeClr val="accent4"/>
                        </a:solidFill>
                      </a:endParaRPr>
                    </a:p>
                  </a:txBody>
                  <a:tcPr anchor="ctr"/>
                </a:tc>
                <a:extLst>
                  <a:ext uri="{0D108BD9-81ED-4DB2-BD59-A6C34878D82A}">
                    <a16:rowId xmlns="" xmlns:a16="http://schemas.microsoft.com/office/drawing/2014/main" val="10002"/>
                  </a:ext>
                </a:extLst>
              </a:tr>
              <a:tr h="18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t>(3) mažųjų ir vidutinių įmonių, žemės ūkio sektoriaus (EŽŪFKP) ir žuvininkystės bei akvakultūros sektoriaus (EJRŽF) konkurencingumo didinimas </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t>550.603.253</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t>531.603.253</a:t>
                      </a:r>
                      <a:endParaRPr lang="en-US" sz="900" strike="sngStrik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t>0</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t>0</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620.934.938</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31.363.899</a:t>
                      </a:r>
                      <a:endParaRPr lang="en-US" sz="900" dirty="0">
                        <a:solidFill>
                          <a:schemeClr val="accent4"/>
                        </a:solidFill>
                      </a:endParaRPr>
                    </a:p>
                  </a:txBody>
                  <a:tcPr anchor="ctr"/>
                </a:tc>
                <a:extLst>
                  <a:ext uri="{0D108BD9-81ED-4DB2-BD59-A6C34878D82A}">
                    <a16:rowId xmlns="" xmlns:a16="http://schemas.microsoft.com/office/drawing/2014/main" val="10003"/>
                  </a:ext>
                </a:extLst>
              </a:tr>
              <a:tr h="354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t>(4) perėjimo prie mažai anglies dioksido į aplinką išskiriančių technologijų ekonomikos visuose sektoriuose rėmimas </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t>565 201 697</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t>517.201.697</a:t>
                      </a:r>
                      <a:endParaRPr lang="en-US" sz="900" strike="sngStrik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t>0</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b="1" dirty="0" smtClean="0"/>
                        <a:t>360.018.432</a:t>
                      </a:r>
                    </a:p>
                    <a:p>
                      <a:pPr marL="0" marR="0" indent="0" algn="ctr" defTabSz="914400" rtl="0" eaLnBrk="1" fontAlgn="auto" latinLnBrk="0" hangingPunct="1">
                        <a:lnSpc>
                          <a:spcPct val="100000"/>
                        </a:lnSpc>
                        <a:spcBef>
                          <a:spcPts val="0"/>
                        </a:spcBef>
                        <a:spcAft>
                          <a:spcPts val="0"/>
                        </a:spcAft>
                        <a:buClrTx/>
                        <a:buSzTx/>
                        <a:buFontTx/>
                        <a:buNone/>
                        <a:tabLst/>
                        <a:defRPr/>
                      </a:pPr>
                      <a:r>
                        <a:rPr lang="lt-LT" sz="900" strike="sngStrike" dirty="0" smtClean="0"/>
                        <a:t>386.718.432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136.907.604</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325.750</a:t>
                      </a:r>
                      <a:endParaRPr lang="en-US" sz="900" dirty="0">
                        <a:solidFill>
                          <a:schemeClr val="accent4"/>
                        </a:solidFill>
                      </a:endParaRPr>
                    </a:p>
                  </a:txBody>
                  <a:tcPr anchor="ctr"/>
                </a:tc>
                <a:extLst>
                  <a:ext uri="{0D108BD9-81ED-4DB2-BD59-A6C34878D82A}">
                    <a16:rowId xmlns="" xmlns:a16="http://schemas.microsoft.com/office/drawing/2014/main" val="10004"/>
                  </a:ext>
                </a:extLst>
              </a:tr>
              <a:tr h="134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(5) </a:t>
                      </a:r>
                      <a:r>
                        <a:rPr lang="lt-LT" sz="900" noProof="0" dirty="0" smtClean="0"/>
                        <a:t>prisitaikymo prie klimato kaitos, rizikos prevencijos ir valdymo skatinimas </a:t>
                      </a:r>
                      <a:endParaRPr lang="lt-LT" sz="900" noProof="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4.064.010</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t>0</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104.842.447</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216.513.793</a:t>
                      </a:r>
                      <a:endParaRPr lang="en-US" sz="9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t>0</a:t>
                      </a:r>
                      <a:endParaRPr lang="en-US" sz="900" dirty="0">
                        <a:solidFill>
                          <a:schemeClr val="accent4"/>
                        </a:solidFill>
                      </a:endParaRPr>
                    </a:p>
                  </a:txBody>
                  <a:tcPr anchor="ctr"/>
                </a:tc>
                <a:extLst>
                  <a:ext uri="{0D108BD9-81ED-4DB2-BD59-A6C34878D82A}">
                    <a16:rowId xmlns="" xmlns:a16="http://schemas.microsoft.com/office/drawing/2014/main" val="10005"/>
                  </a:ext>
                </a:extLst>
              </a:tr>
              <a:tr h="315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(6) aplinkosauga ir išteklių naudojimo veiksmingumo skatinimas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187.613.699</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solidFill>
                            <a:schemeClr val="tx1"/>
                          </a:solidFill>
                        </a:rPr>
                        <a:t>189.613.699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606.657.440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216.513.793</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17.674.645</a:t>
                      </a:r>
                      <a:endParaRPr lang="en-US" sz="900" dirty="0">
                        <a:solidFill>
                          <a:schemeClr val="tx1"/>
                        </a:solidFill>
                      </a:endParaRPr>
                    </a:p>
                  </a:txBody>
                  <a:tcPr anchor="ctr"/>
                </a:tc>
              </a:tr>
              <a:tr h="173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(7) tvaraus transporto skatinimas ir kliūčių pagrindinėse tinklo infrastruktūros dalyse šalinimas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390.625.213</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789.856.109</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solidFill>
                            <a:schemeClr val="tx1"/>
                          </a:solidFill>
                        </a:rPr>
                        <a:t>763.156.109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r>
              <a:tr h="117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900" dirty="0" smtClean="0">
                          <a:solidFill>
                            <a:schemeClr val="tx1"/>
                          </a:solidFill>
                        </a:rPr>
                        <a:t>(8) užimtumo skatinimas ir darbo jėgos judumo rėmimas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421.299.136</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275.504.430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82.415.426</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10.395.562</a:t>
                      </a:r>
                      <a:endParaRPr lang="en-US" sz="900" dirty="0">
                        <a:solidFill>
                          <a:schemeClr val="tx1"/>
                        </a:solidFill>
                      </a:endParaRPr>
                    </a:p>
                  </a:txBody>
                  <a:tcPr anchor="ctr"/>
                </a:tc>
              </a:tr>
              <a:tr h="379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(9) socialinės </a:t>
                      </a:r>
                      <a:r>
                        <a:rPr lang="lt-LT" sz="900" dirty="0" err="1" smtClean="0">
                          <a:solidFill>
                            <a:schemeClr val="tx1"/>
                          </a:solidFill>
                        </a:rPr>
                        <a:t>įtraukties</a:t>
                      </a:r>
                      <a:r>
                        <a:rPr lang="lt-LT" sz="900" dirty="0" smtClean="0">
                          <a:solidFill>
                            <a:schemeClr val="tx1"/>
                          </a:solidFill>
                        </a:rPr>
                        <a:t> skatinimas ir kova su skurdu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305.540.145</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solidFill>
                            <a:schemeClr val="tx1"/>
                          </a:solidFill>
                        </a:rPr>
                        <a:t>315.540.145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247.694.386</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solidFill>
                            <a:schemeClr val="tx1"/>
                          </a:solidFill>
                        </a:rPr>
                        <a:t>220.294.386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157.712.935</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r>
              <a:tr h="156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(10) </a:t>
                      </a:r>
                      <a:r>
                        <a:rPr lang="lt-LT" sz="900" noProof="0" dirty="0" smtClean="0">
                          <a:solidFill>
                            <a:schemeClr val="tx1"/>
                          </a:solidFill>
                        </a:rPr>
                        <a:t>investicijos į švietimą, įgūdžius ir mokymąsi visą gyvenimą </a:t>
                      </a:r>
                      <a:endParaRPr lang="lt-LT" sz="900" noProof="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208.548.495</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455.313.921</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19.923.540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900" dirty="0" smtClean="0">
                          <a:solidFill>
                            <a:schemeClr val="tx1"/>
                          </a:solidFill>
                        </a:rPr>
                        <a:t>(11) institucinių pajėgumų stiprinimas ir veiksmingas viešasis administravimas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122.959.184</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strike="sngStrike" dirty="0" smtClean="0">
                          <a:solidFill>
                            <a:schemeClr val="tx1"/>
                          </a:solidFill>
                        </a:rPr>
                        <a:t>150.359.184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r>
              <a:tr h="190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Techninė parama </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900" dirty="0" smtClean="0">
                          <a:solidFill>
                            <a:schemeClr val="tx1"/>
                          </a:solidFill>
                        </a:rPr>
                        <a:t>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25.812.183</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187.543.198</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57.323.530</a:t>
                      </a:r>
                      <a:endParaRPr lang="en-US" sz="9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3.672.366</a:t>
                      </a:r>
                      <a:endParaRPr lang="en-US" sz="900" dirty="0">
                        <a:solidFill>
                          <a:schemeClr val="tx1"/>
                        </a:solidFill>
                      </a:endParaRPr>
                    </a:p>
                  </a:txBody>
                  <a:tcPr anchor="ctr"/>
                </a:tc>
              </a:tr>
              <a:tr h="190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VISO</a:t>
                      </a:r>
                      <a:endParaRPr lang="en-US" sz="9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3.501.411.767</a:t>
                      </a:r>
                      <a:endParaRPr lang="en-US" sz="9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1.127.284.104</a:t>
                      </a:r>
                      <a:endParaRPr lang="en-US" sz="9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2.048.917.626</a:t>
                      </a:r>
                      <a:endParaRPr lang="en-US" sz="9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1.536.281.010*</a:t>
                      </a:r>
                      <a:endParaRPr lang="en-US" sz="9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63.432.222</a:t>
                      </a:r>
                      <a:endParaRPr lang="en-US" sz="900" b="1" dirty="0">
                        <a:solidFill>
                          <a:schemeClr val="tx1"/>
                        </a:solidFill>
                      </a:endParaRPr>
                    </a:p>
                  </a:txBody>
                  <a:tcPr anchor="ctr"/>
                </a:tc>
              </a:tr>
            </a:tbl>
          </a:graphicData>
        </a:graphic>
      </p:graphicFrame>
      <p:sp>
        <p:nvSpPr>
          <p:cNvPr id="9" name="Text Placeholder 8"/>
          <p:cNvSpPr txBox="1">
            <a:spLocks/>
          </p:cNvSpPr>
          <p:nvPr/>
        </p:nvSpPr>
        <p:spPr>
          <a:xfrm>
            <a:off x="252063" y="73903"/>
            <a:ext cx="5674284"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sz="1800" b="1" dirty="0" smtClean="0">
                <a:solidFill>
                  <a:srgbClr val="0AB8D0"/>
                </a:solidFill>
                <a:latin typeface="+mj-lt"/>
              </a:rPr>
              <a:t>Partnerystės sutarties keitimas</a:t>
            </a:r>
            <a:endParaRPr sz="1800" b="1" dirty="0">
              <a:solidFill>
                <a:srgbClr val="0AB8D0"/>
              </a:solidFill>
              <a:latin typeface="+mj-lt"/>
            </a:endParaRPr>
          </a:p>
        </p:txBody>
      </p:sp>
    </p:spTree>
    <p:extLst>
      <p:ext uri="{BB962C8B-B14F-4D97-AF65-F5344CB8AC3E}">
        <p14:creationId xmlns:p14="http://schemas.microsoft.com/office/powerpoint/2010/main" val="2167460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4"/>
            <p:extLst>
              <p:ext uri="{D42A27DB-BD31-4B8C-83A1-F6EECF244321}">
                <p14:modId xmlns:p14="http://schemas.microsoft.com/office/powerpoint/2010/main" val="1271498288"/>
              </p:ext>
            </p:extLst>
          </p:nvPr>
        </p:nvGraphicFramePr>
        <p:xfrm>
          <a:off x="252428" y="895385"/>
          <a:ext cx="8563767" cy="3657600"/>
        </p:xfrm>
        <a:graphic>
          <a:graphicData uri="http://schemas.openxmlformats.org/drawingml/2006/table">
            <a:tbl>
              <a:tblPr firstRow="1" bandRow="1">
                <a:tableStyleId>{69012ECD-51FC-41F1-AA8D-1B2483CD663E}</a:tableStyleId>
              </a:tblPr>
              <a:tblGrid>
                <a:gridCol w="679225">
                  <a:extLst>
                    <a:ext uri="{9D8B030D-6E8A-4147-A177-3AD203B41FA5}">
                      <a16:colId xmlns="" xmlns:a16="http://schemas.microsoft.com/office/drawing/2014/main" val="20000"/>
                    </a:ext>
                  </a:extLst>
                </a:gridCol>
                <a:gridCol w="638355">
                  <a:extLst>
                    <a:ext uri="{9D8B030D-6E8A-4147-A177-3AD203B41FA5}">
                      <a16:colId xmlns="" xmlns:a16="http://schemas.microsoft.com/office/drawing/2014/main" val="20001"/>
                    </a:ext>
                  </a:extLst>
                </a:gridCol>
                <a:gridCol w="5900467">
                  <a:extLst>
                    <a:ext uri="{9D8B030D-6E8A-4147-A177-3AD203B41FA5}">
                      <a16:colId xmlns="" xmlns:a16="http://schemas.microsoft.com/office/drawing/2014/main" val="20002"/>
                    </a:ext>
                  </a:extLst>
                </a:gridCol>
                <a:gridCol w="1345720">
                  <a:extLst>
                    <a:ext uri="{9D8B030D-6E8A-4147-A177-3AD203B41FA5}">
                      <a16:colId xmlns="" xmlns:a16="http://schemas.microsoft.com/office/drawing/2014/main" val="20003"/>
                    </a:ext>
                  </a:extLst>
                </a:gridCol>
              </a:tblGrid>
              <a:tr h="400051">
                <a:tc>
                  <a:txBody>
                    <a:bodyPr/>
                    <a:lstStyle/>
                    <a:p>
                      <a:pPr algn="ctr">
                        <a:lnSpc>
                          <a:spcPct val="100000"/>
                        </a:lnSpc>
                        <a:spcAft>
                          <a:spcPts val="0"/>
                        </a:spcAft>
                      </a:pPr>
                      <a:r>
                        <a:rPr lang="lt-LT" sz="1100" dirty="0" smtClean="0"/>
                        <a:t>Fondas</a:t>
                      </a:r>
                      <a:endParaRPr lang="en-US" sz="1100" dirty="0">
                        <a:solidFill>
                          <a:schemeClr val="accent4"/>
                        </a:solidFill>
                      </a:endParaRPr>
                    </a:p>
                  </a:txBody>
                  <a:tcPr anchor="ctr"/>
                </a:tc>
                <a:tc>
                  <a:txBody>
                    <a:bodyPr/>
                    <a:lstStyle/>
                    <a:p>
                      <a:pPr algn="ctr">
                        <a:lnSpc>
                          <a:spcPct val="100000"/>
                        </a:lnSpc>
                        <a:spcAft>
                          <a:spcPts val="0"/>
                        </a:spcAft>
                      </a:pPr>
                      <a:r>
                        <a:rPr lang="lt-LT" sz="1100" dirty="0" smtClean="0">
                          <a:solidFill>
                            <a:schemeClr val="bg1"/>
                          </a:solidFill>
                        </a:rPr>
                        <a:t>Kodas</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Pavadinimas</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Finansinė proporcija (eurais)</a:t>
                      </a:r>
                      <a:endParaRPr lang="en-US" sz="1100" dirty="0">
                        <a:solidFill>
                          <a:schemeClr val="accent4"/>
                        </a:solidFill>
                      </a:endParaRPr>
                    </a:p>
                  </a:txBody>
                  <a:tcPr anchor="ctr"/>
                </a:tc>
                <a:extLst>
                  <a:ext uri="{0D108BD9-81ED-4DB2-BD59-A6C34878D82A}">
                    <a16:rowId xmlns="" xmlns:a16="http://schemas.microsoft.com/office/drawing/2014/main" val="10000"/>
                  </a:ext>
                </a:extLst>
              </a:tr>
              <a:tr h="360000">
                <a:tc>
                  <a:txBody>
                    <a:bodyPr/>
                    <a:lstStyle/>
                    <a:p>
                      <a:pPr algn="ctr">
                        <a:lnSpc>
                          <a:spcPct val="100000"/>
                        </a:lnSpc>
                        <a:spcAft>
                          <a:spcPts val="0"/>
                        </a:spcAft>
                      </a:pPr>
                      <a:r>
                        <a:rPr lang="lt-LT" sz="1100" dirty="0" smtClean="0"/>
                        <a:t>ERPF</a:t>
                      </a:r>
                      <a:endParaRPr lang="en-US" sz="1100" dirty="0">
                        <a:solidFill>
                          <a:schemeClr val="accent4"/>
                        </a:solidFill>
                      </a:endParaRPr>
                    </a:p>
                  </a:txBody>
                  <a:tcPr anchor="ctr"/>
                </a:tc>
                <a:tc>
                  <a:txBody>
                    <a:bodyPr/>
                    <a:lstStyle/>
                    <a:p>
                      <a:pPr algn="ctr">
                        <a:lnSpc>
                          <a:spcPct val="100000"/>
                        </a:lnSpc>
                        <a:spcAft>
                          <a:spcPts val="0"/>
                        </a:spcAft>
                      </a:pPr>
                      <a:r>
                        <a:rPr lang="lt-LT" sz="1100" dirty="0" smtClean="0"/>
                        <a:t>056</a:t>
                      </a:r>
                      <a:endParaRPr lang="en-US" sz="1100" dirty="0">
                        <a:solidFill>
                          <a:schemeClr val="accent4"/>
                        </a:solidFill>
                      </a:endParaRPr>
                    </a:p>
                  </a:txBody>
                  <a:tcPr anchor="ctr"/>
                </a:tc>
                <a:tc>
                  <a:txBody>
                    <a:bodyPr/>
                    <a:lstStyle/>
                    <a:p>
                      <a:pPr algn="l">
                        <a:lnSpc>
                          <a:spcPct val="100000"/>
                        </a:lnSpc>
                        <a:spcAft>
                          <a:spcPts val="0"/>
                        </a:spcAft>
                      </a:pPr>
                      <a:r>
                        <a:rPr lang="lt-LT" sz="1100" dirty="0" smtClean="0"/>
                        <a:t>Investicijos į MVĮ infrastruktūrą, gebėjimus ir įrangą, tiesiogiai susijusius su moksliniais tyrimais ir inovacijų diegimo veikla</a:t>
                      </a:r>
                      <a:endParaRPr lang="en-US" sz="1100" dirty="0">
                        <a:solidFill>
                          <a:schemeClr val="accent4"/>
                        </a:solidFill>
                      </a:endParaRPr>
                    </a:p>
                  </a:txBody>
                  <a:tcPr anchor="ctr"/>
                </a:tc>
                <a:tc>
                  <a:txBody>
                    <a:bodyPr/>
                    <a:lstStyle/>
                    <a:p>
                      <a:pPr algn="ctr">
                        <a:lnSpc>
                          <a:spcPct val="100000"/>
                        </a:lnSpc>
                        <a:spcAft>
                          <a:spcPts val="0"/>
                        </a:spcAft>
                      </a:pPr>
                      <a:r>
                        <a:rPr lang="lt-LT" sz="1100" b="1" strike="noStrike" dirty="0" smtClean="0"/>
                        <a:t>80 112 003</a:t>
                      </a:r>
                    </a:p>
                    <a:p>
                      <a:pPr algn="ctr">
                        <a:lnSpc>
                          <a:spcPct val="100000"/>
                        </a:lnSpc>
                        <a:spcAft>
                          <a:spcPts val="0"/>
                        </a:spcAft>
                      </a:pPr>
                      <a:r>
                        <a:rPr lang="en-US" sz="1100" b="1" strike="sngStrike" dirty="0" smtClean="0"/>
                        <a:t>71 885 263</a:t>
                      </a:r>
                    </a:p>
                    <a:p>
                      <a:pPr algn="ctr">
                        <a:lnSpc>
                          <a:spcPct val="100000"/>
                        </a:lnSpc>
                        <a:spcAft>
                          <a:spcPts val="0"/>
                        </a:spcAft>
                      </a:pPr>
                      <a:r>
                        <a:rPr lang="en-US" sz="1100" strike="sngStrike" dirty="0" smtClean="0"/>
                        <a:t>50 683 503</a:t>
                      </a:r>
                      <a:endParaRPr lang="en-US" sz="1100" strike="sngStrike" dirty="0"/>
                    </a:p>
                  </a:txBody>
                  <a:tcPr anchor="ctr"/>
                </a:tc>
                <a:extLst>
                  <a:ext uri="{0D108BD9-81ED-4DB2-BD59-A6C34878D82A}">
                    <a16:rowId xmlns="" xmlns:a16="http://schemas.microsoft.com/office/drawing/2014/main" val="10001"/>
                  </a:ext>
                </a:extLst>
              </a:tr>
              <a:tr h="360000">
                <a:tc>
                  <a:txBody>
                    <a:bodyPr/>
                    <a:lstStyle/>
                    <a:p>
                      <a:pPr algn="ctr">
                        <a:lnSpc>
                          <a:spcPct val="100000"/>
                        </a:lnSpc>
                        <a:spcAft>
                          <a:spcPts val="0"/>
                        </a:spcAft>
                      </a:pPr>
                      <a:r>
                        <a:rPr lang="lt-LT" sz="1100" strike="sngStrike" dirty="0" smtClean="0"/>
                        <a:t>ERPF</a:t>
                      </a:r>
                      <a:endParaRPr lang="en-US" sz="1100" strike="sngStrike" dirty="0">
                        <a:solidFill>
                          <a:schemeClr val="accent4"/>
                        </a:solidFill>
                      </a:endParaRPr>
                    </a:p>
                  </a:txBody>
                  <a:tcPr anchor="ctr"/>
                </a:tc>
                <a:tc>
                  <a:txBody>
                    <a:bodyPr/>
                    <a:lstStyle/>
                    <a:p>
                      <a:pPr algn="ctr">
                        <a:lnSpc>
                          <a:spcPct val="100000"/>
                        </a:lnSpc>
                        <a:spcAft>
                          <a:spcPts val="0"/>
                        </a:spcAft>
                      </a:pPr>
                      <a:r>
                        <a:rPr lang="lt-LT" sz="1100" strike="sngStrike" dirty="0" smtClean="0"/>
                        <a:t>057</a:t>
                      </a:r>
                      <a:endParaRPr lang="en-US" sz="1100" strike="sngStrike" dirty="0">
                        <a:solidFill>
                          <a:schemeClr val="accent4"/>
                        </a:solidFill>
                      </a:endParaRPr>
                    </a:p>
                  </a:txBody>
                  <a:tcPr anchor="ctr"/>
                </a:tc>
                <a:tc>
                  <a:txBody>
                    <a:bodyPr/>
                    <a:lstStyle/>
                    <a:p>
                      <a:pPr algn="l">
                        <a:lnSpc>
                          <a:spcPct val="100000"/>
                        </a:lnSpc>
                        <a:spcAft>
                          <a:spcPts val="0"/>
                        </a:spcAft>
                      </a:pPr>
                      <a:r>
                        <a:rPr lang="lt-LT" sz="1100" strike="sngStrike" dirty="0" smtClean="0"/>
                        <a:t>Investicijos į didelių įmonių infrastruktūrą, gebėjimus ir įrangą, tiesiogiai susijusius su moksliniais tyrimais ir inovacijų diegimo veikla</a:t>
                      </a:r>
                      <a:endParaRPr lang="en-US" sz="1100" strike="sngStrike" dirty="0">
                        <a:solidFill>
                          <a:schemeClr val="accent4"/>
                        </a:solidFill>
                      </a:endParaRPr>
                    </a:p>
                  </a:txBody>
                  <a:tcPr anchor="ctr"/>
                </a:tc>
                <a:tc>
                  <a:txBody>
                    <a:bodyPr/>
                    <a:lstStyle/>
                    <a:p>
                      <a:pPr algn="ctr">
                        <a:lnSpc>
                          <a:spcPct val="100000"/>
                        </a:lnSpc>
                        <a:spcAft>
                          <a:spcPts val="0"/>
                        </a:spcAft>
                      </a:pPr>
                      <a:r>
                        <a:rPr lang="en-US" sz="1100" b="1" strike="sngStrike" dirty="0" smtClean="0"/>
                        <a:t>85 244 506</a:t>
                      </a:r>
                    </a:p>
                    <a:p>
                      <a:pPr algn="ctr">
                        <a:lnSpc>
                          <a:spcPct val="100000"/>
                        </a:lnSpc>
                        <a:spcAft>
                          <a:spcPts val="0"/>
                        </a:spcAft>
                      </a:pPr>
                      <a:r>
                        <a:rPr lang="en-US" sz="1100" strike="sngStrike" dirty="0" smtClean="0"/>
                        <a:t>47 787 303</a:t>
                      </a:r>
                      <a:endParaRPr lang="en-US" sz="1100" strike="sngStrike" dirty="0"/>
                    </a:p>
                  </a:txBody>
                  <a:tcPr anchor="ctr"/>
                </a:tc>
                <a:extLst>
                  <a:ext uri="{0D108BD9-81ED-4DB2-BD59-A6C34878D82A}">
                    <a16:rowId xmlns="" xmlns:a16="http://schemas.microsoft.com/office/drawing/2014/main" val="10002"/>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strike="sngStrike" dirty="0" smtClean="0"/>
                        <a:t>ERPF</a:t>
                      </a:r>
                      <a:endParaRPr lang="en-US" sz="1100" strike="sngStrike"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strike="sngStrike" dirty="0" smtClean="0"/>
                        <a:t>060</a:t>
                      </a:r>
                      <a:endParaRPr lang="en-US" sz="1100" strike="sngStrike" dirty="0">
                        <a:solidFill>
                          <a:schemeClr val="accent4"/>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strike="sngStrike" dirty="0" smtClean="0"/>
                        <a:t>Viešuose mokslinių tyrimų centruose ir kompetencijos centruose, taip pat jų tinkluose vykdomi moksliniai tyrimai ir inovacijų diegimo veikla</a:t>
                      </a:r>
                      <a:endParaRPr lang="en-US" sz="1100" strike="sngStrike"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strike="sngStrike" dirty="0" smtClean="0"/>
                        <a:t>55 327 826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sngStrike" dirty="0" smtClean="0"/>
                        <a:t>91 230 306</a:t>
                      </a:r>
                      <a:endParaRPr lang="en-US" sz="1100" strike="sngStrike" dirty="0"/>
                    </a:p>
                  </a:txBody>
                  <a:tcPr anchor="ctr"/>
                </a:tc>
                <a:extLst>
                  <a:ext uri="{0D108BD9-81ED-4DB2-BD59-A6C34878D82A}">
                    <a16:rowId xmlns="" xmlns:a16="http://schemas.microsoft.com/office/drawing/2014/main" val="10003"/>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ERPF</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061</a:t>
                      </a:r>
                      <a:endParaRPr lang="en-US" sz="1100" dirty="0">
                        <a:solidFill>
                          <a:schemeClr val="accent4"/>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dirty="0" smtClean="0"/>
                        <a:t>Privačiuose mokslinių tyrimų centruose, taip pat jų tinkluose vykdomi moksliniai tyrimai ir inovacijų diegimo veikla</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b="1" dirty="0" smtClean="0"/>
                        <a:t>122 507 116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strike="sngStrike" dirty="0" smtClean="0"/>
                        <a:t>142 085 485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sngStrike" dirty="0" smtClean="0"/>
                        <a:t>98 615 616</a:t>
                      </a:r>
                    </a:p>
                  </a:txBody>
                  <a:tcPr anchor="ctr"/>
                </a:tc>
                <a:extLst>
                  <a:ext uri="{0D108BD9-81ED-4DB2-BD59-A6C34878D82A}">
                    <a16:rowId xmlns="" xmlns:a16="http://schemas.microsoft.com/office/drawing/2014/main" val="10004"/>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ERPF</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t>062</a:t>
                      </a:r>
                      <a:endParaRPr lang="en-US" sz="1100" dirty="0">
                        <a:solidFill>
                          <a:schemeClr val="accent4"/>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dirty="0" smtClean="0"/>
                        <a:t>Technologijų perdavimas ir universitetų bei įmonių bendradarbiavimas, visų pirma naudingas MVĮ</a:t>
                      </a:r>
                      <a:endParaRPr lang="en-US" sz="11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b="1" strike="noStrike" dirty="0" smtClean="0"/>
                        <a:t>62 906 143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strike="sngStrike" dirty="0" smtClean="0"/>
                        <a:t>80 808 623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sngStrike" dirty="0" smtClean="0"/>
                        <a:t>116 726 143</a:t>
                      </a:r>
                      <a:endParaRPr lang="en-US" sz="1100" strike="sngStrike" dirty="0"/>
                    </a:p>
                  </a:txBody>
                  <a:tcPr anchor="ctr"/>
                </a:tc>
                <a:extLst>
                  <a:ext uri="{0D108BD9-81ED-4DB2-BD59-A6C34878D82A}">
                    <a16:rowId xmlns="" xmlns:a16="http://schemas.microsoft.com/office/drawing/2014/main" val="10005"/>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solidFill>
                            <a:schemeClr val="tx1"/>
                          </a:solidFill>
                        </a:rPr>
                        <a:t>ERPF</a:t>
                      </a:r>
                      <a:endParaRPr lang="en-US" sz="11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dirty="0" smtClean="0">
                          <a:solidFill>
                            <a:schemeClr val="tx1"/>
                          </a:solidFill>
                        </a:rPr>
                        <a:t>064</a:t>
                      </a:r>
                      <a:endParaRPr lang="en-US" sz="11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dirty="0" smtClean="0">
                          <a:solidFill>
                            <a:schemeClr val="tx1"/>
                          </a:solidFill>
                        </a:rPr>
                        <a:t>MVĮ vykdomi moksliniai tyrimai ir inovacijų diegimas (įskaitant čekių programas, apdorojimą, projektavimą, aptarnavimą ir socialines inovacijas)</a:t>
                      </a:r>
                      <a:endParaRPr lang="en-US" sz="11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100" b="1" dirty="0" smtClean="0">
                          <a:solidFill>
                            <a:schemeClr val="tx1"/>
                          </a:solidFill>
                        </a:rPr>
                        <a:t>39 997 432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strike="sngStrike" dirty="0" smtClean="0">
                          <a:solidFill>
                            <a:schemeClr val="tx1"/>
                          </a:solidFill>
                        </a:rPr>
                        <a:t>9 188 600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sngStrike" dirty="0" smtClean="0">
                          <a:solidFill>
                            <a:schemeClr val="tx1"/>
                          </a:solidFill>
                        </a:rPr>
                        <a:t>39 497 432</a:t>
                      </a:r>
                    </a:p>
                  </a:txBody>
                  <a:tcPr anchor="ctr"/>
                </a:tc>
              </a:tr>
            </a:tbl>
          </a:graphicData>
        </a:graphic>
      </p:graphicFrame>
      <p:sp>
        <p:nvSpPr>
          <p:cNvPr id="9" name="Text Placeholder 8"/>
          <p:cNvSpPr txBox="1">
            <a:spLocks/>
          </p:cNvSpPr>
          <p:nvPr/>
        </p:nvSpPr>
        <p:spPr>
          <a:xfrm>
            <a:off x="252063" y="177415"/>
            <a:ext cx="6787092"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b="1" dirty="0" smtClean="0">
                <a:solidFill>
                  <a:srgbClr val="0AB8D0"/>
                </a:solidFill>
                <a:latin typeface="+mj-lt"/>
              </a:rPr>
              <a:t>PO </a:t>
            </a:r>
            <a:r>
              <a:rPr lang="lt-LT" b="1" dirty="0" err="1" smtClean="0">
                <a:solidFill>
                  <a:srgbClr val="0AB8D0"/>
                </a:solidFill>
                <a:latin typeface="+mj-lt"/>
              </a:rPr>
              <a:t>vp</a:t>
            </a:r>
            <a:r>
              <a:rPr lang="lt-LT" b="1" dirty="0" smtClean="0">
                <a:solidFill>
                  <a:srgbClr val="0AB8D0"/>
                </a:solidFill>
                <a:latin typeface="+mj-lt"/>
              </a:rPr>
              <a:t> pateikimo </a:t>
            </a:r>
            <a:r>
              <a:rPr lang="lt-LT" b="1" dirty="0" err="1" smtClean="0">
                <a:solidFill>
                  <a:srgbClr val="0AB8D0"/>
                </a:solidFill>
                <a:latin typeface="+mj-lt"/>
              </a:rPr>
              <a:t>sk</a:t>
            </a:r>
            <a:r>
              <a:rPr lang="lt-LT" b="1" dirty="0" smtClean="0">
                <a:solidFill>
                  <a:srgbClr val="0AB8D0"/>
                </a:solidFill>
                <a:latin typeface="+mj-lt"/>
              </a:rPr>
              <a:t> atlikti patikslinimai</a:t>
            </a:r>
            <a:endParaRPr b="1" dirty="0">
              <a:solidFill>
                <a:srgbClr val="0AB8D0"/>
              </a:solidFill>
              <a:latin typeface="+mj-lt"/>
            </a:endParaRPr>
          </a:p>
        </p:txBody>
      </p:sp>
      <p:sp>
        <p:nvSpPr>
          <p:cNvPr id="11" name="Nadpis 9"/>
          <p:cNvSpPr>
            <a:spLocks noGrp="1"/>
          </p:cNvSpPr>
          <p:nvPr>
            <p:ph type="title"/>
          </p:nvPr>
        </p:nvSpPr>
        <p:spPr>
          <a:xfrm>
            <a:off x="321074" y="548889"/>
            <a:ext cx="7901399" cy="218860"/>
          </a:xfrm>
        </p:spPr>
        <p:txBody>
          <a:bodyPr/>
          <a:lstStyle/>
          <a:p>
            <a:r>
              <a:rPr lang="lt-LT" sz="1400" b="1" dirty="0" smtClean="0"/>
              <a:t>TIKSLINAMAS VP 1 PR. PASISKIRSTYMAS PAGAL KATEGORIJAS</a:t>
            </a:r>
            <a:endParaRPr lang="en-US" sz="1400" b="1" dirty="0"/>
          </a:p>
        </p:txBody>
      </p:sp>
    </p:spTree>
    <p:extLst>
      <p:ext uri="{BB962C8B-B14F-4D97-AF65-F5344CB8AC3E}">
        <p14:creationId xmlns:p14="http://schemas.microsoft.com/office/powerpoint/2010/main" val="30553036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252063" y="177415"/>
            <a:ext cx="6787092"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b="1" dirty="0" smtClean="0">
                <a:solidFill>
                  <a:srgbClr val="0AB8D0"/>
                </a:solidFill>
                <a:latin typeface="+mj-lt"/>
              </a:rPr>
              <a:t>PO </a:t>
            </a:r>
            <a:r>
              <a:rPr lang="lt-LT" b="1" dirty="0" err="1" smtClean="0">
                <a:solidFill>
                  <a:srgbClr val="0AB8D0"/>
                </a:solidFill>
                <a:latin typeface="+mj-lt"/>
              </a:rPr>
              <a:t>vp</a:t>
            </a:r>
            <a:r>
              <a:rPr lang="lt-LT" b="1" dirty="0" smtClean="0">
                <a:solidFill>
                  <a:srgbClr val="0AB8D0"/>
                </a:solidFill>
                <a:latin typeface="+mj-lt"/>
              </a:rPr>
              <a:t> pateikimo </a:t>
            </a:r>
            <a:r>
              <a:rPr lang="lt-LT" b="1" dirty="0" err="1" smtClean="0">
                <a:solidFill>
                  <a:srgbClr val="0AB8D0"/>
                </a:solidFill>
                <a:latin typeface="+mj-lt"/>
              </a:rPr>
              <a:t>sk</a:t>
            </a:r>
            <a:r>
              <a:rPr lang="lt-LT" b="1" dirty="0" smtClean="0">
                <a:solidFill>
                  <a:srgbClr val="0AB8D0"/>
                </a:solidFill>
                <a:latin typeface="+mj-lt"/>
              </a:rPr>
              <a:t> atlikti patikslinimai</a:t>
            </a:r>
            <a:endParaRPr b="1" dirty="0">
              <a:solidFill>
                <a:srgbClr val="0AB8D0"/>
              </a:solidFill>
              <a:latin typeface="+mj-lt"/>
            </a:endParaRPr>
          </a:p>
        </p:txBody>
      </p:sp>
      <p:sp>
        <p:nvSpPr>
          <p:cNvPr id="13" name="Nadpis 9"/>
          <p:cNvSpPr>
            <a:spLocks noGrp="1"/>
          </p:cNvSpPr>
          <p:nvPr>
            <p:ph type="title"/>
          </p:nvPr>
        </p:nvSpPr>
        <p:spPr>
          <a:xfrm>
            <a:off x="321074" y="548888"/>
            <a:ext cx="7901399" cy="313753"/>
          </a:xfrm>
        </p:spPr>
        <p:txBody>
          <a:bodyPr/>
          <a:lstStyle/>
          <a:p>
            <a:r>
              <a:rPr lang="lt-LT" sz="1400" b="1" dirty="0" smtClean="0"/>
              <a:t>TIKSLINAMAS VP 2 PR. VEIKLOS REZULTATŲ PERŽIŪROS PLANAS</a:t>
            </a:r>
            <a:endParaRPr lang="en-US" sz="1400" b="1" dirty="0"/>
          </a:p>
        </p:txBody>
      </p:sp>
      <p:graphicFrame>
        <p:nvGraphicFramePr>
          <p:cNvPr id="15" name="Turinio vietos rezervavimo ženklas 14"/>
          <p:cNvGraphicFramePr>
            <a:graphicFrameLocks noGrp="1"/>
          </p:cNvGraphicFramePr>
          <p:nvPr>
            <p:ph sz="quarter" idx="14"/>
            <p:extLst>
              <p:ext uri="{D42A27DB-BD31-4B8C-83A1-F6EECF244321}">
                <p14:modId xmlns:p14="http://schemas.microsoft.com/office/powerpoint/2010/main" val="31636876"/>
              </p:ext>
            </p:extLst>
          </p:nvPr>
        </p:nvGraphicFramePr>
        <p:xfrm>
          <a:off x="181152" y="862659"/>
          <a:ext cx="8710434" cy="4145280"/>
        </p:xfrm>
        <a:graphic>
          <a:graphicData uri="http://schemas.openxmlformats.org/drawingml/2006/table">
            <a:tbl>
              <a:tblPr firstRow="1" bandRow="1">
                <a:tableStyleId>{00A15C55-8517-42AA-B614-E9B94910E393}</a:tableStyleId>
              </a:tblPr>
              <a:tblGrid>
                <a:gridCol w="1017920"/>
                <a:gridCol w="957532"/>
                <a:gridCol w="664234"/>
                <a:gridCol w="526211"/>
                <a:gridCol w="802257"/>
                <a:gridCol w="586596"/>
                <a:gridCol w="655607"/>
                <a:gridCol w="810883"/>
                <a:gridCol w="2689194"/>
              </a:tblGrid>
              <a:tr h="523599">
                <a:tc>
                  <a:txBody>
                    <a:bodyPr/>
                    <a:lstStyle/>
                    <a:p>
                      <a:pPr algn="ctr"/>
                      <a:r>
                        <a:rPr lang="lt-LT" sz="1050" dirty="0" smtClean="0"/>
                        <a:t>Rodiklio rūšis</a:t>
                      </a:r>
                    </a:p>
                    <a:p>
                      <a:pPr algn="ctr"/>
                      <a:r>
                        <a:rPr lang="lt-LT" sz="1050" dirty="0" smtClean="0"/>
                        <a:t>(įgyvendinimo žingsniai, finansinis, produkto ir rezultato rodiklis)</a:t>
                      </a:r>
                    </a:p>
                    <a:p>
                      <a:pPr algn="ctr"/>
                      <a:endParaRPr lang="lt-LT" sz="1050" dirty="0"/>
                    </a:p>
                  </a:txBody>
                  <a:tcPr anchor="ctr"/>
                </a:tc>
                <a:tc>
                  <a:txBody>
                    <a:bodyPr/>
                    <a:lstStyle/>
                    <a:p>
                      <a:pPr algn="ctr"/>
                      <a:r>
                        <a:rPr lang="lt-LT" sz="1050" dirty="0" smtClean="0"/>
                        <a:t>Rodiklio apibrėžimas arba įgyvendinimo žingsnis</a:t>
                      </a:r>
                      <a:endParaRPr lang="lt-LT" sz="1050" dirty="0"/>
                    </a:p>
                  </a:txBody>
                  <a:tcPr anchor="ctr"/>
                </a:tc>
                <a:tc>
                  <a:txBody>
                    <a:bodyPr/>
                    <a:lstStyle/>
                    <a:p>
                      <a:pPr algn="ctr"/>
                      <a:r>
                        <a:rPr lang="lt-LT" sz="1050" dirty="0" smtClean="0"/>
                        <a:t>Matavimo vienetas</a:t>
                      </a:r>
                      <a:endParaRPr lang="lt-LT" sz="1050" dirty="0"/>
                    </a:p>
                  </a:txBody>
                  <a:tcPr vert="vert270" anchor="ctr"/>
                </a:tc>
                <a:tc>
                  <a:txBody>
                    <a:bodyPr/>
                    <a:lstStyle/>
                    <a:p>
                      <a:pPr algn="ctr"/>
                      <a:r>
                        <a:rPr lang="lt-LT" sz="1050" dirty="0" smtClean="0"/>
                        <a:t>Fondas</a:t>
                      </a:r>
                      <a:endParaRPr lang="lt-LT" sz="1050" dirty="0"/>
                    </a:p>
                  </a:txBody>
                  <a:tcPr vert="vert270" anchor="ctr"/>
                </a:tc>
                <a:tc>
                  <a:txBody>
                    <a:bodyPr/>
                    <a:lstStyle/>
                    <a:p>
                      <a:pPr algn="ctr"/>
                      <a:r>
                        <a:rPr lang="lt-LT" sz="1050" dirty="0" smtClean="0"/>
                        <a:t>Regiono kategorija</a:t>
                      </a:r>
                      <a:endParaRPr lang="lt-LT" sz="1050" dirty="0"/>
                    </a:p>
                  </a:txBody>
                  <a:tcPr anchor="ctr"/>
                </a:tc>
                <a:tc>
                  <a:txBody>
                    <a:bodyPr/>
                    <a:lstStyle/>
                    <a:p>
                      <a:pPr algn="ctr"/>
                      <a:r>
                        <a:rPr lang="lt-LT" sz="1050" dirty="0" smtClean="0"/>
                        <a:t>Tarpinė reikšmė (2018)</a:t>
                      </a:r>
                      <a:endParaRPr lang="lt-LT" sz="1050" dirty="0"/>
                    </a:p>
                  </a:txBody>
                  <a:tcPr vert="vert270" anchor="ctr"/>
                </a:tc>
                <a:tc>
                  <a:txBody>
                    <a:bodyPr/>
                    <a:lstStyle/>
                    <a:p>
                      <a:pPr algn="ctr"/>
                      <a:r>
                        <a:rPr lang="lt-LT" sz="1050" dirty="0" smtClean="0"/>
                        <a:t>Siektina reikšmė (2023)</a:t>
                      </a:r>
                      <a:endParaRPr lang="lt-LT" sz="1050" dirty="0"/>
                    </a:p>
                  </a:txBody>
                  <a:tcPr vert="vert270" anchor="ctr"/>
                </a:tc>
                <a:tc>
                  <a:txBody>
                    <a:bodyPr/>
                    <a:lstStyle/>
                    <a:p>
                      <a:pPr algn="ctr"/>
                      <a:r>
                        <a:rPr lang="lt-LT" sz="1050" dirty="0" smtClean="0"/>
                        <a:t>Duomenų šaltinis</a:t>
                      </a:r>
                      <a:endParaRPr lang="lt-LT" sz="1050" dirty="0"/>
                    </a:p>
                  </a:txBody>
                  <a:tcPr anchor="ctr"/>
                </a:tc>
                <a:tc>
                  <a:txBody>
                    <a:bodyPr/>
                    <a:lstStyle/>
                    <a:p>
                      <a:pPr algn="ctr"/>
                      <a:r>
                        <a:rPr lang="lt-LT" sz="1050" dirty="0" smtClean="0"/>
                        <a:t>Rodiklių tinkamumo pagrindimas</a:t>
                      </a:r>
                      <a:endParaRPr lang="lt-LT" sz="1050" dirty="0"/>
                    </a:p>
                  </a:txBody>
                  <a:tcPr anchor="ctr"/>
                </a:tc>
              </a:tr>
              <a:tr h="523599">
                <a:tc>
                  <a:txBody>
                    <a:bodyPr/>
                    <a:lstStyle/>
                    <a:p>
                      <a:r>
                        <a:rPr lang="lt-LT" sz="1000" dirty="0" smtClean="0">
                          <a:solidFill>
                            <a:srgbClr val="2D2C2E"/>
                          </a:solidFill>
                        </a:rPr>
                        <a:t>Produkto rodiklis</a:t>
                      </a:r>
                      <a:endParaRPr lang="lt-LT" sz="1000" dirty="0">
                        <a:solidFill>
                          <a:srgbClr val="2D2C2E"/>
                        </a:solidFill>
                      </a:endParaRPr>
                    </a:p>
                  </a:txBody>
                  <a:tcPr/>
                </a:tc>
                <a:tc>
                  <a:txBody>
                    <a:bodyPr/>
                    <a:lstStyle/>
                    <a:p>
                      <a:r>
                        <a:rPr lang="lt-LT" sz="1000" dirty="0" smtClean="0">
                          <a:solidFill>
                            <a:srgbClr val="2D2C2E"/>
                          </a:solidFill>
                        </a:rPr>
                        <a:t>Sukurtos elektroninės paslaugos</a:t>
                      </a:r>
                      <a:endParaRPr lang="lt-LT" sz="1000" dirty="0">
                        <a:solidFill>
                          <a:srgbClr val="2D2C2E"/>
                        </a:solidFill>
                      </a:endParaRPr>
                    </a:p>
                  </a:txBody>
                  <a:tcPr/>
                </a:tc>
                <a:tc>
                  <a:txBody>
                    <a:bodyPr/>
                    <a:lstStyle/>
                    <a:p>
                      <a:pPr algn="ctr"/>
                      <a:r>
                        <a:rPr lang="lt-LT" sz="1000" dirty="0" smtClean="0">
                          <a:solidFill>
                            <a:srgbClr val="2D2C2E"/>
                          </a:solidFill>
                        </a:rPr>
                        <a:t>Skaičius</a:t>
                      </a:r>
                      <a:endParaRPr lang="lt-LT" sz="1000" dirty="0">
                        <a:solidFill>
                          <a:srgbClr val="2D2C2E"/>
                        </a:solidFill>
                      </a:endParaRPr>
                    </a:p>
                  </a:txBody>
                  <a:tcPr/>
                </a:tc>
                <a:tc>
                  <a:txBody>
                    <a:bodyPr/>
                    <a:lstStyle/>
                    <a:p>
                      <a:pPr algn="ctr"/>
                      <a:r>
                        <a:rPr lang="lt-LT" sz="1000" dirty="0" smtClean="0">
                          <a:solidFill>
                            <a:srgbClr val="2D2C2E"/>
                          </a:solidFill>
                        </a:rPr>
                        <a:t>ERPF</a:t>
                      </a:r>
                      <a:endParaRPr lang="lt-LT" sz="1000" dirty="0">
                        <a:solidFill>
                          <a:srgbClr val="2D2C2E"/>
                        </a:solidFill>
                      </a:endParaRPr>
                    </a:p>
                  </a:txBody>
                  <a:tcPr/>
                </a:tc>
                <a:tc>
                  <a:txBody>
                    <a:bodyPr/>
                    <a:lstStyle/>
                    <a:p>
                      <a:pPr algn="ctr"/>
                      <a:r>
                        <a:rPr lang="lt-LT" sz="1000" dirty="0" smtClean="0">
                          <a:solidFill>
                            <a:srgbClr val="2D2C2E"/>
                          </a:solidFill>
                        </a:rPr>
                        <a:t>Mažiau išsivystęs</a:t>
                      </a:r>
                      <a:endParaRPr lang="lt-LT" sz="1000" dirty="0">
                        <a:solidFill>
                          <a:srgbClr val="2D2C2E"/>
                        </a:solidFill>
                      </a:endParaRPr>
                    </a:p>
                  </a:txBody>
                  <a:tcPr/>
                </a:tc>
                <a:tc>
                  <a:txBody>
                    <a:bodyPr/>
                    <a:lstStyle/>
                    <a:p>
                      <a:pPr algn="ctr"/>
                      <a:r>
                        <a:rPr lang="lt-LT" sz="1000" dirty="0" smtClean="0">
                          <a:solidFill>
                            <a:srgbClr val="2D2C2E"/>
                          </a:solidFill>
                        </a:rPr>
                        <a:t>0</a:t>
                      </a:r>
                      <a:endParaRPr lang="lt-LT" sz="1000" dirty="0">
                        <a:solidFill>
                          <a:srgbClr val="2D2C2E"/>
                        </a:solidFill>
                      </a:endParaRPr>
                    </a:p>
                  </a:txBody>
                  <a:tcPr/>
                </a:tc>
                <a:tc>
                  <a:txBody>
                    <a:bodyPr/>
                    <a:lstStyle/>
                    <a:p>
                      <a:pPr algn="ctr"/>
                      <a:r>
                        <a:rPr lang="lt-LT" sz="1000" b="1" strike="noStrike" dirty="0" smtClean="0">
                          <a:solidFill>
                            <a:srgbClr val="2D2C2E"/>
                          </a:solidFill>
                        </a:rPr>
                        <a:t>170</a:t>
                      </a:r>
                    </a:p>
                    <a:p>
                      <a:pPr algn="ctr"/>
                      <a:r>
                        <a:rPr lang="lt-LT" sz="1000" b="1" strike="sngStrike" dirty="0" smtClean="0">
                          <a:solidFill>
                            <a:srgbClr val="2D2C2E"/>
                          </a:solidFill>
                        </a:rPr>
                        <a:t>84</a:t>
                      </a:r>
                    </a:p>
                    <a:p>
                      <a:pPr algn="ctr"/>
                      <a:r>
                        <a:rPr lang="lt-LT" sz="1000" strike="sngStrike" dirty="0" smtClean="0">
                          <a:solidFill>
                            <a:srgbClr val="2D2C2E"/>
                          </a:solidFill>
                        </a:rPr>
                        <a:t>200</a:t>
                      </a:r>
                    </a:p>
                  </a:txBody>
                  <a:tcPr/>
                </a:tc>
                <a:tc>
                  <a:txBody>
                    <a:bodyPr/>
                    <a:lstStyle/>
                    <a:p>
                      <a:pPr algn="ctr"/>
                      <a:r>
                        <a:rPr lang="lt-LT" sz="1000" dirty="0" smtClean="0">
                          <a:solidFill>
                            <a:srgbClr val="2D2C2E"/>
                          </a:solidFill>
                        </a:rPr>
                        <a:t>Duomenys iš projektų</a:t>
                      </a:r>
                      <a:endParaRPr lang="lt-LT" sz="1000" dirty="0">
                        <a:solidFill>
                          <a:srgbClr val="2D2C2E"/>
                        </a:solidFill>
                      </a:endParaRPr>
                    </a:p>
                  </a:txBody>
                  <a:tcPr/>
                </a:tc>
                <a:tc>
                  <a:txBody>
                    <a:bodyPr/>
                    <a:lstStyle/>
                    <a:p>
                      <a:r>
                        <a:rPr lang="lt-LT" sz="1000" dirty="0" smtClean="0">
                          <a:solidFill>
                            <a:srgbClr val="2D2C2E"/>
                          </a:solidFill>
                        </a:rPr>
                        <a:t>Rodiklis atspindi prioriteto įgyvendinimo eigą, nes jo pasiekimui skirta </a:t>
                      </a:r>
                    </a:p>
                    <a:p>
                      <a:r>
                        <a:rPr lang="lt-LT" sz="1000" dirty="0" smtClean="0">
                          <a:solidFill>
                            <a:srgbClr val="2D2C2E"/>
                          </a:solidFill>
                        </a:rPr>
                        <a:t>67 proc. šio prioriteto įgyvendinimui skirtų ERPF lėšų.</a:t>
                      </a:r>
                    </a:p>
                    <a:p>
                      <a:endParaRPr lang="lt-LT" sz="1000" dirty="0">
                        <a:solidFill>
                          <a:srgbClr val="2D2C2E"/>
                        </a:solidFill>
                      </a:endParaRPr>
                    </a:p>
                  </a:txBody>
                  <a:tcPr/>
                </a:tc>
              </a:tr>
              <a:tr h="523599">
                <a:tc>
                  <a:txBody>
                    <a:bodyPr/>
                    <a:lstStyle/>
                    <a:p>
                      <a:r>
                        <a:rPr lang="lt-LT" sz="1000" dirty="0" smtClean="0">
                          <a:solidFill>
                            <a:srgbClr val="2D2C2E"/>
                          </a:solidFill>
                        </a:rPr>
                        <a:t>Įgyvendinimo žingsnis</a:t>
                      </a:r>
                      <a:endParaRPr lang="lt-LT" sz="1000" dirty="0">
                        <a:solidFill>
                          <a:srgbClr val="2D2C2E"/>
                        </a:solidFill>
                      </a:endParaRPr>
                    </a:p>
                  </a:txBody>
                  <a:tcPr/>
                </a:tc>
                <a:tc>
                  <a:txBody>
                    <a:bodyPr/>
                    <a:lstStyle/>
                    <a:p>
                      <a:r>
                        <a:rPr lang="lt-LT" sz="1000" dirty="0" smtClean="0">
                          <a:solidFill>
                            <a:srgbClr val="2D2C2E"/>
                          </a:solidFill>
                        </a:rPr>
                        <a:t>Projektų finansavimo ir administravimo sutartyse suplanuota produkto rodiklio „Sukurtos elektroninės paslaugos“ reikšmė</a:t>
                      </a:r>
                      <a:endParaRPr lang="lt-LT" sz="1000" dirty="0">
                        <a:solidFill>
                          <a:srgbClr val="2D2C2E"/>
                        </a:solidFill>
                      </a:endParaRPr>
                    </a:p>
                  </a:txBody>
                  <a:tcPr/>
                </a:tc>
                <a:tc>
                  <a:txBody>
                    <a:bodyPr/>
                    <a:lstStyle/>
                    <a:p>
                      <a:pPr algn="ctr"/>
                      <a:r>
                        <a:rPr lang="lt-LT" sz="1000" dirty="0" smtClean="0">
                          <a:solidFill>
                            <a:srgbClr val="2D2C2E"/>
                          </a:solidFill>
                        </a:rPr>
                        <a:t>Skaičius</a:t>
                      </a:r>
                      <a:endParaRPr lang="lt-LT" sz="1000" dirty="0">
                        <a:solidFill>
                          <a:srgbClr val="2D2C2E"/>
                        </a:solidFill>
                      </a:endParaRPr>
                    </a:p>
                  </a:txBody>
                  <a:tcPr/>
                </a:tc>
                <a:tc>
                  <a:txBody>
                    <a:bodyPr/>
                    <a:lstStyle/>
                    <a:p>
                      <a:pPr algn="ctr"/>
                      <a:r>
                        <a:rPr lang="lt-LT" sz="1000" dirty="0" smtClean="0">
                          <a:solidFill>
                            <a:srgbClr val="2D2C2E"/>
                          </a:solidFill>
                        </a:rPr>
                        <a:t>ERPF</a:t>
                      </a:r>
                      <a:endParaRPr lang="lt-LT" sz="1000" dirty="0">
                        <a:solidFill>
                          <a:srgbClr val="2D2C2E"/>
                        </a:solidFill>
                      </a:endParaRPr>
                    </a:p>
                  </a:txBody>
                  <a:tcPr/>
                </a:tc>
                <a:tc>
                  <a:txBody>
                    <a:bodyPr/>
                    <a:lstStyle/>
                    <a:p>
                      <a:pPr algn="ctr"/>
                      <a:r>
                        <a:rPr lang="lt-LT" sz="1000" dirty="0" smtClean="0">
                          <a:solidFill>
                            <a:srgbClr val="2D2C2E"/>
                          </a:solidFill>
                        </a:rPr>
                        <a:t>Mažiau išsivystęs</a:t>
                      </a:r>
                      <a:endParaRPr lang="lt-LT" sz="1000" dirty="0">
                        <a:solidFill>
                          <a:srgbClr val="2D2C2E"/>
                        </a:solidFill>
                      </a:endParaRPr>
                    </a:p>
                  </a:txBody>
                  <a:tcPr/>
                </a:tc>
                <a:tc>
                  <a:txBody>
                    <a:bodyPr/>
                    <a:lstStyle/>
                    <a:p>
                      <a:pPr algn="ctr"/>
                      <a:r>
                        <a:rPr lang="lt-LT" sz="1000" b="1" strike="noStrike" dirty="0" smtClean="0">
                          <a:solidFill>
                            <a:srgbClr val="2D2C2E"/>
                          </a:solidFill>
                        </a:rPr>
                        <a:t>85</a:t>
                      </a:r>
                    </a:p>
                    <a:p>
                      <a:pPr algn="ctr"/>
                      <a:r>
                        <a:rPr lang="lt-LT" sz="1000" b="1" strike="sngStrike" dirty="0" smtClean="0">
                          <a:solidFill>
                            <a:srgbClr val="2D2C2E"/>
                          </a:solidFill>
                        </a:rPr>
                        <a:t>42</a:t>
                      </a:r>
                    </a:p>
                    <a:p>
                      <a:pPr algn="ctr"/>
                      <a:r>
                        <a:rPr lang="lt-LT" sz="1000" strike="sngStrike" dirty="0" smtClean="0">
                          <a:solidFill>
                            <a:srgbClr val="2D2C2E"/>
                          </a:solidFill>
                        </a:rPr>
                        <a:t>100</a:t>
                      </a:r>
                    </a:p>
                  </a:txBody>
                  <a:tcPr/>
                </a:tc>
                <a:tc>
                  <a:txBody>
                    <a:bodyPr/>
                    <a:lstStyle/>
                    <a:p>
                      <a:pPr algn="ctr"/>
                      <a:r>
                        <a:rPr lang="lt-LT" sz="1000" dirty="0" smtClean="0">
                          <a:solidFill>
                            <a:srgbClr val="2D2C2E"/>
                          </a:solidFill>
                        </a:rPr>
                        <a:t>-</a:t>
                      </a:r>
                      <a:endParaRPr lang="lt-LT" sz="1000" dirty="0">
                        <a:solidFill>
                          <a:srgbClr val="2D2C2E"/>
                        </a:solidFill>
                      </a:endParaRPr>
                    </a:p>
                  </a:txBody>
                  <a:tcPr/>
                </a:tc>
                <a:tc>
                  <a:txBody>
                    <a:bodyPr/>
                    <a:lstStyle/>
                    <a:p>
                      <a:pPr algn="ctr"/>
                      <a:r>
                        <a:rPr lang="lt-LT" sz="1000" dirty="0" smtClean="0">
                          <a:solidFill>
                            <a:srgbClr val="2D2C2E"/>
                          </a:solidFill>
                        </a:rPr>
                        <a:t>Duomenys iš projektų</a:t>
                      </a:r>
                      <a:endParaRPr lang="lt-LT" sz="1000" dirty="0">
                        <a:solidFill>
                          <a:srgbClr val="2D2C2E"/>
                        </a:solidFill>
                      </a:endParaRPr>
                    </a:p>
                  </a:txBody>
                  <a:tcPr/>
                </a:tc>
                <a:tc>
                  <a:txBody>
                    <a:bodyPr/>
                    <a:lstStyle/>
                    <a:p>
                      <a:r>
                        <a:rPr lang="lt-LT" sz="1000" dirty="0" smtClean="0">
                          <a:solidFill>
                            <a:srgbClr val="2D2C2E"/>
                          </a:solidFill>
                        </a:rPr>
                        <a:t>Įgyvendinimo žingsnis pasirinktas, nes iki 2018 m. nebus baigtų projektų, kuriančių el. paslaugas, atsižvelgiant į vėlesnę projektų įgyvendinimo pradžią (2017–2018), kuri yra numatoma dėl poreikio atlikti parengiamuosius darbus, būtinus pradėti įgyvendinti  elektroninių paslaugų sukūrimui skirtas veiklas. Projektų finansavimo ir administravimo sutartyse suplanuota produkto rodiklio reikšmė rodys, ar projektai bus įgyvendinti numatyta apimtimi.</a:t>
                      </a:r>
                      <a:endParaRPr lang="lt-LT" sz="1000" dirty="0">
                        <a:solidFill>
                          <a:srgbClr val="2D2C2E"/>
                        </a:solidFill>
                      </a:endParaRPr>
                    </a:p>
                  </a:txBody>
                  <a:tcPr/>
                </a:tc>
              </a:tr>
            </a:tbl>
          </a:graphicData>
        </a:graphic>
      </p:graphicFrame>
    </p:spTree>
    <p:extLst>
      <p:ext uri="{BB962C8B-B14F-4D97-AF65-F5344CB8AC3E}">
        <p14:creationId xmlns:p14="http://schemas.microsoft.com/office/powerpoint/2010/main" val="2008181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4"/>
          </p:nvPr>
        </p:nvSpPr>
        <p:spPr>
          <a:xfrm>
            <a:off x="252000" y="903998"/>
            <a:ext cx="8640000" cy="3271208"/>
          </a:xfrm>
        </p:spPr>
        <p:txBody>
          <a:bodyPr/>
          <a:lstStyle/>
          <a:p>
            <a:pPr marL="21590" indent="457200" algn="just">
              <a:spcAft>
                <a:spcPts val="0"/>
              </a:spcAft>
              <a:tabLst>
                <a:tab pos="291465" algn="l"/>
                <a:tab pos="561975" algn="l"/>
              </a:tabLst>
            </a:pPr>
            <a:r>
              <a:rPr lang="lt-LT" sz="1050" dirty="0">
                <a:latin typeface="Times New Roman"/>
                <a:ea typeface="AngsanaUPC"/>
              </a:rPr>
              <a:t>Valstybinės tarnybos žmogiškųjų išteklių valdymo tobulinimas. Investicijos bus skiriamos įgyvendinti pažangias žmogiškųjų išteklių valdymo strategijas ir skatinti naujų personalo valdymo standartų kūrimą ir diegimą, plėtoti jau esamas ir diegti naujas valstybės tarnybos vertybes organizacinėje kultūroje ir kt. Sisteminiu lygmeniu bus remiamos veiklos, susijusios su atrankos į valstybės tarnybą, karjeros planavimo, veiklos vertinimo, mokymo, darbo užmokesčio ir motyvavimo sistemų tobulinimu, skatinamos įvairios mobilumo iniciatyvos, stiprinami už personalo valdymą atsakingų valstybės ir savivaldybių institucijų ir įstaigų darbuotojų gebėjimai, finansuojamas žmogiškųjų išteklių valdymo efektyvumui didinti reikalingų informacinių sistemų diegimas, tobulinimas ir kt</a:t>
            </a:r>
            <a:r>
              <a:rPr lang="lt-LT" sz="1050" dirty="0" smtClean="0">
                <a:latin typeface="Times New Roman"/>
                <a:ea typeface="AngsanaUPC"/>
              </a:rPr>
              <a:t>.[6] </a:t>
            </a:r>
            <a:r>
              <a:rPr lang="lt-LT" sz="1050" strike="sngStrike" dirty="0">
                <a:latin typeface="Times New Roman"/>
                <a:ea typeface="AngsanaUPC"/>
              </a:rPr>
              <a:t>Instituciniu lygmeniu bus finansuojamas žmogiškųjų išteklių valdymui valstybės ir savivaldybių institucijose ir įstaigose gerinti skirtų priemonių įgyvendinimas (veiklos, skirtos: tobulinti įstaigai būtinų kompetencijų nustatymą ir pareigybių aprašymą, trūkstamų kompetencijų ir mokymo poreikio identifikavimą, karjeros planavimą; kurti ir diegti institucijose pažangias personalo valdymo priemones (pavyzdžiui, organizacinės </a:t>
            </a:r>
            <a:r>
              <a:rPr lang="lt-LT" sz="1050" strike="sngStrike" dirty="0" err="1">
                <a:latin typeface="Times New Roman"/>
                <a:ea typeface="AngsanaUPC"/>
              </a:rPr>
              <a:t>mentorystės</a:t>
            </a:r>
            <a:r>
              <a:rPr lang="lt-LT" sz="1050" strike="sngStrike" dirty="0">
                <a:latin typeface="Times New Roman"/>
                <a:ea typeface="AngsanaUPC"/>
              </a:rPr>
              <a:t>, nuotolinio mokymo, nepiniginio motyvavimo, darbuotojų grįžtamojo ryšio užtikrinimo sistemas), taip pat priemones, skirtas tobulinti institucijose atliekamą darbuotojų atranką (konkursų vykdymą) ir jų veiklos vertinimą). Prioritetą numatoma teikti projektams, prisidedantiems prie kompetencijomis grįsto žmogiškųjų išteklių valdymo modelio</a:t>
            </a:r>
            <a:r>
              <a:rPr lang="lt-LT" sz="1050" strike="sngStrike" baseline="30000" dirty="0">
                <a:latin typeface="Times New Roman"/>
                <a:ea typeface="AngsanaUPC"/>
              </a:rPr>
              <a:t>[1]</a:t>
            </a:r>
            <a:r>
              <a:rPr lang="lt-LT" sz="1050" strike="sngStrike" dirty="0">
                <a:latin typeface="Times New Roman"/>
                <a:ea typeface="AngsanaUPC"/>
              </a:rPr>
              <a:t> diegimo. Paramą numatoma skirti valstybės ir savivaldybių institucijų ir įstaigų dirbančiųjų profesinių kompetencijų tobulinimui, tačiau tik tiek, kiek tai bus susiję su dirbančiųjų kompetencijų lygio, reikalingo kompetencijų modeliui institucijoje įdiegti, užtikrinimu.</a:t>
            </a:r>
            <a:endParaRPr lang="lt-LT" sz="1050" dirty="0">
              <a:latin typeface="Arial"/>
              <a:ea typeface="Times New Roman"/>
            </a:endParaRPr>
          </a:p>
          <a:p>
            <a:pPr marL="21590" indent="457200" algn="just">
              <a:spcAft>
                <a:spcPts val="0"/>
              </a:spcAft>
              <a:tabLst>
                <a:tab pos="291465" algn="l"/>
                <a:tab pos="561975" algn="l"/>
              </a:tabLst>
            </a:pPr>
            <a:r>
              <a:rPr lang="lt-LT" sz="1050" dirty="0">
                <a:latin typeface="Times New Roman"/>
                <a:ea typeface="AngsanaUPC"/>
              </a:rPr>
              <a:t> </a:t>
            </a:r>
            <a:endParaRPr lang="lt-LT" sz="1050" dirty="0">
              <a:latin typeface="Arial"/>
              <a:ea typeface="Times New Roman"/>
            </a:endParaRPr>
          </a:p>
          <a:p>
            <a:r>
              <a:rPr lang="lt-LT" sz="1050" dirty="0" smtClean="0">
                <a:latin typeface="Times New Roman"/>
                <a:ea typeface="AngsanaUPC"/>
              </a:rPr>
              <a:t>[6] Prioritetą numatoma teikti projektams, prisidedantiems prie kompetencijomis grįsto žmogiškųjų išteklių valdymo. </a:t>
            </a:r>
            <a:r>
              <a:rPr lang="lt-LT" sz="1050" dirty="0" smtClean="0">
                <a:latin typeface="Times New Roman"/>
                <a:ea typeface="Times New Roman"/>
                <a:cs typeface="Arial"/>
              </a:rPr>
              <a:t>Kompetencijomis </a:t>
            </a:r>
            <a:r>
              <a:rPr lang="lt-LT" sz="1050" dirty="0">
                <a:latin typeface="Times New Roman"/>
                <a:ea typeface="Times New Roman"/>
                <a:cs typeface="Arial"/>
              </a:rPr>
              <a:t>grįstas žmogiškųjų išteklių valdymo </a:t>
            </a:r>
            <a:r>
              <a:rPr lang="lt-LT" sz="1050" dirty="0" smtClean="0">
                <a:latin typeface="Times New Roman"/>
                <a:ea typeface="Times New Roman"/>
                <a:cs typeface="Arial"/>
              </a:rPr>
              <a:t>– </a:t>
            </a:r>
            <a:r>
              <a:rPr lang="lt-LT" sz="1050" dirty="0">
                <a:latin typeface="Times New Roman"/>
                <a:ea typeface="Times New Roman"/>
                <a:cs typeface="Arial"/>
              </a:rPr>
              <a:t>tai žmogiškųjų išteklių valdymo instrumentas, kai, nustačius institucijos tikslams pasiekti ir funkcijoms atlikti būtinas kompetencijas, toliau, atsižvelgiant į nustatytas kompetencijas, vykdomi žmogiškųjų išteklių poreikio planavimas, atranka, mokymas ir ugdymas, vertinimas, karjeros planavimas.</a:t>
            </a:r>
            <a:r>
              <a:rPr lang="lt-LT" sz="1050" dirty="0">
                <a:latin typeface="Times New Roman"/>
                <a:ea typeface="AngsanaUPC"/>
              </a:rPr>
              <a:t>“</a:t>
            </a:r>
            <a:r>
              <a:rPr lang="en-US" sz="1050" dirty="0" smtClean="0"/>
              <a:t>.</a:t>
            </a:r>
            <a:endParaRPr lang="en-US" sz="1050" dirty="0"/>
          </a:p>
        </p:txBody>
      </p:sp>
      <p:sp>
        <p:nvSpPr>
          <p:cNvPr id="8" name="Text Placeholder 8"/>
          <p:cNvSpPr txBox="1">
            <a:spLocks/>
          </p:cNvSpPr>
          <p:nvPr/>
        </p:nvSpPr>
        <p:spPr>
          <a:xfrm>
            <a:off x="252063" y="177415"/>
            <a:ext cx="6787092"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r>
              <a:rPr lang="lt-LT" b="1" dirty="0" smtClean="0">
                <a:solidFill>
                  <a:srgbClr val="0AB8D0"/>
                </a:solidFill>
                <a:latin typeface="+mj-lt"/>
              </a:rPr>
              <a:t>PO </a:t>
            </a:r>
            <a:r>
              <a:rPr lang="lt-LT" b="1" dirty="0" err="1" smtClean="0">
                <a:solidFill>
                  <a:srgbClr val="0AB8D0"/>
                </a:solidFill>
                <a:latin typeface="+mj-lt"/>
              </a:rPr>
              <a:t>vp</a:t>
            </a:r>
            <a:r>
              <a:rPr lang="lt-LT" b="1" dirty="0" smtClean="0">
                <a:solidFill>
                  <a:srgbClr val="0AB8D0"/>
                </a:solidFill>
                <a:latin typeface="+mj-lt"/>
              </a:rPr>
              <a:t> pateikimo </a:t>
            </a:r>
            <a:r>
              <a:rPr lang="lt-LT" b="1" dirty="0" err="1" smtClean="0">
                <a:solidFill>
                  <a:srgbClr val="0AB8D0"/>
                </a:solidFill>
                <a:latin typeface="+mj-lt"/>
              </a:rPr>
              <a:t>sk</a:t>
            </a:r>
            <a:r>
              <a:rPr lang="lt-LT" b="1" dirty="0" smtClean="0">
                <a:solidFill>
                  <a:srgbClr val="0AB8D0"/>
                </a:solidFill>
                <a:latin typeface="+mj-lt"/>
              </a:rPr>
              <a:t> atlikti patikslinimai</a:t>
            </a:r>
            <a:endParaRPr b="1" dirty="0">
              <a:solidFill>
                <a:srgbClr val="0AB8D0"/>
              </a:solidFill>
              <a:latin typeface="+mj-lt"/>
            </a:endParaRPr>
          </a:p>
        </p:txBody>
      </p:sp>
      <p:sp>
        <p:nvSpPr>
          <p:cNvPr id="9" name="Nadpis 9"/>
          <p:cNvSpPr>
            <a:spLocks noGrp="1"/>
          </p:cNvSpPr>
          <p:nvPr>
            <p:ph type="title"/>
          </p:nvPr>
        </p:nvSpPr>
        <p:spPr>
          <a:xfrm>
            <a:off x="321074" y="548889"/>
            <a:ext cx="7901399" cy="218860"/>
          </a:xfrm>
        </p:spPr>
        <p:txBody>
          <a:bodyPr/>
          <a:lstStyle/>
          <a:p>
            <a:r>
              <a:rPr lang="lt-LT" sz="1400" b="1" dirty="0" smtClean="0"/>
              <a:t>TIKSLINAMAS VP 10 PR. VEIKLŲ APRAŠYMAS</a:t>
            </a:r>
            <a:endParaRPr lang="en-US" sz="1400" b="1" dirty="0"/>
          </a:p>
        </p:txBody>
      </p:sp>
    </p:spTree>
    <p:extLst>
      <p:ext uri="{BB962C8B-B14F-4D97-AF65-F5344CB8AC3E}">
        <p14:creationId xmlns:p14="http://schemas.microsoft.com/office/powerpoint/2010/main" val="780013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310"/>
                                        <p:tgtEl>
                                          <p:spTgt spid="1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310"/>
                                        <p:tgtEl>
                                          <p:spTgt spid="15">
                                            <p:txEl>
                                              <p:pRg st="0" end="0"/>
                                            </p:txEl>
                                          </p:spTgt>
                                        </p:tgtEl>
                                      </p:cBhvr>
                                    </p:animEffect>
                                  </p:childTnLst>
                                </p:cTn>
                              </p:par>
                            </p:childTnLst>
                          </p:cTn>
                        </p:par>
                        <p:par>
                          <p:cTn id="9" fill="hold">
                            <p:stCondLst>
                              <p:cond delay="310"/>
                            </p:stCondLst>
                            <p:childTnLst>
                              <p:par>
                                <p:cTn id="10" presetID="12" presetClass="entr" presetSubtype="8" fill="hold" grpId="0"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310"/>
                                        <p:tgtEl>
                                          <p:spTgt spid="15">
                                            <p:txEl>
                                              <p:pRg st="1" end="1"/>
                                            </p:txEl>
                                          </p:spTgt>
                                        </p:tgtEl>
                                        <p:attrNameLst>
                                          <p:attrName>ppt_x</p:attrName>
                                        </p:attrNameLst>
                                      </p:cBhvr>
                                      <p:tavLst>
                                        <p:tav tm="0">
                                          <p:val>
                                            <p:strVal val="#ppt_x-#ppt_w*1.125000"/>
                                          </p:val>
                                        </p:tav>
                                        <p:tav tm="100000">
                                          <p:val>
                                            <p:strVal val="#ppt_x"/>
                                          </p:val>
                                        </p:tav>
                                      </p:tavLst>
                                    </p:anim>
                                    <p:animEffect transition="in" filter="wipe(right)">
                                      <p:cBhvr>
                                        <p:cTn id="13" dur="310"/>
                                        <p:tgtEl>
                                          <p:spTgt spid="15">
                                            <p:txEl>
                                              <p:pRg st="1" end="1"/>
                                            </p:txEl>
                                          </p:spTgt>
                                        </p:tgtEl>
                                      </p:cBhvr>
                                    </p:animEffect>
                                  </p:childTnLst>
                                </p:cTn>
                              </p:par>
                            </p:childTnLst>
                          </p:cTn>
                        </p:par>
                        <p:par>
                          <p:cTn id="14" fill="hold">
                            <p:stCondLst>
                              <p:cond delay="620"/>
                            </p:stCondLst>
                            <p:childTnLst>
                              <p:par>
                                <p:cTn id="15" presetID="12" presetClass="entr" presetSubtype="8"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310"/>
                                        <p:tgtEl>
                                          <p:spTgt spid="15">
                                            <p:txEl>
                                              <p:pRg st="2" end="2"/>
                                            </p:txEl>
                                          </p:spTgt>
                                        </p:tgtEl>
                                        <p:attrNameLst>
                                          <p:attrName>ppt_x</p:attrName>
                                        </p:attrNameLst>
                                      </p:cBhvr>
                                      <p:tavLst>
                                        <p:tav tm="0">
                                          <p:val>
                                            <p:strVal val="#ppt_x-#ppt_w*1.125000"/>
                                          </p:val>
                                        </p:tav>
                                        <p:tav tm="100000">
                                          <p:val>
                                            <p:strVal val="#ppt_x"/>
                                          </p:val>
                                        </p:tav>
                                      </p:tavLst>
                                    </p:anim>
                                    <p:animEffect transition="in" filter="wipe(right)">
                                      <p:cBhvr>
                                        <p:cTn id="18" dur="31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r>
              <a:rPr lang="lt-LT" dirty="0"/>
              <a:t>Pakeisti tekstą</a:t>
            </a:r>
            <a:endParaRPr lang="en-US" dirty="0"/>
          </a:p>
        </p:txBody>
      </p:sp>
      <p:sp>
        <p:nvSpPr>
          <p:cNvPr id="5" name="TextBox 4"/>
          <p:cNvSpPr txBox="1"/>
          <p:nvPr/>
        </p:nvSpPr>
        <p:spPr>
          <a:xfrm>
            <a:off x="1604971" y="2000710"/>
            <a:ext cx="6242496" cy="1631194"/>
          </a:xfrm>
          <a:prstGeom prst="rect">
            <a:avLst/>
          </a:prstGeom>
          <a:noFill/>
        </p:spPr>
        <p:txBody>
          <a:bodyPr wrap="square" lIns="91420" tIns="45709" rIns="91420" bIns="45709" rtlCol="0">
            <a:spAutoFit/>
          </a:bodyPr>
          <a:lstStyle/>
          <a:p>
            <a:pPr algn="just"/>
            <a:r>
              <a:rPr lang="lt-LT" sz="2000" b="1" dirty="0" smtClean="0">
                <a:solidFill>
                  <a:srgbClr val="787878"/>
                </a:solidFill>
              </a:rPr>
              <a:t>Pritarti </a:t>
            </a:r>
            <a:r>
              <a:rPr lang="lt-LT" sz="2000" b="1" dirty="0">
                <a:solidFill>
                  <a:srgbClr val="787878"/>
                </a:solidFill>
              </a:rPr>
              <a:t>siūlymui dėl Lietuvos Respublikos partnerystės sutarties bei </a:t>
            </a:r>
            <a:r>
              <a:rPr lang="lt-LT" sz="2000" b="1" dirty="0" smtClean="0">
                <a:solidFill>
                  <a:srgbClr val="787878"/>
                </a:solidFill>
              </a:rPr>
              <a:t>2014-2020 m. ES fondų investicijų veiksmų </a:t>
            </a:r>
            <a:r>
              <a:rPr lang="lt-LT" sz="2000" b="1" dirty="0">
                <a:solidFill>
                  <a:srgbClr val="787878"/>
                </a:solidFill>
              </a:rPr>
              <a:t>programos pakeitimo, paliekant galimybę </a:t>
            </a:r>
            <a:r>
              <a:rPr lang="lt-LT" sz="2000" b="1" dirty="0" smtClean="0">
                <a:solidFill>
                  <a:srgbClr val="787878"/>
                </a:solidFill>
              </a:rPr>
              <a:t>Finansų ministerijai </a:t>
            </a:r>
            <a:r>
              <a:rPr lang="lt-LT" sz="2000" b="1" dirty="0">
                <a:solidFill>
                  <a:srgbClr val="787878"/>
                </a:solidFill>
              </a:rPr>
              <a:t>tikslinti technines </a:t>
            </a:r>
            <a:r>
              <a:rPr lang="lt-LT" sz="2000" b="1" dirty="0" smtClean="0">
                <a:solidFill>
                  <a:srgbClr val="787878"/>
                </a:solidFill>
              </a:rPr>
              <a:t>detales  </a:t>
            </a:r>
            <a:r>
              <a:rPr lang="lt-LT" sz="2000" b="1" dirty="0">
                <a:solidFill>
                  <a:srgbClr val="787878"/>
                </a:solidFill>
              </a:rPr>
              <a:t>derinantis su </a:t>
            </a:r>
            <a:r>
              <a:rPr lang="lt-LT" sz="2000" b="1" dirty="0" smtClean="0">
                <a:solidFill>
                  <a:srgbClr val="787878"/>
                </a:solidFill>
              </a:rPr>
              <a:t>Europos Komisija.</a:t>
            </a:r>
            <a:endParaRPr lang="en-US" sz="2000" b="1" dirty="0">
              <a:solidFill>
                <a:srgbClr val="272F37"/>
              </a:solidFill>
            </a:endParaRPr>
          </a:p>
        </p:txBody>
      </p:sp>
      <p:sp>
        <p:nvSpPr>
          <p:cNvPr id="10" name="Freeform 9"/>
          <p:cNvSpPr>
            <a:spLocks noEditPoints="1"/>
          </p:cNvSpPr>
          <p:nvPr/>
        </p:nvSpPr>
        <p:spPr bwMode="auto">
          <a:xfrm>
            <a:off x="1604971" y="646169"/>
            <a:ext cx="406400" cy="1208087"/>
          </a:xfrm>
          <a:custGeom>
            <a:avLst/>
            <a:gdLst>
              <a:gd name="T0" fmla="*/ 121 w 1280"/>
              <a:gd name="T1" fmla="*/ 3685 h 3807"/>
              <a:gd name="T2" fmla="*/ 375 w 1280"/>
              <a:gd name="T3" fmla="*/ 3644 h 3807"/>
              <a:gd name="T4" fmla="*/ 374 w 1280"/>
              <a:gd name="T5" fmla="*/ 3532 h 3807"/>
              <a:gd name="T6" fmla="*/ 372 w 1280"/>
              <a:gd name="T7" fmla="*/ 3384 h 3807"/>
              <a:gd name="T8" fmla="*/ 372 w 1280"/>
              <a:gd name="T9" fmla="*/ 3197 h 3807"/>
              <a:gd name="T10" fmla="*/ 372 w 1280"/>
              <a:gd name="T11" fmla="*/ 2973 h 3807"/>
              <a:gd name="T12" fmla="*/ 374 w 1280"/>
              <a:gd name="T13" fmla="*/ 2711 h 3807"/>
              <a:gd name="T14" fmla="*/ 375 w 1280"/>
              <a:gd name="T15" fmla="*/ 2412 h 3807"/>
              <a:gd name="T16" fmla="*/ 376 w 1280"/>
              <a:gd name="T17" fmla="*/ 2076 h 3807"/>
              <a:gd name="T18" fmla="*/ 390 w 1280"/>
              <a:gd name="T19" fmla="*/ 2013 h 3807"/>
              <a:gd name="T20" fmla="*/ 424 w 1280"/>
              <a:gd name="T21" fmla="*/ 1962 h 3807"/>
              <a:gd name="T22" fmla="*/ 476 w 1280"/>
              <a:gd name="T23" fmla="*/ 1928 h 3807"/>
              <a:gd name="T24" fmla="*/ 540 w 1280"/>
              <a:gd name="T25" fmla="*/ 1914 h 3807"/>
              <a:gd name="T26" fmla="*/ 603 w 1280"/>
              <a:gd name="T27" fmla="*/ 1928 h 3807"/>
              <a:gd name="T28" fmla="*/ 655 w 1280"/>
              <a:gd name="T29" fmla="*/ 1962 h 3807"/>
              <a:gd name="T30" fmla="*/ 689 w 1280"/>
              <a:gd name="T31" fmla="*/ 2014 h 3807"/>
              <a:gd name="T32" fmla="*/ 702 w 1280"/>
              <a:gd name="T33" fmla="*/ 2079 h 3807"/>
              <a:gd name="T34" fmla="*/ 700 w 1280"/>
              <a:gd name="T35" fmla="*/ 2284 h 3807"/>
              <a:gd name="T36" fmla="*/ 700 w 1280"/>
              <a:gd name="T37" fmla="*/ 2492 h 3807"/>
              <a:gd name="T38" fmla="*/ 699 w 1280"/>
              <a:gd name="T39" fmla="*/ 2695 h 3807"/>
              <a:gd name="T40" fmla="*/ 699 w 1280"/>
              <a:gd name="T41" fmla="*/ 2892 h 3807"/>
              <a:gd name="T42" fmla="*/ 698 w 1280"/>
              <a:gd name="T43" fmla="*/ 3077 h 3807"/>
              <a:gd name="T44" fmla="*/ 698 w 1280"/>
              <a:gd name="T45" fmla="*/ 3245 h 3807"/>
              <a:gd name="T46" fmla="*/ 698 w 1280"/>
              <a:gd name="T47" fmla="*/ 3395 h 3807"/>
              <a:gd name="T48" fmla="*/ 699 w 1280"/>
              <a:gd name="T49" fmla="*/ 3521 h 3807"/>
              <a:gd name="T50" fmla="*/ 699 w 1280"/>
              <a:gd name="T51" fmla="*/ 3619 h 3807"/>
              <a:gd name="T52" fmla="*/ 700 w 1280"/>
              <a:gd name="T53" fmla="*/ 3685 h 3807"/>
              <a:gd name="T54" fmla="*/ 1157 w 1280"/>
              <a:gd name="T55" fmla="*/ 1779 h 3807"/>
              <a:gd name="T56" fmla="*/ 61 w 1280"/>
              <a:gd name="T57" fmla="*/ 1658 h 3807"/>
              <a:gd name="T58" fmla="*/ 1237 w 1280"/>
              <a:gd name="T59" fmla="*/ 1660 h 3807"/>
              <a:gd name="T60" fmla="*/ 1267 w 1280"/>
              <a:gd name="T61" fmla="*/ 1682 h 3807"/>
              <a:gd name="T62" fmla="*/ 1280 w 1280"/>
              <a:gd name="T63" fmla="*/ 1718 h 3807"/>
              <a:gd name="T64" fmla="*/ 1276 w 1280"/>
              <a:gd name="T65" fmla="*/ 3765 h 3807"/>
              <a:gd name="T66" fmla="*/ 1255 w 1280"/>
              <a:gd name="T67" fmla="*/ 3795 h 3807"/>
              <a:gd name="T68" fmla="*/ 1219 w 1280"/>
              <a:gd name="T69" fmla="*/ 3807 h 3807"/>
              <a:gd name="T70" fmla="*/ 42 w 1280"/>
              <a:gd name="T71" fmla="*/ 3803 h 3807"/>
              <a:gd name="T72" fmla="*/ 11 w 1280"/>
              <a:gd name="T73" fmla="*/ 3782 h 3807"/>
              <a:gd name="T74" fmla="*/ 0 w 1280"/>
              <a:gd name="T75" fmla="*/ 3745 h 3807"/>
              <a:gd name="T76" fmla="*/ 4 w 1280"/>
              <a:gd name="T77" fmla="*/ 1698 h 3807"/>
              <a:gd name="T78" fmla="*/ 25 w 1280"/>
              <a:gd name="T79" fmla="*/ 1669 h 3807"/>
              <a:gd name="T80" fmla="*/ 61 w 1280"/>
              <a:gd name="T81" fmla="*/ 1658 h 3807"/>
              <a:gd name="T82" fmla="*/ 441 w 1280"/>
              <a:gd name="T83" fmla="*/ 781 h 3807"/>
              <a:gd name="T84" fmla="*/ 1129 w 1280"/>
              <a:gd name="T85" fmla="*/ 1440 h 3807"/>
              <a:gd name="T86" fmla="*/ 653 w 1280"/>
              <a:gd name="T87" fmla="*/ 0 h 3807"/>
              <a:gd name="T88" fmla="*/ 688 w 1280"/>
              <a:gd name="T89" fmla="*/ 9 h 3807"/>
              <a:gd name="T90" fmla="*/ 710 w 1280"/>
              <a:gd name="T91" fmla="*/ 37 h 3807"/>
              <a:gd name="T92" fmla="*/ 1280 w 1280"/>
              <a:gd name="T93" fmla="*/ 1498 h 3807"/>
              <a:gd name="T94" fmla="*/ 1270 w 1280"/>
              <a:gd name="T95" fmla="*/ 1535 h 3807"/>
              <a:gd name="T96" fmla="*/ 1237 w 1280"/>
              <a:gd name="T97" fmla="*/ 1559 h 3807"/>
              <a:gd name="T98" fmla="*/ 90 w 1280"/>
              <a:gd name="T99" fmla="*/ 1562 h 3807"/>
              <a:gd name="T100" fmla="*/ 53 w 1280"/>
              <a:gd name="T101" fmla="*/ 1550 h 3807"/>
              <a:gd name="T102" fmla="*/ 31 w 1280"/>
              <a:gd name="T103" fmla="*/ 1518 h 3807"/>
              <a:gd name="T104" fmla="*/ 33 w 1280"/>
              <a:gd name="T105" fmla="*/ 1479 h 3807"/>
              <a:gd name="T106" fmla="*/ 606 w 1280"/>
              <a:gd name="T107" fmla="*/ 22 h 3807"/>
              <a:gd name="T108" fmla="*/ 635 w 1280"/>
              <a:gd name="T109" fmla="*/ 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0" h="3807">
                <a:moveTo>
                  <a:pt x="121" y="1779"/>
                </a:moveTo>
                <a:lnTo>
                  <a:pt x="121" y="3685"/>
                </a:lnTo>
                <a:lnTo>
                  <a:pt x="375" y="3685"/>
                </a:lnTo>
                <a:lnTo>
                  <a:pt x="375" y="3644"/>
                </a:lnTo>
                <a:lnTo>
                  <a:pt x="374" y="3593"/>
                </a:lnTo>
                <a:lnTo>
                  <a:pt x="374" y="3532"/>
                </a:lnTo>
                <a:lnTo>
                  <a:pt x="372" y="3463"/>
                </a:lnTo>
                <a:lnTo>
                  <a:pt x="372" y="3384"/>
                </a:lnTo>
                <a:lnTo>
                  <a:pt x="372" y="3295"/>
                </a:lnTo>
                <a:lnTo>
                  <a:pt x="372" y="3197"/>
                </a:lnTo>
                <a:lnTo>
                  <a:pt x="372" y="3089"/>
                </a:lnTo>
                <a:lnTo>
                  <a:pt x="372" y="2973"/>
                </a:lnTo>
                <a:lnTo>
                  <a:pt x="372" y="2846"/>
                </a:lnTo>
                <a:lnTo>
                  <a:pt x="374" y="2711"/>
                </a:lnTo>
                <a:lnTo>
                  <a:pt x="374" y="2566"/>
                </a:lnTo>
                <a:lnTo>
                  <a:pt x="375" y="2412"/>
                </a:lnTo>
                <a:lnTo>
                  <a:pt x="375" y="2248"/>
                </a:lnTo>
                <a:lnTo>
                  <a:pt x="376" y="2076"/>
                </a:lnTo>
                <a:lnTo>
                  <a:pt x="380" y="2044"/>
                </a:lnTo>
                <a:lnTo>
                  <a:pt x="390" y="2013"/>
                </a:lnTo>
                <a:lnTo>
                  <a:pt x="405" y="1986"/>
                </a:lnTo>
                <a:lnTo>
                  <a:pt x="424" y="1962"/>
                </a:lnTo>
                <a:lnTo>
                  <a:pt x="448" y="1942"/>
                </a:lnTo>
                <a:lnTo>
                  <a:pt x="476" y="1928"/>
                </a:lnTo>
                <a:lnTo>
                  <a:pt x="506" y="1918"/>
                </a:lnTo>
                <a:lnTo>
                  <a:pt x="540" y="1914"/>
                </a:lnTo>
                <a:lnTo>
                  <a:pt x="572" y="1918"/>
                </a:lnTo>
                <a:lnTo>
                  <a:pt x="603" y="1928"/>
                </a:lnTo>
                <a:lnTo>
                  <a:pt x="631" y="1942"/>
                </a:lnTo>
                <a:lnTo>
                  <a:pt x="655" y="1962"/>
                </a:lnTo>
                <a:lnTo>
                  <a:pt x="674" y="1987"/>
                </a:lnTo>
                <a:lnTo>
                  <a:pt x="689" y="2014"/>
                </a:lnTo>
                <a:lnTo>
                  <a:pt x="699" y="2045"/>
                </a:lnTo>
                <a:lnTo>
                  <a:pt x="702" y="2079"/>
                </a:lnTo>
                <a:lnTo>
                  <a:pt x="702" y="2181"/>
                </a:lnTo>
                <a:lnTo>
                  <a:pt x="700" y="2284"/>
                </a:lnTo>
                <a:lnTo>
                  <a:pt x="700" y="2388"/>
                </a:lnTo>
                <a:lnTo>
                  <a:pt x="700" y="2492"/>
                </a:lnTo>
                <a:lnTo>
                  <a:pt x="699" y="2595"/>
                </a:lnTo>
                <a:lnTo>
                  <a:pt x="699" y="2695"/>
                </a:lnTo>
                <a:lnTo>
                  <a:pt x="699" y="2794"/>
                </a:lnTo>
                <a:lnTo>
                  <a:pt x="699" y="2892"/>
                </a:lnTo>
                <a:lnTo>
                  <a:pt x="698" y="2986"/>
                </a:lnTo>
                <a:lnTo>
                  <a:pt x="698" y="3077"/>
                </a:lnTo>
                <a:lnTo>
                  <a:pt x="698" y="3163"/>
                </a:lnTo>
                <a:lnTo>
                  <a:pt x="698" y="3245"/>
                </a:lnTo>
                <a:lnTo>
                  <a:pt x="698" y="3323"/>
                </a:lnTo>
                <a:lnTo>
                  <a:pt x="698" y="3395"/>
                </a:lnTo>
                <a:lnTo>
                  <a:pt x="698" y="3460"/>
                </a:lnTo>
                <a:lnTo>
                  <a:pt x="699" y="3521"/>
                </a:lnTo>
                <a:lnTo>
                  <a:pt x="699" y="3573"/>
                </a:lnTo>
                <a:lnTo>
                  <a:pt x="699" y="3619"/>
                </a:lnTo>
                <a:lnTo>
                  <a:pt x="699" y="3656"/>
                </a:lnTo>
                <a:lnTo>
                  <a:pt x="700" y="3685"/>
                </a:lnTo>
                <a:lnTo>
                  <a:pt x="1157" y="3685"/>
                </a:lnTo>
                <a:lnTo>
                  <a:pt x="1157" y="1779"/>
                </a:lnTo>
                <a:lnTo>
                  <a:pt x="121" y="1779"/>
                </a:lnTo>
                <a:close/>
                <a:moveTo>
                  <a:pt x="61" y="1658"/>
                </a:moveTo>
                <a:lnTo>
                  <a:pt x="1219" y="1658"/>
                </a:lnTo>
                <a:lnTo>
                  <a:pt x="1237" y="1660"/>
                </a:lnTo>
                <a:lnTo>
                  <a:pt x="1255" y="1669"/>
                </a:lnTo>
                <a:lnTo>
                  <a:pt x="1267" y="1682"/>
                </a:lnTo>
                <a:lnTo>
                  <a:pt x="1276" y="1698"/>
                </a:lnTo>
                <a:lnTo>
                  <a:pt x="1280" y="1718"/>
                </a:lnTo>
                <a:lnTo>
                  <a:pt x="1280" y="3745"/>
                </a:lnTo>
                <a:lnTo>
                  <a:pt x="1276" y="3765"/>
                </a:lnTo>
                <a:lnTo>
                  <a:pt x="1267" y="3782"/>
                </a:lnTo>
                <a:lnTo>
                  <a:pt x="1255" y="3795"/>
                </a:lnTo>
                <a:lnTo>
                  <a:pt x="1237" y="3803"/>
                </a:lnTo>
                <a:lnTo>
                  <a:pt x="1219" y="3807"/>
                </a:lnTo>
                <a:lnTo>
                  <a:pt x="61" y="3807"/>
                </a:lnTo>
                <a:lnTo>
                  <a:pt x="42" y="3803"/>
                </a:lnTo>
                <a:lnTo>
                  <a:pt x="25" y="3795"/>
                </a:lnTo>
                <a:lnTo>
                  <a:pt x="11" y="3782"/>
                </a:lnTo>
                <a:lnTo>
                  <a:pt x="4" y="3765"/>
                </a:lnTo>
                <a:lnTo>
                  <a:pt x="0" y="3745"/>
                </a:lnTo>
                <a:lnTo>
                  <a:pt x="0" y="1718"/>
                </a:lnTo>
                <a:lnTo>
                  <a:pt x="4" y="1698"/>
                </a:lnTo>
                <a:lnTo>
                  <a:pt x="11" y="1682"/>
                </a:lnTo>
                <a:lnTo>
                  <a:pt x="25" y="1669"/>
                </a:lnTo>
                <a:lnTo>
                  <a:pt x="42" y="1660"/>
                </a:lnTo>
                <a:lnTo>
                  <a:pt x="61" y="1658"/>
                </a:lnTo>
                <a:close/>
                <a:moveTo>
                  <a:pt x="872" y="781"/>
                </a:moveTo>
                <a:lnTo>
                  <a:pt x="441" y="781"/>
                </a:lnTo>
                <a:lnTo>
                  <a:pt x="179" y="1440"/>
                </a:lnTo>
                <a:lnTo>
                  <a:pt x="1129" y="1440"/>
                </a:lnTo>
                <a:lnTo>
                  <a:pt x="872" y="781"/>
                </a:lnTo>
                <a:close/>
                <a:moveTo>
                  <a:pt x="653" y="0"/>
                </a:moveTo>
                <a:lnTo>
                  <a:pt x="672" y="2"/>
                </a:lnTo>
                <a:lnTo>
                  <a:pt x="688" y="9"/>
                </a:lnTo>
                <a:lnTo>
                  <a:pt x="702" y="22"/>
                </a:lnTo>
                <a:lnTo>
                  <a:pt x="710" y="37"/>
                </a:lnTo>
                <a:lnTo>
                  <a:pt x="1275" y="1479"/>
                </a:lnTo>
                <a:lnTo>
                  <a:pt x="1280" y="1498"/>
                </a:lnTo>
                <a:lnTo>
                  <a:pt x="1277" y="1518"/>
                </a:lnTo>
                <a:lnTo>
                  <a:pt x="1270" y="1535"/>
                </a:lnTo>
                <a:lnTo>
                  <a:pt x="1255" y="1550"/>
                </a:lnTo>
                <a:lnTo>
                  <a:pt x="1237" y="1559"/>
                </a:lnTo>
                <a:lnTo>
                  <a:pt x="1219" y="1562"/>
                </a:lnTo>
                <a:lnTo>
                  <a:pt x="90" y="1562"/>
                </a:lnTo>
                <a:lnTo>
                  <a:pt x="71" y="1559"/>
                </a:lnTo>
                <a:lnTo>
                  <a:pt x="53" y="1550"/>
                </a:lnTo>
                <a:lnTo>
                  <a:pt x="40" y="1535"/>
                </a:lnTo>
                <a:lnTo>
                  <a:pt x="31" y="1518"/>
                </a:lnTo>
                <a:lnTo>
                  <a:pt x="28" y="1498"/>
                </a:lnTo>
                <a:lnTo>
                  <a:pt x="33" y="1479"/>
                </a:lnTo>
                <a:lnTo>
                  <a:pt x="598" y="37"/>
                </a:lnTo>
                <a:lnTo>
                  <a:pt x="606" y="22"/>
                </a:lnTo>
                <a:lnTo>
                  <a:pt x="619" y="9"/>
                </a:lnTo>
                <a:lnTo>
                  <a:pt x="635" y="2"/>
                </a:lnTo>
                <a:lnTo>
                  <a:pt x="653" y="0"/>
                </a:lnTo>
                <a:close/>
              </a:path>
            </a:pathLst>
          </a:custGeom>
          <a:solidFill>
            <a:schemeClr val="accent2"/>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pic>
        <p:nvPicPr>
          <p:cNvPr id="6"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108810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9" presetClass="entr" presetSubtype="0" decel="100000" fill="hold" grpId="1"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ight Triangle 4"/>
          <p:cNvSpPr/>
          <p:nvPr/>
        </p:nvSpPr>
        <p:spPr>
          <a:xfrm rot="20627121" flipV="1">
            <a:off x="-1508014" y="-1450867"/>
            <a:ext cx="9679995" cy="9679995"/>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solidFill>
                <a:srgbClr val="FFFFFF"/>
              </a:solidFill>
            </a:endParaRPr>
          </a:p>
        </p:txBody>
      </p:sp>
      <p:sp>
        <p:nvSpPr>
          <p:cNvPr id="4" name="Title 3"/>
          <p:cNvSpPr>
            <a:spLocks noGrp="1"/>
          </p:cNvSpPr>
          <p:nvPr>
            <p:ph type="title"/>
          </p:nvPr>
        </p:nvSpPr>
        <p:spPr/>
        <p:txBody>
          <a:bodyPr>
            <a:normAutofit/>
          </a:bodyPr>
          <a:lstStyle/>
          <a:p>
            <a:r>
              <a:rPr lang="lt-LT" sz="2000" b="1" dirty="0" smtClean="0"/>
              <a:t>DĖKOJU UŽ DĖMESĮ</a:t>
            </a:r>
            <a:endParaRPr lang="en-US" sz="2000" b="1" dirty="0"/>
          </a:p>
        </p:txBody>
      </p:sp>
      <p:sp>
        <p:nvSpPr>
          <p:cNvPr id="9" name="Freeform 12"/>
          <p:cNvSpPr>
            <a:spLocks noEditPoints="1"/>
          </p:cNvSpPr>
          <p:nvPr/>
        </p:nvSpPr>
        <p:spPr bwMode="auto">
          <a:xfrm>
            <a:off x="1100858" y="564551"/>
            <a:ext cx="1205061" cy="1395211"/>
          </a:xfrm>
          <a:custGeom>
            <a:avLst/>
            <a:gdLst>
              <a:gd name="T0" fmla="*/ 2143 w 2687"/>
              <a:gd name="T1" fmla="*/ 2469 h 3183"/>
              <a:gd name="T2" fmla="*/ 1938 w 2687"/>
              <a:gd name="T3" fmla="*/ 2542 h 3183"/>
              <a:gd name="T4" fmla="*/ 1870 w 2687"/>
              <a:gd name="T5" fmla="*/ 2512 h 3183"/>
              <a:gd name="T6" fmla="*/ 2070 w 2687"/>
              <a:gd name="T7" fmla="*/ 2407 h 3183"/>
              <a:gd name="T8" fmla="*/ 254 w 2687"/>
              <a:gd name="T9" fmla="*/ 2255 h 3183"/>
              <a:gd name="T10" fmla="*/ 347 w 2687"/>
              <a:gd name="T11" fmla="*/ 2191 h 3183"/>
              <a:gd name="T12" fmla="*/ 693 w 2687"/>
              <a:gd name="T13" fmla="*/ 2305 h 3183"/>
              <a:gd name="T14" fmla="*/ 2023 w 2687"/>
              <a:gd name="T15" fmla="*/ 2129 h 3183"/>
              <a:gd name="T16" fmla="*/ 2052 w 2687"/>
              <a:gd name="T17" fmla="*/ 2210 h 3183"/>
              <a:gd name="T18" fmla="*/ 2123 w 2687"/>
              <a:gd name="T19" fmla="*/ 2184 h 3183"/>
              <a:gd name="T20" fmla="*/ 1699 w 2687"/>
              <a:gd name="T21" fmla="*/ 2006 h 3183"/>
              <a:gd name="T22" fmla="*/ 1836 w 2687"/>
              <a:gd name="T23" fmla="*/ 2064 h 3183"/>
              <a:gd name="T24" fmla="*/ 1805 w 2687"/>
              <a:gd name="T25" fmla="*/ 2173 h 3183"/>
              <a:gd name="T26" fmla="*/ 1857 w 2687"/>
              <a:gd name="T27" fmla="*/ 2216 h 3183"/>
              <a:gd name="T28" fmla="*/ 1966 w 2687"/>
              <a:gd name="T29" fmla="*/ 2215 h 3183"/>
              <a:gd name="T30" fmla="*/ 1962 w 2687"/>
              <a:gd name="T31" fmla="*/ 2083 h 3183"/>
              <a:gd name="T32" fmla="*/ 2131 w 2687"/>
              <a:gd name="T33" fmla="*/ 2089 h 3183"/>
              <a:gd name="T34" fmla="*/ 2199 w 2687"/>
              <a:gd name="T35" fmla="*/ 2237 h 3183"/>
              <a:gd name="T36" fmla="*/ 2126 w 2687"/>
              <a:gd name="T37" fmla="*/ 2293 h 3183"/>
              <a:gd name="T38" fmla="*/ 1917 w 2687"/>
              <a:gd name="T39" fmla="*/ 2406 h 3183"/>
              <a:gd name="T40" fmla="*/ 1894 w 2687"/>
              <a:gd name="T41" fmla="*/ 2349 h 3183"/>
              <a:gd name="T42" fmla="*/ 1768 w 2687"/>
              <a:gd name="T43" fmla="*/ 2254 h 3183"/>
              <a:gd name="T44" fmla="*/ 1751 w 2687"/>
              <a:gd name="T45" fmla="*/ 2110 h 3183"/>
              <a:gd name="T46" fmla="*/ 1720 w 2687"/>
              <a:gd name="T47" fmla="*/ 2076 h 3183"/>
              <a:gd name="T48" fmla="*/ 1660 w 2687"/>
              <a:gd name="T49" fmla="*/ 2132 h 3183"/>
              <a:gd name="T50" fmla="*/ 1741 w 2687"/>
              <a:gd name="T51" fmla="*/ 2305 h 3183"/>
              <a:gd name="T52" fmla="*/ 1627 w 2687"/>
              <a:gd name="T53" fmla="*/ 2256 h 3183"/>
              <a:gd name="T54" fmla="*/ 1600 w 2687"/>
              <a:gd name="T55" fmla="*/ 2053 h 3183"/>
              <a:gd name="T56" fmla="*/ 158 w 2687"/>
              <a:gd name="T57" fmla="*/ 1929 h 3183"/>
              <a:gd name="T58" fmla="*/ 174 w 2687"/>
              <a:gd name="T59" fmla="*/ 2000 h 3183"/>
              <a:gd name="T60" fmla="*/ 880 w 2687"/>
              <a:gd name="T61" fmla="*/ 1881 h 3183"/>
              <a:gd name="T62" fmla="*/ 983 w 2687"/>
              <a:gd name="T63" fmla="*/ 1989 h 3183"/>
              <a:gd name="T64" fmla="*/ 519 w 2687"/>
              <a:gd name="T65" fmla="*/ 1640 h 3183"/>
              <a:gd name="T66" fmla="*/ 773 w 2687"/>
              <a:gd name="T67" fmla="*/ 1812 h 3183"/>
              <a:gd name="T68" fmla="*/ 678 w 2687"/>
              <a:gd name="T69" fmla="*/ 2092 h 3183"/>
              <a:gd name="T70" fmla="*/ 361 w 2687"/>
              <a:gd name="T71" fmla="*/ 2092 h 3183"/>
              <a:gd name="T72" fmla="*/ 265 w 2687"/>
              <a:gd name="T73" fmla="*/ 1812 h 3183"/>
              <a:gd name="T74" fmla="*/ 519 w 2687"/>
              <a:gd name="T75" fmla="*/ 1640 h 3183"/>
              <a:gd name="T76" fmla="*/ 208 w 2687"/>
              <a:gd name="T77" fmla="*/ 1718 h 3183"/>
              <a:gd name="T78" fmla="*/ 349 w 2687"/>
              <a:gd name="T79" fmla="*/ 1625 h 3183"/>
              <a:gd name="T80" fmla="*/ 185 w 2687"/>
              <a:gd name="T81" fmla="*/ 1894 h 3183"/>
              <a:gd name="T82" fmla="*/ 349 w 2687"/>
              <a:gd name="T83" fmla="*/ 2160 h 3183"/>
              <a:gd name="T84" fmla="*/ 685 w 2687"/>
              <a:gd name="T85" fmla="*/ 2160 h 3183"/>
              <a:gd name="T86" fmla="*/ 850 w 2687"/>
              <a:gd name="T87" fmla="*/ 1894 h 3183"/>
              <a:gd name="T88" fmla="*/ 685 w 2687"/>
              <a:gd name="T89" fmla="*/ 1625 h 3183"/>
              <a:gd name="T90" fmla="*/ 753 w 2687"/>
              <a:gd name="T91" fmla="*/ 1636 h 3183"/>
              <a:gd name="T92" fmla="*/ 517 w 2687"/>
              <a:gd name="T93" fmla="*/ 1448 h 3183"/>
              <a:gd name="T94" fmla="*/ 517 w 2687"/>
              <a:gd name="T95" fmla="*/ 1554 h 3183"/>
              <a:gd name="T96" fmla="*/ 748 w 2687"/>
              <a:gd name="T97" fmla="*/ 1455 h 3183"/>
              <a:gd name="T98" fmla="*/ 1025 w 2687"/>
              <a:gd name="T99" fmla="*/ 1779 h 3183"/>
              <a:gd name="T100" fmla="*/ 927 w 2687"/>
              <a:gd name="T101" fmla="*/ 2189 h 3183"/>
              <a:gd name="T102" fmla="*/ 394 w 2687"/>
              <a:gd name="T103" fmla="*/ 3165 h 3183"/>
              <a:gd name="T104" fmla="*/ 52 w 2687"/>
              <a:gd name="T105" fmla="*/ 2102 h 3183"/>
              <a:gd name="T106" fmla="*/ 52 w 2687"/>
              <a:gd name="T107" fmla="*/ 1677 h 3183"/>
              <a:gd name="T108" fmla="*/ 399 w 2687"/>
              <a:gd name="T109" fmla="*/ 1418 h 3183"/>
              <a:gd name="T110" fmla="*/ 803 w 2687"/>
              <a:gd name="T111" fmla="*/ 1123 h 3183"/>
              <a:gd name="T112" fmla="*/ 803 w 2687"/>
              <a:gd name="T113" fmla="*/ 969 h 3183"/>
              <a:gd name="T114" fmla="*/ 2037 w 2687"/>
              <a:gd name="T115" fmla="*/ 330 h 3183"/>
              <a:gd name="T116" fmla="*/ 1088 w 2687"/>
              <a:gd name="T117" fmla="*/ 2664 h 3183"/>
              <a:gd name="T118" fmla="*/ 443 w 2687"/>
              <a:gd name="T119" fmla="*/ 1337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7" h="3183">
                <a:moveTo>
                  <a:pt x="2198" y="2408"/>
                </a:moveTo>
                <a:lnTo>
                  <a:pt x="2268" y="2416"/>
                </a:lnTo>
                <a:lnTo>
                  <a:pt x="2259" y="2483"/>
                </a:lnTo>
                <a:lnTo>
                  <a:pt x="2188" y="2475"/>
                </a:lnTo>
                <a:lnTo>
                  <a:pt x="2198" y="2408"/>
                </a:lnTo>
                <a:close/>
                <a:moveTo>
                  <a:pt x="2109" y="2403"/>
                </a:moveTo>
                <a:lnTo>
                  <a:pt x="2150" y="2404"/>
                </a:lnTo>
                <a:lnTo>
                  <a:pt x="2143" y="2469"/>
                </a:lnTo>
                <a:lnTo>
                  <a:pt x="2107" y="2469"/>
                </a:lnTo>
                <a:lnTo>
                  <a:pt x="2075" y="2474"/>
                </a:lnTo>
                <a:lnTo>
                  <a:pt x="2045" y="2481"/>
                </a:lnTo>
                <a:lnTo>
                  <a:pt x="2018" y="2491"/>
                </a:lnTo>
                <a:lnTo>
                  <a:pt x="1994" y="2503"/>
                </a:lnTo>
                <a:lnTo>
                  <a:pt x="1972" y="2516"/>
                </a:lnTo>
                <a:lnTo>
                  <a:pt x="1953" y="2530"/>
                </a:lnTo>
                <a:lnTo>
                  <a:pt x="1938" y="2542"/>
                </a:lnTo>
                <a:lnTo>
                  <a:pt x="1926" y="2553"/>
                </a:lnTo>
                <a:lnTo>
                  <a:pt x="1917" y="2563"/>
                </a:lnTo>
                <a:lnTo>
                  <a:pt x="1912" y="2569"/>
                </a:lnTo>
                <a:lnTo>
                  <a:pt x="1909" y="2572"/>
                </a:lnTo>
                <a:lnTo>
                  <a:pt x="1852" y="2534"/>
                </a:lnTo>
                <a:lnTo>
                  <a:pt x="1855" y="2530"/>
                </a:lnTo>
                <a:lnTo>
                  <a:pt x="1860" y="2522"/>
                </a:lnTo>
                <a:lnTo>
                  <a:pt x="1870" y="2512"/>
                </a:lnTo>
                <a:lnTo>
                  <a:pt x="1884" y="2498"/>
                </a:lnTo>
                <a:lnTo>
                  <a:pt x="1902" y="2484"/>
                </a:lnTo>
                <a:lnTo>
                  <a:pt x="1922" y="2468"/>
                </a:lnTo>
                <a:lnTo>
                  <a:pt x="1945" y="2453"/>
                </a:lnTo>
                <a:lnTo>
                  <a:pt x="1972" y="2438"/>
                </a:lnTo>
                <a:lnTo>
                  <a:pt x="2002" y="2425"/>
                </a:lnTo>
                <a:lnTo>
                  <a:pt x="2034" y="2414"/>
                </a:lnTo>
                <a:lnTo>
                  <a:pt x="2070" y="2407"/>
                </a:lnTo>
                <a:lnTo>
                  <a:pt x="2109" y="2403"/>
                </a:lnTo>
                <a:close/>
                <a:moveTo>
                  <a:pt x="254" y="2256"/>
                </a:moveTo>
                <a:lnTo>
                  <a:pt x="249" y="2260"/>
                </a:lnTo>
                <a:lnTo>
                  <a:pt x="250" y="2261"/>
                </a:lnTo>
                <a:lnTo>
                  <a:pt x="251" y="2261"/>
                </a:lnTo>
                <a:lnTo>
                  <a:pt x="254" y="2256"/>
                </a:lnTo>
                <a:close/>
                <a:moveTo>
                  <a:pt x="314" y="2173"/>
                </a:moveTo>
                <a:lnTo>
                  <a:pt x="254" y="2255"/>
                </a:lnTo>
                <a:lnTo>
                  <a:pt x="322" y="2297"/>
                </a:lnTo>
                <a:lnTo>
                  <a:pt x="361" y="2312"/>
                </a:lnTo>
                <a:lnTo>
                  <a:pt x="399" y="2323"/>
                </a:lnTo>
                <a:lnTo>
                  <a:pt x="440" y="2331"/>
                </a:lnTo>
                <a:lnTo>
                  <a:pt x="458" y="2227"/>
                </a:lnTo>
                <a:lnTo>
                  <a:pt x="419" y="2218"/>
                </a:lnTo>
                <a:lnTo>
                  <a:pt x="383" y="2207"/>
                </a:lnTo>
                <a:lnTo>
                  <a:pt x="347" y="2191"/>
                </a:lnTo>
                <a:lnTo>
                  <a:pt x="314" y="2173"/>
                </a:lnTo>
                <a:close/>
                <a:moveTo>
                  <a:pt x="752" y="2151"/>
                </a:moveTo>
                <a:lnTo>
                  <a:pt x="721" y="2173"/>
                </a:lnTo>
                <a:lnTo>
                  <a:pt x="687" y="2192"/>
                </a:lnTo>
                <a:lnTo>
                  <a:pt x="652" y="2207"/>
                </a:lnTo>
                <a:lnTo>
                  <a:pt x="614" y="2218"/>
                </a:lnTo>
                <a:lnTo>
                  <a:pt x="644" y="2321"/>
                </a:lnTo>
                <a:lnTo>
                  <a:pt x="693" y="2305"/>
                </a:lnTo>
                <a:lnTo>
                  <a:pt x="740" y="2286"/>
                </a:lnTo>
                <a:lnTo>
                  <a:pt x="784" y="2261"/>
                </a:lnTo>
                <a:lnTo>
                  <a:pt x="826" y="2232"/>
                </a:lnTo>
                <a:lnTo>
                  <a:pt x="752" y="2151"/>
                </a:lnTo>
                <a:close/>
                <a:moveTo>
                  <a:pt x="2037" y="2127"/>
                </a:moveTo>
                <a:lnTo>
                  <a:pt x="2035" y="2127"/>
                </a:lnTo>
                <a:lnTo>
                  <a:pt x="2034" y="2127"/>
                </a:lnTo>
                <a:lnTo>
                  <a:pt x="2023" y="2129"/>
                </a:lnTo>
                <a:lnTo>
                  <a:pt x="2017" y="2130"/>
                </a:lnTo>
                <a:lnTo>
                  <a:pt x="2015" y="2131"/>
                </a:lnTo>
                <a:lnTo>
                  <a:pt x="2015" y="2138"/>
                </a:lnTo>
                <a:lnTo>
                  <a:pt x="2017" y="2149"/>
                </a:lnTo>
                <a:lnTo>
                  <a:pt x="2022" y="2162"/>
                </a:lnTo>
                <a:lnTo>
                  <a:pt x="2030" y="2178"/>
                </a:lnTo>
                <a:lnTo>
                  <a:pt x="2040" y="2194"/>
                </a:lnTo>
                <a:lnTo>
                  <a:pt x="2052" y="2210"/>
                </a:lnTo>
                <a:lnTo>
                  <a:pt x="2067" y="2232"/>
                </a:lnTo>
                <a:lnTo>
                  <a:pt x="2065" y="2235"/>
                </a:lnTo>
                <a:lnTo>
                  <a:pt x="2070" y="2234"/>
                </a:lnTo>
                <a:lnTo>
                  <a:pt x="2074" y="2234"/>
                </a:lnTo>
                <a:lnTo>
                  <a:pt x="2123" y="2198"/>
                </a:lnTo>
                <a:lnTo>
                  <a:pt x="2129" y="2200"/>
                </a:lnTo>
                <a:lnTo>
                  <a:pt x="2126" y="2191"/>
                </a:lnTo>
                <a:lnTo>
                  <a:pt x="2123" y="2184"/>
                </a:lnTo>
                <a:lnTo>
                  <a:pt x="2121" y="2179"/>
                </a:lnTo>
                <a:lnTo>
                  <a:pt x="2110" y="2165"/>
                </a:lnTo>
                <a:lnTo>
                  <a:pt x="2096" y="2153"/>
                </a:lnTo>
                <a:lnTo>
                  <a:pt x="2082" y="2143"/>
                </a:lnTo>
                <a:lnTo>
                  <a:pt x="2066" y="2134"/>
                </a:lnTo>
                <a:lnTo>
                  <a:pt x="2051" y="2128"/>
                </a:lnTo>
                <a:lnTo>
                  <a:pt x="2037" y="2127"/>
                </a:lnTo>
                <a:close/>
                <a:moveTo>
                  <a:pt x="1699" y="2006"/>
                </a:moveTo>
                <a:lnTo>
                  <a:pt x="1726" y="2007"/>
                </a:lnTo>
                <a:lnTo>
                  <a:pt x="1745" y="2008"/>
                </a:lnTo>
                <a:lnTo>
                  <a:pt x="1765" y="2011"/>
                </a:lnTo>
                <a:lnTo>
                  <a:pt x="1784" y="2016"/>
                </a:lnTo>
                <a:lnTo>
                  <a:pt x="1801" y="2023"/>
                </a:lnTo>
                <a:lnTo>
                  <a:pt x="1817" y="2034"/>
                </a:lnTo>
                <a:lnTo>
                  <a:pt x="1828" y="2048"/>
                </a:lnTo>
                <a:lnTo>
                  <a:pt x="1836" y="2064"/>
                </a:lnTo>
                <a:lnTo>
                  <a:pt x="1838" y="2079"/>
                </a:lnTo>
                <a:lnTo>
                  <a:pt x="1836" y="2096"/>
                </a:lnTo>
                <a:lnTo>
                  <a:pt x="1831" y="2110"/>
                </a:lnTo>
                <a:lnTo>
                  <a:pt x="1825" y="2126"/>
                </a:lnTo>
                <a:lnTo>
                  <a:pt x="1818" y="2139"/>
                </a:lnTo>
                <a:lnTo>
                  <a:pt x="1813" y="2151"/>
                </a:lnTo>
                <a:lnTo>
                  <a:pt x="1808" y="2162"/>
                </a:lnTo>
                <a:lnTo>
                  <a:pt x="1805" y="2173"/>
                </a:lnTo>
                <a:lnTo>
                  <a:pt x="1803" y="2182"/>
                </a:lnTo>
                <a:lnTo>
                  <a:pt x="1805" y="2189"/>
                </a:lnTo>
                <a:lnTo>
                  <a:pt x="1807" y="2192"/>
                </a:lnTo>
                <a:lnTo>
                  <a:pt x="1810" y="2195"/>
                </a:lnTo>
                <a:lnTo>
                  <a:pt x="1817" y="2201"/>
                </a:lnTo>
                <a:lnTo>
                  <a:pt x="1827" y="2206"/>
                </a:lnTo>
                <a:lnTo>
                  <a:pt x="1840" y="2211"/>
                </a:lnTo>
                <a:lnTo>
                  <a:pt x="1857" y="2216"/>
                </a:lnTo>
                <a:lnTo>
                  <a:pt x="1879" y="2221"/>
                </a:lnTo>
                <a:lnTo>
                  <a:pt x="1907" y="2227"/>
                </a:lnTo>
                <a:lnTo>
                  <a:pt x="1942" y="2232"/>
                </a:lnTo>
                <a:lnTo>
                  <a:pt x="1957" y="2234"/>
                </a:lnTo>
                <a:lnTo>
                  <a:pt x="1972" y="2235"/>
                </a:lnTo>
                <a:lnTo>
                  <a:pt x="1973" y="2233"/>
                </a:lnTo>
                <a:lnTo>
                  <a:pt x="1975" y="2230"/>
                </a:lnTo>
                <a:lnTo>
                  <a:pt x="1966" y="2215"/>
                </a:lnTo>
                <a:lnTo>
                  <a:pt x="1957" y="2199"/>
                </a:lnTo>
                <a:lnTo>
                  <a:pt x="1949" y="2180"/>
                </a:lnTo>
                <a:lnTo>
                  <a:pt x="1944" y="2160"/>
                </a:lnTo>
                <a:lnTo>
                  <a:pt x="1942" y="2140"/>
                </a:lnTo>
                <a:lnTo>
                  <a:pt x="1943" y="2121"/>
                </a:lnTo>
                <a:lnTo>
                  <a:pt x="1948" y="2102"/>
                </a:lnTo>
                <a:lnTo>
                  <a:pt x="1954" y="2093"/>
                </a:lnTo>
                <a:lnTo>
                  <a:pt x="1962" y="2083"/>
                </a:lnTo>
                <a:lnTo>
                  <a:pt x="1973" y="2075"/>
                </a:lnTo>
                <a:lnTo>
                  <a:pt x="1987" y="2067"/>
                </a:lnTo>
                <a:lnTo>
                  <a:pt x="2005" y="2062"/>
                </a:lnTo>
                <a:lnTo>
                  <a:pt x="2027" y="2057"/>
                </a:lnTo>
                <a:lnTo>
                  <a:pt x="2054" y="2058"/>
                </a:lnTo>
                <a:lnTo>
                  <a:pt x="2081" y="2065"/>
                </a:lnTo>
                <a:lnTo>
                  <a:pt x="2106" y="2075"/>
                </a:lnTo>
                <a:lnTo>
                  <a:pt x="2131" y="2089"/>
                </a:lnTo>
                <a:lnTo>
                  <a:pt x="2152" y="2105"/>
                </a:lnTo>
                <a:lnTo>
                  <a:pt x="2170" y="2124"/>
                </a:lnTo>
                <a:lnTo>
                  <a:pt x="2184" y="2144"/>
                </a:lnTo>
                <a:lnTo>
                  <a:pt x="2196" y="2167"/>
                </a:lnTo>
                <a:lnTo>
                  <a:pt x="2202" y="2191"/>
                </a:lnTo>
                <a:lnTo>
                  <a:pt x="2203" y="2214"/>
                </a:lnTo>
                <a:lnTo>
                  <a:pt x="2198" y="2236"/>
                </a:lnTo>
                <a:lnTo>
                  <a:pt x="2199" y="2237"/>
                </a:lnTo>
                <a:lnTo>
                  <a:pt x="2200" y="2238"/>
                </a:lnTo>
                <a:lnTo>
                  <a:pt x="2228" y="2255"/>
                </a:lnTo>
                <a:lnTo>
                  <a:pt x="2186" y="2313"/>
                </a:lnTo>
                <a:lnTo>
                  <a:pt x="2159" y="2295"/>
                </a:lnTo>
                <a:lnTo>
                  <a:pt x="2153" y="2292"/>
                </a:lnTo>
                <a:lnTo>
                  <a:pt x="2149" y="2289"/>
                </a:lnTo>
                <a:lnTo>
                  <a:pt x="2143" y="2286"/>
                </a:lnTo>
                <a:lnTo>
                  <a:pt x="2126" y="2293"/>
                </a:lnTo>
                <a:lnTo>
                  <a:pt x="2106" y="2298"/>
                </a:lnTo>
                <a:lnTo>
                  <a:pt x="2006" y="2372"/>
                </a:lnTo>
                <a:lnTo>
                  <a:pt x="1993" y="2382"/>
                </a:lnTo>
                <a:lnTo>
                  <a:pt x="1978" y="2392"/>
                </a:lnTo>
                <a:lnTo>
                  <a:pt x="1963" y="2400"/>
                </a:lnTo>
                <a:lnTo>
                  <a:pt x="1947" y="2406"/>
                </a:lnTo>
                <a:lnTo>
                  <a:pt x="1932" y="2408"/>
                </a:lnTo>
                <a:lnTo>
                  <a:pt x="1917" y="2406"/>
                </a:lnTo>
                <a:lnTo>
                  <a:pt x="1903" y="2397"/>
                </a:lnTo>
                <a:lnTo>
                  <a:pt x="1898" y="2393"/>
                </a:lnTo>
                <a:lnTo>
                  <a:pt x="1895" y="2388"/>
                </a:lnTo>
                <a:lnTo>
                  <a:pt x="1892" y="2383"/>
                </a:lnTo>
                <a:lnTo>
                  <a:pt x="1889" y="2377"/>
                </a:lnTo>
                <a:lnTo>
                  <a:pt x="1889" y="2370"/>
                </a:lnTo>
                <a:lnTo>
                  <a:pt x="1890" y="2360"/>
                </a:lnTo>
                <a:lnTo>
                  <a:pt x="1894" y="2349"/>
                </a:lnTo>
                <a:lnTo>
                  <a:pt x="1900" y="2336"/>
                </a:lnTo>
                <a:lnTo>
                  <a:pt x="1910" y="2319"/>
                </a:lnTo>
                <a:lnTo>
                  <a:pt x="1923" y="2299"/>
                </a:lnTo>
                <a:lnTo>
                  <a:pt x="1882" y="2293"/>
                </a:lnTo>
                <a:lnTo>
                  <a:pt x="1846" y="2286"/>
                </a:lnTo>
                <a:lnTo>
                  <a:pt x="1815" y="2276"/>
                </a:lnTo>
                <a:lnTo>
                  <a:pt x="1789" y="2266"/>
                </a:lnTo>
                <a:lnTo>
                  <a:pt x="1768" y="2254"/>
                </a:lnTo>
                <a:lnTo>
                  <a:pt x="1751" y="2239"/>
                </a:lnTo>
                <a:lnTo>
                  <a:pt x="1739" y="2223"/>
                </a:lnTo>
                <a:lnTo>
                  <a:pt x="1731" y="2203"/>
                </a:lnTo>
                <a:lnTo>
                  <a:pt x="1728" y="2183"/>
                </a:lnTo>
                <a:lnTo>
                  <a:pt x="1730" y="2163"/>
                </a:lnTo>
                <a:lnTo>
                  <a:pt x="1736" y="2145"/>
                </a:lnTo>
                <a:lnTo>
                  <a:pt x="1744" y="2127"/>
                </a:lnTo>
                <a:lnTo>
                  <a:pt x="1751" y="2110"/>
                </a:lnTo>
                <a:lnTo>
                  <a:pt x="1755" y="2103"/>
                </a:lnTo>
                <a:lnTo>
                  <a:pt x="1758" y="2095"/>
                </a:lnTo>
                <a:lnTo>
                  <a:pt x="1761" y="2088"/>
                </a:lnTo>
                <a:lnTo>
                  <a:pt x="1762" y="2081"/>
                </a:lnTo>
                <a:lnTo>
                  <a:pt x="1759" y="2081"/>
                </a:lnTo>
                <a:lnTo>
                  <a:pt x="1751" y="2080"/>
                </a:lnTo>
                <a:lnTo>
                  <a:pt x="1739" y="2078"/>
                </a:lnTo>
                <a:lnTo>
                  <a:pt x="1720" y="2076"/>
                </a:lnTo>
                <a:lnTo>
                  <a:pt x="1707" y="2075"/>
                </a:lnTo>
                <a:lnTo>
                  <a:pt x="1694" y="2076"/>
                </a:lnTo>
                <a:lnTo>
                  <a:pt x="1681" y="2078"/>
                </a:lnTo>
                <a:lnTo>
                  <a:pt x="1671" y="2082"/>
                </a:lnTo>
                <a:lnTo>
                  <a:pt x="1665" y="2089"/>
                </a:lnTo>
                <a:lnTo>
                  <a:pt x="1659" y="2100"/>
                </a:lnTo>
                <a:lnTo>
                  <a:pt x="1658" y="2115"/>
                </a:lnTo>
                <a:lnTo>
                  <a:pt x="1660" y="2132"/>
                </a:lnTo>
                <a:lnTo>
                  <a:pt x="1665" y="2152"/>
                </a:lnTo>
                <a:lnTo>
                  <a:pt x="1671" y="2173"/>
                </a:lnTo>
                <a:lnTo>
                  <a:pt x="1680" y="2194"/>
                </a:lnTo>
                <a:lnTo>
                  <a:pt x="1690" y="2217"/>
                </a:lnTo>
                <a:lnTo>
                  <a:pt x="1702" y="2241"/>
                </a:lnTo>
                <a:lnTo>
                  <a:pt x="1715" y="2263"/>
                </a:lnTo>
                <a:lnTo>
                  <a:pt x="1728" y="2285"/>
                </a:lnTo>
                <a:lnTo>
                  <a:pt x="1741" y="2305"/>
                </a:lnTo>
                <a:lnTo>
                  <a:pt x="1754" y="2325"/>
                </a:lnTo>
                <a:lnTo>
                  <a:pt x="1691" y="2364"/>
                </a:lnTo>
                <a:lnTo>
                  <a:pt x="1685" y="2353"/>
                </a:lnTo>
                <a:lnTo>
                  <a:pt x="1676" y="2340"/>
                </a:lnTo>
                <a:lnTo>
                  <a:pt x="1665" y="2322"/>
                </a:lnTo>
                <a:lnTo>
                  <a:pt x="1652" y="2302"/>
                </a:lnTo>
                <a:lnTo>
                  <a:pt x="1639" y="2279"/>
                </a:lnTo>
                <a:lnTo>
                  <a:pt x="1627" y="2256"/>
                </a:lnTo>
                <a:lnTo>
                  <a:pt x="1615" y="2230"/>
                </a:lnTo>
                <a:lnTo>
                  <a:pt x="1603" y="2203"/>
                </a:lnTo>
                <a:lnTo>
                  <a:pt x="1594" y="2176"/>
                </a:lnTo>
                <a:lnTo>
                  <a:pt x="1588" y="2149"/>
                </a:lnTo>
                <a:lnTo>
                  <a:pt x="1584" y="2123"/>
                </a:lnTo>
                <a:lnTo>
                  <a:pt x="1586" y="2098"/>
                </a:lnTo>
                <a:lnTo>
                  <a:pt x="1590" y="2074"/>
                </a:lnTo>
                <a:lnTo>
                  <a:pt x="1600" y="2053"/>
                </a:lnTo>
                <a:lnTo>
                  <a:pt x="1607" y="2044"/>
                </a:lnTo>
                <a:lnTo>
                  <a:pt x="1616" y="2035"/>
                </a:lnTo>
                <a:lnTo>
                  <a:pt x="1627" y="2026"/>
                </a:lnTo>
                <a:lnTo>
                  <a:pt x="1640" y="2019"/>
                </a:lnTo>
                <a:lnTo>
                  <a:pt x="1657" y="2013"/>
                </a:lnTo>
                <a:lnTo>
                  <a:pt x="1677" y="2008"/>
                </a:lnTo>
                <a:lnTo>
                  <a:pt x="1699" y="2006"/>
                </a:lnTo>
                <a:close/>
                <a:moveTo>
                  <a:pt x="158" y="1929"/>
                </a:moveTo>
                <a:lnTo>
                  <a:pt x="43" y="1939"/>
                </a:lnTo>
                <a:lnTo>
                  <a:pt x="52" y="1987"/>
                </a:lnTo>
                <a:lnTo>
                  <a:pt x="66" y="2034"/>
                </a:lnTo>
                <a:lnTo>
                  <a:pt x="85" y="2078"/>
                </a:lnTo>
                <a:lnTo>
                  <a:pt x="109" y="2121"/>
                </a:lnTo>
                <a:lnTo>
                  <a:pt x="207" y="2067"/>
                </a:lnTo>
                <a:lnTo>
                  <a:pt x="188" y="2034"/>
                </a:lnTo>
                <a:lnTo>
                  <a:pt x="174" y="2000"/>
                </a:lnTo>
                <a:lnTo>
                  <a:pt x="164" y="1965"/>
                </a:lnTo>
                <a:lnTo>
                  <a:pt x="158" y="1929"/>
                </a:lnTo>
                <a:close/>
                <a:moveTo>
                  <a:pt x="984" y="1821"/>
                </a:moveTo>
                <a:lnTo>
                  <a:pt x="872" y="1844"/>
                </a:lnTo>
                <a:lnTo>
                  <a:pt x="876" y="1855"/>
                </a:lnTo>
                <a:lnTo>
                  <a:pt x="877" y="1863"/>
                </a:lnTo>
                <a:lnTo>
                  <a:pt x="879" y="1872"/>
                </a:lnTo>
                <a:lnTo>
                  <a:pt x="880" y="1881"/>
                </a:lnTo>
                <a:lnTo>
                  <a:pt x="880" y="1894"/>
                </a:lnTo>
                <a:lnTo>
                  <a:pt x="878" y="1930"/>
                </a:lnTo>
                <a:lnTo>
                  <a:pt x="872" y="1966"/>
                </a:lnTo>
                <a:lnTo>
                  <a:pt x="861" y="2001"/>
                </a:lnTo>
                <a:lnTo>
                  <a:pt x="847" y="2035"/>
                </a:lnTo>
                <a:lnTo>
                  <a:pt x="950" y="2080"/>
                </a:lnTo>
                <a:lnTo>
                  <a:pt x="969" y="2035"/>
                </a:lnTo>
                <a:lnTo>
                  <a:pt x="983" y="1989"/>
                </a:lnTo>
                <a:lnTo>
                  <a:pt x="991" y="1941"/>
                </a:lnTo>
                <a:lnTo>
                  <a:pt x="995" y="1894"/>
                </a:lnTo>
                <a:lnTo>
                  <a:pt x="994" y="1877"/>
                </a:lnTo>
                <a:lnTo>
                  <a:pt x="993" y="1863"/>
                </a:lnTo>
                <a:lnTo>
                  <a:pt x="990" y="1851"/>
                </a:lnTo>
                <a:lnTo>
                  <a:pt x="987" y="1837"/>
                </a:lnTo>
                <a:lnTo>
                  <a:pt x="984" y="1821"/>
                </a:lnTo>
                <a:close/>
                <a:moveTo>
                  <a:pt x="519" y="1640"/>
                </a:moveTo>
                <a:lnTo>
                  <a:pt x="562" y="1643"/>
                </a:lnTo>
                <a:lnTo>
                  <a:pt x="603" y="1653"/>
                </a:lnTo>
                <a:lnTo>
                  <a:pt x="642" y="1668"/>
                </a:lnTo>
                <a:lnTo>
                  <a:pt x="678" y="1689"/>
                </a:lnTo>
                <a:lnTo>
                  <a:pt x="709" y="1714"/>
                </a:lnTo>
                <a:lnTo>
                  <a:pt x="735" y="1743"/>
                </a:lnTo>
                <a:lnTo>
                  <a:pt x="757" y="1775"/>
                </a:lnTo>
                <a:lnTo>
                  <a:pt x="773" y="1812"/>
                </a:lnTo>
                <a:lnTo>
                  <a:pt x="783" y="1850"/>
                </a:lnTo>
                <a:lnTo>
                  <a:pt x="787" y="1890"/>
                </a:lnTo>
                <a:lnTo>
                  <a:pt x="783" y="1931"/>
                </a:lnTo>
                <a:lnTo>
                  <a:pt x="773" y="1969"/>
                </a:lnTo>
                <a:lnTo>
                  <a:pt x="757" y="2005"/>
                </a:lnTo>
                <a:lnTo>
                  <a:pt x="735" y="2038"/>
                </a:lnTo>
                <a:lnTo>
                  <a:pt x="709" y="2067"/>
                </a:lnTo>
                <a:lnTo>
                  <a:pt x="678" y="2092"/>
                </a:lnTo>
                <a:lnTo>
                  <a:pt x="642" y="2111"/>
                </a:lnTo>
                <a:lnTo>
                  <a:pt x="603" y="2127"/>
                </a:lnTo>
                <a:lnTo>
                  <a:pt x="562" y="2136"/>
                </a:lnTo>
                <a:lnTo>
                  <a:pt x="519" y="2139"/>
                </a:lnTo>
                <a:lnTo>
                  <a:pt x="475" y="2136"/>
                </a:lnTo>
                <a:lnTo>
                  <a:pt x="434" y="2127"/>
                </a:lnTo>
                <a:lnTo>
                  <a:pt x="396" y="2111"/>
                </a:lnTo>
                <a:lnTo>
                  <a:pt x="361" y="2092"/>
                </a:lnTo>
                <a:lnTo>
                  <a:pt x="329" y="2067"/>
                </a:lnTo>
                <a:lnTo>
                  <a:pt x="303" y="2038"/>
                </a:lnTo>
                <a:lnTo>
                  <a:pt x="282" y="2005"/>
                </a:lnTo>
                <a:lnTo>
                  <a:pt x="265" y="1969"/>
                </a:lnTo>
                <a:lnTo>
                  <a:pt x="255" y="1931"/>
                </a:lnTo>
                <a:lnTo>
                  <a:pt x="251" y="1890"/>
                </a:lnTo>
                <a:lnTo>
                  <a:pt x="255" y="1850"/>
                </a:lnTo>
                <a:lnTo>
                  <a:pt x="265" y="1812"/>
                </a:lnTo>
                <a:lnTo>
                  <a:pt x="282" y="1775"/>
                </a:lnTo>
                <a:lnTo>
                  <a:pt x="303" y="1743"/>
                </a:lnTo>
                <a:lnTo>
                  <a:pt x="329" y="1714"/>
                </a:lnTo>
                <a:lnTo>
                  <a:pt x="361" y="1689"/>
                </a:lnTo>
                <a:lnTo>
                  <a:pt x="396" y="1668"/>
                </a:lnTo>
                <a:lnTo>
                  <a:pt x="434" y="1653"/>
                </a:lnTo>
                <a:lnTo>
                  <a:pt x="475" y="1643"/>
                </a:lnTo>
                <a:lnTo>
                  <a:pt x="519" y="1640"/>
                </a:lnTo>
                <a:close/>
                <a:moveTo>
                  <a:pt x="174" y="1586"/>
                </a:moveTo>
                <a:lnTo>
                  <a:pt x="139" y="1623"/>
                </a:lnTo>
                <a:lnTo>
                  <a:pt x="110" y="1663"/>
                </a:lnTo>
                <a:lnTo>
                  <a:pt x="86" y="1706"/>
                </a:lnTo>
                <a:lnTo>
                  <a:pt x="67" y="1749"/>
                </a:lnTo>
                <a:lnTo>
                  <a:pt x="174" y="1784"/>
                </a:lnTo>
                <a:lnTo>
                  <a:pt x="189" y="1750"/>
                </a:lnTo>
                <a:lnTo>
                  <a:pt x="208" y="1718"/>
                </a:lnTo>
                <a:lnTo>
                  <a:pt x="230" y="1687"/>
                </a:lnTo>
                <a:lnTo>
                  <a:pt x="255" y="1659"/>
                </a:lnTo>
                <a:lnTo>
                  <a:pt x="174" y="1586"/>
                </a:lnTo>
                <a:close/>
                <a:moveTo>
                  <a:pt x="517" y="1583"/>
                </a:moveTo>
                <a:lnTo>
                  <a:pt x="473" y="1585"/>
                </a:lnTo>
                <a:lnTo>
                  <a:pt x="429" y="1594"/>
                </a:lnTo>
                <a:lnTo>
                  <a:pt x="388" y="1607"/>
                </a:lnTo>
                <a:lnTo>
                  <a:pt x="349" y="1625"/>
                </a:lnTo>
                <a:lnTo>
                  <a:pt x="315" y="1648"/>
                </a:lnTo>
                <a:lnTo>
                  <a:pt x="283" y="1674"/>
                </a:lnTo>
                <a:lnTo>
                  <a:pt x="255" y="1704"/>
                </a:lnTo>
                <a:lnTo>
                  <a:pt x="230" y="1737"/>
                </a:lnTo>
                <a:lnTo>
                  <a:pt x="211" y="1772"/>
                </a:lnTo>
                <a:lnTo>
                  <a:pt x="197" y="1811"/>
                </a:lnTo>
                <a:lnTo>
                  <a:pt x="188" y="1851"/>
                </a:lnTo>
                <a:lnTo>
                  <a:pt x="185" y="1894"/>
                </a:lnTo>
                <a:lnTo>
                  <a:pt x="188" y="1935"/>
                </a:lnTo>
                <a:lnTo>
                  <a:pt x="197" y="1975"/>
                </a:lnTo>
                <a:lnTo>
                  <a:pt x="211" y="2014"/>
                </a:lnTo>
                <a:lnTo>
                  <a:pt x="230" y="2049"/>
                </a:lnTo>
                <a:lnTo>
                  <a:pt x="255" y="2082"/>
                </a:lnTo>
                <a:lnTo>
                  <a:pt x="283" y="2112"/>
                </a:lnTo>
                <a:lnTo>
                  <a:pt x="315" y="2138"/>
                </a:lnTo>
                <a:lnTo>
                  <a:pt x="349" y="2160"/>
                </a:lnTo>
                <a:lnTo>
                  <a:pt x="388" y="2179"/>
                </a:lnTo>
                <a:lnTo>
                  <a:pt x="429" y="2191"/>
                </a:lnTo>
                <a:lnTo>
                  <a:pt x="473" y="2200"/>
                </a:lnTo>
                <a:lnTo>
                  <a:pt x="517" y="2203"/>
                </a:lnTo>
                <a:lnTo>
                  <a:pt x="563" y="2200"/>
                </a:lnTo>
                <a:lnTo>
                  <a:pt x="606" y="2191"/>
                </a:lnTo>
                <a:lnTo>
                  <a:pt x="648" y="2179"/>
                </a:lnTo>
                <a:lnTo>
                  <a:pt x="685" y="2160"/>
                </a:lnTo>
                <a:lnTo>
                  <a:pt x="721" y="2138"/>
                </a:lnTo>
                <a:lnTo>
                  <a:pt x="753" y="2112"/>
                </a:lnTo>
                <a:lnTo>
                  <a:pt x="781" y="2082"/>
                </a:lnTo>
                <a:lnTo>
                  <a:pt x="804" y="2049"/>
                </a:lnTo>
                <a:lnTo>
                  <a:pt x="825" y="2014"/>
                </a:lnTo>
                <a:lnTo>
                  <a:pt x="839" y="1975"/>
                </a:lnTo>
                <a:lnTo>
                  <a:pt x="847" y="1935"/>
                </a:lnTo>
                <a:lnTo>
                  <a:pt x="850" y="1894"/>
                </a:lnTo>
                <a:lnTo>
                  <a:pt x="847" y="1851"/>
                </a:lnTo>
                <a:lnTo>
                  <a:pt x="839" y="1811"/>
                </a:lnTo>
                <a:lnTo>
                  <a:pt x="825" y="1772"/>
                </a:lnTo>
                <a:lnTo>
                  <a:pt x="804" y="1737"/>
                </a:lnTo>
                <a:lnTo>
                  <a:pt x="781" y="1704"/>
                </a:lnTo>
                <a:lnTo>
                  <a:pt x="753" y="1674"/>
                </a:lnTo>
                <a:lnTo>
                  <a:pt x="721" y="1648"/>
                </a:lnTo>
                <a:lnTo>
                  <a:pt x="685" y="1625"/>
                </a:lnTo>
                <a:lnTo>
                  <a:pt x="648" y="1607"/>
                </a:lnTo>
                <a:lnTo>
                  <a:pt x="606" y="1594"/>
                </a:lnTo>
                <a:lnTo>
                  <a:pt x="563" y="1585"/>
                </a:lnTo>
                <a:lnTo>
                  <a:pt x="517" y="1583"/>
                </a:lnTo>
                <a:close/>
                <a:moveTo>
                  <a:pt x="743" y="1501"/>
                </a:moveTo>
                <a:lnTo>
                  <a:pt x="689" y="1595"/>
                </a:lnTo>
                <a:lnTo>
                  <a:pt x="722" y="1613"/>
                </a:lnTo>
                <a:lnTo>
                  <a:pt x="753" y="1636"/>
                </a:lnTo>
                <a:lnTo>
                  <a:pt x="782" y="1661"/>
                </a:lnTo>
                <a:lnTo>
                  <a:pt x="808" y="1690"/>
                </a:lnTo>
                <a:lnTo>
                  <a:pt x="898" y="1626"/>
                </a:lnTo>
                <a:lnTo>
                  <a:pt x="865" y="1588"/>
                </a:lnTo>
                <a:lnTo>
                  <a:pt x="828" y="1555"/>
                </a:lnTo>
                <a:lnTo>
                  <a:pt x="787" y="1526"/>
                </a:lnTo>
                <a:lnTo>
                  <a:pt x="743" y="1501"/>
                </a:lnTo>
                <a:close/>
                <a:moveTo>
                  <a:pt x="517" y="1448"/>
                </a:moveTo>
                <a:lnTo>
                  <a:pt x="473" y="1450"/>
                </a:lnTo>
                <a:lnTo>
                  <a:pt x="428" y="1457"/>
                </a:lnTo>
                <a:lnTo>
                  <a:pt x="385" y="1466"/>
                </a:lnTo>
                <a:lnTo>
                  <a:pt x="344" y="1480"/>
                </a:lnTo>
                <a:lnTo>
                  <a:pt x="385" y="1578"/>
                </a:lnTo>
                <a:lnTo>
                  <a:pt x="428" y="1566"/>
                </a:lnTo>
                <a:lnTo>
                  <a:pt x="472" y="1557"/>
                </a:lnTo>
                <a:lnTo>
                  <a:pt x="517" y="1554"/>
                </a:lnTo>
                <a:lnTo>
                  <a:pt x="539" y="1555"/>
                </a:lnTo>
                <a:lnTo>
                  <a:pt x="545" y="1449"/>
                </a:lnTo>
                <a:lnTo>
                  <a:pt x="517" y="1448"/>
                </a:lnTo>
                <a:close/>
                <a:moveTo>
                  <a:pt x="519" y="1406"/>
                </a:moveTo>
                <a:lnTo>
                  <a:pt x="580" y="1409"/>
                </a:lnTo>
                <a:lnTo>
                  <a:pt x="638" y="1418"/>
                </a:lnTo>
                <a:lnTo>
                  <a:pt x="694" y="1434"/>
                </a:lnTo>
                <a:lnTo>
                  <a:pt x="748" y="1455"/>
                </a:lnTo>
                <a:lnTo>
                  <a:pt x="798" y="1481"/>
                </a:lnTo>
                <a:lnTo>
                  <a:pt x="843" y="1512"/>
                </a:lnTo>
                <a:lnTo>
                  <a:pt x="886" y="1547"/>
                </a:lnTo>
                <a:lnTo>
                  <a:pt x="925" y="1587"/>
                </a:lnTo>
                <a:lnTo>
                  <a:pt x="958" y="1630"/>
                </a:lnTo>
                <a:lnTo>
                  <a:pt x="986" y="1677"/>
                </a:lnTo>
                <a:lnTo>
                  <a:pt x="1008" y="1726"/>
                </a:lnTo>
                <a:lnTo>
                  <a:pt x="1025" y="1779"/>
                </a:lnTo>
                <a:lnTo>
                  <a:pt x="1035" y="1833"/>
                </a:lnTo>
                <a:lnTo>
                  <a:pt x="1038" y="1890"/>
                </a:lnTo>
                <a:lnTo>
                  <a:pt x="1035" y="1945"/>
                </a:lnTo>
                <a:lnTo>
                  <a:pt x="1025" y="1999"/>
                </a:lnTo>
                <a:lnTo>
                  <a:pt x="1009" y="2051"/>
                </a:lnTo>
                <a:lnTo>
                  <a:pt x="987" y="2100"/>
                </a:lnTo>
                <a:lnTo>
                  <a:pt x="959" y="2147"/>
                </a:lnTo>
                <a:lnTo>
                  <a:pt x="927" y="2189"/>
                </a:lnTo>
                <a:lnTo>
                  <a:pt x="889" y="2229"/>
                </a:lnTo>
                <a:lnTo>
                  <a:pt x="848" y="2264"/>
                </a:lnTo>
                <a:lnTo>
                  <a:pt x="802" y="2295"/>
                </a:lnTo>
                <a:lnTo>
                  <a:pt x="1199" y="3007"/>
                </a:lnTo>
                <a:lnTo>
                  <a:pt x="964" y="2999"/>
                </a:lnTo>
                <a:lnTo>
                  <a:pt x="835" y="3183"/>
                </a:lnTo>
                <a:lnTo>
                  <a:pt x="550" y="2672"/>
                </a:lnTo>
                <a:lnTo>
                  <a:pt x="394" y="3165"/>
                </a:lnTo>
                <a:lnTo>
                  <a:pt x="230" y="3006"/>
                </a:lnTo>
                <a:lnTo>
                  <a:pt x="0" y="3057"/>
                </a:lnTo>
                <a:lnTo>
                  <a:pt x="239" y="2298"/>
                </a:lnTo>
                <a:lnTo>
                  <a:pt x="194" y="2267"/>
                </a:lnTo>
                <a:lnTo>
                  <a:pt x="151" y="2232"/>
                </a:lnTo>
                <a:lnTo>
                  <a:pt x="113" y="2192"/>
                </a:lnTo>
                <a:lnTo>
                  <a:pt x="80" y="2149"/>
                </a:lnTo>
                <a:lnTo>
                  <a:pt x="52" y="2102"/>
                </a:lnTo>
                <a:lnTo>
                  <a:pt x="30" y="2052"/>
                </a:lnTo>
                <a:lnTo>
                  <a:pt x="13" y="2000"/>
                </a:lnTo>
                <a:lnTo>
                  <a:pt x="3" y="1946"/>
                </a:lnTo>
                <a:lnTo>
                  <a:pt x="0" y="1890"/>
                </a:lnTo>
                <a:lnTo>
                  <a:pt x="3" y="1833"/>
                </a:lnTo>
                <a:lnTo>
                  <a:pt x="13" y="1779"/>
                </a:lnTo>
                <a:lnTo>
                  <a:pt x="30" y="1726"/>
                </a:lnTo>
                <a:lnTo>
                  <a:pt x="52" y="1677"/>
                </a:lnTo>
                <a:lnTo>
                  <a:pt x="80" y="1630"/>
                </a:lnTo>
                <a:lnTo>
                  <a:pt x="113" y="1587"/>
                </a:lnTo>
                <a:lnTo>
                  <a:pt x="151" y="1547"/>
                </a:lnTo>
                <a:lnTo>
                  <a:pt x="194" y="1512"/>
                </a:lnTo>
                <a:lnTo>
                  <a:pt x="240" y="1481"/>
                </a:lnTo>
                <a:lnTo>
                  <a:pt x="290" y="1455"/>
                </a:lnTo>
                <a:lnTo>
                  <a:pt x="344" y="1434"/>
                </a:lnTo>
                <a:lnTo>
                  <a:pt x="399" y="1418"/>
                </a:lnTo>
                <a:lnTo>
                  <a:pt x="458" y="1409"/>
                </a:lnTo>
                <a:lnTo>
                  <a:pt x="519" y="1406"/>
                </a:lnTo>
                <a:close/>
                <a:moveTo>
                  <a:pt x="803" y="1356"/>
                </a:moveTo>
                <a:lnTo>
                  <a:pt x="2280" y="1356"/>
                </a:lnTo>
                <a:lnTo>
                  <a:pt x="2280" y="1430"/>
                </a:lnTo>
                <a:lnTo>
                  <a:pt x="803" y="1430"/>
                </a:lnTo>
                <a:lnTo>
                  <a:pt x="803" y="1356"/>
                </a:lnTo>
                <a:close/>
                <a:moveTo>
                  <a:pt x="803" y="1123"/>
                </a:moveTo>
                <a:lnTo>
                  <a:pt x="2280" y="1123"/>
                </a:lnTo>
                <a:lnTo>
                  <a:pt x="2280" y="1197"/>
                </a:lnTo>
                <a:lnTo>
                  <a:pt x="803" y="1197"/>
                </a:lnTo>
                <a:lnTo>
                  <a:pt x="803" y="1123"/>
                </a:lnTo>
                <a:close/>
                <a:moveTo>
                  <a:pt x="803" y="894"/>
                </a:moveTo>
                <a:lnTo>
                  <a:pt x="2280" y="894"/>
                </a:lnTo>
                <a:lnTo>
                  <a:pt x="2280" y="969"/>
                </a:lnTo>
                <a:lnTo>
                  <a:pt x="803" y="969"/>
                </a:lnTo>
                <a:lnTo>
                  <a:pt x="803" y="894"/>
                </a:lnTo>
                <a:close/>
                <a:moveTo>
                  <a:pt x="803" y="671"/>
                </a:moveTo>
                <a:lnTo>
                  <a:pt x="2280" y="671"/>
                </a:lnTo>
                <a:lnTo>
                  <a:pt x="2280" y="746"/>
                </a:lnTo>
                <a:lnTo>
                  <a:pt x="803" y="746"/>
                </a:lnTo>
                <a:lnTo>
                  <a:pt x="803" y="671"/>
                </a:lnTo>
                <a:close/>
                <a:moveTo>
                  <a:pt x="1093" y="330"/>
                </a:moveTo>
                <a:lnTo>
                  <a:pt x="2037" y="330"/>
                </a:lnTo>
                <a:lnTo>
                  <a:pt x="2037" y="462"/>
                </a:lnTo>
                <a:lnTo>
                  <a:pt x="1093" y="462"/>
                </a:lnTo>
                <a:lnTo>
                  <a:pt x="1093" y="330"/>
                </a:lnTo>
                <a:close/>
                <a:moveTo>
                  <a:pt x="443" y="0"/>
                </a:moveTo>
                <a:lnTo>
                  <a:pt x="2687" y="0"/>
                </a:lnTo>
                <a:lnTo>
                  <a:pt x="2687" y="2797"/>
                </a:lnTo>
                <a:lnTo>
                  <a:pt x="1167" y="2797"/>
                </a:lnTo>
                <a:lnTo>
                  <a:pt x="1088" y="2664"/>
                </a:lnTo>
                <a:lnTo>
                  <a:pt x="2545" y="2664"/>
                </a:lnTo>
                <a:lnTo>
                  <a:pt x="2545" y="132"/>
                </a:lnTo>
                <a:lnTo>
                  <a:pt x="584" y="132"/>
                </a:lnTo>
                <a:lnTo>
                  <a:pt x="584" y="1336"/>
                </a:lnTo>
                <a:lnTo>
                  <a:pt x="552" y="1332"/>
                </a:lnTo>
                <a:lnTo>
                  <a:pt x="519" y="1330"/>
                </a:lnTo>
                <a:lnTo>
                  <a:pt x="481" y="1332"/>
                </a:lnTo>
                <a:lnTo>
                  <a:pt x="443" y="1337"/>
                </a:lnTo>
                <a:lnTo>
                  <a:pt x="443" y="0"/>
                </a:lnTo>
                <a:close/>
              </a:path>
            </a:pathLst>
          </a:custGeom>
          <a:solidFill>
            <a:schemeClr val="accent2"/>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spTree>
    <p:extLst>
      <p:ext uri="{BB962C8B-B14F-4D97-AF65-F5344CB8AC3E}">
        <p14:creationId xmlns:p14="http://schemas.microsoft.com/office/powerpoint/2010/main" val="500434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400"/>
                                        <p:tgtEl>
                                          <p:spTgt spid="4"/>
                                        </p:tgtEl>
                                      </p:cBhvr>
                                    </p:animEffect>
                                    <p:anim calcmode="lin" valueType="num">
                                      <p:cBhvr>
                                        <p:cTn id="14" dur="400" fill="hold"/>
                                        <p:tgtEl>
                                          <p:spTgt spid="4"/>
                                        </p:tgtEl>
                                        <p:attrNameLst>
                                          <p:attrName>ppt_x</p:attrName>
                                        </p:attrNameLst>
                                      </p:cBhvr>
                                      <p:tavLst>
                                        <p:tav tm="0">
                                          <p:val>
                                            <p:strVal val="#ppt_x"/>
                                          </p:val>
                                        </p:tav>
                                        <p:tav tm="100000">
                                          <p:val>
                                            <p:strVal val="#ppt_x"/>
                                          </p:val>
                                        </p:tav>
                                      </p:tavLst>
                                    </p:anim>
                                    <p:anim calcmode="lin" valueType="num">
                                      <p:cBhvr>
                                        <p:cTn id="15" dur="4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a:spLocks noChangeAspect="1"/>
          </p:cNvSpPr>
          <p:nvPr/>
        </p:nvSpPr>
        <p:spPr>
          <a:xfrm>
            <a:off x="7882057" y="196103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cxnSp>
        <p:nvCxnSpPr>
          <p:cNvPr id="31" name="Straight Connector 30"/>
          <p:cNvCxnSpPr/>
          <p:nvPr/>
        </p:nvCxnSpPr>
        <p:spPr>
          <a:xfrm flipV="1">
            <a:off x="8058382" y="154958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7969600" y="129020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33" name="Oval 32"/>
          <p:cNvSpPr>
            <a:spLocks noChangeAspect="1"/>
          </p:cNvSpPr>
          <p:nvPr/>
        </p:nvSpPr>
        <p:spPr>
          <a:xfrm>
            <a:off x="7987362" y="206899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solidFill>
                <a:srgbClr val="FFFFFF"/>
              </a:solidFill>
            </a:endParaRPr>
          </a:p>
        </p:txBody>
      </p:sp>
      <p:sp>
        <p:nvSpPr>
          <p:cNvPr id="43" name="TextBox 42"/>
          <p:cNvSpPr txBox="1"/>
          <p:nvPr/>
        </p:nvSpPr>
        <p:spPr>
          <a:xfrm>
            <a:off x="346891" y="795495"/>
            <a:ext cx="7535166" cy="3674830"/>
          </a:xfrm>
          <a:prstGeom prst="rect">
            <a:avLst/>
          </a:prstGeom>
          <a:noFill/>
        </p:spPr>
        <p:txBody>
          <a:bodyPr wrap="square" lIns="91420" tIns="45709" rIns="91420" bIns="45709" rtlCol="0">
            <a:spAutoFit/>
          </a:bodyPr>
          <a:lstStyle/>
          <a:p>
            <a:pPr lvl="0" defTabSz="913934">
              <a:lnSpc>
                <a:spcPct val="130000"/>
              </a:lnSpc>
              <a:spcBef>
                <a:spcPts val="300"/>
              </a:spcBef>
              <a:spcAft>
                <a:spcPts val="300"/>
              </a:spcAft>
            </a:pPr>
            <a:r>
              <a:rPr lang="lt-LT" sz="1300" b="1" dirty="0" smtClean="0">
                <a:solidFill>
                  <a:schemeClr val="tx2"/>
                </a:solidFill>
                <a:cs typeface="Roboto Light"/>
              </a:rPr>
              <a:t>FIZINIAI RODIKLIAI TIKSLINAMI PROPORCINGAI </a:t>
            </a:r>
            <a:r>
              <a:rPr lang="lt-LT" sz="1300" b="1" dirty="0" smtClean="0">
                <a:solidFill>
                  <a:schemeClr val="tx2"/>
                </a:solidFill>
                <a:cs typeface="Roboto Light"/>
              </a:rPr>
              <a:t>PERSKIRSTOMAI ES </a:t>
            </a:r>
            <a:r>
              <a:rPr lang="lt-LT" sz="1300" b="1" dirty="0" smtClean="0">
                <a:solidFill>
                  <a:schemeClr val="tx2"/>
                </a:solidFill>
                <a:cs typeface="Roboto Light"/>
              </a:rPr>
              <a:t>FONDŲ LĖŠŲ SUMAI:</a:t>
            </a:r>
          </a:p>
          <a:p>
            <a:pPr marL="361950" lvl="0" indent="-95250" defTabSz="913934">
              <a:lnSpc>
                <a:spcPct val="130000"/>
              </a:lnSpc>
              <a:spcBef>
                <a:spcPts val="300"/>
              </a:spcBef>
              <a:spcAft>
                <a:spcPts val="300"/>
              </a:spcAft>
              <a:buBlip>
                <a:blip r:embed="rId3"/>
              </a:buBlip>
            </a:pPr>
            <a:r>
              <a:rPr lang="lt-LT" sz="1300" dirty="0" smtClean="0">
                <a:solidFill>
                  <a:srgbClr val="787878"/>
                </a:solidFill>
                <a:cs typeface="Roboto Light"/>
              </a:rPr>
              <a:t>Jeigu finansavimas DIDINAMAS – proporcingai DIDINAMOS susijusių </a:t>
            </a:r>
            <a:r>
              <a:rPr lang="lt-LT" sz="1300" dirty="0">
                <a:solidFill>
                  <a:srgbClr val="787878"/>
                </a:solidFill>
                <a:cs typeface="Roboto Light"/>
              </a:rPr>
              <a:t>su planuojamomis finansuoti veiklomis fizinių rodiklių siektinos reikšmės.</a:t>
            </a:r>
          </a:p>
          <a:p>
            <a:pPr marL="361950" lvl="0" indent="-95250" defTabSz="913934">
              <a:lnSpc>
                <a:spcPct val="130000"/>
              </a:lnSpc>
              <a:spcBef>
                <a:spcPts val="300"/>
              </a:spcBef>
              <a:spcAft>
                <a:spcPts val="300"/>
              </a:spcAft>
              <a:buBlip>
                <a:blip r:embed="rId3"/>
              </a:buBlip>
            </a:pPr>
            <a:r>
              <a:rPr lang="lt-LT" sz="1300" dirty="0">
                <a:solidFill>
                  <a:srgbClr val="787878"/>
                </a:solidFill>
                <a:cs typeface="Roboto Light"/>
              </a:rPr>
              <a:t>Jeigu </a:t>
            </a:r>
            <a:r>
              <a:rPr lang="lt-LT" sz="1300" dirty="0" smtClean="0">
                <a:solidFill>
                  <a:srgbClr val="787878"/>
                </a:solidFill>
                <a:cs typeface="Roboto Light"/>
              </a:rPr>
              <a:t>finansavimas MAŽINAMAS –proporcingai </a:t>
            </a:r>
            <a:r>
              <a:rPr lang="lt-LT" sz="1300" dirty="0">
                <a:solidFill>
                  <a:srgbClr val="787878"/>
                </a:solidFill>
                <a:cs typeface="Roboto Light"/>
              </a:rPr>
              <a:t>MAŽINAMOS </a:t>
            </a:r>
            <a:r>
              <a:rPr lang="lt-LT" sz="1300" dirty="0">
                <a:solidFill>
                  <a:srgbClr val="787878"/>
                </a:solidFill>
                <a:cs typeface="Roboto Light"/>
              </a:rPr>
              <a:t>susijusių fizinių rodiklių siektinos </a:t>
            </a:r>
            <a:r>
              <a:rPr lang="lt-LT" sz="1300" dirty="0" smtClean="0">
                <a:solidFill>
                  <a:srgbClr val="787878"/>
                </a:solidFill>
                <a:cs typeface="Roboto Light"/>
              </a:rPr>
              <a:t>reikšmės/</a:t>
            </a:r>
            <a:r>
              <a:rPr lang="lt-LT" sz="1300" dirty="0" smtClean="0">
                <a:solidFill>
                  <a:srgbClr val="787878"/>
                </a:solidFill>
                <a:cs typeface="Roboto Light"/>
              </a:rPr>
              <a:t> </a:t>
            </a:r>
            <a:r>
              <a:rPr lang="lt-LT" sz="1300" dirty="0">
                <a:solidFill>
                  <a:srgbClr val="787878"/>
                </a:solidFill>
                <a:cs typeface="Roboto Light"/>
              </a:rPr>
              <a:t>rodiklių atsisakoma</a:t>
            </a:r>
            <a:r>
              <a:rPr lang="lt-LT" sz="1300" dirty="0" smtClean="0">
                <a:solidFill>
                  <a:srgbClr val="787878"/>
                </a:solidFill>
                <a:cs typeface="Roboto Light"/>
              </a:rPr>
              <a:t>.</a:t>
            </a:r>
          </a:p>
          <a:p>
            <a:pPr marL="266700" lvl="0" defTabSz="913934">
              <a:lnSpc>
                <a:spcPct val="130000"/>
              </a:lnSpc>
              <a:spcBef>
                <a:spcPts val="300"/>
              </a:spcBef>
              <a:spcAft>
                <a:spcPts val="300"/>
              </a:spcAft>
            </a:pPr>
            <a:endParaRPr lang="lt-LT" sz="800" dirty="0">
              <a:solidFill>
                <a:srgbClr val="787878"/>
              </a:solidFill>
              <a:cs typeface="Roboto Light"/>
            </a:endParaRPr>
          </a:p>
          <a:p>
            <a:pPr lvl="0" defTabSz="913934">
              <a:lnSpc>
                <a:spcPct val="130000"/>
              </a:lnSpc>
              <a:spcBef>
                <a:spcPts val="300"/>
              </a:spcBef>
              <a:spcAft>
                <a:spcPts val="300"/>
              </a:spcAft>
            </a:pPr>
            <a:r>
              <a:rPr lang="lt-LT" sz="1300" b="1" dirty="0" smtClean="0">
                <a:solidFill>
                  <a:schemeClr val="tx2"/>
                </a:solidFill>
                <a:cs typeface="Roboto Light"/>
              </a:rPr>
              <a:t>FINANSINIAI RODIKLIAI TIKSLINAMI VADOVAUJANTIS ŠIAIS PRINCIPAIS:</a:t>
            </a:r>
          </a:p>
          <a:p>
            <a:pPr marL="361950" lvl="0" indent="-95250" defTabSz="913934">
              <a:lnSpc>
                <a:spcPct val="130000"/>
              </a:lnSpc>
              <a:spcBef>
                <a:spcPts val="300"/>
              </a:spcBef>
              <a:spcAft>
                <a:spcPts val="300"/>
              </a:spcAft>
              <a:buBlip>
                <a:blip r:embed="rId3"/>
              </a:buBlip>
            </a:pPr>
            <a:r>
              <a:rPr lang="lt-LT" sz="1300" dirty="0" smtClean="0">
                <a:solidFill>
                  <a:srgbClr val="787878"/>
                </a:solidFill>
                <a:cs typeface="Roboto Light"/>
              </a:rPr>
              <a:t>Jeigu finansavimas DIDINAMAS, </a:t>
            </a:r>
            <a:r>
              <a:rPr lang="lt-LT" sz="1300" u="sng" dirty="0">
                <a:solidFill>
                  <a:srgbClr val="787878"/>
                </a:solidFill>
                <a:cs typeface="Roboto Light"/>
              </a:rPr>
              <a:t>esamų</a:t>
            </a:r>
            <a:r>
              <a:rPr lang="lt-LT" sz="1300" dirty="0">
                <a:solidFill>
                  <a:srgbClr val="787878"/>
                </a:solidFill>
                <a:cs typeface="Roboto Light"/>
              </a:rPr>
              <a:t> lėšų planuojama deklaruoti EK suma NEKEIČIAMA išlaikant tą pačią spartą, o tam tikra </a:t>
            </a:r>
            <a:r>
              <a:rPr lang="lt-LT" sz="1300" u="sng" dirty="0">
                <a:solidFill>
                  <a:srgbClr val="787878"/>
                </a:solidFill>
                <a:cs typeface="Roboto Light"/>
              </a:rPr>
              <a:t>papildomai skirtų</a:t>
            </a:r>
            <a:r>
              <a:rPr lang="lt-LT" sz="1300" dirty="0">
                <a:solidFill>
                  <a:srgbClr val="787878"/>
                </a:solidFill>
                <a:cs typeface="Roboto Light"/>
              </a:rPr>
              <a:t> lėšų dalis planuojama deklaruoti EK iki 2018 m. pabaigos numatoma įvertinus visų </a:t>
            </a:r>
            <a:r>
              <a:rPr lang="lt-LT" sz="1300" dirty="0" smtClean="0">
                <a:solidFill>
                  <a:srgbClr val="787878"/>
                </a:solidFill>
                <a:cs typeface="Roboto Light"/>
              </a:rPr>
              <a:t>administravimo trukmę</a:t>
            </a:r>
            <a:r>
              <a:rPr lang="lt-LT" sz="1300" dirty="0">
                <a:solidFill>
                  <a:srgbClr val="787878"/>
                </a:solidFill>
                <a:cs typeface="Roboto Light"/>
              </a:rPr>
              <a:t>.</a:t>
            </a:r>
          </a:p>
          <a:p>
            <a:pPr marL="361950" lvl="0" indent="-95250" defTabSz="913934">
              <a:lnSpc>
                <a:spcPct val="130000"/>
              </a:lnSpc>
              <a:spcBef>
                <a:spcPts val="300"/>
              </a:spcBef>
              <a:spcAft>
                <a:spcPts val="300"/>
              </a:spcAft>
              <a:buBlip>
                <a:blip r:embed="rId3"/>
              </a:buBlip>
            </a:pPr>
            <a:r>
              <a:rPr lang="lt-LT" sz="1300" dirty="0" smtClean="0">
                <a:solidFill>
                  <a:srgbClr val="787878"/>
                </a:solidFill>
                <a:cs typeface="Roboto Light"/>
              </a:rPr>
              <a:t>Jeigu </a:t>
            </a:r>
            <a:r>
              <a:rPr lang="lt-LT" sz="1300" dirty="0">
                <a:solidFill>
                  <a:srgbClr val="787878"/>
                </a:solidFill>
                <a:cs typeface="Roboto Light"/>
              </a:rPr>
              <a:t>finansavimas </a:t>
            </a:r>
            <a:r>
              <a:rPr lang="lt-LT" sz="1300" dirty="0" smtClean="0">
                <a:solidFill>
                  <a:srgbClr val="787878"/>
                </a:solidFill>
                <a:cs typeface="Roboto Light"/>
              </a:rPr>
              <a:t>MAŽINAMAS </a:t>
            </a:r>
            <a:r>
              <a:rPr lang="lt-LT" sz="1300" dirty="0">
                <a:solidFill>
                  <a:srgbClr val="787878"/>
                </a:solidFill>
                <a:cs typeface="Roboto Light"/>
              </a:rPr>
              <a:t>planuojama deklaruoti EK suma MAŽĖJA proporcingai perskirstomai lėšų sumai, t.y. nekeičiant ES fondų lėšų investavimo spartos.</a:t>
            </a:r>
            <a:endParaRPr lang="en-US" sz="1300" dirty="0">
              <a:solidFill>
                <a:srgbClr val="787878"/>
              </a:solidFill>
              <a:cs typeface="Roboto Light"/>
            </a:endParaRPr>
          </a:p>
        </p:txBody>
      </p:sp>
      <p:cxnSp>
        <p:nvCxnSpPr>
          <p:cNvPr id="18" name="Straight Connector 17"/>
          <p:cNvCxnSpPr/>
          <p:nvPr/>
        </p:nvCxnSpPr>
        <p:spPr>
          <a:xfrm flipV="1">
            <a:off x="8058382" y="0"/>
            <a:ext cx="0" cy="120015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6" name="Freeform 5"/>
          <p:cNvSpPr>
            <a:spLocks noEditPoints="1"/>
          </p:cNvSpPr>
          <p:nvPr/>
        </p:nvSpPr>
        <p:spPr bwMode="auto">
          <a:xfrm>
            <a:off x="7745703" y="2644790"/>
            <a:ext cx="641349" cy="452439"/>
          </a:xfrm>
          <a:custGeom>
            <a:avLst/>
            <a:gdLst>
              <a:gd name="T0" fmla="*/ 197 w 245"/>
              <a:gd name="T1" fmla="*/ 0 h 169"/>
              <a:gd name="T2" fmla="*/ 197 w 245"/>
              <a:gd name="T3" fmla="*/ 0 h 169"/>
              <a:gd name="T4" fmla="*/ 154 w 245"/>
              <a:gd name="T5" fmla="*/ 0 h 169"/>
              <a:gd name="T6" fmla="*/ 70 w 245"/>
              <a:gd name="T7" fmla="*/ 133 h 169"/>
              <a:gd name="T8" fmla="*/ 42 w 245"/>
              <a:gd name="T9" fmla="*/ 84 h 169"/>
              <a:gd name="T10" fmla="*/ 90 w 245"/>
              <a:gd name="T11" fmla="*/ 0 h 169"/>
              <a:gd name="T12" fmla="*/ 48 w 245"/>
              <a:gd name="T13" fmla="*/ 0 h 169"/>
              <a:gd name="T14" fmla="*/ 0 w 245"/>
              <a:gd name="T15" fmla="*/ 84 h 169"/>
              <a:gd name="T16" fmla="*/ 48 w 245"/>
              <a:gd name="T17" fmla="*/ 169 h 169"/>
              <a:gd name="T18" fmla="*/ 90 w 245"/>
              <a:gd name="T19" fmla="*/ 169 h 169"/>
              <a:gd name="T20" fmla="*/ 174 w 245"/>
              <a:gd name="T21" fmla="*/ 35 h 169"/>
              <a:gd name="T22" fmla="*/ 202 w 245"/>
              <a:gd name="T23" fmla="*/ 84 h 169"/>
              <a:gd name="T24" fmla="*/ 154 w 245"/>
              <a:gd name="T25" fmla="*/ 169 h 169"/>
              <a:gd name="T26" fmla="*/ 197 w 245"/>
              <a:gd name="T27" fmla="*/ 169 h 169"/>
              <a:gd name="T28" fmla="*/ 245 w 245"/>
              <a:gd name="T29" fmla="*/ 84 h 169"/>
              <a:gd name="T30" fmla="*/ 197 w 245"/>
              <a:gd name="T31" fmla="*/ 0 h 169"/>
              <a:gd name="T32" fmla="*/ 197 w 245"/>
              <a:gd name="T33" fmla="*/ 0 h 169"/>
              <a:gd name="T34" fmla="*/ 197 w 245"/>
              <a:gd name="T3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9">
                <a:moveTo>
                  <a:pt x="197" y="0"/>
                </a:moveTo>
                <a:lnTo>
                  <a:pt x="197" y="0"/>
                </a:lnTo>
                <a:lnTo>
                  <a:pt x="154" y="0"/>
                </a:lnTo>
                <a:lnTo>
                  <a:pt x="70" y="133"/>
                </a:lnTo>
                <a:lnTo>
                  <a:pt x="42" y="84"/>
                </a:lnTo>
                <a:lnTo>
                  <a:pt x="90" y="0"/>
                </a:lnTo>
                <a:lnTo>
                  <a:pt x="48" y="0"/>
                </a:lnTo>
                <a:lnTo>
                  <a:pt x="0" y="84"/>
                </a:lnTo>
                <a:lnTo>
                  <a:pt x="48" y="169"/>
                </a:lnTo>
                <a:lnTo>
                  <a:pt x="90" y="169"/>
                </a:lnTo>
                <a:lnTo>
                  <a:pt x="174" y="35"/>
                </a:lnTo>
                <a:lnTo>
                  <a:pt x="202" y="84"/>
                </a:lnTo>
                <a:lnTo>
                  <a:pt x="154" y="169"/>
                </a:lnTo>
                <a:lnTo>
                  <a:pt x="197" y="169"/>
                </a:lnTo>
                <a:lnTo>
                  <a:pt x="245" y="84"/>
                </a:lnTo>
                <a:lnTo>
                  <a:pt x="197" y="0"/>
                </a:lnTo>
                <a:close/>
                <a:moveTo>
                  <a:pt x="197" y="0"/>
                </a:moveTo>
                <a:lnTo>
                  <a:pt x="197" y="0"/>
                </a:lnTo>
                <a:close/>
              </a:path>
            </a:pathLst>
          </a:custGeom>
          <a:solidFill>
            <a:schemeClr val="tx1"/>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sp>
        <p:nvSpPr>
          <p:cNvPr id="14" name="Text Placeholder 8"/>
          <p:cNvSpPr txBox="1">
            <a:spLocks/>
          </p:cNvSpPr>
          <p:nvPr/>
        </p:nvSpPr>
        <p:spPr>
          <a:xfrm>
            <a:off x="252062" y="189445"/>
            <a:ext cx="8639937" cy="673198"/>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300"/>
              </a:spcAft>
            </a:pPr>
            <a:r>
              <a:rPr lang="lt-LT" sz="1800" b="1" dirty="0" smtClean="0">
                <a:solidFill>
                  <a:srgbClr val="0AB8D0"/>
                </a:solidFill>
                <a:latin typeface="+mj-lt"/>
              </a:rPr>
              <a:t>FIZINIŲ/FINANSINIŲ RODIKLIŲ, įtrauktų į veiklos peržiūros planą , KEITIMO principai</a:t>
            </a:r>
            <a:endParaRPr lang="lt-LT" sz="1800" b="1" dirty="0">
              <a:solidFill>
                <a:srgbClr val="0AB8D0"/>
              </a:solidFill>
              <a:latin typeface="+mj-lt"/>
            </a:endParaRPr>
          </a:p>
        </p:txBody>
      </p:sp>
    </p:spTree>
    <p:extLst>
      <p:ext uri="{BB962C8B-B14F-4D97-AF65-F5344CB8AC3E}">
        <p14:creationId xmlns:p14="http://schemas.microsoft.com/office/powerpoint/2010/main" val="3307765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down)">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47"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400"/>
                                        <p:tgtEl>
                                          <p:spTgt spid="18"/>
                                        </p:tgtEl>
                                      </p:cBhvr>
                                    </p:animEffect>
                                    <p:anim calcmode="lin" valueType="num">
                                      <p:cBhvr>
                                        <p:cTn id="36" dur="400" fill="hold"/>
                                        <p:tgtEl>
                                          <p:spTgt spid="18"/>
                                        </p:tgtEl>
                                        <p:attrNameLst>
                                          <p:attrName>ppt_x</p:attrName>
                                        </p:attrNameLst>
                                      </p:cBhvr>
                                      <p:tavLst>
                                        <p:tav tm="0">
                                          <p:val>
                                            <p:strVal val="#ppt_x"/>
                                          </p:val>
                                        </p:tav>
                                        <p:tav tm="100000">
                                          <p:val>
                                            <p:strVal val="#ppt_x"/>
                                          </p:val>
                                        </p:tav>
                                      </p:tavLst>
                                    </p:anim>
                                    <p:anim calcmode="lin" valueType="num">
                                      <p:cBhvr>
                                        <p:cTn id="37" dur="4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71303" y="2667571"/>
            <a:ext cx="1149633" cy="307754"/>
          </a:xfrm>
          <a:prstGeom prst="rect">
            <a:avLst/>
          </a:prstGeom>
          <a:noFill/>
        </p:spPr>
        <p:txBody>
          <a:bodyPr wrap="none" lIns="91420" tIns="45709" rIns="91420" bIns="45709" rtlCol="0">
            <a:spAutoFit/>
          </a:bodyPr>
          <a:lstStyle/>
          <a:p>
            <a:r>
              <a:rPr lang="lt-LT" sz="1400" b="1" dirty="0" smtClean="0">
                <a:solidFill>
                  <a:schemeClr val="accent2"/>
                </a:solidFill>
              </a:rPr>
              <a:t>+19.000.000</a:t>
            </a:r>
            <a:endParaRPr lang="en-US" sz="1400" b="1" dirty="0">
              <a:solidFill>
                <a:schemeClr val="accent2"/>
              </a:solidFill>
            </a:endParaRPr>
          </a:p>
        </p:txBody>
      </p:sp>
      <p:sp>
        <p:nvSpPr>
          <p:cNvPr id="43" name="TextBox 42"/>
          <p:cNvSpPr txBox="1"/>
          <p:nvPr/>
        </p:nvSpPr>
        <p:spPr>
          <a:xfrm>
            <a:off x="252000" y="1123417"/>
            <a:ext cx="3354799" cy="2400635"/>
          </a:xfrm>
          <a:prstGeom prst="rect">
            <a:avLst/>
          </a:prstGeom>
          <a:noFill/>
        </p:spPr>
        <p:txBody>
          <a:bodyPr wrap="square" lIns="91420" tIns="45709" rIns="91420" bIns="45709" rtlCol="0">
            <a:spAutoFit/>
          </a:bodyPr>
          <a:lstStyle/>
          <a:p>
            <a:pPr marL="171450" lvl="0" indent="-171450">
              <a:spcBef>
                <a:spcPts val="600"/>
              </a:spcBef>
              <a:spcAft>
                <a:spcPts val="600"/>
              </a:spcAft>
              <a:buBlip>
                <a:blip r:embed="rId3"/>
              </a:buBlip>
            </a:pPr>
            <a:r>
              <a:rPr lang="lt-LT" sz="1300" dirty="0" smtClean="0">
                <a:solidFill>
                  <a:srgbClr val="787878"/>
                </a:solidFill>
                <a:latin typeface="Times New Roman"/>
                <a:ea typeface="Times New Roman"/>
              </a:rPr>
              <a:t> Lietuva </a:t>
            </a:r>
            <a:r>
              <a:rPr lang="lt-LT" sz="1300" dirty="0">
                <a:solidFill>
                  <a:srgbClr val="787878"/>
                </a:solidFill>
                <a:latin typeface="Times New Roman"/>
                <a:ea typeface="Times New Roman"/>
              </a:rPr>
              <a:t>beveik trigubai atsilieka nuo ES vidurkio pagal gamybos sąnaudomis sukuriamą pridėtinę vertę, tenkančią </a:t>
            </a:r>
            <a:r>
              <a:rPr lang="lt-LT" sz="1300" dirty="0" smtClean="0">
                <a:solidFill>
                  <a:srgbClr val="787878"/>
                </a:solidFill>
                <a:latin typeface="Times New Roman"/>
                <a:ea typeface="Times New Roman"/>
              </a:rPr>
              <a:t>vienam </a:t>
            </a:r>
            <a:r>
              <a:rPr lang="lt-LT" sz="1300" dirty="0">
                <a:solidFill>
                  <a:srgbClr val="787878"/>
                </a:solidFill>
                <a:latin typeface="Times New Roman"/>
                <a:ea typeface="Times New Roman"/>
              </a:rPr>
              <a:t>MVĮ </a:t>
            </a:r>
            <a:r>
              <a:rPr lang="lt-LT" sz="1300" dirty="0" smtClean="0">
                <a:solidFill>
                  <a:srgbClr val="787878"/>
                </a:solidFill>
                <a:latin typeface="Times New Roman"/>
                <a:ea typeface="Times New Roman"/>
              </a:rPr>
              <a:t>darbuotojui.</a:t>
            </a:r>
          </a:p>
          <a:p>
            <a:pPr marL="171450" lvl="0" indent="-171450">
              <a:spcBef>
                <a:spcPts val="600"/>
              </a:spcBef>
              <a:spcAft>
                <a:spcPts val="600"/>
              </a:spcAft>
              <a:buBlip>
                <a:blip r:embed="rId3"/>
              </a:buBlip>
            </a:pPr>
            <a:r>
              <a:rPr lang="lt-LT" sz="1300" i="1" dirty="0" smtClean="0">
                <a:latin typeface="Times New Roman"/>
                <a:ea typeface="Times New Roman"/>
              </a:rPr>
              <a:t>EBPO </a:t>
            </a:r>
            <a:r>
              <a:rPr lang="lt-LT" sz="1300" i="1" dirty="0">
                <a:latin typeface="Times New Roman"/>
                <a:ea typeface="Times New Roman"/>
              </a:rPr>
              <a:t>2016 m. Lietuvos </a:t>
            </a:r>
            <a:r>
              <a:rPr lang="lt-LT" sz="1300" i="1" dirty="0" smtClean="0">
                <a:latin typeface="Times New Roman"/>
                <a:ea typeface="Times New Roman"/>
              </a:rPr>
              <a:t>ekonominė apžvalga </a:t>
            </a:r>
            <a:r>
              <a:rPr lang="lt-LT" sz="1300" dirty="0" smtClean="0">
                <a:latin typeface="Times New Roman"/>
                <a:ea typeface="Times New Roman"/>
              </a:rPr>
              <a:t>– </a:t>
            </a:r>
            <a:r>
              <a:rPr lang="lt-LT" sz="1300" dirty="0">
                <a:latin typeface="Times New Roman"/>
                <a:ea typeface="Times New Roman"/>
              </a:rPr>
              <a:t>akcentuoja įmonių produktyvumo didinimą ir ragina skatinti naujas verslo finansavimo </a:t>
            </a:r>
            <a:r>
              <a:rPr lang="lt-LT" sz="1300" dirty="0" smtClean="0">
                <a:latin typeface="Times New Roman"/>
                <a:ea typeface="Times New Roman"/>
              </a:rPr>
              <a:t>formas.</a:t>
            </a:r>
          </a:p>
          <a:p>
            <a:pPr marL="171450" lvl="0" indent="-171450">
              <a:spcBef>
                <a:spcPts val="600"/>
              </a:spcBef>
              <a:spcAft>
                <a:spcPts val="600"/>
              </a:spcAft>
              <a:buBlip>
                <a:blip r:embed="rId3"/>
              </a:buBlip>
            </a:pPr>
            <a:r>
              <a:rPr lang="lt-LT" sz="1300" i="1" dirty="0" smtClean="0">
                <a:latin typeface="Times New Roman"/>
                <a:ea typeface="Times New Roman"/>
              </a:rPr>
              <a:t>Europos </a:t>
            </a:r>
            <a:r>
              <a:rPr lang="lt-LT" sz="1300" i="1" dirty="0">
                <a:latin typeface="Times New Roman"/>
                <a:ea typeface="Times New Roman"/>
              </a:rPr>
              <a:t>Tarybos </a:t>
            </a:r>
            <a:r>
              <a:rPr lang="lt-LT" sz="1300" i="1" dirty="0" smtClean="0">
                <a:latin typeface="Times New Roman"/>
                <a:ea typeface="Times New Roman"/>
              </a:rPr>
              <a:t>rekomendacija </a:t>
            </a:r>
            <a:r>
              <a:rPr lang="lt-LT" sz="1300" dirty="0" smtClean="0">
                <a:latin typeface="Times New Roman"/>
                <a:ea typeface="Times New Roman"/>
              </a:rPr>
              <a:t>– didinti produktyvumą.</a:t>
            </a:r>
          </a:p>
        </p:txBody>
      </p:sp>
      <p:sp>
        <p:nvSpPr>
          <p:cNvPr id="48" name="TextBox 47"/>
          <p:cNvSpPr txBox="1"/>
          <p:nvPr/>
        </p:nvSpPr>
        <p:spPr>
          <a:xfrm>
            <a:off x="6769689" y="1299982"/>
            <a:ext cx="910786" cy="276977"/>
          </a:xfrm>
          <a:prstGeom prst="rect">
            <a:avLst/>
          </a:prstGeom>
          <a:noFill/>
        </p:spPr>
        <p:txBody>
          <a:bodyPr wrap="none" lIns="91420" tIns="45709" rIns="91420" bIns="45709" rtlCol="0">
            <a:spAutoFit/>
          </a:bodyPr>
          <a:lstStyle/>
          <a:p>
            <a:pPr algn="ctr"/>
            <a:r>
              <a:rPr lang="lt-LT" sz="1200" b="1" dirty="0" smtClean="0">
                <a:solidFill>
                  <a:schemeClr val="accent2"/>
                </a:solidFill>
              </a:rPr>
              <a:t>KEIČIAMA:</a:t>
            </a:r>
            <a:endParaRPr lang="en-US" sz="1200" b="1" dirty="0">
              <a:solidFill>
                <a:schemeClr val="accent2"/>
              </a:solidFill>
            </a:endParaRPr>
          </a:p>
        </p:txBody>
      </p:sp>
      <p:sp>
        <p:nvSpPr>
          <p:cNvPr id="49" name="TextBox 48"/>
          <p:cNvSpPr txBox="1"/>
          <p:nvPr/>
        </p:nvSpPr>
        <p:spPr>
          <a:xfrm>
            <a:off x="5443433" y="1576959"/>
            <a:ext cx="3563297" cy="1668127"/>
          </a:xfrm>
          <a:prstGeom prst="rect">
            <a:avLst/>
          </a:prstGeom>
          <a:noFill/>
        </p:spPr>
        <p:txBody>
          <a:bodyPr wrap="square" lIns="91420" tIns="45709" rIns="91420" bIns="45709" rtlCol="0">
            <a:spAutoFit/>
          </a:bodyPr>
          <a:lstStyle/>
          <a:p>
            <a:pPr marL="171450" indent="-171450">
              <a:lnSpc>
                <a:spcPct val="120000"/>
              </a:lnSpc>
              <a:spcBef>
                <a:spcPts val="300"/>
              </a:spcBef>
              <a:buBlip>
                <a:blip r:embed="rId3"/>
              </a:buBlip>
            </a:pPr>
            <a:r>
              <a:rPr lang="lt-LT" sz="1100" dirty="0" smtClean="0"/>
              <a:t>Tikslinamas konkretaus uždavinio parašymas (3.3.1)</a:t>
            </a:r>
          </a:p>
          <a:p>
            <a:pPr marL="171450" indent="-171450">
              <a:lnSpc>
                <a:spcPct val="120000"/>
              </a:lnSpc>
              <a:spcBef>
                <a:spcPts val="300"/>
              </a:spcBef>
              <a:buBlip>
                <a:blip r:embed="rId3"/>
              </a:buBlip>
            </a:pPr>
            <a:r>
              <a:rPr lang="lt-LT" sz="1100" dirty="0" smtClean="0"/>
              <a:t>Keičiamos veiklos (3.2 ir 3.3 investiciniai prioritetai)</a:t>
            </a:r>
          </a:p>
          <a:p>
            <a:pPr marL="171450" indent="-171450">
              <a:lnSpc>
                <a:spcPct val="120000"/>
              </a:lnSpc>
              <a:spcBef>
                <a:spcPts val="300"/>
              </a:spcBef>
              <a:buBlip>
                <a:blip r:embed="rId3"/>
              </a:buBlip>
            </a:pPr>
            <a:r>
              <a:rPr lang="lt-LT" sz="1100" dirty="0" smtClean="0"/>
              <a:t>Didinamas produkto rodiklis (</a:t>
            </a:r>
            <a:r>
              <a:rPr lang="lt-LT" sz="1100" dirty="0"/>
              <a:t>3.3 investicinis prioritetas</a:t>
            </a:r>
            <a:r>
              <a:rPr lang="lt-LT" sz="1100" dirty="0" smtClean="0"/>
              <a:t>):  </a:t>
            </a:r>
            <a:r>
              <a:rPr lang="lt-LT" sz="1100" i="1" dirty="0" smtClean="0"/>
              <a:t>Subsidijas </a:t>
            </a:r>
            <a:r>
              <a:rPr lang="lt-LT" sz="1100" i="1" dirty="0"/>
              <a:t>gaunančių įmonių </a:t>
            </a:r>
            <a:r>
              <a:rPr lang="lt-LT" sz="1100" i="1" dirty="0" smtClean="0"/>
              <a:t>skaičius 860 (760) </a:t>
            </a:r>
          </a:p>
          <a:p>
            <a:pPr marL="171450" indent="-171450">
              <a:lnSpc>
                <a:spcPct val="120000"/>
              </a:lnSpc>
              <a:spcBef>
                <a:spcPts val="300"/>
              </a:spcBef>
              <a:buBlip>
                <a:blip r:embed="rId3"/>
              </a:buBlip>
            </a:pPr>
            <a:r>
              <a:rPr lang="lt-LT" sz="1100" dirty="0" smtClean="0"/>
              <a:t>Tikslinamas peržiūros planas</a:t>
            </a:r>
          </a:p>
          <a:p>
            <a:pPr marL="171450" indent="-171450">
              <a:lnSpc>
                <a:spcPct val="120000"/>
              </a:lnSpc>
              <a:spcBef>
                <a:spcPts val="300"/>
              </a:spcBef>
              <a:buBlip>
                <a:blip r:embed="rId3"/>
              </a:buBlip>
            </a:pPr>
            <a:r>
              <a:rPr lang="lt-LT" sz="1100" dirty="0" smtClean="0"/>
              <a:t>Tikslinamas išlaidų pasiskirstymas tarp kategorijų</a:t>
            </a:r>
            <a:endParaRPr lang="en-US" sz="1100" dirty="0"/>
          </a:p>
        </p:txBody>
      </p:sp>
      <p:sp>
        <p:nvSpPr>
          <p:cNvPr id="25" name="Text Placeholder 8"/>
          <p:cNvSpPr txBox="1">
            <a:spLocks/>
          </p:cNvSpPr>
          <p:nvPr/>
        </p:nvSpPr>
        <p:spPr>
          <a:xfrm>
            <a:off x="252001" y="179920"/>
            <a:ext cx="8714578" cy="553325"/>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just">
              <a:spcBef>
                <a:spcPts val="600"/>
              </a:spcBef>
              <a:spcAft>
                <a:spcPts val="600"/>
              </a:spcAft>
            </a:pPr>
            <a:r>
              <a:rPr lang="lt-LT" sz="1800" b="1" dirty="0" smtClean="0">
                <a:latin typeface="+mj-lt"/>
                <a:ea typeface="Times New Roman"/>
              </a:rPr>
              <a:t>Didinamos </a:t>
            </a:r>
            <a:r>
              <a:rPr lang="lt-LT" sz="1800" b="1" dirty="0" err="1" smtClean="0">
                <a:latin typeface="+mj-lt"/>
                <a:ea typeface="Times New Roman"/>
              </a:rPr>
              <a:t>Vp</a:t>
            </a:r>
            <a:r>
              <a:rPr lang="lt-LT" sz="1800" b="1" dirty="0" smtClean="0">
                <a:latin typeface="+mj-lt"/>
                <a:ea typeface="Times New Roman"/>
              </a:rPr>
              <a:t> </a:t>
            </a:r>
            <a:r>
              <a:rPr lang="lt-LT" sz="1800" b="1" dirty="0">
                <a:latin typeface="+mj-lt"/>
                <a:ea typeface="Times New Roman"/>
              </a:rPr>
              <a:t>3 </a:t>
            </a:r>
            <a:r>
              <a:rPr lang="lt-LT" sz="1800" b="1" dirty="0" smtClean="0">
                <a:latin typeface="+mj-lt"/>
                <a:ea typeface="Times New Roman"/>
              </a:rPr>
              <a:t>pr. (ERPF) lėšos: MVĮ KONKURENCINGUMO SKATINIMUI</a:t>
            </a:r>
            <a:endParaRPr lang="en-US" sz="1800" b="1" dirty="0">
              <a:solidFill>
                <a:schemeClr val="accent2"/>
              </a:solidFill>
              <a:latin typeface="+mj-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905" y="733245"/>
            <a:ext cx="5603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070" y="1805960"/>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3"/>
          <p:cNvCxnSpPr/>
          <p:nvPr/>
        </p:nvCxnSpPr>
        <p:spPr>
          <a:xfrm>
            <a:off x="4805190" y="4111845"/>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19" name="Oval 23"/>
          <p:cNvSpPr>
            <a:spLocks noChangeAspect="1"/>
          </p:cNvSpPr>
          <p:nvPr/>
        </p:nvSpPr>
        <p:spPr>
          <a:xfrm>
            <a:off x="4369797" y="393190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0" name="Straight Connector 30"/>
          <p:cNvCxnSpPr/>
          <p:nvPr/>
        </p:nvCxnSpPr>
        <p:spPr>
          <a:xfrm flipV="1">
            <a:off x="4546122" y="352045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57340"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2" name="Oval 32"/>
          <p:cNvSpPr>
            <a:spLocks noChangeAspect="1"/>
          </p:cNvSpPr>
          <p:nvPr/>
        </p:nvSpPr>
        <p:spPr>
          <a:xfrm>
            <a:off x="4475102" y="403986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3" name="Straight Connector 44"/>
          <p:cNvCxnSpPr/>
          <p:nvPr/>
        </p:nvCxnSpPr>
        <p:spPr>
          <a:xfrm flipV="1">
            <a:off x="7296099" y="3520450"/>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Oval 45"/>
          <p:cNvSpPr>
            <a:spLocks noChangeAspect="1"/>
          </p:cNvSpPr>
          <p:nvPr/>
        </p:nvSpPr>
        <p:spPr>
          <a:xfrm>
            <a:off x="7207316"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7" name="Oval 46"/>
          <p:cNvSpPr>
            <a:spLocks noChangeAspect="1"/>
          </p:cNvSpPr>
          <p:nvPr/>
        </p:nvSpPr>
        <p:spPr>
          <a:xfrm>
            <a:off x="7225082" y="4039867"/>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Tree>
    <p:extLst>
      <p:ext uri="{BB962C8B-B14F-4D97-AF65-F5344CB8AC3E}">
        <p14:creationId xmlns:p14="http://schemas.microsoft.com/office/powerpoint/2010/main" val="638105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500" fill="hold"/>
                                        <p:tgtEl>
                                          <p:spTgt spid="4099"/>
                                        </p:tgtEl>
                                        <p:attrNameLst>
                                          <p:attrName>ppt_w</p:attrName>
                                        </p:attrNameLst>
                                      </p:cBhvr>
                                      <p:tavLst>
                                        <p:tav tm="0">
                                          <p:val>
                                            <p:fltVal val="0"/>
                                          </p:val>
                                        </p:tav>
                                        <p:tav tm="100000">
                                          <p:val>
                                            <p:strVal val="#ppt_w"/>
                                          </p:val>
                                        </p:tav>
                                      </p:tavLst>
                                    </p:anim>
                                    <p:anim calcmode="lin" valueType="num">
                                      <p:cBhvr>
                                        <p:cTn id="19" dur="500" fill="hold"/>
                                        <p:tgtEl>
                                          <p:spTgt spid="4099"/>
                                        </p:tgtEl>
                                        <p:attrNameLst>
                                          <p:attrName>ppt_h</p:attrName>
                                        </p:attrNameLst>
                                      </p:cBhvr>
                                      <p:tavLst>
                                        <p:tav tm="0">
                                          <p:val>
                                            <p:fltVal val="0"/>
                                          </p:val>
                                        </p:tav>
                                        <p:tav tm="100000">
                                          <p:val>
                                            <p:strVal val="#ppt_h"/>
                                          </p:val>
                                        </p:tav>
                                      </p:tavLst>
                                    </p:anim>
                                    <p:animEffect transition="in" filter="fade">
                                      <p:cBhvr>
                                        <p:cTn id="20" dur="500"/>
                                        <p:tgtEl>
                                          <p:spTgt spid="4099"/>
                                        </p:tgtEl>
                                      </p:cBhvr>
                                    </p:animEffect>
                                  </p:childTnLst>
                                </p:cTn>
                              </p:par>
                              <p:par>
                                <p:cTn id="21" presetID="53" presetClass="entr" presetSubtype="16"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p:cTn id="23" dur="500" fill="hold"/>
                                        <p:tgtEl>
                                          <p:spTgt spid="4098"/>
                                        </p:tgtEl>
                                        <p:attrNameLst>
                                          <p:attrName>ppt_w</p:attrName>
                                        </p:attrNameLst>
                                      </p:cBhvr>
                                      <p:tavLst>
                                        <p:tav tm="0">
                                          <p:val>
                                            <p:fltVal val="0"/>
                                          </p:val>
                                        </p:tav>
                                        <p:tav tm="100000">
                                          <p:val>
                                            <p:strVal val="#ppt_w"/>
                                          </p:val>
                                        </p:tav>
                                      </p:tavLst>
                                    </p:anim>
                                    <p:anim calcmode="lin" valueType="num">
                                      <p:cBhvr>
                                        <p:cTn id="24" dur="500" fill="hold"/>
                                        <p:tgtEl>
                                          <p:spTgt spid="4098"/>
                                        </p:tgtEl>
                                        <p:attrNameLst>
                                          <p:attrName>ppt_h</p:attrName>
                                        </p:attrNameLst>
                                      </p:cBhvr>
                                      <p:tavLst>
                                        <p:tav tm="0">
                                          <p:val>
                                            <p:fltVal val="0"/>
                                          </p:val>
                                        </p:tav>
                                        <p:tav tm="100000">
                                          <p:val>
                                            <p:strVal val="#ppt_h"/>
                                          </p:val>
                                        </p:tav>
                                      </p:tavLst>
                                    </p:anim>
                                    <p:animEffect transition="in" filter="fade">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71304" y="2656579"/>
            <a:ext cx="1149633" cy="307754"/>
          </a:xfrm>
          <a:prstGeom prst="rect">
            <a:avLst/>
          </a:prstGeom>
          <a:noFill/>
        </p:spPr>
        <p:txBody>
          <a:bodyPr wrap="none" lIns="91420" tIns="45709" rIns="91420" bIns="45709" rtlCol="0">
            <a:spAutoFit/>
          </a:bodyPr>
          <a:lstStyle/>
          <a:p>
            <a:r>
              <a:rPr lang="lt-LT" sz="1400" b="1" dirty="0" smtClean="0">
                <a:solidFill>
                  <a:srgbClr val="0AB8D0"/>
                </a:solidFill>
              </a:rPr>
              <a:t>+48.000.000</a:t>
            </a:r>
            <a:endParaRPr lang="en-US" sz="1400" b="1" dirty="0">
              <a:solidFill>
                <a:srgbClr val="0AB8D0"/>
              </a:solidFill>
            </a:endParaRPr>
          </a:p>
        </p:txBody>
      </p:sp>
      <p:sp>
        <p:nvSpPr>
          <p:cNvPr id="43" name="TextBox 42"/>
          <p:cNvSpPr txBox="1"/>
          <p:nvPr/>
        </p:nvSpPr>
        <p:spPr>
          <a:xfrm>
            <a:off x="251999" y="956090"/>
            <a:ext cx="3872325" cy="3247021"/>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smtClean="0">
                <a:latin typeface="Times New Roman"/>
                <a:ea typeface="Times New Roman"/>
              </a:rPr>
              <a:t>Energijos </a:t>
            </a:r>
            <a:r>
              <a:rPr lang="lt-LT" sz="1300" i="1" dirty="0">
                <a:latin typeface="Times New Roman"/>
                <a:ea typeface="Times New Roman"/>
              </a:rPr>
              <a:t>efektyvumo </a:t>
            </a:r>
            <a:r>
              <a:rPr lang="lt-LT" sz="1300" i="1" dirty="0" err="1" smtClean="0">
                <a:latin typeface="Times New Roman"/>
                <a:ea typeface="Times New Roman"/>
              </a:rPr>
              <a:t>ex</a:t>
            </a:r>
            <a:r>
              <a:rPr lang="lt-LT" sz="1300" i="1" dirty="0" smtClean="0">
                <a:latin typeface="Times New Roman"/>
                <a:ea typeface="Times New Roman"/>
              </a:rPr>
              <a:t> </a:t>
            </a:r>
            <a:r>
              <a:rPr lang="lt-LT" sz="1300" i="1" dirty="0" err="1" smtClean="0">
                <a:latin typeface="Times New Roman"/>
                <a:ea typeface="Times New Roman"/>
              </a:rPr>
              <a:t>ante</a:t>
            </a:r>
            <a:r>
              <a:rPr lang="lt-LT" sz="1300" i="1" dirty="0" smtClean="0">
                <a:latin typeface="Times New Roman"/>
                <a:ea typeface="Times New Roman"/>
              </a:rPr>
              <a:t> </a:t>
            </a:r>
            <a:r>
              <a:rPr lang="lt-LT" sz="1300" i="1" dirty="0">
                <a:latin typeface="Times New Roman"/>
                <a:ea typeface="Times New Roman"/>
              </a:rPr>
              <a:t>vertinimas </a:t>
            </a:r>
            <a:r>
              <a:rPr lang="lt-LT" sz="1300" dirty="0" smtClean="0">
                <a:latin typeface="Times New Roman"/>
                <a:ea typeface="Times New Roman"/>
              </a:rPr>
              <a:t>- </a:t>
            </a:r>
            <a:r>
              <a:rPr lang="lt-LT" sz="1300" dirty="0">
                <a:latin typeface="Times New Roman"/>
                <a:ea typeface="Times New Roman"/>
              </a:rPr>
              <a:t>Lietuvoje apie 35 000 daugiabučių namų, kurie sudaro apie 60 proc. visų daugiabučių namų šalyje, yra pastatyti pagal iki 1993 metų galiojusius statybos techninius normatyvus, todėl šių namų energinio efektyvumo charakteristikos yra labai prastos, šiluminės sąnaudos – labai didelės, ir šie namai neatitinka dabartinių normatyvinių </a:t>
            </a:r>
            <a:r>
              <a:rPr lang="lt-LT" sz="1300" dirty="0" smtClean="0">
                <a:latin typeface="Times New Roman"/>
                <a:ea typeface="Times New Roman"/>
              </a:rPr>
              <a:t>reikalavimų.</a:t>
            </a:r>
          </a:p>
          <a:p>
            <a:pPr marL="171450" indent="-171450">
              <a:spcBef>
                <a:spcPts val="600"/>
              </a:spcBef>
              <a:spcAft>
                <a:spcPts val="600"/>
              </a:spcAft>
              <a:buBlip>
                <a:blip r:embed="rId3"/>
              </a:buBlip>
            </a:pPr>
            <a:r>
              <a:rPr lang="lt-LT" sz="1300" i="1" dirty="0" smtClean="0">
                <a:solidFill>
                  <a:srgbClr val="787878"/>
                </a:solidFill>
                <a:latin typeface="Times New Roman"/>
                <a:ea typeface="Times New Roman"/>
              </a:rPr>
              <a:t>ES struktūrinių </a:t>
            </a:r>
            <a:r>
              <a:rPr lang="lt-LT" sz="1300" i="1" dirty="0">
                <a:solidFill>
                  <a:srgbClr val="787878"/>
                </a:solidFill>
                <a:latin typeface="Times New Roman"/>
                <a:ea typeface="Times New Roman"/>
              </a:rPr>
              <a:t>fondų panaudojimo būsto renovacijai vertinimas </a:t>
            </a:r>
            <a:r>
              <a:rPr lang="lt-LT" sz="1300" dirty="0">
                <a:solidFill>
                  <a:srgbClr val="787878"/>
                </a:solidFill>
                <a:latin typeface="Times New Roman"/>
                <a:ea typeface="Times New Roman"/>
              </a:rPr>
              <a:t>– </a:t>
            </a:r>
            <a:r>
              <a:rPr lang="lt-LT" sz="1300" dirty="0" smtClean="0">
                <a:solidFill>
                  <a:srgbClr val="787878"/>
                </a:solidFill>
                <a:latin typeface="Times New Roman"/>
                <a:ea typeface="Times New Roman"/>
              </a:rPr>
              <a:t>investavus 1 </a:t>
            </a:r>
            <a:r>
              <a:rPr lang="lt-LT" sz="1300" dirty="0" err="1">
                <a:solidFill>
                  <a:srgbClr val="787878"/>
                </a:solidFill>
                <a:latin typeface="Times New Roman"/>
                <a:ea typeface="Times New Roman"/>
              </a:rPr>
              <a:t>Eur</a:t>
            </a:r>
            <a:r>
              <a:rPr lang="lt-LT" sz="1300" dirty="0">
                <a:solidFill>
                  <a:srgbClr val="787878"/>
                </a:solidFill>
                <a:latin typeface="Times New Roman"/>
                <a:ea typeface="Times New Roman"/>
              </a:rPr>
              <a:t> sutaupoma 0,8 </a:t>
            </a:r>
            <a:r>
              <a:rPr lang="lt-LT" sz="1300" dirty="0" err="1">
                <a:solidFill>
                  <a:srgbClr val="787878"/>
                </a:solidFill>
                <a:latin typeface="Times New Roman"/>
                <a:ea typeface="Times New Roman"/>
              </a:rPr>
              <a:t>Eur</a:t>
            </a:r>
            <a:r>
              <a:rPr lang="lt-LT" sz="1300" dirty="0">
                <a:solidFill>
                  <a:srgbClr val="787878"/>
                </a:solidFill>
                <a:latin typeface="Times New Roman"/>
                <a:ea typeface="Times New Roman"/>
              </a:rPr>
              <a:t> šilumos energijos sąnaudų. Daugiabučių namų renovacija žymiai prisideda prie aplinkos taršos mažinimo – 2007-2013 m. sutaupyta 63 mln. </a:t>
            </a:r>
            <a:r>
              <a:rPr lang="lt-LT" sz="1300" dirty="0" err="1">
                <a:solidFill>
                  <a:srgbClr val="787878"/>
                </a:solidFill>
                <a:latin typeface="Times New Roman"/>
                <a:ea typeface="Times New Roman"/>
              </a:rPr>
              <a:t>Eur</a:t>
            </a:r>
            <a:r>
              <a:rPr lang="lt-LT" sz="1300" dirty="0">
                <a:solidFill>
                  <a:srgbClr val="787878"/>
                </a:solidFill>
                <a:latin typeface="Times New Roman"/>
                <a:ea typeface="Times New Roman"/>
              </a:rPr>
              <a:t> vertės CO2, </a:t>
            </a:r>
            <a:r>
              <a:rPr lang="lt-LT" sz="1300" dirty="0" err="1">
                <a:solidFill>
                  <a:srgbClr val="787878"/>
                </a:solidFill>
                <a:latin typeface="Times New Roman"/>
                <a:ea typeface="Times New Roman"/>
              </a:rPr>
              <a:t>NOx</a:t>
            </a:r>
            <a:r>
              <a:rPr lang="lt-LT" sz="1300" dirty="0">
                <a:solidFill>
                  <a:srgbClr val="787878"/>
                </a:solidFill>
                <a:latin typeface="Times New Roman"/>
                <a:ea typeface="Times New Roman"/>
              </a:rPr>
              <a:t>, SO2 ir KD10 išmetimų bei sukuria daugiau nei 19.000 papildomų darbo vietų.</a:t>
            </a:r>
          </a:p>
        </p:txBody>
      </p:sp>
      <p:sp>
        <p:nvSpPr>
          <p:cNvPr id="48" name="TextBox 47"/>
          <p:cNvSpPr txBox="1"/>
          <p:nvPr/>
        </p:nvSpPr>
        <p:spPr>
          <a:xfrm>
            <a:off x="6866613" y="1999688"/>
            <a:ext cx="910786" cy="276977"/>
          </a:xfrm>
          <a:prstGeom prst="rect">
            <a:avLst/>
          </a:prstGeom>
          <a:noFill/>
        </p:spPr>
        <p:txBody>
          <a:bodyPr wrap="none" lIns="91420" tIns="45709" rIns="91420" bIns="45709" rtlCol="0">
            <a:spAutoFit/>
          </a:bodyPr>
          <a:lstStyle/>
          <a:p>
            <a:pPr algn="ctr"/>
            <a:r>
              <a:rPr lang="lt-LT" sz="1200" b="1" dirty="0" smtClean="0">
                <a:solidFill>
                  <a:srgbClr val="0AB8D0"/>
                </a:solidFill>
              </a:rPr>
              <a:t>KEIČIAMA:</a:t>
            </a:r>
            <a:endParaRPr lang="en-US" sz="1200" b="1" dirty="0">
              <a:solidFill>
                <a:srgbClr val="0AB8D0"/>
              </a:solidFill>
            </a:endParaRPr>
          </a:p>
        </p:txBody>
      </p:sp>
      <p:sp>
        <p:nvSpPr>
          <p:cNvPr id="49" name="TextBox 48"/>
          <p:cNvSpPr txBox="1"/>
          <p:nvPr/>
        </p:nvSpPr>
        <p:spPr>
          <a:xfrm>
            <a:off x="5559994" y="2295423"/>
            <a:ext cx="3523966" cy="1055651"/>
          </a:xfrm>
          <a:prstGeom prst="rect">
            <a:avLst/>
          </a:prstGeom>
          <a:noFill/>
        </p:spPr>
        <p:txBody>
          <a:bodyPr wrap="square" lIns="91420" tIns="45709" rIns="91420" bIns="45709" rtlCol="0">
            <a:spAutoFit/>
          </a:bodyPr>
          <a:lstStyle/>
          <a:p>
            <a:pPr marL="171450" indent="-171450">
              <a:lnSpc>
                <a:spcPct val="120000"/>
              </a:lnSpc>
              <a:spcBef>
                <a:spcPts val="300"/>
              </a:spcBef>
              <a:buBlip>
                <a:blip r:embed="rId3"/>
              </a:buBlip>
            </a:pPr>
            <a:r>
              <a:rPr lang="lt-LT" sz="1200" dirty="0" smtClean="0">
                <a:solidFill>
                  <a:srgbClr val="787878"/>
                </a:solidFill>
              </a:rPr>
              <a:t>Tikslinamos veiklos (4.3 investicinis prioritetas)</a:t>
            </a:r>
          </a:p>
          <a:p>
            <a:pPr marL="171450" indent="-171450">
              <a:lnSpc>
                <a:spcPct val="120000"/>
              </a:lnSpc>
              <a:spcBef>
                <a:spcPts val="300"/>
              </a:spcBef>
              <a:buBlip>
                <a:blip r:embed="rId3"/>
              </a:buBlip>
            </a:pPr>
            <a:r>
              <a:rPr lang="lt-LT" sz="1200" dirty="0" smtClean="0">
                <a:solidFill>
                  <a:srgbClr val="787878"/>
                </a:solidFill>
              </a:rPr>
              <a:t>Tikslinamas peržiūros planas</a:t>
            </a:r>
          </a:p>
          <a:p>
            <a:pPr marL="171450" indent="-171450">
              <a:lnSpc>
                <a:spcPct val="120000"/>
              </a:lnSpc>
              <a:spcBef>
                <a:spcPts val="300"/>
              </a:spcBef>
              <a:buBlip>
                <a:blip r:embed="rId3"/>
              </a:buBlip>
            </a:pPr>
            <a:r>
              <a:rPr lang="lt-LT" sz="1200" dirty="0" smtClean="0">
                <a:solidFill>
                  <a:srgbClr val="787878"/>
                </a:solidFill>
              </a:rPr>
              <a:t>Tikslinamas išlaidų pasiskirstymas tarp kategorijų</a:t>
            </a:r>
            <a:endParaRPr lang="en-US" sz="1200" dirty="0">
              <a:solidFill>
                <a:srgbClr val="787878"/>
              </a:solidFill>
            </a:endParaRPr>
          </a:p>
        </p:txBody>
      </p:sp>
      <p:sp>
        <p:nvSpPr>
          <p:cNvPr id="25" name="Text Placeholder 8"/>
          <p:cNvSpPr txBox="1">
            <a:spLocks/>
          </p:cNvSpPr>
          <p:nvPr/>
        </p:nvSpPr>
        <p:spPr>
          <a:xfrm>
            <a:off x="272686" y="179920"/>
            <a:ext cx="8775780" cy="501567"/>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just">
              <a:spcBef>
                <a:spcPts val="600"/>
              </a:spcBef>
              <a:spcAft>
                <a:spcPts val="600"/>
              </a:spcAft>
            </a:pPr>
            <a:r>
              <a:rPr lang="lt-LT" sz="1800" b="1" dirty="0" smtClean="0">
                <a:solidFill>
                  <a:srgbClr val="0AB8D0"/>
                </a:solidFill>
                <a:latin typeface="+mj-lt"/>
                <a:ea typeface="Times New Roman"/>
              </a:rPr>
              <a:t>Didinamos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a:t>
            </a:r>
            <a:r>
              <a:rPr lang="lt-LT" sz="1800" b="1" dirty="0">
                <a:latin typeface="+mj-lt"/>
                <a:ea typeface="Times New Roman"/>
              </a:rPr>
              <a:t>4 </a:t>
            </a:r>
            <a:r>
              <a:rPr lang="lt-LT" sz="1800" b="1" dirty="0" smtClean="0">
                <a:latin typeface="+mj-lt"/>
                <a:ea typeface="Times New Roman"/>
              </a:rPr>
              <a:t>pr. (ERPF) lėšos </a:t>
            </a:r>
            <a:r>
              <a:rPr lang="lt-LT" sz="1800" b="1" dirty="0" smtClean="0">
                <a:solidFill>
                  <a:srgbClr val="0AB8D0"/>
                </a:solidFill>
                <a:latin typeface="+mj-lt"/>
                <a:ea typeface="Times New Roman"/>
              </a:rPr>
              <a:t>: </a:t>
            </a:r>
            <a:r>
              <a:rPr lang="lt-LT" sz="1800" b="1" i="1" dirty="0" smtClean="0">
                <a:solidFill>
                  <a:srgbClr val="0AB8D0"/>
                </a:solidFill>
                <a:latin typeface="+mj-lt"/>
                <a:ea typeface="Times New Roman"/>
              </a:rPr>
              <a:t>DAUGIABUČIŲ NAMŲ ATNAUJINIMUI</a:t>
            </a:r>
            <a:endParaRPr sz="1800" b="1" i="1" dirty="0">
              <a:solidFill>
                <a:srgbClr val="0AB8D0"/>
              </a:solidFill>
              <a:latin typeface="+mj-lt"/>
            </a:endParaRPr>
          </a:p>
        </p:txBody>
      </p:sp>
      <p:pic>
        <p:nvPicPr>
          <p:cNvPr id="22" name="Paveikslėlis 2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0692" y="1390087"/>
            <a:ext cx="562570" cy="56257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0" y="1857177"/>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3"/>
          <p:cNvCxnSpPr/>
          <p:nvPr/>
        </p:nvCxnSpPr>
        <p:spPr>
          <a:xfrm>
            <a:off x="4805190" y="4111845"/>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18" name="Oval 23"/>
          <p:cNvSpPr>
            <a:spLocks noChangeAspect="1"/>
          </p:cNvSpPr>
          <p:nvPr/>
        </p:nvSpPr>
        <p:spPr>
          <a:xfrm>
            <a:off x="4369797" y="393190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19" name="Straight Connector 30"/>
          <p:cNvCxnSpPr/>
          <p:nvPr/>
        </p:nvCxnSpPr>
        <p:spPr>
          <a:xfrm flipV="1">
            <a:off x="4546122" y="352045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0" name="Oval 31"/>
          <p:cNvSpPr>
            <a:spLocks noChangeAspect="1"/>
          </p:cNvSpPr>
          <p:nvPr/>
        </p:nvSpPr>
        <p:spPr>
          <a:xfrm>
            <a:off x="4457340"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1" name="Oval 32"/>
          <p:cNvSpPr>
            <a:spLocks noChangeAspect="1"/>
          </p:cNvSpPr>
          <p:nvPr/>
        </p:nvSpPr>
        <p:spPr>
          <a:xfrm>
            <a:off x="4475102" y="403986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3" name="Straight Connector 44"/>
          <p:cNvCxnSpPr/>
          <p:nvPr/>
        </p:nvCxnSpPr>
        <p:spPr>
          <a:xfrm flipV="1">
            <a:off x="7296099" y="3520450"/>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Oval 45"/>
          <p:cNvSpPr>
            <a:spLocks noChangeAspect="1"/>
          </p:cNvSpPr>
          <p:nvPr/>
        </p:nvSpPr>
        <p:spPr>
          <a:xfrm>
            <a:off x="7207316"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7" name="Oval 46"/>
          <p:cNvSpPr>
            <a:spLocks noChangeAspect="1"/>
          </p:cNvSpPr>
          <p:nvPr/>
        </p:nvSpPr>
        <p:spPr>
          <a:xfrm>
            <a:off x="7225082" y="4039867"/>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Tree>
    <p:extLst>
      <p:ext uri="{BB962C8B-B14F-4D97-AF65-F5344CB8AC3E}">
        <p14:creationId xmlns:p14="http://schemas.microsoft.com/office/powerpoint/2010/main" val="2406708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71306" y="2660895"/>
            <a:ext cx="1149633" cy="307754"/>
          </a:xfrm>
          <a:prstGeom prst="rect">
            <a:avLst/>
          </a:prstGeom>
          <a:noFill/>
        </p:spPr>
        <p:txBody>
          <a:bodyPr wrap="none" lIns="91420" tIns="45709" rIns="91420" bIns="45709" rtlCol="0">
            <a:spAutoFit/>
          </a:bodyPr>
          <a:lstStyle/>
          <a:p>
            <a:pPr algn="ctr"/>
            <a:r>
              <a:rPr lang="lt-LT" sz="1400" b="1" dirty="0" smtClean="0">
                <a:solidFill>
                  <a:srgbClr val="0AB8D0"/>
                </a:solidFill>
              </a:rPr>
              <a:t>+26.700.000</a:t>
            </a:r>
          </a:p>
        </p:txBody>
      </p:sp>
      <p:sp>
        <p:nvSpPr>
          <p:cNvPr id="43" name="TextBox 42"/>
          <p:cNvSpPr txBox="1"/>
          <p:nvPr/>
        </p:nvSpPr>
        <p:spPr>
          <a:xfrm>
            <a:off x="252000" y="1260415"/>
            <a:ext cx="3816278" cy="2723800"/>
          </a:xfrm>
          <a:prstGeom prst="rect">
            <a:avLst/>
          </a:prstGeom>
          <a:noFill/>
        </p:spPr>
        <p:txBody>
          <a:bodyPr wrap="square" lIns="91420" tIns="45709" rIns="91420" bIns="45709" rtlCol="0">
            <a:spAutoFit/>
          </a:bodyPr>
          <a:lstStyle/>
          <a:p>
            <a:pPr marL="171450" lvl="0" indent="-171450">
              <a:spcBef>
                <a:spcPts val="600"/>
              </a:spcBef>
              <a:spcAft>
                <a:spcPts val="600"/>
              </a:spcAft>
              <a:buBlip>
                <a:blip r:embed="rId3"/>
              </a:buBlip>
            </a:pPr>
            <a:r>
              <a:rPr lang="lt-LT" sz="1300" i="1" dirty="0" smtClean="0">
                <a:solidFill>
                  <a:srgbClr val="787878"/>
                </a:solidFill>
                <a:latin typeface="Times New Roman"/>
                <a:ea typeface="Times New Roman"/>
              </a:rPr>
              <a:t>EK </a:t>
            </a:r>
            <a:r>
              <a:rPr lang="lt-LT" sz="1300" i="1" dirty="0">
                <a:solidFill>
                  <a:srgbClr val="787878"/>
                </a:solidFill>
                <a:latin typeface="Times New Roman"/>
                <a:ea typeface="Times New Roman"/>
              </a:rPr>
              <a:t>šalies ataskaita „Lietuva 2017“</a:t>
            </a:r>
            <a:r>
              <a:rPr lang="lt-LT" sz="1300" dirty="0">
                <a:solidFill>
                  <a:srgbClr val="787878"/>
                </a:solidFill>
                <a:latin typeface="Times New Roman"/>
                <a:ea typeface="Times New Roman"/>
              </a:rPr>
              <a:t> </a:t>
            </a:r>
            <a:r>
              <a:rPr lang="lt-LT" sz="1300" dirty="0" smtClean="0">
                <a:solidFill>
                  <a:srgbClr val="787878"/>
                </a:solidFill>
                <a:latin typeface="Times New Roman"/>
                <a:ea typeface="Times New Roman"/>
              </a:rPr>
              <a:t>– </a:t>
            </a:r>
            <a:r>
              <a:rPr lang="lt-LT" sz="1300" dirty="0">
                <a:solidFill>
                  <a:srgbClr val="787878"/>
                </a:solidFill>
                <a:latin typeface="Times New Roman"/>
                <a:ea typeface="Times New Roman"/>
              </a:rPr>
              <a:t>Lietuvos geležinkelių tinklas tebėra vienas iš mažiausiai elektrifikuotų geležinkelio tinklų ES </a:t>
            </a:r>
            <a:r>
              <a:rPr lang="lt-LT" sz="1300" dirty="0" smtClean="0">
                <a:solidFill>
                  <a:srgbClr val="787878"/>
                </a:solidFill>
                <a:latin typeface="Times New Roman"/>
                <a:ea typeface="Times New Roman"/>
              </a:rPr>
              <a:t>– elektrifikacija </a:t>
            </a:r>
            <a:r>
              <a:rPr lang="lt-LT" sz="1300" dirty="0">
                <a:solidFill>
                  <a:srgbClr val="787878"/>
                </a:solidFill>
                <a:latin typeface="Times New Roman"/>
                <a:ea typeface="Times New Roman"/>
              </a:rPr>
              <a:t>sudaro tik 7 proc. (ES vidurkis – 52,7 proc</a:t>
            </a:r>
            <a:r>
              <a:rPr lang="lt-LT" sz="1300" dirty="0" smtClean="0">
                <a:solidFill>
                  <a:srgbClr val="787878"/>
                </a:solidFill>
                <a:latin typeface="Times New Roman"/>
                <a:ea typeface="Times New Roman"/>
              </a:rPr>
              <a:t>.).</a:t>
            </a:r>
          </a:p>
          <a:p>
            <a:pPr marL="171450" lvl="0" indent="-171450">
              <a:spcBef>
                <a:spcPts val="600"/>
              </a:spcBef>
              <a:spcAft>
                <a:spcPts val="600"/>
              </a:spcAft>
              <a:buBlip>
                <a:blip r:embed="rId3"/>
              </a:buBlip>
            </a:pPr>
            <a:r>
              <a:rPr lang="lt-LT" sz="1300" i="1" dirty="0" smtClean="0">
                <a:solidFill>
                  <a:srgbClr val="787878"/>
                </a:solidFill>
                <a:latin typeface="Times New Roman"/>
                <a:ea typeface="Times New Roman"/>
              </a:rPr>
              <a:t>Veiksmų </a:t>
            </a:r>
            <a:r>
              <a:rPr lang="lt-LT" sz="1300" i="1" dirty="0">
                <a:solidFill>
                  <a:srgbClr val="787878"/>
                </a:solidFill>
                <a:latin typeface="Times New Roman"/>
                <a:ea typeface="Times New Roman"/>
              </a:rPr>
              <a:t>programos </a:t>
            </a:r>
            <a:r>
              <a:rPr lang="lt-LT" sz="1300" i="1" dirty="0" err="1">
                <a:solidFill>
                  <a:srgbClr val="787878"/>
                </a:solidFill>
                <a:latin typeface="Times New Roman"/>
                <a:ea typeface="Times New Roman"/>
              </a:rPr>
              <a:t>ex-ante</a:t>
            </a:r>
            <a:r>
              <a:rPr lang="lt-LT" sz="1300" i="1" dirty="0">
                <a:solidFill>
                  <a:srgbClr val="787878"/>
                </a:solidFill>
                <a:latin typeface="Times New Roman"/>
                <a:ea typeface="Times New Roman"/>
              </a:rPr>
              <a:t> vertinimas:</a:t>
            </a:r>
          </a:p>
          <a:p>
            <a:pPr marL="171450" lvl="0" indent="-171450">
              <a:buFont typeface="Arial" panose="020B0604020202020204" pitchFamily="34" charset="0"/>
              <a:buChar char="•"/>
            </a:pPr>
            <a:r>
              <a:rPr lang="lt-LT" sz="1300" dirty="0">
                <a:solidFill>
                  <a:srgbClr val="787878"/>
                </a:solidFill>
                <a:latin typeface="Times New Roman"/>
                <a:ea typeface="Times New Roman"/>
              </a:rPr>
              <a:t>geležinkelių transporto tinklas Lietuvoje yra retas -mažo tinklo tankumo ir siaurosios (1435 mm pločio) vežės trūkumas,</a:t>
            </a:r>
          </a:p>
          <a:p>
            <a:pPr marL="171450" lvl="0" indent="-171450">
              <a:buFont typeface="Arial" panose="020B0604020202020204" pitchFamily="34" charset="0"/>
              <a:buChar char="•"/>
            </a:pPr>
            <a:r>
              <a:rPr lang="lt-LT" sz="1300" dirty="0">
                <a:solidFill>
                  <a:srgbClr val="787878"/>
                </a:solidFill>
                <a:latin typeface="Times New Roman"/>
                <a:ea typeface="Times New Roman"/>
              </a:rPr>
              <a:t>menkas geležinkelių elektrifikavimas - elektrifikuota yra tik 6,9 % geležinkelių bėgių, todėl ribotas greitis ir didelė </a:t>
            </a:r>
            <a:r>
              <a:rPr lang="lt-LT" sz="1300" dirty="0" smtClean="0">
                <a:solidFill>
                  <a:srgbClr val="787878"/>
                </a:solidFill>
                <a:latin typeface="Times New Roman"/>
                <a:ea typeface="Times New Roman"/>
              </a:rPr>
              <a:t>tarša</a:t>
            </a:r>
            <a:r>
              <a:rPr lang="lt-LT" sz="1300" dirty="0">
                <a:solidFill>
                  <a:srgbClr val="787878"/>
                </a:solidFill>
                <a:latin typeface="Times New Roman"/>
                <a:ea typeface="Times New Roman"/>
              </a:rPr>
              <a:t>.</a:t>
            </a:r>
            <a:endParaRPr lang="lt-LT" sz="1300" dirty="0">
              <a:solidFill>
                <a:srgbClr val="787878"/>
              </a:solidFill>
              <a:latin typeface="Times New Roman"/>
              <a:ea typeface="Times New Roman"/>
            </a:endParaRPr>
          </a:p>
        </p:txBody>
      </p:sp>
      <p:sp>
        <p:nvSpPr>
          <p:cNvPr id="48" name="TextBox 47"/>
          <p:cNvSpPr txBox="1"/>
          <p:nvPr/>
        </p:nvSpPr>
        <p:spPr>
          <a:xfrm>
            <a:off x="6840706" y="1576487"/>
            <a:ext cx="910786" cy="276977"/>
          </a:xfrm>
          <a:prstGeom prst="rect">
            <a:avLst/>
          </a:prstGeom>
          <a:noFill/>
        </p:spPr>
        <p:txBody>
          <a:bodyPr wrap="none" lIns="91420" tIns="45709" rIns="91420" bIns="45709" rtlCol="0">
            <a:spAutoFit/>
          </a:bodyPr>
          <a:lstStyle/>
          <a:p>
            <a:pPr algn="ctr"/>
            <a:r>
              <a:rPr lang="lt-LT" sz="1200" b="1" dirty="0" smtClean="0">
                <a:solidFill>
                  <a:srgbClr val="0AB8D0"/>
                </a:solidFill>
              </a:rPr>
              <a:t>KEIČIAMA:</a:t>
            </a:r>
            <a:endParaRPr lang="en-US" sz="1200" b="1" dirty="0">
              <a:solidFill>
                <a:srgbClr val="0AB8D0"/>
              </a:solidFill>
            </a:endParaRPr>
          </a:p>
        </p:txBody>
      </p:sp>
      <p:sp>
        <p:nvSpPr>
          <p:cNvPr id="49" name="TextBox 48"/>
          <p:cNvSpPr txBox="1"/>
          <p:nvPr/>
        </p:nvSpPr>
        <p:spPr>
          <a:xfrm>
            <a:off x="5556734" y="1814987"/>
            <a:ext cx="3478852" cy="1720449"/>
          </a:xfrm>
          <a:prstGeom prst="rect">
            <a:avLst/>
          </a:prstGeom>
          <a:noFill/>
        </p:spPr>
        <p:txBody>
          <a:bodyPr wrap="square" lIns="91420" tIns="45709" rIns="91420" bIns="45709" rtlCol="0">
            <a:spAutoFit/>
          </a:bodyPr>
          <a:lstStyle/>
          <a:p>
            <a:pPr marL="171450" indent="-171450">
              <a:lnSpc>
                <a:spcPct val="120000"/>
              </a:lnSpc>
              <a:spcBef>
                <a:spcPts val="300"/>
              </a:spcBef>
              <a:buBlip>
                <a:blip r:embed="rId3"/>
              </a:buBlip>
            </a:pPr>
            <a:r>
              <a:rPr lang="lt-LT" sz="1200" dirty="0" smtClean="0">
                <a:solidFill>
                  <a:srgbClr val="787878"/>
                </a:solidFill>
              </a:rPr>
              <a:t>Didinamas produkto rodiklis </a:t>
            </a:r>
            <a:r>
              <a:rPr lang="lt-LT" sz="1200" dirty="0">
                <a:solidFill>
                  <a:srgbClr val="787878"/>
                </a:solidFill>
              </a:rPr>
              <a:t>(6.1 investicinis prioritetas</a:t>
            </a:r>
            <a:r>
              <a:rPr lang="lt-LT" sz="1200" dirty="0" smtClean="0">
                <a:solidFill>
                  <a:srgbClr val="787878"/>
                </a:solidFill>
              </a:rPr>
              <a:t>): </a:t>
            </a:r>
            <a:r>
              <a:rPr lang="lt-LT" sz="1200" i="1" dirty="0" smtClean="0">
                <a:solidFill>
                  <a:srgbClr val="787878"/>
                </a:solidFill>
              </a:rPr>
              <a:t>Bendras </a:t>
            </a:r>
            <a:r>
              <a:rPr lang="lt-LT" sz="1200" i="1" dirty="0">
                <a:solidFill>
                  <a:srgbClr val="787878"/>
                </a:solidFill>
              </a:rPr>
              <a:t>rekonstruotų arba atnaujintų geležinkelio TEN-T tinkle linijų </a:t>
            </a:r>
            <a:r>
              <a:rPr lang="lt-LT" sz="1200" i="1" dirty="0" smtClean="0">
                <a:solidFill>
                  <a:srgbClr val="787878"/>
                </a:solidFill>
              </a:rPr>
              <a:t>ilgis – 83 km (</a:t>
            </a:r>
            <a:r>
              <a:rPr lang="lt-LT" sz="1200" i="1" dirty="0" smtClean="0">
                <a:solidFill>
                  <a:srgbClr val="787878"/>
                </a:solidFill>
              </a:rPr>
              <a:t>74 km)</a:t>
            </a:r>
            <a:endParaRPr lang="lt-LT" sz="1200" i="1" dirty="0" smtClean="0">
              <a:solidFill>
                <a:srgbClr val="787878"/>
              </a:solidFill>
            </a:endParaRPr>
          </a:p>
          <a:p>
            <a:pPr marL="171450" indent="-171450">
              <a:lnSpc>
                <a:spcPct val="120000"/>
              </a:lnSpc>
              <a:spcBef>
                <a:spcPts val="300"/>
              </a:spcBef>
              <a:buBlip>
                <a:blip r:embed="rId3"/>
              </a:buBlip>
            </a:pPr>
            <a:r>
              <a:rPr lang="lt-LT" sz="1200" dirty="0" smtClean="0">
                <a:solidFill>
                  <a:srgbClr val="787878"/>
                </a:solidFill>
              </a:rPr>
              <a:t>Tikslinamas peržiūros planas</a:t>
            </a:r>
          </a:p>
          <a:p>
            <a:pPr marL="171450" indent="-171450">
              <a:lnSpc>
                <a:spcPct val="120000"/>
              </a:lnSpc>
              <a:spcBef>
                <a:spcPts val="300"/>
              </a:spcBef>
              <a:buBlip>
                <a:blip r:embed="rId3"/>
              </a:buBlip>
            </a:pPr>
            <a:r>
              <a:rPr lang="lt-LT" sz="1200" dirty="0" smtClean="0">
                <a:solidFill>
                  <a:srgbClr val="787878"/>
                </a:solidFill>
              </a:rPr>
              <a:t>Tikslinamas išlaidų pasiskirstymas tarp kategorijų</a:t>
            </a:r>
            <a:endParaRPr lang="en-US" sz="1200" dirty="0">
              <a:solidFill>
                <a:srgbClr val="787878"/>
              </a:solidFill>
            </a:endParaRPr>
          </a:p>
        </p:txBody>
      </p:sp>
      <p:sp>
        <p:nvSpPr>
          <p:cNvPr id="25" name="Text Placeholder 8"/>
          <p:cNvSpPr txBox="1">
            <a:spLocks/>
          </p:cNvSpPr>
          <p:nvPr/>
        </p:nvSpPr>
        <p:spPr>
          <a:xfrm>
            <a:off x="171450" y="189445"/>
            <a:ext cx="8822377" cy="483416"/>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just">
              <a:spcBef>
                <a:spcPts val="600"/>
              </a:spcBef>
              <a:spcAft>
                <a:spcPts val="600"/>
              </a:spcAft>
            </a:pPr>
            <a:r>
              <a:rPr lang="lt-LT" sz="1800" b="1" dirty="0" smtClean="0">
                <a:solidFill>
                  <a:srgbClr val="0AB8D0"/>
                </a:solidFill>
                <a:latin typeface="+mj-lt"/>
                <a:ea typeface="Times New Roman"/>
              </a:rPr>
              <a:t>Didinamos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a:t>
            </a:r>
            <a:r>
              <a:rPr lang="lt-LT" sz="1800" b="1" dirty="0">
                <a:latin typeface="+mj-lt"/>
                <a:ea typeface="Times New Roman"/>
              </a:rPr>
              <a:t>6 </a:t>
            </a:r>
            <a:r>
              <a:rPr lang="lt-LT" sz="1800" b="1" dirty="0" smtClean="0">
                <a:latin typeface="+mj-lt"/>
                <a:ea typeface="Times New Roman"/>
              </a:rPr>
              <a:t>pr. (ERPF) lėšos </a:t>
            </a:r>
            <a:r>
              <a:rPr lang="lt-LT" sz="1800" dirty="0" smtClean="0">
                <a:solidFill>
                  <a:srgbClr val="0AB8D0"/>
                </a:solidFill>
                <a:latin typeface="+mj-lt"/>
                <a:ea typeface="Times New Roman"/>
              </a:rPr>
              <a:t>: </a:t>
            </a:r>
            <a:r>
              <a:rPr lang="lt-LT" sz="1800" b="1" i="1" dirty="0" smtClean="0">
                <a:solidFill>
                  <a:srgbClr val="0AB8D0"/>
                </a:solidFill>
                <a:latin typeface="+mj-lt"/>
              </a:rPr>
              <a:t>GELEŽINKELIŲ INFRASTRUKTŪROS KŪRIMUI</a:t>
            </a:r>
            <a:endParaRPr sz="1800" i="1" dirty="0">
              <a:solidFill>
                <a:srgbClr val="0AB8D0"/>
              </a:solidFill>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806" y="1847059"/>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aveikslėlis 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0692" y="958505"/>
            <a:ext cx="562570" cy="562570"/>
          </a:xfrm>
          <a:prstGeom prst="rect">
            <a:avLst/>
          </a:prstGeom>
        </p:spPr>
      </p:pic>
      <p:cxnSp>
        <p:nvCxnSpPr>
          <p:cNvPr id="17" name="Straight Connector 3"/>
          <p:cNvCxnSpPr/>
          <p:nvPr/>
        </p:nvCxnSpPr>
        <p:spPr>
          <a:xfrm>
            <a:off x="4805190" y="4111845"/>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19" name="Oval 23"/>
          <p:cNvSpPr>
            <a:spLocks noChangeAspect="1"/>
          </p:cNvSpPr>
          <p:nvPr/>
        </p:nvSpPr>
        <p:spPr>
          <a:xfrm>
            <a:off x="4369797" y="393190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0" name="Straight Connector 30"/>
          <p:cNvCxnSpPr/>
          <p:nvPr/>
        </p:nvCxnSpPr>
        <p:spPr>
          <a:xfrm flipV="1">
            <a:off x="4546122" y="352045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57340"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2" name="Oval 32"/>
          <p:cNvSpPr>
            <a:spLocks noChangeAspect="1"/>
          </p:cNvSpPr>
          <p:nvPr/>
        </p:nvSpPr>
        <p:spPr>
          <a:xfrm>
            <a:off x="4475102" y="403986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3" name="Straight Connector 44"/>
          <p:cNvCxnSpPr/>
          <p:nvPr/>
        </p:nvCxnSpPr>
        <p:spPr>
          <a:xfrm flipV="1">
            <a:off x="7296099" y="3520450"/>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Oval 45"/>
          <p:cNvSpPr>
            <a:spLocks noChangeAspect="1"/>
          </p:cNvSpPr>
          <p:nvPr/>
        </p:nvSpPr>
        <p:spPr>
          <a:xfrm>
            <a:off x="7207316"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7" name="Oval 46"/>
          <p:cNvSpPr>
            <a:spLocks noChangeAspect="1"/>
          </p:cNvSpPr>
          <p:nvPr/>
        </p:nvSpPr>
        <p:spPr>
          <a:xfrm>
            <a:off x="7225082" y="4039867"/>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Tree>
    <p:extLst>
      <p:ext uri="{BB962C8B-B14F-4D97-AF65-F5344CB8AC3E}">
        <p14:creationId xmlns:p14="http://schemas.microsoft.com/office/powerpoint/2010/main" val="2175441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72670" y="2667571"/>
            <a:ext cx="1149633" cy="307754"/>
          </a:xfrm>
          <a:prstGeom prst="rect">
            <a:avLst/>
          </a:prstGeom>
          <a:noFill/>
        </p:spPr>
        <p:txBody>
          <a:bodyPr wrap="none" lIns="91420" tIns="45709" rIns="91420" bIns="45709" rtlCol="0">
            <a:spAutoFit/>
          </a:bodyPr>
          <a:lstStyle/>
          <a:p>
            <a:r>
              <a:rPr lang="lt-LT" sz="1400" b="1" dirty="0" smtClean="0">
                <a:solidFill>
                  <a:srgbClr val="0AB8D0"/>
                </a:solidFill>
              </a:rPr>
              <a:t>+22.000.000</a:t>
            </a:r>
            <a:endParaRPr lang="en-US" sz="1400" b="1" dirty="0">
              <a:solidFill>
                <a:srgbClr val="0AB8D0"/>
              </a:solidFill>
            </a:endParaRPr>
          </a:p>
        </p:txBody>
      </p:sp>
      <p:sp>
        <p:nvSpPr>
          <p:cNvPr id="43" name="TextBox 42"/>
          <p:cNvSpPr txBox="1"/>
          <p:nvPr/>
        </p:nvSpPr>
        <p:spPr>
          <a:xfrm>
            <a:off x="252001" y="866525"/>
            <a:ext cx="3646900" cy="3939518"/>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smtClean="0">
                <a:latin typeface="Times New Roman"/>
                <a:ea typeface="Times New Roman"/>
              </a:rPr>
              <a:t>EK diskusinis dokumentas</a:t>
            </a:r>
            <a:r>
              <a:rPr lang="lt-LT" sz="1300" dirty="0" smtClean="0">
                <a:latin typeface="Times New Roman"/>
                <a:ea typeface="Times New Roman"/>
              </a:rPr>
              <a:t> </a:t>
            </a:r>
            <a:r>
              <a:rPr lang="lt-LT" sz="1300" dirty="0">
                <a:latin typeface="Times New Roman"/>
                <a:ea typeface="Times New Roman"/>
              </a:rPr>
              <a:t>–</a:t>
            </a:r>
            <a:r>
              <a:rPr lang="lt-LT" sz="1300" dirty="0" smtClean="0">
                <a:latin typeface="Times New Roman"/>
                <a:ea typeface="Times New Roman"/>
              </a:rPr>
              <a:t> </a:t>
            </a:r>
            <a:r>
              <a:rPr lang="lt-LT" sz="1300" dirty="0">
                <a:latin typeface="Times New Roman"/>
                <a:ea typeface="Times New Roman"/>
              </a:rPr>
              <a:t>Lietuvoje </a:t>
            </a:r>
            <a:r>
              <a:rPr lang="lt-LT" sz="1300" dirty="0" smtClean="0">
                <a:latin typeface="Times New Roman"/>
                <a:ea typeface="Times New Roman"/>
              </a:rPr>
              <a:t>demografinė padėtis </a:t>
            </a:r>
            <a:r>
              <a:rPr lang="lt-LT" sz="1300" dirty="0">
                <a:latin typeface="Times New Roman"/>
                <a:ea typeface="Times New Roman"/>
              </a:rPr>
              <a:t>ypač sudėtinga – remiantis dabartinėmis prognozėmis </a:t>
            </a:r>
            <a:r>
              <a:rPr lang="lt-LT" sz="1300" dirty="0" smtClean="0">
                <a:latin typeface="Times New Roman"/>
                <a:ea typeface="Times New Roman"/>
              </a:rPr>
              <a:t>gyventojų </a:t>
            </a:r>
            <a:r>
              <a:rPr lang="lt-LT" sz="1300" dirty="0">
                <a:latin typeface="Times New Roman"/>
                <a:ea typeface="Times New Roman"/>
              </a:rPr>
              <a:t>skaičius iki 2080 m. turėtų sumažėti daugiau nei </a:t>
            </a:r>
            <a:r>
              <a:rPr lang="lt-LT" sz="1300" dirty="0" smtClean="0">
                <a:latin typeface="Times New Roman"/>
                <a:ea typeface="Times New Roman"/>
              </a:rPr>
              <a:t>1/3.</a:t>
            </a:r>
          </a:p>
          <a:p>
            <a:pPr marL="171450" indent="-171450">
              <a:spcBef>
                <a:spcPts val="600"/>
              </a:spcBef>
              <a:spcAft>
                <a:spcPts val="600"/>
              </a:spcAft>
              <a:buBlip>
                <a:blip r:embed="rId3"/>
              </a:buBlip>
            </a:pPr>
            <a:r>
              <a:rPr lang="lt-LT" sz="1300" i="1" dirty="0">
                <a:latin typeface="Times New Roman"/>
                <a:ea typeface="Times New Roman"/>
              </a:rPr>
              <a:t>ES struktūrinės paramos poveikio užimtumui ir kitiems Lietuvos ūkio makroekonominiams rodikliams vertinime</a:t>
            </a:r>
            <a:r>
              <a:rPr lang="lt-LT" sz="1300" dirty="0">
                <a:latin typeface="Times New Roman"/>
                <a:ea typeface="Times New Roman"/>
              </a:rPr>
              <a:t> konstatuota, kad dėl sudėtingos demografinės situacijos lėtėja Lietuvos ekonominis </a:t>
            </a:r>
            <a:r>
              <a:rPr lang="lt-LT" sz="1300" dirty="0" smtClean="0">
                <a:latin typeface="Times New Roman"/>
                <a:ea typeface="Times New Roman"/>
              </a:rPr>
              <a:t>augimas.</a:t>
            </a:r>
            <a:endParaRPr lang="lt-LT" sz="1300" dirty="0">
              <a:latin typeface="Times New Roman"/>
              <a:ea typeface="Times New Roman"/>
            </a:endParaRPr>
          </a:p>
          <a:p>
            <a:pPr marL="171450" indent="-171450">
              <a:spcBef>
                <a:spcPts val="600"/>
              </a:spcBef>
              <a:spcAft>
                <a:spcPts val="600"/>
              </a:spcAft>
              <a:buBlip>
                <a:blip r:embed="rId3"/>
              </a:buBlip>
            </a:pPr>
            <a:r>
              <a:rPr lang="lt-LT" sz="1300" i="1" dirty="0" smtClean="0">
                <a:solidFill>
                  <a:srgbClr val="787878"/>
                </a:solidFill>
                <a:latin typeface="Times New Roman"/>
                <a:ea typeface="Calibri"/>
              </a:rPr>
              <a:t>EK rekomendacijos </a:t>
            </a:r>
            <a:r>
              <a:rPr lang="lt-LT" sz="1300" i="1" dirty="0">
                <a:latin typeface="Times New Roman"/>
                <a:ea typeface="Times New Roman"/>
              </a:rPr>
              <a:t>„Investicijos į vaikus. Padėkime išsivaduoti iš nepalankios socialinės padėties</a:t>
            </a:r>
            <a:r>
              <a:rPr lang="lt-LT" sz="1300" i="1" dirty="0" smtClean="0">
                <a:latin typeface="Times New Roman"/>
                <a:ea typeface="Times New Roman"/>
              </a:rPr>
              <a:t>“ </a:t>
            </a:r>
            <a:r>
              <a:rPr lang="lt-LT" sz="1300" dirty="0" smtClean="0">
                <a:latin typeface="Times New Roman"/>
                <a:ea typeface="Times New Roman"/>
              </a:rPr>
              <a:t>- rekomenduojama </a:t>
            </a:r>
            <a:r>
              <a:rPr lang="lt-LT" sz="1300" dirty="0">
                <a:latin typeface="Times New Roman"/>
                <a:ea typeface="Times New Roman"/>
              </a:rPr>
              <a:t>formuoti ir įgyvendinti politiką, kuria siekiama spręsti vaikų skurdo ir socialinės atskirties problemą ir užtikrinti vaikų gerovę, taikant daugialypes strategijas.</a:t>
            </a:r>
            <a:endParaRPr lang="lt-LT" sz="1300" dirty="0" smtClean="0">
              <a:solidFill>
                <a:srgbClr val="787878"/>
              </a:solidFill>
              <a:latin typeface="Times New Roman"/>
              <a:ea typeface="Times New Roman"/>
            </a:endParaRPr>
          </a:p>
          <a:p>
            <a:pPr marL="171450" indent="-171450">
              <a:spcBef>
                <a:spcPts val="600"/>
              </a:spcBef>
              <a:spcAft>
                <a:spcPts val="600"/>
              </a:spcAft>
              <a:buFontTx/>
              <a:buBlip>
                <a:blip r:embed="rId4"/>
              </a:buBlip>
            </a:pPr>
            <a:endParaRPr lang="lt-LT" sz="1200" dirty="0" smtClean="0">
              <a:solidFill>
                <a:srgbClr val="787878"/>
              </a:solidFill>
              <a:latin typeface="Times New Roman"/>
              <a:ea typeface="Times New Roman"/>
            </a:endParaRPr>
          </a:p>
        </p:txBody>
      </p:sp>
      <p:sp>
        <p:nvSpPr>
          <p:cNvPr id="48" name="TextBox 47"/>
          <p:cNvSpPr txBox="1"/>
          <p:nvPr/>
        </p:nvSpPr>
        <p:spPr>
          <a:xfrm>
            <a:off x="6840706" y="1405970"/>
            <a:ext cx="910786" cy="276977"/>
          </a:xfrm>
          <a:prstGeom prst="rect">
            <a:avLst/>
          </a:prstGeom>
          <a:noFill/>
        </p:spPr>
        <p:txBody>
          <a:bodyPr wrap="none" lIns="91420" tIns="45709" rIns="91420" bIns="45709" rtlCol="0">
            <a:spAutoFit/>
          </a:bodyPr>
          <a:lstStyle/>
          <a:p>
            <a:pPr algn="ctr"/>
            <a:r>
              <a:rPr lang="lt-LT" sz="1200" b="1" dirty="0" smtClean="0">
                <a:solidFill>
                  <a:srgbClr val="0AB8D0"/>
                </a:solidFill>
              </a:rPr>
              <a:t>KEIČIAMA:</a:t>
            </a:r>
            <a:endParaRPr lang="en-US" sz="1200" b="1" dirty="0">
              <a:solidFill>
                <a:srgbClr val="0AB8D0"/>
              </a:solidFill>
            </a:endParaRPr>
          </a:p>
        </p:txBody>
      </p:sp>
      <p:sp>
        <p:nvSpPr>
          <p:cNvPr id="49" name="TextBox 48"/>
          <p:cNvSpPr txBox="1"/>
          <p:nvPr/>
        </p:nvSpPr>
        <p:spPr>
          <a:xfrm>
            <a:off x="5457824" y="1621314"/>
            <a:ext cx="3621301" cy="1426522"/>
          </a:xfrm>
          <a:prstGeom prst="rect">
            <a:avLst/>
          </a:prstGeom>
          <a:noFill/>
        </p:spPr>
        <p:txBody>
          <a:bodyPr wrap="square" lIns="91420" tIns="45709" rIns="91420" bIns="45709" rtlCol="0">
            <a:spAutoFit/>
          </a:bodyPr>
          <a:lstStyle/>
          <a:p>
            <a:pPr marL="171450" indent="-171450">
              <a:lnSpc>
                <a:spcPct val="120000"/>
              </a:lnSpc>
              <a:spcBef>
                <a:spcPts val="300"/>
              </a:spcBef>
              <a:buBlip>
                <a:blip r:embed="rId3"/>
              </a:buBlip>
            </a:pPr>
            <a:r>
              <a:rPr lang="lt-LT" sz="1100" dirty="0" smtClean="0">
                <a:solidFill>
                  <a:srgbClr val="787878"/>
                </a:solidFill>
              </a:rPr>
              <a:t>Tikslinamas konkretaus uždavinio aprašymas (8.4.1)</a:t>
            </a:r>
          </a:p>
          <a:p>
            <a:pPr marL="171450" indent="-171450">
              <a:lnSpc>
                <a:spcPct val="120000"/>
              </a:lnSpc>
              <a:spcBef>
                <a:spcPts val="300"/>
              </a:spcBef>
              <a:buBlip>
                <a:blip r:embed="rId3"/>
              </a:buBlip>
            </a:pPr>
            <a:r>
              <a:rPr lang="lt-LT" sz="1100" dirty="0" smtClean="0">
                <a:solidFill>
                  <a:srgbClr val="787878"/>
                </a:solidFill>
              </a:rPr>
              <a:t>Didinamas produkto </a:t>
            </a:r>
            <a:r>
              <a:rPr lang="lt-LT" sz="1100" dirty="0">
                <a:solidFill>
                  <a:srgbClr val="787878"/>
                </a:solidFill>
              </a:rPr>
              <a:t>rodiklis (8.4 investicinis </a:t>
            </a:r>
            <a:r>
              <a:rPr lang="lt-LT" sz="1100" dirty="0" smtClean="0">
                <a:solidFill>
                  <a:srgbClr val="787878"/>
                </a:solidFill>
              </a:rPr>
              <a:t>prioritetas): </a:t>
            </a:r>
            <a:r>
              <a:rPr lang="lt-LT" sz="1100" i="1" dirty="0" smtClean="0">
                <a:solidFill>
                  <a:srgbClr val="787878"/>
                </a:solidFill>
              </a:rPr>
              <a:t>Socialines </a:t>
            </a:r>
            <a:r>
              <a:rPr lang="lt-LT" sz="1100" i="1" dirty="0">
                <a:solidFill>
                  <a:srgbClr val="787878"/>
                </a:solidFill>
              </a:rPr>
              <a:t>paslaugas gavę tikslinių grupių asmenys (šeimos</a:t>
            </a:r>
            <a:r>
              <a:rPr lang="lt-LT" sz="1100" i="1" dirty="0" smtClean="0">
                <a:solidFill>
                  <a:srgbClr val="787878"/>
                </a:solidFill>
              </a:rPr>
              <a:t>) 17.000 (10.000)</a:t>
            </a:r>
          </a:p>
          <a:p>
            <a:pPr marL="171450" indent="-171450">
              <a:lnSpc>
                <a:spcPct val="120000"/>
              </a:lnSpc>
              <a:spcBef>
                <a:spcPts val="300"/>
              </a:spcBef>
              <a:buBlip>
                <a:blip r:embed="rId3"/>
              </a:buBlip>
            </a:pPr>
            <a:r>
              <a:rPr lang="lt-LT" sz="1100" dirty="0" smtClean="0">
                <a:solidFill>
                  <a:srgbClr val="787878"/>
                </a:solidFill>
              </a:rPr>
              <a:t>Tikslinamas peržiūros planas</a:t>
            </a:r>
          </a:p>
          <a:p>
            <a:pPr marL="171450" indent="-171450">
              <a:lnSpc>
                <a:spcPct val="120000"/>
              </a:lnSpc>
              <a:spcBef>
                <a:spcPts val="300"/>
              </a:spcBef>
              <a:buBlip>
                <a:blip r:embed="rId3"/>
              </a:buBlip>
            </a:pPr>
            <a:r>
              <a:rPr lang="lt-LT" sz="1100" dirty="0" smtClean="0">
                <a:solidFill>
                  <a:srgbClr val="787878"/>
                </a:solidFill>
              </a:rPr>
              <a:t>Tikslinamas išlaidų pasiskirstymas tarp kategorijų</a:t>
            </a:r>
            <a:endParaRPr lang="en-US" sz="1100" dirty="0">
              <a:solidFill>
                <a:srgbClr val="787878"/>
              </a:solidFill>
            </a:endParaRPr>
          </a:p>
        </p:txBody>
      </p:sp>
      <p:sp>
        <p:nvSpPr>
          <p:cNvPr id="25" name="Text Placeholder 8"/>
          <p:cNvSpPr txBox="1">
            <a:spLocks/>
          </p:cNvSpPr>
          <p:nvPr/>
        </p:nvSpPr>
        <p:spPr>
          <a:xfrm>
            <a:off x="252001" y="189445"/>
            <a:ext cx="8735050" cy="486830"/>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just">
              <a:spcBef>
                <a:spcPts val="600"/>
              </a:spcBef>
              <a:spcAft>
                <a:spcPts val="600"/>
              </a:spcAft>
            </a:pPr>
            <a:r>
              <a:rPr lang="lt-LT" sz="1800" b="1" dirty="0" smtClean="0">
                <a:solidFill>
                  <a:srgbClr val="0AB8D0"/>
                </a:solidFill>
                <a:latin typeface="+mj-lt"/>
                <a:ea typeface="Times New Roman"/>
              </a:rPr>
              <a:t>didinamos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a:t>
            </a:r>
            <a:r>
              <a:rPr lang="lt-LT" sz="1800" b="1" dirty="0">
                <a:solidFill>
                  <a:srgbClr val="0AB8D0"/>
                </a:solidFill>
                <a:latin typeface="+mj-lt"/>
                <a:ea typeface="Times New Roman"/>
              </a:rPr>
              <a:t>8 </a:t>
            </a:r>
            <a:r>
              <a:rPr lang="lt-LT" sz="1800" b="1" dirty="0" smtClean="0">
                <a:solidFill>
                  <a:srgbClr val="0AB8D0"/>
                </a:solidFill>
                <a:latin typeface="+mj-lt"/>
                <a:ea typeface="Times New Roman"/>
              </a:rPr>
              <a:t>pr. (ESF) lėšos: </a:t>
            </a:r>
            <a:r>
              <a:rPr lang="lt-LT" sz="1800" b="1" i="1" dirty="0" smtClean="0">
                <a:solidFill>
                  <a:srgbClr val="0AB8D0"/>
                </a:solidFill>
                <a:latin typeface="+mj-lt"/>
              </a:rPr>
              <a:t>PASLAUGOMS ŠEIMAI</a:t>
            </a:r>
            <a:endParaRPr sz="1800" i="1" dirty="0">
              <a:solidFill>
                <a:srgbClr val="0AB8D0"/>
              </a:solidFill>
              <a:latin typeface="+mj-lt"/>
            </a:endParaRPr>
          </a:p>
        </p:txBody>
      </p:sp>
      <p:pic>
        <p:nvPicPr>
          <p:cNvPr id="18" name="Paveikslėlis 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87190" y="846779"/>
            <a:ext cx="562570" cy="562570"/>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730" y="1894991"/>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3"/>
          <p:cNvCxnSpPr/>
          <p:nvPr/>
        </p:nvCxnSpPr>
        <p:spPr>
          <a:xfrm>
            <a:off x="4805190" y="4111845"/>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19" name="Oval 23"/>
          <p:cNvSpPr>
            <a:spLocks noChangeAspect="1"/>
          </p:cNvSpPr>
          <p:nvPr/>
        </p:nvSpPr>
        <p:spPr>
          <a:xfrm>
            <a:off x="4369797" y="393190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0" name="Straight Connector 30"/>
          <p:cNvCxnSpPr/>
          <p:nvPr/>
        </p:nvCxnSpPr>
        <p:spPr>
          <a:xfrm flipV="1">
            <a:off x="4546122" y="352045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57340"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2" name="Oval 32"/>
          <p:cNvSpPr>
            <a:spLocks noChangeAspect="1"/>
          </p:cNvSpPr>
          <p:nvPr/>
        </p:nvSpPr>
        <p:spPr>
          <a:xfrm>
            <a:off x="4475102" y="403986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3" name="Straight Connector 44"/>
          <p:cNvCxnSpPr/>
          <p:nvPr/>
        </p:nvCxnSpPr>
        <p:spPr>
          <a:xfrm flipV="1">
            <a:off x="7296099" y="3520450"/>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Oval 45"/>
          <p:cNvSpPr>
            <a:spLocks noChangeAspect="1"/>
          </p:cNvSpPr>
          <p:nvPr/>
        </p:nvSpPr>
        <p:spPr>
          <a:xfrm>
            <a:off x="7207316"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7" name="Oval 46"/>
          <p:cNvSpPr>
            <a:spLocks noChangeAspect="1"/>
          </p:cNvSpPr>
          <p:nvPr/>
        </p:nvSpPr>
        <p:spPr>
          <a:xfrm>
            <a:off x="7225082" y="4039867"/>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Tree>
    <p:extLst>
      <p:ext uri="{BB962C8B-B14F-4D97-AF65-F5344CB8AC3E}">
        <p14:creationId xmlns:p14="http://schemas.microsoft.com/office/powerpoint/2010/main" val="543869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71305" y="2631922"/>
            <a:ext cx="1149633" cy="307754"/>
          </a:xfrm>
          <a:prstGeom prst="rect">
            <a:avLst/>
          </a:prstGeom>
          <a:noFill/>
        </p:spPr>
        <p:txBody>
          <a:bodyPr wrap="none" lIns="91420" tIns="45709" rIns="91420" bIns="45709" rtlCol="0">
            <a:spAutoFit/>
          </a:bodyPr>
          <a:lstStyle/>
          <a:p>
            <a:r>
              <a:rPr lang="lt-LT" sz="1400" b="1" dirty="0" smtClean="0">
                <a:solidFill>
                  <a:srgbClr val="0AB8D0"/>
                </a:solidFill>
              </a:rPr>
              <a:t>+17.000.000</a:t>
            </a:r>
            <a:endParaRPr lang="en-US" sz="1400" b="1" dirty="0">
              <a:solidFill>
                <a:srgbClr val="0AB8D0"/>
              </a:solidFill>
            </a:endParaRPr>
          </a:p>
        </p:txBody>
      </p:sp>
      <p:sp>
        <p:nvSpPr>
          <p:cNvPr id="43" name="TextBox 42"/>
          <p:cNvSpPr txBox="1"/>
          <p:nvPr/>
        </p:nvSpPr>
        <p:spPr>
          <a:xfrm>
            <a:off x="252000" y="1037692"/>
            <a:ext cx="3627850" cy="2954633"/>
          </a:xfrm>
          <a:prstGeom prst="rect">
            <a:avLst/>
          </a:prstGeom>
          <a:noFill/>
        </p:spPr>
        <p:txBody>
          <a:bodyPr wrap="square" lIns="91420" tIns="45709" rIns="91420" bIns="45709" rtlCol="0">
            <a:spAutoFit/>
          </a:bodyPr>
          <a:lstStyle/>
          <a:p>
            <a:pPr marL="171450" indent="-171450">
              <a:spcBef>
                <a:spcPts val="600"/>
              </a:spcBef>
              <a:spcAft>
                <a:spcPts val="600"/>
              </a:spcAft>
              <a:buBlip>
                <a:blip r:embed="rId3"/>
              </a:buBlip>
            </a:pPr>
            <a:r>
              <a:rPr lang="lt-LT" sz="1300" i="1" dirty="0" smtClean="0">
                <a:solidFill>
                  <a:srgbClr val="787878"/>
                </a:solidFill>
                <a:latin typeface="Times New Roman"/>
                <a:ea typeface="Times New Roman"/>
              </a:rPr>
              <a:t>EK šalies ataskaita „Lietuva 2017“ </a:t>
            </a:r>
            <a:r>
              <a:rPr lang="lt-LT" sz="1300" dirty="0" smtClean="0">
                <a:solidFill>
                  <a:srgbClr val="787878"/>
                </a:solidFill>
                <a:latin typeface="Times New Roman"/>
                <a:ea typeface="Times New Roman"/>
              </a:rPr>
              <a:t>– skurdo mažinimas buvo nepakankamas, o nelygybė išaugo.</a:t>
            </a:r>
          </a:p>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Skurdo ar socialinės atskirties rizikos lygis 2015 m. pasiekė 29 </a:t>
            </a:r>
            <a:r>
              <a:rPr lang="en-US" sz="1300" dirty="0" smtClean="0">
                <a:solidFill>
                  <a:srgbClr val="787878"/>
                </a:solidFill>
                <a:latin typeface="Times New Roman"/>
                <a:ea typeface="Times New Roman"/>
              </a:rPr>
              <a:t>% </a:t>
            </a:r>
            <a:r>
              <a:rPr lang="lt-LT" sz="1300" dirty="0" smtClean="0">
                <a:solidFill>
                  <a:srgbClr val="787878"/>
                </a:solidFill>
                <a:latin typeface="Times New Roman"/>
                <a:ea typeface="Times New Roman"/>
              </a:rPr>
              <a:t>ir</a:t>
            </a:r>
            <a:r>
              <a:rPr lang="en-US" sz="1300" dirty="0" smtClean="0">
                <a:solidFill>
                  <a:srgbClr val="787878"/>
                </a:solidFill>
                <a:latin typeface="Times New Roman"/>
                <a:ea typeface="Times New Roman"/>
              </a:rPr>
              <a:t> tai </a:t>
            </a:r>
            <a:r>
              <a:rPr lang="lt-LT" sz="1300" dirty="0" smtClean="0">
                <a:solidFill>
                  <a:srgbClr val="787878"/>
                </a:solidFill>
                <a:latin typeface="Times New Roman"/>
                <a:ea typeface="Times New Roman"/>
              </a:rPr>
              <a:t>yra</a:t>
            </a:r>
            <a:r>
              <a:rPr lang="en-US" sz="1300" dirty="0" smtClean="0">
                <a:solidFill>
                  <a:srgbClr val="787878"/>
                </a:solidFill>
                <a:latin typeface="Times New Roman"/>
                <a:ea typeface="Times New Roman"/>
              </a:rPr>
              <a:t> </a:t>
            </a:r>
            <a:r>
              <a:rPr lang="lt-LT" sz="1300" dirty="0" smtClean="0">
                <a:solidFill>
                  <a:srgbClr val="787878"/>
                </a:solidFill>
                <a:latin typeface="Times New Roman"/>
                <a:ea typeface="Times New Roman"/>
              </a:rPr>
              <a:t>penktas</a:t>
            </a:r>
            <a:r>
              <a:rPr lang="en-US" sz="1300" dirty="0" smtClean="0">
                <a:solidFill>
                  <a:srgbClr val="787878"/>
                </a:solidFill>
                <a:latin typeface="Times New Roman"/>
                <a:ea typeface="Times New Roman"/>
              </a:rPr>
              <a:t> </a:t>
            </a:r>
            <a:r>
              <a:rPr lang="lt-LT" sz="1300" dirty="0" smtClean="0">
                <a:solidFill>
                  <a:srgbClr val="787878"/>
                </a:solidFill>
                <a:latin typeface="Times New Roman"/>
                <a:ea typeface="Times New Roman"/>
              </a:rPr>
              <a:t>didžiausias rodiklis ES.</a:t>
            </a:r>
          </a:p>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Didelis </a:t>
            </a:r>
            <a:r>
              <a:rPr lang="lt-LT" sz="1300" dirty="0" smtClean="0">
                <a:solidFill>
                  <a:srgbClr val="787878"/>
                </a:solidFill>
                <a:latin typeface="Times New Roman"/>
                <a:ea typeface="Times New Roman"/>
              </a:rPr>
              <a:t>vietos </a:t>
            </a:r>
            <a:r>
              <a:rPr lang="lt-LT" sz="1300" dirty="0">
                <a:solidFill>
                  <a:srgbClr val="787878"/>
                </a:solidFill>
                <a:latin typeface="Times New Roman"/>
                <a:ea typeface="Times New Roman"/>
              </a:rPr>
              <a:t>veiklos  grupių </a:t>
            </a:r>
            <a:r>
              <a:rPr lang="lt-LT" sz="1300" dirty="0" smtClean="0">
                <a:solidFill>
                  <a:srgbClr val="787878"/>
                </a:solidFill>
                <a:latin typeface="Times New Roman"/>
                <a:ea typeface="Times New Roman"/>
              </a:rPr>
              <a:t>(</a:t>
            </a:r>
            <a:r>
              <a:rPr lang="lt-LT" sz="1300" dirty="0">
                <a:solidFill>
                  <a:srgbClr val="787878"/>
                </a:solidFill>
                <a:latin typeface="Times New Roman"/>
                <a:ea typeface="Times New Roman"/>
              </a:rPr>
              <a:t>VVG) </a:t>
            </a:r>
            <a:r>
              <a:rPr lang="lt-LT" sz="1300" dirty="0" smtClean="0">
                <a:solidFill>
                  <a:srgbClr val="787878"/>
                </a:solidFill>
                <a:latin typeface="Times New Roman"/>
                <a:ea typeface="Times New Roman"/>
              </a:rPr>
              <a:t>aktyvumas.</a:t>
            </a:r>
          </a:p>
          <a:p>
            <a:pPr marL="171450" indent="-171450">
              <a:spcBef>
                <a:spcPts val="600"/>
              </a:spcBef>
              <a:spcAft>
                <a:spcPts val="600"/>
              </a:spcAft>
              <a:buBlip>
                <a:blip r:embed="rId3"/>
              </a:buBlip>
            </a:pPr>
            <a:r>
              <a:rPr lang="lt-LT" sz="1300" dirty="0" smtClean="0">
                <a:solidFill>
                  <a:srgbClr val="787878"/>
                </a:solidFill>
                <a:latin typeface="Times New Roman"/>
                <a:ea typeface="Times New Roman"/>
              </a:rPr>
              <a:t>Tinkamiausia </a:t>
            </a:r>
            <a:r>
              <a:rPr lang="lt-LT" sz="1300" dirty="0">
                <a:solidFill>
                  <a:srgbClr val="787878"/>
                </a:solidFill>
                <a:latin typeface="Times New Roman"/>
                <a:ea typeface="Times New Roman"/>
              </a:rPr>
              <a:t>forma suburti gyventojus, skatinti jų dalyvavimą sprendžiant vietovės problemas. Vietinių išteklių ir žmonių gebėjimų sutelkimas skatina naujoviškus sprendimus bei konkurencingumą </a:t>
            </a:r>
            <a:r>
              <a:rPr lang="lt-LT" sz="1300" dirty="0" smtClean="0">
                <a:solidFill>
                  <a:srgbClr val="787878"/>
                </a:solidFill>
                <a:latin typeface="Times New Roman"/>
                <a:ea typeface="Times New Roman"/>
              </a:rPr>
              <a:t>teritorijoje.</a:t>
            </a:r>
          </a:p>
        </p:txBody>
      </p:sp>
      <p:sp>
        <p:nvSpPr>
          <p:cNvPr id="48" name="TextBox 47"/>
          <p:cNvSpPr txBox="1"/>
          <p:nvPr/>
        </p:nvSpPr>
        <p:spPr>
          <a:xfrm>
            <a:off x="6840706" y="1479959"/>
            <a:ext cx="910786" cy="276977"/>
          </a:xfrm>
          <a:prstGeom prst="rect">
            <a:avLst/>
          </a:prstGeom>
          <a:noFill/>
        </p:spPr>
        <p:txBody>
          <a:bodyPr wrap="none" lIns="91420" tIns="45709" rIns="91420" bIns="45709" rtlCol="0">
            <a:spAutoFit/>
          </a:bodyPr>
          <a:lstStyle/>
          <a:p>
            <a:pPr algn="ctr"/>
            <a:r>
              <a:rPr lang="lt-LT" sz="1200" b="1" dirty="0" smtClean="0">
                <a:solidFill>
                  <a:srgbClr val="0AB8D0"/>
                </a:solidFill>
              </a:rPr>
              <a:t>KEIČIAMA:</a:t>
            </a:r>
            <a:endParaRPr lang="en-US" sz="1200" b="1" dirty="0">
              <a:solidFill>
                <a:srgbClr val="0AB8D0"/>
              </a:solidFill>
            </a:endParaRPr>
          </a:p>
        </p:txBody>
      </p:sp>
      <p:sp>
        <p:nvSpPr>
          <p:cNvPr id="49" name="TextBox 48"/>
          <p:cNvSpPr txBox="1"/>
          <p:nvPr/>
        </p:nvSpPr>
        <p:spPr>
          <a:xfrm>
            <a:off x="5432866" y="1746837"/>
            <a:ext cx="3726587" cy="1514238"/>
          </a:xfrm>
          <a:prstGeom prst="rect">
            <a:avLst/>
          </a:prstGeom>
          <a:noFill/>
        </p:spPr>
        <p:txBody>
          <a:bodyPr wrap="square" lIns="91420" tIns="45709" rIns="91420" bIns="45709" rtlCol="0">
            <a:spAutoFit/>
          </a:bodyPr>
          <a:lstStyle/>
          <a:p>
            <a:pPr marL="171450" indent="-171450">
              <a:lnSpc>
                <a:spcPct val="120000"/>
              </a:lnSpc>
              <a:buBlip>
                <a:blip r:embed="rId3"/>
              </a:buBlip>
            </a:pPr>
            <a:r>
              <a:rPr lang="lt-LT" sz="1100" dirty="0" smtClean="0">
                <a:solidFill>
                  <a:srgbClr val="787878"/>
                </a:solidFill>
              </a:rPr>
              <a:t>Didinami produkto rodikliai </a:t>
            </a:r>
            <a:r>
              <a:rPr lang="lt-LT" sz="1100" dirty="0">
                <a:solidFill>
                  <a:srgbClr val="787878"/>
                </a:solidFill>
              </a:rPr>
              <a:t>(8.6 investicinis prioritetas</a:t>
            </a:r>
            <a:r>
              <a:rPr lang="lt-LT" sz="1100" dirty="0" smtClean="0">
                <a:solidFill>
                  <a:srgbClr val="787878"/>
                </a:solidFill>
              </a:rPr>
              <a:t>): </a:t>
            </a:r>
          </a:p>
          <a:p>
            <a:pPr marL="171450" indent="-171450">
              <a:lnSpc>
                <a:spcPct val="120000"/>
              </a:lnSpc>
              <a:buFont typeface="Arial" panose="020B0604020202020204" pitchFamily="34" charset="0"/>
              <a:buChar char="•"/>
            </a:pPr>
            <a:r>
              <a:rPr lang="lt-LT" sz="1100" i="1" dirty="0" smtClean="0">
                <a:solidFill>
                  <a:srgbClr val="787878"/>
                </a:solidFill>
              </a:rPr>
              <a:t>Projektų</a:t>
            </a:r>
            <a:r>
              <a:rPr lang="lt-LT" sz="1100" i="1" dirty="0">
                <a:solidFill>
                  <a:srgbClr val="787878"/>
                </a:solidFill>
              </a:rPr>
              <a:t>, kuriuos visiškai arba iš dalies įgyvendino socialiniai partneriai ar NVO skaičius </a:t>
            </a:r>
            <a:r>
              <a:rPr lang="lt-LT" sz="1100" i="1" dirty="0" smtClean="0">
                <a:solidFill>
                  <a:srgbClr val="787878"/>
                </a:solidFill>
              </a:rPr>
              <a:t>148 (60), </a:t>
            </a:r>
          </a:p>
          <a:p>
            <a:pPr marL="171450" indent="-171450">
              <a:lnSpc>
                <a:spcPct val="120000"/>
              </a:lnSpc>
              <a:buFont typeface="Arial" panose="020B0604020202020204" pitchFamily="34" charset="0"/>
              <a:buChar char="•"/>
            </a:pPr>
            <a:r>
              <a:rPr lang="sv-SE" sz="1100" i="1" dirty="0" smtClean="0">
                <a:solidFill>
                  <a:srgbClr val="787878"/>
                </a:solidFill>
              </a:rPr>
              <a:t>BIVP </a:t>
            </a:r>
            <a:r>
              <a:rPr lang="sv-SE" sz="1100" i="1" dirty="0">
                <a:solidFill>
                  <a:srgbClr val="787878"/>
                </a:solidFill>
              </a:rPr>
              <a:t>projektų veiklų dalyviai (įskaitant visas tikslines grupes</a:t>
            </a:r>
            <a:r>
              <a:rPr lang="sv-SE" sz="1100" i="1" dirty="0" smtClean="0">
                <a:solidFill>
                  <a:srgbClr val="787878"/>
                </a:solidFill>
              </a:rPr>
              <a:t>)</a:t>
            </a:r>
            <a:r>
              <a:rPr lang="lt-LT" sz="1100" i="1" dirty="0" smtClean="0">
                <a:solidFill>
                  <a:srgbClr val="787878"/>
                </a:solidFill>
              </a:rPr>
              <a:t> 7.434 (3.000)</a:t>
            </a:r>
            <a:r>
              <a:rPr lang="lt-LT" sz="1100" dirty="0" smtClean="0">
                <a:solidFill>
                  <a:srgbClr val="787878"/>
                </a:solidFill>
              </a:rPr>
              <a:t> </a:t>
            </a:r>
          </a:p>
          <a:p>
            <a:pPr marL="171450" indent="-171450">
              <a:lnSpc>
                <a:spcPct val="120000"/>
              </a:lnSpc>
              <a:buBlip>
                <a:blip r:embed="rId3"/>
              </a:buBlip>
            </a:pPr>
            <a:r>
              <a:rPr lang="lt-LT" sz="1100" dirty="0" smtClean="0">
                <a:solidFill>
                  <a:srgbClr val="787878"/>
                </a:solidFill>
              </a:rPr>
              <a:t>Tikslinamas peržiūros planas</a:t>
            </a:r>
          </a:p>
          <a:p>
            <a:pPr marL="171450" indent="-171450">
              <a:lnSpc>
                <a:spcPct val="120000"/>
              </a:lnSpc>
              <a:buBlip>
                <a:blip r:embed="rId3"/>
              </a:buBlip>
            </a:pPr>
            <a:r>
              <a:rPr lang="lt-LT" sz="1100" dirty="0" smtClean="0">
                <a:solidFill>
                  <a:srgbClr val="787878"/>
                </a:solidFill>
              </a:rPr>
              <a:t>Tikslinamas išlaidų pasiskirstymas tarp kategorijų</a:t>
            </a:r>
            <a:endParaRPr lang="en-US" sz="1100" dirty="0">
              <a:solidFill>
                <a:srgbClr val="787878"/>
              </a:solidFill>
            </a:endParaRPr>
          </a:p>
        </p:txBody>
      </p:sp>
      <p:sp>
        <p:nvSpPr>
          <p:cNvPr id="25" name="Text Placeholder 8"/>
          <p:cNvSpPr txBox="1">
            <a:spLocks/>
          </p:cNvSpPr>
          <p:nvPr/>
        </p:nvSpPr>
        <p:spPr>
          <a:xfrm>
            <a:off x="252000" y="179920"/>
            <a:ext cx="8775993" cy="696380"/>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just">
              <a:spcBef>
                <a:spcPts val="0"/>
              </a:spcBef>
              <a:spcAft>
                <a:spcPts val="600"/>
              </a:spcAft>
            </a:pPr>
            <a:r>
              <a:rPr lang="lt-LT" sz="1800" b="1" dirty="0" smtClean="0">
                <a:solidFill>
                  <a:srgbClr val="0AB8D0"/>
                </a:solidFill>
                <a:latin typeface="+mj-lt"/>
                <a:ea typeface="Times New Roman"/>
              </a:rPr>
              <a:t>didinamos </a:t>
            </a:r>
            <a:r>
              <a:rPr lang="lt-LT" sz="1800" b="1" dirty="0" err="1" smtClean="0">
                <a:solidFill>
                  <a:srgbClr val="0AB8D0"/>
                </a:solidFill>
                <a:latin typeface="+mj-lt"/>
                <a:ea typeface="Times New Roman"/>
              </a:rPr>
              <a:t>Vp</a:t>
            </a:r>
            <a:r>
              <a:rPr lang="lt-LT" sz="1800" b="1" dirty="0" smtClean="0">
                <a:solidFill>
                  <a:srgbClr val="0AB8D0"/>
                </a:solidFill>
                <a:latin typeface="+mj-lt"/>
                <a:ea typeface="Times New Roman"/>
              </a:rPr>
              <a:t> </a:t>
            </a:r>
            <a:r>
              <a:rPr lang="lt-LT" sz="1800" b="1" dirty="0">
                <a:latin typeface="+mj-lt"/>
                <a:ea typeface="Times New Roman"/>
              </a:rPr>
              <a:t>8 </a:t>
            </a:r>
            <a:r>
              <a:rPr lang="lt-LT" sz="1800" b="1" dirty="0" smtClean="0">
                <a:latin typeface="+mj-lt"/>
                <a:ea typeface="Times New Roman"/>
              </a:rPr>
              <a:t>pr. (ESF) lėšos</a:t>
            </a:r>
            <a:r>
              <a:rPr lang="lt-LT" sz="1800" b="1" dirty="0" smtClean="0">
                <a:latin typeface="+mj-lt"/>
                <a:ea typeface="Times New Roman"/>
              </a:rPr>
              <a:t>: </a:t>
            </a:r>
            <a:r>
              <a:rPr lang="lt-LT" sz="1800" b="1" i="1" dirty="0" smtClean="0">
                <a:solidFill>
                  <a:srgbClr val="0AB8D0"/>
                </a:solidFill>
                <a:latin typeface="+mj-lt"/>
              </a:rPr>
              <a:t>BENDRUOMENIŲ </a:t>
            </a:r>
            <a:r>
              <a:rPr lang="lt-LT" sz="1800" b="1" i="1" dirty="0" smtClean="0">
                <a:solidFill>
                  <a:srgbClr val="0AB8D0"/>
                </a:solidFill>
                <a:latin typeface="+mj-lt"/>
              </a:rPr>
              <a:t>INICIJUOTOMS VIETOS PLĖTROS STAREGIJOMS</a:t>
            </a:r>
            <a:endParaRPr sz="1800" i="1" dirty="0">
              <a:solidFill>
                <a:srgbClr val="0AB8D0"/>
              </a:solidFill>
              <a:latin typeface="+mj-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927" y="1876159"/>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aveikslėlis 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0692" y="876300"/>
            <a:ext cx="562570" cy="562570"/>
          </a:xfrm>
          <a:prstGeom prst="rect">
            <a:avLst/>
          </a:prstGeom>
        </p:spPr>
      </p:pic>
      <p:cxnSp>
        <p:nvCxnSpPr>
          <p:cNvPr id="17" name="Straight Connector 3"/>
          <p:cNvCxnSpPr/>
          <p:nvPr/>
        </p:nvCxnSpPr>
        <p:spPr>
          <a:xfrm>
            <a:off x="4805190" y="4111845"/>
            <a:ext cx="4482268" cy="0"/>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19" name="Oval 23"/>
          <p:cNvSpPr>
            <a:spLocks noChangeAspect="1"/>
          </p:cNvSpPr>
          <p:nvPr/>
        </p:nvSpPr>
        <p:spPr>
          <a:xfrm>
            <a:off x="4369797" y="3931903"/>
            <a:ext cx="355380" cy="35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0" name="Straight Connector 30"/>
          <p:cNvCxnSpPr/>
          <p:nvPr/>
        </p:nvCxnSpPr>
        <p:spPr>
          <a:xfrm flipV="1">
            <a:off x="4546122" y="3520450"/>
            <a:ext cx="0" cy="319485"/>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1" name="Oval 31"/>
          <p:cNvSpPr>
            <a:spLocks noChangeAspect="1"/>
          </p:cNvSpPr>
          <p:nvPr/>
        </p:nvSpPr>
        <p:spPr>
          <a:xfrm>
            <a:off x="4457340"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2" name="Oval 32"/>
          <p:cNvSpPr>
            <a:spLocks noChangeAspect="1"/>
          </p:cNvSpPr>
          <p:nvPr/>
        </p:nvSpPr>
        <p:spPr>
          <a:xfrm>
            <a:off x="4475102" y="4039867"/>
            <a:ext cx="142149" cy="143999"/>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cxnSp>
        <p:nvCxnSpPr>
          <p:cNvPr id="23" name="Straight Connector 44"/>
          <p:cNvCxnSpPr/>
          <p:nvPr/>
        </p:nvCxnSpPr>
        <p:spPr>
          <a:xfrm flipV="1">
            <a:off x="7296099" y="3520450"/>
            <a:ext cx="0" cy="444369"/>
          </a:xfrm>
          <a:prstGeom prst="line">
            <a:avLst/>
          </a:prstGeom>
          <a:ln>
            <a:solidFill>
              <a:srgbClr val="A6A6A6"/>
            </a:solidFill>
            <a:prstDash val="dot"/>
          </a:ln>
        </p:spPr>
        <p:style>
          <a:lnRef idx="2">
            <a:schemeClr val="accent1"/>
          </a:lnRef>
          <a:fillRef idx="0">
            <a:schemeClr val="accent1"/>
          </a:fillRef>
          <a:effectRef idx="1">
            <a:schemeClr val="accent1"/>
          </a:effectRef>
          <a:fontRef idx="minor">
            <a:schemeClr val="tx1"/>
          </a:fontRef>
        </p:style>
      </p:cxnSp>
      <p:sp>
        <p:nvSpPr>
          <p:cNvPr id="26" name="Oval 45"/>
          <p:cNvSpPr>
            <a:spLocks noChangeAspect="1"/>
          </p:cNvSpPr>
          <p:nvPr/>
        </p:nvSpPr>
        <p:spPr>
          <a:xfrm>
            <a:off x="7207316" y="3261075"/>
            <a:ext cx="177689" cy="17999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
        <p:nvSpPr>
          <p:cNvPr id="27" name="Oval 46"/>
          <p:cNvSpPr>
            <a:spLocks noChangeAspect="1"/>
          </p:cNvSpPr>
          <p:nvPr/>
        </p:nvSpPr>
        <p:spPr>
          <a:xfrm>
            <a:off x="7225082" y="4039867"/>
            <a:ext cx="142149" cy="14399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2400"/>
          </a:p>
        </p:txBody>
      </p:sp>
    </p:spTree>
    <p:extLst>
      <p:ext uri="{BB962C8B-B14F-4D97-AF65-F5344CB8AC3E}">
        <p14:creationId xmlns:p14="http://schemas.microsoft.com/office/powerpoint/2010/main" val="324548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p:cNvGraphicFramePr>
            <a:graphicFrameLocks noGrp="1"/>
          </p:cNvGraphicFramePr>
          <p:nvPr>
            <p:ph sz="quarter" idx="4294967295"/>
            <p:extLst>
              <p:ext uri="{D42A27DB-BD31-4B8C-83A1-F6EECF244321}">
                <p14:modId xmlns:p14="http://schemas.microsoft.com/office/powerpoint/2010/main" val="2239523592"/>
              </p:ext>
            </p:extLst>
          </p:nvPr>
        </p:nvGraphicFramePr>
        <p:xfrm>
          <a:off x="3067050" y="1085851"/>
          <a:ext cx="2400317"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a:off x="2760155" y="2545261"/>
            <a:ext cx="44739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87503" y="2074893"/>
            <a:ext cx="2372667" cy="261588"/>
          </a:xfrm>
          <a:prstGeom prst="rect">
            <a:avLst/>
          </a:prstGeom>
          <a:noFill/>
        </p:spPr>
        <p:txBody>
          <a:bodyPr wrap="square" lIns="91420" tIns="45709" rIns="91420" bIns="45709" rtlCol="0">
            <a:spAutoFit/>
          </a:bodyPr>
          <a:lstStyle/>
          <a:p>
            <a:pPr>
              <a:spcBef>
                <a:spcPts val="600"/>
              </a:spcBef>
              <a:spcAft>
                <a:spcPts val="600"/>
              </a:spcAft>
            </a:pPr>
            <a:r>
              <a:rPr lang="lt-LT" sz="1100" dirty="0">
                <a:solidFill>
                  <a:srgbClr val="0AB8D0"/>
                </a:solidFill>
              </a:rPr>
              <a:t> </a:t>
            </a:r>
            <a:r>
              <a:rPr lang="lt-LT" sz="1100" dirty="0" smtClean="0">
                <a:solidFill>
                  <a:srgbClr val="0AB8D0"/>
                </a:solidFill>
              </a:rPr>
              <a:t>                </a:t>
            </a:r>
            <a:endParaRPr lang="en-US" sz="1100" dirty="0">
              <a:solidFill>
                <a:srgbClr val="787878"/>
              </a:solidFill>
            </a:endParaRPr>
          </a:p>
        </p:txBody>
      </p:sp>
      <p:sp>
        <p:nvSpPr>
          <p:cNvPr id="44" name="TextBox 43"/>
          <p:cNvSpPr txBox="1"/>
          <p:nvPr/>
        </p:nvSpPr>
        <p:spPr>
          <a:xfrm>
            <a:off x="199117" y="1141073"/>
            <a:ext cx="3008429" cy="3754852"/>
          </a:xfrm>
          <a:prstGeom prst="rect">
            <a:avLst/>
          </a:prstGeom>
          <a:noFill/>
        </p:spPr>
        <p:txBody>
          <a:bodyPr wrap="square" lIns="91420" tIns="45709" rIns="91420" bIns="45709" rtlCol="0">
            <a:spAutoFit/>
          </a:bodyPr>
          <a:lstStyle/>
          <a:p>
            <a:pPr marL="171450" indent="-171450">
              <a:spcBef>
                <a:spcPts val="600"/>
              </a:spcBef>
              <a:spcAft>
                <a:spcPts val="600"/>
              </a:spcAft>
              <a:buBlip>
                <a:blip r:embed="rId8"/>
              </a:buBlip>
            </a:pPr>
            <a:r>
              <a:rPr lang="lt-LT" sz="1300" i="1" dirty="0" smtClean="0">
                <a:latin typeface="Times New Roman" panose="02020603050405020304" pitchFamily="18" charset="0"/>
                <a:ea typeface="Times New Roman"/>
                <a:cs typeface="Times New Roman" panose="02020603050405020304" pitchFamily="18" charset="0"/>
              </a:rPr>
              <a:t>Vertinimo ataskaita </a:t>
            </a:r>
            <a:r>
              <a:rPr lang="lt-LT" sz="1300" i="1" dirty="0">
                <a:latin typeface="Times New Roman" panose="02020603050405020304" pitchFamily="18" charset="0"/>
                <a:ea typeface="Times New Roman"/>
                <a:cs typeface="Times New Roman" panose="02020603050405020304" pitchFamily="18" charset="0"/>
              </a:rPr>
              <a:t>,,Valstybės informacinių technologijų infrastruktūros, planuojamos finansuoti ES struktūrinių fondų paramos lėšomis 2014–2020 m. laikotarpiu, tendencijų ir perspektyvų vertinimo paslaugos“ </a:t>
            </a:r>
            <a:r>
              <a:rPr lang="lt-LT" sz="1300" i="1" dirty="0" smtClean="0">
                <a:latin typeface="Times New Roman" panose="02020603050405020304" pitchFamily="18" charset="0"/>
                <a:ea typeface="Times New Roman"/>
                <a:cs typeface="Times New Roman" panose="02020603050405020304" pitchFamily="18" charset="0"/>
              </a:rPr>
              <a:t> - </a:t>
            </a:r>
            <a:r>
              <a:rPr lang="lt-LT" sz="1300" dirty="0" smtClean="0">
                <a:latin typeface="Times New Roman" panose="02020603050405020304" pitchFamily="18" charset="0"/>
                <a:ea typeface="Times New Roman"/>
                <a:cs typeface="Times New Roman" panose="02020603050405020304" pitchFamily="18" charset="0"/>
              </a:rPr>
              <a:t>įgyvendinus </a:t>
            </a:r>
            <a:r>
              <a:rPr lang="lt-LT" sz="1300" dirty="0">
                <a:latin typeface="Times New Roman" panose="02020603050405020304" pitchFamily="18" charset="0"/>
                <a:ea typeface="Times New Roman"/>
                <a:cs typeface="Times New Roman" panose="02020603050405020304" pitchFamily="18" charset="0"/>
              </a:rPr>
              <a:t>IRT infrastruktūros konsolidavimą, per 10 metų būtų sutaupyta virš 87 mln. eurų kapitalo investicijų (CAPEX) ir išlaidų (OPEX</a:t>
            </a:r>
            <a:r>
              <a:rPr lang="lt-LT" sz="1300" dirty="0" smtClean="0">
                <a:latin typeface="Times New Roman" panose="02020603050405020304" pitchFamily="18" charset="0"/>
                <a:ea typeface="Times New Roman"/>
                <a:cs typeface="Times New Roman" panose="02020603050405020304" pitchFamily="18" charset="0"/>
              </a:rPr>
              <a:t>).</a:t>
            </a:r>
          </a:p>
          <a:p>
            <a:pPr marL="171450" indent="-171450">
              <a:spcBef>
                <a:spcPts val="600"/>
              </a:spcBef>
              <a:spcAft>
                <a:spcPts val="600"/>
              </a:spcAft>
              <a:buBlip>
                <a:blip r:embed="rId8"/>
              </a:buBlip>
            </a:pPr>
            <a:r>
              <a:rPr lang="lt-LT" sz="1300" i="1" dirty="0">
                <a:solidFill>
                  <a:srgbClr val="787878"/>
                </a:solidFill>
                <a:latin typeface="Times New Roman" panose="02020603050405020304" pitchFamily="18" charset="0"/>
                <a:cs typeface="Times New Roman" panose="02020603050405020304" pitchFamily="18" charset="0"/>
              </a:rPr>
              <a:t>2017 m. LRVK </a:t>
            </a:r>
            <a:r>
              <a:rPr lang="lt-LT" sz="1300" dirty="0">
                <a:solidFill>
                  <a:srgbClr val="787878"/>
                </a:solidFill>
                <a:latin typeface="Times New Roman" panose="02020603050405020304" pitchFamily="18" charset="0"/>
                <a:cs typeface="Times New Roman" panose="02020603050405020304" pitchFamily="18" charset="0"/>
              </a:rPr>
              <a:t>užsakymu atlikta </a:t>
            </a:r>
            <a:r>
              <a:rPr lang="lt-LT" sz="1300" dirty="0" smtClean="0">
                <a:solidFill>
                  <a:srgbClr val="787878"/>
                </a:solidFill>
                <a:latin typeface="Times New Roman" panose="02020603050405020304" pitchFamily="18" charset="0"/>
                <a:cs typeface="Times New Roman" panose="02020603050405020304" pitchFamily="18" charset="0"/>
              </a:rPr>
              <a:t>valstybės </a:t>
            </a:r>
            <a:r>
              <a:rPr lang="lt-LT" sz="1300" i="1" dirty="0">
                <a:solidFill>
                  <a:srgbClr val="787878"/>
                </a:solidFill>
                <a:latin typeface="Times New Roman" panose="02020603050405020304" pitchFamily="18" charset="0"/>
                <a:cs typeface="Times New Roman" panose="02020603050405020304" pitchFamily="18" charset="0"/>
              </a:rPr>
              <a:t>IT ūkio konsolidavimo </a:t>
            </a:r>
            <a:r>
              <a:rPr lang="lt-LT" sz="1300" i="1" dirty="0" smtClean="0">
                <a:solidFill>
                  <a:srgbClr val="787878"/>
                </a:solidFill>
                <a:latin typeface="Times New Roman" panose="02020603050405020304" pitchFamily="18" charset="0"/>
                <a:cs typeface="Times New Roman" panose="02020603050405020304" pitchFamily="18" charset="0"/>
              </a:rPr>
              <a:t>analizė</a:t>
            </a:r>
            <a:r>
              <a:rPr lang="lt-LT" sz="1300" dirty="0">
                <a:solidFill>
                  <a:srgbClr val="787878"/>
                </a:solidFill>
                <a:latin typeface="Times New Roman" panose="02020603050405020304" pitchFamily="18" charset="0"/>
                <a:cs typeface="Times New Roman" panose="02020603050405020304" pitchFamily="18" charset="0"/>
              </a:rPr>
              <a:t> </a:t>
            </a:r>
            <a:r>
              <a:rPr lang="lt-LT" sz="1300" dirty="0" smtClean="0">
                <a:solidFill>
                  <a:srgbClr val="787878"/>
                </a:solidFill>
                <a:latin typeface="Times New Roman" panose="02020603050405020304" pitchFamily="18" charset="0"/>
                <a:cs typeface="Times New Roman" panose="02020603050405020304" pitchFamily="18" charset="0"/>
              </a:rPr>
              <a:t>– 1 paslaugų teikimo centras.</a:t>
            </a:r>
            <a:endParaRPr lang="lt-LT" sz="1300" dirty="0">
              <a:solidFill>
                <a:srgbClr val="787878"/>
              </a:solidFill>
              <a:latin typeface="Times New Roman" panose="02020603050405020304" pitchFamily="18" charset="0"/>
              <a:cs typeface="Times New Roman" panose="02020603050405020304" pitchFamily="18" charset="0"/>
            </a:endParaRPr>
          </a:p>
          <a:p>
            <a:pPr marL="171450" indent="-171450">
              <a:spcBef>
                <a:spcPts val="600"/>
              </a:spcBef>
              <a:spcAft>
                <a:spcPts val="600"/>
              </a:spcAft>
              <a:buBlip>
                <a:blip r:embed="rId8"/>
              </a:buBlip>
            </a:pPr>
            <a:r>
              <a:rPr lang="lt-LT" sz="1300" i="1" dirty="0" smtClean="0">
                <a:solidFill>
                  <a:srgbClr val="787878"/>
                </a:solidFill>
                <a:latin typeface="Times New Roman" panose="02020603050405020304" pitchFamily="18" charset="0"/>
                <a:cs typeface="Times New Roman" panose="02020603050405020304" pitchFamily="18" charset="0"/>
              </a:rPr>
              <a:t>Valstybės kontrolės </a:t>
            </a:r>
            <a:r>
              <a:rPr lang="lt-LT" sz="1300" dirty="0" smtClean="0">
                <a:solidFill>
                  <a:srgbClr val="787878"/>
                </a:solidFill>
                <a:latin typeface="Times New Roman" panose="02020603050405020304" pitchFamily="18" charset="0"/>
                <a:cs typeface="Times New Roman" panose="02020603050405020304" pitchFamily="18" charset="0"/>
              </a:rPr>
              <a:t>išvados dėl el. paslaugų kūrimo.</a:t>
            </a:r>
          </a:p>
          <a:p>
            <a:pPr marL="171450" indent="-171450">
              <a:spcBef>
                <a:spcPts val="600"/>
              </a:spcBef>
              <a:spcAft>
                <a:spcPts val="600"/>
              </a:spcAft>
              <a:buBlip>
                <a:blip r:embed="rId8"/>
              </a:buBlip>
            </a:pPr>
            <a:endParaRPr lang="en-US" sz="1300" dirty="0">
              <a:solidFill>
                <a:srgbClr val="787878"/>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5608885" y="3111993"/>
            <a:ext cx="3535113" cy="1738915"/>
          </a:xfrm>
          <a:prstGeom prst="rect">
            <a:avLst/>
          </a:prstGeom>
          <a:noFill/>
        </p:spPr>
        <p:txBody>
          <a:bodyPr wrap="square" lIns="91420" tIns="45709" rIns="91420" bIns="45709" rtlCol="0">
            <a:spAutoFit/>
          </a:bodyPr>
          <a:lstStyle/>
          <a:p>
            <a:pPr marL="171450" indent="-171450">
              <a:spcBef>
                <a:spcPts val="300"/>
              </a:spcBef>
              <a:buBlip>
                <a:blip r:embed="rId8"/>
              </a:buBlip>
            </a:pPr>
            <a:r>
              <a:rPr lang="lt-LT" sz="1050" dirty="0" smtClean="0">
                <a:solidFill>
                  <a:srgbClr val="787878"/>
                </a:solidFill>
              </a:rPr>
              <a:t>Mažinami produkto </a:t>
            </a:r>
            <a:r>
              <a:rPr lang="lt-LT" sz="1050" dirty="0">
                <a:solidFill>
                  <a:srgbClr val="787878"/>
                </a:solidFill>
              </a:rPr>
              <a:t>rodikliai (2.3 investicinis prioritetas</a:t>
            </a:r>
            <a:r>
              <a:rPr lang="lt-LT" sz="1050" dirty="0" smtClean="0">
                <a:solidFill>
                  <a:srgbClr val="787878"/>
                </a:solidFill>
              </a:rPr>
              <a:t>):</a:t>
            </a:r>
          </a:p>
          <a:p>
            <a:pPr marL="171450" indent="-171450">
              <a:spcBef>
                <a:spcPts val="300"/>
              </a:spcBef>
              <a:buFont typeface="Arial" panose="020B0604020202020204" pitchFamily="34" charset="0"/>
              <a:buChar char="•"/>
            </a:pPr>
            <a:r>
              <a:rPr lang="lt-LT" sz="1100" i="1" dirty="0" smtClean="0">
                <a:solidFill>
                  <a:srgbClr val="787878"/>
                </a:solidFill>
              </a:rPr>
              <a:t>Sukurtos </a:t>
            </a:r>
            <a:r>
              <a:rPr lang="lt-LT" sz="1100" i="1" dirty="0">
                <a:solidFill>
                  <a:srgbClr val="787878"/>
                </a:solidFill>
              </a:rPr>
              <a:t>elektroninės paslaugos  </a:t>
            </a:r>
            <a:r>
              <a:rPr lang="lt-LT" sz="1100" i="1" dirty="0" smtClean="0">
                <a:solidFill>
                  <a:srgbClr val="787878"/>
                </a:solidFill>
              </a:rPr>
              <a:t>170 </a:t>
            </a:r>
            <a:r>
              <a:rPr lang="lt-LT" sz="1100" i="1" dirty="0">
                <a:solidFill>
                  <a:srgbClr val="787878"/>
                </a:solidFill>
              </a:rPr>
              <a:t>(200</a:t>
            </a:r>
            <a:r>
              <a:rPr lang="lt-LT" sz="1100" i="1" dirty="0" smtClean="0">
                <a:solidFill>
                  <a:srgbClr val="787878"/>
                </a:solidFill>
              </a:rPr>
              <a:t>),</a:t>
            </a:r>
          </a:p>
          <a:p>
            <a:pPr marL="171450" indent="-171450">
              <a:spcBef>
                <a:spcPts val="300"/>
              </a:spcBef>
              <a:buFont typeface="Arial" panose="020B0604020202020204" pitchFamily="34" charset="0"/>
              <a:buChar char="•"/>
            </a:pPr>
            <a:r>
              <a:rPr lang="lt-LT" sz="1100" i="1" dirty="0" smtClean="0">
                <a:solidFill>
                  <a:srgbClr val="787878"/>
                </a:solidFill>
              </a:rPr>
              <a:t>Įgyvendinti </a:t>
            </a:r>
            <a:r>
              <a:rPr lang="lt-LT" sz="1100" i="1" dirty="0">
                <a:solidFill>
                  <a:srgbClr val="787878"/>
                </a:solidFill>
              </a:rPr>
              <a:t>sprendimai, skirti viešojo sektoriaus bendro naudojimo informacinių ir ryšių technologijų infrastruktūros optimizavimui, </a:t>
            </a:r>
            <a:r>
              <a:rPr lang="lt-LT" sz="1100" i="1" dirty="0" err="1">
                <a:solidFill>
                  <a:srgbClr val="787878"/>
                </a:solidFill>
              </a:rPr>
              <a:t>sąveikumo</a:t>
            </a:r>
            <a:r>
              <a:rPr lang="lt-LT" sz="1100" i="1" dirty="0">
                <a:solidFill>
                  <a:srgbClr val="787878"/>
                </a:solidFill>
              </a:rPr>
              <a:t> ir saugos </a:t>
            </a:r>
            <a:r>
              <a:rPr lang="lt-LT" sz="1100" i="1" dirty="0" smtClean="0">
                <a:solidFill>
                  <a:srgbClr val="787878"/>
                </a:solidFill>
              </a:rPr>
              <a:t>užtikrinimui 3 (7)</a:t>
            </a:r>
          </a:p>
          <a:p>
            <a:pPr marL="171450" indent="-171450">
              <a:spcBef>
                <a:spcPts val="300"/>
              </a:spcBef>
              <a:buBlip>
                <a:blip r:embed="rId8"/>
              </a:buBlip>
            </a:pPr>
            <a:r>
              <a:rPr lang="lt-LT" sz="1050" dirty="0" smtClean="0">
                <a:solidFill>
                  <a:srgbClr val="787878"/>
                </a:solidFill>
              </a:rPr>
              <a:t>Tikslinamas peržiūros planas</a:t>
            </a:r>
          </a:p>
          <a:p>
            <a:pPr marL="171450" indent="-171450">
              <a:spcBef>
                <a:spcPts val="300"/>
              </a:spcBef>
              <a:buBlip>
                <a:blip r:embed="rId8"/>
              </a:buBlip>
            </a:pPr>
            <a:r>
              <a:rPr lang="lt-LT" sz="1050" dirty="0" smtClean="0">
                <a:solidFill>
                  <a:srgbClr val="787878"/>
                </a:solidFill>
              </a:rPr>
              <a:t>Tikslinamas </a:t>
            </a:r>
            <a:r>
              <a:rPr lang="lt-LT" sz="1050" dirty="0">
                <a:solidFill>
                  <a:srgbClr val="787878"/>
                </a:solidFill>
              </a:rPr>
              <a:t>išlaidų pasiskirstymas tarp kategorijų</a:t>
            </a:r>
          </a:p>
        </p:txBody>
      </p:sp>
      <p:grpSp>
        <p:nvGrpSpPr>
          <p:cNvPr id="8" name="Grupė 7"/>
          <p:cNvGrpSpPr/>
          <p:nvPr/>
        </p:nvGrpSpPr>
        <p:grpSpPr>
          <a:xfrm>
            <a:off x="4926841" y="1327202"/>
            <a:ext cx="769383" cy="2360582"/>
            <a:chOff x="4960961" y="1593902"/>
            <a:chExt cx="769383" cy="2360582"/>
          </a:xfrm>
        </p:grpSpPr>
        <p:cxnSp>
          <p:nvCxnSpPr>
            <p:cNvPr id="38" name="Straight Connector 37"/>
            <p:cNvCxnSpPr/>
            <p:nvPr/>
          </p:nvCxnSpPr>
          <p:spPr>
            <a:xfrm>
              <a:off x="5049672" y="1728227"/>
              <a:ext cx="372764"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960961" y="3887227"/>
              <a:ext cx="461441" cy="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nvGrpSpPr>
            <p:cNvPr id="2" name="Grupė 1"/>
            <p:cNvGrpSpPr/>
            <p:nvPr/>
          </p:nvGrpSpPr>
          <p:grpSpPr>
            <a:xfrm>
              <a:off x="5417605" y="1593902"/>
              <a:ext cx="312739" cy="2360582"/>
              <a:chOff x="5588205" y="1593902"/>
              <a:chExt cx="312739" cy="2360582"/>
            </a:xfrm>
          </p:grpSpPr>
          <p:sp>
            <p:nvSpPr>
              <p:cNvPr id="10" name="Freeform 9"/>
              <p:cNvSpPr>
                <a:spLocks noEditPoints="1"/>
              </p:cNvSpPr>
              <p:nvPr/>
            </p:nvSpPr>
            <p:spPr bwMode="auto">
              <a:xfrm>
                <a:off x="5588205" y="1593902"/>
                <a:ext cx="312739" cy="211137"/>
              </a:xfrm>
              <a:custGeom>
                <a:avLst/>
                <a:gdLst>
                  <a:gd name="T0" fmla="*/ 206 w 255"/>
                  <a:gd name="T1" fmla="*/ 63 h 169"/>
                  <a:gd name="T2" fmla="*/ 206 w 255"/>
                  <a:gd name="T3" fmla="*/ 63 h 169"/>
                  <a:gd name="T4" fmla="*/ 128 w 255"/>
                  <a:gd name="T5" fmla="*/ 0 h 169"/>
                  <a:gd name="T6" fmla="*/ 57 w 255"/>
                  <a:gd name="T7" fmla="*/ 41 h 169"/>
                  <a:gd name="T8" fmla="*/ 0 w 255"/>
                  <a:gd name="T9" fmla="*/ 105 h 169"/>
                  <a:gd name="T10" fmla="*/ 64 w 255"/>
                  <a:gd name="T11" fmla="*/ 169 h 169"/>
                  <a:gd name="T12" fmla="*/ 202 w 255"/>
                  <a:gd name="T13" fmla="*/ 169 h 169"/>
                  <a:gd name="T14" fmla="*/ 255 w 255"/>
                  <a:gd name="T15" fmla="*/ 116 h 169"/>
                  <a:gd name="T16" fmla="*/ 206 w 255"/>
                  <a:gd name="T17" fmla="*/ 63 h 169"/>
                  <a:gd name="T18" fmla="*/ 206 w 255"/>
                  <a:gd name="T19" fmla="*/ 63 h 169"/>
                  <a:gd name="T20" fmla="*/ 202 w 255"/>
                  <a:gd name="T21" fmla="*/ 148 h 169"/>
                  <a:gd name="T22" fmla="*/ 202 w 255"/>
                  <a:gd name="T23" fmla="*/ 148 h 169"/>
                  <a:gd name="T24" fmla="*/ 64 w 255"/>
                  <a:gd name="T25" fmla="*/ 148 h 169"/>
                  <a:gd name="T26" fmla="*/ 21 w 255"/>
                  <a:gd name="T27" fmla="*/ 105 h 169"/>
                  <a:gd name="T28" fmla="*/ 64 w 255"/>
                  <a:gd name="T29" fmla="*/ 63 h 169"/>
                  <a:gd name="T30" fmla="*/ 71 w 255"/>
                  <a:gd name="T31" fmla="*/ 63 h 169"/>
                  <a:gd name="T32" fmla="*/ 128 w 255"/>
                  <a:gd name="T33" fmla="*/ 20 h 169"/>
                  <a:gd name="T34" fmla="*/ 186 w 255"/>
                  <a:gd name="T35" fmla="*/ 79 h 169"/>
                  <a:gd name="T36" fmla="*/ 186 w 255"/>
                  <a:gd name="T37" fmla="*/ 84 h 169"/>
                  <a:gd name="T38" fmla="*/ 202 w 255"/>
                  <a:gd name="T39" fmla="*/ 84 h 169"/>
                  <a:gd name="T40" fmla="*/ 234 w 255"/>
                  <a:gd name="T41" fmla="*/ 116 h 169"/>
                  <a:gd name="T42" fmla="*/ 202 w 255"/>
                  <a:gd name="T43" fmla="*/ 148 h 169"/>
                  <a:gd name="T44" fmla="*/ 202 w 255"/>
                  <a:gd name="T45" fmla="*/ 148 h 169"/>
                  <a:gd name="T46" fmla="*/ 202 w 255"/>
                  <a:gd name="T47" fmla="*/ 148 h 169"/>
                  <a:gd name="T48" fmla="*/ 202 w 255"/>
                  <a:gd name="T49" fmla="*/ 1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69">
                    <a:moveTo>
                      <a:pt x="206" y="63"/>
                    </a:moveTo>
                    <a:lnTo>
                      <a:pt x="206" y="63"/>
                    </a:lnTo>
                    <a:cubicBezTo>
                      <a:pt x="199" y="26"/>
                      <a:pt x="167" y="0"/>
                      <a:pt x="128" y="0"/>
                    </a:cubicBezTo>
                    <a:cubicBezTo>
                      <a:pt x="97" y="0"/>
                      <a:pt x="70" y="16"/>
                      <a:pt x="57" y="41"/>
                    </a:cubicBezTo>
                    <a:cubicBezTo>
                      <a:pt x="24" y="45"/>
                      <a:pt x="0" y="72"/>
                      <a:pt x="0" y="105"/>
                    </a:cubicBezTo>
                    <a:cubicBezTo>
                      <a:pt x="0" y="140"/>
                      <a:pt x="28" y="169"/>
                      <a:pt x="64" y="169"/>
                    </a:cubicBezTo>
                    <a:lnTo>
                      <a:pt x="202" y="169"/>
                    </a:lnTo>
                    <a:cubicBezTo>
                      <a:pt x="232" y="169"/>
                      <a:pt x="255" y="146"/>
                      <a:pt x="255" y="116"/>
                    </a:cubicBezTo>
                    <a:cubicBezTo>
                      <a:pt x="255" y="88"/>
                      <a:pt x="233" y="65"/>
                      <a:pt x="206" y="63"/>
                    </a:cubicBezTo>
                    <a:lnTo>
                      <a:pt x="206" y="63"/>
                    </a:lnTo>
                    <a:close/>
                    <a:moveTo>
                      <a:pt x="202" y="148"/>
                    </a:moveTo>
                    <a:lnTo>
                      <a:pt x="202" y="148"/>
                    </a:lnTo>
                    <a:lnTo>
                      <a:pt x="64" y="148"/>
                    </a:lnTo>
                    <a:cubicBezTo>
                      <a:pt x="40" y="148"/>
                      <a:pt x="21" y="129"/>
                      <a:pt x="21" y="105"/>
                    </a:cubicBezTo>
                    <a:cubicBezTo>
                      <a:pt x="21" y="82"/>
                      <a:pt x="40" y="63"/>
                      <a:pt x="64" y="63"/>
                    </a:cubicBezTo>
                    <a:lnTo>
                      <a:pt x="71" y="63"/>
                    </a:lnTo>
                    <a:cubicBezTo>
                      <a:pt x="78" y="38"/>
                      <a:pt x="101" y="20"/>
                      <a:pt x="128" y="20"/>
                    </a:cubicBezTo>
                    <a:cubicBezTo>
                      <a:pt x="159" y="20"/>
                      <a:pt x="186" y="47"/>
                      <a:pt x="186" y="79"/>
                    </a:cubicBezTo>
                    <a:lnTo>
                      <a:pt x="186" y="84"/>
                    </a:lnTo>
                    <a:lnTo>
                      <a:pt x="202" y="84"/>
                    </a:lnTo>
                    <a:cubicBezTo>
                      <a:pt x="220" y="84"/>
                      <a:pt x="234" y="98"/>
                      <a:pt x="234" y="116"/>
                    </a:cubicBezTo>
                    <a:cubicBezTo>
                      <a:pt x="234" y="134"/>
                      <a:pt x="220" y="148"/>
                      <a:pt x="202" y="148"/>
                    </a:cubicBezTo>
                    <a:lnTo>
                      <a:pt x="202" y="148"/>
                    </a:lnTo>
                    <a:close/>
                    <a:moveTo>
                      <a:pt x="202" y="148"/>
                    </a:moveTo>
                    <a:lnTo>
                      <a:pt x="202" y="148"/>
                    </a:lnTo>
                    <a:close/>
                  </a:path>
                </a:pathLst>
              </a:custGeom>
              <a:solidFill>
                <a:schemeClr val="accent6"/>
              </a:solidFill>
              <a:ln w="0">
                <a:noFill/>
                <a:prstDash val="solid"/>
                <a:round/>
                <a:headEnd/>
                <a:tailEnd/>
              </a:ln>
            </p:spPr>
            <p:txBody>
              <a:bodyPr vert="horz" wrap="square" lIns="91420" tIns="45709" rIns="91420" bIns="45709" numCol="1" anchor="t" anchorCtr="0" compatLnSpc="1">
                <a:prstTxWarp prst="textNoShape">
                  <a:avLst/>
                </a:prstTxWarp>
              </a:bodyPr>
              <a:lstStyle/>
              <a:p>
                <a:endParaRPr lang="en-US" sz="2400">
                  <a:solidFill>
                    <a:srgbClr val="787878"/>
                  </a:solidFill>
                </a:endParaRPr>
              </a:p>
            </p:txBody>
          </p:sp>
          <p:grpSp>
            <p:nvGrpSpPr>
              <p:cNvPr id="16" name="Skupina 15"/>
              <p:cNvGrpSpPr/>
              <p:nvPr/>
            </p:nvGrpSpPr>
            <p:grpSpPr>
              <a:xfrm>
                <a:off x="5664393" y="3705245"/>
                <a:ext cx="230188" cy="249239"/>
                <a:chOff x="6375400" y="3705225"/>
                <a:chExt cx="230188" cy="249238"/>
              </a:xfrm>
              <a:solidFill>
                <a:schemeClr val="accent6"/>
              </a:solidFill>
            </p:grpSpPr>
            <p:sp>
              <p:nvSpPr>
                <p:cNvPr id="13" name="Freeform 13"/>
                <p:cNvSpPr>
                  <a:spLocks noEditPoints="1"/>
                </p:cNvSpPr>
                <p:nvPr/>
              </p:nvSpPr>
              <p:spPr bwMode="auto">
                <a:xfrm>
                  <a:off x="6375400" y="3859213"/>
                  <a:ext cx="230188" cy="95250"/>
                </a:xfrm>
                <a:custGeom>
                  <a:avLst/>
                  <a:gdLst>
                    <a:gd name="T0" fmla="*/ 7678 w 7686"/>
                    <a:gd name="T1" fmla="*/ 2469 h 3196"/>
                    <a:gd name="T2" fmla="*/ 7678 w 7686"/>
                    <a:gd name="T3" fmla="*/ 2469 h 3196"/>
                    <a:gd name="T4" fmla="*/ 7678 w 7686"/>
                    <a:gd name="T5" fmla="*/ 2469 h 3196"/>
                    <a:gd name="T6" fmla="*/ 7653 w 7686"/>
                    <a:gd name="T7" fmla="*/ 2366 h 3196"/>
                    <a:gd name="T8" fmla="*/ 7288 w 7686"/>
                    <a:gd name="T9" fmla="*/ 1186 h 3196"/>
                    <a:gd name="T10" fmla="*/ 7244 w 7686"/>
                    <a:gd name="T11" fmla="*/ 1054 h 3196"/>
                    <a:gd name="T12" fmla="*/ 7244 w 7686"/>
                    <a:gd name="T13" fmla="*/ 1053 h 3196"/>
                    <a:gd name="T14" fmla="*/ 6996 w 7686"/>
                    <a:gd name="T15" fmla="*/ 778 h 3196"/>
                    <a:gd name="T16" fmla="*/ 6957 w 7686"/>
                    <a:gd name="T17" fmla="*/ 756 h 3196"/>
                    <a:gd name="T18" fmla="*/ 6935 w 7686"/>
                    <a:gd name="T19" fmla="*/ 746 h 3196"/>
                    <a:gd name="T20" fmla="*/ 6071 w 7686"/>
                    <a:gd name="T21" fmla="*/ 385 h 3196"/>
                    <a:gd name="T22" fmla="*/ 5063 w 7686"/>
                    <a:gd name="T23" fmla="*/ 1 h 3196"/>
                    <a:gd name="T24" fmla="*/ 4325 w 7686"/>
                    <a:gd name="T25" fmla="*/ 2192 h 3196"/>
                    <a:gd name="T26" fmla="*/ 4251 w 7686"/>
                    <a:gd name="T27" fmla="*/ 613 h 3196"/>
                    <a:gd name="T28" fmla="*/ 4312 w 7686"/>
                    <a:gd name="T29" fmla="*/ 493 h 3196"/>
                    <a:gd name="T30" fmla="*/ 4555 w 7686"/>
                    <a:gd name="T31" fmla="*/ 12 h 3196"/>
                    <a:gd name="T32" fmla="*/ 3839 w 7686"/>
                    <a:gd name="T33" fmla="*/ 245 h 3196"/>
                    <a:gd name="T34" fmla="*/ 3135 w 7686"/>
                    <a:gd name="T35" fmla="*/ 21 h 3196"/>
                    <a:gd name="T36" fmla="*/ 3374 w 7686"/>
                    <a:gd name="T37" fmla="*/ 493 h 3196"/>
                    <a:gd name="T38" fmla="*/ 3435 w 7686"/>
                    <a:gd name="T39" fmla="*/ 613 h 3196"/>
                    <a:gd name="T40" fmla="*/ 3362 w 7686"/>
                    <a:gd name="T41" fmla="*/ 2192 h 3196"/>
                    <a:gd name="T42" fmla="*/ 2622 w 7686"/>
                    <a:gd name="T43" fmla="*/ 0 h 3196"/>
                    <a:gd name="T44" fmla="*/ 1614 w 7686"/>
                    <a:gd name="T45" fmla="*/ 384 h 3196"/>
                    <a:gd name="T46" fmla="*/ 750 w 7686"/>
                    <a:gd name="T47" fmla="*/ 745 h 3196"/>
                    <a:gd name="T48" fmla="*/ 728 w 7686"/>
                    <a:gd name="T49" fmla="*/ 755 h 3196"/>
                    <a:gd name="T50" fmla="*/ 690 w 7686"/>
                    <a:gd name="T51" fmla="*/ 777 h 3196"/>
                    <a:gd name="T52" fmla="*/ 441 w 7686"/>
                    <a:gd name="T53" fmla="*/ 1053 h 3196"/>
                    <a:gd name="T54" fmla="*/ 441 w 7686"/>
                    <a:gd name="T55" fmla="*/ 1054 h 3196"/>
                    <a:gd name="T56" fmla="*/ 397 w 7686"/>
                    <a:gd name="T57" fmla="*/ 1186 h 3196"/>
                    <a:gd name="T58" fmla="*/ 33 w 7686"/>
                    <a:gd name="T59" fmla="*/ 2366 h 3196"/>
                    <a:gd name="T60" fmla="*/ 7 w 7686"/>
                    <a:gd name="T61" fmla="*/ 2469 h 3196"/>
                    <a:gd name="T62" fmla="*/ 0 w 7686"/>
                    <a:gd name="T63" fmla="*/ 2565 h 3196"/>
                    <a:gd name="T64" fmla="*/ 629 w 7686"/>
                    <a:gd name="T65" fmla="*/ 3195 h 3196"/>
                    <a:gd name="T66" fmla="*/ 1229 w 7686"/>
                    <a:gd name="T67" fmla="*/ 3195 h 3196"/>
                    <a:gd name="T68" fmla="*/ 3809 w 7686"/>
                    <a:gd name="T69" fmla="*/ 3195 h 3196"/>
                    <a:gd name="T70" fmla="*/ 7057 w 7686"/>
                    <a:gd name="T71" fmla="*/ 3195 h 3196"/>
                    <a:gd name="T72" fmla="*/ 7686 w 7686"/>
                    <a:gd name="T73" fmla="*/ 2565 h 3196"/>
                    <a:gd name="T74" fmla="*/ 7678 w 7686"/>
                    <a:gd name="T75" fmla="*/ 2469 h 3196"/>
                    <a:gd name="T76" fmla="*/ 7678 w 7686"/>
                    <a:gd name="T77" fmla="*/ 2469 h 3196"/>
                    <a:gd name="T78" fmla="*/ 7678 w 7686"/>
                    <a:gd name="T79" fmla="*/ 2469 h 3196"/>
                    <a:gd name="T80" fmla="*/ 7678 w 7686"/>
                    <a:gd name="T81" fmla="*/ 2469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86" h="3196">
                      <a:moveTo>
                        <a:pt x="7678" y="2469"/>
                      </a:moveTo>
                      <a:lnTo>
                        <a:pt x="7678" y="2469"/>
                      </a:lnTo>
                      <a:lnTo>
                        <a:pt x="7678" y="2469"/>
                      </a:lnTo>
                      <a:cubicBezTo>
                        <a:pt x="7673" y="2433"/>
                        <a:pt x="7665" y="2399"/>
                        <a:pt x="7653" y="2366"/>
                      </a:cubicBezTo>
                      <a:cubicBezTo>
                        <a:pt x="7569" y="2042"/>
                        <a:pt x="7375" y="1451"/>
                        <a:pt x="7288" y="1186"/>
                      </a:cubicBezTo>
                      <a:cubicBezTo>
                        <a:pt x="7278" y="1140"/>
                        <a:pt x="7264" y="1096"/>
                        <a:pt x="7244" y="1054"/>
                      </a:cubicBezTo>
                      <a:lnTo>
                        <a:pt x="7244" y="1053"/>
                      </a:lnTo>
                      <a:cubicBezTo>
                        <a:pt x="7191" y="938"/>
                        <a:pt x="7104" y="842"/>
                        <a:pt x="6996" y="778"/>
                      </a:cubicBezTo>
                      <a:cubicBezTo>
                        <a:pt x="6989" y="773"/>
                        <a:pt x="6975" y="766"/>
                        <a:pt x="6957" y="756"/>
                      </a:cubicBezTo>
                      <a:cubicBezTo>
                        <a:pt x="6950" y="753"/>
                        <a:pt x="6942" y="749"/>
                        <a:pt x="6935" y="746"/>
                      </a:cubicBezTo>
                      <a:cubicBezTo>
                        <a:pt x="6723" y="645"/>
                        <a:pt x="6071" y="385"/>
                        <a:pt x="6071" y="385"/>
                      </a:cubicBezTo>
                      <a:cubicBezTo>
                        <a:pt x="5745" y="244"/>
                        <a:pt x="5408" y="124"/>
                        <a:pt x="5063" y="1"/>
                      </a:cubicBezTo>
                      <a:cubicBezTo>
                        <a:pt x="5001" y="257"/>
                        <a:pt x="4418" y="1956"/>
                        <a:pt x="4325" y="2192"/>
                      </a:cubicBezTo>
                      <a:lnTo>
                        <a:pt x="4251" y="613"/>
                      </a:lnTo>
                      <a:cubicBezTo>
                        <a:pt x="4276" y="576"/>
                        <a:pt x="4293" y="533"/>
                        <a:pt x="4312" y="493"/>
                      </a:cubicBezTo>
                      <a:lnTo>
                        <a:pt x="4555" y="12"/>
                      </a:lnTo>
                      <a:cubicBezTo>
                        <a:pt x="4384" y="155"/>
                        <a:pt x="4126" y="245"/>
                        <a:pt x="3839" y="245"/>
                      </a:cubicBezTo>
                      <a:cubicBezTo>
                        <a:pt x="3559" y="245"/>
                        <a:pt x="3307" y="159"/>
                        <a:pt x="3135" y="21"/>
                      </a:cubicBezTo>
                      <a:lnTo>
                        <a:pt x="3374" y="493"/>
                      </a:lnTo>
                      <a:cubicBezTo>
                        <a:pt x="3394" y="533"/>
                        <a:pt x="3411" y="576"/>
                        <a:pt x="3435" y="613"/>
                      </a:cubicBezTo>
                      <a:lnTo>
                        <a:pt x="3362" y="2192"/>
                      </a:lnTo>
                      <a:cubicBezTo>
                        <a:pt x="3268" y="1956"/>
                        <a:pt x="2683" y="256"/>
                        <a:pt x="2622" y="0"/>
                      </a:cubicBezTo>
                      <a:cubicBezTo>
                        <a:pt x="2278" y="123"/>
                        <a:pt x="1941" y="243"/>
                        <a:pt x="1614" y="384"/>
                      </a:cubicBezTo>
                      <a:cubicBezTo>
                        <a:pt x="1614" y="384"/>
                        <a:pt x="963" y="645"/>
                        <a:pt x="750" y="745"/>
                      </a:cubicBezTo>
                      <a:cubicBezTo>
                        <a:pt x="743" y="748"/>
                        <a:pt x="735" y="751"/>
                        <a:pt x="728" y="755"/>
                      </a:cubicBezTo>
                      <a:cubicBezTo>
                        <a:pt x="710" y="764"/>
                        <a:pt x="696" y="771"/>
                        <a:pt x="690" y="777"/>
                      </a:cubicBezTo>
                      <a:cubicBezTo>
                        <a:pt x="582" y="842"/>
                        <a:pt x="494" y="938"/>
                        <a:pt x="441" y="1053"/>
                      </a:cubicBezTo>
                      <a:lnTo>
                        <a:pt x="441" y="1054"/>
                      </a:lnTo>
                      <a:cubicBezTo>
                        <a:pt x="422" y="1096"/>
                        <a:pt x="407" y="1140"/>
                        <a:pt x="397" y="1186"/>
                      </a:cubicBezTo>
                      <a:cubicBezTo>
                        <a:pt x="310" y="1451"/>
                        <a:pt x="117" y="2041"/>
                        <a:pt x="33" y="2366"/>
                      </a:cubicBezTo>
                      <a:cubicBezTo>
                        <a:pt x="21" y="2399"/>
                        <a:pt x="12" y="2434"/>
                        <a:pt x="7" y="2469"/>
                      </a:cubicBezTo>
                      <a:cubicBezTo>
                        <a:pt x="2" y="2500"/>
                        <a:pt x="0" y="2533"/>
                        <a:pt x="0" y="2565"/>
                      </a:cubicBezTo>
                      <a:cubicBezTo>
                        <a:pt x="0" y="2913"/>
                        <a:pt x="281" y="3195"/>
                        <a:pt x="629" y="3195"/>
                      </a:cubicBezTo>
                      <a:lnTo>
                        <a:pt x="1229" y="3195"/>
                      </a:lnTo>
                      <a:cubicBezTo>
                        <a:pt x="2089" y="3195"/>
                        <a:pt x="2949" y="3196"/>
                        <a:pt x="3809" y="3195"/>
                      </a:cubicBezTo>
                      <a:lnTo>
                        <a:pt x="7057" y="3195"/>
                      </a:lnTo>
                      <a:cubicBezTo>
                        <a:pt x="7404" y="3195"/>
                        <a:pt x="7686" y="2913"/>
                        <a:pt x="7686" y="2565"/>
                      </a:cubicBezTo>
                      <a:cubicBezTo>
                        <a:pt x="7686" y="2533"/>
                        <a:pt x="7683" y="2500"/>
                        <a:pt x="7678" y="2469"/>
                      </a:cubicBezTo>
                      <a:lnTo>
                        <a:pt x="7678" y="2469"/>
                      </a:lnTo>
                      <a:close/>
                      <a:moveTo>
                        <a:pt x="7678" y="2469"/>
                      </a:moveTo>
                      <a:lnTo>
                        <a:pt x="7678" y="246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sp>
              <p:nvSpPr>
                <p:cNvPr id="14" name="Freeform 14"/>
                <p:cNvSpPr>
                  <a:spLocks noEditPoints="1"/>
                </p:cNvSpPr>
                <p:nvPr/>
              </p:nvSpPr>
              <p:spPr bwMode="auto">
                <a:xfrm>
                  <a:off x="6429375" y="3705225"/>
                  <a:ext cx="122238" cy="144463"/>
                </a:xfrm>
                <a:custGeom>
                  <a:avLst/>
                  <a:gdLst>
                    <a:gd name="T0" fmla="*/ 3692 w 4097"/>
                    <a:gd name="T1" fmla="*/ 2234 h 4868"/>
                    <a:gd name="T2" fmla="*/ 3692 w 4097"/>
                    <a:gd name="T3" fmla="*/ 2234 h 4868"/>
                    <a:gd name="T4" fmla="*/ 3714 w 4097"/>
                    <a:gd name="T5" fmla="*/ 1627 h 4868"/>
                    <a:gd name="T6" fmla="*/ 2086 w 4097"/>
                    <a:gd name="T7" fmla="*/ 0 h 4868"/>
                    <a:gd name="T8" fmla="*/ 2011 w 4097"/>
                    <a:gd name="T9" fmla="*/ 0 h 4868"/>
                    <a:gd name="T10" fmla="*/ 382 w 4097"/>
                    <a:gd name="T11" fmla="*/ 1629 h 4868"/>
                    <a:gd name="T12" fmla="*/ 404 w 4097"/>
                    <a:gd name="T13" fmla="*/ 2235 h 4868"/>
                    <a:gd name="T14" fmla="*/ 39 w 4097"/>
                    <a:gd name="T15" fmla="*/ 2586 h 4868"/>
                    <a:gd name="T16" fmla="*/ 486 w 4097"/>
                    <a:gd name="T17" fmla="*/ 3333 h 4868"/>
                    <a:gd name="T18" fmla="*/ 1194 w 4097"/>
                    <a:gd name="T19" fmla="*/ 4474 h 4868"/>
                    <a:gd name="T20" fmla="*/ 2015 w 4097"/>
                    <a:gd name="T21" fmla="*/ 4867 h 4868"/>
                    <a:gd name="T22" fmla="*/ 2049 w 4097"/>
                    <a:gd name="T23" fmla="*/ 4868 h 4868"/>
                    <a:gd name="T24" fmla="*/ 2083 w 4097"/>
                    <a:gd name="T25" fmla="*/ 4867 h 4868"/>
                    <a:gd name="T26" fmla="*/ 2898 w 4097"/>
                    <a:gd name="T27" fmla="*/ 4479 h 4868"/>
                    <a:gd name="T28" fmla="*/ 3610 w 4097"/>
                    <a:gd name="T29" fmla="*/ 3333 h 4868"/>
                    <a:gd name="T30" fmla="*/ 4057 w 4097"/>
                    <a:gd name="T31" fmla="*/ 2586 h 4868"/>
                    <a:gd name="T32" fmla="*/ 3692 w 4097"/>
                    <a:gd name="T33" fmla="*/ 2234 h 4868"/>
                    <a:gd name="T34" fmla="*/ 3692 w 4097"/>
                    <a:gd name="T35" fmla="*/ 2234 h 4868"/>
                    <a:gd name="T36" fmla="*/ 3692 w 4097"/>
                    <a:gd name="T37" fmla="*/ 2234 h 4868"/>
                    <a:gd name="T38" fmla="*/ 3692 w 4097"/>
                    <a:gd name="T39" fmla="*/ 2234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7" h="4868">
                      <a:moveTo>
                        <a:pt x="3692" y="2234"/>
                      </a:moveTo>
                      <a:lnTo>
                        <a:pt x="3692" y="2234"/>
                      </a:lnTo>
                      <a:cubicBezTo>
                        <a:pt x="3692" y="2123"/>
                        <a:pt x="3714" y="1720"/>
                        <a:pt x="3714" y="1627"/>
                      </a:cubicBezTo>
                      <a:cubicBezTo>
                        <a:pt x="3715" y="728"/>
                        <a:pt x="2985" y="0"/>
                        <a:pt x="2086" y="0"/>
                      </a:cubicBezTo>
                      <a:lnTo>
                        <a:pt x="2011" y="0"/>
                      </a:lnTo>
                      <a:cubicBezTo>
                        <a:pt x="1112" y="0"/>
                        <a:pt x="382" y="729"/>
                        <a:pt x="382" y="1629"/>
                      </a:cubicBezTo>
                      <a:cubicBezTo>
                        <a:pt x="382" y="1721"/>
                        <a:pt x="404" y="2123"/>
                        <a:pt x="404" y="2235"/>
                      </a:cubicBezTo>
                      <a:cubicBezTo>
                        <a:pt x="364" y="2238"/>
                        <a:pt x="0" y="2150"/>
                        <a:pt x="39" y="2586"/>
                      </a:cubicBezTo>
                      <a:cubicBezTo>
                        <a:pt x="122" y="3512"/>
                        <a:pt x="475" y="3333"/>
                        <a:pt x="486" y="3333"/>
                      </a:cubicBezTo>
                      <a:cubicBezTo>
                        <a:pt x="660" y="3891"/>
                        <a:pt x="930" y="4247"/>
                        <a:pt x="1194" y="4474"/>
                      </a:cubicBezTo>
                      <a:cubicBezTo>
                        <a:pt x="1607" y="4829"/>
                        <a:pt x="2007" y="4867"/>
                        <a:pt x="2015" y="4867"/>
                      </a:cubicBezTo>
                      <a:cubicBezTo>
                        <a:pt x="2026" y="4867"/>
                        <a:pt x="2037" y="4868"/>
                        <a:pt x="2049" y="4868"/>
                      </a:cubicBezTo>
                      <a:cubicBezTo>
                        <a:pt x="2059" y="4868"/>
                        <a:pt x="2071" y="4868"/>
                        <a:pt x="2083" y="4867"/>
                      </a:cubicBezTo>
                      <a:cubicBezTo>
                        <a:pt x="2089" y="4867"/>
                        <a:pt x="2487" y="4829"/>
                        <a:pt x="2898" y="4479"/>
                      </a:cubicBezTo>
                      <a:cubicBezTo>
                        <a:pt x="3163" y="4253"/>
                        <a:pt x="3435" y="3895"/>
                        <a:pt x="3610" y="3333"/>
                      </a:cubicBezTo>
                      <a:cubicBezTo>
                        <a:pt x="3621" y="3333"/>
                        <a:pt x="3974" y="3512"/>
                        <a:pt x="4057" y="2586"/>
                      </a:cubicBezTo>
                      <a:cubicBezTo>
                        <a:pt x="4097" y="2149"/>
                        <a:pt x="3732" y="2237"/>
                        <a:pt x="3692" y="2234"/>
                      </a:cubicBezTo>
                      <a:lnTo>
                        <a:pt x="3692" y="2234"/>
                      </a:lnTo>
                      <a:close/>
                      <a:moveTo>
                        <a:pt x="3692" y="2234"/>
                      </a:moveTo>
                      <a:lnTo>
                        <a:pt x="3692" y="223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787878"/>
                    </a:solidFill>
                  </a:endParaRPr>
                </a:p>
              </p:txBody>
            </p:sp>
          </p:grpSp>
        </p:grpSp>
      </p:grpSp>
      <p:sp>
        <p:nvSpPr>
          <p:cNvPr id="18" name="Text Placeholder 8"/>
          <p:cNvSpPr txBox="1">
            <a:spLocks/>
          </p:cNvSpPr>
          <p:nvPr/>
        </p:nvSpPr>
        <p:spPr>
          <a:xfrm>
            <a:off x="300251" y="179918"/>
            <a:ext cx="8843749" cy="84167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spcAft>
                <a:spcPts val="600"/>
              </a:spcAft>
            </a:pPr>
            <a:r>
              <a:rPr lang="lt-LT" sz="1800" b="1" dirty="0" smtClean="0">
                <a:latin typeface="+mj-lt"/>
                <a:ea typeface="Times New Roman"/>
              </a:rPr>
              <a:t>mažinamos </a:t>
            </a:r>
            <a:r>
              <a:rPr lang="lt-LT" sz="1800" b="1" dirty="0" err="1" smtClean="0">
                <a:latin typeface="+mj-lt"/>
                <a:ea typeface="Times New Roman"/>
              </a:rPr>
              <a:t>Vp</a:t>
            </a:r>
            <a:r>
              <a:rPr lang="lt-LT" sz="1800" b="1" dirty="0" smtClean="0">
                <a:latin typeface="+mj-lt"/>
                <a:ea typeface="Times New Roman"/>
              </a:rPr>
              <a:t> </a:t>
            </a:r>
            <a:r>
              <a:rPr lang="lt-LT" sz="1800" b="1" dirty="0">
                <a:latin typeface="+mj-lt"/>
                <a:ea typeface="Times New Roman"/>
              </a:rPr>
              <a:t>2 </a:t>
            </a:r>
            <a:r>
              <a:rPr lang="lt-LT" sz="1800" b="1" dirty="0" smtClean="0">
                <a:latin typeface="+mj-lt"/>
                <a:ea typeface="Times New Roman"/>
              </a:rPr>
              <a:t>pr.</a:t>
            </a:r>
            <a:r>
              <a:rPr lang="lt-LT" sz="1800" b="1" dirty="0" smtClean="0">
                <a:latin typeface="+mj-lt"/>
                <a:ea typeface="Calibri"/>
              </a:rPr>
              <a:t> </a:t>
            </a:r>
            <a:r>
              <a:rPr lang="lt-LT" sz="1800" b="1" dirty="0" smtClean="0">
                <a:latin typeface="+mj-lt"/>
                <a:ea typeface="Times New Roman"/>
              </a:rPr>
              <a:t>(ERPF) lėšos</a:t>
            </a:r>
            <a:r>
              <a:rPr lang="lt-LT" sz="1800" b="1" dirty="0" smtClean="0">
                <a:latin typeface="+mj-lt"/>
                <a:ea typeface="Times New Roman"/>
              </a:rPr>
              <a:t>: </a:t>
            </a:r>
            <a:r>
              <a:rPr lang="lt-LT" sz="1800" b="1" i="1" dirty="0" smtClean="0">
                <a:solidFill>
                  <a:srgbClr val="0AB8D0"/>
                </a:solidFill>
                <a:latin typeface="+mj-lt"/>
              </a:rPr>
              <a:t>Informacinės </a:t>
            </a:r>
            <a:r>
              <a:rPr lang="lt-LT" sz="1800" b="1" i="1" dirty="0" smtClean="0">
                <a:solidFill>
                  <a:srgbClr val="0AB8D0"/>
                </a:solidFill>
                <a:latin typeface="+mj-lt"/>
              </a:rPr>
              <a:t>ir ryšių technologijos SEKTORIUS</a:t>
            </a:r>
            <a:endParaRPr sz="1800" i="1" dirty="0">
              <a:solidFill>
                <a:srgbClr val="0AB8D0"/>
              </a:solidFill>
              <a:latin typeface="+mj-lt"/>
            </a:endParaRPr>
          </a:p>
        </p:txBody>
      </p:sp>
      <p:sp>
        <p:nvSpPr>
          <p:cNvPr id="4" name="Stačiakampis 3"/>
          <p:cNvSpPr/>
          <p:nvPr/>
        </p:nvSpPr>
        <p:spPr>
          <a:xfrm>
            <a:off x="5696224" y="1262416"/>
            <a:ext cx="3447775" cy="1246495"/>
          </a:xfrm>
          <a:prstGeom prst="rect">
            <a:avLst/>
          </a:prstGeom>
        </p:spPr>
        <p:txBody>
          <a:bodyPr wrap="square">
            <a:spAutoFit/>
          </a:bodyPr>
          <a:lstStyle/>
          <a:p>
            <a:pPr lvl="0">
              <a:spcBef>
                <a:spcPts val="600"/>
              </a:spcBef>
              <a:spcAft>
                <a:spcPts val="600"/>
              </a:spcAft>
            </a:pPr>
            <a:r>
              <a:rPr lang="lt-LT" sz="1100" dirty="0" smtClean="0">
                <a:solidFill>
                  <a:srgbClr val="787878"/>
                </a:solidFill>
                <a:ea typeface="Times New Roman"/>
              </a:rPr>
              <a:t>Atsisakoma </a:t>
            </a:r>
            <a:r>
              <a:rPr lang="lt-LT" sz="1100" dirty="0">
                <a:solidFill>
                  <a:srgbClr val="787878"/>
                </a:solidFill>
                <a:ea typeface="Times New Roman"/>
              </a:rPr>
              <a:t>perteklinių investicijų į IRT infrastruktūrą</a:t>
            </a:r>
            <a:r>
              <a:rPr lang="lt-LT" sz="1100" dirty="0">
                <a:solidFill>
                  <a:srgbClr val="787878"/>
                </a:solidFill>
              </a:rPr>
              <a:t>.</a:t>
            </a:r>
          </a:p>
          <a:p>
            <a:pPr lvl="0">
              <a:spcBef>
                <a:spcPts val="600"/>
              </a:spcBef>
              <a:spcAft>
                <a:spcPts val="600"/>
              </a:spcAft>
            </a:pPr>
            <a:r>
              <a:rPr lang="lt-LT" sz="1100" dirty="0">
                <a:solidFill>
                  <a:srgbClr val="787878"/>
                </a:solidFill>
                <a:ea typeface="Times New Roman"/>
              </a:rPr>
              <a:t>Atsisakoma fragmentuoto elektroninių paslaugų kūrimo</a:t>
            </a:r>
            <a:r>
              <a:rPr lang="lt-LT" sz="1100" dirty="0" smtClean="0">
                <a:solidFill>
                  <a:srgbClr val="787878"/>
                </a:solidFill>
                <a:ea typeface="Times New Roman"/>
              </a:rPr>
              <a:t>.</a:t>
            </a:r>
          </a:p>
          <a:p>
            <a:pPr lvl="0">
              <a:spcBef>
                <a:spcPts val="600"/>
              </a:spcBef>
              <a:spcAft>
                <a:spcPts val="600"/>
              </a:spcAft>
            </a:pPr>
            <a:r>
              <a:rPr lang="lt-LT" sz="1100" dirty="0" smtClean="0">
                <a:solidFill>
                  <a:srgbClr val="787878"/>
                </a:solidFill>
              </a:rPr>
              <a:t>Atsisakoma viešųjų investicijų į tas IRT sritis, į kurias investuoja privatūs investuotojai.</a:t>
            </a:r>
            <a:endParaRPr lang="en-US" sz="1100" dirty="0">
              <a:solidFill>
                <a:srgbClr val="787878"/>
              </a:solidFill>
            </a:endParaRPr>
          </a:p>
        </p:txBody>
      </p:sp>
    </p:spTree>
    <p:extLst>
      <p:ext uri="{BB962C8B-B14F-4D97-AF65-F5344CB8AC3E}">
        <p14:creationId xmlns:p14="http://schemas.microsoft.com/office/powerpoint/2010/main" val="3350954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00"/>
                            </p:stCondLst>
                            <p:childTnLst>
                              <p:par>
                                <p:cTn id="5" presetID="10" presetClass="entr" presetSubtype="0" fill="hold" grpId="0" nodeType="afterEffect">
                                  <p:stCondLst>
                                    <p:cond delay="0"/>
                                  </p:stCondLst>
                                  <p:childTnLst>
                                    <p:set>
                                      <p:cBhvr>
                                        <p:cTn id="6" dur="1" fill="hold">
                                          <p:stCondLst>
                                            <p:cond delay="0"/>
                                          </p:stCondLst>
                                        </p:cTn>
                                        <p:tgtEl>
                                          <p:spTgt spid="30">
                                            <p:graphicEl>
                                              <a:dgm id="{0A7D40D8-5568-2C4E-8CAD-228EC1C36CEA}"/>
                                            </p:graphicEl>
                                          </p:spTgt>
                                        </p:tgtEl>
                                        <p:attrNameLst>
                                          <p:attrName>style.visibility</p:attrName>
                                        </p:attrNameLst>
                                      </p:cBhvr>
                                      <p:to>
                                        <p:strVal val="visible"/>
                                      </p:to>
                                    </p:set>
                                    <p:animEffect transition="in" filter="fade">
                                      <p:cBhvr>
                                        <p:cTn id="7" dur="500"/>
                                        <p:tgtEl>
                                          <p:spTgt spid="30">
                                            <p:graphicEl>
                                              <a:dgm id="{0A7D40D8-5568-2C4E-8CAD-228EC1C36CEA}"/>
                                            </p:graphicEl>
                                          </p:spTgt>
                                        </p:tgtEl>
                                      </p:cBhvr>
                                    </p:animEffect>
                                  </p:childTnLst>
                                </p:cTn>
                              </p:par>
                            </p:childTnLst>
                          </p:cTn>
                        </p:par>
                        <p:par>
                          <p:cTn id="8" fill="hold">
                            <p:stCondLst>
                              <p:cond delay="1200"/>
                            </p:stCondLst>
                            <p:childTnLst>
                              <p:par>
                                <p:cTn id="9" presetID="10" presetClass="entr" presetSubtype="0" fill="hold" grpId="0" nodeType="afterEffect">
                                  <p:stCondLst>
                                    <p:cond delay="0"/>
                                  </p:stCondLst>
                                  <p:childTnLst>
                                    <p:set>
                                      <p:cBhvr>
                                        <p:cTn id="10" dur="1" fill="hold">
                                          <p:stCondLst>
                                            <p:cond delay="0"/>
                                          </p:stCondLst>
                                        </p:cTn>
                                        <p:tgtEl>
                                          <p:spTgt spid="30">
                                            <p:graphicEl>
                                              <a:dgm id="{53601601-6D75-B543-A657-92AD79D9CFF5}"/>
                                            </p:graphicEl>
                                          </p:spTgt>
                                        </p:tgtEl>
                                        <p:attrNameLst>
                                          <p:attrName>style.visibility</p:attrName>
                                        </p:attrNameLst>
                                      </p:cBhvr>
                                      <p:to>
                                        <p:strVal val="visible"/>
                                      </p:to>
                                    </p:set>
                                    <p:animEffect transition="in" filter="fade">
                                      <p:cBhvr>
                                        <p:cTn id="11" dur="500"/>
                                        <p:tgtEl>
                                          <p:spTgt spid="30">
                                            <p:graphicEl>
                                              <a:dgm id="{53601601-6D75-B543-A657-92AD79D9CFF5}"/>
                                            </p:graphicEl>
                                          </p:spTgt>
                                        </p:tgtEl>
                                      </p:cBhvr>
                                    </p:animEffect>
                                  </p:childTnLst>
                                </p:cTn>
                              </p:par>
                            </p:childTnLst>
                          </p:cTn>
                        </p:par>
                        <p:par>
                          <p:cTn id="12" fill="hold">
                            <p:stCondLst>
                              <p:cond delay="1700"/>
                            </p:stCondLst>
                            <p:childTnLst>
                              <p:par>
                                <p:cTn id="13" presetID="10" presetClass="entr" presetSubtype="0" fill="hold" grpId="0" nodeType="afterEffect">
                                  <p:stCondLst>
                                    <p:cond delay="0"/>
                                  </p:stCondLst>
                                  <p:childTnLst>
                                    <p:set>
                                      <p:cBhvr>
                                        <p:cTn id="14" dur="1" fill="hold">
                                          <p:stCondLst>
                                            <p:cond delay="0"/>
                                          </p:stCondLst>
                                        </p:cTn>
                                        <p:tgtEl>
                                          <p:spTgt spid="30">
                                            <p:graphicEl>
                                              <a:dgm id="{C4C557DD-EAA2-2241-95A0-CB099B6393B8}"/>
                                            </p:graphicEl>
                                          </p:spTgt>
                                        </p:tgtEl>
                                        <p:attrNameLst>
                                          <p:attrName>style.visibility</p:attrName>
                                        </p:attrNameLst>
                                      </p:cBhvr>
                                      <p:to>
                                        <p:strVal val="visible"/>
                                      </p:to>
                                    </p:set>
                                    <p:animEffect transition="in" filter="fade">
                                      <p:cBhvr>
                                        <p:cTn id="15" dur="500"/>
                                        <p:tgtEl>
                                          <p:spTgt spid="30">
                                            <p:graphicEl>
                                              <a:dgm id="{C4C557DD-EAA2-2241-95A0-CB099B6393B8}"/>
                                            </p:graphicEl>
                                          </p:spTgt>
                                        </p:tgtEl>
                                      </p:cBhvr>
                                    </p:animEffect>
                                  </p:childTnLst>
                                </p:cTn>
                              </p:par>
                            </p:childTnLst>
                          </p:cTn>
                        </p:par>
                        <p:par>
                          <p:cTn id="16" fill="hold">
                            <p:stCondLst>
                              <p:cond delay="2200"/>
                            </p:stCondLst>
                            <p:childTnLst>
                              <p:par>
                                <p:cTn id="17" presetID="10" presetClass="entr" presetSubtype="0" fill="hold" grpId="0" nodeType="afterEffect">
                                  <p:stCondLst>
                                    <p:cond delay="0"/>
                                  </p:stCondLst>
                                  <p:childTnLst>
                                    <p:set>
                                      <p:cBhvr>
                                        <p:cTn id="18" dur="1" fill="hold">
                                          <p:stCondLst>
                                            <p:cond delay="0"/>
                                          </p:stCondLst>
                                        </p:cTn>
                                        <p:tgtEl>
                                          <p:spTgt spid="30">
                                            <p:graphicEl>
                                              <a:dgm id="{06ED2F68-29E4-124B-ABFA-EF36B3F285E7}"/>
                                            </p:graphicEl>
                                          </p:spTgt>
                                        </p:tgtEl>
                                        <p:attrNameLst>
                                          <p:attrName>style.visibility</p:attrName>
                                        </p:attrNameLst>
                                      </p:cBhvr>
                                      <p:to>
                                        <p:strVal val="visible"/>
                                      </p:to>
                                    </p:set>
                                    <p:animEffect transition="in" filter="fade">
                                      <p:cBhvr>
                                        <p:cTn id="19" dur="500"/>
                                        <p:tgtEl>
                                          <p:spTgt spid="30">
                                            <p:graphicEl>
                                              <a:dgm id="{06ED2F68-29E4-124B-ABFA-EF36B3F285E7}"/>
                                            </p:graphicEl>
                                          </p:spTgt>
                                        </p:tgtEl>
                                      </p:cBhvr>
                                    </p:animEffect>
                                  </p:childTnLst>
                                </p:cTn>
                              </p:par>
                            </p:childTnLst>
                          </p:cTn>
                        </p:par>
                        <p:par>
                          <p:cTn id="20" fill="hold">
                            <p:stCondLst>
                              <p:cond delay="2700"/>
                            </p:stCondLst>
                            <p:childTnLst>
                              <p:par>
                                <p:cTn id="21" presetID="10" presetClass="entr" presetSubtype="0" fill="hold" grpId="0" nodeType="afterEffect">
                                  <p:stCondLst>
                                    <p:cond delay="0"/>
                                  </p:stCondLst>
                                  <p:childTnLst>
                                    <p:set>
                                      <p:cBhvr>
                                        <p:cTn id="22" dur="1" fill="hold">
                                          <p:stCondLst>
                                            <p:cond delay="0"/>
                                          </p:stCondLst>
                                        </p:cTn>
                                        <p:tgtEl>
                                          <p:spTgt spid="30">
                                            <p:graphicEl>
                                              <a:dgm id="{D2AD5ADE-7399-2B4F-83D3-A31E93BDFFB6}"/>
                                            </p:graphicEl>
                                          </p:spTgt>
                                        </p:tgtEl>
                                        <p:attrNameLst>
                                          <p:attrName>style.visibility</p:attrName>
                                        </p:attrNameLst>
                                      </p:cBhvr>
                                      <p:to>
                                        <p:strVal val="visible"/>
                                      </p:to>
                                    </p:set>
                                    <p:animEffect transition="in" filter="fade">
                                      <p:cBhvr>
                                        <p:cTn id="23" dur="500"/>
                                        <p:tgtEl>
                                          <p:spTgt spid="30">
                                            <p:graphicEl>
                                              <a:dgm id="{D2AD5ADE-7399-2B4F-83D3-A31E93BDFFB6}"/>
                                            </p:graphicEl>
                                          </p:spTgt>
                                        </p:tgtEl>
                                      </p:cBhvr>
                                    </p:animEffect>
                                  </p:childTnLst>
                                </p:cTn>
                              </p:par>
                            </p:childTnLst>
                          </p:cTn>
                        </p:par>
                        <p:par>
                          <p:cTn id="24" fill="hold">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30">
                                            <p:graphicEl>
                                              <a:dgm id="{8D645660-5FAE-A642-82F6-3736FC76794A}"/>
                                            </p:graphicEl>
                                          </p:spTgt>
                                        </p:tgtEl>
                                        <p:attrNameLst>
                                          <p:attrName>style.visibility</p:attrName>
                                        </p:attrNameLst>
                                      </p:cBhvr>
                                      <p:to>
                                        <p:strVal val="visible"/>
                                      </p:to>
                                    </p:set>
                                    <p:animEffect transition="in" filter="fade">
                                      <p:cBhvr>
                                        <p:cTn id="27" dur="500"/>
                                        <p:tgtEl>
                                          <p:spTgt spid="30">
                                            <p:graphicEl>
                                              <a:dgm id="{8D645660-5FAE-A642-82F6-3736FC76794A}"/>
                                            </p:graphicEl>
                                          </p:spTgt>
                                        </p:tgtEl>
                                      </p:cBhvr>
                                    </p:animEffect>
                                  </p:childTnLst>
                                </p:cTn>
                              </p:par>
                            </p:childTnLst>
                          </p:cTn>
                        </p:par>
                        <p:par>
                          <p:cTn id="28" fill="hold">
                            <p:stCondLst>
                              <p:cond delay="3700"/>
                            </p:stCondLst>
                            <p:childTnLst>
                              <p:par>
                                <p:cTn id="29" presetID="10" presetClass="entr" presetSubtype="0" fill="hold" grpId="0" nodeType="afterEffect">
                                  <p:stCondLst>
                                    <p:cond delay="0"/>
                                  </p:stCondLst>
                                  <p:childTnLst>
                                    <p:set>
                                      <p:cBhvr>
                                        <p:cTn id="30" dur="1" fill="hold">
                                          <p:stCondLst>
                                            <p:cond delay="0"/>
                                          </p:stCondLst>
                                        </p:cTn>
                                        <p:tgtEl>
                                          <p:spTgt spid="30">
                                            <p:graphicEl>
                                              <a:dgm id="{FEDC6882-CDA1-5D42-BEC3-313FE89DF7F6}"/>
                                            </p:graphicEl>
                                          </p:spTgt>
                                        </p:tgtEl>
                                        <p:attrNameLst>
                                          <p:attrName>style.visibility</p:attrName>
                                        </p:attrNameLst>
                                      </p:cBhvr>
                                      <p:to>
                                        <p:strVal val="visible"/>
                                      </p:to>
                                    </p:set>
                                    <p:animEffect transition="in" filter="fade">
                                      <p:cBhvr>
                                        <p:cTn id="31" dur="500"/>
                                        <p:tgtEl>
                                          <p:spTgt spid="30">
                                            <p:graphicEl>
                                              <a:dgm id="{FEDC6882-CDA1-5D42-BEC3-313FE89DF7F6}"/>
                                            </p:graphicEl>
                                          </p:spTgt>
                                        </p:tgtEl>
                                      </p:cBhvr>
                                    </p:animEffect>
                                  </p:childTnLst>
                                </p:cTn>
                              </p:par>
                            </p:childTnLst>
                          </p:cTn>
                        </p:par>
                        <p:par>
                          <p:cTn id="32" fill="hold">
                            <p:stCondLst>
                              <p:cond delay="4200"/>
                            </p:stCondLst>
                            <p:childTnLst>
                              <p:par>
                                <p:cTn id="33" presetID="10" presetClass="entr" presetSubtype="0" fill="hold" grpId="0" nodeType="afterEffect">
                                  <p:stCondLst>
                                    <p:cond delay="0"/>
                                  </p:stCondLst>
                                  <p:childTnLst>
                                    <p:set>
                                      <p:cBhvr>
                                        <p:cTn id="34" dur="1" fill="hold">
                                          <p:stCondLst>
                                            <p:cond delay="0"/>
                                          </p:stCondLst>
                                        </p:cTn>
                                        <p:tgtEl>
                                          <p:spTgt spid="30">
                                            <p:graphicEl>
                                              <a:dgm id="{C5040363-78F4-AD44-AA3F-16FE6F65C917}"/>
                                            </p:graphicEl>
                                          </p:spTgt>
                                        </p:tgtEl>
                                        <p:attrNameLst>
                                          <p:attrName>style.visibility</p:attrName>
                                        </p:attrNameLst>
                                      </p:cBhvr>
                                      <p:to>
                                        <p:strVal val="visible"/>
                                      </p:to>
                                    </p:set>
                                    <p:animEffect transition="in" filter="fade">
                                      <p:cBhvr>
                                        <p:cTn id="35" dur="500"/>
                                        <p:tgtEl>
                                          <p:spTgt spid="30">
                                            <p:graphicEl>
                                              <a:dgm id="{C5040363-78F4-AD44-AA3F-16FE6F65C917}"/>
                                            </p:graphicEl>
                                          </p:spTgt>
                                        </p:tgtEl>
                                      </p:cBhvr>
                                    </p:animEffect>
                                  </p:childTnLst>
                                </p:cTn>
                              </p:par>
                            </p:childTnLst>
                          </p:cTn>
                        </p:par>
                        <p:par>
                          <p:cTn id="36" fill="hold">
                            <p:stCondLst>
                              <p:cond delay="4700"/>
                            </p:stCondLst>
                            <p:childTnLst>
                              <p:par>
                                <p:cTn id="37" presetID="10" presetClass="entr" presetSubtype="0" fill="hold" grpId="0" nodeType="afterEffect">
                                  <p:stCondLst>
                                    <p:cond delay="0"/>
                                  </p:stCondLst>
                                  <p:childTnLst>
                                    <p:set>
                                      <p:cBhvr>
                                        <p:cTn id="38" dur="1" fill="hold">
                                          <p:stCondLst>
                                            <p:cond delay="0"/>
                                          </p:stCondLst>
                                        </p:cTn>
                                        <p:tgtEl>
                                          <p:spTgt spid="30">
                                            <p:graphicEl>
                                              <a:dgm id="{5E6C8402-5429-B646-9B0F-505714ED94D1}"/>
                                            </p:graphicEl>
                                          </p:spTgt>
                                        </p:tgtEl>
                                        <p:attrNameLst>
                                          <p:attrName>style.visibility</p:attrName>
                                        </p:attrNameLst>
                                      </p:cBhvr>
                                      <p:to>
                                        <p:strVal val="visible"/>
                                      </p:to>
                                    </p:set>
                                    <p:animEffect transition="in" filter="fade">
                                      <p:cBhvr>
                                        <p:cTn id="39" dur="500"/>
                                        <p:tgtEl>
                                          <p:spTgt spid="30">
                                            <p:graphicEl>
                                              <a:dgm id="{5E6C8402-5429-B646-9B0F-505714ED94D1}"/>
                                            </p:graphicEl>
                                          </p:spTgt>
                                        </p:tgtEl>
                                      </p:cBhvr>
                                    </p:animEffect>
                                  </p:childTnLst>
                                </p:cTn>
                              </p:par>
                            </p:childTnLst>
                          </p:cTn>
                        </p:par>
                        <p:par>
                          <p:cTn id="40" fill="hold">
                            <p:stCondLst>
                              <p:cond delay="5200"/>
                            </p:stCondLst>
                            <p:childTnLst>
                              <p:par>
                                <p:cTn id="41" presetID="10" presetClass="entr" presetSubtype="0" fill="hold" grpId="0" nodeType="afterEffect">
                                  <p:stCondLst>
                                    <p:cond delay="0"/>
                                  </p:stCondLst>
                                  <p:childTnLst>
                                    <p:set>
                                      <p:cBhvr>
                                        <p:cTn id="42" dur="1" fill="hold">
                                          <p:stCondLst>
                                            <p:cond delay="0"/>
                                          </p:stCondLst>
                                        </p:cTn>
                                        <p:tgtEl>
                                          <p:spTgt spid="30">
                                            <p:graphicEl>
                                              <a:dgm id="{8709A067-5569-564A-9383-DC02C89F5B31}"/>
                                            </p:graphicEl>
                                          </p:spTgt>
                                        </p:tgtEl>
                                        <p:attrNameLst>
                                          <p:attrName>style.visibility</p:attrName>
                                        </p:attrNameLst>
                                      </p:cBhvr>
                                      <p:to>
                                        <p:strVal val="visible"/>
                                      </p:to>
                                    </p:set>
                                    <p:animEffect transition="in" filter="fade">
                                      <p:cBhvr>
                                        <p:cTn id="43" dur="500"/>
                                        <p:tgtEl>
                                          <p:spTgt spid="30">
                                            <p:graphicEl>
                                              <a:dgm id="{8709A067-5569-564A-9383-DC02C89F5B31}"/>
                                            </p:graphicEl>
                                          </p:spTgt>
                                        </p:tgtEl>
                                      </p:cBhvr>
                                    </p:animEffect>
                                  </p:childTnLst>
                                </p:cTn>
                              </p:par>
                            </p:childTnLst>
                          </p:cTn>
                        </p:par>
                        <p:par>
                          <p:cTn id="44" fill="hold">
                            <p:stCondLst>
                              <p:cond delay="5700"/>
                            </p:stCondLst>
                            <p:childTnLst>
                              <p:par>
                                <p:cTn id="45" presetID="10" presetClass="entr" presetSubtype="0" fill="hold" grpId="0" nodeType="afterEffect">
                                  <p:stCondLst>
                                    <p:cond delay="0"/>
                                  </p:stCondLst>
                                  <p:childTnLst>
                                    <p:set>
                                      <p:cBhvr>
                                        <p:cTn id="46" dur="1" fill="hold">
                                          <p:stCondLst>
                                            <p:cond delay="0"/>
                                          </p:stCondLst>
                                        </p:cTn>
                                        <p:tgtEl>
                                          <p:spTgt spid="30">
                                            <p:graphicEl>
                                              <a:dgm id="{C533FF2C-FE4B-4C4F-AC76-83A5D9871006}"/>
                                            </p:graphicEl>
                                          </p:spTgt>
                                        </p:tgtEl>
                                        <p:attrNameLst>
                                          <p:attrName>style.visibility</p:attrName>
                                        </p:attrNameLst>
                                      </p:cBhvr>
                                      <p:to>
                                        <p:strVal val="visible"/>
                                      </p:to>
                                    </p:set>
                                    <p:animEffect transition="in" filter="fade">
                                      <p:cBhvr>
                                        <p:cTn id="47" dur="500"/>
                                        <p:tgtEl>
                                          <p:spTgt spid="30">
                                            <p:graphicEl>
                                              <a:dgm id="{C533FF2C-FE4B-4C4F-AC76-83A5D98710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Dgm bld="one"/>
        </p:bldSub>
      </p:bldGraphic>
    </p:bldLst>
  </p:timing>
</p:sld>
</file>

<file path=ppt/theme/theme1.xml><?xml version="1.0" encoding="utf-8"?>
<a:theme xmlns:a="http://schemas.openxmlformats.org/drawingml/2006/main" name="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0.xml><?xml version="1.0" encoding="utf-8"?>
<a:theme xmlns:a="http://schemas.openxmlformats.org/drawingml/2006/main" name="Initial 2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13.xml><?xml version="1.0" encoding="utf-8"?>
<a:theme xmlns:a="http://schemas.openxmlformats.org/drawingml/2006/main" name="1_Portfolio/Detai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4.xml><?xml version="1.0" encoding="utf-8"?>
<a:theme xmlns:a="http://schemas.openxmlformats.org/drawingml/2006/main" name="1_Break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6.xml><?xml version="1.0" encoding="utf-8"?>
<a:theme xmlns:a="http://schemas.openxmlformats.org/drawingml/2006/main" name="3_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7.xml><?xml version="1.0" encoding="utf-8"?>
<a:theme xmlns:a="http://schemas.openxmlformats.org/drawingml/2006/main" name="1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8.xml><?xml version="1.0" encoding="utf-8"?>
<a:theme xmlns:a="http://schemas.openxmlformats.org/drawingml/2006/main" name="4_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9.xml><?xml version="1.0" encoding="utf-8"?>
<a:theme xmlns:a="http://schemas.openxmlformats.org/drawingml/2006/main" name="2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2.xml><?xml version="1.0" encoding="utf-8"?>
<a:theme xmlns:a="http://schemas.openxmlformats.org/drawingml/2006/main" name="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20.xml><?xml version="1.0" encoding="utf-8"?>
<a:theme xmlns:a="http://schemas.openxmlformats.org/drawingml/2006/main" name="3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1.xml><?xml version="1.0" encoding="utf-8"?>
<a:theme xmlns:a="http://schemas.openxmlformats.org/drawingml/2006/main" name="4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2.xml><?xml version="1.0" encoding="utf-8"?>
<a:theme xmlns:a="http://schemas.openxmlformats.org/drawingml/2006/main" name="5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3.xml><?xml version="1.0" encoding="utf-8"?>
<a:theme xmlns:a="http://schemas.openxmlformats.org/drawingml/2006/main" name="6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4.xml><?xml version="1.0" encoding="utf-8"?>
<a:theme xmlns:a="http://schemas.openxmlformats.org/drawingml/2006/main" name="1_Mock-U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5.xml><?xml version="1.0" encoding="utf-8"?>
<a:theme xmlns:a="http://schemas.openxmlformats.org/drawingml/2006/main" name="7_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ummit-01" id="{839AE325-EC27-41C2-BB25-10380FDE0E63}" vid="{E1FF81CA-314F-4FFD-8BAF-9534A298B5B6}"/>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ck-U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4.xml><?xml version="1.0" encoding="utf-8"?>
<a:theme xmlns:a="http://schemas.openxmlformats.org/drawingml/2006/main" name="Portfolio/Gri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5.xml><?xml version="1.0" encoding="utf-8"?>
<a:theme xmlns:a="http://schemas.openxmlformats.org/drawingml/2006/main" name="Portfolio/Creative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6.xml><?xml version="1.0" encoding="utf-8"?>
<a:theme xmlns:a="http://schemas.openxmlformats.org/drawingml/2006/main" name="Portfolio/Detai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7.xml><?xml version="1.0" encoding="utf-8"?>
<a:theme xmlns:a="http://schemas.openxmlformats.org/drawingml/2006/main" name="Chart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8.xml><?xml version="1.0" encoding="utf-8"?>
<a:theme xmlns:a="http://schemas.openxmlformats.org/drawingml/2006/main" name="Initia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Summit_1-PowerPoint-Template.potx</Template>
  <TotalTime>2316</TotalTime>
  <Words>6651</Words>
  <Application>Microsoft Office PowerPoint</Application>
  <PresentationFormat>On-screen Show (16:9)</PresentationFormat>
  <Paragraphs>497</Paragraphs>
  <Slides>26</Slides>
  <Notes>26</Notes>
  <HiddenSlides>0</HiddenSlides>
  <MMClips>0</MMClips>
  <ScaleCrop>false</ScaleCrop>
  <HeadingPairs>
    <vt:vector size="6" baseType="variant">
      <vt:variant>
        <vt:lpstr>Fonts Used</vt:lpstr>
      </vt:variant>
      <vt:variant>
        <vt:i4>9</vt:i4>
      </vt:variant>
      <vt:variant>
        <vt:lpstr>Theme</vt:lpstr>
      </vt:variant>
      <vt:variant>
        <vt:i4>25</vt:i4>
      </vt:variant>
      <vt:variant>
        <vt:lpstr>Slide Titles</vt:lpstr>
      </vt:variant>
      <vt:variant>
        <vt:i4>26</vt:i4>
      </vt:variant>
    </vt:vector>
  </HeadingPairs>
  <TitlesOfParts>
    <vt:vector size="60" baseType="lpstr">
      <vt:lpstr>Arial</vt:lpstr>
      <vt:lpstr>Roboto Black</vt:lpstr>
      <vt:lpstr>MS Mincho</vt:lpstr>
      <vt:lpstr>AngsanaUPC</vt:lpstr>
      <vt:lpstr>Roboto Light</vt:lpstr>
      <vt:lpstr>Open Sans</vt:lpstr>
      <vt:lpstr>Times New Roman</vt:lpstr>
      <vt:lpstr>Calibri</vt:lpstr>
      <vt:lpstr>Roboto</vt:lpstr>
      <vt:lpstr>Summit_1-PowerPoint-Template</vt:lpstr>
      <vt:lpstr>Basic Centered Master</vt:lpstr>
      <vt:lpstr>Mock-Up Master</vt:lpstr>
      <vt:lpstr>Portfolio/Grid Master</vt:lpstr>
      <vt:lpstr>Portfolio/Creative Master</vt:lpstr>
      <vt:lpstr>Portfolio/Detail Master</vt:lpstr>
      <vt:lpstr>Chart Master</vt:lpstr>
      <vt:lpstr>Initial Master</vt:lpstr>
      <vt:lpstr>Break Master</vt:lpstr>
      <vt:lpstr>Initial 2 Master</vt:lpstr>
      <vt:lpstr>Map Master</vt:lpstr>
      <vt:lpstr>1_Basic Centered Master</vt:lpstr>
      <vt:lpstr>1_Portfolio/Detail Master</vt:lpstr>
      <vt:lpstr>1_Break Master</vt:lpstr>
      <vt:lpstr>2_Basic Centered Master</vt:lpstr>
      <vt:lpstr>3_Basic Centered Master</vt:lpstr>
      <vt:lpstr>1_Summit_1-PowerPoint-Template</vt:lpstr>
      <vt:lpstr>4_Basic Centered Master</vt:lpstr>
      <vt:lpstr>2_Summit_1-PowerPoint-Template</vt:lpstr>
      <vt:lpstr>3_Summit_1-PowerPoint-Template</vt:lpstr>
      <vt:lpstr>4_Summit_1-PowerPoint-Template</vt:lpstr>
      <vt:lpstr>5_Summit_1-PowerPoint-Template</vt:lpstr>
      <vt:lpstr>6_Summit_1-PowerPoint-Template</vt:lpstr>
      <vt:lpstr>1_Mock-Up Master</vt:lpstr>
      <vt:lpstr>7_Summit_1-PowerPoint-Template</vt:lpstr>
      <vt:lpstr>LIETUVOS RESPUBLIKOS PARTNERYSTĖS SUTARTIES IR 2014-2020 M. ES FONDŲ INVESTICIJŲ VEIKSMŲ PROGRAMOS  KEITIMAI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TIKSLINAMAS VP 1 PR. PASISKIRSTYMAS PAGAL KATEGORIJAS</vt:lpstr>
      <vt:lpstr>TIKSLINAMAS VP 2 PR. VEIKLOS REZULTATŲ PERŽIŪROS PLANAS</vt:lpstr>
      <vt:lpstr>TIKSLINAMAS VP 10 PR. VEIKLŲ APRAŠYMAS</vt:lpstr>
      <vt:lpstr>Pakeisti tekstą</vt:lpstr>
      <vt:lpstr>DĖKOJU UŽ DĖMESĮ</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Summit_1-PowerPoint-Template</dc:title>
  <dc:creator>GoaShape</dc:creator>
  <cp:lastModifiedBy>MGRVS</cp:lastModifiedBy>
  <cp:revision>244</cp:revision>
  <cp:lastPrinted>2017-07-10T10:53:29Z</cp:lastPrinted>
  <dcterms:created xsi:type="dcterms:W3CDTF">2014-10-25T17:49:30Z</dcterms:created>
  <dcterms:modified xsi:type="dcterms:W3CDTF">2017-07-10T22:24:20Z</dcterms:modified>
  <cp:category>Dark Blue</cp:category>
</cp:coreProperties>
</file>