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6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2E59"/>
    <a:srgbClr val="5A5A5A"/>
    <a:srgbClr val="F58220"/>
    <a:srgbClr val="E5D4B4"/>
    <a:srgbClr val="FFCB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588" autoAdjust="0"/>
    <p:restoredTop sz="94689" autoAdjust="0"/>
  </p:normalViewPr>
  <p:slideViewPr>
    <p:cSldViewPr>
      <p:cViewPr varScale="1">
        <p:scale>
          <a:sx n="110" d="100"/>
          <a:sy n="110" d="100"/>
        </p:scale>
        <p:origin x="126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1974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ntraštės vietos rezervavimo ženklas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t-LT"/>
          </a:p>
        </p:txBody>
      </p:sp>
      <p:sp>
        <p:nvSpPr>
          <p:cNvPr id="3" name="Datos vietos rezervavimo ženklas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09AD18-ACBC-477B-8611-6CD1B2097853}" type="datetimeFigureOut">
              <a:rPr lang="lt-LT" smtClean="0"/>
              <a:t>2017-05-03</a:t>
            </a:fld>
            <a:endParaRPr lang="lt-LT"/>
          </a:p>
        </p:txBody>
      </p:sp>
      <p:sp>
        <p:nvSpPr>
          <p:cNvPr id="4" name="Poraštės vietos rezervavimo ženklas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t-LT"/>
          </a:p>
        </p:txBody>
      </p:sp>
      <p:sp>
        <p:nvSpPr>
          <p:cNvPr id="5" name="Skaidrės numerio vietos rezervavimo ženklas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A5A39-9D51-4B5A-97EF-DB5165547160}" type="slidenum">
              <a:rPr lang="lt-LT" smtClean="0"/>
              <a:t>‹#›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36208936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t-L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D3B4F2-18FD-4304-9698-4FC550F9F5E9}" type="datetimeFigureOut">
              <a:rPr lang="lt-LT" smtClean="0"/>
              <a:t>2017-05-03</a:t>
            </a:fld>
            <a:endParaRPr lang="lt-L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t-L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lt-L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t-L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28136B-389E-4E6C-8584-DB3592371908}" type="slidenum">
              <a:rPr lang="lt-LT" smtClean="0"/>
              <a:t>‹#›</a:t>
            </a:fld>
            <a:endParaRPr lang="lt-LT"/>
          </a:p>
        </p:txBody>
      </p:sp>
    </p:spTree>
    <p:extLst>
      <p:ext uri="{BB962C8B-B14F-4D97-AF65-F5344CB8AC3E}">
        <p14:creationId xmlns:p14="http://schemas.microsoft.com/office/powerpoint/2010/main" val="987028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Arial Black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rgbClr val="5A5A5A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7D55E45E-17A8-48A0-A288-FD758E84F8F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76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5867400" cy="457200"/>
          </a:xfrm>
        </p:spPr>
        <p:txBody>
          <a:bodyPr>
            <a:noAutofit/>
          </a:bodyPr>
          <a:lstStyle>
            <a:lvl1pPr algn="l">
              <a:defRPr sz="3200">
                <a:solidFill>
                  <a:srgbClr val="5A5A5A"/>
                </a:solidFill>
                <a:latin typeface="Arial"/>
                <a:cs typeface="Arial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525963"/>
          </a:xfrm>
        </p:spPr>
        <p:txBody>
          <a:bodyPr>
            <a:normAutofit/>
          </a:bodyPr>
          <a:lstStyle>
            <a:lvl1pPr>
              <a:defRPr sz="1800">
                <a:solidFill>
                  <a:srgbClr val="5A5A5A"/>
                </a:solidFill>
                <a:latin typeface="Arial"/>
                <a:cs typeface="Arial"/>
              </a:defRPr>
            </a:lvl1pPr>
            <a:lvl2pPr>
              <a:defRPr sz="1800">
                <a:solidFill>
                  <a:srgbClr val="5A5A5A"/>
                </a:solidFill>
                <a:latin typeface="Arial"/>
                <a:cs typeface="Arial"/>
              </a:defRPr>
            </a:lvl2pPr>
            <a:lvl3pPr>
              <a:defRPr sz="1800">
                <a:solidFill>
                  <a:srgbClr val="5A5A5A"/>
                </a:solidFill>
                <a:latin typeface="Arial"/>
                <a:cs typeface="Arial"/>
              </a:defRPr>
            </a:lvl3pPr>
            <a:lvl4pPr>
              <a:defRPr sz="1800">
                <a:solidFill>
                  <a:srgbClr val="5A5A5A"/>
                </a:solidFill>
                <a:latin typeface="Arial"/>
                <a:cs typeface="Arial"/>
              </a:defRPr>
            </a:lvl4pPr>
            <a:lvl5pPr>
              <a:defRPr sz="1800">
                <a:solidFill>
                  <a:srgbClr val="5A5A5A"/>
                </a:solidFill>
                <a:latin typeface="Arial"/>
                <a:cs typeface="Arial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fld id="{7D55E45E-17A8-48A0-A288-FD758E84F8F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045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l">
              <a:defRPr>
                <a:latin typeface="Arial" pitchFamily="34" charset="0"/>
                <a:cs typeface="Arial" pitchFamily="34" charset="0"/>
              </a:defRPr>
            </a:lvl1pPr>
          </a:lstStyle>
          <a:p>
            <a:fld id="{7D55E45E-17A8-48A0-A288-FD758E84F8F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545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6705600" cy="533400"/>
          </a:xfrm>
        </p:spPr>
        <p:txBody>
          <a:bodyPr>
            <a:normAutofit/>
          </a:bodyPr>
          <a:lstStyle>
            <a:lvl1pPr algn="l">
              <a:defRPr sz="3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371600"/>
            <a:ext cx="3657600" cy="4525963"/>
          </a:xfrm>
        </p:spPr>
        <p:txBody>
          <a:bodyPr>
            <a:normAutofit/>
          </a:bodyPr>
          <a:lstStyle>
            <a:lvl1pPr>
              <a:defRPr sz="1800">
                <a:latin typeface="Arial" pitchFamily="34" charset="0"/>
                <a:cs typeface="Arial" pitchFamily="34" charset="0"/>
              </a:defRPr>
            </a:lvl1pPr>
            <a:lvl2pPr>
              <a:defRPr sz="1800">
                <a:latin typeface="Arial" pitchFamily="34" charset="0"/>
                <a:cs typeface="Arial" pitchFamily="34" charset="0"/>
              </a:defRPr>
            </a:lvl2pPr>
            <a:lvl3pPr>
              <a:defRPr sz="1800">
                <a:latin typeface="Arial" pitchFamily="34" charset="0"/>
                <a:cs typeface="Arial" pitchFamily="34" charset="0"/>
              </a:defRPr>
            </a:lvl3pPr>
            <a:lvl4pPr>
              <a:defRPr sz="1800">
                <a:latin typeface="Arial" pitchFamily="34" charset="0"/>
                <a:cs typeface="Arial" pitchFamily="34" charset="0"/>
              </a:defRPr>
            </a:lvl4pPr>
            <a:lvl5pPr>
              <a:defRPr sz="1800">
                <a:latin typeface="Arial" pitchFamily="34" charset="0"/>
                <a:cs typeface="Arial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l">
              <a:defRPr/>
            </a:lvl1pPr>
          </a:lstStyle>
          <a:p>
            <a:fld id="{7D55E45E-17A8-48A0-A288-FD758E84F8F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Content Placeholder 3"/>
          <p:cNvSpPr>
            <a:spLocks noGrp="1"/>
          </p:cNvSpPr>
          <p:nvPr>
            <p:ph sz="half" idx="13"/>
          </p:nvPr>
        </p:nvSpPr>
        <p:spPr>
          <a:xfrm>
            <a:off x="762000" y="1447800"/>
            <a:ext cx="3657600" cy="4525963"/>
          </a:xfrm>
        </p:spPr>
        <p:txBody>
          <a:bodyPr>
            <a:normAutofit/>
          </a:bodyPr>
          <a:lstStyle>
            <a:lvl1pPr>
              <a:defRPr sz="1800">
                <a:latin typeface="Arial" pitchFamily="34" charset="0"/>
                <a:cs typeface="Arial" pitchFamily="34" charset="0"/>
              </a:defRPr>
            </a:lvl1pPr>
            <a:lvl2pPr>
              <a:defRPr sz="1800">
                <a:latin typeface="Arial" pitchFamily="34" charset="0"/>
                <a:cs typeface="Arial" pitchFamily="34" charset="0"/>
              </a:defRPr>
            </a:lvl2pPr>
            <a:lvl3pPr>
              <a:defRPr sz="1800">
                <a:latin typeface="Arial" pitchFamily="34" charset="0"/>
                <a:cs typeface="Arial" pitchFamily="34" charset="0"/>
              </a:defRPr>
            </a:lvl3pPr>
            <a:lvl4pPr>
              <a:defRPr sz="1800">
                <a:latin typeface="Arial" pitchFamily="34" charset="0"/>
                <a:cs typeface="Arial" pitchFamily="34" charset="0"/>
              </a:defRPr>
            </a:lvl4pPr>
            <a:lvl5pPr>
              <a:defRPr sz="1800">
                <a:latin typeface="Arial" pitchFamily="34" charset="0"/>
                <a:cs typeface="Arial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519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l">
              <a:defRPr/>
            </a:lvl1pPr>
          </a:lstStyle>
          <a:p>
            <a:fld id="{7D55E45E-17A8-48A0-A288-FD758E84F8F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617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914399"/>
            <a:ext cx="5486400" cy="3813175"/>
          </a:xfrm>
        </p:spPr>
        <p:txBody>
          <a:bodyPr/>
          <a:lstStyle>
            <a:lvl1pPr marL="0" indent="0">
              <a:buNone/>
              <a:defRPr sz="32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l">
              <a:defRPr/>
            </a:lvl1pPr>
          </a:lstStyle>
          <a:p>
            <a:fld id="{7D55E45E-17A8-48A0-A288-FD758E84F8F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706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962400" y="5334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57200" y="63246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algn="l"/>
            <a:fld id="{7D55E45E-17A8-48A0-A288-FD758E84F8F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719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5" r:id="rId5"/>
    <p:sldLayoutId id="2147483657" r:id="rId6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5A5A5A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5A5A5A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5A5A5A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5A5A5A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5A5A5A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5A5A5A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mailto:info@manobustas.lt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anobustas.l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3352800"/>
            <a:ext cx="91439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32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Daugiabučių namų atnaujinimo iššūkiai, pasibaigus Europos Sąjungos finansavimui</a:t>
            </a:r>
            <a:endParaRPr lang="en-US" sz="32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5867400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lt-LT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2017</a:t>
            </a:r>
            <a:endParaRPr 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138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https://www.pasto-kodas.lt/images/siauliai-miesta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196873"/>
            <a:ext cx="6858000" cy="4542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r>
              <a:rPr lang="lt-LT" dirty="0" smtClean="0">
                <a:latin typeface="Arial" pitchFamily="34" charset="0"/>
                <a:cs typeface="Arial" pitchFamily="34" charset="0"/>
              </a:rPr>
              <a:t>Esama situacija</a:t>
            </a:r>
            <a:endParaRPr lang="en-US" dirty="0">
              <a:solidFill>
                <a:srgbClr val="5A5A5A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38200" y="838200"/>
            <a:ext cx="7315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lt-LT" dirty="0" smtClean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Daugiau kaip 34 tūkst. daugiabučių namų Lietuvoje. </a:t>
            </a:r>
            <a:r>
              <a:rPr lang="en-US" dirty="0" err="1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</a:t>
            </a:r>
            <a:r>
              <a:rPr lang="lt-LT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 70 proc. būstų buvo pastatyta 1946 -1990 m. ir praktiškai visi nebeatitinka keliamų energinių ir komforto </a:t>
            </a:r>
            <a:r>
              <a:rPr lang="lt-LT" dirty="0" err="1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reikal</a:t>
            </a:r>
            <a:r>
              <a:rPr lang="en-US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lt-LT" dirty="0" err="1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vimų</a:t>
            </a:r>
            <a:r>
              <a:rPr lang="lt-LT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latin typeface="Arial" pitchFamily="34" charset="0"/>
                <a:cs typeface="Arial" pitchFamily="34" charset="0"/>
              </a:rPr>
              <a:t>Iššūkis</a:t>
            </a:r>
            <a:r>
              <a:rPr lang="en-US" dirty="0">
                <a:latin typeface="Arial" pitchFamily="34" charset="0"/>
                <a:cs typeface="Arial" pitchFamily="34" charset="0"/>
              </a:rPr>
              <a:t> –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finansavimas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2438400" y="655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0" i="0" u="none" strike="noStrike" kern="1200" cap="small" spc="0" normalizeH="0" baseline="0" noProof="0" dirty="0">
              <a:ln>
                <a:noFill/>
              </a:ln>
              <a:solidFill>
                <a:srgbClr val="4E5B6F"/>
              </a:solidFill>
              <a:effectLst/>
              <a:uLnTx/>
              <a:uFillTx/>
              <a:latin typeface="Century Schoolbook"/>
              <a:ea typeface="+mj-ea"/>
              <a:cs typeface="+mj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352800" y="1177926"/>
            <a:ext cx="53340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lt-LT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Šiuo metu šalyje įgyvendinama daugiabučių gyvenamųjų namų (atnaujinimo) modernizavimo programa įgauna pagreitį, tačiau </a:t>
            </a:r>
            <a:r>
              <a:rPr lang="lt-LT" u="sng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galiojantis teisinis reglamentavimas yra nepajėgus užtikrinti vis </a:t>
            </a:r>
            <a:r>
              <a:rPr lang="lt-LT" u="sng" dirty="0" smtClean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labiau augančių </a:t>
            </a:r>
            <a:r>
              <a:rPr lang="lt-LT" u="sng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savininkų lūkesčių</a:t>
            </a:r>
            <a:r>
              <a:rPr lang="lt-LT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gyventi atnaujintame, </a:t>
            </a:r>
            <a:r>
              <a:rPr lang="lt-LT" dirty="0" smtClean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mažiau </a:t>
            </a:r>
            <a:r>
              <a:rPr lang="lt-LT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energetinių resursų vartojančiame name. </a:t>
            </a:r>
            <a:r>
              <a:rPr lang="lt-LT" dirty="0" smtClean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Siekdami </a:t>
            </a:r>
            <a:r>
              <a:rPr lang="lt-LT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dalyvauti valstybinėje renovacijos programoje, savininkai, bendrosios dalinės nuosavybės </a:t>
            </a:r>
            <a:r>
              <a:rPr lang="lt-LT" dirty="0" smtClean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valdytojai, </a:t>
            </a:r>
            <a:r>
              <a:rPr lang="lt-LT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privalo įveikti </a:t>
            </a:r>
            <a:r>
              <a:rPr lang="lt-LT" u="sng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begalę biurokratinių kliūčių</a:t>
            </a:r>
            <a:r>
              <a:rPr lang="lt-LT" dirty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kol gauna galimybę pradėti vykdyti rangos darbus</a:t>
            </a:r>
            <a:r>
              <a:rPr lang="lt-LT" dirty="0" smtClean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lt-LT" dirty="0" smtClean="0">
              <a:solidFill>
                <a:srgbClr val="5A5A5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lt-LT" b="1" dirty="0" smtClean="0">
                <a:solidFill>
                  <a:srgbClr val="5A5A5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Nėra teisinio reguliavimo kolektyviniam skolinimuisi.</a:t>
            </a:r>
          </a:p>
          <a:p>
            <a:pPr algn="just"/>
            <a:endParaRPr lang="lt-LT" b="1" dirty="0">
              <a:solidFill>
                <a:srgbClr val="5A5A5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4" descr="C:\Users\rasa.burneikaite.MCS\Desktop\euro-icon-4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1470819"/>
            <a:ext cx="40386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077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pPr algn="l"/>
            <a:r>
              <a:rPr lang="lt-LT" dirty="0" smtClean="0">
                <a:solidFill>
                  <a:srgbClr val="5A5A5A"/>
                </a:solidFill>
                <a:latin typeface="Arial" pitchFamily="34" charset="0"/>
                <a:cs typeface="Arial" pitchFamily="34" charset="0"/>
              </a:rPr>
              <a:t>Etapinė renovacija</a:t>
            </a:r>
            <a:endParaRPr lang="en-US" dirty="0">
              <a:solidFill>
                <a:srgbClr val="5A5A5A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90600" y="5244619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sz="800" dirty="0">
              <a:solidFill>
                <a:srgbClr val="000000"/>
              </a:solidFill>
              <a:latin typeface="Arial"/>
            </a:endParaRPr>
          </a:p>
          <a:p>
            <a:r>
              <a:rPr lang="en-US" sz="2000" b="1" dirty="0">
                <a:solidFill>
                  <a:prstClr val="white"/>
                </a:solidFill>
                <a:latin typeface="Arial"/>
              </a:rPr>
              <a:t>ETAPINĖ</a:t>
            </a:r>
            <a:r>
              <a:rPr lang="en-US" sz="2000" b="1" dirty="0">
                <a:solidFill>
                  <a:srgbClr val="D6ECFF">
                    <a:lumMod val="25000"/>
                  </a:srgbClr>
                </a:solidFill>
                <a:latin typeface="Arial"/>
              </a:rPr>
              <a:t> RENOVACIJA</a:t>
            </a:r>
            <a:endParaRPr lang="en-US" sz="2000" dirty="0">
              <a:solidFill>
                <a:srgbClr val="D6ECFF">
                  <a:lumMod val="25000"/>
                </a:srgbClr>
              </a:solidFill>
              <a:latin typeface="Century Schoolbook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590800" y="5434548"/>
            <a:ext cx="5105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solidFill>
                <a:prstClr val="black"/>
              </a:solidFill>
              <a:latin typeface="Century Schoolbook"/>
            </a:endParaRPr>
          </a:p>
          <a:p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Protingas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būdas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sutaupyti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ir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atsinaujinti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. </a:t>
            </a:r>
            <a:endParaRPr lang="en-US" dirty="0">
              <a:solidFill>
                <a:prstClr val="white"/>
              </a:solidFill>
              <a:latin typeface="Century Schoolbook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810" y="766626"/>
            <a:ext cx="6937579" cy="5279594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297089" y="5111516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sz="800" dirty="0">
              <a:solidFill>
                <a:srgbClr val="000000"/>
              </a:solidFill>
              <a:latin typeface="Arial"/>
            </a:endParaRPr>
          </a:p>
          <a:p>
            <a:r>
              <a:rPr lang="en-US" sz="2000" b="1" dirty="0">
                <a:solidFill>
                  <a:prstClr val="white"/>
                </a:solidFill>
                <a:latin typeface="Arial"/>
              </a:rPr>
              <a:t>ETAPINĖ</a:t>
            </a:r>
            <a:r>
              <a:rPr lang="en-US" sz="2000" b="1" dirty="0">
                <a:solidFill>
                  <a:srgbClr val="D6ECFF">
                    <a:lumMod val="25000"/>
                  </a:srgbClr>
                </a:solidFill>
                <a:latin typeface="Arial"/>
              </a:rPr>
              <a:t> RENOVACIJA</a:t>
            </a:r>
            <a:endParaRPr lang="en-US" sz="2000" dirty="0">
              <a:solidFill>
                <a:srgbClr val="D6ECFF">
                  <a:lumMod val="25000"/>
                </a:srgbClr>
              </a:solidFill>
              <a:latin typeface="Century Schoolbook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897289" y="5300983"/>
            <a:ext cx="5105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solidFill>
                <a:prstClr val="black"/>
              </a:solidFill>
              <a:latin typeface="Century Schoolbook"/>
            </a:endParaRPr>
          </a:p>
          <a:p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Protingas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būdas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sutaupyti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ir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Century Schoolbook"/>
              </a:rPr>
              <a:t>atsinaujinti</a:t>
            </a:r>
            <a:r>
              <a:rPr lang="en-US" b="1" dirty="0">
                <a:solidFill>
                  <a:prstClr val="white"/>
                </a:solidFill>
                <a:latin typeface="Century Schoolbook"/>
              </a:rPr>
              <a:t>. </a:t>
            </a:r>
            <a:endParaRPr lang="en-US" dirty="0">
              <a:solidFill>
                <a:prstClr val="white"/>
              </a:solidFill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53456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Energijos švaistymas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362200" y="655638"/>
            <a:ext cx="7467600" cy="685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rgbClr val="5A5A5A"/>
                </a:solidFill>
                <a:latin typeface="Arial"/>
                <a:ea typeface="+mj-ea"/>
                <a:cs typeface="Arial"/>
              </a:defRPr>
            </a:lvl1pPr>
          </a:lstStyle>
          <a:p>
            <a:endParaRPr lang="en-US" sz="27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849918"/>
            <a:ext cx="5659983" cy="5280402"/>
          </a:xfrm>
        </p:spPr>
      </p:pic>
    </p:spTree>
    <p:extLst>
      <p:ext uri="{BB962C8B-B14F-4D97-AF65-F5344CB8AC3E}">
        <p14:creationId xmlns:p14="http://schemas.microsoft.com/office/powerpoint/2010/main" val="312753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r>
              <a:rPr lang="lt-LT" dirty="0">
                <a:latin typeface="Arial" pitchFamily="34" charset="0"/>
                <a:cs typeface="Arial" pitchFamily="34" charset="0"/>
              </a:rPr>
              <a:t>Etapinės renovacijos privalumai</a:t>
            </a:r>
            <a:endParaRPr lang="en-US" dirty="0">
              <a:solidFill>
                <a:srgbClr val="5A5A5A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2583426" y="586812"/>
            <a:ext cx="7467600" cy="792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rgbClr val="5A5A5A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66725" y="655638"/>
            <a:ext cx="80772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Sprendžia</a:t>
            </a:r>
            <a:r>
              <a:rPr lang="lt-LT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patys gyventojai</a:t>
            </a:r>
            <a:endParaRPr lang="en-US" dirty="0" smtClean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Namo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gyventojai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kartu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administratoriumi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sprendžia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ką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kada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renovuoti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lt-LT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Efektyvus</a:t>
            </a:r>
            <a:r>
              <a:rPr lang="en-US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atnaujinimas</a:t>
            </a:r>
            <a:endParaRPr lang="en-US" dirty="0" smtClean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Pirmiausiai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atnaujinamos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namo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dalys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kurios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labiausiai švaisto šilumą ir energiją, dėl to efektyviai investuojamos lėšos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lt-L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Renovacijos</a:t>
            </a:r>
            <a:r>
              <a:rPr lang="en-US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planas</a:t>
            </a:r>
            <a:endParaRPr lang="en-US" dirty="0" smtClean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Sudaromas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ilgalaikis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namo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atnaujinimo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renovacijos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etapų planas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lt-L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Garantija</a:t>
            </a:r>
            <a:endParaRPr lang="en-US" dirty="0" smtClean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Darbams 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suteikiama ne trumpesnė nei įstatymuose numatyta atliktų darbų 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garantija.</a:t>
            </a:r>
            <a:b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lt-LT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lt-LT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Turto vertė</a:t>
            </a:r>
            <a:endParaRPr lang="lt-LT" dirty="0" smtClean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Užbaigus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renovaciją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turto vertė pakyla iki 30 </a:t>
            </a:r>
            <a:r>
              <a:rPr lang="lt-LT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proc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666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7162800" cy="503238"/>
          </a:xfrm>
        </p:spPr>
        <p:txBody>
          <a:bodyPr>
            <a:noAutofit/>
          </a:bodyPr>
          <a:lstStyle/>
          <a:p>
            <a:r>
              <a:rPr lang="lt-LT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Etapinės </a:t>
            </a:r>
            <a:r>
              <a:rPr lang="lt-LT" sz="2900" dirty="0">
                <a:latin typeface="Arial" panose="020B0604020202020204" pitchFamily="34" charset="0"/>
                <a:cs typeface="Arial" panose="020B0604020202020204" pitchFamily="34" charset="0"/>
              </a:rPr>
              <a:t>renovacijos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Finansavimas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900" dirty="0">
              <a:solidFill>
                <a:srgbClr val="5A5A5A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sz="quarter" idx="1"/>
          </p:nvPr>
        </p:nvSpPr>
        <p:spPr>
          <a:xfrm>
            <a:off x="466724" y="838200"/>
            <a:ext cx="8220075" cy="48737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Viskas</a:t>
            </a:r>
            <a:r>
              <a:rPr lang="en-US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aišku</a:t>
            </a:r>
            <a:endParaRPr lang="en-US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Nėra jokių paslėptų mokesčių - aiški darbų eiga ir kaina už kiekvieną renovacijos etapą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lt-LT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lt-LT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Nėra </a:t>
            </a:r>
            <a:r>
              <a:rPr lang="lt-LT" b="1" dirty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tarpininkų</a:t>
            </a:r>
            <a:endParaRPr lang="lt-LT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Išvengiama 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įsipareigojimų bankams, nes 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renovacija finansuojama 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privačiomis lėšomis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lt-L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lt-LT" b="1" dirty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Mažesnės įmokos</a:t>
            </a:r>
            <a:endParaRPr lang="lt-LT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Renovacija vyksta etapais, todėl 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mokama mažesnės 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mėnesines 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įmokos </a:t>
            </a: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nei iškart vykdant pilną renovaciją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lt-LT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 err="1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Patogus</a:t>
            </a:r>
            <a:r>
              <a:rPr lang="en-US" b="1" dirty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atsiskaitymas</a:t>
            </a:r>
            <a:endParaRPr lang="en-US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Atsiskaitymas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išskaidomas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dalimis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pateikiamas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sąskaita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už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komunalines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paslaugas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tuo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nereikia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papildomai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rūpintis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</a:t>
            </a:r>
            <a:r>
              <a:rPr lang="en-US" b="1" dirty="0" err="1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metai</a:t>
            </a:r>
            <a:endParaRPr lang="en-US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Lanksčios išsimokėjimo sąlygos, galimas išsimokėjimas per 5 metus.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39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Straight Connector 33"/>
          <p:cNvCxnSpPr/>
          <p:nvPr/>
        </p:nvCxnSpPr>
        <p:spPr>
          <a:xfrm>
            <a:off x="2667000" y="2988875"/>
            <a:ext cx="0" cy="2802325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3505200" y="3048000"/>
            <a:ext cx="0" cy="2713629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4348167" y="3055437"/>
            <a:ext cx="0" cy="2713629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5186369" y="3094435"/>
            <a:ext cx="0" cy="2713629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6045999" y="3070424"/>
            <a:ext cx="11910" cy="2737640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6917538" y="3048000"/>
            <a:ext cx="16662" cy="2766414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r>
              <a:rPr lang="fi-FI" dirty="0">
                <a:latin typeface="Arial" panose="020B0604020202020204" pitchFamily="34" charset="0"/>
                <a:cs typeface="Arial" panose="020B0604020202020204" pitchFamily="34" charset="0"/>
              </a:rPr>
              <a:t>Taupymas jau nuo pirmojo etapo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55678"/>
          <a:stretch/>
        </p:blipFill>
        <p:spPr>
          <a:xfrm>
            <a:off x="6062667" y="877290"/>
            <a:ext cx="2305050" cy="1219200"/>
          </a:xfrm>
          <a:prstGeom prst="rect">
            <a:avLst/>
          </a:prstGeom>
        </p:spPr>
      </p:pic>
      <p:sp>
        <p:nvSpPr>
          <p:cNvPr id="9" name="Content Placeholder 2"/>
          <p:cNvSpPr>
            <a:spLocks noGrp="1"/>
          </p:cNvSpPr>
          <p:nvPr>
            <p:ph sz="quarter" idx="1"/>
          </p:nvPr>
        </p:nvSpPr>
        <p:spPr>
          <a:xfrm>
            <a:off x="1876426" y="2883888"/>
            <a:ext cx="1033463" cy="2460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4076" y="1969488"/>
            <a:ext cx="5086350" cy="4438650"/>
          </a:xfrm>
          <a:prstGeom prst="rect">
            <a:avLst/>
          </a:prstGeom>
        </p:spPr>
      </p:pic>
      <p:sp>
        <p:nvSpPr>
          <p:cNvPr id="12" name="Content Placeholder 2"/>
          <p:cNvSpPr txBox="1">
            <a:spLocks/>
          </p:cNvSpPr>
          <p:nvPr/>
        </p:nvSpPr>
        <p:spPr>
          <a:xfrm>
            <a:off x="521494" y="1393826"/>
            <a:ext cx="4733926" cy="3124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dirty="0" smtClean="0">
                <a:latin typeface="Arial" panose="020B0604020202020204" pitchFamily="34" charset="0"/>
                <a:cs typeface="Arial" panose="020B0604020202020204" pitchFamily="34" charset="0"/>
              </a:rPr>
              <a:t>Dėl namo renovacijos kasmes mažėja šilumos suvartojimas ir sąskaitos už šildymą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952626" y="3426813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80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952626" y="3950688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60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1952626" y="4501551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1952626" y="5034951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2028826" y="5568351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2447928" y="5949350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3281363" y="5949351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Content Placeholder 2"/>
          <p:cNvSpPr txBox="1">
            <a:spLocks/>
          </p:cNvSpPr>
          <p:nvPr/>
        </p:nvSpPr>
        <p:spPr>
          <a:xfrm>
            <a:off x="4176714" y="5949351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Content Placeholder 2"/>
          <p:cNvSpPr txBox="1">
            <a:spLocks/>
          </p:cNvSpPr>
          <p:nvPr/>
        </p:nvSpPr>
        <p:spPr>
          <a:xfrm>
            <a:off x="5033964" y="5941411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5905500" y="5949351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6772276" y="5941411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2964659" y="2969613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-15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%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3693320" y="3509956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13%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Content Placeholder 2"/>
          <p:cNvSpPr txBox="1">
            <a:spLocks/>
          </p:cNvSpPr>
          <p:nvPr/>
        </p:nvSpPr>
        <p:spPr>
          <a:xfrm>
            <a:off x="4629152" y="4009225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10%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5543552" y="4412252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9%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Content Placeholder 2"/>
          <p:cNvSpPr txBox="1">
            <a:spLocks/>
          </p:cNvSpPr>
          <p:nvPr/>
        </p:nvSpPr>
        <p:spPr>
          <a:xfrm>
            <a:off x="6338888" y="4729354"/>
            <a:ext cx="1033463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7%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Content Placeholder 2"/>
          <p:cNvSpPr txBox="1">
            <a:spLocks/>
          </p:cNvSpPr>
          <p:nvPr/>
        </p:nvSpPr>
        <p:spPr>
          <a:xfrm>
            <a:off x="2428874" y="6177951"/>
            <a:ext cx="1395416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Renovacijos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etapas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Content Placeholder 2"/>
          <p:cNvSpPr txBox="1">
            <a:spLocks/>
          </p:cNvSpPr>
          <p:nvPr/>
        </p:nvSpPr>
        <p:spPr>
          <a:xfrm>
            <a:off x="5662615" y="2335604"/>
            <a:ext cx="1395416" cy="246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Energijos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taupymas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Content Placeholder 2"/>
          <p:cNvSpPr txBox="1">
            <a:spLocks/>
          </p:cNvSpPr>
          <p:nvPr/>
        </p:nvSpPr>
        <p:spPr>
          <a:xfrm>
            <a:off x="1676400" y="3903064"/>
            <a:ext cx="297658" cy="1905000"/>
          </a:xfrm>
          <a:prstGeom prst="rect">
            <a:avLst/>
          </a:prstGeom>
        </p:spPr>
        <p:txBody>
          <a:bodyPr vert="vert270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Suvartojamas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energijos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kiekis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2412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Procesas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95400"/>
            <a:ext cx="9144000" cy="430488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287" y="1905000"/>
            <a:ext cx="3338513" cy="106911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125" y="3323706"/>
            <a:ext cx="3114675" cy="74944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487" y="4871846"/>
            <a:ext cx="3109913" cy="114795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8400" y="1921649"/>
            <a:ext cx="2438400" cy="102706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1425" y="3447840"/>
            <a:ext cx="2441575" cy="94989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72200" y="4840628"/>
            <a:ext cx="2839774" cy="874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90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r>
              <a:rPr lang="lt-LT" dirty="0">
                <a:latin typeface="Arial" panose="020B0604020202020204" pitchFamily="34" charset="0"/>
                <a:cs typeface="Arial" panose="020B0604020202020204" pitchFamily="34" charset="0"/>
              </a:rPr>
              <a:t>Atsakomybė ir patirtis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295400"/>
            <a:ext cx="77724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1371600" y="2743200"/>
            <a:ext cx="1066800" cy="533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buFont typeface="Arial" pitchFamily="34" charset="0"/>
              <a:buNone/>
            </a:pP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Daugiau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nei 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met</a:t>
            </a: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ų patirtis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3962400" y="2743200"/>
            <a:ext cx="1295400" cy="533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Virš 200 vykdomų projektų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2590800" y="4343400"/>
            <a:ext cx="1295400" cy="533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Pirmieji Lietuvoje renovavoje A klasės namą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5181600" y="4343400"/>
            <a:ext cx="1752600" cy="7334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Įgyvendinti renovacijos etapai sutaupo iki 96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% </a:t>
            </a: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</a:t>
            </a:r>
            <a:r>
              <a:rPr lang="en-US" sz="1000" b="1" dirty="0" err="1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ilumos</a:t>
            </a:r>
            <a:r>
              <a:rPr lang="en-US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6419850" y="2643187"/>
            <a:ext cx="1352550" cy="6334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rgbClr val="5A5A5A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buFont typeface="Arial" pitchFamily="34" charset="0"/>
              <a:buNone/>
            </a:pPr>
            <a:r>
              <a:rPr lang="lt-LT" sz="1000" b="1" dirty="0" smtClean="0">
                <a:solidFill>
                  <a:srgbClr val="0B2E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65 įgyvendinti projektai</a:t>
            </a:r>
            <a:endParaRPr lang="en-US" sz="1000" b="1" dirty="0">
              <a:solidFill>
                <a:srgbClr val="0B2E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265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6019800" cy="503238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 err="1" smtClean="0">
                <a:solidFill>
                  <a:srgbClr val="5A5A5A"/>
                </a:solidFill>
                <a:latin typeface="Arial" pitchFamily="34" charset="0"/>
                <a:cs typeface="Arial" pitchFamily="34" charset="0"/>
              </a:rPr>
              <a:t>Klausimai</a:t>
            </a:r>
            <a:endParaRPr lang="en-US" dirty="0">
              <a:solidFill>
                <a:srgbClr val="5A5A5A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E45E-17A8-48A0-A288-FD758E84F8F5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8" name="Content Placeholder 4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1219200"/>
            <a:ext cx="4646612" cy="4646612"/>
          </a:xfrm>
        </p:spPr>
      </p:pic>
    </p:spTree>
    <p:extLst>
      <p:ext uri="{BB962C8B-B14F-4D97-AF65-F5344CB8AC3E}">
        <p14:creationId xmlns:p14="http://schemas.microsoft.com/office/powerpoint/2010/main" val="380247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528748" y="2587256"/>
            <a:ext cx="289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lt-LT" sz="3600" baseline="30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lt-LT" sz="36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čiū už dėmesį</a:t>
            </a:r>
            <a:r>
              <a:rPr lang="lt-LT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sz="3600" baseline="30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28748" y="3002340"/>
            <a:ext cx="23299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lt-LT" sz="1200" dirty="0">
                <a:solidFill>
                  <a:srgbClr val="0B2E59"/>
                </a:solidFill>
                <a:latin typeface="Arial" pitchFamily="34" charset="0"/>
                <a:cs typeface="Arial" pitchFamily="34" charset="0"/>
              </a:rPr>
              <a:t>UAB „Mano </a:t>
            </a:r>
            <a:r>
              <a:rPr lang="lt-LT" sz="1200" dirty="0" smtClean="0">
                <a:solidFill>
                  <a:srgbClr val="0B2E59"/>
                </a:solidFill>
                <a:latin typeface="Arial" pitchFamily="34" charset="0"/>
                <a:cs typeface="Arial" pitchFamily="34" charset="0"/>
              </a:rPr>
              <a:t>būstas“ </a:t>
            </a:r>
            <a:endParaRPr lang="lt-LT" sz="1200" dirty="0">
              <a:solidFill>
                <a:srgbClr val="0B2E59"/>
              </a:solidFill>
              <a:latin typeface="Arial" pitchFamily="34" charset="0"/>
              <a:cs typeface="Arial" pitchFamily="34" charset="0"/>
            </a:endParaRPr>
          </a:p>
          <a:p>
            <a:r>
              <a:rPr lang="lt-LT" sz="1200" dirty="0">
                <a:solidFill>
                  <a:srgbClr val="0B2E59"/>
                </a:solidFill>
                <a:latin typeface="Arial" pitchFamily="34" charset="0"/>
                <a:cs typeface="Arial" pitchFamily="34" charset="0"/>
              </a:rPr>
              <a:t>Smolensko g. 12, 03201 Vilnius</a:t>
            </a:r>
          </a:p>
          <a:p>
            <a:r>
              <a:rPr lang="lt-LT" sz="1200" dirty="0">
                <a:solidFill>
                  <a:srgbClr val="0B2E59"/>
                </a:solidFill>
                <a:latin typeface="Arial" pitchFamily="34" charset="0"/>
                <a:cs typeface="Arial" pitchFamily="34" charset="0"/>
              </a:rPr>
              <a:t>Tel.  (+370 5) 239 49 00 </a:t>
            </a:r>
          </a:p>
          <a:p>
            <a:r>
              <a:rPr lang="lt-LT" sz="1200" dirty="0">
                <a:solidFill>
                  <a:srgbClr val="0B2E59"/>
                </a:solidFill>
                <a:latin typeface="Arial" pitchFamily="34" charset="0"/>
                <a:cs typeface="Arial" pitchFamily="34" charset="0"/>
              </a:rPr>
              <a:t>Faks. (+370 5) 239 48 48</a:t>
            </a:r>
          </a:p>
          <a:p>
            <a:r>
              <a:rPr lang="lt-LT" sz="1200" dirty="0">
                <a:solidFill>
                  <a:srgbClr val="0B2E59"/>
                </a:solidFill>
                <a:latin typeface="Arial" pitchFamily="34" charset="0"/>
                <a:cs typeface="Arial" pitchFamily="34" charset="0"/>
              </a:rPr>
              <a:t>El. paštas: </a:t>
            </a:r>
            <a:r>
              <a:rPr lang="lt-LT" sz="1200" dirty="0" err="1" smtClean="0">
                <a:solidFill>
                  <a:srgbClr val="0B2E59"/>
                </a:solidFill>
                <a:latin typeface="Arial" pitchFamily="34" charset="0"/>
                <a:cs typeface="Arial" pitchFamily="34" charset="0"/>
                <a:hlinkClick r:id="rId3"/>
              </a:rPr>
              <a:t>info@manobustas.lt</a:t>
            </a:r>
            <a:endParaRPr lang="lt-LT" sz="1200" dirty="0" smtClean="0">
              <a:solidFill>
                <a:srgbClr val="0B2E59"/>
              </a:solidFill>
              <a:latin typeface="Arial" pitchFamily="34" charset="0"/>
              <a:cs typeface="Arial" pitchFamily="34" charset="0"/>
            </a:endParaRPr>
          </a:p>
          <a:p>
            <a:r>
              <a:rPr lang="lt-LT" sz="1200" dirty="0" smtClean="0">
                <a:solidFill>
                  <a:srgbClr val="0B2E59"/>
                </a:solidFill>
                <a:latin typeface="Arial" pitchFamily="34" charset="0"/>
                <a:cs typeface="Arial" pitchFamily="34" charset="0"/>
                <a:hlinkClick r:id="rId4"/>
              </a:rPr>
              <a:t>www.manobustas.lt</a:t>
            </a:r>
            <a:endParaRPr lang="lt-LT" sz="1200" dirty="0" smtClean="0">
              <a:solidFill>
                <a:srgbClr val="0B2E59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rgbClr val="5A5A5A"/>
      </a:dk1>
      <a:lt1>
        <a:sysClr val="window" lastClr="FFFFFF"/>
      </a:lt1>
      <a:dk2>
        <a:srgbClr val="0B2E59"/>
      </a:dk2>
      <a:lt2>
        <a:srgbClr val="FFFFFF"/>
      </a:lt2>
      <a:accent1>
        <a:srgbClr val="F58220"/>
      </a:accent1>
      <a:accent2>
        <a:srgbClr val="E5D4B5"/>
      </a:accent2>
      <a:accent3>
        <a:srgbClr val="7AB317"/>
      </a:accent3>
      <a:accent4>
        <a:srgbClr val="C3D69B"/>
      </a:accent4>
      <a:accent5>
        <a:srgbClr val="974806"/>
      </a:accent5>
      <a:accent6>
        <a:srgbClr val="F58220"/>
      </a:accent6>
      <a:hlink>
        <a:srgbClr val="0000FF"/>
      </a:hlink>
      <a:folHlink>
        <a:srgbClr val="F5822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„Office“ 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722</TotalTime>
  <Words>350</Words>
  <Application>Microsoft Office PowerPoint</Application>
  <PresentationFormat>On-screen Show (4:3)</PresentationFormat>
  <Paragraphs>94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 Black</vt:lpstr>
      <vt:lpstr>Calibri</vt:lpstr>
      <vt:lpstr>Century Schoolbook</vt:lpstr>
      <vt:lpstr>Times New Roman</vt:lpstr>
      <vt:lpstr>Office Theme</vt:lpstr>
      <vt:lpstr>PowerPoint Presentation</vt:lpstr>
      <vt:lpstr>Esama situacija</vt:lpstr>
      <vt:lpstr>Iššūkis – finansavimas</vt:lpstr>
      <vt:lpstr>Etapinė renovacija</vt:lpstr>
      <vt:lpstr>Energijos švaistymas</vt:lpstr>
      <vt:lpstr>Etapinės renovacijos privalumai</vt:lpstr>
      <vt:lpstr>Etapinės renovacijos Finansavimas </vt:lpstr>
      <vt:lpstr>Taupymas jau nuo pirmojo etapo</vt:lpstr>
      <vt:lpstr>Procesas</vt:lpstr>
      <vt:lpstr>Atsakomybė ir patirtis</vt:lpstr>
      <vt:lpstr>Klausimai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CHeino</dc:creator>
  <cp:lastModifiedBy>Julius Paulauskas</cp:lastModifiedBy>
  <cp:revision>76</cp:revision>
  <dcterms:created xsi:type="dcterms:W3CDTF">2012-07-19T18:58:05Z</dcterms:created>
  <dcterms:modified xsi:type="dcterms:W3CDTF">2017-05-03T13:02:00Z</dcterms:modified>
</cp:coreProperties>
</file>