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27CBB047" w14:textId="77777777" w:rsidR="00DD2724" w:rsidRDefault="00CC46F5">
      <w:pPr>
        <w:ind w:left="5184"/>
        <w:rPr>
          <w:rFonts w:eastAsia="Calibri"/>
          <w:szCs w:val="24"/>
        </w:rPr>
      </w:pPr>
      <w:bookmarkStart w:id="0" w:name="_GoBack"/>
      <w:bookmarkEnd w:id="0"/>
      <w:r>
        <w:rPr>
          <w:rFonts w:eastAsia="Calibri"/>
          <w:szCs w:val="24"/>
        </w:rPr>
        <w:t>PATVIRTINTA</w:t>
      </w:r>
    </w:p>
    <w:p w14:paraId="4C365C79" w14:textId="77777777" w:rsidR="00DD2724" w:rsidRDefault="00CC46F5">
      <w:pPr>
        <w:ind w:left="5184"/>
        <w:rPr>
          <w:rFonts w:eastAsia="Calibri"/>
          <w:szCs w:val="24"/>
        </w:rPr>
      </w:pPr>
      <w:r>
        <w:rPr>
          <w:rFonts w:eastAsia="Calibri"/>
          <w:szCs w:val="24"/>
        </w:rPr>
        <w:t xml:space="preserve">Lietuvos Respublikos ūkio ministro </w:t>
      </w:r>
    </w:p>
    <w:p w14:paraId="5C866F23" w14:textId="77777777" w:rsidR="00DD2724" w:rsidRDefault="00CC46F5">
      <w:pPr>
        <w:ind w:left="3888" w:firstLine="1296"/>
        <w:rPr>
          <w:rFonts w:eastAsia="Calibri"/>
          <w:szCs w:val="24"/>
        </w:rPr>
      </w:pPr>
      <w:r>
        <w:rPr>
          <w:rFonts w:eastAsia="Calibri"/>
          <w:szCs w:val="24"/>
        </w:rPr>
        <w:t>2015 m. lapkričio 11 d. įsakymu Nr. 4-715</w:t>
      </w:r>
    </w:p>
    <w:p w14:paraId="2C62821C" w14:textId="77777777" w:rsidR="00DD2724" w:rsidRDefault="00DD2724">
      <w:pPr>
        <w:spacing w:line="276" w:lineRule="auto"/>
        <w:ind w:left="4820"/>
        <w:jc w:val="both"/>
        <w:rPr>
          <w:rFonts w:eastAsia="Calibri"/>
          <w:szCs w:val="24"/>
        </w:rPr>
      </w:pPr>
    </w:p>
    <w:p w14:paraId="5A263154" w14:textId="77777777" w:rsidR="00DD2724" w:rsidRDefault="00DD2724">
      <w:pPr>
        <w:rPr>
          <w:sz w:val="18"/>
          <w:szCs w:val="18"/>
        </w:rPr>
      </w:pPr>
    </w:p>
    <w:p w14:paraId="063F5676" w14:textId="77777777" w:rsidR="00DD2724" w:rsidRDefault="00CC46F5">
      <w:pPr>
        <w:jc w:val="center"/>
        <w:rPr>
          <w:rFonts w:eastAsia="Calibri"/>
          <w:szCs w:val="24"/>
        </w:rPr>
      </w:pPr>
      <w:r>
        <w:rPr>
          <w:rFonts w:eastAsia="Calibri"/>
          <w:b/>
          <w:kern w:val="16"/>
          <w:szCs w:val="24"/>
        </w:rPr>
        <w:t>2014–2020 METŲ EUROPOS SĄJUNGOS FONDŲ INVESTICIJŲ VEIKSMŲ PROGRAMOS 1 PRIORITETO „MOKSLINIŲ TYRIMŲ, EKSPERIMENTINĖS PLĖTROS IR INOVACIJŲ SKATINIMAS“ PRIEMONĖS N</w:t>
      </w:r>
      <w:r>
        <w:rPr>
          <w:rFonts w:eastAsia="Calibri"/>
          <w:b/>
          <w:szCs w:val="24"/>
        </w:rPr>
        <w:t>R. 0</w:t>
      </w:r>
      <w:r>
        <w:rPr>
          <w:rFonts w:eastAsia="Calibri"/>
          <w:b/>
          <w:szCs w:val="22"/>
        </w:rPr>
        <w:t>1</w:t>
      </w:r>
      <w:r>
        <w:rPr>
          <w:rFonts w:eastAsia="Calibri"/>
          <w:b/>
          <w:szCs w:val="24"/>
        </w:rPr>
        <w:t>.2.1-LVPA-V-822 „SMARTINVEST LT“ PROJEKTŲ FINANSAVIMO SĄLYGŲ APRAŠAS NR. 1</w:t>
      </w:r>
    </w:p>
    <w:p w14:paraId="46E49268" w14:textId="77777777" w:rsidR="00DD2724" w:rsidRDefault="00DD2724">
      <w:pPr>
        <w:rPr>
          <w:rFonts w:ascii="Calibri" w:eastAsia="Calibri" w:hAnsi="Calibri"/>
          <w:szCs w:val="24"/>
        </w:rPr>
      </w:pPr>
    </w:p>
    <w:p w14:paraId="49D179B2" w14:textId="77777777" w:rsidR="00DD2724" w:rsidRDefault="00CC46F5">
      <w:pPr>
        <w:jc w:val="center"/>
        <w:rPr>
          <w:rFonts w:eastAsia="Calibri"/>
          <w:b/>
          <w:szCs w:val="24"/>
        </w:rPr>
      </w:pPr>
      <w:r>
        <w:rPr>
          <w:rFonts w:eastAsia="Calibri"/>
          <w:b/>
          <w:szCs w:val="24"/>
        </w:rPr>
        <w:t>I SKYRIUS</w:t>
      </w:r>
    </w:p>
    <w:p w14:paraId="04367A4F" w14:textId="77777777" w:rsidR="00DD2724" w:rsidRDefault="00CC46F5">
      <w:pPr>
        <w:jc w:val="center"/>
        <w:rPr>
          <w:rFonts w:eastAsia="Calibri"/>
          <w:b/>
          <w:szCs w:val="24"/>
        </w:rPr>
      </w:pPr>
      <w:r>
        <w:rPr>
          <w:rFonts w:eastAsia="Calibri"/>
          <w:b/>
          <w:szCs w:val="24"/>
        </w:rPr>
        <w:t>BENDROSIOS NUOSTATOS</w:t>
      </w:r>
    </w:p>
    <w:p w14:paraId="38FED79B" w14:textId="77777777" w:rsidR="00DD2724" w:rsidRDefault="00DD2724">
      <w:pPr>
        <w:jc w:val="center"/>
        <w:rPr>
          <w:rFonts w:eastAsia="Calibri"/>
          <w:b/>
          <w:szCs w:val="24"/>
        </w:rPr>
      </w:pPr>
    </w:p>
    <w:p w14:paraId="23A223E9" w14:textId="77777777" w:rsidR="00DD2724" w:rsidRDefault="00CC46F5">
      <w:pPr>
        <w:suppressAutoHyphens/>
        <w:ind w:firstLine="851"/>
        <w:jc w:val="both"/>
        <w:textAlignment w:val="center"/>
        <w:rPr>
          <w:rFonts w:eastAsia="Calibri"/>
          <w:szCs w:val="24"/>
        </w:rPr>
      </w:pPr>
      <w:r>
        <w:rPr>
          <w:rFonts w:eastAsia="Calibri"/>
          <w:color w:val="000000"/>
          <w:szCs w:val="24"/>
        </w:rPr>
        <w:t>1. 2014–2020 metų Europos Sąjungos fondų investicijų veiksmų programos 1 prioriteto „Mokslinių tyrimų, eksperimentinės plėtros ir inovacijų skatinimas“ priemonės Nr. 01.2.1-LVPA-V-822 „</w:t>
      </w:r>
      <w:proofErr w:type="spellStart"/>
      <w:r>
        <w:rPr>
          <w:rFonts w:eastAsia="Calibri"/>
          <w:color w:val="000000"/>
          <w:szCs w:val="24"/>
        </w:rPr>
        <w:t>SmartInvest</w:t>
      </w:r>
      <w:proofErr w:type="spellEnd"/>
      <w:r>
        <w:rPr>
          <w:rFonts w:eastAsia="Calibri"/>
          <w:color w:val="000000"/>
          <w:szCs w:val="24"/>
        </w:rPr>
        <w:t xml:space="preserve"> LT“ projektų finansavimo sąlygų aprašas Nr. 1 (toliau – Aprašas) nustato reikalavimus, kuriais turi vadovautis pareiškėjai, rengdami ir teikdami paraiškas finansuoti iš Europos Sąjungos struktūrinių fondų lėšų bendrai finansuojamus projektus (toliau – paraiška) pagal 2014–2020 metų Europos Sąjungos fondų investicijų veiksmų programos, patvirtintos Europos Komisijos 2014 m. rugsėjo 8  d. įgyvendinimo sprendimu, </w:t>
      </w:r>
      <w:r>
        <w:rPr>
          <w:color w:val="000000"/>
          <w:szCs w:val="24"/>
        </w:rPr>
        <w:t>kuriuo patvirtinami tam tikri „2014–2020 metų Europos Sąjungos fondų investicijų veiksmų programos“ elementai, kad, siekiant investicijų į ekonomikos augimą ir darbo vietų kūrimą tikslo, iš Europos regioninės plėtros fondo, Sanglaudos fondo, Europos socialinio fondo ir specialaus asignavimo Jaunimo užimtumo iniciatyvai būtų teikiama parama Lietuvos Respublikai (apie nurodytą sprendimą Europos Komisija pranešė dokumentu Nr. C(2014)6397)</w:t>
      </w:r>
      <w:r>
        <w:rPr>
          <w:rFonts w:eastAsia="Calibri"/>
          <w:color w:val="000000"/>
          <w:szCs w:val="24"/>
        </w:rPr>
        <w:t xml:space="preserve"> (toliau – Veiksmų programa), 1 prioriteto „Mokslinių tyrimų, eksperimentinės plėtros ir inovacijų skatinimas“ priemonės Nr. 01.2.1-LVPA-V-822 „</w:t>
      </w:r>
      <w:proofErr w:type="spellStart"/>
      <w:r>
        <w:rPr>
          <w:rFonts w:eastAsia="Calibri"/>
          <w:color w:val="000000"/>
          <w:szCs w:val="24"/>
        </w:rPr>
        <w:t>SmartInvest</w:t>
      </w:r>
      <w:proofErr w:type="spellEnd"/>
      <w:r>
        <w:rPr>
          <w:rFonts w:eastAsia="Calibri"/>
          <w:color w:val="000000"/>
          <w:szCs w:val="24"/>
        </w:rPr>
        <w:t xml:space="preserve"> LT“ (toliau – Priemonė) finansuojamas veiklas, </w:t>
      </w:r>
      <w:r>
        <w:rPr>
          <w:color w:val="000000"/>
          <w:szCs w:val="24"/>
        </w:rPr>
        <w:t xml:space="preserve">iš Europos Sąjungos struktūrinių fondų lėšų bendrai finansuojamų projektų (toliau – projektai) vykdytojai, įgyvendindami pagal Aprašą finansuojamus projektus, </w:t>
      </w:r>
      <w:r>
        <w:rPr>
          <w:rFonts w:eastAsia="Calibri"/>
          <w:color w:val="000000"/>
          <w:szCs w:val="24"/>
        </w:rPr>
        <w:t>taip pat institucijos, atliekančios paraiškų vertinimą, atranką ir projektų įgyvendinimo priežiūrą.</w:t>
      </w:r>
    </w:p>
    <w:p w14:paraId="1E4869E1" w14:textId="77777777" w:rsidR="00DD2724" w:rsidRDefault="00CC46F5">
      <w:pPr>
        <w:rPr>
          <w:rFonts w:eastAsia="MS Mincho"/>
          <w:i/>
          <w:iCs/>
          <w:sz w:val="20"/>
        </w:rPr>
      </w:pPr>
      <w:r>
        <w:rPr>
          <w:rFonts w:eastAsia="MS Mincho"/>
          <w:i/>
          <w:iCs/>
          <w:sz w:val="20"/>
        </w:rPr>
        <w:t>Punkto pakeitimai:</w:t>
      </w:r>
    </w:p>
    <w:p w14:paraId="5B12941C" w14:textId="77777777" w:rsidR="00DD2724" w:rsidRDefault="00CC46F5">
      <w:pPr>
        <w:jc w:val="both"/>
        <w:rPr>
          <w:rFonts w:eastAsia="MS Mincho"/>
          <w:i/>
          <w:iCs/>
          <w:sz w:val="20"/>
        </w:rPr>
      </w:pPr>
      <w:r>
        <w:rPr>
          <w:rFonts w:eastAsia="MS Mincho"/>
          <w:i/>
          <w:iCs/>
          <w:sz w:val="20"/>
        </w:rPr>
        <w:t xml:space="preserve">Nr. </w:t>
      </w:r>
      <w:hyperlink r:id="rId37"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72C8D8ED" w14:textId="77777777" w:rsidR="00DD2724" w:rsidRDefault="00DD2724"/>
    <w:p w14:paraId="1E36E560" w14:textId="77777777" w:rsidR="00DD2724" w:rsidRDefault="00CC46F5">
      <w:pPr>
        <w:ind w:firstLine="851"/>
        <w:jc w:val="both"/>
        <w:rPr>
          <w:rFonts w:eastAsia="Calibri"/>
          <w:szCs w:val="24"/>
        </w:rPr>
      </w:pPr>
      <w:r>
        <w:rPr>
          <w:rFonts w:eastAsia="Calibri"/>
          <w:szCs w:val="24"/>
        </w:rPr>
        <w:t>2. Aprašas yra parengtas atsižvelgiant į:</w:t>
      </w:r>
    </w:p>
    <w:p w14:paraId="3B0A4F4B" w14:textId="77777777" w:rsidR="00DD2724" w:rsidRDefault="00CC46F5">
      <w:pPr>
        <w:suppressAutoHyphens/>
        <w:ind w:firstLine="720"/>
        <w:jc w:val="both"/>
        <w:textAlignment w:val="center"/>
        <w:rPr>
          <w:rFonts w:eastAsia="Calibri"/>
          <w:szCs w:val="24"/>
        </w:rPr>
      </w:pPr>
      <w:r>
        <w:rPr>
          <w:rFonts w:eastAsia="Calibri"/>
          <w:color w:val="000000"/>
          <w:szCs w:val="24"/>
        </w:rPr>
        <w:t>2.1. 2014–2020 m. Europos Sąjungos fondų investicijų veiksmų programos prioriteto įgyvendinimo priemonių įgyvendinimo planą, patvirtintą Lietuvos Respublikos ekonomikos ir inovacijų ministro 2014 m. gruodžio 19 d. įsakymu Nr. 4-933 „Dėl 2014–2020 m. Europos Sąjungos fondų investicijų veiksmų programos prioriteto įgyvendinimo priemonių įgyvendinimo plano ir Nacionalinių stebėsenos rodiklių skaičiavimo aprašo patvirtinimo“ (toliau – Priemonių įgyvendinimo planas);</w:t>
      </w:r>
    </w:p>
    <w:p w14:paraId="1590CBA9" w14:textId="77777777" w:rsidR="00DD2724" w:rsidRDefault="00CC46F5">
      <w:pPr>
        <w:rPr>
          <w:rFonts w:eastAsia="MS Mincho"/>
          <w:i/>
          <w:iCs/>
          <w:sz w:val="20"/>
        </w:rPr>
      </w:pPr>
      <w:r>
        <w:rPr>
          <w:rFonts w:eastAsia="MS Mincho"/>
          <w:i/>
          <w:iCs/>
          <w:sz w:val="20"/>
        </w:rPr>
        <w:t>Punkto pakeitimai:</w:t>
      </w:r>
    </w:p>
    <w:p w14:paraId="6EE1DCF2" w14:textId="77777777" w:rsidR="00DD2724" w:rsidRDefault="00CC46F5">
      <w:pPr>
        <w:jc w:val="both"/>
        <w:rPr>
          <w:rFonts w:eastAsia="MS Mincho"/>
          <w:i/>
          <w:iCs/>
          <w:sz w:val="20"/>
        </w:rPr>
      </w:pPr>
      <w:r>
        <w:rPr>
          <w:rFonts w:eastAsia="MS Mincho"/>
          <w:i/>
          <w:iCs/>
          <w:sz w:val="20"/>
        </w:rPr>
        <w:t xml:space="preserve">Nr. </w:t>
      </w:r>
      <w:hyperlink r:id="rId38" w:history="1">
        <w:r w:rsidRPr="00532B9F">
          <w:rPr>
            <w:rFonts w:eastAsia="MS Mincho"/>
            <w:i/>
            <w:iCs/>
            <w:color w:val="0563C1" w:themeColor="hyperlink"/>
            <w:sz w:val="20"/>
            <w:u w:val="single"/>
          </w:rPr>
          <w:t>4-71</w:t>
        </w:r>
      </w:hyperlink>
      <w:r>
        <w:rPr>
          <w:rFonts w:eastAsia="MS Mincho"/>
          <w:i/>
          <w:iCs/>
          <w:sz w:val="20"/>
        </w:rPr>
        <w:t>, 2020-02-07, paskelbta TAR 2020-02-10, i. k. 2020-02909</w:t>
      </w:r>
    </w:p>
    <w:p w14:paraId="69E625D9" w14:textId="77777777" w:rsidR="00DD2724" w:rsidRDefault="00DD2724"/>
    <w:p w14:paraId="3D46F270" w14:textId="77777777" w:rsidR="00DD2724" w:rsidRDefault="00CC46F5">
      <w:pPr>
        <w:ind w:firstLine="851"/>
        <w:jc w:val="both"/>
      </w:pPr>
      <w:r>
        <w:rPr>
          <w:rFonts w:eastAsia="Calibri"/>
          <w:szCs w:val="24"/>
        </w:rPr>
        <w:t>2.2. Projektų administravimo ir finansavimo taisykles, patvirtintas Lietuvos Respublikos finansų ministro 2014 m. spalio 8 d. įsakymu Nr. 1K-316 „Dėl Projektų administravimo ir finansavimo taisyklių patvirtinimo“ (toliau – Projektų taisyklės);</w:t>
      </w:r>
    </w:p>
    <w:p w14:paraId="65CF8F26" w14:textId="77777777" w:rsidR="00DD2724" w:rsidRDefault="00CC46F5">
      <w:pPr>
        <w:suppressAutoHyphens/>
        <w:ind w:firstLine="851"/>
        <w:jc w:val="both"/>
        <w:textAlignment w:val="center"/>
        <w:rPr>
          <w:rFonts w:eastAsia="Calibri"/>
          <w:szCs w:val="24"/>
        </w:rPr>
      </w:pPr>
      <w:r>
        <w:rPr>
          <w:rFonts w:eastAsia="Calibri"/>
          <w:color w:val="000000"/>
          <w:szCs w:val="24"/>
        </w:rPr>
        <w:t xml:space="preserve">2.3. </w:t>
      </w:r>
      <w:r>
        <w:rPr>
          <w:color w:val="000000"/>
          <w:szCs w:val="24"/>
          <w:lang w:eastAsia="lt-LT"/>
        </w:rPr>
        <w:t xml:space="preserve">Rekomendacijas dėl projektų išlaidų atitikties Europos Sąjungos struktūrinių fondų reikalavimams, </w:t>
      </w:r>
      <w:r>
        <w:rPr>
          <w:color w:val="000000"/>
          <w:szCs w:val="24"/>
        </w:rPr>
        <w:t>patvirtintas Žmogiškųjų išteklių plėtros veiksmų programos, Ekonomikos augimo veiksmų programos, Sanglaudos skatinimo veiksmų programos ir 2014–2020 metų Europos Sąjungos fondų investicijų veiksmų programos valdymo komitetų 2014 m. liepos 4 d. protokolu Nr. 34 (su vėlesniais pakeitimais) ir</w:t>
      </w:r>
      <w:r>
        <w:rPr>
          <w:color w:val="000000"/>
          <w:szCs w:val="24"/>
          <w:lang w:eastAsia="lt-LT"/>
        </w:rPr>
        <w:t xml:space="preserve"> paskelbtas Europos Sąjungos (toliau – </w:t>
      </w:r>
      <w:r>
        <w:rPr>
          <w:color w:val="000000"/>
          <w:szCs w:val="24"/>
        </w:rPr>
        <w:t xml:space="preserve">ES) struktūrinių fondų </w:t>
      </w:r>
      <w:r>
        <w:rPr>
          <w:color w:val="000000"/>
          <w:szCs w:val="24"/>
          <w:lang w:eastAsia="lt-LT"/>
        </w:rPr>
        <w:t xml:space="preserve">svetainėje </w:t>
      </w:r>
      <w:r>
        <w:rPr>
          <w:szCs w:val="24"/>
          <w:lang w:eastAsia="lt-LT"/>
        </w:rPr>
        <w:t xml:space="preserve">www.esinvesticijos.lt (toliau – </w:t>
      </w:r>
      <w:r>
        <w:rPr>
          <w:color w:val="000000"/>
          <w:szCs w:val="24"/>
          <w:lang w:eastAsia="lt-LT"/>
        </w:rPr>
        <w:t>Rekomendacijos dėl projektų išlaidų atitikties Europos Sąjungos struktūrinių fondų reikalavimams).</w:t>
      </w:r>
      <w:r>
        <w:t xml:space="preserve"> </w:t>
      </w:r>
    </w:p>
    <w:p w14:paraId="66B38430" w14:textId="77777777" w:rsidR="00DD2724" w:rsidRDefault="00CC46F5">
      <w:pPr>
        <w:rPr>
          <w:rFonts w:eastAsia="MS Mincho"/>
          <w:i/>
          <w:iCs/>
          <w:sz w:val="20"/>
        </w:rPr>
      </w:pPr>
      <w:r>
        <w:rPr>
          <w:rFonts w:eastAsia="MS Mincho"/>
          <w:i/>
          <w:iCs/>
          <w:sz w:val="20"/>
        </w:rPr>
        <w:lastRenderedPageBreak/>
        <w:t>Papildyta papunkčiu:</w:t>
      </w:r>
    </w:p>
    <w:p w14:paraId="0FE3080C" w14:textId="77777777" w:rsidR="00DD2724" w:rsidRDefault="00CC46F5">
      <w:pPr>
        <w:jc w:val="both"/>
        <w:rPr>
          <w:rFonts w:eastAsia="MS Mincho"/>
          <w:i/>
          <w:iCs/>
          <w:sz w:val="20"/>
        </w:rPr>
      </w:pPr>
      <w:r>
        <w:rPr>
          <w:rFonts w:eastAsia="MS Mincho"/>
          <w:i/>
          <w:iCs/>
          <w:sz w:val="20"/>
        </w:rPr>
        <w:t xml:space="preserve">Nr. </w:t>
      </w:r>
      <w:hyperlink r:id="rId39"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3B86956" w14:textId="77777777" w:rsidR="00DD2724" w:rsidRDefault="00DD2724"/>
    <w:p w14:paraId="24ADCBD4" w14:textId="77777777" w:rsidR="00DD2724" w:rsidRDefault="00CC46F5">
      <w:pPr>
        <w:suppressAutoHyphens/>
        <w:ind w:firstLine="851"/>
        <w:jc w:val="both"/>
        <w:textAlignment w:val="center"/>
        <w:rPr>
          <w:rFonts w:eastAsia="Calibri"/>
          <w:szCs w:val="24"/>
        </w:rPr>
      </w:pPr>
      <w:r>
        <w:rPr>
          <w:color w:val="000000"/>
          <w:szCs w:val="24"/>
          <w:lang w:eastAsia="lt-LT"/>
        </w:rPr>
        <w:t xml:space="preserve">3. </w:t>
      </w:r>
      <w:r>
        <w:rPr>
          <w:rFonts w:eastAsia="Calibri"/>
          <w:szCs w:val="24"/>
        </w:rPr>
        <w:t>Apraše vartojamos sąvokos suprantamos taip, kaip jos apibrėžtos Aprašo 2 punkte nurodytuose teisės aktuose ir dokumentuose, Atsakomybės ir funkcijų paskirstymo tarp institucijų, įgyvendinant 2014–2020 metų Europos Sąjungos fondų investicijų veiksmų programą, taisyklėse, patvirtintose Lietuvos Respublikos Vyriausybės 2014 m. birželio 4 d. nutarimu Nr. 528 „Dėl atsakomybės ir funkcijų paskirstymo tarp institucijų, įgyvendinant 2014–2020 metų Europos Sąjungos fondų investicijų veiksmų programą“, ir 2014–2020 metų Europos Sąjungos fondų investicijų veiksmų programos administravimo taisyklėse, patvirtintose Lietuvos Respublikos Vyriausybės 2014 m. spalio 3 d. nutarimu Nr. 1090 „Dėl 2014–2020 metų Europos Sąjungos fondų investicijų veiksmų programos administravimo taisyklių patvirtinimo.</w:t>
      </w:r>
    </w:p>
    <w:p w14:paraId="3A7157B6" w14:textId="77777777" w:rsidR="00DD2724" w:rsidRDefault="00CC46F5">
      <w:pPr>
        <w:rPr>
          <w:rFonts w:eastAsia="MS Mincho"/>
          <w:i/>
          <w:iCs/>
          <w:sz w:val="20"/>
        </w:rPr>
      </w:pPr>
      <w:r>
        <w:rPr>
          <w:rFonts w:eastAsia="MS Mincho"/>
          <w:i/>
          <w:iCs/>
          <w:sz w:val="20"/>
        </w:rPr>
        <w:t>Punkto pakeitimai:</w:t>
      </w:r>
    </w:p>
    <w:p w14:paraId="293EB6D6" w14:textId="77777777" w:rsidR="00DD2724" w:rsidRDefault="00CC46F5">
      <w:pPr>
        <w:jc w:val="both"/>
        <w:rPr>
          <w:rFonts w:eastAsia="MS Mincho"/>
          <w:i/>
          <w:iCs/>
          <w:sz w:val="20"/>
        </w:rPr>
      </w:pPr>
      <w:r>
        <w:rPr>
          <w:rFonts w:eastAsia="MS Mincho"/>
          <w:i/>
          <w:iCs/>
          <w:sz w:val="20"/>
        </w:rPr>
        <w:t xml:space="preserve">Nr. </w:t>
      </w:r>
      <w:hyperlink r:id="rId40"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5F901C9" w14:textId="77777777" w:rsidR="00DD2724" w:rsidRDefault="00DD2724"/>
    <w:p w14:paraId="1CC67841" w14:textId="77777777" w:rsidR="00DD2724" w:rsidRDefault="00CC46F5">
      <w:pPr>
        <w:ind w:firstLine="851"/>
        <w:jc w:val="both"/>
        <w:rPr>
          <w:rFonts w:eastAsia="Calibri"/>
          <w:szCs w:val="24"/>
          <w:highlight w:val="cyan"/>
        </w:rPr>
      </w:pPr>
      <w:r>
        <w:rPr>
          <w:rFonts w:eastAsia="Calibri"/>
          <w:szCs w:val="24"/>
        </w:rPr>
        <w:t>4. Apraše vartojamos kitos sąvokos:</w:t>
      </w:r>
    </w:p>
    <w:p w14:paraId="05000F3D" w14:textId="77777777" w:rsidR="00DD2724" w:rsidRDefault="00CC46F5">
      <w:pPr>
        <w:ind w:firstLine="851"/>
        <w:jc w:val="both"/>
        <w:rPr>
          <w:rFonts w:eastAsia="Calibri"/>
          <w:szCs w:val="24"/>
          <w:lang w:eastAsia="lt-LT"/>
        </w:rPr>
      </w:pPr>
      <w:r>
        <w:rPr>
          <w:rFonts w:eastAsia="Calibri"/>
          <w:szCs w:val="22"/>
        </w:rPr>
        <w:t>4.1.</w:t>
      </w:r>
      <w:r>
        <w:rPr>
          <w:rFonts w:eastAsia="Calibri"/>
          <w:b/>
          <w:szCs w:val="22"/>
        </w:rPr>
        <w:t xml:space="preserve"> </w:t>
      </w:r>
      <w:r>
        <w:rPr>
          <w:rFonts w:eastAsia="Calibri"/>
          <w:b/>
          <w:szCs w:val="24"/>
        </w:rPr>
        <w:t>Eksperimentinė plėtra –</w:t>
      </w:r>
      <w:r>
        <w:rPr>
          <w:rFonts w:eastAsia="Calibri"/>
          <w:szCs w:val="24"/>
          <w:lang w:eastAsia="lt-LT"/>
        </w:rPr>
        <w:t xml:space="preserve"> atitinka bandomosios taikomosios veiklos sąvoką, kuri apibrėžta 2014 m. birželio 17 d. Komisijos reglamento (ES) Nr. 651/2014, kuriuo tam tikrų kategorijų pagalba skelbiama suderinama su vidaus rinka taikant Sutarties 107 ir 108 straipsnius (OL 2014 L 187, p. 1) (toliau – Bendrasis bendrosios išimties reglamentas), 2 straipsnio 86 punkte.</w:t>
      </w:r>
    </w:p>
    <w:p w14:paraId="6E553E6C" w14:textId="77777777" w:rsidR="00DD2724" w:rsidRDefault="00CC46F5">
      <w:pPr>
        <w:ind w:firstLine="851"/>
        <w:jc w:val="both"/>
        <w:rPr>
          <w:rFonts w:eastAsia="Calibri"/>
          <w:szCs w:val="24"/>
          <w:lang w:eastAsia="lt-LT"/>
        </w:rPr>
      </w:pPr>
      <w:r>
        <w:rPr>
          <w:rFonts w:eastAsia="Calibri"/>
          <w:szCs w:val="24"/>
          <w:lang w:eastAsia="lt-LT"/>
        </w:rPr>
        <w:t xml:space="preserve">4.2. </w:t>
      </w:r>
      <w:r>
        <w:rPr>
          <w:rFonts w:eastAsia="Calibri"/>
          <w:b/>
          <w:szCs w:val="24"/>
          <w:lang w:eastAsia="lt-LT"/>
        </w:rPr>
        <w:t>Inovacijos</w:t>
      </w:r>
      <w:r>
        <w:rPr>
          <w:rFonts w:eastAsia="Calibri"/>
          <w:szCs w:val="24"/>
          <w:lang w:eastAsia="lt-LT"/>
        </w:rPr>
        <w:t xml:space="preserve"> – organizacinių ir procesų inovacijų diegimas.</w:t>
      </w:r>
    </w:p>
    <w:p w14:paraId="574895F7" w14:textId="77777777" w:rsidR="00DD2724" w:rsidRDefault="00CC46F5">
      <w:pPr>
        <w:ind w:firstLine="851"/>
        <w:jc w:val="both"/>
        <w:rPr>
          <w:rFonts w:eastAsia="Calibri"/>
          <w:szCs w:val="24"/>
        </w:rPr>
      </w:pPr>
      <w:r>
        <w:rPr>
          <w:rFonts w:eastAsia="Calibri"/>
          <w:szCs w:val="24"/>
          <w:lang w:eastAsia="lt-LT"/>
        </w:rPr>
        <w:t xml:space="preserve">4.3. </w:t>
      </w:r>
      <w:r>
        <w:rPr>
          <w:rFonts w:eastAsia="Calibri"/>
          <w:b/>
          <w:szCs w:val="24"/>
          <w:lang w:eastAsia="lt-LT"/>
        </w:rPr>
        <w:t>Moksliniai tyrimai</w:t>
      </w:r>
      <w:r>
        <w:rPr>
          <w:rFonts w:eastAsia="Calibri"/>
          <w:szCs w:val="24"/>
          <w:lang w:eastAsia="lt-LT"/>
        </w:rPr>
        <w:t xml:space="preserve"> – atitinka pramoninių tyrimų sąvoką, kuri apibrėžta </w:t>
      </w:r>
      <w:r>
        <w:rPr>
          <w:rFonts w:eastAsia="Calibri"/>
          <w:szCs w:val="24"/>
        </w:rPr>
        <w:t>Bendrojo bendrosios išimties reglamento 2 straipsnio 85 punkte.</w:t>
      </w:r>
    </w:p>
    <w:p w14:paraId="16AE11C1" w14:textId="77777777" w:rsidR="00DD2724" w:rsidRDefault="00CC46F5">
      <w:pPr>
        <w:ind w:firstLine="851"/>
        <w:jc w:val="both"/>
        <w:rPr>
          <w:rFonts w:eastAsia="Calibri"/>
          <w:szCs w:val="24"/>
        </w:rPr>
      </w:pPr>
      <w:r>
        <w:rPr>
          <w:rFonts w:eastAsia="Calibri"/>
          <w:szCs w:val="24"/>
        </w:rPr>
        <w:t xml:space="preserve">4.4. </w:t>
      </w:r>
      <w:r>
        <w:rPr>
          <w:rFonts w:eastAsia="Calibri"/>
          <w:b/>
          <w:szCs w:val="24"/>
        </w:rPr>
        <w:t>Organizacinių inovacijų diegimas</w:t>
      </w:r>
      <w:r>
        <w:rPr>
          <w:rFonts w:eastAsia="Calibri"/>
          <w:szCs w:val="24"/>
        </w:rPr>
        <w:t xml:space="preserve"> – sąvoka apibrėžta Bendrojo bendrosios išimties reglamento 2 straipsnio 96 punkte.</w:t>
      </w:r>
    </w:p>
    <w:p w14:paraId="2EEBD79B" w14:textId="77777777" w:rsidR="00DD2724" w:rsidRDefault="00CC46F5">
      <w:pPr>
        <w:ind w:firstLine="851"/>
        <w:jc w:val="both"/>
        <w:rPr>
          <w:rFonts w:eastAsia="Calibri"/>
          <w:szCs w:val="24"/>
          <w:highlight w:val="cyan"/>
        </w:rPr>
      </w:pPr>
      <w:r>
        <w:rPr>
          <w:rFonts w:eastAsia="Calibri"/>
          <w:szCs w:val="24"/>
        </w:rPr>
        <w:t xml:space="preserve">4.5. </w:t>
      </w:r>
      <w:r>
        <w:rPr>
          <w:rFonts w:eastAsia="Calibri"/>
          <w:b/>
          <w:szCs w:val="24"/>
        </w:rPr>
        <w:t>Procesų inovacijų diegimas</w:t>
      </w:r>
      <w:r>
        <w:rPr>
          <w:rFonts w:eastAsia="Calibri"/>
          <w:szCs w:val="24"/>
        </w:rPr>
        <w:t xml:space="preserve"> – sąvoka apibrėžta Bendrojo bendrosios išimties reglamento 2 straipsnio 97 punkte. </w:t>
      </w:r>
    </w:p>
    <w:p w14:paraId="28BB1B85" w14:textId="77777777" w:rsidR="00DD2724" w:rsidRDefault="00CC46F5">
      <w:pPr>
        <w:suppressAutoHyphens/>
        <w:ind w:firstLine="851"/>
        <w:jc w:val="both"/>
        <w:textAlignment w:val="center"/>
        <w:rPr>
          <w:rFonts w:eastAsia="Calibri"/>
          <w:szCs w:val="24"/>
        </w:rPr>
      </w:pPr>
      <w:r>
        <w:rPr>
          <w:rFonts w:eastAsia="Calibri"/>
          <w:szCs w:val="24"/>
        </w:rPr>
        <w:t>5. Priemonės įgyvendinimą administruoja Lietuvos Respublikos ekonomikos ir inovacijų ministerija (toliau – Ministerija) ir viešoji įstaiga Lietuvos verslo paramos agentūra (toliau – įgyvendinančioji institucija).</w:t>
      </w:r>
    </w:p>
    <w:p w14:paraId="2D1B785D" w14:textId="77777777" w:rsidR="00DD2724" w:rsidRDefault="00CC46F5">
      <w:pPr>
        <w:rPr>
          <w:rFonts w:eastAsia="MS Mincho"/>
          <w:i/>
          <w:iCs/>
          <w:sz w:val="20"/>
        </w:rPr>
      </w:pPr>
      <w:r>
        <w:rPr>
          <w:rFonts w:eastAsia="MS Mincho"/>
          <w:i/>
          <w:iCs/>
          <w:sz w:val="20"/>
        </w:rPr>
        <w:t>Punkto pakeitimai:</w:t>
      </w:r>
    </w:p>
    <w:p w14:paraId="11E5405C" w14:textId="77777777" w:rsidR="00DD2724" w:rsidRDefault="00CC46F5">
      <w:pPr>
        <w:jc w:val="both"/>
        <w:rPr>
          <w:rFonts w:eastAsia="MS Mincho"/>
          <w:i/>
          <w:iCs/>
          <w:sz w:val="20"/>
        </w:rPr>
      </w:pPr>
      <w:r>
        <w:rPr>
          <w:rFonts w:eastAsia="MS Mincho"/>
          <w:i/>
          <w:iCs/>
          <w:sz w:val="20"/>
        </w:rPr>
        <w:t xml:space="preserve">Nr. </w:t>
      </w:r>
      <w:hyperlink r:id="rId41"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22E2C238" w14:textId="77777777" w:rsidR="00DD2724" w:rsidRDefault="00DD2724"/>
    <w:p w14:paraId="7041AC0B" w14:textId="77777777" w:rsidR="00DD2724" w:rsidRDefault="00CC46F5">
      <w:pPr>
        <w:ind w:firstLine="851"/>
        <w:jc w:val="both"/>
        <w:rPr>
          <w:rFonts w:eastAsia="Calibri"/>
          <w:szCs w:val="24"/>
        </w:rPr>
      </w:pPr>
      <w:r>
        <w:rPr>
          <w:rFonts w:eastAsia="Calibri"/>
          <w:szCs w:val="24"/>
        </w:rPr>
        <w:t>6. Pagal Priemonę teikiamo finansavimo forma – negrąžinamoji subsidija</w:t>
      </w:r>
      <w:r>
        <w:rPr>
          <w:rFonts w:eastAsia="Calibri"/>
          <w:i/>
          <w:szCs w:val="24"/>
        </w:rPr>
        <w:t>.</w:t>
      </w:r>
    </w:p>
    <w:p w14:paraId="227209B3" w14:textId="77777777" w:rsidR="00DD2724" w:rsidRDefault="00CC46F5">
      <w:pPr>
        <w:ind w:firstLine="851"/>
        <w:jc w:val="both"/>
        <w:rPr>
          <w:rFonts w:eastAsia="Calibri"/>
          <w:szCs w:val="24"/>
        </w:rPr>
      </w:pPr>
      <w:r>
        <w:rPr>
          <w:rFonts w:eastAsia="Calibri"/>
          <w:szCs w:val="24"/>
        </w:rPr>
        <w:t>7. Projektų atranka pagal Priemonę bus atliekama valstybės projektų planavimo būdu.</w:t>
      </w:r>
    </w:p>
    <w:p w14:paraId="0BEADA7E" w14:textId="77777777" w:rsidR="00DD2724" w:rsidRDefault="00CC46F5">
      <w:pPr>
        <w:suppressAutoHyphens/>
        <w:ind w:firstLine="851"/>
        <w:jc w:val="both"/>
        <w:textAlignment w:val="center"/>
        <w:rPr>
          <w:rFonts w:eastAsia="Calibri"/>
          <w:szCs w:val="24"/>
        </w:rPr>
      </w:pPr>
      <w:r>
        <w:rPr>
          <w:color w:val="000000"/>
          <w:szCs w:val="24"/>
        </w:rPr>
        <w:t xml:space="preserve">8. Pagal Aprašą projektams įgyvendinti numatoma skirti iki </w:t>
      </w:r>
      <w:del w:id="1" w:author="Petrauskaite Agne [2]" w:date="2020-08-29T11:13:00Z">
        <w:r w:rsidDel="00787636">
          <w:rPr>
            <w:color w:val="000000"/>
            <w:szCs w:val="24"/>
          </w:rPr>
          <w:delText>7 122 000</w:delText>
        </w:r>
      </w:del>
      <w:ins w:id="2" w:author="Petrauskaite Agne [2]" w:date="2020-08-29T11:13:00Z">
        <w:r w:rsidR="00787636" w:rsidRPr="001F2DC6">
          <w:rPr>
            <w:bCs/>
            <w:color w:val="000000"/>
            <w:szCs w:val="24"/>
          </w:rPr>
          <w:t>13 063 551</w:t>
        </w:r>
      </w:ins>
      <w:r>
        <w:rPr>
          <w:color w:val="000000"/>
          <w:szCs w:val="24"/>
        </w:rPr>
        <w:t xml:space="preserve"> </w:t>
      </w:r>
      <w:proofErr w:type="spellStart"/>
      <w:r>
        <w:rPr>
          <w:color w:val="000000"/>
          <w:szCs w:val="24"/>
        </w:rPr>
        <w:t>Eur</w:t>
      </w:r>
      <w:proofErr w:type="spellEnd"/>
      <w:r>
        <w:rPr>
          <w:color w:val="000000"/>
          <w:szCs w:val="24"/>
        </w:rPr>
        <w:t xml:space="preserve"> (</w:t>
      </w:r>
      <w:del w:id="3" w:author="Petrauskaite Agne [2]" w:date="2020-08-29T11:13:00Z">
        <w:r w:rsidDel="00787636">
          <w:rPr>
            <w:color w:val="000000"/>
            <w:szCs w:val="24"/>
          </w:rPr>
          <w:delText>septynių</w:delText>
        </w:r>
      </w:del>
      <w:ins w:id="4" w:author="Petrauskaite Agne [2]" w:date="2020-08-29T11:13:00Z">
        <w:r w:rsidR="00787636">
          <w:rPr>
            <w:color w:val="000000"/>
            <w:szCs w:val="24"/>
          </w:rPr>
          <w:t>trylikos</w:t>
        </w:r>
      </w:ins>
      <w:r>
        <w:rPr>
          <w:color w:val="000000"/>
          <w:szCs w:val="24"/>
        </w:rPr>
        <w:t xml:space="preserve"> milijonų </w:t>
      </w:r>
      <w:del w:id="5" w:author="Petrauskaite Agne [2]" w:date="2020-08-29T11:13:00Z">
        <w:r w:rsidDel="00787636">
          <w:rPr>
            <w:color w:val="000000"/>
            <w:szCs w:val="24"/>
          </w:rPr>
          <w:delText xml:space="preserve">šimto dvidešimt dviejų tūkstančių </w:delText>
        </w:r>
      </w:del>
      <w:ins w:id="6" w:author="Petrauskaite Agne [2]" w:date="2020-08-29T11:13:00Z">
        <w:r w:rsidR="00787636">
          <w:rPr>
            <w:color w:val="000000"/>
            <w:szCs w:val="24"/>
          </w:rPr>
          <w:t>šešiasdešimt trijų tūkstanči</w:t>
        </w:r>
      </w:ins>
      <w:ins w:id="7" w:author="Petrauskaite Agne [2]" w:date="2020-08-29T11:14:00Z">
        <w:r w:rsidR="00787636">
          <w:rPr>
            <w:color w:val="000000"/>
            <w:szCs w:val="24"/>
          </w:rPr>
          <w:t xml:space="preserve">ų penkių šimtų penkiasdešimt vieno </w:t>
        </w:r>
      </w:ins>
      <w:r>
        <w:rPr>
          <w:color w:val="000000"/>
          <w:szCs w:val="24"/>
        </w:rPr>
        <w:t>eur</w:t>
      </w:r>
      <w:del w:id="8" w:author="Petrauskaite Agne [2]" w:date="2020-08-29T11:14:00Z">
        <w:r w:rsidDel="00787636">
          <w:rPr>
            <w:color w:val="000000"/>
            <w:szCs w:val="24"/>
          </w:rPr>
          <w:delText>ų</w:delText>
        </w:r>
      </w:del>
      <w:ins w:id="9" w:author="Petrauskaite Agne [2]" w:date="2020-08-29T11:14:00Z">
        <w:r w:rsidR="00787636">
          <w:rPr>
            <w:color w:val="000000"/>
            <w:szCs w:val="24"/>
          </w:rPr>
          <w:t>o</w:t>
        </w:r>
      </w:ins>
      <w:r>
        <w:rPr>
          <w:color w:val="000000"/>
          <w:szCs w:val="24"/>
        </w:rPr>
        <w:t>) ES struktūrinių fondų (Europos regioninės plėtros fondo) lėšų</w:t>
      </w:r>
      <w:ins w:id="10" w:author="Petrauskaite Agne [2]" w:date="2020-08-29T11:14:00Z">
        <w:r w:rsidR="00B33B4C">
          <w:rPr>
            <w:color w:val="000000"/>
            <w:szCs w:val="24"/>
          </w:rPr>
          <w:t xml:space="preserve">, </w:t>
        </w:r>
      </w:ins>
      <w:ins w:id="11" w:author="Petrauskaite Agne [2]" w:date="2020-08-29T11:15:00Z">
        <w:r w:rsidR="00B33B4C">
          <w:rPr>
            <w:color w:val="000000"/>
            <w:szCs w:val="24"/>
          </w:rPr>
          <w:t xml:space="preserve">iš jų – iki 6 000 000 </w:t>
        </w:r>
        <w:proofErr w:type="spellStart"/>
        <w:r w:rsidR="00B33B4C">
          <w:rPr>
            <w:color w:val="000000"/>
            <w:szCs w:val="24"/>
          </w:rPr>
          <w:t>Eur</w:t>
        </w:r>
        <w:proofErr w:type="spellEnd"/>
        <w:r w:rsidR="00B33B4C">
          <w:rPr>
            <w:color w:val="000000"/>
            <w:szCs w:val="24"/>
          </w:rPr>
          <w:t xml:space="preserve"> (šešių milijonų eurų) </w:t>
        </w:r>
        <w:r w:rsidR="00B33B4C" w:rsidRPr="00A04423">
          <w:rPr>
            <w:szCs w:val="24"/>
            <w:lang w:eastAsia="lt-LT"/>
          </w:rPr>
          <w:t xml:space="preserve">viršijant ES lėšas dėl Ateities ekonomikos DNR plano, kuriam pritarta </w:t>
        </w:r>
        <w:r w:rsidR="00B33B4C" w:rsidRPr="00A04423">
          <w:rPr>
            <w:rFonts w:eastAsiaTheme="minorEastAsia"/>
            <w:szCs w:val="24"/>
          </w:rPr>
          <w:t>Lietuvos Respublikos Vyriausybės 2020 m. birželio 10 d. pasitarimo protokolu Nr. 28</w:t>
        </w:r>
      </w:ins>
      <w:ins w:id="12" w:author="Petrauskaite Agne [2]" w:date="2020-08-29T11:22:00Z">
        <w:r w:rsidR="00D91EA3">
          <w:rPr>
            <w:rFonts w:eastAsiaTheme="minorEastAsia"/>
            <w:szCs w:val="24"/>
          </w:rPr>
          <w:t xml:space="preserve"> (toliau – Ateities ekonomikos DNR planas)</w:t>
        </w:r>
      </w:ins>
      <w:ins w:id="13" w:author="Petrauskaite Agne [2]" w:date="2020-08-29T11:15:00Z">
        <w:r w:rsidR="00B33B4C" w:rsidRPr="00A04423">
          <w:rPr>
            <w:rFonts w:eastAsiaTheme="minorEastAsia"/>
            <w:szCs w:val="24"/>
          </w:rPr>
          <w:t xml:space="preserve">, veiksmų ir projektų įgyvendinimo, kaip numatyta Lietuvos Respublikos Vyriausybės </w:t>
        </w:r>
        <w:r w:rsidR="00B33B4C" w:rsidRPr="00DF4678">
          <w:rPr>
            <w:rFonts w:eastAsiaTheme="minorEastAsia"/>
            <w:szCs w:val="24"/>
          </w:rPr>
          <w:t>2</w:t>
        </w:r>
        <w:r w:rsidR="00B33B4C" w:rsidRPr="00A04423">
          <w:rPr>
            <w:szCs w:val="24"/>
          </w:rPr>
          <w:t>014 m. lapkričio 26 d. nutarim</w:t>
        </w:r>
        <w:r w:rsidR="00B33B4C">
          <w:rPr>
            <w:szCs w:val="24"/>
          </w:rPr>
          <w:t>e</w:t>
        </w:r>
        <w:r w:rsidR="00B33B4C" w:rsidRPr="00A04423">
          <w:rPr>
            <w:szCs w:val="24"/>
          </w:rPr>
          <w:t xml:space="preserve"> Nr. 1326 „Dėl 2014–2020 m. Europos Sąjungos fondų investicijų veiksmų programos priedo patvirtinimo“</w:t>
        </w:r>
      </w:ins>
      <w:r>
        <w:rPr>
          <w:color w:val="000000"/>
          <w:szCs w:val="24"/>
        </w:rPr>
        <w:t>. Priimdama sprendimą dėl projektų finansavimo Ministerija turi teisę šiame Aprašo punkte nurodytą sumą padidinti, neviršydama Priemonių įgyvendinimo plane nurodytos Priemonei skirtos lėšų sumos ir nepažeisdama teisėtų pareiškėjų lūkesčių.</w:t>
      </w:r>
    </w:p>
    <w:p w14:paraId="4BCCCBAB" w14:textId="77777777" w:rsidR="00DD2724" w:rsidRDefault="00CC46F5">
      <w:pPr>
        <w:rPr>
          <w:rFonts w:eastAsia="MS Mincho"/>
          <w:i/>
          <w:iCs/>
          <w:sz w:val="20"/>
        </w:rPr>
      </w:pPr>
      <w:r>
        <w:rPr>
          <w:rFonts w:eastAsia="MS Mincho"/>
          <w:i/>
          <w:iCs/>
          <w:sz w:val="20"/>
        </w:rPr>
        <w:t>Punkto pakeitimai:</w:t>
      </w:r>
    </w:p>
    <w:p w14:paraId="0AAE4C4C" w14:textId="77777777" w:rsidR="00DD2724" w:rsidRDefault="00CC46F5">
      <w:pPr>
        <w:jc w:val="both"/>
        <w:rPr>
          <w:rFonts w:eastAsia="MS Mincho"/>
          <w:i/>
          <w:iCs/>
          <w:sz w:val="20"/>
        </w:rPr>
      </w:pPr>
      <w:r>
        <w:rPr>
          <w:rFonts w:eastAsia="MS Mincho"/>
          <w:i/>
          <w:iCs/>
          <w:sz w:val="20"/>
        </w:rPr>
        <w:t xml:space="preserve">Nr. </w:t>
      </w:r>
      <w:hyperlink r:id="rId42"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BB1A5AC" w14:textId="77777777" w:rsidR="00DD2724" w:rsidRDefault="00DD2724"/>
    <w:p w14:paraId="492D9BD0" w14:textId="77777777" w:rsidR="00DD2724" w:rsidRDefault="00CC46F5">
      <w:pPr>
        <w:ind w:firstLine="851"/>
        <w:jc w:val="both"/>
        <w:rPr>
          <w:rFonts w:eastAsia="Calibri"/>
          <w:szCs w:val="24"/>
        </w:rPr>
      </w:pPr>
      <w:r>
        <w:rPr>
          <w:rFonts w:eastAsia="Calibri"/>
          <w:szCs w:val="24"/>
        </w:rPr>
        <w:t>9. Priemonės tikslas – pritraukti į Lietuvą tiesiogines užsienio investicijas mokslinių tyrimų ir (ar) eksperimentinės plėtros ir inovacijų (toliau – MTEPI) srityje pagal sumaniosios specializacijos kryptis.</w:t>
      </w:r>
    </w:p>
    <w:p w14:paraId="75BF5CB7" w14:textId="77777777" w:rsidR="00DD2724" w:rsidRDefault="00CC46F5">
      <w:pPr>
        <w:ind w:firstLine="851"/>
        <w:jc w:val="both"/>
        <w:rPr>
          <w:rFonts w:eastAsia="Calibri"/>
          <w:szCs w:val="24"/>
        </w:rPr>
      </w:pPr>
      <w:r>
        <w:rPr>
          <w:rFonts w:eastAsia="Calibri"/>
          <w:szCs w:val="24"/>
        </w:rPr>
        <w:t>10. Pagal Aprašą remiama veikla – veikla, skirta tiesioginėms užsienio investicijoms MTEPI srityje pagal sumaniosios specializacijos kryptis pritraukti.</w:t>
      </w:r>
    </w:p>
    <w:p w14:paraId="4954D6BC" w14:textId="64E3243B" w:rsidR="00DD2724" w:rsidRDefault="00CC46F5">
      <w:pPr>
        <w:suppressAutoHyphens/>
        <w:ind w:firstLine="851"/>
        <w:jc w:val="both"/>
        <w:textAlignment w:val="center"/>
        <w:rPr>
          <w:rFonts w:eastAsia="Calibri"/>
          <w:b/>
          <w:szCs w:val="24"/>
        </w:rPr>
      </w:pPr>
      <w:r>
        <w:rPr>
          <w:color w:val="000000"/>
          <w:szCs w:val="24"/>
        </w:rPr>
        <w:lastRenderedPageBreak/>
        <w:t>11. Pagal Apraše nurodytą remiamą veiklą valstybės projektų sąrašą (-</w:t>
      </w:r>
      <w:proofErr w:type="spellStart"/>
      <w:r>
        <w:rPr>
          <w:color w:val="000000"/>
          <w:szCs w:val="24"/>
        </w:rPr>
        <w:t>us</w:t>
      </w:r>
      <w:proofErr w:type="spellEnd"/>
      <w:r>
        <w:rPr>
          <w:color w:val="000000"/>
          <w:szCs w:val="24"/>
        </w:rPr>
        <w:t>) numatoma sudaryti 2015 metų IV ketvirtį, 2019 metų I ketvirtį</w:t>
      </w:r>
      <w:ins w:id="14" w:author="Petrauskaite Agne [2]" w:date="2020-08-29T11:16:00Z">
        <w:r w:rsidR="00B33B4C">
          <w:rPr>
            <w:color w:val="000000"/>
            <w:szCs w:val="24"/>
          </w:rPr>
          <w:t xml:space="preserve"> ir </w:t>
        </w:r>
        <w:r w:rsidR="00B33B4C" w:rsidRPr="00481CE1">
          <w:rPr>
            <w:color w:val="000000"/>
            <w:szCs w:val="24"/>
          </w:rPr>
          <w:t>2020 m. I</w:t>
        </w:r>
      </w:ins>
      <w:ins w:id="15" w:author="Petrauskaite Agne [2]" w:date="2020-09-01T12:18:00Z">
        <w:r w:rsidR="00EA0FDA">
          <w:rPr>
            <w:color w:val="000000"/>
            <w:szCs w:val="24"/>
          </w:rPr>
          <w:t>V</w:t>
        </w:r>
      </w:ins>
      <w:ins w:id="16" w:author="Petrauskaite Agne [2]" w:date="2020-08-29T11:16:00Z">
        <w:r w:rsidR="00B33B4C" w:rsidRPr="00481CE1">
          <w:rPr>
            <w:color w:val="000000"/>
            <w:szCs w:val="24"/>
          </w:rPr>
          <w:t xml:space="preserve"> ketvirt</w:t>
        </w:r>
        <w:r w:rsidR="00B33B4C">
          <w:rPr>
            <w:color w:val="000000"/>
            <w:szCs w:val="24"/>
          </w:rPr>
          <w:t>į</w:t>
        </w:r>
      </w:ins>
      <w:r>
        <w:rPr>
          <w:color w:val="000000"/>
          <w:szCs w:val="24"/>
        </w:rPr>
        <w:t>. Valstybės projektų sąrašas (-ai) sudaromas (-i) Valstybės projektų atrankos tvarkos apraše, patvirtintame Lietuvos Respublikos ūkio ministro 2015 m. rugpjūčio 6 d. įsakymu Nr. 4-506 „Dėl Valstybės projektų atrankos tvarkos aprašo patvirtinimo“ (toliau – Valstybės projektų atrankos tvarkos aprašas), nustatyta tvarka.</w:t>
      </w:r>
    </w:p>
    <w:p w14:paraId="56BEC6AF" w14:textId="77777777" w:rsidR="00DD2724" w:rsidRDefault="00CC46F5">
      <w:pPr>
        <w:rPr>
          <w:rFonts w:eastAsia="MS Mincho"/>
          <w:i/>
          <w:iCs/>
          <w:sz w:val="20"/>
        </w:rPr>
      </w:pPr>
      <w:r>
        <w:rPr>
          <w:rFonts w:eastAsia="MS Mincho"/>
          <w:i/>
          <w:iCs/>
          <w:sz w:val="20"/>
        </w:rPr>
        <w:t>Punkto pakeitimai:</w:t>
      </w:r>
    </w:p>
    <w:p w14:paraId="6FD8FFFD" w14:textId="77777777" w:rsidR="00DD2724" w:rsidRDefault="00CC46F5">
      <w:pPr>
        <w:jc w:val="both"/>
        <w:rPr>
          <w:rFonts w:eastAsia="MS Mincho"/>
          <w:i/>
          <w:iCs/>
          <w:sz w:val="20"/>
        </w:rPr>
      </w:pPr>
      <w:r>
        <w:rPr>
          <w:rFonts w:eastAsia="MS Mincho"/>
          <w:i/>
          <w:iCs/>
          <w:sz w:val="20"/>
        </w:rPr>
        <w:t xml:space="preserve">Nr. </w:t>
      </w:r>
      <w:hyperlink r:id="rId43"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72E173A2" w14:textId="77777777" w:rsidR="00DD2724" w:rsidRDefault="00DD2724"/>
    <w:p w14:paraId="4E1E0F41" w14:textId="77777777" w:rsidR="00DD2724" w:rsidRDefault="00CC46F5">
      <w:pPr>
        <w:jc w:val="center"/>
        <w:rPr>
          <w:rFonts w:eastAsia="Calibri"/>
          <w:b/>
          <w:szCs w:val="24"/>
        </w:rPr>
      </w:pPr>
      <w:r>
        <w:rPr>
          <w:rFonts w:eastAsia="Calibri"/>
          <w:b/>
          <w:szCs w:val="24"/>
        </w:rPr>
        <w:t>II SKYRIUS</w:t>
      </w:r>
    </w:p>
    <w:p w14:paraId="723BFEC3" w14:textId="77777777" w:rsidR="00DD2724" w:rsidRDefault="00CC46F5">
      <w:pPr>
        <w:jc w:val="center"/>
        <w:rPr>
          <w:rFonts w:eastAsia="Calibri"/>
          <w:b/>
          <w:szCs w:val="24"/>
        </w:rPr>
      </w:pPr>
      <w:r>
        <w:rPr>
          <w:rFonts w:eastAsia="Calibri"/>
          <w:b/>
          <w:szCs w:val="24"/>
        </w:rPr>
        <w:t xml:space="preserve">REIKALAVIMAI PAREIŠKĖJAMS </w:t>
      </w:r>
    </w:p>
    <w:p w14:paraId="02A969FE" w14:textId="77777777" w:rsidR="00DD2724" w:rsidRDefault="00DD2724">
      <w:pPr>
        <w:ind w:firstLine="851"/>
        <w:jc w:val="center"/>
        <w:rPr>
          <w:rFonts w:eastAsia="Calibri"/>
          <w:b/>
          <w:szCs w:val="24"/>
        </w:rPr>
      </w:pPr>
    </w:p>
    <w:p w14:paraId="3853DF29" w14:textId="77777777" w:rsidR="00DD2724" w:rsidRDefault="00CC46F5">
      <w:pPr>
        <w:ind w:firstLine="851"/>
        <w:jc w:val="both"/>
        <w:rPr>
          <w:rFonts w:eastAsia="Calibri"/>
          <w:i/>
          <w:szCs w:val="24"/>
        </w:rPr>
      </w:pPr>
      <w:r>
        <w:rPr>
          <w:rFonts w:eastAsia="Calibri"/>
          <w:szCs w:val="24"/>
        </w:rPr>
        <w:t>1</w:t>
      </w:r>
      <w:r>
        <w:rPr>
          <w:rFonts w:eastAsia="Calibri"/>
          <w:szCs w:val="22"/>
        </w:rPr>
        <w:t>2</w:t>
      </w:r>
      <w:r>
        <w:rPr>
          <w:rFonts w:eastAsia="Calibri"/>
          <w:szCs w:val="24"/>
        </w:rPr>
        <w:t>. Pagal Aprašą galimas pareiškėjas yra viešoji įstaiga „Investuok Lietuvoje“, partneriai negalimi.</w:t>
      </w:r>
      <w:r>
        <w:rPr>
          <w:rFonts w:eastAsia="Calibri"/>
          <w:i/>
          <w:szCs w:val="24"/>
        </w:rPr>
        <w:t xml:space="preserve"> </w:t>
      </w:r>
    </w:p>
    <w:p w14:paraId="04A4EFFB" w14:textId="77777777" w:rsidR="00DD2724" w:rsidRDefault="00DD2724">
      <w:pPr>
        <w:ind w:firstLine="911"/>
        <w:jc w:val="both"/>
        <w:rPr>
          <w:rFonts w:eastAsia="Calibri"/>
          <w:i/>
          <w:szCs w:val="24"/>
        </w:rPr>
      </w:pPr>
    </w:p>
    <w:p w14:paraId="4697309F" w14:textId="77777777" w:rsidR="00DD2724" w:rsidRDefault="00CC46F5">
      <w:pPr>
        <w:jc w:val="center"/>
        <w:rPr>
          <w:rFonts w:eastAsia="Calibri"/>
          <w:b/>
          <w:szCs w:val="24"/>
        </w:rPr>
      </w:pPr>
      <w:r>
        <w:rPr>
          <w:rFonts w:eastAsia="Calibri"/>
          <w:b/>
          <w:szCs w:val="24"/>
        </w:rPr>
        <w:t>III SKYRIUS</w:t>
      </w:r>
    </w:p>
    <w:p w14:paraId="313125B2" w14:textId="77777777" w:rsidR="00DD2724" w:rsidRDefault="00CC46F5">
      <w:pPr>
        <w:jc w:val="center"/>
        <w:rPr>
          <w:rFonts w:eastAsia="Calibri"/>
          <w:b/>
          <w:szCs w:val="24"/>
        </w:rPr>
      </w:pPr>
      <w:r>
        <w:rPr>
          <w:rFonts w:eastAsia="Calibri"/>
          <w:b/>
          <w:szCs w:val="24"/>
        </w:rPr>
        <w:t>PROJEKTAMS TAIKOMI REIKALAVIMAI</w:t>
      </w:r>
    </w:p>
    <w:p w14:paraId="457FE0A6" w14:textId="77777777" w:rsidR="00DD2724" w:rsidRDefault="00DD2724">
      <w:pPr>
        <w:ind w:firstLine="851"/>
        <w:jc w:val="center"/>
        <w:rPr>
          <w:rFonts w:eastAsia="Calibri"/>
          <w:szCs w:val="24"/>
        </w:rPr>
      </w:pPr>
    </w:p>
    <w:p w14:paraId="55DA28FA" w14:textId="77777777" w:rsidR="00DD2724" w:rsidRDefault="00CC46F5">
      <w:pPr>
        <w:ind w:firstLine="851"/>
        <w:jc w:val="both"/>
        <w:rPr>
          <w:rFonts w:eastAsia="Calibri"/>
          <w:szCs w:val="24"/>
        </w:rPr>
      </w:pPr>
      <w:r>
        <w:rPr>
          <w:rFonts w:eastAsia="Calibri"/>
          <w:szCs w:val="24"/>
        </w:rPr>
        <w:t>13.</w:t>
      </w:r>
      <w:r>
        <w:rPr>
          <w:rFonts w:eastAsia="Calibri"/>
          <w:szCs w:val="24"/>
        </w:rPr>
        <w:tab/>
        <w:t xml:space="preserve">Projektas turi atitikti Projektų taisyklių III skyriaus dešimtajame skirsnyje nustatytus bendruosius projektų reikalavimus. </w:t>
      </w:r>
    </w:p>
    <w:p w14:paraId="2D62F582" w14:textId="77777777" w:rsidR="00DD2724" w:rsidRDefault="00CC46F5">
      <w:pPr>
        <w:ind w:firstLine="720"/>
        <w:jc w:val="both"/>
        <w:rPr>
          <w:rFonts w:eastAsia="Calibri"/>
          <w:szCs w:val="24"/>
        </w:rPr>
      </w:pPr>
      <w:r>
        <w:rPr>
          <w:rFonts w:eastAsia="Calibri"/>
          <w:szCs w:val="24"/>
        </w:rPr>
        <w:t>14. Projektas turi atitikti šiuos specialiuosius projektų atrankos kriterijus, patvirtintus 2014–2020 metų Europos Sąjungos fondų investicijų veiksmų programos stebėsenos komiteto 2015 m. liepos 9 d. posėdžio nutarimu Nr. 44(P)-6.1(8) ir 2019 m. rugpjūčio 8 d. protokoliniu sprendimu Nr. 44P-8 (44):</w:t>
      </w:r>
    </w:p>
    <w:p w14:paraId="48714B47" w14:textId="77777777" w:rsidR="00DD2724" w:rsidRDefault="00CC46F5">
      <w:pPr>
        <w:suppressAutoHyphens/>
        <w:ind w:firstLine="720"/>
        <w:jc w:val="both"/>
        <w:textAlignment w:val="center"/>
        <w:rPr>
          <w:rFonts w:eastAsia="Calibri"/>
          <w:szCs w:val="24"/>
        </w:rPr>
      </w:pPr>
      <w:r>
        <w:rPr>
          <w:color w:val="000000"/>
          <w:szCs w:val="24"/>
        </w:rPr>
        <w:t>14.1. Projektas atitinka Investicijų skatinimo ir pramonės plėtros 2014–2020 metų programos, patvirtintos Lietuvos Respublikos Vyriausybės 2014 m. rugsėjo 17 d. nutarimu Nr. 986 „Dėl Investicijų skatinimo ir pramonės plėtros 2014–2020 metų programos patvirtinimo“ (toliau –Investicijų skatinimo ir pramonės plėtros 2014–2020 metų programa), pirmojo tikslo „Didinti tiesiogines investicijas į gamybos ir paslaugų sektorius“ pirmąjį uždavinį „Gerinti investicinę aplinką“ (vertinama, ar projektas atitinka Investicijų skatinimo ir pramonės plėtros 2014–2020 metų programos pirmojo tikslo „Didinti tiesiogines investicijas į gamybos ir paslaugų sektorius“ pirmojo uždavinio „Gerinti investicinę aplinką“ aprašyme nurodytas užsienio investicijų pritraukimo veiklas, o projekto vykdytojas – šio uždavinio aprašyme minima už priemonės įgyvendinimą atsakingos institucijos (Ministerijos) remiantis Lietuvos Respublikos investicijų įstatymo 13 straipsnio 4 dalimi ir Lietuvos Respublikos ūkio ministro 2012 m. lapkričio 7 d. įsakymu Nr. 4-1074 „Dėl įgaliojimų suteikimo viešajai įstaigai „Investuok Lietuvoje“ įgaliota viešoji įstaiga).</w:t>
      </w:r>
    </w:p>
    <w:p w14:paraId="3D61AE79" w14:textId="77777777" w:rsidR="00DD2724" w:rsidRDefault="00CC46F5">
      <w:pPr>
        <w:ind w:firstLine="720"/>
        <w:jc w:val="both"/>
        <w:rPr>
          <w:rFonts w:eastAsia="Calibri"/>
          <w:szCs w:val="24"/>
        </w:rPr>
      </w:pPr>
      <w:r>
        <w:rPr>
          <w:rFonts w:eastAsia="Calibri"/>
          <w:szCs w:val="24"/>
        </w:rPr>
        <w:t>14.2. Projektas atitinka Prioritetinių mokslinių tyrimų ir eksperimentinės plėtros ir inovacijų raidos (sumaniosios specializacijos) prioritetų įgyvendinimo programos, patvirtintos Lietuvos Respublikos Vyriausybės 2014 m. balandžio 30 d. nutarimu Nr. 411 „Dėl Prioritetinių mokslinių tyrimų ir eksperimentinės plėtros ir inovacijų raidos (sumaniosios specializacijos) prioritetų įgyvendinimo programos patvirtinimo“ (toliau – Prioritetinių mokslinių tyrimų ir eksperimentinės plėtros ir inovacijų raidos (sumaniosios specializacijos) prioritetų įgyvendinimo programa), nuostatas ir bent vieno prioriteto įgyvendinimo tematiką (vertinama, ar projektas prisideda prie Prioritetinių mokslinių tyrimų ir eksperimentinės plėtros ir inovacijų raidos (sumaniosios specializacijos) prioritetų įgyvendinimo programos ir atitinka bent vieno prioriteto įgyvendinimo tematiką).</w:t>
      </w:r>
    </w:p>
    <w:p w14:paraId="676F1CF7" w14:textId="77777777" w:rsidR="00DD2724" w:rsidRDefault="00CC46F5">
      <w:pPr>
        <w:rPr>
          <w:rFonts w:eastAsia="MS Mincho"/>
          <w:i/>
          <w:iCs/>
          <w:sz w:val="20"/>
        </w:rPr>
      </w:pPr>
      <w:r>
        <w:rPr>
          <w:rFonts w:eastAsia="MS Mincho"/>
          <w:i/>
          <w:iCs/>
          <w:sz w:val="20"/>
        </w:rPr>
        <w:t>Punkto pakeitimai:</w:t>
      </w:r>
    </w:p>
    <w:p w14:paraId="2CB714BC" w14:textId="77777777" w:rsidR="00DD2724" w:rsidRDefault="00CC46F5">
      <w:pPr>
        <w:jc w:val="both"/>
        <w:rPr>
          <w:rFonts w:eastAsia="MS Mincho"/>
          <w:i/>
          <w:iCs/>
          <w:sz w:val="20"/>
        </w:rPr>
      </w:pPr>
      <w:r>
        <w:rPr>
          <w:rFonts w:eastAsia="MS Mincho"/>
          <w:i/>
          <w:iCs/>
          <w:sz w:val="20"/>
        </w:rPr>
        <w:t xml:space="preserve">Nr. </w:t>
      </w:r>
      <w:hyperlink r:id="rId44" w:history="1">
        <w:r w:rsidRPr="00532B9F">
          <w:rPr>
            <w:rFonts w:eastAsia="MS Mincho"/>
            <w:i/>
            <w:iCs/>
            <w:color w:val="0563C1" w:themeColor="hyperlink"/>
            <w:sz w:val="20"/>
            <w:u w:val="single"/>
          </w:rPr>
          <w:t>4-71</w:t>
        </w:r>
      </w:hyperlink>
      <w:r>
        <w:rPr>
          <w:rFonts w:eastAsia="MS Mincho"/>
          <w:i/>
          <w:iCs/>
          <w:sz w:val="20"/>
        </w:rPr>
        <w:t>, 2020-02-07, paskelbta TAR 2020-02-10, i. k. 2020-02909</w:t>
      </w:r>
    </w:p>
    <w:p w14:paraId="06A34472" w14:textId="77777777" w:rsidR="00DD2724" w:rsidRDefault="00DD2724"/>
    <w:p w14:paraId="40857C37" w14:textId="77777777" w:rsidR="00DD2724" w:rsidRDefault="00CC46F5">
      <w:pPr>
        <w:tabs>
          <w:tab w:val="left" w:pos="993"/>
          <w:tab w:val="left" w:pos="1134"/>
        </w:tabs>
        <w:suppressAutoHyphens/>
        <w:ind w:firstLine="851"/>
        <w:jc w:val="both"/>
        <w:textAlignment w:val="center"/>
        <w:rPr>
          <w:rFonts w:eastAsia="Calibri"/>
          <w:szCs w:val="24"/>
        </w:rPr>
      </w:pPr>
      <w:r>
        <w:rPr>
          <w:color w:val="000000"/>
          <w:szCs w:val="24"/>
        </w:rPr>
        <w:t xml:space="preserve">15. Projektu turi būti prisidedama prie bent vieno Europos Sąjungos Baltijos jūros regiono strategijos, patvirtintos Europos Komisijos 2012 m. kovo 23 d. komunikatu Nr. COM(2012) 128 (toliau – ES BJRS), kuri skelbiama Europos Komisijos interneto svetainėje http://ec.europa.eu/regional_policy/lt/policy/cooperation/macro-regional-strategies/baltic-sea/library/#1, tikslo įgyvendinimo pagal ES BJRS veiksmų plane, patvirtintame Europos Komisijos </w:t>
      </w:r>
      <w:r>
        <w:rPr>
          <w:rFonts w:eastAsia="Calibri"/>
          <w:iCs/>
          <w:szCs w:val="24"/>
        </w:rPr>
        <w:t>2017 m. kovo 20 d. sprendimu Nr. SWD(2017) 118</w:t>
      </w:r>
      <w:r>
        <w:rPr>
          <w:color w:val="000000"/>
          <w:szCs w:val="24"/>
        </w:rPr>
        <w:t xml:space="preserve">, kuris skelbiamas Europos Komisijos interneto </w:t>
      </w:r>
      <w:r>
        <w:rPr>
          <w:color w:val="000000"/>
          <w:szCs w:val="24"/>
        </w:rPr>
        <w:lastRenderedPageBreak/>
        <w:t>svetainėje http://ec.europa.eu/regional_policy/lt/policy/cooperation/macro-regional-strategies/baltic-sea/library/#1, numatytą politinę sritį „Inovacijos“.</w:t>
      </w:r>
    </w:p>
    <w:p w14:paraId="5BFB29AA" w14:textId="77777777" w:rsidR="00DD2724" w:rsidRDefault="00CC46F5">
      <w:pPr>
        <w:rPr>
          <w:rFonts w:eastAsia="MS Mincho"/>
          <w:i/>
          <w:iCs/>
          <w:sz w:val="20"/>
        </w:rPr>
      </w:pPr>
      <w:r>
        <w:rPr>
          <w:rFonts w:eastAsia="MS Mincho"/>
          <w:i/>
          <w:iCs/>
          <w:sz w:val="20"/>
        </w:rPr>
        <w:t>Punkto pakeitimai:</w:t>
      </w:r>
    </w:p>
    <w:p w14:paraId="4D7A36DF" w14:textId="77777777" w:rsidR="00DD2724" w:rsidRDefault="00CC46F5">
      <w:pPr>
        <w:jc w:val="both"/>
        <w:rPr>
          <w:rFonts w:eastAsia="MS Mincho"/>
          <w:i/>
          <w:iCs/>
          <w:sz w:val="20"/>
        </w:rPr>
      </w:pPr>
      <w:r>
        <w:rPr>
          <w:rFonts w:eastAsia="MS Mincho"/>
          <w:i/>
          <w:iCs/>
          <w:sz w:val="20"/>
        </w:rPr>
        <w:t xml:space="preserve">Nr. </w:t>
      </w:r>
      <w:hyperlink r:id="rId45"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497FA3A" w14:textId="77777777" w:rsidR="00DD2724" w:rsidRDefault="00DD2724"/>
    <w:p w14:paraId="35676E85" w14:textId="77777777" w:rsidR="00DD2724" w:rsidRDefault="00CC46F5">
      <w:pPr>
        <w:ind w:firstLine="851"/>
        <w:jc w:val="both"/>
        <w:rPr>
          <w:rFonts w:eastAsia="Calibri"/>
          <w:szCs w:val="24"/>
        </w:rPr>
      </w:pPr>
      <w:r>
        <w:rPr>
          <w:rFonts w:eastAsia="Calibri"/>
          <w:szCs w:val="24"/>
        </w:rPr>
        <w:t xml:space="preserve">16. Pagal Aprašą nefinansuojami iš ES struktūrinių fondų lėšų bendrai finansuojami didelės apimties projektai. </w:t>
      </w:r>
    </w:p>
    <w:p w14:paraId="5C07A9EC" w14:textId="77777777" w:rsidR="00DD2724" w:rsidRDefault="00CC46F5">
      <w:pPr>
        <w:suppressAutoHyphens/>
        <w:ind w:firstLine="851"/>
        <w:jc w:val="both"/>
        <w:textAlignment w:val="center"/>
        <w:rPr>
          <w:rFonts w:eastAsia="Calibri"/>
          <w:szCs w:val="22"/>
        </w:rPr>
      </w:pPr>
      <w:r>
        <w:rPr>
          <w:color w:val="000000"/>
          <w:szCs w:val="24"/>
        </w:rPr>
        <w:t>17. Pagal Aprašą finansavimas nėra teikiamas pareiškėjui, jei jis yra priskiriamas sunkumų patiriančios įmonės kategorijai, kaip ji apibrėžta Komisijos komunikate – Gairėse dėl valstybės pagalbos sunkumų patiriančioms ne finansų įmonėms sanuoti ir restruktūrizuoti (OL 2014 C 249, p. 1).</w:t>
      </w:r>
    </w:p>
    <w:p w14:paraId="2D0EB91F" w14:textId="77777777" w:rsidR="00DD2724" w:rsidRDefault="00CC46F5">
      <w:pPr>
        <w:rPr>
          <w:rFonts w:eastAsia="MS Mincho"/>
          <w:i/>
          <w:iCs/>
          <w:sz w:val="20"/>
        </w:rPr>
      </w:pPr>
      <w:r>
        <w:rPr>
          <w:rFonts w:eastAsia="MS Mincho"/>
          <w:i/>
          <w:iCs/>
          <w:sz w:val="20"/>
        </w:rPr>
        <w:t>Punkto pakeitimai:</w:t>
      </w:r>
    </w:p>
    <w:p w14:paraId="28E0B3CE" w14:textId="77777777" w:rsidR="00DD2724" w:rsidRDefault="00CC46F5">
      <w:pPr>
        <w:jc w:val="both"/>
        <w:rPr>
          <w:rFonts w:eastAsia="MS Mincho"/>
          <w:i/>
          <w:iCs/>
          <w:sz w:val="20"/>
        </w:rPr>
      </w:pPr>
      <w:r>
        <w:rPr>
          <w:rFonts w:eastAsia="MS Mincho"/>
          <w:i/>
          <w:iCs/>
          <w:sz w:val="20"/>
        </w:rPr>
        <w:t xml:space="preserve">Nr. </w:t>
      </w:r>
      <w:hyperlink r:id="rId46"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F5E9BA2" w14:textId="77777777" w:rsidR="00DD2724" w:rsidRDefault="00DD2724"/>
    <w:p w14:paraId="7B857FB9" w14:textId="77777777" w:rsidR="00DD2724" w:rsidRDefault="00CC46F5">
      <w:pPr>
        <w:suppressAutoHyphens/>
        <w:ind w:firstLine="851"/>
        <w:jc w:val="both"/>
        <w:textAlignment w:val="center"/>
        <w:rPr>
          <w:rFonts w:eastAsia="Calibri"/>
          <w:szCs w:val="24"/>
        </w:rPr>
      </w:pPr>
      <w:r>
        <w:rPr>
          <w:color w:val="000000"/>
          <w:szCs w:val="24"/>
        </w:rPr>
        <w:t>18. Pagal Aprašą nefinansuojama pareiškėjo einamoji veikla, t. y. tokia veikla, kuriai skiriamos valstybės viešosios arba joms lygiavertės išlaidos, kurių negali pakeisti Veiksmų programos investicijos, kaip nustatyta 2013 m. gruodžio 17 d. Europos Parlamento ir Tarybos reglamento (ES) Nr. 1303/2013, kuriuo nustatomos Europos regioninės plėtros fondui, Europos socialiniam fondui, Sanglaudos fondui, Europos žemės ūkio fondui kaimo plėtrai ir Europos jūros reikalų ir žuvininkystės fondui bendros nuostatos ir Europos regioninės plėtros fondui, Europos socialiniam fondui, Sanglaudos fondui ir Europos jūros reikalų ir žuvininkystės fondui taikytinos bendrosios nuostatos ir panaikinamas Tarybos reglamentas (EB) Nr. 1083/2006 (OL 2013 L 347, p. 320), 95 straipsnio 2 dalyje ir 2007–2013 m. ir 2014–2020 m. finansavimo laikotarpio tęstinumo reikalavimų įgyvendinimas.</w:t>
      </w:r>
    </w:p>
    <w:p w14:paraId="4B81CF4C" w14:textId="77777777" w:rsidR="00DD2724" w:rsidRDefault="00CC46F5">
      <w:pPr>
        <w:rPr>
          <w:rFonts w:eastAsia="MS Mincho"/>
          <w:i/>
          <w:iCs/>
          <w:sz w:val="20"/>
        </w:rPr>
      </w:pPr>
      <w:r>
        <w:rPr>
          <w:rFonts w:eastAsia="MS Mincho"/>
          <w:i/>
          <w:iCs/>
          <w:sz w:val="20"/>
        </w:rPr>
        <w:t>Punkto pakeitimai:</w:t>
      </w:r>
    </w:p>
    <w:p w14:paraId="4DFA7073" w14:textId="77777777" w:rsidR="00DD2724" w:rsidRDefault="00CC46F5">
      <w:pPr>
        <w:jc w:val="both"/>
        <w:rPr>
          <w:rFonts w:eastAsia="MS Mincho"/>
          <w:i/>
          <w:iCs/>
          <w:sz w:val="20"/>
        </w:rPr>
      </w:pPr>
      <w:r>
        <w:rPr>
          <w:rFonts w:eastAsia="MS Mincho"/>
          <w:i/>
          <w:iCs/>
          <w:sz w:val="20"/>
        </w:rPr>
        <w:t xml:space="preserve">Nr. </w:t>
      </w:r>
      <w:hyperlink r:id="rId47"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BB8BD74" w14:textId="77777777" w:rsidR="00DD2724" w:rsidRDefault="00DD2724"/>
    <w:p w14:paraId="1948BE2B" w14:textId="77777777" w:rsidR="00DD2724" w:rsidRDefault="00CC46F5">
      <w:pPr>
        <w:ind w:firstLine="851"/>
        <w:jc w:val="both"/>
        <w:rPr>
          <w:rFonts w:eastAsia="Calibri"/>
          <w:szCs w:val="24"/>
        </w:rPr>
      </w:pPr>
      <w:r>
        <w:rPr>
          <w:rFonts w:eastAsia="Calibri"/>
          <w:szCs w:val="24"/>
        </w:rPr>
        <w:t xml:space="preserve">19. Teikiamų pagal Aprašą projekto veiklų įgyvendinimo trukmė turi būti ne trumpesnė kaip </w:t>
      </w:r>
      <w:r>
        <w:rPr>
          <w:rFonts w:eastAsia="Calibri"/>
          <w:szCs w:val="22"/>
        </w:rPr>
        <w:t xml:space="preserve">12 </w:t>
      </w:r>
      <w:r>
        <w:rPr>
          <w:rFonts w:eastAsia="Calibri"/>
          <w:szCs w:val="24"/>
        </w:rPr>
        <w:t>mėnesių</w:t>
      </w:r>
      <w:r>
        <w:rPr>
          <w:rFonts w:eastAsia="Calibri"/>
          <w:szCs w:val="22"/>
        </w:rPr>
        <w:t xml:space="preserve"> ir ne </w:t>
      </w:r>
      <w:r>
        <w:rPr>
          <w:rFonts w:eastAsia="Calibri"/>
          <w:szCs w:val="24"/>
        </w:rPr>
        <w:t xml:space="preserve">ilgesnė kaip 30 mėnesių nuo iš Europos Sąjungos struktūrinių fondų lėšų bendrai finansuojamo projekto sutarties (toliau </w:t>
      </w:r>
      <w:r>
        <w:rPr>
          <w:rFonts w:eastAsia="Calibri"/>
          <w:szCs w:val="24"/>
          <w:lang w:eastAsia="lt-LT"/>
        </w:rPr>
        <w:t>–</w:t>
      </w:r>
      <w:r>
        <w:rPr>
          <w:rFonts w:eastAsia="Calibri"/>
          <w:szCs w:val="24"/>
        </w:rPr>
        <w:t xml:space="preserve"> projekto sutartis) pasirašymo dienos.</w:t>
      </w:r>
    </w:p>
    <w:p w14:paraId="16B445D9" w14:textId="77777777" w:rsidR="00DD2724" w:rsidRDefault="00CC46F5">
      <w:pPr>
        <w:ind w:firstLine="851"/>
        <w:jc w:val="both"/>
        <w:rPr>
          <w:rFonts w:eastAsia="Calibri"/>
          <w:szCs w:val="24"/>
        </w:rPr>
      </w:pPr>
      <w:r>
        <w:rPr>
          <w:szCs w:val="24"/>
        </w:rPr>
        <w:t xml:space="preserve">20. </w:t>
      </w:r>
      <w:r>
        <w:rPr>
          <w:rFonts w:eastAsia="Calibri"/>
          <w:szCs w:val="24"/>
        </w:rPr>
        <w:t xml:space="preserve">Tam tikrais atvejais dėl objektyvių priežasčių, kurių projekto vykdytojas negalėjo numatyti paraiškos pateikimo ir vertinimo metu, projekto veiklų vykdymo laikotarpis, nurodytas Aprašo 19 punkte, gali būti pratęstas Projektų taisyklių IV skyriaus devynioliktajame skirsnyje nustatyta tvarka ne ilgiau nei 6 mėnesiams ir nepažeidžiant Projektų taisyklių 213.1 ir 213.5 papunkčiuose nustatytų terminų. </w:t>
      </w:r>
      <w:r>
        <w:t>Prireikus pratęsti projekto veiklų įgyvendinimo laikotarpį ilgiau, nei nurodyta šiame Aprašo punkte, projekto sutarties keitimas turi būti derinamas su Ministerija.</w:t>
      </w:r>
    </w:p>
    <w:p w14:paraId="1CE86196" w14:textId="77777777" w:rsidR="00DD2724" w:rsidRDefault="00CC46F5">
      <w:pPr>
        <w:rPr>
          <w:rFonts w:eastAsia="MS Mincho"/>
          <w:i/>
          <w:iCs/>
          <w:sz w:val="20"/>
        </w:rPr>
      </w:pPr>
      <w:r>
        <w:rPr>
          <w:rFonts w:eastAsia="MS Mincho"/>
          <w:i/>
          <w:iCs/>
          <w:sz w:val="20"/>
        </w:rPr>
        <w:t>Punkto pakeitimai:</w:t>
      </w:r>
    </w:p>
    <w:p w14:paraId="19F48379" w14:textId="77777777" w:rsidR="00DD2724" w:rsidRDefault="00CC46F5">
      <w:pPr>
        <w:jc w:val="both"/>
        <w:rPr>
          <w:rFonts w:eastAsia="MS Mincho"/>
          <w:i/>
          <w:iCs/>
          <w:sz w:val="20"/>
        </w:rPr>
      </w:pPr>
      <w:r>
        <w:rPr>
          <w:rFonts w:eastAsia="MS Mincho"/>
          <w:i/>
          <w:iCs/>
          <w:sz w:val="20"/>
        </w:rPr>
        <w:t xml:space="preserve">Nr. </w:t>
      </w:r>
      <w:hyperlink r:id="rId48"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464737A" w14:textId="77777777" w:rsidR="00DD2724" w:rsidRDefault="00DD2724"/>
    <w:p w14:paraId="2CAEE3D7" w14:textId="77777777" w:rsidR="00DD2724" w:rsidRDefault="00CC46F5">
      <w:pPr>
        <w:tabs>
          <w:tab w:val="left" w:pos="709"/>
        </w:tabs>
        <w:suppressAutoHyphens/>
        <w:ind w:firstLine="851"/>
        <w:jc w:val="both"/>
        <w:textAlignment w:val="center"/>
        <w:rPr>
          <w:rFonts w:eastAsia="Calibri"/>
          <w:szCs w:val="24"/>
        </w:rPr>
      </w:pPr>
      <w:r>
        <w:rPr>
          <w:color w:val="000000"/>
          <w:szCs w:val="24"/>
        </w:rPr>
        <w:t>21</w:t>
      </w:r>
      <w:r>
        <w:rPr>
          <w:i/>
          <w:color w:val="000000"/>
          <w:szCs w:val="24"/>
        </w:rPr>
        <w:t xml:space="preserve">. </w:t>
      </w:r>
      <w:r>
        <w:rPr>
          <w:color w:val="000000"/>
          <w:szCs w:val="24"/>
          <w:lang w:eastAsia="lt-LT"/>
        </w:rPr>
        <w:t>Reprezentacijai skirtos projekto veiklos turi būti vykdomos Lietuvos Respublikoje arba ne Lietuvos Respublikoje, jei jas vykdant sukurti produktai, rezultatai ir nauda (ar jų dalis, proporcinga Lietuvos Respublikos finansiniam įnašui) atitenka Lietuvos Respublikai.</w:t>
      </w:r>
      <w:r>
        <w:rPr>
          <w:color w:val="000000"/>
          <w:szCs w:val="24"/>
        </w:rPr>
        <w:t xml:space="preserve"> Kitos projekto veiklos turi būti vykdomos Lietuvos Respublikoje arba kitose ES valstybėse narėse, jei jas vykdant sukurti produktai, rezultatai ir nauda (ar jų dalis, proporcinga Lietuvos Respublikos finansiniam įnašui) atitenka Lietuvos Respublikai. Projekto veiklos vykdymo vieta yra laikoma vieta, kurioje projekto veiklą vykdo projektą vykdantis personalas, kaip jis apibrėžtas Lietuvos Respublikos finansų ministerijos parengtose Rekomendacijose dėl projektų išlaidų atitikties Europos Sąjungos struktūrinių fondų reikalavimams, kurios paskelbtos </w:t>
      </w:r>
      <w:r>
        <w:rPr>
          <w:color w:val="000000"/>
          <w:szCs w:val="24"/>
          <w:lang w:eastAsia="lt-LT"/>
        </w:rPr>
        <w:t xml:space="preserve">interneto svetainėje </w:t>
      </w:r>
      <w:r>
        <w:rPr>
          <w:rFonts w:eastAsia="Calibri"/>
          <w:szCs w:val="24"/>
        </w:rPr>
        <w:t>http://www.esinvesticijos.lt/lt/dokumentai/2014-2020-m-rekomendacijos-del-projektu-islaidu-atitikties-europos-sajungos-strukturiniu-fondu-reikalavimams</w:t>
      </w:r>
      <w:r>
        <w:rPr>
          <w:color w:val="000000"/>
          <w:szCs w:val="24"/>
        </w:rPr>
        <w:t xml:space="preserve"> (toliau – Rekomendacijos)</w:t>
      </w:r>
      <w:r>
        <w:rPr>
          <w:color w:val="000000"/>
          <w:szCs w:val="24"/>
          <w:lang w:eastAsia="lt-LT"/>
        </w:rPr>
        <w:t>.</w:t>
      </w:r>
      <w:r>
        <w:rPr>
          <w:color w:val="000000"/>
          <w:szCs w:val="24"/>
        </w:rPr>
        <w:t xml:space="preserve"> Jeigu projektų veiklos vykdomos ne Lietuvos Respublikoje, tokių veiklų išlaidos neturi viršyti 30 procentų projekto tinkamų finansuoti išlaidų sumos.</w:t>
      </w:r>
    </w:p>
    <w:p w14:paraId="4C6784C0" w14:textId="77777777" w:rsidR="00DD2724" w:rsidRDefault="00CC46F5">
      <w:pPr>
        <w:rPr>
          <w:rFonts w:eastAsia="MS Mincho"/>
          <w:i/>
          <w:iCs/>
          <w:sz w:val="20"/>
        </w:rPr>
      </w:pPr>
      <w:r>
        <w:rPr>
          <w:rFonts w:eastAsia="MS Mincho"/>
          <w:i/>
          <w:iCs/>
          <w:sz w:val="20"/>
        </w:rPr>
        <w:t>Punkto pakeitimai:</w:t>
      </w:r>
    </w:p>
    <w:p w14:paraId="3A5C84D4" w14:textId="77777777" w:rsidR="00DD2724" w:rsidRDefault="00CC46F5">
      <w:pPr>
        <w:jc w:val="both"/>
        <w:rPr>
          <w:rFonts w:eastAsia="MS Mincho"/>
          <w:i/>
          <w:iCs/>
          <w:sz w:val="20"/>
        </w:rPr>
      </w:pPr>
      <w:r>
        <w:rPr>
          <w:rFonts w:eastAsia="MS Mincho"/>
          <w:i/>
          <w:iCs/>
          <w:sz w:val="20"/>
        </w:rPr>
        <w:lastRenderedPageBreak/>
        <w:t xml:space="preserve">Nr. </w:t>
      </w:r>
      <w:hyperlink r:id="rId49"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0A609302" w14:textId="77777777" w:rsidR="00DD2724" w:rsidRDefault="00DD2724"/>
    <w:p w14:paraId="35F46CF9" w14:textId="77777777" w:rsidR="00DD2724" w:rsidRDefault="00CC46F5">
      <w:pPr>
        <w:ind w:firstLine="851"/>
        <w:jc w:val="both"/>
        <w:rPr>
          <w:rFonts w:eastAsia="Calibri"/>
          <w:szCs w:val="24"/>
        </w:rPr>
      </w:pPr>
      <w:r>
        <w:rPr>
          <w:rFonts w:eastAsia="Calibri"/>
          <w:szCs w:val="24"/>
        </w:rPr>
        <w:t xml:space="preserve">22. Projektu turi būti siekiama visų toliau išvardytų Priemonės įgyvendinimo stebėsenos rodiklių: </w:t>
      </w:r>
    </w:p>
    <w:p w14:paraId="7D055D9A" w14:textId="2EA9F600" w:rsidR="00DD2724" w:rsidRDefault="00CC46F5">
      <w:pPr>
        <w:ind w:firstLine="851"/>
        <w:jc w:val="both"/>
        <w:rPr>
          <w:rFonts w:eastAsia="Calibri"/>
          <w:szCs w:val="24"/>
        </w:rPr>
      </w:pPr>
      <w:r>
        <w:rPr>
          <w:rFonts w:eastAsia="Calibri"/>
          <w:szCs w:val="24"/>
        </w:rPr>
        <w:t>22.1. produkto stebėsenos rodiklio „Užmegzti kontaktai MTEPI srityje pagal sumaniosios specializacijos kryptis“, kodas P.N. 811, minimali siektina projekto reikšmė – 200</w:t>
      </w:r>
      <w:ins w:id="17" w:author="Petrauskaite Agne [2]" w:date="2020-09-01T12:20:00Z">
        <w:r w:rsidR="00EA0FDA">
          <w:rPr>
            <w:rFonts w:eastAsia="Calibri"/>
            <w:szCs w:val="24"/>
          </w:rPr>
          <w:t xml:space="preserve">, o jei projektas skirtas Ateities ekonomikos DNR plano veiksmams ir projektams įgyvendinti, minimali siektina reikšmė – </w:t>
        </w:r>
        <w:r w:rsidR="00EA0FDA">
          <w:rPr>
            <w:rFonts w:eastAsia="Calibri"/>
            <w:szCs w:val="24"/>
            <w:lang w:val="en-US"/>
          </w:rPr>
          <w:t>412</w:t>
        </w:r>
      </w:ins>
      <w:r>
        <w:rPr>
          <w:rFonts w:eastAsia="Calibri"/>
          <w:szCs w:val="24"/>
        </w:rPr>
        <w:t>;</w:t>
      </w:r>
    </w:p>
    <w:p w14:paraId="51E4D248" w14:textId="77777777" w:rsidR="00DD2724" w:rsidRDefault="00CC46F5">
      <w:pPr>
        <w:ind w:firstLine="851"/>
        <w:jc w:val="both"/>
        <w:rPr>
          <w:rFonts w:eastAsia="Calibri"/>
          <w:i/>
          <w:szCs w:val="24"/>
        </w:rPr>
      </w:pPr>
      <w:r>
        <w:rPr>
          <w:rFonts w:eastAsia="Calibri"/>
          <w:szCs w:val="24"/>
        </w:rPr>
        <w:t>22.2. produkto stebėsenos rodiklio „Pritraukti tyrėjai į MTEPI įmones pagal sumaniosios specializacijos kryptis“, kodas P.N. 827, minimali siektina projekto reikšmė – 20</w:t>
      </w:r>
      <w:ins w:id="18" w:author="Petrauskaite Agne [2]" w:date="2020-08-29T11:21:00Z">
        <w:r w:rsidR="00D91EA3">
          <w:rPr>
            <w:rFonts w:eastAsia="Calibri"/>
            <w:szCs w:val="24"/>
          </w:rPr>
          <w:t xml:space="preserve">, o jei projektas </w:t>
        </w:r>
      </w:ins>
      <w:ins w:id="19" w:author="Petrauskaite Agne [2]" w:date="2020-08-29T11:22:00Z">
        <w:r w:rsidR="00D91EA3">
          <w:rPr>
            <w:rFonts w:eastAsia="Calibri"/>
            <w:szCs w:val="24"/>
          </w:rPr>
          <w:t xml:space="preserve">skirtas Ateities </w:t>
        </w:r>
      </w:ins>
      <w:ins w:id="20" w:author="Petrauskaite Agne [2]" w:date="2020-08-29T11:23:00Z">
        <w:r w:rsidR="00D91EA3">
          <w:rPr>
            <w:rFonts w:eastAsia="Calibri"/>
            <w:szCs w:val="24"/>
          </w:rPr>
          <w:t xml:space="preserve">ekonomikos </w:t>
        </w:r>
      </w:ins>
      <w:ins w:id="21" w:author="Petrauskaite Agne [2]" w:date="2020-08-29T11:22:00Z">
        <w:r w:rsidR="00D91EA3">
          <w:rPr>
            <w:rFonts w:eastAsia="Calibri"/>
            <w:szCs w:val="24"/>
          </w:rPr>
          <w:t>DNR plano</w:t>
        </w:r>
      </w:ins>
      <w:ins w:id="22" w:author="Petrauskaite Agne [2]" w:date="2020-08-29T11:23:00Z">
        <w:r w:rsidR="00D91EA3">
          <w:rPr>
            <w:rFonts w:eastAsia="Calibri"/>
            <w:szCs w:val="24"/>
          </w:rPr>
          <w:t xml:space="preserve"> veiksmams ir projektams įgyvendinti, minimali siektina reikšmė – </w:t>
        </w:r>
        <w:r w:rsidR="00D91EA3" w:rsidRPr="00481CE1">
          <w:rPr>
            <w:rFonts w:eastAsia="Calibri"/>
            <w:szCs w:val="24"/>
          </w:rPr>
          <w:t>16</w:t>
        </w:r>
      </w:ins>
      <w:r>
        <w:rPr>
          <w:rFonts w:eastAsia="Calibri"/>
          <w:szCs w:val="24"/>
        </w:rPr>
        <w:t>;</w:t>
      </w:r>
    </w:p>
    <w:p w14:paraId="5263FF61" w14:textId="3D5A9F36" w:rsidR="00DD2724" w:rsidRDefault="00CC46F5">
      <w:pPr>
        <w:ind w:firstLine="851"/>
        <w:jc w:val="both"/>
      </w:pPr>
      <w:r>
        <w:rPr>
          <w:color w:val="000000"/>
          <w:szCs w:val="24"/>
        </w:rPr>
        <w:t>22.3. rezultato stebėsenos rodiklio „Pritraukta užsienio įmonių į MTEPI sritį pagal sumaniosios specializacijos kryptis“, kodas R.N. 814, minimali siektina projekto reikšmė – 3</w:t>
      </w:r>
      <w:ins w:id="23" w:author="Petrauskaite Agne [2]" w:date="2020-09-01T12:20:00Z">
        <w:r w:rsidR="00B762B8">
          <w:rPr>
            <w:color w:val="000000"/>
            <w:szCs w:val="24"/>
          </w:rPr>
          <w:t xml:space="preserve">, </w:t>
        </w:r>
      </w:ins>
      <w:ins w:id="24" w:author="Petrauskaite Agne [2]" w:date="2020-09-01T12:21:00Z">
        <w:r w:rsidR="00B762B8" w:rsidRPr="00B762B8">
          <w:rPr>
            <w:rFonts w:eastAsia="Calibri"/>
            <w:szCs w:val="24"/>
          </w:rPr>
          <w:t xml:space="preserve"> </w:t>
        </w:r>
        <w:r w:rsidR="00B762B8">
          <w:rPr>
            <w:rFonts w:eastAsia="Calibri"/>
            <w:szCs w:val="24"/>
          </w:rPr>
          <w:t>o jei projektas skirtas Ateities ekonomikos DNR plano veiksmams ir projektams įgyvendinti, minimali siektina  reikšmė – 11</w:t>
        </w:r>
      </w:ins>
      <w:r>
        <w:rPr>
          <w:color w:val="000000"/>
          <w:szCs w:val="24"/>
        </w:rPr>
        <w:t>.</w:t>
      </w:r>
    </w:p>
    <w:p w14:paraId="6149034E" w14:textId="77777777" w:rsidR="00DD2724" w:rsidRDefault="00CC46F5">
      <w:pPr>
        <w:rPr>
          <w:rFonts w:eastAsia="MS Mincho"/>
          <w:i/>
          <w:iCs/>
          <w:sz w:val="20"/>
        </w:rPr>
      </w:pPr>
      <w:r>
        <w:rPr>
          <w:rFonts w:eastAsia="MS Mincho"/>
          <w:i/>
          <w:iCs/>
          <w:sz w:val="20"/>
        </w:rPr>
        <w:t>Punkto pakeitimai:</w:t>
      </w:r>
    </w:p>
    <w:p w14:paraId="4910A3B9" w14:textId="77777777" w:rsidR="00DD2724" w:rsidRDefault="00CC46F5">
      <w:pPr>
        <w:jc w:val="both"/>
        <w:rPr>
          <w:rFonts w:eastAsia="MS Mincho"/>
          <w:i/>
          <w:iCs/>
          <w:sz w:val="20"/>
        </w:rPr>
      </w:pPr>
      <w:r>
        <w:rPr>
          <w:rFonts w:eastAsia="MS Mincho"/>
          <w:i/>
          <w:iCs/>
          <w:sz w:val="20"/>
        </w:rPr>
        <w:t xml:space="preserve">Nr. </w:t>
      </w:r>
      <w:hyperlink r:id="rId50"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1E65C8A0" w14:textId="77777777" w:rsidR="00DD2724" w:rsidRDefault="00CC46F5">
      <w:pPr>
        <w:jc w:val="both"/>
        <w:rPr>
          <w:rFonts w:eastAsia="MS Mincho"/>
          <w:i/>
          <w:iCs/>
          <w:sz w:val="20"/>
        </w:rPr>
      </w:pPr>
      <w:r>
        <w:rPr>
          <w:rFonts w:eastAsia="MS Mincho"/>
          <w:i/>
          <w:iCs/>
          <w:sz w:val="20"/>
        </w:rPr>
        <w:t xml:space="preserve">Nr. </w:t>
      </w:r>
      <w:hyperlink r:id="rId51"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1CE627D" w14:textId="77777777" w:rsidR="00DD2724" w:rsidRDefault="00DD2724"/>
    <w:p w14:paraId="25A53060" w14:textId="77777777" w:rsidR="00DD2724" w:rsidRDefault="00CC46F5">
      <w:pPr>
        <w:ind w:firstLine="851"/>
        <w:jc w:val="both"/>
        <w:rPr>
          <w:rFonts w:eastAsia="Calibri"/>
          <w:szCs w:val="24"/>
        </w:rPr>
      </w:pPr>
      <w:r>
        <w:t>22</w:t>
      </w:r>
      <w:r>
        <w:rPr>
          <w:vertAlign w:val="superscript"/>
        </w:rPr>
        <w:t>1</w:t>
      </w:r>
      <w:r>
        <w:t xml:space="preserve">. Aprašo 22.1–22.3 papunkčiuose nurodytų Priemonės įgyvendinimo stebėsenos rodiklių skaičiavimui taikomas </w:t>
      </w:r>
      <w:r>
        <w:rPr>
          <w:rFonts w:cs="Arial"/>
          <w:szCs w:val="24"/>
          <w:lang w:eastAsia="lt-LT"/>
        </w:rPr>
        <w:t>Nacionalinių stebėsenos rodiklių skaičiavimo aprašas, patvirtintas Lietuvos Respublikos ekonomikos ir inovacijų ministro 2014 m. gruodžio 19 d. įsakymu Nr. 4-933 „Dėl 2014–2020 m. Europos Sąjungos fondų investicijų veiksmų programos prioriteto įgyvendinimo priemonių įgyvendinimo plano ir Nacionalinių stebėsenos rodiklių skaičiavimo aprašo patvirtinimo“</w:t>
      </w:r>
      <w:r>
        <w:t>.</w:t>
      </w:r>
      <w:r>
        <w:rPr>
          <w:szCs w:val="24"/>
          <w:lang w:eastAsia="lt-LT"/>
        </w:rPr>
        <w:t xml:space="preserve"> Visų Priemonės įgyvendinimo stebėsenos rodiklių skaičiavimo aprašai skelbiami ES struktūrinių fondų svetainėje www.esinvesticijos.lt.</w:t>
      </w:r>
    </w:p>
    <w:p w14:paraId="4D3D99FB" w14:textId="77777777" w:rsidR="00DD2724" w:rsidRDefault="00CC46F5">
      <w:pPr>
        <w:rPr>
          <w:rFonts w:eastAsia="MS Mincho"/>
          <w:i/>
          <w:iCs/>
          <w:sz w:val="20"/>
        </w:rPr>
      </w:pPr>
      <w:r>
        <w:rPr>
          <w:rFonts w:eastAsia="MS Mincho"/>
          <w:i/>
          <w:iCs/>
          <w:sz w:val="20"/>
        </w:rPr>
        <w:t>Papildyta punktu:</w:t>
      </w:r>
    </w:p>
    <w:p w14:paraId="4F491A7C" w14:textId="77777777" w:rsidR="00DD2724" w:rsidRDefault="00CC46F5">
      <w:pPr>
        <w:jc w:val="both"/>
        <w:rPr>
          <w:rFonts w:eastAsia="MS Mincho"/>
          <w:i/>
          <w:iCs/>
          <w:sz w:val="20"/>
        </w:rPr>
      </w:pPr>
      <w:r>
        <w:rPr>
          <w:rFonts w:eastAsia="MS Mincho"/>
          <w:i/>
          <w:iCs/>
          <w:sz w:val="20"/>
        </w:rPr>
        <w:t xml:space="preserve">Nr. </w:t>
      </w:r>
      <w:hyperlink r:id="rId52"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289DAE4" w14:textId="77777777" w:rsidR="00DD2724" w:rsidRDefault="00CC46F5">
      <w:pPr>
        <w:rPr>
          <w:rFonts w:eastAsia="MS Mincho"/>
          <w:i/>
          <w:iCs/>
          <w:sz w:val="20"/>
        </w:rPr>
      </w:pPr>
      <w:r>
        <w:rPr>
          <w:rFonts w:eastAsia="MS Mincho"/>
          <w:i/>
          <w:iCs/>
          <w:sz w:val="20"/>
        </w:rPr>
        <w:t>Punkto pakeitimai:</w:t>
      </w:r>
    </w:p>
    <w:p w14:paraId="3D9F407C" w14:textId="77777777" w:rsidR="00DD2724" w:rsidRDefault="00CC46F5">
      <w:pPr>
        <w:jc w:val="both"/>
        <w:rPr>
          <w:rFonts w:eastAsia="MS Mincho"/>
          <w:i/>
          <w:iCs/>
          <w:sz w:val="20"/>
        </w:rPr>
      </w:pPr>
      <w:r>
        <w:rPr>
          <w:rFonts w:eastAsia="MS Mincho"/>
          <w:i/>
          <w:iCs/>
          <w:sz w:val="20"/>
        </w:rPr>
        <w:t xml:space="preserve">Nr. </w:t>
      </w:r>
      <w:hyperlink r:id="rId53" w:history="1">
        <w:r w:rsidRPr="00532B9F">
          <w:rPr>
            <w:rFonts w:eastAsia="MS Mincho"/>
            <w:i/>
            <w:iCs/>
            <w:color w:val="0563C1" w:themeColor="hyperlink"/>
            <w:sz w:val="20"/>
            <w:u w:val="single"/>
          </w:rPr>
          <w:t>4-71</w:t>
        </w:r>
      </w:hyperlink>
      <w:r>
        <w:rPr>
          <w:rFonts w:eastAsia="MS Mincho"/>
          <w:i/>
          <w:iCs/>
          <w:sz w:val="20"/>
        </w:rPr>
        <w:t>, 2020-02-07, paskelbta TAR 2020-02-10, i. k. 2020-02909</w:t>
      </w:r>
    </w:p>
    <w:p w14:paraId="21799EDA" w14:textId="77777777" w:rsidR="00DD2724" w:rsidRDefault="00DD2724"/>
    <w:p w14:paraId="51CFE7D0" w14:textId="77777777" w:rsidR="00DD2724" w:rsidRDefault="00CC46F5">
      <w:pPr>
        <w:ind w:firstLine="851"/>
        <w:jc w:val="both"/>
        <w:rPr>
          <w:rFonts w:eastAsia="Calibri"/>
          <w:szCs w:val="24"/>
        </w:rPr>
      </w:pPr>
      <w:r>
        <w:rPr>
          <w:rFonts w:eastAsia="Calibri"/>
          <w:szCs w:val="24"/>
          <w:lang w:val="de-DE"/>
        </w:rPr>
        <w:t xml:space="preserve">23. </w:t>
      </w:r>
      <w:r>
        <w:rPr>
          <w:rFonts w:eastAsia="Calibri"/>
          <w:szCs w:val="24"/>
        </w:rPr>
        <w:t xml:space="preserve">Projekto </w:t>
      </w:r>
      <w:proofErr w:type="spellStart"/>
      <w:r>
        <w:rPr>
          <w:rFonts w:eastAsia="Calibri"/>
          <w:szCs w:val="24"/>
        </w:rPr>
        <w:t>parengtumo</w:t>
      </w:r>
      <w:proofErr w:type="spellEnd"/>
      <w:r>
        <w:rPr>
          <w:rFonts w:eastAsia="Calibri"/>
          <w:szCs w:val="24"/>
        </w:rPr>
        <w:t xml:space="preserve"> reikalavimai nėra taikomi.</w:t>
      </w:r>
    </w:p>
    <w:p w14:paraId="2FFCEF81" w14:textId="77777777" w:rsidR="00DD2724" w:rsidRDefault="00CC46F5">
      <w:pPr>
        <w:ind w:firstLine="851"/>
        <w:jc w:val="both"/>
        <w:rPr>
          <w:rFonts w:eastAsia="Calibri"/>
          <w:szCs w:val="24"/>
        </w:rPr>
      </w:pPr>
      <w:r>
        <w:rPr>
          <w:rFonts w:eastAsia="Calibri"/>
          <w:szCs w:val="24"/>
        </w:rPr>
        <w:t xml:space="preserve">24. Neturi būti numatyta projekto apribojimų, kurie turėtų neigiamą poveikį lyčių lygybės ir nediskriminavimo dėl lyties, rasės, tautybės, kalbos, kilmės, socialinės padėties, tikėjimo, įsitikinimų ar pažiūrų, amžiaus, negalios, lytinės orientacijos, etninės priklausomybės, religijos principų įgyvendinimui. </w:t>
      </w:r>
    </w:p>
    <w:p w14:paraId="157CF2A5" w14:textId="77777777" w:rsidR="00DD2724" w:rsidRDefault="00CC46F5">
      <w:pPr>
        <w:ind w:firstLine="851"/>
        <w:jc w:val="both"/>
        <w:rPr>
          <w:rFonts w:eastAsia="Calibri"/>
          <w:szCs w:val="24"/>
        </w:rPr>
      </w:pPr>
      <w:r>
        <w:rPr>
          <w:rFonts w:eastAsia="Calibri"/>
          <w:szCs w:val="24"/>
        </w:rPr>
        <w:t>25. Neturi būti numatyta projekto veiksmų, kurie turėtų neigiamą poveikį darnaus vystymosi principo įgyvendinimui.</w:t>
      </w:r>
    </w:p>
    <w:p w14:paraId="7575620E" w14:textId="77777777" w:rsidR="00DD2724" w:rsidRDefault="00CC46F5">
      <w:pPr>
        <w:ind w:firstLine="851"/>
        <w:jc w:val="both"/>
        <w:rPr>
          <w:rFonts w:eastAsia="Calibri"/>
          <w:szCs w:val="24"/>
        </w:rPr>
      </w:pPr>
      <w:r>
        <w:rPr>
          <w:rFonts w:eastAsia="Calibri"/>
          <w:szCs w:val="24"/>
        </w:rPr>
        <w:t>26. Projekto veikla turi būti pradėta įgyvendinti ne vėliau kaip per 3 mėnesius nuo projekto sutarties pasirašymo dienos.</w:t>
      </w:r>
    </w:p>
    <w:p w14:paraId="333FA32E" w14:textId="77777777" w:rsidR="00DD2724" w:rsidRDefault="00CC46F5">
      <w:pPr>
        <w:rPr>
          <w:rFonts w:eastAsia="MS Mincho"/>
          <w:i/>
          <w:iCs/>
          <w:sz w:val="20"/>
        </w:rPr>
      </w:pPr>
      <w:r>
        <w:rPr>
          <w:rFonts w:eastAsia="MS Mincho"/>
          <w:i/>
          <w:iCs/>
          <w:sz w:val="20"/>
        </w:rPr>
        <w:t>Punkto pakeitimai:</w:t>
      </w:r>
    </w:p>
    <w:p w14:paraId="2B63EB5C" w14:textId="77777777" w:rsidR="00DD2724" w:rsidRDefault="00CC46F5">
      <w:pPr>
        <w:jc w:val="both"/>
        <w:rPr>
          <w:rFonts w:eastAsia="MS Mincho"/>
          <w:i/>
          <w:iCs/>
          <w:sz w:val="20"/>
        </w:rPr>
      </w:pPr>
      <w:r>
        <w:rPr>
          <w:rFonts w:eastAsia="MS Mincho"/>
          <w:i/>
          <w:iCs/>
          <w:sz w:val="20"/>
        </w:rPr>
        <w:t xml:space="preserve">Nr. </w:t>
      </w:r>
      <w:hyperlink r:id="rId54"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3349057C" w14:textId="77777777" w:rsidR="00DD2724" w:rsidRDefault="00DD2724"/>
    <w:p w14:paraId="13643074" w14:textId="77777777" w:rsidR="00DD2724" w:rsidRDefault="00CC46F5">
      <w:pPr>
        <w:ind w:firstLine="851"/>
        <w:jc w:val="both"/>
        <w:rPr>
          <w:rFonts w:eastAsia="Calibri"/>
          <w:szCs w:val="24"/>
        </w:rPr>
      </w:pPr>
      <w:r>
        <w:rPr>
          <w:rFonts w:eastAsia="Calibri"/>
          <w:szCs w:val="24"/>
        </w:rPr>
        <w:t xml:space="preserve">27. Pagal šį Aprašą valstybės pagalba, kaip ji apibrėžta Sutarties dėl Europos Sąjungos veikimo (OL 2010 C 83, p. 47) 107 straipsnyje, ir </w:t>
      </w:r>
      <w:r>
        <w:rPr>
          <w:rFonts w:eastAsia="Calibri"/>
          <w:i/>
          <w:szCs w:val="24"/>
        </w:rPr>
        <w:t xml:space="preserve">de </w:t>
      </w:r>
      <w:proofErr w:type="spellStart"/>
      <w:r>
        <w:rPr>
          <w:rFonts w:eastAsia="Calibri"/>
          <w:i/>
          <w:szCs w:val="24"/>
        </w:rPr>
        <w:t>minimis</w:t>
      </w:r>
      <w:proofErr w:type="spellEnd"/>
      <w:r>
        <w:rPr>
          <w:rFonts w:eastAsia="Calibri"/>
          <w:i/>
          <w:szCs w:val="24"/>
        </w:rPr>
        <w:t xml:space="preserve"> </w:t>
      </w:r>
      <w:r>
        <w:rPr>
          <w:rFonts w:eastAsia="Calibri"/>
          <w:szCs w:val="24"/>
        </w:rPr>
        <w:t xml:space="preserve">pagalba, kuri atitinka 2013 m. gruodžio 18 d. Komisijos reglamento (ES) Nr. 1407/2013 dėl Sutarties dėl Europos Sąjungos veikimo 107 ir 108 straipsnių taikymo </w:t>
      </w:r>
      <w:r>
        <w:rPr>
          <w:rFonts w:eastAsia="Calibri"/>
          <w:i/>
          <w:szCs w:val="24"/>
        </w:rPr>
        <w:t xml:space="preserve">de </w:t>
      </w:r>
      <w:proofErr w:type="spellStart"/>
      <w:r>
        <w:rPr>
          <w:rFonts w:eastAsia="Calibri"/>
          <w:i/>
          <w:szCs w:val="24"/>
        </w:rPr>
        <w:t>minimis</w:t>
      </w:r>
      <w:proofErr w:type="spellEnd"/>
      <w:r>
        <w:rPr>
          <w:rFonts w:eastAsia="Calibri"/>
          <w:i/>
          <w:szCs w:val="24"/>
        </w:rPr>
        <w:t xml:space="preserve"> </w:t>
      </w:r>
      <w:r>
        <w:rPr>
          <w:rFonts w:eastAsia="Calibri"/>
          <w:szCs w:val="24"/>
        </w:rPr>
        <w:t>pagalbai (OL 2013 L 352, p. 1) nuostatas, neteikiama.</w:t>
      </w:r>
    </w:p>
    <w:p w14:paraId="05A393C8" w14:textId="77777777" w:rsidR="00DD2724" w:rsidRDefault="00CC46F5">
      <w:pPr>
        <w:ind w:firstLine="851"/>
        <w:jc w:val="both"/>
        <w:rPr>
          <w:rFonts w:eastAsia="Calibri"/>
          <w:szCs w:val="24"/>
        </w:rPr>
      </w:pPr>
      <w:r>
        <w:rPr>
          <w:szCs w:val="24"/>
          <w:lang w:eastAsia="lt-LT"/>
        </w:rPr>
        <w:t>28. P</w:t>
      </w:r>
      <w:r>
        <w:rPr>
          <w:rFonts w:eastAsia="Calibri"/>
          <w:szCs w:val="24"/>
        </w:rPr>
        <w:t xml:space="preserve">rojektas ir projekto veiklos negali būti finansuotos ar finansuojamos iš kitų Lietuvos Respublikos valstybės biudžeto ir (arba) savivaldybių biudžetų, kitų piniginių išteklių, kuriais disponuoja valstybė ir (ar) savivaldybės, ES struktūrinių fondų, kitų ES finansinės paramos priemonių ar kitos tarptautinės paramos lėšų, kai už jas sumokėti skyrus ES struktūrinių fondų lėšų jos būtų pripažintos tinkamomis finansuoti ir (arba) už jas būtų sumokėta daugiau nei vieną kartą. </w:t>
      </w:r>
    </w:p>
    <w:p w14:paraId="6F6917A0" w14:textId="77777777" w:rsidR="00DD2724" w:rsidRDefault="00DD2724">
      <w:pPr>
        <w:ind w:firstLine="851"/>
        <w:rPr>
          <w:szCs w:val="24"/>
          <w:lang w:eastAsia="lt-LT"/>
        </w:rPr>
      </w:pPr>
    </w:p>
    <w:p w14:paraId="2DBC4944" w14:textId="77777777" w:rsidR="00DD2724" w:rsidRDefault="00CC46F5">
      <w:pPr>
        <w:jc w:val="center"/>
        <w:rPr>
          <w:b/>
          <w:szCs w:val="24"/>
          <w:lang w:eastAsia="lt-LT"/>
        </w:rPr>
      </w:pPr>
      <w:r>
        <w:rPr>
          <w:b/>
          <w:szCs w:val="24"/>
          <w:lang w:eastAsia="lt-LT"/>
        </w:rPr>
        <w:lastRenderedPageBreak/>
        <w:t>IV SKYRIUS</w:t>
      </w:r>
    </w:p>
    <w:p w14:paraId="2B537E29" w14:textId="77777777" w:rsidR="00DD2724" w:rsidRDefault="00CC46F5">
      <w:pPr>
        <w:ind w:firstLine="911"/>
        <w:jc w:val="center"/>
        <w:rPr>
          <w:b/>
          <w:szCs w:val="24"/>
          <w:lang w:eastAsia="lt-LT"/>
        </w:rPr>
      </w:pPr>
      <w:r>
        <w:rPr>
          <w:b/>
          <w:szCs w:val="24"/>
          <w:lang w:eastAsia="lt-LT"/>
        </w:rPr>
        <w:t>TINKAMŲ FINANSUOTI PROJEKTO IŠLAIDŲ IR FINANSAVIMO REIKALAVIMAI</w:t>
      </w:r>
    </w:p>
    <w:p w14:paraId="3D1BB72C" w14:textId="77777777" w:rsidR="00DD2724" w:rsidRDefault="00DD2724">
      <w:pPr>
        <w:ind w:firstLine="851"/>
        <w:jc w:val="center"/>
        <w:rPr>
          <w:szCs w:val="24"/>
          <w:lang w:eastAsia="lt-LT"/>
        </w:rPr>
      </w:pPr>
    </w:p>
    <w:p w14:paraId="6B4EE960" w14:textId="77777777" w:rsidR="00DD2724" w:rsidRDefault="00CC46F5">
      <w:pPr>
        <w:ind w:firstLine="851"/>
        <w:jc w:val="both"/>
        <w:rPr>
          <w:szCs w:val="24"/>
          <w:lang w:eastAsia="lt-LT"/>
        </w:rPr>
      </w:pPr>
      <w:r>
        <w:rPr>
          <w:szCs w:val="24"/>
          <w:lang w:eastAsia="lt-LT"/>
        </w:rPr>
        <w:t xml:space="preserve">29. Projekto išlaidos turi atitikti Projektų taisyklių VI skyriuje </w:t>
      </w:r>
      <w:r>
        <w:rPr>
          <w:lang w:eastAsia="lt-LT"/>
        </w:rPr>
        <w:t xml:space="preserve">ir Rekomendacijose dėl projektų išlaidų atitikties Europos Sąjungos struktūrinių fondų reikalavimams </w:t>
      </w:r>
      <w:r>
        <w:rPr>
          <w:szCs w:val="24"/>
          <w:lang w:eastAsia="lt-LT"/>
        </w:rPr>
        <w:t>išdėstytus projekto išlaidoms taikomus reikalavimus.</w:t>
      </w:r>
    </w:p>
    <w:p w14:paraId="4D5BF246" w14:textId="77777777" w:rsidR="00DD2724" w:rsidRDefault="00CC46F5">
      <w:pPr>
        <w:rPr>
          <w:rFonts w:eastAsia="MS Mincho"/>
          <w:i/>
          <w:iCs/>
          <w:sz w:val="20"/>
        </w:rPr>
      </w:pPr>
      <w:r>
        <w:rPr>
          <w:rFonts w:eastAsia="MS Mincho"/>
          <w:i/>
          <w:iCs/>
          <w:sz w:val="20"/>
        </w:rPr>
        <w:t>Punkto pakeitimai:</w:t>
      </w:r>
    </w:p>
    <w:p w14:paraId="5B6A3E92" w14:textId="77777777" w:rsidR="00DD2724" w:rsidRDefault="00CC46F5">
      <w:pPr>
        <w:jc w:val="both"/>
        <w:rPr>
          <w:rFonts w:eastAsia="MS Mincho"/>
          <w:i/>
          <w:iCs/>
          <w:sz w:val="20"/>
        </w:rPr>
      </w:pPr>
      <w:r>
        <w:rPr>
          <w:rFonts w:eastAsia="MS Mincho"/>
          <w:i/>
          <w:iCs/>
          <w:sz w:val="20"/>
        </w:rPr>
        <w:t xml:space="preserve">Nr. </w:t>
      </w:r>
      <w:hyperlink r:id="rId55"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5EF4A66" w14:textId="77777777" w:rsidR="00DD2724" w:rsidRDefault="00DD2724"/>
    <w:p w14:paraId="1805D8FD" w14:textId="77777777" w:rsidR="00DD2724" w:rsidRDefault="00CC46F5">
      <w:pPr>
        <w:ind w:firstLine="851"/>
        <w:jc w:val="both"/>
        <w:rPr>
          <w:szCs w:val="24"/>
          <w:lang w:eastAsia="lt-LT"/>
        </w:rPr>
      </w:pPr>
      <w:r>
        <w:rPr>
          <w:szCs w:val="24"/>
          <w:lang w:eastAsia="lt-LT"/>
        </w:rPr>
        <w:t xml:space="preserve">30. Didžiausia projektui galima skirti finansavimo lėšų suma yra </w:t>
      </w:r>
      <w:del w:id="25" w:author="Petrauskaite Agne [2]" w:date="2020-08-29T11:25:00Z">
        <w:r w:rsidDel="000535EA">
          <w:rPr>
            <w:szCs w:val="24"/>
            <w:lang w:eastAsia="lt-LT"/>
          </w:rPr>
          <w:delText>4</w:delText>
        </w:r>
      </w:del>
      <w:ins w:id="26" w:author="Petrauskaite Agne [2]" w:date="2020-08-29T11:25:00Z">
        <w:r w:rsidR="000535EA" w:rsidRPr="00481CE1">
          <w:rPr>
            <w:szCs w:val="24"/>
            <w:lang w:eastAsia="lt-LT"/>
          </w:rPr>
          <w:t>6</w:t>
        </w:r>
      </w:ins>
      <w:r>
        <w:rPr>
          <w:szCs w:val="24"/>
          <w:lang w:eastAsia="lt-LT"/>
        </w:rPr>
        <w:t xml:space="preserve"> </w:t>
      </w:r>
      <w:ins w:id="27" w:author="Petrauskaite Agne [2]" w:date="2020-08-29T11:25:00Z">
        <w:r w:rsidR="000535EA">
          <w:rPr>
            <w:szCs w:val="24"/>
            <w:lang w:eastAsia="lt-LT"/>
          </w:rPr>
          <w:t>0</w:t>
        </w:r>
      </w:ins>
      <w:del w:id="28" w:author="Petrauskaite Agne [2]" w:date="2020-08-29T11:25:00Z">
        <w:r w:rsidDel="000535EA">
          <w:rPr>
            <w:szCs w:val="24"/>
            <w:lang w:eastAsia="lt-LT"/>
          </w:rPr>
          <w:delText>8</w:delText>
        </w:r>
      </w:del>
      <w:r>
        <w:rPr>
          <w:szCs w:val="24"/>
          <w:lang w:eastAsia="lt-LT"/>
        </w:rPr>
        <w:t xml:space="preserve">00 000 </w:t>
      </w:r>
      <w:proofErr w:type="spellStart"/>
      <w:r>
        <w:rPr>
          <w:szCs w:val="24"/>
          <w:lang w:eastAsia="lt-LT"/>
        </w:rPr>
        <w:t>Eur</w:t>
      </w:r>
      <w:proofErr w:type="spellEnd"/>
      <w:r>
        <w:rPr>
          <w:szCs w:val="24"/>
          <w:lang w:eastAsia="lt-LT"/>
        </w:rPr>
        <w:t xml:space="preserve"> (</w:t>
      </w:r>
      <w:del w:id="29" w:author="Petrauskaite Agne [2]" w:date="2020-08-29T11:25:00Z">
        <w:r w:rsidDel="000535EA">
          <w:rPr>
            <w:szCs w:val="24"/>
            <w:lang w:eastAsia="lt-LT"/>
          </w:rPr>
          <w:delText>keturi</w:delText>
        </w:r>
      </w:del>
      <w:ins w:id="30" w:author="Petrauskaite Agne [2]" w:date="2020-08-29T11:25:00Z">
        <w:r w:rsidR="000535EA">
          <w:rPr>
            <w:szCs w:val="24"/>
            <w:lang w:eastAsia="lt-LT"/>
          </w:rPr>
          <w:t>šeši</w:t>
        </w:r>
      </w:ins>
      <w:r>
        <w:rPr>
          <w:szCs w:val="24"/>
          <w:lang w:eastAsia="lt-LT"/>
        </w:rPr>
        <w:t xml:space="preserve"> milijonai </w:t>
      </w:r>
      <w:del w:id="31" w:author="Petrauskaite Agne [2]" w:date="2020-08-29T11:25:00Z">
        <w:r w:rsidDel="000535EA">
          <w:rPr>
            <w:szCs w:val="24"/>
            <w:lang w:eastAsia="lt-LT"/>
          </w:rPr>
          <w:delText xml:space="preserve">aštuoni šimtai tūkstančių </w:delText>
        </w:r>
      </w:del>
      <w:r>
        <w:rPr>
          <w:szCs w:val="24"/>
          <w:lang w:eastAsia="lt-LT"/>
        </w:rPr>
        <w:t xml:space="preserve">eurų). Mažiausia projektui galima skirti finansavimo lėšų suma yra 29 000 </w:t>
      </w:r>
      <w:proofErr w:type="spellStart"/>
      <w:r>
        <w:rPr>
          <w:szCs w:val="24"/>
          <w:lang w:eastAsia="lt-LT"/>
        </w:rPr>
        <w:t>Eur</w:t>
      </w:r>
      <w:proofErr w:type="spellEnd"/>
      <w:r>
        <w:rPr>
          <w:szCs w:val="24"/>
          <w:lang w:eastAsia="lt-LT"/>
        </w:rPr>
        <w:t xml:space="preserve"> (dvidešimt devyni tūkstančiai eurų).</w:t>
      </w:r>
    </w:p>
    <w:p w14:paraId="336222A6" w14:textId="77777777" w:rsidR="00DD2724" w:rsidRDefault="00CC46F5">
      <w:pPr>
        <w:rPr>
          <w:rFonts w:eastAsia="MS Mincho"/>
          <w:i/>
          <w:iCs/>
          <w:sz w:val="20"/>
        </w:rPr>
      </w:pPr>
      <w:r>
        <w:rPr>
          <w:rFonts w:eastAsia="MS Mincho"/>
          <w:i/>
          <w:iCs/>
          <w:sz w:val="20"/>
        </w:rPr>
        <w:t>Punkto pakeitimai:</w:t>
      </w:r>
    </w:p>
    <w:p w14:paraId="56D811BF" w14:textId="77777777" w:rsidR="00DD2724" w:rsidRDefault="00CC46F5">
      <w:pPr>
        <w:jc w:val="both"/>
        <w:rPr>
          <w:rFonts w:eastAsia="MS Mincho"/>
          <w:i/>
          <w:iCs/>
          <w:sz w:val="20"/>
        </w:rPr>
      </w:pPr>
      <w:r>
        <w:rPr>
          <w:rFonts w:eastAsia="MS Mincho"/>
          <w:i/>
          <w:iCs/>
          <w:sz w:val="20"/>
        </w:rPr>
        <w:t xml:space="preserve">Nr. </w:t>
      </w:r>
      <w:hyperlink r:id="rId56"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3A2DA541" w14:textId="77777777" w:rsidR="00DD2724" w:rsidRDefault="00DD2724"/>
    <w:p w14:paraId="0429726D" w14:textId="77777777" w:rsidR="00DD2724" w:rsidRDefault="00CC46F5">
      <w:pPr>
        <w:ind w:firstLine="851"/>
        <w:jc w:val="both"/>
        <w:rPr>
          <w:szCs w:val="24"/>
          <w:lang w:eastAsia="lt-LT"/>
        </w:rPr>
      </w:pPr>
      <w:r>
        <w:rPr>
          <w:szCs w:val="24"/>
          <w:lang w:eastAsia="lt-LT"/>
        </w:rPr>
        <w:t xml:space="preserve">31. Didžiausia galima projekto finansuojamoji dalis sudaro 100 proc. visų tinkamų finansuoti projekto išlaidų. </w:t>
      </w:r>
    </w:p>
    <w:p w14:paraId="451781D6" w14:textId="77777777" w:rsidR="00DD2724" w:rsidRDefault="00CC46F5">
      <w:pPr>
        <w:ind w:firstLine="851"/>
        <w:jc w:val="both"/>
        <w:rPr>
          <w:szCs w:val="24"/>
          <w:lang w:eastAsia="lt-LT"/>
        </w:rPr>
      </w:pPr>
      <w:r>
        <w:rPr>
          <w:szCs w:val="24"/>
          <w:lang w:eastAsia="lt-LT"/>
        </w:rPr>
        <w:t>32. Pareiškėjas savo iniciatyva ir savo ir (arba) kitų šaltinių lėšomis gali prisidėti prie projekto įgyvendinimo.</w:t>
      </w:r>
    </w:p>
    <w:p w14:paraId="31DCB819" w14:textId="77777777" w:rsidR="00DD2724" w:rsidRDefault="00CC46F5">
      <w:pPr>
        <w:ind w:firstLine="851"/>
        <w:jc w:val="both"/>
        <w:rPr>
          <w:szCs w:val="24"/>
          <w:lang w:eastAsia="lt-LT"/>
        </w:rPr>
      </w:pPr>
      <w:r>
        <w:rPr>
          <w:szCs w:val="24"/>
          <w:lang w:eastAsia="lt-LT"/>
        </w:rPr>
        <w:t>32</w:t>
      </w:r>
      <w:r>
        <w:rPr>
          <w:szCs w:val="24"/>
          <w:vertAlign w:val="superscript"/>
          <w:lang w:eastAsia="lt-LT"/>
        </w:rPr>
        <w:t>1</w:t>
      </w:r>
      <w:r>
        <w:rPr>
          <w:szCs w:val="24"/>
          <w:lang w:eastAsia="lt-LT"/>
        </w:rPr>
        <w:t xml:space="preserve">. </w:t>
      </w:r>
      <w:r>
        <w:rPr>
          <w:lang w:eastAsia="lt-LT"/>
        </w:rPr>
        <w:t>Projekto tinkamų finansuoti išlaidų dalis, kurios nepadengia projektui skiriamo finansavimo lėšos, turi būti finansuojama iš projekto vykdytojo lėšų.</w:t>
      </w:r>
      <w:r>
        <w:t xml:space="preserve"> </w:t>
      </w:r>
    </w:p>
    <w:p w14:paraId="7B8F6A40" w14:textId="77777777" w:rsidR="00DD2724" w:rsidRDefault="00CC46F5">
      <w:pPr>
        <w:rPr>
          <w:rFonts w:eastAsia="MS Mincho"/>
          <w:i/>
          <w:iCs/>
          <w:sz w:val="20"/>
        </w:rPr>
      </w:pPr>
      <w:r>
        <w:rPr>
          <w:rFonts w:eastAsia="MS Mincho"/>
          <w:i/>
          <w:iCs/>
          <w:sz w:val="20"/>
        </w:rPr>
        <w:t>Papildyta punktu:</w:t>
      </w:r>
    </w:p>
    <w:p w14:paraId="47EC0AEB" w14:textId="77777777" w:rsidR="00DD2724" w:rsidRDefault="00CC46F5">
      <w:pPr>
        <w:jc w:val="both"/>
        <w:rPr>
          <w:rFonts w:eastAsia="MS Mincho"/>
          <w:i/>
          <w:iCs/>
          <w:sz w:val="20"/>
        </w:rPr>
      </w:pPr>
      <w:r>
        <w:rPr>
          <w:rFonts w:eastAsia="MS Mincho"/>
          <w:i/>
          <w:iCs/>
          <w:sz w:val="20"/>
        </w:rPr>
        <w:t xml:space="preserve">Nr. </w:t>
      </w:r>
      <w:hyperlink r:id="rId57"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456BA1FA" w14:textId="77777777" w:rsidR="00DD2724" w:rsidRDefault="00DD2724"/>
    <w:p w14:paraId="4D31CE09" w14:textId="77777777" w:rsidR="00DD2724" w:rsidRDefault="00CC46F5">
      <w:pPr>
        <w:ind w:firstLine="851"/>
        <w:jc w:val="both"/>
        <w:rPr>
          <w:szCs w:val="24"/>
          <w:lang w:eastAsia="lt-LT"/>
        </w:rPr>
      </w:pPr>
      <w:r>
        <w:rPr>
          <w:szCs w:val="24"/>
        </w:rPr>
        <w:t>33.</w:t>
      </w:r>
      <w:r>
        <w:rPr>
          <w:szCs w:val="24"/>
          <w:lang w:eastAsia="lt-LT"/>
        </w:rPr>
        <w:t xml:space="preserve"> Pagal Aprašą tinkamų arba netinkamų finansuoti išlaidų kategorijos yra nustatytos Aprašo lentelėje.</w:t>
      </w:r>
    </w:p>
    <w:p w14:paraId="0AB9FD6C" w14:textId="77777777" w:rsidR="00DD2724" w:rsidRDefault="00DD2724">
      <w:pPr>
        <w:ind w:firstLine="851"/>
        <w:jc w:val="both"/>
        <w:rPr>
          <w:szCs w:val="24"/>
          <w:lang w:eastAsia="lt-LT"/>
        </w:rPr>
      </w:pPr>
    </w:p>
    <w:p w14:paraId="1C3BDD05" w14:textId="77777777" w:rsidR="00DD2724" w:rsidRDefault="00CC46F5">
      <w:pPr>
        <w:ind w:firstLine="709"/>
        <w:jc w:val="both"/>
        <w:rPr>
          <w:szCs w:val="24"/>
          <w:lang w:eastAsia="lt-LT"/>
        </w:rPr>
      </w:pPr>
      <w:r>
        <w:rPr>
          <w:szCs w:val="24"/>
          <w:lang w:eastAsia="lt-LT"/>
        </w:rPr>
        <w:t>Lentelė. Tinkamų arba netinkamų finansuoti išlaidų kategorijos.</w:t>
      </w:r>
    </w:p>
    <w:tbl>
      <w:tblPr>
        <w:tblW w:w="963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ayout w:type="fixed"/>
        <w:tblLook w:val="04A0" w:firstRow="1" w:lastRow="0" w:firstColumn="1" w:lastColumn="0" w:noHBand="0" w:noVBand="1"/>
      </w:tblPr>
      <w:tblGrid>
        <w:gridCol w:w="1418"/>
        <w:gridCol w:w="2268"/>
        <w:gridCol w:w="5953"/>
      </w:tblGrid>
      <w:tr w:rsidR="00DD2724" w14:paraId="6A4B93E2" w14:textId="77777777">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3F9AD8EA" w14:textId="77777777" w:rsidR="00DD2724" w:rsidRDefault="00CC46F5">
            <w:pPr>
              <w:ind w:left="-57" w:right="-57"/>
              <w:jc w:val="center"/>
              <w:rPr>
                <w:b/>
                <w:bCs/>
                <w:szCs w:val="24"/>
                <w:lang w:eastAsia="lt-LT"/>
              </w:rPr>
            </w:pPr>
            <w:r>
              <w:rPr>
                <w:b/>
                <w:bCs/>
                <w:szCs w:val="24"/>
                <w:lang w:eastAsia="lt-LT"/>
              </w:rPr>
              <w:t>Išlaidų kategorijos Nr.</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32806984" w14:textId="77777777" w:rsidR="00DD2724" w:rsidRDefault="00CC46F5">
            <w:pPr>
              <w:ind w:left="-57" w:right="-57"/>
              <w:jc w:val="center"/>
              <w:rPr>
                <w:b/>
                <w:bCs/>
                <w:szCs w:val="24"/>
                <w:lang w:eastAsia="lt-LT"/>
              </w:rPr>
            </w:pPr>
            <w:r>
              <w:rPr>
                <w:b/>
                <w:bCs/>
                <w:szCs w:val="24"/>
                <w:lang w:eastAsia="lt-LT"/>
              </w:rPr>
              <w:t>Išlaidų kategorijos pavadinimas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035CC4FF" w14:textId="77777777" w:rsidR="00DD2724" w:rsidRDefault="00CC46F5">
            <w:pPr>
              <w:ind w:right="-57"/>
              <w:jc w:val="center"/>
              <w:rPr>
                <w:b/>
                <w:szCs w:val="24"/>
                <w:lang w:eastAsia="lt-LT"/>
              </w:rPr>
            </w:pPr>
            <w:r>
              <w:rPr>
                <w:b/>
                <w:szCs w:val="24"/>
                <w:lang w:eastAsia="lt-LT"/>
              </w:rPr>
              <w:t>Reikalavimai ir paaiškinimai</w:t>
            </w:r>
          </w:p>
          <w:p w14:paraId="18FE2E86" w14:textId="77777777" w:rsidR="00DD2724" w:rsidRDefault="00DD2724">
            <w:pPr>
              <w:ind w:left="-57" w:right="-57" w:firstLine="720"/>
              <w:jc w:val="both"/>
              <w:rPr>
                <w:b/>
                <w:bCs/>
                <w:szCs w:val="24"/>
                <w:lang w:eastAsia="lt-LT"/>
              </w:rPr>
            </w:pPr>
          </w:p>
        </w:tc>
      </w:tr>
      <w:tr w:rsidR="00DD2724" w14:paraId="62EF3E3B" w14:textId="77777777">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707530B2" w14:textId="77777777" w:rsidR="00DD2724" w:rsidRDefault="00CC46F5">
            <w:pPr>
              <w:jc w:val="both"/>
              <w:rPr>
                <w:bCs/>
                <w:szCs w:val="24"/>
                <w:lang w:eastAsia="lt-LT"/>
              </w:rPr>
            </w:pPr>
            <w:r>
              <w:rPr>
                <w:bCs/>
                <w:szCs w:val="24"/>
                <w:lang w:eastAsia="lt-LT"/>
              </w:rPr>
              <w:t>1.</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5ADA1692" w14:textId="77777777" w:rsidR="00DD2724" w:rsidRDefault="00CC46F5">
            <w:pPr>
              <w:jc w:val="both"/>
              <w:rPr>
                <w:bCs/>
                <w:szCs w:val="24"/>
                <w:lang w:eastAsia="lt-LT"/>
              </w:rPr>
            </w:pPr>
            <w:r>
              <w:rPr>
                <w:bCs/>
                <w:szCs w:val="24"/>
                <w:lang w:eastAsia="lt-LT"/>
              </w:rPr>
              <w:t>Žemė</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7BA0CD41" w14:textId="77777777" w:rsidR="00DD2724" w:rsidRDefault="00CC46F5">
            <w:pPr>
              <w:jc w:val="both"/>
              <w:rPr>
                <w:szCs w:val="24"/>
                <w:lang w:eastAsia="lt-LT"/>
              </w:rPr>
            </w:pPr>
            <w:r>
              <w:rPr>
                <w:szCs w:val="24"/>
                <w:lang w:eastAsia="lt-LT"/>
              </w:rPr>
              <w:t>Netinkamos finansuoti išlaidos.</w:t>
            </w:r>
          </w:p>
        </w:tc>
      </w:tr>
      <w:tr w:rsidR="00DD2724" w14:paraId="161A1044" w14:textId="77777777">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0F3354F3" w14:textId="77777777" w:rsidR="00DD2724" w:rsidRDefault="00CC46F5">
            <w:pPr>
              <w:jc w:val="both"/>
              <w:rPr>
                <w:bCs/>
                <w:szCs w:val="24"/>
                <w:lang w:eastAsia="lt-LT"/>
              </w:rPr>
            </w:pPr>
            <w:r>
              <w:rPr>
                <w:bCs/>
                <w:szCs w:val="24"/>
                <w:lang w:eastAsia="lt-LT"/>
              </w:rPr>
              <w:t>2.</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3F4E96E4" w14:textId="77777777" w:rsidR="00DD2724" w:rsidRDefault="00CC46F5">
            <w:pPr>
              <w:jc w:val="both"/>
              <w:rPr>
                <w:bCs/>
                <w:szCs w:val="24"/>
                <w:lang w:eastAsia="lt-LT"/>
              </w:rPr>
            </w:pPr>
            <w:r>
              <w:rPr>
                <w:bCs/>
                <w:szCs w:val="24"/>
                <w:lang w:eastAsia="lt-LT"/>
              </w:rPr>
              <w:t>Nekilnojamasis turtas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44FF6D8A" w14:textId="77777777" w:rsidR="00DD2724" w:rsidRDefault="00CC46F5">
            <w:pPr>
              <w:jc w:val="both"/>
              <w:rPr>
                <w:b/>
                <w:bCs/>
                <w:szCs w:val="24"/>
                <w:lang w:eastAsia="lt-LT"/>
              </w:rPr>
            </w:pPr>
            <w:r>
              <w:rPr>
                <w:szCs w:val="24"/>
                <w:lang w:eastAsia="lt-LT"/>
              </w:rPr>
              <w:t>Netinkamos finansuoti išlaidos.</w:t>
            </w:r>
          </w:p>
        </w:tc>
      </w:tr>
      <w:tr w:rsidR="00DD2724" w14:paraId="5C71D929" w14:textId="77777777">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00EEBEF9" w14:textId="77777777" w:rsidR="00DD2724" w:rsidRDefault="00CC46F5">
            <w:pPr>
              <w:ind w:right="-57"/>
              <w:jc w:val="both"/>
              <w:rPr>
                <w:bCs/>
                <w:szCs w:val="24"/>
                <w:lang w:eastAsia="lt-LT"/>
              </w:rPr>
            </w:pPr>
            <w:r>
              <w:rPr>
                <w:bCs/>
                <w:szCs w:val="24"/>
                <w:lang w:eastAsia="lt-LT"/>
              </w:rPr>
              <w:t>3.</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622107C2" w14:textId="77777777" w:rsidR="00DD2724" w:rsidRDefault="00CC46F5">
            <w:pPr>
              <w:ind w:right="-57"/>
              <w:jc w:val="both"/>
              <w:rPr>
                <w:bCs/>
                <w:szCs w:val="24"/>
                <w:lang w:eastAsia="lt-LT"/>
              </w:rPr>
            </w:pPr>
            <w:r>
              <w:rPr>
                <w:bCs/>
                <w:szCs w:val="24"/>
                <w:lang w:eastAsia="lt-LT"/>
              </w:rPr>
              <w:t>Statyba, rekonstravimas, remontas ir kiti darbai</w:t>
            </w:r>
          </w:p>
        </w:tc>
        <w:tc>
          <w:tcPr>
            <w:tcW w:w="5953" w:type="dxa"/>
            <w:tcBorders>
              <w:top w:val="single" w:sz="4" w:space="0" w:color="auto"/>
              <w:left w:val="single" w:sz="4" w:space="0" w:color="auto"/>
              <w:bottom w:val="single" w:sz="4" w:space="0" w:color="auto"/>
              <w:right w:val="single" w:sz="4" w:space="0" w:color="auto"/>
            </w:tcBorders>
            <w:shd w:val="clear" w:color="auto" w:fill="FFFFFF"/>
          </w:tcPr>
          <w:p w14:paraId="28338B40" w14:textId="77777777" w:rsidR="00DD2724" w:rsidRDefault="00CC46F5">
            <w:pPr>
              <w:jc w:val="both"/>
              <w:rPr>
                <w:b/>
                <w:bCs/>
                <w:szCs w:val="24"/>
                <w:lang w:eastAsia="lt-LT"/>
              </w:rPr>
            </w:pPr>
            <w:r>
              <w:rPr>
                <w:szCs w:val="24"/>
                <w:lang w:eastAsia="lt-LT"/>
              </w:rPr>
              <w:t>Netinkamos finansuoti išlaidos.</w:t>
            </w:r>
          </w:p>
        </w:tc>
      </w:tr>
      <w:tr w:rsidR="00DD2724" w14:paraId="563A7CC1" w14:textId="77777777">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16A4DB9B" w14:textId="77777777" w:rsidR="00DD2724" w:rsidRDefault="00CC46F5">
            <w:pPr>
              <w:jc w:val="both"/>
              <w:rPr>
                <w:bCs/>
                <w:szCs w:val="24"/>
                <w:lang w:eastAsia="lt-LT"/>
              </w:rPr>
            </w:pPr>
            <w:r>
              <w:rPr>
                <w:bCs/>
                <w:szCs w:val="24"/>
                <w:lang w:eastAsia="lt-LT"/>
              </w:rPr>
              <w:t>4.</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4D897764" w14:textId="77777777" w:rsidR="00DD2724" w:rsidRDefault="00CC46F5">
            <w:pPr>
              <w:jc w:val="both"/>
              <w:rPr>
                <w:bCs/>
                <w:szCs w:val="24"/>
                <w:lang w:eastAsia="lt-LT"/>
              </w:rPr>
            </w:pPr>
            <w:r>
              <w:rPr>
                <w:bCs/>
                <w:szCs w:val="24"/>
                <w:lang w:eastAsia="lt-LT"/>
              </w:rPr>
              <w:t>Įranga, įrenginiai ir kitas turtas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2DB60601" w14:textId="77777777" w:rsidR="00DD2724" w:rsidRDefault="00CC46F5">
            <w:pPr>
              <w:jc w:val="both"/>
              <w:rPr>
                <w:rFonts w:eastAsia="Calibri"/>
                <w:color w:val="000000"/>
                <w:szCs w:val="24"/>
              </w:rPr>
            </w:pPr>
            <w:r>
              <w:rPr>
                <w:rFonts w:eastAsia="Calibri"/>
                <w:szCs w:val="24"/>
              </w:rPr>
              <w:t xml:space="preserve">Šios kategorijos išlaidos gali sudaryti ne daugiau kaip 10 proc. tinkamų finansuoti išlaidų sumos. </w:t>
            </w:r>
            <w:r>
              <w:rPr>
                <w:rFonts w:eastAsia="Calibri"/>
                <w:color w:val="000000"/>
                <w:szCs w:val="24"/>
              </w:rPr>
              <w:t>Tinkamomis finansuoti išlaidomis yra laikomos:</w:t>
            </w:r>
          </w:p>
          <w:p w14:paraId="3B112390" w14:textId="77777777" w:rsidR="00DD2724" w:rsidRDefault="00CC46F5">
            <w:pPr>
              <w:jc w:val="both"/>
              <w:rPr>
                <w:rFonts w:eastAsia="Calibri"/>
                <w:szCs w:val="24"/>
              </w:rPr>
            </w:pPr>
            <w:r>
              <w:rPr>
                <w:rFonts w:eastAsia="Calibri"/>
                <w:szCs w:val="24"/>
              </w:rPr>
              <w:t>4.1. kompiuterinės įrangos įsigijimo išlaidos. Kompiuterinė įranga gali būti įsigyjama finansinės nuomos (lizingo) būdu, tačiau finansinės</w:t>
            </w:r>
            <w:r>
              <w:rPr>
                <w:rFonts w:eastAsia="Calibri"/>
                <w:color w:val="000000"/>
                <w:szCs w:val="24"/>
              </w:rPr>
              <w:t xml:space="preserve"> </w:t>
            </w:r>
            <w:r>
              <w:rPr>
                <w:rFonts w:eastAsia="Calibri"/>
                <w:szCs w:val="24"/>
              </w:rPr>
              <w:t>nuomos (lizingo) laikotarpis negali būti ilgesnis už projekto įgyvendinimo trukmę, tai yra finansinės nuomos (lizingo) būdu įsigyta kompiuterinė įranga iki projekto įgyvendinimo pabaigos turi tapti projekto vykdytojo nuosavybe;</w:t>
            </w:r>
          </w:p>
          <w:p w14:paraId="1B8E24EE" w14:textId="77777777" w:rsidR="00DD2724" w:rsidRDefault="00CC46F5">
            <w:pPr>
              <w:jc w:val="both"/>
              <w:rPr>
                <w:rFonts w:eastAsia="Calibri"/>
                <w:szCs w:val="24"/>
              </w:rPr>
            </w:pPr>
            <w:r>
              <w:rPr>
                <w:rFonts w:eastAsia="Calibri"/>
                <w:szCs w:val="24"/>
              </w:rPr>
              <w:t>4.2. programinės įrangos įsigijimo išlaidos;</w:t>
            </w:r>
          </w:p>
          <w:p w14:paraId="372B7B3B" w14:textId="77777777" w:rsidR="00DD2724" w:rsidRDefault="00CC46F5">
            <w:pPr>
              <w:jc w:val="both"/>
              <w:rPr>
                <w:rFonts w:eastAsia="Calibri"/>
                <w:szCs w:val="24"/>
              </w:rPr>
            </w:pPr>
            <w:r>
              <w:rPr>
                <w:rFonts w:eastAsia="Calibri"/>
                <w:szCs w:val="24"/>
              </w:rPr>
              <w:t>4.3. įrangos ir įrenginių, kurie tiesiogiai susiję su projekto veiklomis ir būtini projektui sėkmingai įgyvendinti, įsigijimo išlaidos. Kita įranga ir įrenginiai gali būti įsigyjami finansinės nuomos (lizingo) būdu, tačiau finansinės</w:t>
            </w:r>
            <w:r>
              <w:rPr>
                <w:rFonts w:eastAsia="Calibri"/>
                <w:color w:val="000000"/>
                <w:szCs w:val="24"/>
              </w:rPr>
              <w:t xml:space="preserve"> </w:t>
            </w:r>
            <w:r>
              <w:rPr>
                <w:rFonts w:eastAsia="Calibri"/>
                <w:szCs w:val="24"/>
              </w:rPr>
              <w:t xml:space="preserve">nuomos </w:t>
            </w:r>
            <w:r>
              <w:rPr>
                <w:rFonts w:eastAsia="Calibri"/>
                <w:szCs w:val="24"/>
              </w:rPr>
              <w:lastRenderedPageBreak/>
              <w:t>(lizingo) laikotarpis negali būti ilgesnis už projekto įgyvendinimo trukmę, tai yra finansinės nuomos (lizingo) būdu įsigyta kita įranga ir įrenginiai iki projekto įgyvendinimo pabaigos turi tapti projekto vykdytojo nuosavybe;</w:t>
            </w:r>
          </w:p>
          <w:p w14:paraId="1A2345D3" w14:textId="77777777" w:rsidR="00DD2724" w:rsidRDefault="00CC46F5">
            <w:pPr>
              <w:jc w:val="both"/>
              <w:rPr>
                <w:szCs w:val="24"/>
                <w:lang w:eastAsia="lt-LT"/>
              </w:rPr>
            </w:pPr>
            <w:r>
              <w:rPr>
                <w:rFonts w:eastAsia="Calibri"/>
                <w:szCs w:val="24"/>
              </w:rPr>
              <w:t>4.4. ilgalaikio materialiojo turto draudimo išlaidos.</w:t>
            </w:r>
          </w:p>
        </w:tc>
      </w:tr>
      <w:tr w:rsidR="00DD2724" w14:paraId="138F11D0" w14:textId="77777777">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1CD0CE6F" w14:textId="77777777" w:rsidR="00DD2724" w:rsidRDefault="00DD2724">
            <w:pPr>
              <w:jc w:val="both"/>
              <w:rPr>
                <w:bCs/>
                <w:szCs w:val="24"/>
                <w:lang w:eastAsia="lt-LT"/>
              </w:rPr>
            </w:pPr>
          </w:p>
          <w:p w14:paraId="118C3565" w14:textId="77777777" w:rsidR="00DD2724" w:rsidRDefault="00DD2724">
            <w:pPr>
              <w:jc w:val="both"/>
              <w:rPr>
                <w:bCs/>
                <w:szCs w:val="24"/>
                <w:lang w:eastAsia="lt-LT"/>
              </w:rPr>
            </w:pPr>
          </w:p>
          <w:p w14:paraId="4AE91897" w14:textId="77777777" w:rsidR="00DD2724" w:rsidRDefault="00DD2724">
            <w:pPr>
              <w:jc w:val="both"/>
              <w:rPr>
                <w:bCs/>
                <w:szCs w:val="24"/>
                <w:lang w:eastAsia="lt-LT"/>
              </w:rPr>
            </w:pPr>
          </w:p>
          <w:p w14:paraId="6B613BD5" w14:textId="77777777" w:rsidR="00DD2724" w:rsidRDefault="00DD2724">
            <w:pPr>
              <w:jc w:val="both"/>
              <w:rPr>
                <w:bCs/>
                <w:szCs w:val="24"/>
                <w:lang w:eastAsia="lt-LT"/>
              </w:rPr>
            </w:pPr>
          </w:p>
          <w:p w14:paraId="0C415890" w14:textId="77777777" w:rsidR="00DD2724" w:rsidRDefault="00DD2724">
            <w:pPr>
              <w:jc w:val="both"/>
              <w:rPr>
                <w:bCs/>
                <w:szCs w:val="24"/>
                <w:lang w:eastAsia="lt-LT"/>
              </w:rPr>
            </w:pPr>
          </w:p>
          <w:p w14:paraId="41EF3B4B" w14:textId="77777777" w:rsidR="00DD2724" w:rsidRDefault="00DD2724">
            <w:pPr>
              <w:jc w:val="both"/>
              <w:rPr>
                <w:bCs/>
                <w:szCs w:val="24"/>
                <w:lang w:eastAsia="lt-LT"/>
              </w:rPr>
            </w:pPr>
          </w:p>
          <w:p w14:paraId="11C281D1" w14:textId="77777777" w:rsidR="00DD2724" w:rsidRDefault="00DD2724">
            <w:pPr>
              <w:jc w:val="both"/>
              <w:rPr>
                <w:bCs/>
                <w:szCs w:val="24"/>
                <w:lang w:eastAsia="lt-LT"/>
              </w:rPr>
            </w:pPr>
          </w:p>
          <w:p w14:paraId="6DFAF308" w14:textId="77777777" w:rsidR="00DD2724" w:rsidRDefault="00DD2724">
            <w:pPr>
              <w:jc w:val="both"/>
              <w:rPr>
                <w:bCs/>
                <w:szCs w:val="24"/>
                <w:lang w:eastAsia="lt-LT"/>
              </w:rPr>
            </w:pPr>
          </w:p>
          <w:p w14:paraId="4F4A7E61" w14:textId="77777777" w:rsidR="00DD2724" w:rsidRDefault="00DD2724">
            <w:pPr>
              <w:jc w:val="both"/>
              <w:rPr>
                <w:bCs/>
                <w:szCs w:val="24"/>
                <w:lang w:eastAsia="lt-LT"/>
              </w:rPr>
            </w:pPr>
          </w:p>
          <w:p w14:paraId="77DF2E78" w14:textId="77777777" w:rsidR="00DD2724" w:rsidRDefault="00DD2724">
            <w:pPr>
              <w:jc w:val="both"/>
              <w:rPr>
                <w:bCs/>
                <w:szCs w:val="24"/>
                <w:lang w:eastAsia="lt-LT"/>
              </w:rPr>
            </w:pPr>
          </w:p>
          <w:p w14:paraId="4806ACA0" w14:textId="77777777" w:rsidR="00DD2724" w:rsidRDefault="00DD2724">
            <w:pPr>
              <w:jc w:val="both"/>
              <w:rPr>
                <w:bCs/>
                <w:szCs w:val="24"/>
                <w:lang w:eastAsia="lt-LT"/>
              </w:rPr>
            </w:pPr>
          </w:p>
          <w:p w14:paraId="431959DB" w14:textId="77777777" w:rsidR="00DD2724" w:rsidRDefault="00DD2724">
            <w:pPr>
              <w:jc w:val="both"/>
              <w:rPr>
                <w:bCs/>
                <w:szCs w:val="24"/>
                <w:lang w:eastAsia="lt-LT"/>
              </w:rPr>
            </w:pPr>
          </w:p>
          <w:p w14:paraId="3E98F755" w14:textId="77777777" w:rsidR="00DD2724" w:rsidRDefault="00DD2724">
            <w:pPr>
              <w:jc w:val="both"/>
              <w:rPr>
                <w:bCs/>
                <w:szCs w:val="24"/>
                <w:lang w:eastAsia="lt-LT"/>
              </w:rPr>
            </w:pPr>
          </w:p>
          <w:p w14:paraId="0D554A61" w14:textId="77777777" w:rsidR="00DD2724" w:rsidRDefault="00DD2724">
            <w:pPr>
              <w:jc w:val="both"/>
              <w:rPr>
                <w:bCs/>
                <w:szCs w:val="24"/>
                <w:lang w:eastAsia="lt-LT"/>
              </w:rPr>
            </w:pPr>
          </w:p>
          <w:p w14:paraId="1C131E31" w14:textId="77777777" w:rsidR="00DD2724" w:rsidRDefault="00DD2724">
            <w:pPr>
              <w:jc w:val="both"/>
              <w:rPr>
                <w:bCs/>
                <w:szCs w:val="24"/>
                <w:lang w:eastAsia="lt-LT"/>
              </w:rPr>
            </w:pPr>
          </w:p>
          <w:p w14:paraId="247A050F" w14:textId="77777777" w:rsidR="00DD2724" w:rsidRDefault="00DD2724">
            <w:pPr>
              <w:jc w:val="both"/>
              <w:rPr>
                <w:bCs/>
                <w:szCs w:val="24"/>
                <w:lang w:eastAsia="lt-LT"/>
              </w:rPr>
            </w:pPr>
          </w:p>
          <w:p w14:paraId="7820E052" w14:textId="77777777" w:rsidR="00DD2724" w:rsidRDefault="00DD2724">
            <w:pPr>
              <w:jc w:val="both"/>
              <w:rPr>
                <w:bCs/>
                <w:szCs w:val="24"/>
                <w:lang w:eastAsia="lt-LT"/>
              </w:rPr>
            </w:pPr>
          </w:p>
          <w:p w14:paraId="204A9BC2" w14:textId="77777777" w:rsidR="00DD2724" w:rsidRDefault="00DD2724">
            <w:pPr>
              <w:jc w:val="both"/>
              <w:rPr>
                <w:bCs/>
                <w:szCs w:val="24"/>
                <w:lang w:eastAsia="lt-LT"/>
              </w:rPr>
            </w:pPr>
          </w:p>
          <w:p w14:paraId="69461F97" w14:textId="77777777" w:rsidR="00DD2724" w:rsidRDefault="00DD2724">
            <w:pPr>
              <w:jc w:val="both"/>
              <w:rPr>
                <w:bCs/>
                <w:szCs w:val="24"/>
                <w:lang w:eastAsia="lt-LT"/>
              </w:rPr>
            </w:pPr>
          </w:p>
          <w:p w14:paraId="4236D3F3" w14:textId="77777777" w:rsidR="00DD2724" w:rsidRDefault="00DD2724">
            <w:pPr>
              <w:jc w:val="both"/>
              <w:rPr>
                <w:bCs/>
                <w:szCs w:val="24"/>
                <w:lang w:eastAsia="lt-LT"/>
              </w:rPr>
            </w:pPr>
          </w:p>
          <w:p w14:paraId="4C6DE0ED" w14:textId="77777777" w:rsidR="00DD2724" w:rsidRDefault="00DD2724">
            <w:pPr>
              <w:jc w:val="both"/>
              <w:rPr>
                <w:bCs/>
                <w:szCs w:val="24"/>
                <w:lang w:eastAsia="lt-LT"/>
              </w:rPr>
            </w:pPr>
          </w:p>
          <w:p w14:paraId="2E5AC129" w14:textId="77777777" w:rsidR="00DD2724" w:rsidRDefault="00DD2724">
            <w:pPr>
              <w:jc w:val="both"/>
              <w:rPr>
                <w:bCs/>
                <w:szCs w:val="24"/>
                <w:lang w:eastAsia="lt-LT"/>
              </w:rPr>
            </w:pPr>
          </w:p>
          <w:p w14:paraId="6AB10C4C" w14:textId="77777777" w:rsidR="00DD2724" w:rsidRDefault="00DD2724">
            <w:pPr>
              <w:jc w:val="both"/>
              <w:rPr>
                <w:bCs/>
                <w:szCs w:val="24"/>
                <w:lang w:eastAsia="lt-LT"/>
              </w:rPr>
            </w:pPr>
          </w:p>
          <w:p w14:paraId="2531A79D" w14:textId="77777777" w:rsidR="00DD2724" w:rsidRDefault="00DD2724">
            <w:pPr>
              <w:jc w:val="both"/>
              <w:rPr>
                <w:bCs/>
                <w:szCs w:val="24"/>
                <w:lang w:eastAsia="lt-LT"/>
              </w:rPr>
            </w:pPr>
          </w:p>
          <w:p w14:paraId="7CF7EA01" w14:textId="77777777" w:rsidR="00DD2724" w:rsidRDefault="00DD2724">
            <w:pPr>
              <w:jc w:val="both"/>
              <w:rPr>
                <w:bCs/>
                <w:szCs w:val="24"/>
                <w:lang w:eastAsia="lt-LT"/>
              </w:rPr>
            </w:pPr>
          </w:p>
          <w:p w14:paraId="4DD91C80" w14:textId="77777777" w:rsidR="00DD2724" w:rsidRDefault="00DD2724">
            <w:pPr>
              <w:jc w:val="both"/>
              <w:rPr>
                <w:bCs/>
                <w:szCs w:val="24"/>
                <w:lang w:eastAsia="lt-LT"/>
              </w:rPr>
            </w:pPr>
          </w:p>
          <w:p w14:paraId="1D274952" w14:textId="77777777" w:rsidR="00DD2724" w:rsidRDefault="00DD2724">
            <w:pPr>
              <w:jc w:val="both"/>
              <w:rPr>
                <w:bCs/>
                <w:szCs w:val="24"/>
                <w:lang w:eastAsia="lt-LT"/>
              </w:rPr>
            </w:pPr>
          </w:p>
          <w:p w14:paraId="07349B12" w14:textId="77777777" w:rsidR="00DD2724" w:rsidRDefault="00DD2724">
            <w:pPr>
              <w:jc w:val="both"/>
              <w:rPr>
                <w:bCs/>
                <w:szCs w:val="24"/>
                <w:lang w:eastAsia="lt-LT"/>
              </w:rPr>
            </w:pPr>
          </w:p>
          <w:p w14:paraId="082DB192" w14:textId="77777777" w:rsidR="00DD2724" w:rsidRDefault="00DD2724">
            <w:pPr>
              <w:jc w:val="both"/>
              <w:rPr>
                <w:bCs/>
                <w:szCs w:val="24"/>
                <w:lang w:eastAsia="lt-LT"/>
              </w:rPr>
            </w:pPr>
          </w:p>
          <w:p w14:paraId="5C01F213" w14:textId="77777777" w:rsidR="00DD2724" w:rsidRDefault="00DD2724">
            <w:pPr>
              <w:jc w:val="both"/>
              <w:rPr>
                <w:bCs/>
                <w:szCs w:val="24"/>
                <w:lang w:eastAsia="lt-LT"/>
              </w:rPr>
            </w:pPr>
          </w:p>
          <w:p w14:paraId="51B09A0B" w14:textId="77777777" w:rsidR="00DD2724" w:rsidRDefault="00DD2724">
            <w:pPr>
              <w:jc w:val="both"/>
              <w:rPr>
                <w:bCs/>
                <w:szCs w:val="24"/>
                <w:lang w:eastAsia="lt-LT"/>
              </w:rPr>
            </w:pPr>
          </w:p>
          <w:p w14:paraId="7F127B59" w14:textId="77777777" w:rsidR="00DD2724" w:rsidRDefault="00CC46F5">
            <w:pPr>
              <w:jc w:val="both"/>
              <w:rPr>
                <w:bCs/>
                <w:szCs w:val="24"/>
                <w:lang w:eastAsia="lt-LT"/>
              </w:rPr>
            </w:pPr>
            <w:r>
              <w:rPr>
                <w:bCs/>
                <w:szCs w:val="24"/>
                <w:lang w:eastAsia="lt-LT"/>
              </w:rPr>
              <w:t>5.</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0312FFFE" w14:textId="77777777" w:rsidR="00DD2724" w:rsidRDefault="00DD2724">
            <w:pPr>
              <w:jc w:val="both"/>
              <w:rPr>
                <w:bCs/>
                <w:szCs w:val="24"/>
                <w:lang w:eastAsia="lt-LT"/>
              </w:rPr>
            </w:pPr>
          </w:p>
          <w:p w14:paraId="0AF37417" w14:textId="77777777" w:rsidR="00DD2724" w:rsidRDefault="00DD2724">
            <w:pPr>
              <w:jc w:val="both"/>
              <w:rPr>
                <w:bCs/>
                <w:szCs w:val="24"/>
                <w:lang w:eastAsia="lt-LT"/>
              </w:rPr>
            </w:pPr>
          </w:p>
          <w:p w14:paraId="38B94E68" w14:textId="77777777" w:rsidR="00DD2724" w:rsidRDefault="00DD2724">
            <w:pPr>
              <w:jc w:val="both"/>
              <w:rPr>
                <w:bCs/>
                <w:szCs w:val="24"/>
                <w:lang w:eastAsia="lt-LT"/>
              </w:rPr>
            </w:pPr>
          </w:p>
          <w:p w14:paraId="3801B128" w14:textId="77777777" w:rsidR="00DD2724" w:rsidRDefault="00DD2724">
            <w:pPr>
              <w:jc w:val="both"/>
              <w:rPr>
                <w:bCs/>
                <w:szCs w:val="24"/>
                <w:lang w:eastAsia="lt-LT"/>
              </w:rPr>
            </w:pPr>
          </w:p>
          <w:p w14:paraId="33F61DBB" w14:textId="77777777" w:rsidR="00DD2724" w:rsidRDefault="00DD2724">
            <w:pPr>
              <w:jc w:val="both"/>
              <w:rPr>
                <w:bCs/>
                <w:szCs w:val="24"/>
                <w:lang w:eastAsia="lt-LT"/>
              </w:rPr>
            </w:pPr>
          </w:p>
          <w:p w14:paraId="03DF4C61" w14:textId="77777777" w:rsidR="00DD2724" w:rsidRDefault="00DD2724">
            <w:pPr>
              <w:jc w:val="both"/>
              <w:rPr>
                <w:bCs/>
                <w:szCs w:val="24"/>
                <w:lang w:eastAsia="lt-LT"/>
              </w:rPr>
            </w:pPr>
          </w:p>
          <w:p w14:paraId="2881D69E" w14:textId="77777777" w:rsidR="00DD2724" w:rsidRDefault="00DD2724">
            <w:pPr>
              <w:jc w:val="both"/>
              <w:rPr>
                <w:bCs/>
                <w:szCs w:val="24"/>
                <w:lang w:eastAsia="lt-LT"/>
              </w:rPr>
            </w:pPr>
          </w:p>
          <w:p w14:paraId="181339C7" w14:textId="77777777" w:rsidR="00DD2724" w:rsidRDefault="00DD2724">
            <w:pPr>
              <w:jc w:val="both"/>
              <w:rPr>
                <w:bCs/>
                <w:szCs w:val="24"/>
                <w:lang w:eastAsia="lt-LT"/>
              </w:rPr>
            </w:pPr>
          </w:p>
          <w:p w14:paraId="349C3A9F" w14:textId="77777777" w:rsidR="00DD2724" w:rsidRDefault="00DD2724">
            <w:pPr>
              <w:jc w:val="both"/>
              <w:rPr>
                <w:bCs/>
                <w:szCs w:val="24"/>
                <w:lang w:eastAsia="lt-LT"/>
              </w:rPr>
            </w:pPr>
          </w:p>
          <w:p w14:paraId="6881A97F" w14:textId="77777777" w:rsidR="00DD2724" w:rsidRDefault="00DD2724">
            <w:pPr>
              <w:jc w:val="both"/>
              <w:rPr>
                <w:bCs/>
                <w:szCs w:val="24"/>
                <w:lang w:eastAsia="lt-LT"/>
              </w:rPr>
            </w:pPr>
          </w:p>
          <w:p w14:paraId="51504EC4" w14:textId="77777777" w:rsidR="00DD2724" w:rsidRDefault="00DD2724">
            <w:pPr>
              <w:jc w:val="both"/>
              <w:rPr>
                <w:bCs/>
                <w:szCs w:val="24"/>
                <w:lang w:eastAsia="lt-LT"/>
              </w:rPr>
            </w:pPr>
          </w:p>
          <w:p w14:paraId="10EAA90C" w14:textId="77777777" w:rsidR="00DD2724" w:rsidRDefault="00DD2724">
            <w:pPr>
              <w:jc w:val="both"/>
              <w:rPr>
                <w:bCs/>
                <w:szCs w:val="24"/>
                <w:lang w:eastAsia="lt-LT"/>
              </w:rPr>
            </w:pPr>
          </w:p>
          <w:p w14:paraId="1563DDCB" w14:textId="77777777" w:rsidR="00DD2724" w:rsidRDefault="00DD2724">
            <w:pPr>
              <w:jc w:val="both"/>
              <w:rPr>
                <w:bCs/>
                <w:szCs w:val="24"/>
                <w:lang w:eastAsia="lt-LT"/>
              </w:rPr>
            </w:pPr>
          </w:p>
          <w:p w14:paraId="33408392" w14:textId="77777777" w:rsidR="00DD2724" w:rsidRDefault="00DD2724">
            <w:pPr>
              <w:jc w:val="both"/>
              <w:rPr>
                <w:bCs/>
                <w:szCs w:val="24"/>
                <w:lang w:eastAsia="lt-LT"/>
              </w:rPr>
            </w:pPr>
          </w:p>
          <w:p w14:paraId="4D04552D" w14:textId="77777777" w:rsidR="00DD2724" w:rsidRDefault="00DD2724">
            <w:pPr>
              <w:jc w:val="both"/>
              <w:rPr>
                <w:bCs/>
                <w:szCs w:val="24"/>
                <w:lang w:eastAsia="lt-LT"/>
              </w:rPr>
            </w:pPr>
          </w:p>
          <w:p w14:paraId="3A4470B8" w14:textId="77777777" w:rsidR="00DD2724" w:rsidRDefault="00DD2724">
            <w:pPr>
              <w:jc w:val="both"/>
              <w:rPr>
                <w:bCs/>
                <w:szCs w:val="24"/>
                <w:lang w:eastAsia="lt-LT"/>
              </w:rPr>
            </w:pPr>
          </w:p>
          <w:p w14:paraId="6EA526B8" w14:textId="77777777" w:rsidR="00DD2724" w:rsidRDefault="00DD2724">
            <w:pPr>
              <w:jc w:val="both"/>
              <w:rPr>
                <w:bCs/>
                <w:szCs w:val="24"/>
                <w:lang w:eastAsia="lt-LT"/>
              </w:rPr>
            </w:pPr>
          </w:p>
          <w:p w14:paraId="50CB65EA" w14:textId="77777777" w:rsidR="00DD2724" w:rsidRDefault="00DD2724">
            <w:pPr>
              <w:jc w:val="both"/>
              <w:rPr>
                <w:bCs/>
                <w:szCs w:val="24"/>
                <w:lang w:eastAsia="lt-LT"/>
              </w:rPr>
            </w:pPr>
          </w:p>
          <w:p w14:paraId="2611B2A0" w14:textId="77777777" w:rsidR="00DD2724" w:rsidRDefault="00DD2724">
            <w:pPr>
              <w:jc w:val="both"/>
              <w:rPr>
                <w:bCs/>
                <w:szCs w:val="24"/>
                <w:lang w:eastAsia="lt-LT"/>
              </w:rPr>
            </w:pPr>
          </w:p>
          <w:p w14:paraId="0FFE7E31" w14:textId="77777777" w:rsidR="00DD2724" w:rsidRDefault="00DD2724">
            <w:pPr>
              <w:jc w:val="both"/>
              <w:rPr>
                <w:bCs/>
                <w:szCs w:val="24"/>
                <w:lang w:eastAsia="lt-LT"/>
              </w:rPr>
            </w:pPr>
          </w:p>
          <w:p w14:paraId="313BDE04" w14:textId="77777777" w:rsidR="00DD2724" w:rsidRDefault="00DD2724">
            <w:pPr>
              <w:jc w:val="both"/>
              <w:rPr>
                <w:bCs/>
                <w:szCs w:val="24"/>
                <w:lang w:eastAsia="lt-LT"/>
              </w:rPr>
            </w:pPr>
          </w:p>
          <w:p w14:paraId="60C10C7A" w14:textId="77777777" w:rsidR="00DD2724" w:rsidRDefault="00DD2724">
            <w:pPr>
              <w:jc w:val="both"/>
              <w:rPr>
                <w:bCs/>
                <w:szCs w:val="24"/>
                <w:lang w:eastAsia="lt-LT"/>
              </w:rPr>
            </w:pPr>
          </w:p>
          <w:p w14:paraId="69089A08" w14:textId="77777777" w:rsidR="00DD2724" w:rsidRDefault="00DD2724">
            <w:pPr>
              <w:jc w:val="both"/>
              <w:rPr>
                <w:bCs/>
                <w:szCs w:val="24"/>
                <w:lang w:eastAsia="lt-LT"/>
              </w:rPr>
            </w:pPr>
          </w:p>
          <w:p w14:paraId="0A0A0C76" w14:textId="77777777" w:rsidR="00DD2724" w:rsidRDefault="00DD2724">
            <w:pPr>
              <w:jc w:val="both"/>
              <w:rPr>
                <w:bCs/>
                <w:szCs w:val="24"/>
                <w:lang w:eastAsia="lt-LT"/>
              </w:rPr>
            </w:pPr>
          </w:p>
          <w:p w14:paraId="3E8CBF64" w14:textId="77777777" w:rsidR="00DD2724" w:rsidRDefault="00DD2724">
            <w:pPr>
              <w:jc w:val="both"/>
              <w:rPr>
                <w:bCs/>
                <w:szCs w:val="24"/>
                <w:lang w:eastAsia="lt-LT"/>
              </w:rPr>
            </w:pPr>
          </w:p>
          <w:p w14:paraId="389745D5" w14:textId="77777777" w:rsidR="00DD2724" w:rsidRDefault="00DD2724">
            <w:pPr>
              <w:jc w:val="both"/>
              <w:rPr>
                <w:bCs/>
                <w:szCs w:val="24"/>
                <w:lang w:eastAsia="lt-LT"/>
              </w:rPr>
            </w:pPr>
          </w:p>
          <w:p w14:paraId="1E5EC270" w14:textId="77777777" w:rsidR="00DD2724" w:rsidRDefault="00DD2724">
            <w:pPr>
              <w:jc w:val="both"/>
              <w:rPr>
                <w:bCs/>
                <w:szCs w:val="24"/>
                <w:lang w:eastAsia="lt-LT"/>
              </w:rPr>
            </w:pPr>
          </w:p>
          <w:p w14:paraId="34561629" w14:textId="77777777" w:rsidR="00DD2724" w:rsidRDefault="00DD2724">
            <w:pPr>
              <w:jc w:val="both"/>
              <w:rPr>
                <w:bCs/>
                <w:szCs w:val="24"/>
                <w:lang w:eastAsia="lt-LT"/>
              </w:rPr>
            </w:pPr>
          </w:p>
          <w:p w14:paraId="659CE3B5" w14:textId="77777777" w:rsidR="00DD2724" w:rsidRDefault="00DD2724">
            <w:pPr>
              <w:jc w:val="both"/>
              <w:rPr>
                <w:bCs/>
                <w:szCs w:val="24"/>
                <w:lang w:eastAsia="lt-LT"/>
              </w:rPr>
            </w:pPr>
          </w:p>
          <w:p w14:paraId="4ED8752A" w14:textId="77777777" w:rsidR="00DD2724" w:rsidRDefault="00DD2724">
            <w:pPr>
              <w:jc w:val="both"/>
              <w:rPr>
                <w:bCs/>
                <w:szCs w:val="24"/>
                <w:lang w:eastAsia="lt-LT"/>
              </w:rPr>
            </w:pPr>
          </w:p>
          <w:p w14:paraId="6113A100" w14:textId="77777777" w:rsidR="00DD2724" w:rsidRDefault="00DD2724">
            <w:pPr>
              <w:jc w:val="both"/>
              <w:rPr>
                <w:bCs/>
                <w:szCs w:val="24"/>
                <w:lang w:eastAsia="lt-LT"/>
              </w:rPr>
            </w:pPr>
          </w:p>
          <w:p w14:paraId="4914678C" w14:textId="77777777" w:rsidR="00DD2724" w:rsidRDefault="00CC46F5">
            <w:pPr>
              <w:jc w:val="both"/>
              <w:rPr>
                <w:bCs/>
                <w:szCs w:val="24"/>
                <w:lang w:eastAsia="lt-LT"/>
              </w:rPr>
            </w:pPr>
            <w:r>
              <w:rPr>
                <w:bCs/>
                <w:szCs w:val="24"/>
                <w:lang w:eastAsia="lt-LT"/>
              </w:rPr>
              <w:t>Projekto vykdymas</w:t>
            </w:r>
          </w:p>
        </w:tc>
        <w:tc>
          <w:tcPr>
            <w:tcW w:w="5953" w:type="dxa"/>
            <w:tcBorders>
              <w:top w:val="single" w:sz="4" w:space="0" w:color="auto"/>
              <w:left w:val="single" w:sz="4" w:space="0" w:color="auto"/>
              <w:bottom w:val="single" w:sz="4" w:space="0" w:color="auto"/>
              <w:right w:val="single" w:sz="4" w:space="0" w:color="auto"/>
            </w:tcBorders>
            <w:shd w:val="clear" w:color="auto" w:fill="FFFFFF"/>
            <w:vAlign w:val="center"/>
          </w:tcPr>
          <w:p w14:paraId="2ED54AF0" w14:textId="77777777" w:rsidR="00DD2724" w:rsidRDefault="00CC46F5">
            <w:pPr>
              <w:jc w:val="both"/>
              <w:rPr>
                <w:szCs w:val="24"/>
                <w:lang w:eastAsia="lt-LT"/>
              </w:rPr>
            </w:pPr>
            <w:r>
              <w:rPr>
                <w:szCs w:val="24"/>
                <w:lang w:eastAsia="lt-LT"/>
              </w:rPr>
              <w:t>Tinkamomis finansuoti išlaidomis yra laikomos:</w:t>
            </w:r>
          </w:p>
          <w:p w14:paraId="47A8B44D" w14:textId="77777777" w:rsidR="00DD2724" w:rsidRDefault="00CC46F5">
            <w:pPr>
              <w:jc w:val="both"/>
              <w:rPr>
                <w:szCs w:val="24"/>
                <w:lang w:eastAsia="lt-LT"/>
              </w:rPr>
            </w:pPr>
            <w:r>
              <w:rPr>
                <w:szCs w:val="24"/>
                <w:lang w:eastAsia="lt-LT"/>
              </w:rPr>
              <w:t xml:space="preserve">5.1. </w:t>
            </w:r>
            <w:r>
              <w:rPr>
                <w:szCs w:val="24"/>
              </w:rPr>
              <w:t>projektą vykdančio personalo darbo užmokestis ir išlaidos su darbo santykiais susijusiems darbdavio įsipareigojimams, apskaičiuotiems darbo užmokestį ir darbo santykius reguliuojančių teisės aktų nustatyta tvarka. Projektą vykdančio personalo darbo užmokesčio išlaidos už kasmetines atostogas ir (ar) kompensacijas už nepanaudotas kasmetines atostogas bei vykdančiojo personalo išmokos už papildomas poilsio dienas apmokamos taikant maksimalias kasmetinių atostogų bei papildomų poilsio dienų išmokų fiksuotąsias normas, kurios nustatomos vadovaujantis Kasmetinių atostogų ir papildomų poilsio dienų išmokų fiksuotųjų normų nustatymo tyrimo atskaita, paskelbta ES struktūrinių fondų svetainėje http://www.esinvesticijos.lt/lt/dokumentai/kasmetiniu-atostogu-ismoku-fiksuotuju-normu-nustatymo-tyrimo-ataskaita</w:t>
            </w:r>
            <w:r>
              <w:rPr>
                <w:szCs w:val="24"/>
                <w:lang w:eastAsia="lt-LT"/>
              </w:rPr>
              <w:t xml:space="preserve">; </w:t>
            </w:r>
          </w:p>
          <w:p w14:paraId="2E19C305" w14:textId="77777777" w:rsidR="00DD2724" w:rsidRDefault="00CC46F5">
            <w:pPr>
              <w:jc w:val="both"/>
              <w:rPr>
                <w:szCs w:val="24"/>
                <w:lang w:eastAsia="lt-LT"/>
              </w:rPr>
            </w:pPr>
            <w:r>
              <w:rPr>
                <w:szCs w:val="24"/>
                <w:lang w:eastAsia="lt-LT"/>
              </w:rPr>
              <w:t xml:space="preserve">5.2. projektą vykdančio personalo komandiruočių išlaidos, apskaičiuotos komandiruočių išlaidas reguliuojančių teisės aktų nustatyta tvarka. </w:t>
            </w:r>
            <w:r>
              <w:rPr>
                <w:rFonts w:eastAsia="Calibri"/>
                <w:szCs w:val="24"/>
              </w:rPr>
              <w:t xml:space="preserve">Projekto veikloms vykdyti (projektą vykdančio personalo komandiruotės) reikalingos transporto Lietuvos Respublikoje ir kelionėms žemės transportu iš Lietuvos Respublikos į kitą valstybę (ir atgal) išlaidos apmokamos taikant maksimalius kuro ir viešojo transporto išlaidų fiksuotuosius įkainius, kurie nustatomi vadovaujantis Kuro ir viešojo transporto išlaidų fiksuotųjų įkainių nustatymo tyrimo ataskaita, paskelbta ES struktūrinių fondų svetainėje </w:t>
            </w:r>
            <w:r>
              <w:rPr>
                <w:szCs w:val="24"/>
                <w:lang w:eastAsia="lt-LT"/>
              </w:rPr>
              <w:t>http://www.esinvesticijos.lt/lt/dokumentai/kuro-ir-viesojo-transporto-islaidu-fiksuotuju-ikainiu-nustatymo-tyrimo-ataskaita;</w:t>
            </w:r>
          </w:p>
          <w:p w14:paraId="2D5B5083" w14:textId="77777777" w:rsidR="00DD2724" w:rsidRDefault="00CC46F5">
            <w:pPr>
              <w:tabs>
                <w:tab w:val="left" w:pos="176"/>
                <w:tab w:val="left" w:pos="318"/>
              </w:tabs>
              <w:jc w:val="both"/>
              <w:rPr>
                <w:rFonts w:eastAsia="Calibri"/>
                <w:szCs w:val="24"/>
              </w:rPr>
            </w:pPr>
            <w:r>
              <w:rPr>
                <w:szCs w:val="24"/>
                <w:lang w:eastAsia="lt-LT"/>
              </w:rPr>
              <w:t>5.3. išlaidos t</w:t>
            </w:r>
            <w:r>
              <w:rPr>
                <w:rFonts w:eastAsia="Calibri"/>
                <w:szCs w:val="24"/>
              </w:rPr>
              <w:t>yrimams, studijoms, apžvalgoms ir panašioms paslaugoms įsigyti. Šios išlaidos gali sudaryti ne daugiau kaip 15 proc. tinkamų finansuoti išlaidų sumos;</w:t>
            </w:r>
          </w:p>
          <w:p w14:paraId="232C8630" w14:textId="77777777" w:rsidR="00DD2724" w:rsidRDefault="00CC46F5">
            <w:pPr>
              <w:tabs>
                <w:tab w:val="left" w:pos="176"/>
                <w:tab w:val="left" w:pos="318"/>
              </w:tabs>
              <w:jc w:val="both"/>
              <w:rPr>
                <w:rFonts w:eastAsia="Calibri"/>
                <w:szCs w:val="24"/>
              </w:rPr>
            </w:pPr>
            <w:r>
              <w:rPr>
                <w:rFonts w:eastAsia="Calibri"/>
                <w:szCs w:val="24"/>
              </w:rPr>
              <w:t>5.4. su renginių organizavimu susijusios išlaidos (pvz., renginiams reikalingų patalpų nuomos, renginiui reikalingos įrangos nuomos, maitinimo, fotografo ir panašios paslaugos), kai renginį organizuoja projekto vykdytojas arba perkama tokia paslauga;</w:t>
            </w:r>
          </w:p>
          <w:p w14:paraId="7E2495AF" w14:textId="77777777" w:rsidR="00DD2724" w:rsidRDefault="00CC46F5">
            <w:pPr>
              <w:tabs>
                <w:tab w:val="left" w:pos="176"/>
                <w:tab w:val="left" w:pos="318"/>
              </w:tabs>
              <w:jc w:val="both"/>
              <w:rPr>
                <w:rFonts w:eastAsia="Calibri"/>
                <w:szCs w:val="24"/>
              </w:rPr>
            </w:pPr>
            <w:r>
              <w:rPr>
                <w:rFonts w:eastAsia="Calibri"/>
                <w:szCs w:val="24"/>
              </w:rPr>
              <w:t>5.5. išlaidos kitoms su projekto veiklomis susijusioms paslaugoms (leidybos, vertimo, narystės organizacijose ir iniciatyvose mokestis, rinkodaros, reklamos ir viešųjų ryšių, e. rinkodaros) įsigyti. Išlaidos rinkodaros, reklamos ir viešųjų ryšių, e. rinkodaros paslaugoms įsigyti gali sudaryti ne daugiau kaip 25 proc. tinkamų finansuoti išlaidų sumos;</w:t>
            </w:r>
          </w:p>
          <w:p w14:paraId="5C8F47E5" w14:textId="77777777" w:rsidR="00DD2724" w:rsidRDefault="00CC46F5">
            <w:pPr>
              <w:tabs>
                <w:tab w:val="left" w:pos="176"/>
                <w:tab w:val="left" w:pos="318"/>
              </w:tabs>
              <w:jc w:val="both"/>
              <w:rPr>
                <w:rFonts w:eastAsia="Calibri"/>
                <w:szCs w:val="24"/>
              </w:rPr>
            </w:pPr>
            <w:r>
              <w:rPr>
                <w:rFonts w:eastAsia="Calibri"/>
                <w:szCs w:val="24"/>
              </w:rPr>
              <w:lastRenderedPageBreak/>
              <w:t>5.6. projekto veikloms vykdyti reikalingų transporto priemonių, patalpų eksploatavimo (komunalinių, ryšio paslaugų ir panašios) išlaidos;</w:t>
            </w:r>
          </w:p>
          <w:p w14:paraId="7FC5F6A0" w14:textId="77777777" w:rsidR="00DD2724" w:rsidRDefault="00CC46F5">
            <w:pPr>
              <w:tabs>
                <w:tab w:val="left" w:pos="176"/>
                <w:tab w:val="left" w:pos="318"/>
              </w:tabs>
              <w:jc w:val="both"/>
              <w:rPr>
                <w:rFonts w:eastAsia="Calibri"/>
                <w:szCs w:val="24"/>
              </w:rPr>
            </w:pPr>
            <w:r>
              <w:rPr>
                <w:rFonts w:eastAsia="Calibri"/>
                <w:szCs w:val="24"/>
              </w:rPr>
              <w:t>5.7. tarptautinių partnerių ir ekspertų kelionių ir apgyvendinimo išlaidos;</w:t>
            </w:r>
          </w:p>
          <w:p w14:paraId="6893618B" w14:textId="77777777" w:rsidR="00DD2724" w:rsidRDefault="00CC46F5">
            <w:pPr>
              <w:tabs>
                <w:tab w:val="left" w:pos="176"/>
                <w:tab w:val="left" w:pos="318"/>
              </w:tabs>
              <w:jc w:val="both"/>
              <w:rPr>
                <w:rFonts w:eastAsia="Calibri"/>
                <w:szCs w:val="24"/>
              </w:rPr>
            </w:pPr>
            <w:r>
              <w:rPr>
                <w:rFonts w:eastAsia="Calibri"/>
                <w:szCs w:val="24"/>
              </w:rPr>
              <w:t>5.8. projektui vykdyti reikalingų patalpų nuomos išlaidos;</w:t>
            </w:r>
          </w:p>
          <w:p w14:paraId="7911F06D" w14:textId="77777777" w:rsidR="00DD2724" w:rsidRDefault="00CC46F5">
            <w:pPr>
              <w:tabs>
                <w:tab w:val="left" w:pos="176"/>
                <w:tab w:val="left" w:pos="318"/>
              </w:tabs>
              <w:jc w:val="both"/>
              <w:rPr>
                <w:rFonts w:eastAsia="Calibri"/>
                <w:szCs w:val="24"/>
              </w:rPr>
            </w:pPr>
            <w:r>
              <w:rPr>
                <w:rFonts w:eastAsia="Calibri"/>
                <w:szCs w:val="24"/>
              </w:rPr>
              <w:t>5.9. su dalyvavimu renginiuose susijusios išlaidos (renginių dalyvio mokestis, su stendo įrengimu ir eksploatavimu susijusios išlaidos, renginiui reikalingos įrangos nuomos išlaidos, su renginiu susijusių daiktų pervežimo bei siuntimo ir panašios paslaugos);</w:t>
            </w:r>
          </w:p>
          <w:p w14:paraId="40418B1F" w14:textId="77777777" w:rsidR="00DD2724" w:rsidRDefault="00CC46F5">
            <w:pPr>
              <w:tabs>
                <w:tab w:val="left" w:pos="176"/>
                <w:tab w:val="left" w:pos="318"/>
              </w:tabs>
              <w:jc w:val="both"/>
              <w:rPr>
                <w:rFonts w:eastAsia="Calibri"/>
                <w:szCs w:val="24"/>
              </w:rPr>
            </w:pPr>
            <w:r>
              <w:rPr>
                <w:rFonts w:eastAsia="Calibri"/>
                <w:szCs w:val="24"/>
              </w:rPr>
              <w:t>5.10. su potencialių investuotojų vizitais susijusios išlaidos (maitinimo, pavėžėjimo, oro uostų, gidų ir panašios paslaugos);</w:t>
            </w:r>
          </w:p>
          <w:p w14:paraId="2D82F21D" w14:textId="77777777" w:rsidR="00DD2724" w:rsidRDefault="00CC46F5">
            <w:pPr>
              <w:tabs>
                <w:tab w:val="left" w:pos="176"/>
                <w:tab w:val="left" w:pos="318"/>
              </w:tabs>
              <w:jc w:val="both"/>
              <w:rPr>
                <w:szCs w:val="24"/>
                <w:lang w:eastAsia="lt-LT"/>
              </w:rPr>
            </w:pPr>
            <w:r>
              <w:rPr>
                <w:rFonts w:eastAsia="Calibri"/>
                <w:szCs w:val="24"/>
              </w:rPr>
              <w:t>5.11. projekto veikloms vykdyti reikalingų elektroninių įrankių ir licencijų įsigijimo išlaidos.</w:t>
            </w:r>
          </w:p>
        </w:tc>
      </w:tr>
      <w:tr w:rsidR="00DD2724" w14:paraId="41FE7A0B" w14:textId="77777777">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72AB12C7" w14:textId="77777777" w:rsidR="00DD2724" w:rsidRDefault="00CC46F5">
            <w:pPr>
              <w:jc w:val="both"/>
              <w:rPr>
                <w:bCs/>
                <w:szCs w:val="24"/>
                <w:lang w:eastAsia="lt-LT"/>
              </w:rPr>
            </w:pPr>
            <w:r>
              <w:rPr>
                <w:bCs/>
                <w:szCs w:val="24"/>
                <w:lang w:eastAsia="lt-LT"/>
              </w:rPr>
              <w:lastRenderedPageBreak/>
              <w:t>6.</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27FC61AB" w14:textId="77777777" w:rsidR="00DD2724" w:rsidRDefault="00CC46F5">
            <w:pPr>
              <w:jc w:val="both"/>
              <w:rPr>
                <w:bCs/>
                <w:szCs w:val="24"/>
                <w:lang w:eastAsia="lt-LT"/>
              </w:rPr>
            </w:pPr>
            <w:r>
              <w:rPr>
                <w:bCs/>
                <w:szCs w:val="24"/>
                <w:lang w:eastAsia="lt-LT"/>
              </w:rPr>
              <w:t xml:space="preserve">Informavimas apie projektą </w:t>
            </w:r>
          </w:p>
        </w:tc>
        <w:tc>
          <w:tcPr>
            <w:tcW w:w="5953" w:type="dxa"/>
            <w:tcBorders>
              <w:top w:val="single" w:sz="4" w:space="0" w:color="auto"/>
              <w:left w:val="single" w:sz="4" w:space="0" w:color="auto"/>
              <w:bottom w:val="single" w:sz="4" w:space="0" w:color="auto"/>
              <w:right w:val="single" w:sz="4" w:space="0" w:color="auto"/>
            </w:tcBorders>
            <w:shd w:val="clear" w:color="auto" w:fill="auto"/>
          </w:tcPr>
          <w:p w14:paraId="183B9CE3" w14:textId="77777777" w:rsidR="00DD2724" w:rsidRDefault="00CC46F5">
            <w:pPr>
              <w:jc w:val="both"/>
              <w:rPr>
                <w:szCs w:val="24"/>
                <w:lang w:eastAsia="lt-LT"/>
              </w:rPr>
            </w:pPr>
            <w:r>
              <w:rPr>
                <w:szCs w:val="24"/>
                <w:lang w:eastAsia="lt-LT"/>
              </w:rPr>
              <w:t xml:space="preserve">Tinkamomis finansuoti išlaidomis laikomos – išlaidos privalomiems informavimo apie projektą veiksmams, kurios gali sudaryti ne daugiau kaip 5 proc. tinkamų finansuoti išlaidų sumos. </w:t>
            </w:r>
          </w:p>
        </w:tc>
      </w:tr>
      <w:tr w:rsidR="00DD2724" w14:paraId="0D320B4F" w14:textId="77777777">
        <w:trPr>
          <w:trHeight w:val="1127"/>
        </w:trPr>
        <w:tc>
          <w:tcPr>
            <w:tcW w:w="1418" w:type="dxa"/>
            <w:tcBorders>
              <w:top w:val="single" w:sz="4" w:space="0" w:color="auto"/>
              <w:left w:val="single" w:sz="4" w:space="0" w:color="auto"/>
              <w:bottom w:val="single" w:sz="4" w:space="0" w:color="auto"/>
              <w:right w:val="single" w:sz="4" w:space="0" w:color="auto"/>
            </w:tcBorders>
            <w:shd w:val="clear" w:color="auto" w:fill="FFFFFF"/>
            <w:vAlign w:val="center"/>
          </w:tcPr>
          <w:p w14:paraId="5A9CE012" w14:textId="77777777" w:rsidR="00DD2724" w:rsidRDefault="00CC46F5">
            <w:pPr>
              <w:jc w:val="both"/>
              <w:rPr>
                <w:bCs/>
                <w:szCs w:val="24"/>
                <w:lang w:eastAsia="lt-LT"/>
              </w:rPr>
            </w:pPr>
            <w:r>
              <w:rPr>
                <w:bCs/>
                <w:szCs w:val="24"/>
                <w:lang w:eastAsia="lt-LT"/>
              </w:rPr>
              <w:t>7.</w:t>
            </w:r>
          </w:p>
        </w:tc>
        <w:tc>
          <w:tcPr>
            <w:tcW w:w="2268" w:type="dxa"/>
            <w:tcBorders>
              <w:top w:val="single" w:sz="4" w:space="0" w:color="auto"/>
              <w:left w:val="single" w:sz="4" w:space="0" w:color="auto"/>
              <w:bottom w:val="single" w:sz="4" w:space="0" w:color="auto"/>
              <w:right w:val="single" w:sz="4" w:space="0" w:color="auto"/>
            </w:tcBorders>
            <w:shd w:val="clear" w:color="auto" w:fill="FFFFFF"/>
            <w:vAlign w:val="center"/>
            <w:hideMark/>
          </w:tcPr>
          <w:p w14:paraId="4F4CF7D7" w14:textId="77777777" w:rsidR="00DD2724" w:rsidRDefault="00CC46F5">
            <w:pPr>
              <w:jc w:val="both"/>
              <w:rPr>
                <w:bCs/>
                <w:szCs w:val="24"/>
                <w:lang w:eastAsia="lt-LT"/>
              </w:rPr>
            </w:pPr>
            <w:r>
              <w:rPr>
                <w:bCs/>
                <w:szCs w:val="24"/>
                <w:lang w:eastAsia="lt-LT"/>
              </w:rPr>
              <w:t>Netiesioginės išlaidos ir kitos išlaidos pagal fiksuotąją projekto išlaidų normą</w:t>
            </w:r>
          </w:p>
        </w:tc>
        <w:tc>
          <w:tcPr>
            <w:tcW w:w="5953" w:type="dxa"/>
            <w:tcBorders>
              <w:top w:val="single" w:sz="4" w:space="0" w:color="auto"/>
              <w:left w:val="single" w:sz="4" w:space="0" w:color="auto"/>
              <w:bottom w:val="single" w:sz="4" w:space="0" w:color="auto"/>
              <w:right w:val="single" w:sz="4" w:space="0" w:color="auto"/>
            </w:tcBorders>
            <w:shd w:val="clear" w:color="auto" w:fill="FFFFFF"/>
          </w:tcPr>
          <w:p w14:paraId="56CCE31F" w14:textId="77777777" w:rsidR="00DD2724" w:rsidRDefault="00CC46F5">
            <w:pPr>
              <w:jc w:val="both"/>
              <w:rPr>
                <w:szCs w:val="24"/>
                <w:lang w:eastAsia="lt-LT"/>
              </w:rPr>
            </w:pPr>
            <w:r>
              <w:t>Netiesioginių projekto išlaidų suma pagal fiksuotąją normą apskaičiuojama vadovaujantis Projektų taisyklių 10 priedu</w:t>
            </w:r>
            <w:r>
              <w:rPr>
                <w:bCs/>
                <w:szCs w:val="24"/>
                <w:lang w:eastAsia="lt-LT"/>
              </w:rPr>
              <w:t>.</w:t>
            </w:r>
          </w:p>
        </w:tc>
      </w:tr>
    </w:tbl>
    <w:p w14:paraId="53E89084" w14:textId="77777777" w:rsidR="00DD2724" w:rsidRDefault="00DD2724">
      <w:pPr>
        <w:ind w:firstLine="720"/>
        <w:jc w:val="both"/>
        <w:rPr>
          <w:szCs w:val="24"/>
          <w:lang w:eastAsia="lt-LT"/>
        </w:rPr>
      </w:pPr>
    </w:p>
    <w:p w14:paraId="1BFD0859" w14:textId="77777777" w:rsidR="00DD2724" w:rsidRDefault="00CC46F5">
      <w:pPr>
        <w:rPr>
          <w:rFonts w:eastAsia="MS Mincho"/>
          <w:i/>
          <w:iCs/>
          <w:sz w:val="20"/>
        </w:rPr>
      </w:pPr>
      <w:r>
        <w:rPr>
          <w:rFonts w:eastAsia="MS Mincho"/>
          <w:i/>
          <w:iCs/>
          <w:sz w:val="20"/>
        </w:rPr>
        <w:t>Punkto pakeitimai:</w:t>
      </w:r>
    </w:p>
    <w:p w14:paraId="5536037D" w14:textId="77777777" w:rsidR="00DD2724" w:rsidRDefault="00CC46F5">
      <w:pPr>
        <w:jc w:val="both"/>
        <w:rPr>
          <w:rFonts w:eastAsia="MS Mincho"/>
          <w:i/>
          <w:iCs/>
          <w:sz w:val="20"/>
        </w:rPr>
      </w:pPr>
      <w:r>
        <w:rPr>
          <w:rFonts w:eastAsia="MS Mincho"/>
          <w:i/>
          <w:iCs/>
          <w:sz w:val="20"/>
        </w:rPr>
        <w:t xml:space="preserve">Nr. </w:t>
      </w:r>
      <w:hyperlink r:id="rId58"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1430C55A" w14:textId="77777777" w:rsidR="00DD2724" w:rsidRDefault="00CC46F5">
      <w:pPr>
        <w:jc w:val="both"/>
        <w:rPr>
          <w:rFonts w:eastAsia="MS Mincho"/>
          <w:i/>
          <w:iCs/>
          <w:sz w:val="20"/>
        </w:rPr>
      </w:pPr>
      <w:r>
        <w:rPr>
          <w:rFonts w:eastAsia="MS Mincho"/>
          <w:i/>
          <w:iCs/>
          <w:sz w:val="20"/>
        </w:rPr>
        <w:t xml:space="preserve">Nr. </w:t>
      </w:r>
      <w:hyperlink r:id="rId59"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2E0FD999" w14:textId="77777777" w:rsidR="00DD2724" w:rsidRDefault="00CC46F5">
      <w:pPr>
        <w:jc w:val="both"/>
        <w:rPr>
          <w:rFonts w:eastAsia="MS Mincho"/>
          <w:i/>
          <w:iCs/>
          <w:sz w:val="20"/>
        </w:rPr>
      </w:pPr>
      <w:r>
        <w:rPr>
          <w:rFonts w:eastAsia="MS Mincho"/>
          <w:i/>
          <w:iCs/>
          <w:sz w:val="20"/>
        </w:rPr>
        <w:t xml:space="preserve">Nr. </w:t>
      </w:r>
      <w:hyperlink r:id="rId60" w:history="1">
        <w:r w:rsidRPr="00532B9F">
          <w:rPr>
            <w:rFonts w:eastAsia="MS Mincho"/>
            <w:i/>
            <w:iCs/>
            <w:color w:val="0563C1" w:themeColor="hyperlink"/>
            <w:sz w:val="20"/>
            <w:u w:val="single"/>
          </w:rPr>
          <w:t>4-241</w:t>
        </w:r>
      </w:hyperlink>
      <w:r>
        <w:rPr>
          <w:rFonts w:eastAsia="MS Mincho"/>
          <w:i/>
          <w:iCs/>
          <w:sz w:val="20"/>
        </w:rPr>
        <w:t>, 2019-04-12, paskelbta TAR 2019-04-12, i. k. 2019-06047</w:t>
      </w:r>
    </w:p>
    <w:p w14:paraId="311B9C7F" w14:textId="77777777" w:rsidR="00DD2724" w:rsidRDefault="00CC46F5">
      <w:pPr>
        <w:jc w:val="both"/>
        <w:rPr>
          <w:rFonts w:eastAsia="MS Mincho"/>
          <w:i/>
          <w:iCs/>
          <w:sz w:val="20"/>
        </w:rPr>
      </w:pPr>
      <w:r>
        <w:rPr>
          <w:rFonts w:eastAsia="MS Mincho"/>
          <w:i/>
          <w:iCs/>
          <w:sz w:val="20"/>
        </w:rPr>
        <w:t xml:space="preserve">Nr. </w:t>
      </w:r>
      <w:hyperlink r:id="rId61" w:history="1">
        <w:r w:rsidRPr="00532B9F">
          <w:rPr>
            <w:rFonts w:eastAsia="MS Mincho"/>
            <w:i/>
            <w:iCs/>
            <w:color w:val="0563C1" w:themeColor="hyperlink"/>
            <w:sz w:val="20"/>
            <w:u w:val="single"/>
          </w:rPr>
          <w:t>4-71</w:t>
        </w:r>
      </w:hyperlink>
      <w:r>
        <w:rPr>
          <w:rFonts w:eastAsia="MS Mincho"/>
          <w:i/>
          <w:iCs/>
          <w:sz w:val="20"/>
        </w:rPr>
        <w:t>, 2020-02-07, paskelbta TAR 2020-02-10, i. k. 2020-02909</w:t>
      </w:r>
    </w:p>
    <w:p w14:paraId="0B4F8CC8" w14:textId="77777777" w:rsidR="00DD2724" w:rsidRDefault="00DD2724"/>
    <w:p w14:paraId="05D88391" w14:textId="77777777" w:rsidR="00DD2724" w:rsidRDefault="00CC46F5">
      <w:pPr>
        <w:ind w:firstLine="851"/>
        <w:jc w:val="both"/>
        <w:rPr>
          <w:szCs w:val="24"/>
          <w:lang w:eastAsia="lt-LT"/>
        </w:rPr>
      </w:pPr>
      <w:r>
        <w:rPr>
          <w:szCs w:val="24"/>
          <w:lang w:eastAsia="lt-LT"/>
        </w:rPr>
        <w:t xml:space="preserve">34. Tinkamos finansuoti projekto išlaidos gali būti patirtos nuo 2015 m. spalio 1 dienos. </w:t>
      </w:r>
    </w:p>
    <w:p w14:paraId="5E3BF9E9" w14:textId="77777777" w:rsidR="00DD2724" w:rsidRDefault="00CC46F5">
      <w:pPr>
        <w:ind w:firstLine="851"/>
        <w:jc w:val="both"/>
        <w:rPr>
          <w:szCs w:val="24"/>
          <w:lang w:eastAsia="lt-LT"/>
        </w:rPr>
      </w:pPr>
      <w:r>
        <w:rPr>
          <w:szCs w:val="24"/>
          <w:lang w:eastAsia="lt-LT"/>
        </w:rPr>
        <w:t>35. Iki projekto sutarties pasirašymo projekto išlaidos patiriamos pareiškėjo rizika.</w:t>
      </w:r>
    </w:p>
    <w:p w14:paraId="3DEF4E3D" w14:textId="77777777" w:rsidR="00DD2724" w:rsidRDefault="00CC46F5">
      <w:pPr>
        <w:ind w:firstLine="851"/>
        <w:jc w:val="both"/>
        <w:rPr>
          <w:szCs w:val="24"/>
          <w:lang w:eastAsia="lt-LT"/>
        </w:rPr>
      </w:pPr>
      <w:r>
        <w:rPr>
          <w:szCs w:val="24"/>
          <w:lang w:eastAsia="lt-LT"/>
        </w:rPr>
        <w:t xml:space="preserve">36. Visas projekte įsigyjamas materialusis turtas iki jo įsigijimo turi būti naujas (nenaudotas). </w:t>
      </w:r>
    </w:p>
    <w:p w14:paraId="209957E6" w14:textId="77777777" w:rsidR="00DD2724" w:rsidRDefault="00CC46F5">
      <w:pPr>
        <w:ind w:firstLine="851"/>
        <w:jc w:val="both"/>
        <w:rPr>
          <w:szCs w:val="24"/>
          <w:lang w:eastAsia="lt-LT"/>
        </w:rPr>
      </w:pPr>
      <w:r>
        <w:rPr>
          <w:szCs w:val="24"/>
          <w:lang w:eastAsia="lt-LT"/>
        </w:rPr>
        <w:t>37. Pareiškėjas, norėdamas įsigyti turtą finansinės nuomos (lizingo) būdu, turi raštiškai pagrįsti, kodėl finansinė nuoma (lizingas) yra ekonomiškai naudingiausias būdas.</w:t>
      </w:r>
    </w:p>
    <w:p w14:paraId="35CDCEF3" w14:textId="77777777" w:rsidR="00DD2724" w:rsidRDefault="00CC46F5">
      <w:pPr>
        <w:ind w:firstLine="851"/>
        <w:jc w:val="both"/>
      </w:pPr>
      <w:r>
        <w:rPr>
          <w:rFonts w:eastAsia="Calibri"/>
          <w:szCs w:val="24"/>
        </w:rPr>
        <w:t>38. Projekto biudžetas sudaromas vadovaujantis Rekomendacijomis</w:t>
      </w:r>
      <w:r>
        <w:rPr>
          <w:rFonts w:cs="Calibri"/>
          <w:szCs w:val="24"/>
        </w:rPr>
        <w:t xml:space="preserve"> dėl projektų išlaidų atitikties Europos Sąjungos struktūrinių fondų reikalavimams</w:t>
      </w:r>
      <w:r>
        <w:rPr>
          <w:rFonts w:eastAsia="Calibri"/>
          <w:szCs w:val="24"/>
        </w:rPr>
        <w:t xml:space="preserve">. </w:t>
      </w:r>
      <w:r>
        <w:rPr>
          <w:rFonts w:cs="Arial"/>
          <w:szCs w:val="24"/>
          <w:lang w:eastAsia="lt-LT"/>
        </w:rPr>
        <w:t xml:space="preserve">Paraiškos formos projekto biudžeto lentelė pildoma vadovaujantis Projekto biudžeto formos pildymo instrukcija, pateikta Rekomendacijose dėl projektų išlaidų atitikties Europos Sąjungos struktūrinių fondų reikalavimams. </w:t>
      </w:r>
      <w:r>
        <w:rPr>
          <w:rFonts w:eastAsia="Calibri"/>
          <w:szCs w:val="24"/>
        </w:rPr>
        <w:t>Išlaidos, apmokamos taikant Aprašo lentelės 5.1 papunktyje ir 7 punkte nustatytas fiksuotąsias normas bei 5.2 papunktyje nurodytus fiksuotuosius įkainius, turi atitikti Projektų taisyklių VI skyriaus trisdešimt penktajame skirsnyje nustatytus reikalavimus. Įgyvendinant p</w:t>
      </w:r>
      <w:r>
        <w:t>rojektą vadovaujančiajai ar audito institucijoms nustačius, kad fiksuotasis įkainis ir (arba) fiksuotoji norma buvo netinkamai nustatyti, patikslintas dydis ar jo taikymo sąlygos taikomi projekto veiksmų, vykdomų nuo dydžio ar jo taikymo sąlygų patikslinimo įsigaliojimo dienos, išlaidoms apmokėti.</w:t>
      </w:r>
    </w:p>
    <w:p w14:paraId="33890330" w14:textId="77777777" w:rsidR="00DD2724" w:rsidRDefault="00CC46F5">
      <w:pPr>
        <w:rPr>
          <w:rFonts w:eastAsia="MS Mincho"/>
          <w:i/>
          <w:iCs/>
          <w:sz w:val="20"/>
        </w:rPr>
      </w:pPr>
      <w:r>
        <w:rPr>
          <w:rFonts w:eastAsia="MS Mincho"/>
          <w:i/>
          <w:iCs/>
          <w:sz w:val="20"/>
        </w:rPr>
        <w:t>Punkto pakeitimai:</w:t>
      </w:r>
    </w:p>
    <w:p w14:paraId="2A4C2A25" w14:textId="77777777" w:rsidR="00DD2724" w:rsidRDefault="00CC46F5">
      <w:pPr>
        <w:jc w:val="both"/>
        <w:rPr>
          <w:rFonts w:eastAsia="MS Mincho"/>
          <w:i/>
          <w:iCs/>
          <w:sz w:val="20"/>
        </w:rPr>
      </w:pPr>
      <w:r>
        <w:rPr>
          <w:rFonts w:eastAsia="MS Mincho"/>
          <w:i/>
          <w:iCs/>
          <w:sz w:val="20"/>
        </w:rPr>
        <w:t xml:space="preserve">Nr. </w:t>
      </w:r>
      <w:hyperlink r:id="rId62"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46F9A1E3" w14:textId="77777777" w:rsidR="00DD2724" w:rsidRDefault="00CC46F5">
      <w:pPr>
        <w:jc w:val="both"/>
        <w:rPr>
          <w:rFonts w:eastAsia="MS Mincho"/>
          <w:i/>
          <w:iCs/>
          <w:sz w:val="20"/>
        </w:rPr>
      </w:pPr>
      <w:r>
        <w:rPr>
          <w:rFonts w:eastAsia="MS Mincho"/>
          <w:i/>
          <w:iCs/>
          <w:sz w:val="20"/>
        </w:rPr>
        <w:t xml:space="preserve">Nr. </w:t>
      </w:r>
      <w:hyperlink r:id="rId63"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71C45023" w14:textId="77777777" w:rsidR="00DD2724" w:rsidRDefault="00DD2724"/>
    <w:p w14:paraId="13434448" w14:textId="77777777" w:rsidR="00DD2724" w:rsidRDefault="00CC46F5">
      <w:pPr>
        <w:ind w:firstLine="851"/>
        <w:jc w:val="both"/>
        <w:rPr>
          <w:szCs w:val="24"/>
          <w:lang w:eastAsia="lt-LT"/>
        </w:rPr>
      </w:pPr>
      <w:r>
        <w:rPr>
          <w:szCs w:val="24"/>
          <w:lang w:eastAsia="lt-LT"/>
        </w:rPr>
        <w:t>38¹. Pagal Aprašą kryžminis finansavimas netaikomas.</w:t>
      </w:r>
      <w:r>
        <w:t xml:space="preserve"> </w:t>
      </w:r>
    </w:p>
    <w:p w14:paraId="169F317C" w14:textId="77777777" w:rsidR="00DD2724" w:rsidRDefault="00CC46F5">
      <w:pPr>
        <w:rPr>
          <w:rFonts w:eastAsia="MS Mincho"/>
          <w:i/>
          <w:iCs/>
          <w:sz w:val="20"/>
        </w:rPr>
      </w:pPr>
      <w:r>
        <w:rPr>
          <w:rFonts w:eastAsia="MS Mincho"/>
          <w:i/>
          <w:iCs/>
          <w:sz w:val="20"/>
        </w:rPr>
        <w:t>Papildyta punktu:</w:t>
      </w:r>
    </w:p>
    <w:p w14:paraId="743A25C7" w14:textId="77777777" w:rsidR="00DD2724" w:rsidRDefault="00CC46F5">
      <w:pPr>
        <w:jc w:val="both"/>
        <w:rPr>
          <w:rFonts w:eastAsia="MS Mincho"/>
          <w:i/>
          <w:iCs/>
          <w:sz w:val="20"/>
        </w:rPr>
      </w:pPr>
      <w:r>
        <w:rPr>
          <w:rFonts w:eastAsia="MS Mincho"/>
          <w:i/>
          <w:iCs/>
          <w:sz w:val="20"/>
        </w:rPr>
        <w:lastRenderedPageBreak/>
        <w:t xml:space="preserve">Nr. </w:t>
      </w:r>
      <w:hyperlink r:id="rId64"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75C84B49" w14:textId="77777777" w:rsidR="00DD2724" w:rsidRDefault="00DD2724"/>
    <w:p w14:paraId="1FFD2370" w14:textId="77777777" w:rsidR="00DD2724" w:rsidRDefault="00CC46F5">
      <w:pPr>
        <w:ind w:firstLine="851"/>
        <w:jc w:val="both"/>
        <w:rPr>
          <w:szCs w:val="24"/>
          <w:lang w:eastAsia="lt-LT"/>
        </w:rPr>
      </w:pPr>
      <w:r>
        <w:rPr>
          <w:szCs w:val="24"/>
          <w:lang w:eastAsia="lt-LT"/>
        </w:rPr>
        <w:t>39. Pagal Aprašą netinkamomis finansuoti išlaidomis laikomos išlaidos:</w:t>
      </w:r>
    </w:p>
    <w:p w14:paraId="4D45332A" w14:textId="77777777" w:rsidR="00DD2724" w:rsidRDefault="00CC46F5">
      <w:pPr>
        <w:ind w:firstLine="851"/>
        <w:jc w:val="both"/>
        <w:rPr>
          <w:szCs w:val="24"/>
          <w:lang w:eastAsia="lt-LT"/>
        </w:rPr>
      </w:pPr>
      <w:r>
        <w:rPr>
          <w:szCs w:val="24"/>
          <w:lang w:eastAsia="lt-LT"/>
        </w:rPr>
        <w:t>39.1. nustatytos Projektų taisyklių VI skyriaus trisdešimt ketvirtajame skirsnyje;</w:t>
      </w:r>
    </w:p>
    <w:p w14:paraId="72C8A3ED" w14:textId="77777777" w:rsidR="00DD2724" w:rsidRDefault="00CC46F5">
      <w:pPr>
        <w:ind w:firstLine="851"/>
        <w:jc w:val="both"/>
        <w:rPr>
          <w:szCs w:val="24"/>
          <w:lang w:eastAsia="lt-LT"/>
        </w:rPr>
      </w:pPr>
      <w:r>
        <w:rPr>
          <w:szCs w:val="24"/>
          <w:lang w:eastAsia="lt-LT"/>
        </w:rPr>
        <w:t>39.2. neišvardytos Aprašo 33 punkte;</w:t>
      </w:r>
    </w:p>
    <w:p w14:paraId="1645BADA" w14:textId="77777777" w:rsidR="00DD2724" w:rsidRDefault="00CC46F5">
      <w:pPr>
        <w:ind w:firstLine="851"/>
        <w:jc w:val="both"/>
        <w:rPr>
          <w:szCs w:val="24"/>
          <w:lang w:eastAsia="lt-LT"/>
        </w:rPr>
      </w:pPr>
      <w:r>
        <w:rPr>
          <w:szCs w:val="24"/>
          <w:lang w:eastAsia="lt-LT"/>
        </w:rPr>
        <w:t>39.3. patirtos iki 2015 m. spalio 1 dienos.</w:t>
      </w:r>
    </w:p>
    <w:p w14:paraId="0C1E0B80" w14:textId="77777777" w:rsidR="00DD2724" w:rsidRDefault="00CC46F5">
      <w:pPr>
        <w:ind w:firstLine="851"/>
        <w:jc w:val="both"/>
        <w:rPr>
          <w:szCs w:val="24"/>
          <w:lang w:eastAsia="lt-LT"/>
        </w:rPr>
      </w:pPr>
      <w:r>
        <w:rPr>
          <w:szCs w:val="24"/>
          <w:lang w:eastAsia="lt-LT"/>
        </w:rPr>
        <w:t>40. Pajamoms iš projekto veiklų, gautoms projekto įgyvendinimo metu ir projekto tęstinumo laikotarpiu, taikomi reikalavimai nustatyti Projektų taisyklių VI skyriaus trisdešimt šeštajame skirsnyje.</w:t>
      </w:r>
    </w:p>
    <w:p w14:paraId="77ABD9DB" w14:textId="77777777" w:rsidR="00DD2724" w:rsidRDefault="00CC46F5">
      <w:pPr>
        <w:ind w:firstLine="851"/>
        <w:jc w:val="both"/>
        <w:rPr>
          <w:szCs w:val="24"/>
          <w:lang w:eastAsia="lt-LT"/>
        </w:rPr>
      </w:pPr>
      <w:r>
        <w:rPr>
          <w:szCs w:val="24"/>
          <w:lang w:eastAsia="lt-LT"/>
        </w:rPr>
        <w:t xml:space="preserve">41. Projekto vykdytojui nepasiekus įsipareigotų pasiekti stebėsenos ir fizinių veiklos įgyvendinimo rodiklių reikšmių, taikomos Projektų taisyklių IV skyriaus dvidešimt antrojo skirsnio nuostatos. </w:t>
      </w:r>
    </w:p>
    <w:p w14:paraId="16D194C8" w14:textId="77777777" w:rsidR="00DD2724" w:rsidRDefault="00DD2724">
      <w:pPr>
        <w:jc w:val="center"/>
        <w:rPr>
          <w:b/>
          <w:szCs w:val="24"/>
          <w:lang w:eastAsia="lt-LT"/>
        </w:rPr>
      </w:pPr>
    </w:p>
    <w:p w14:paraId="014577A1" w14:textId="77777777" w:rsidR="00DD2724" w:rsidRDefault="00CC46F5">
      <w:pPr>
        <w:jc w:val="center"/>
        <w:rPr>
          <w:b/>
          <w:szCs w:val="24"/>
          <w:lang w:eastAsia="lt-LT"/>
        </w:rPr>
      </w:pPr>
      <w:r>
        <w:rPr>
          <w:b/>
          <w:szCs w:val="24"/>
          <w:lang w:eastAsia="lt-LT"/>
        </w:rPr>
        <w:t>V SKYRIUS</w:t>
      </w:r>
    </w:p>
    <w:p w14:paraId="610B0D17" w14:textId="77777777" w:rsidR="00DD2724" w:rsidRDefault="00CC46F5">
      <w:pPr>
        <w:ind w:firstLine="60"/>
        <w:jc w:val="center"/>
        <w:rPr>
          <w:b/>
          <w:szCs w:val="24"/>
          <w:lang w:eastAsia="lt-LT"/>
        </w:rPr>
      </w:pPr>
      <w:r>
        <w:rPr>
          <w:b/>
          <w:szCs w:val="24"/>
          <w:lang w:eastAsia="lt-LT"/>
        </w:rPr>
        <w:t>PARAIŠKŲ RENGIMAS, PAREIŠKĖJŲ INFORMAVIMAS, KONSULTAVIMAS, PARAIŠKŲ TEIKIMAS IR VERTINIMAS</w:t>
      </w:r>
    </w:p>
    <w:p w14:paraId="00020EA4" w14:textId="77777777" w:rsidR="00DD2724" w:rsidRDefault="00DD2724">
      <w:pPr>
        <w:ind w:firstLine="851"/>
        <w:jc w:val="both"/>
        <w:rPr>
          <w:rFonts w:eastAsia="Calibri"/>
          <w:szCs w:val="24"/>
        </w:rPr>
      </w:pPr>
    </w:p>
    <w:p w14:paraId="69F85C01" w14:textId="77777777" w:rsidR="00DD2724" w:rsidRDefault="00CC46F5">
      <w:pPr>
        <w:ind w:firstLine="851"/>
        <w:jc w:val="both"/>
        <w:rPr>
          <w:rFonts w:eastAsia="Calibri"/>
          <w:i/>
          <w:szCs w:val="24"/>
        </w:rPr>
      </w:pPr>
      <w:r>
        <w:rPr>
          <w:rFonts w:eastAsia="Calibri"/>
          <w:szCs w:val="24"/>
        </w:rPr>
        <w:t>42.</w:t>
      </w:r>
      <w:r>
        <w:rPr>
          <w:rFonts w:eastAsia="Calibri"/>
          <w:i/>
          <w:szCs w:val="24"/>
        </w:rPr>
        <w:t xml:space="preserve"> </w:t>
      </w:r>
      <w:r>
        <w:rPr>
          <w:rFonts w:eastAsia="Calibri"/>
          <w:szCs w:val="24"/>
        </w:rPr>
        <w:t>Galimas pareiškėjas iki kvietime teikti projektinį pasiūlymą dėl valstybės projekto įgyvendinimo (toliau – projektinis pasiūlymas) nurodyto termino</w:t>
      </w:r>
      <w:r>
        <w:rPr>
          <w:rFonts w:eastAsia="Calibri"/>
          <w:i/>
          <w:szCs w:val="24"/>
        </w:rPr>
        <w:t xml:space="preserve"> </w:t>
      </w:r>
      <w:r>
        <w:rPr>
          <w:rFonts w:eastAsia="Calibri"/>
          <w:szCs w:val="24"/>
        </w:rPr>
        <w:t xml:space="preserve">turi Ministerijai pateikti projektinį pasiūlymą pagal Valstybės projektų atrankos tvarkos aprašo 1 priede nustatytą formą. </w:t>
      </w:r>
    </w:p>
    <w:p w14:paraId="77EE7591" w14:textId="77777777" w:rsidR="00DD2724" w:rsidRDefault="00CC46F5">
      <w:pPr>
        <w:ind w:firstLine="851"/>
        <w:jc w:val="both"/>
        <w:rPr>
          <w:szCs w:val="24"/>
          <w:lang w:eastAsia="lt-LT"/>
        </w:rPr>
      </w:pPr>
      <w:r>
        <w:rPr>
          <w:rFonts w:eastAsia="Calibri"/>
          <w:szCs w:val="24"/>
        </w:rPr>
        <w:t>43.</w:t>
      </w:r>
      <w:r>
        <w:rPr>
          <w:rFonts w:eastAsia="Calibri"/>
          <w:i/>
          <w:szCs w:val="24"/>
        </w:rPr>
        <w:t xml:space="preserve"> </w:t>
      </w:r>
      <w:r>
        <w:rPr>
          <w:rFonts w:eastAsia="Calibri"/>
          <w:szCs w:val="24"/>
        </w:rPr>
        <w:t>Ministerija, įvertinusi projektinius pasiūlymus, priims sprendimą dėl valstybės projektų sąrašo (-ų) sudarymo. Į valstybės projektų sąrašą gali būti įtraukti tik Projektų taisyklių 37 punkte nustatytus reikalavimus atitinkantys projektai. Pareiškėjai, kurių projektai įtraukti į valstybės projektų sąrašą, įgis teisę teikti paraišką finansuoti projektą.</w:t>
      </w:r>
    </w:p>
    <w:p w14:paraId="12213643" w14:textId="77777777" w:rsidR="00DD2724" w:rsidRDefault="00CC46F5">
      <w:pPr>
        <w:ind w:firstLine="851"/>
        <w:jc w:val="both"/>
        <w:rPr>
          <w:szCs w:val="24"/>
          <w:lang w:eastAsia="lt-LT"/>
        </w:rPr>
      </w:pPr>
      <w:r>
        <w:t>44. Siekdamas gauti finansavimą pareiškėjas turi užpildyti paraišką, kurios iš dalies užpildyta forma PDF formatu skelbiama ES struktūrinių fondų svetainės www.esinvesticijos.lt skiltyje „Finansavimas/Planuojami valstybės (regionų) projektai“ prie konkretaus planuojamo projekto „Susijusių dokumentų“. Paraiška ir jos priedai pildomi lietuvių kalba.</w:t>
      </w:r>
    </w:p>
    <w:p w14:paraId="1F2B621D" w14:textId="77777777" w:rsidR="00DD2724" w:rsidRDefault="00CC46F5">
      <w:pPr>
        <w:rPr>
          <w:rFonts w:eastAsia="MS Mincho"/>
          <w:i/>
          <w:iCs/>
          <w:sz w:val="20"/>
        </w:rPr>
      </w:pPr>
      <w:r>
        <w:rPr>
          <w:rFonts w:eastAsia="MS Mincho"/>
          <w:i/>
          <w:iCs/>
          <w:sz w:val="20"/>
        </w:rPr>
        <w:t>Punkto pakeitimai:</w:t>
      </w:r>
    </w:p>
    <w:p w14:paraId="5E5FA7BC" w14:textId="77777777" w:rsidR="00DD2724" w:rsidRDefault="00CC46F5">
      <w:pPr>
        <w:jc w:val="both"/>
        <w:rPr>
          <w:rFonts w:eastAsia="MS Mincho"/>
          <w:i/>
          <w:iCs/>
          <w:sz w:val="20"/>
        </w:rPr>
      </w:pPr>
      <w:r>
        <w:rPr>
          <w:rFonts w:eastAsia="MS Mincho"/>
          <w:i/>
          <w:iCs/>
          <w:sz w:val="20"/>
        </w:rPr>
        <w:t xml:space="preserve">Nr. </w:t>
      </w:r>
      <w:hyperlink r:id="rId65"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16B2AFCA" w14:textId="77777777" w:rsidR="00DD2724" w:rsidRDefault="00CC46F5">
      <w:pPr>
        <w:jc w:val="both"/>
        <w:rPr>
          <w:rFonts w:eastAsia="MS Mincho"/>
          <w:i/>
          <w:iCs/>
          <w:sz w:val="20"/>
        </w:rPr>
      </w:pPr>
      <w:r>
        <w:rPr>
          <w:rFonts w:eastAsia="MS Mincho"/>
          <w:i/>
          <w:iCs/>
          <w:sz w:val="20"/>
        </w:rPr>
        <w:t xml:space="preserve">Nr. </w:t>
      </w:r>
      <w:hyperlink r:id="rId66"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00E9FB7" w14:textId="77777777" w:rsidR="00DD2724" w:rsidRDefault="00DD2724"/>
    <w:p w14:paraId="2C120653" w14:textId="77777777" w:rsidR="00DD2724" w:rsidRDefault="00CC46F5">
      <w:pPr>
        <w:tabs>
          <w:tab w:val="left" w:pos="851"/>
        </w:tabs>
        <w:ind w:firstLine="851"/>
        <w:jc w:val="both"/>
      </w:pPr>
      <w:r>
        <w:rPr>
          <w:rFonts w:eastAsia="Calibri"/>
          <w:szCs w:val="24"/>
        </w:rPr>
        <w:t>45. Pareiškėjas pildo paraišką ir kartu su Aprašo 46 punkte nurodytais priedais iki valstybės projektų sąraše nurodyto paraiškos pateikimo termino paskutinės dienos teikia ją per Iš Europos Sąjungos struktūrinių fondų lėšų bendrai finansuojamų projektų duomenų mainų svetainę (toliau – DMS), o jei nėra įdiegtos DMS funkcinės galimybės – įgyvendinančiajai institucijai raštu (kartu pateikdamas į elektroninę laikmeną įrašytą paraišką ir priedus) Projektų taisyklių III skyriaus dvyliktajame skirsnyje nustatyta tvarka.</w:t>
      </w:r>
      <w:r>
        <w:t xml:space="preserve"> </w:t>
      </w:r>
    </w:p>
    <w:p w14:paraId="4A8965A2" w14:textId="77777777" w:rsidR="00DD2724" w:rsidRDefault="00CC46F5">
      <w:pPr>
        <w:rPr>
          <w:rFonts w:eastAsia="MS Mincho"/>
          <w:i/>
          <w:iCs/>
          <w:sz w:val="20"/>
        </w:rPr>
      </w:pPr>
      <w:r>
        <w:rPr>
          <w:rFonts w:eastAsia="MS Mincho"/>
          <w:i/>
          <w:iCs/>
          <w:sz w:val="20"/>
        </w:rPr>
        <w:t>Punkto pakeitimai:</w:t>
      </w:r>
    </w:p>
    <w:p w14:paraId="140CDCA2" w14:textId="77777777" w:rsidR="00DD2724" w:rsidRDefault="00CC46F5">
      <w:pPr>
        <w:jc w:val="both"/>
        <w:rPr>
          <w:rFonts w:eastAsia="MS Mincho"/>
          <w:i/>
          <w:iCs/>
          <w:sz w:val="20"/>
        </w:rPr>
      </w:pPr>
      <w:r>
        <w:rPr>
          <w:rFonts w:eastAsia="MS Mincho"/>
          <w:i/>
          <w:iCs/>
          <w:sz w:val="20"/>
        </w:rPr>
        <w:t xml:space="preserve">Nr. </w:t>
      </w:r>
      <w:hyperlink r:id="rId67"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4C78F217" w14:textId="77777777" w:rsidR="00DD2724" w:rsidRDefault="00DD2724"/>
    <w:p w14:paraId="56EC41E2" w14:textId="77777777" w:rsidR="00DD2724" w:rsidRDefault="00CC46F5">
      <w:pPr>
        <w:ind w:firstLine="851"/>
        <w:jc w:val="both"/>
      </w:pPr>
      <w:r>
        <w:rPr>
          <w:rFonts w:eastAsia="Calibri"/>
          <w:szCs w:val="24"/>
        </w:rPr>
        <w:t xml:space="preserve">45¹. Jei paraiškos gali būti teikiamos per DMS, pareiškėjas prie DMS jungiasi naudodamasis Valstybės informacinių išteklių </w:t>
      </w:r>
      <w:proofErr w:type="spellStart"/>
      <w:r>
        <w:rPr>
          <w:rFonts w:eastAsia="Calibri"/>
          <w:szCs w:val="24"/>
        </w:rPr>
        <w:t>sąveikumo</w:t>
      </w:r>
      <w:proofErr w:type="spellEnd"/>
      <w:r>
        <w:rPr>
          <w:rFonts w:eastAsia="Calibri"/>
          <w:szCs w:val="24"/>
        </w:rPr>
        <w:t xml:space="preserve"> platforma ir užsiregistravęs tampa DMS naudotoju.</w:t>
      </w:r>
      <w:r>
        <w:t xml:space="preserve"> </w:t>
      </w:r>
    </w:p>
    <w:p w14:paraId="40A859A9" w14:textId="77777777" w:rsidR="00DD2724" w:rsidRDefault="00CC46F5">
      <w:pPr>
        <w:rPr>
          <w:rFonts w:eastAsia="MS Mincho"/>
          <w:i/>
          <w:iCs/>
          <w:sz w:val="20"/>
        </w:rPr>
      </w:pPr>
      <w:r>
        <w:rPr>
          <w:rFonts w:eastAsia="MS Mincho"/>
          <w:i/>
          <w:iCs/>
          <w:sz w:val="20"/>
        </w:rPr>
        <w:t>Papildyta punktu:</w:t>
      </w:r>
    </w:p>
    <w:p w14:paraId="15848B14" w14:textId="77777777" w:rsidR="00DD2724" w:rsidRDefault="00CC46F5">
      <w:pPr>
        <w:jc w:val="both"/>
        <w:rPr>
          <w:rFonts w:eastAsia="MS Mincho"/>
          <w:i/>
          <w:iCs/>
          <w:sz w:val="20"/>
        </w:rPr>
      </w:pPr>
      <w:r>
        <w:rPr>
          <w:rFonts w:eastAsia="MS Mincho"/>
          <w:i/>
          <w:iCs/>
          <w:sz w:val="20"/>
        </w:rPr>
        <w:t xml:space="preserve">Nr. </w:t>
      </w:r>
      <w:hyperlink r:id="rId68"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18D83A36" w14:textId="77777777" w:rsidR="00DD2724" w:rsidRDefault="00DD2724"/>
    <w:p w14:paraId="3A3DE915" w14:textId="77777777" w:rsidR="00DD2724" w:rsidRDefault="00CC46F5">
      <w:pPr>
        <w:ind w:firstLine="851"/>
        <w:jc w:val="both"/>
        <w:rPr>
          <w:i/>
          <w:szCs w:val="24"/>
          <w:lang w:eastAsia="lt-LT"/>
        </w:rPr>
      </w:pPr>
      <w:r>
        <w:rPr>
          <w:rFonts w:eastAsia="Calibri"/>
          <w:szCs w:val="24"/>
        </w:rPr>
        <w:t>45². Jei laikinai nėra užtikrintos DMS funkcinės galimybės ir dėl to pareiškėjai negali pateikti paraiškos ar jos priedo (-ų) paskutinę paraiškų pateikimo termino dieną, įgyvendinančioji institucija paraiškų pateikimo terminą pratęsia 7 dienų laikotarpiui ir (arba) sudaro galimybę paraiškas ar jų priedus pateikti kitu būdu bei apie tai informuoja pareiškėją raštu.</w:t>
      </w:r>
      <w:r>
        <w:t xml:space="preserve"> </w:t>
      </w:r>
    </w:p>
    <w:p w14:paraId="74239EB2" w14:textId="77777777" w:rsidR="00DD2724" w:rsidRDefault="00CC46F5">
      <w:pPr>
        <w:rPr>
          <w:rFonts w:eastAsia="MS Mincho"/>
          <w:i/>
          <w:iCs/>
          <w:sz w:val="20"/>
        </w:rPr>
      </w:pPr>
      <w:r>
        <w:rPr>
          <w:rFonts w:eastAsia="MS Mincho"/>
          <w:i/>
          <w:iCs/>
          <w:sz w:val="20"/>
        </w:rPr>
        <w:t>Papildyta punktu:</w:t>
      </w:r>
    </w:p>
    <w:p w14:paraId="158C0B3A" w14:textId="77777777" w:rsidR="00DD2724" w:rsidRDefault="00CC46F5">
      <w:pPr>
        <w:jc w:val="both"/>
        <w:rPr>
          <w:rFonts w:eastAsia="MS Mincho"/>
          <w:i/>
          <w:iCs/>
          <w:sz w:val="20"/>
        </w:rPr>
      </w:pPr>
      <w:r>
        <w:rPr>
          <w:rFonts w:eastAsia="MS Mincho"/>
          <w:i/>
          <w:iCs/>
          <w:sz w:val="20"/>
        </w:rPr>
        <w:t xml:space="preserve">Nr. </w:t>
      </w:r>
      <w:hyperlink r:id="rId69"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38976D96" w14:textId="77777777" w:rsidR="00DD2724" w:rsidRDefault="00DD2724"/>
    <w:p w14:paraId="2453F234" w14:textId="77777777" w:rsidR="00DD2724" w:rsidRDefault="00CC46F5">
      <w:pPr>
        <w:ind w:firstLine="851"/>
        <w:jc w:val="both"/>
      </w:pPr>
      <w:r>
        <w:lastRenderedPageBreak/>
        <w:t>45</w:t>
      </w:r>
      <w:r>
        <w:rPr>
          <w:vertAlign w:val="superscript"/>
        </w:rPr>
        <w:t>3</w:t>
      </w:r>
      <w:r>
        <w:t>. Jeigu vadovaujantis Aprašo 45 punktu paraiška teikiama raštu, ji gali būti teikiama vienu iš šių būdų:</w:t>
      </w:r>
    </w:p>
    <w:p w14:paraId="437F7F25" w14:textId="77777777" w:rsidR="00DD2724" w:rsidRDefault="00CC46F5">
      <w:pPr>
        <w:ind w:firstLine="851"/>
        <w:jc w:val="both"/>
      </w:pPr>
      <w:r>
        <w:t>45</w:t>
      </w:r>
      <w:r>
        <w:rPr>
          <w:vertAlign w:val="superscript"/>
        </w:rPr>
        <w:t>3</w:t>
      </w:r>
      <w:r>
        <w:t>.1. įgyvendinančiajai institucijai teikiamas pasirašytas popierinis paraiškos ir jos priedų dokumentas (kartu pateikiant į elektroninę laikmeną įrašytą paraišką ir priedus). Paraiškos originalo ir elektroninės versijos turinys turi būti identiškas. Nustačius, kad paraiškos elektroninės versijos turinys neatitinka originalo, vadovaujamasi paraiškos originale nurodyta informacija. Paraiška gali būti pateikta registruotu laišku, per pašto kurjerį arba įteikta asmeniškai kvietime nurodytu adresu;</w:t>
      </w:r>
    </w:p>
    <w:p w14:paraId="0D3D8882" w14:textId="77777777" w:rsidR="00DD2724" w:rsidRDefault="00CC46F5">
      <w:pPr>
        <w:ind w:firstLine="851"/>
        <w:jc w:val="both"/>
        <w:rPr>
          <w:i/>
          <w:szCs w:val="24"/>
          <w:lang w:eastAsia="lt-LT"/>
        </w:rPr>
      </w:pPr>
      <w:r>
        <w:t>45</w:t>
      </w:r>
      <w:r>
        <w:rPr>
          <w:vertAlign w:val="superscript"/>
        </w:rPr>
        <w:t>3</w:t>
      </w:r>
      <w:r>
        <w:t xml:space="preserve">.2. įgyvendinančiajai institucijai kvietime nurodytu elektroninio pašto adresu siunčiamas elektroninis dokumentas, pasirašytas kvalifikuotu elektroniniu parašu. </w:t>
      </w:r>
    </w:p>
    <w:p w14:paraId="0CAAA372" w14:textId="77777777" w:rsidR="00DD2724" w:rsidRDefault="00CC46F5">
      <w:pPr>
        <w:rPr>
          <w:rFonts w:eastAsia="MS Mincho"/>
          <w:i/>
          <w:iCs/>
          <w:sz w:val="20"/>
        </w:rPr>
      </w:pPr>
      <w:r>
        <w:rPr>
          <w:rFonts w:eastAsia="MS Mincho"/>
          <w:i/>
          <w:iCs/>
          <w:sz w:val="20"/>
        </w:rPr>
        <w:t>Papildyta punktu:</w:t>
      </w:r>
    </w:p>
    <w:p w14:paraId="094CF315" w14:textId="77777777" w:rsidR="00DD2724" w:rsidRDefault="00CC46F5">
      <w:pPr>
        <w:jc w:val="both"/>
        <w:rPr>
          <w:rFonts w:eastAsia="MS Mincho"/>
          <w:i/>
          <w:iCs/>
          <w:sz w:val="20"/>
        </w:rPr>
      </w:pPr>
      <w:r>
        <w:rPr>
          <w:rFonts w:eastAsia="MS Mincho"/>
          <w:i/>
          <w:iCs/>
          <w:sz w:val="20"/>
        </w:rPr>
        <w:t xml:space="preserve">Nr. </w:t>
      </w:r>
      <w:hyperlink r:id="rId70"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6816159D" w14:textId="77777777" w:rsidR="00DD2724" w:rsidRDefault="00DD2724"/>
    <w:p w14:paraId="32480F96" w14:textId="77777777" w:rsidR="00DD2724" w:rsidRDefault="00CC46F5">
      <w:pPr>
        <w:ind w:firstLine="851"/>
        <w:jc w:val="both"/>
        <w:rPr>
          <w:szCs w:val="24"/>
          <w:lang w:eastAsia="lt-LT"/>
        </w:rPr>
      </w:pPr>
      <w:r>
        <w:rPr>
          <w:szCs w:val="24"/>
          <w:lang w:eastAsia="lt-LT"/>
        </w:rPr>
        <w:t>46. Kartu su paraiška pareiškėjas turi pateikti šiuos priedus:</w:t>
      </w:r>
    </w:p>
    <w:p w14:paraId="118AC862" w14:textId="77777777" w:rsidR="00DD2724" w:rsidRDefault="00CC46F5">
      <w:pPr>
        <w:ind w:firstLine="851"/>
        <w:jc w:val="both"/>
        <w:rPr>
          <w:szCs w:val="24"/>
          <w:lang w:eastAsia="lt-LT"/>
        </w:rPr>
      </w:pPr>
      <w:r>
        <w:rPr>
          <w:szCs w:val="24"/>
          <w:lang w:eastAsia="lt-LT"/>
        </w:rPr>
        <w:t>46.1. k</w:t>
      </w:r>
      <w:r>
        <w:rPr>
          <w:rFonts w:eastAsia="Calibri"/>
          <w:szCs w:val="24"/>
        </w:rPr>
        <w:t>lausimyną apie pirkimo ir (arba) importo pridėtinės vertės mokesčio tinkamumą finansuoti ES fondų ir (arba) Lietuvos Respublikos biudžeto lėšų, jei pareiškėjas prašo PVM išlaidas pripažinti tinkamomis finansuoti, t. y. įtraukia šias išlaidas į projekto biudžetą. Forma skelbiama interneto svetainės www.esinvesticijos.lt skiltyje „Dokumentai“, ieškant dokumento tipo „paraiškų priedų formos“;</w:t>
      </w:r>
      <w:r>
        <w:rPr>
          <w:szCs w:val="24"/>
          <w:lang w:eastAsia="lt-LT"/>
        </w:rPr>
        <w:t xml:space="preserve"> </w:t>
      </w:r>
    </w:p>
    <w:p w14:paraId="143617BE" w14:textId="77777777" w:rsidR="00DD2724" w:rsidRDefault="00CC46F5">
      <w:pPr>
        <w:ind w:firstLine="851"/>
        <w:jc w:val="both"/>
        <w:rPr>
          <w:szCs w:val="24"/>
          <w:lang w:eastAsia="lt-LT"/>
        </w:rPr>
      </w:pPr>
      <w:r>
        <w:rPr>
          <w:szCs w:val="24"/>
          <w:lang w:eastAsia="lt-LT"/>
        </w:rPr>
        <w:t>46.2. finansavimo šaltinius netinkamoms finansuoti išlaidoms padengti pagrindžiančius dokumentus;</w:t>
      </w:r>
    </w:p>
    <w:p w14:paraId="7A399A14" w14:textId="77777777" w:rsidR="00DD2724" w:rsidRDefault="00CC46F5">
      <w:pPr>
        <w:ind w:firstLine="851"/>
        <w:jc w:val="both"/>
        <w:rPr>
          <w:szCs w:val="24"/>
          <w:lang w:eastAsia="lt-LT"/>
        </w:rPr>
      </w:pPr>
      <w:r>
        <w:rPr>
          <w:szCs w:val="24"/>
          <w:lang w:eastAsia="lt-LT"/>
        </w:rPr>
        <w:t xml:space="preserve">46.3. informaciją, reikalingą projekto atitikčiai projektų atrankos kriterijams įvertinti (Aprašo 3 priedas); </w:t>
      </w:r>
    </w:p>
    <w:p w14:paraId="0ED8EB1A" w14:textId="77777777" w:rsidR="00DD2724" w:rsidRDefault="00CC46F5">
      <w:pPr>
        <w:ind w:firstLine="851"/>
        <w:jc w:val="both"/>
        <w:rPr>
          <w:szCs w:val="24"/>
          <w:lang w:eastAsia="lt-LT"/>
        </w:rPr>
      </w:pPr>
      <w:r>
        <w:rPr>
          <w:szCs w:val="24"/>
          <w:lang w:eastAsia="lt-LT"/>
        </w:rPr>
        <w:t>46.4. dokumentus, pagrindžiančius projekto biudžeto pagrįstumą (komerciniai pasiūlymai, nuorodos į rinkoje esančias kainas ir kt.).</w:t>
      </w:r>
    </w:p>
    <w:p w14:paraId="32C00569" w14:textId="77777777" w:rsidR="00DD2724" w:rsidRDefault="00CC46F5">
      <w:pPr>
        <w:rPr>
          <w:rFonts w:eastAsia="MS Mincho"/>
          <w:i/>
          <w:iCs/>
          <w:sz w:val="20"/>
        </w:rPr>
      </w:pPr>
      <w:r>
        <w:rPr>
          <w:rFonts w:eastAsia="MS Mincho"/>
          <w:i/>
          <w:iCs/>
          <w:sz w:val="20"/>
        </w:rPr>
        <w:t>Punkto pakeitimai:</w:t>
      </w:r>
    </w:p>
    <w:p w14:paraId="0B9C5322" w14:textId="77777777" w:rsidR="00DD2724" w:rsidRDefault="00CC46F5">
      <w:pPr>
        <w:jc w:val="both"/>
        <w:rPr>
          <w:rFonts w:eastAsia="MS Mincho"/>
          <w:i/>
          <w:iCs/>
          <w:sz w:val="20"/>
        </w:rPr>
      </w:pPr>
      <w:r>
        <w:rPr>
          <w:rFonts w:eastAsia="MS Mincho"/>
          <w:i/>
          <w:iCs/>
          <w:sz w:val="20"/>
        </w:rPr>
        <w:t xml:space="preserve">Nr. </w:t>
      </w:r>
      <w:hyperlink r:id="rId71"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072DE57E" w14:textId="77777777" w:rsidR="00DD2724" w:rsidRDefault="00DD2724"/>
    <w:p w14:paraId="06C9D7B6" w14:textId="77777777" w:rsidR="00DD2724" w:rsidRDefault="00CC46F5">
      <w:pPr>
        <w:ind w:firstLine="851"/>
        <w:jc w:val="both"/>
        <w:rPr>
          <w:szCs w:val="24"/>
          <w:lang w:eastAsia="lt-LT"/>
        </w:rPr>
      </w:pPr>
      <w:r>
        <w:rPr>
          <w:szCs w:val="24"/>
          <w:lang w:eastAsia="lt-LT"/>
        </w:rPr>
        <w:t xml:space="preserve">47. Paraiškų pateikimo paskutinė diena nustatoma valstybės projektų sąraše, kuris skelbiamas interneto svetainėje </w:t>
      </w:r>
      <w:r>
        <w:rPr>
          <w:rFonts w:eastAsia="Calibri"/>
          <w:szCs w:val="24"/>
        </w:rPr>
        <w:t>www.esinvesticijos.lt</w:t>
      </w:r>
      <w:r>
        <w:rPr>
          <w:szCs w:val="24"/>
          <w:lang w:eastAsia="lt-LT"/>
        </w:rPr>
        <w:t>.</w:t>
      </w:r>
      <w:r>
        <w:t xml:space="preserve"> </w:t>
      </w:r>
    </w:p>
    <w:p w14:paraId="086518CB" w14:textId="77777777" w:rsidR="00DD2724" w:rsidRDefault="00CC46F5">
      <w:pPr>
        <w:rPr>
          <w:rFonts w:eastAsia="MS Mincho"/>
          <w:i/>
          <w:iCs/>
          <w:sz w:val="20"/>
        </w:rPr>
      </w:pPr>
      <w:r>
        <w:rPr>
          <w:rFonts w:eastAsia="MS Mincho"/>
          <w:i/>
          <w:iCs/>
          <w:sz w:val="20"/>
        </w:rPr>
        <w:t>Punkto pakeitimai:</w:t>
      </w:r>
    </w:p>
    <w:p w14:paraId="2974D5A6" w14:textId="77777777" w:rsidR="00DD2724" w:rsidRDefault="00CC46F5">
      <w:pPr>
        <w:jc w:val="both"/>
        <w:rPr>
          <w:rFonts w:eastAsia="MS Mincho"/>
          <w:i/>
          <w:iCs/>
          <w:sz w:val="20"/>
        </w:rPr>
      </w:pPr>
      <w:r>
        <w:rPr>
          <w:rFonts w:eastAsia="MS Mincho"/>
          <w:i/>
          <w:iCs/>
          <w:sz w:val="20"/>
        </w:rPr>
        <w:t xml:space="preserve">Nr. </w:t>
      </w:r>
      <w:hyperlink r:id="rId72"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02351A19" w14:textId="77777777" w:rsidR="00DD2724" w:rsidRDefault="00DD2724"/>
    <w:p w14:paraId="4A36EDEC" w14:textId="77777777" w:rsidR="00DD2724" w:rsidRDefault="00CC46F5">
      <w:pPr>
        <w:ind w:firstLine="851"/>
        <w:jc w:val="both"/>
        <w:rPr>
          <w:szCs w:val="24"/>
          <w:lang w:eastAsia="lt-LT"/>
        </w:rPr>
      </w:pPr>
      <w:r>
        <w:rPr>
          <w:szCs w:val="24"/>
          <w:lang w:eastAsia="lt-LT"/>
        </w:rPr>
        <w:t>48. Pareiškėjai informuojami ir konsultuojami Projektų taisyklių II skyriaus penktajame skirsnyje nustatyta tvarka. Informacija apie konkrečius įgyvendinančiosios institucijos konsultuojančius asmenis ir jų kontaktai bus nurodyti įgyvendinančiosios institucijos siunčiamame pasiūlyme teikti paraiškas pagal valstybės projektų sąrašą</w:t>
      </w:r>
      <w:r>
        <w:rPr>
          <w:i/>
          <w:szCs w:val="24"/>
          <w:lang w:eastAsia="lt-LT"/>
        </w:rPr>
        <w:t xml:space="preserve">. </w:t>
      </w:r>
    </w:p>
    <w:p w14:paraId="38526375" w14:textId="77777777" w:rsidR="00DD2724" w:rsidRDefault="00CC46F5">
      <w:pPr>
        <w:ind w:firstLine="851"/>
        <w:jc w:val="both"/>
        <w:rPr>
          <w:szCs w:val="24"/>
          <w:lang w:eastAsia="lt-LT"/>
        </w:rPr>
      </w:pPr>
      <w:r>
        <w:rPr>
          <w:szCs w:val="24"/>
          <w:lang w:eastAsia="lt-LT"/>
        </w:rPr>
        <w:t>49. Įgyvendinančioji institucija atlieka projekto tinkamumo finansuoti vertinimą Projektų taisyklių III skyriaus keturioliktajame ir penkioliktajame skirsniuose nustatyta tvarka pagal Aprašo 1 priede „Projekto tinkamumo finansuoti vertinimo lentelė“ nustatytus reikalavimus.</w:t>
      </w:r>
    </w:p>
    <w:p w14:paraId="4BBE5F7D" w14:textId="77777777" w:rsidR="00DD2724" w:rsidRDefault="00CC46F5">
      <w:pPr>
        <w:ind w:firstLine="851"/>
        <w:jc w:val="both"/>
        <w:rPr>
          <w:szCs w:val="24"/>
          <w:lang w:eastAsia="lt-LT"/>
        </w:rPr>
      </w:pPr>
      <w:r>
        <w:rPr>
          <w:szCs w:val="24"/>
          <w:lang w:eastAsia="lt-LT"/>
        </w:rPr>
        <w:t>50. Paraiškos vertinimo metu įgyvendinančioji institucija gali paprašyti pareiškėjo pateikti trūkstamą informaciją ir (arba) dokumentus Projektų taisyklių 118 punkte nustatyta tvarka. Pareiškėjas privalo pateikti šią informaciją ir (arba) dokumentus per įgyvendinančios institucijos nustatytą terminą.</w:t>
      </w:r>
    </w:p>
    <w:p w14:paraId="61620C09" w14:textId="77777777" w:rsidR="00DD2724" w:rsidRDefault="00CC46F5">
      <w:pPr>
        <w:rPr>
          <w:rFonts w:eastAsia="MS Mincho"/>
          <w:i/>
          <w:iCs/>
          <w:sz w:val="20"/>
        </w:rPr>
      </w:pPr>
      <w:r>
        <w:rPr>
          <w:rFonts w:eastAsia="MS Mincho"/>
          <w:i/>
          <w:iCs/>
          <w:sz w:val="20"/>
        </w:rPr>
        <w:t>Punkto pakeitimai:</w:t>
      </w:r>
    </w:p>
    <w:p w14:paraId="09749601" w14:textId="77777777" w:rsidR="00DD2724" w:rsidRDefault="00CC46F5">
      <w:pPr>
        <w:jc w:val="both"/>
        <w:rPr>
          <w:rFonts w:eastAsia="MS Mincho"/>
          <w:i/>
          <w:iCs/>
          <w:sz w:val="20"/>
        </w:rPr>
      </w:pPr>
      <w:r>
        <w:rPr>
          <w:rFonts w:eastAsia="MS Mincho"/>
          <w:i/>
          <w:iCs/>
          <w:sz w:val="20"/>
        </w:rPr>
        <w:t xml:space="preserve">Nr. </w:t>
      </w:r>
      <w:hyperlink r:id="rId73"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58AB6AF2" w14:textId="77777777" w:rsidR="00DD2724" w:rsidRDefault="00DD2724"/>
    <w:p w14:paraId="4332A3CD" w14:textId="77777777" w:rsidR="00DD2724" w:rsidRDefault="00CC46F5">
      <w:pPr>
        <w:ind w:firstLine="851"/>
        <w:jc w:val="both"/>
        <w:rPr>
          <w:i/>
          <w:szCs w:val="24"/>
          <w:lang w:eastAsia="lt-LT"/>
        </w:rPr>
      </w:pPr>
      <w:r>
        <w:rPr>
          <w:szCs w:val="24"/>
          <w:lang w:eastAsia="lt-LT"/>
        </w:rPr>
        <w:t xml:space="preserve">51. Paraiškos vertinamos ne ilgiau kaip 60 dienų nuo valstybės projekto paraiškos gavimo dienos. Paraiškos gavimo diena yra laikoma paraiškos registravimo įgyvendinančiojoje institucijoje diena. </w:t>
      </w:r>
    </w:p>
    <w:p w14:paraId="08C2B9CE" w14:textId="77777777" w:rsidR="00DD2724" w:rsidRDefault="00CC46F5">
      <w:pPr>
        <w:ind w:firstLine="851"/>
        <w:jc w:val="both"/>
        <w:rPr>
          <w:szCs w:val="24"/>
          <w:lang w:eastAsia="lt-LT"/>
        </w:rPr>
      </w:pPr>
      <w:r>
        <w:rPr>
          <w:szCs w:val="24"/>
          <w:lang w:eastAsia="lt-LT"/>
        </w:rPr>
        <w:t xml:space="preserve">52. Nepavykus paraiškų įvertinti per nustatytą terminą (kai paraiškų vertinimo metu reikia kreiptis į kitas institucijas, atliekama patikra projekto įgyvendinimo ir (ar) administravimo vietoje), vertinimo terminas gali būti pratęstas įgyvendinančiosios institucijos sprendimu. Apie naują paraiškų vertinimo terminą Projektų taisyklių 127 punkte nustatyta tvarka įgyvendinančioji institucija informuoja pareiškėjus raštu, vadovaudamasi Projektų taisyklių 13 punktu (jeigu įdiegtos funkcinės </w:t>
      </w:r>
      <w:r>
        <w:rPr>
          <w:szCs w:val="24"/>
          <w:lang w:eastAsia="lt-LT"/>
        </w:rPr>
        <w:lastRenderedPageBreak/>
        <w:t xml:space="preserve">galimybės, informuoja per DMS), taip pat Ministeriją ir vadovaujančiąją instituciją raštu, vadovaudamasi Projektų taisyklių 9 punktu (jeigu įdiegtos funkcinės galimybės, – per </w:t>
      </w:r>
      <w:r>
        <w:rPr>
          <w:iCs/>
          <w:szCs w:val="24"/>
          <w:lang w:eastAsia="lt-LT"/>
        </w:rPr>
        <w:t>2014–2020 metų Europos Sąjungos struktūrinių fondų posistemį</w:t>
      </w:r>
      <w:r>
        <w:rPr>
          <w:szCs w:val="24"/>
          <w:lang w:eastAsia="lt-LT"/>
        </w:rPr>
        <w:t xml:space="preserve"> SFMIS</w:t>
      </w:r>
      <w:r>
        <w:rPr>
          <w:rFonts w:eastAsia="Calibri"/>
          <w:szCs w:val="24"/>
        </w:rPr>
        <w:t xml:space="preserve">2014), ir </w:t>
      </w:r>
      <w:r>
        <w:rPr>
          <w:szCs w:val="24"/>
          <w:lang w:eastAsia="lt-LT"/>
        </w:rPr>
        <w:t>nurodo termino pratęsimo priežastis</w:t>
      </w:r>
      <w:r>
        <w:rPr>
          <w:i/>
          <w:szCs w:val="24"/>
          <w:lang w:eastAsia="lt-LT"/>
        </w:rPr>
        <w:t>.</w:t>
      </w:r>
    </w:p>
    <w:p w14:paraId="315ECE82" w14:textId="77777777" w:rsidR="00DD2724" w:rsidRDefault="00CC46F5">
      <w:pPr>
        <w:ind w:firstLine="851"/>
        <w:jc w:val="both"/>
        <w:rPr>
          <w:szCs w:val="24"/>
          <w:lang w:eastAsia="lt-LT"/>
        </w:rPr>
      </w:pPr>
      <w:r>
        <w:rPr>
          <w:szCs w:val="24"/>
          <w:lang w:eastAsia="lt-LT"/>
        </w:rPr>
        <w:t>53. Paraiška atmetama dėl Apraše, Projektų taisyklių 93 punkte ir Projektų taisyklių III skyriaus keturioliktajame ir penkioliktajame skirsniuose nustatytų priežasčių juose nustatyta tvarka. Apie paraiškos atmetimą pareiškėjas informuojamas raštu (jeigu įdiegtos funkcinės galimybės – informuojamas per DMS) per 3 darbo dienas nuo sprendimo dėl paraiškos atmetimo priėmimo dienos.</w:t>
      </w:r>
    </w:p>
    <w:p w14:paraId="1D250D52" w14:textId="77777777" w:rsidR="00DD2724" w:rsidRDefault="00CC46F5">
      <w:pPr>
        <w:ind w:firstLine="851"/>
        <w:jc w:val="both"/>
        <w:rPr>
          <w:szCs w:val="24"/>
          <w:lang w:eastAsia="lt-LT"/>
        </w:rPr>
      </w:pPr>
      <w:r>
        <w:rPr>
          <w:szCs w:val="24"/>
          <w:lang w:eastAsia="lt-LT"/>
        </w:rPr>
        <w:t>54. Pareiškėjas sprendimą dėl paraiškos atmetimo gali apskųsti Projektų taisyklių VII skyriaus keturiasdešimt trečiajame skirsnyje nustatyta tvarka ne vėliau kaip per 14 dienų nuo tos dienos, kurią pareiškėjas sužinojo ar turėjo sužinoti apie skundžiamus įgyvendinančios institucijos veiksmus ar neveikimą.</w:t>
      </w:r>
    </w:p>
    <w:p w14:paraId="317CD031" w14:textId="77777777" w:rsidR="00DD2724" w:rsidRDefault="00CC46F5">
      <w:pPr>
        <w:rPr>
          <w:rFonts w:eastAsia="MS Mincho"/>
          <w:i/>
          <w:iCs/>
          <w:sz w:val="20"/>
        </w:rPr>
      </w:pPr>
      <w:r>
        <w:rPr>
          <w:rFonts w:eastAsia="MS Mincho"/>
          <w:i/>
          <w:iCs/>
          <w:sz w:val="20"/>
        </w:rPr>
        <w:t>Punkto pakeitimai:</w:t>
      </w:r>
    </w:p>
    <w:p w14:paraId="1C4BB3A1" w14:textId="77777777" w:rsidR="00DD2724" w:rsidRDefault="00CC46F5">
      <w:pPr>
        <w:jc w:val="both"/>
        <w:rPr>
          <w:rFonts w:eastAsia="MS Mincho"/>
          <w:i/>
          <w:iCs/>
          <w:sz w:val="20"/>
        </w:rPr>
      </w:pPr>
      <w:r>
        <w:rPr>
          <w:rFonts w:eastAsia="MS Mincho"/>
          <w:i/>
          <w:iCs/>
          <w:sz w:val="20"/>
        </w:rPr>
        <w:t xml:space="preserve">Nr. </w:t>
      </w:r>
      <w:hyperlink r:id="rId74"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1F36FA70" w14:textId="77777777" w:rsidR="00DD2724" w:rsidRDefault="00DD2724"/>
    <w:p w14:paraId="1B325117" w14:textId="77777777" w:rsidR="00DD2724" w:rsidRDefault="00CC46F5">
      <w:pPr>
        <w:ind w:firstLine="851"/>
        <w:jc w:val="both"/>
        <w:rPr>
          <w:szCs w:val="24"/>
          <w:lang w:eastAsia="lt-LT"/>
        </w:rPr>
      </w:pPr>
      <w:r>
        <w:t xml:space="preserve">55. Įgyvendinančiajai institucijai baigus paraiškų vertinimą, </w:t>
      </w:r>
      <w:r>
        <w:rPr>
          <w:szCs w:val="24"/>
          <w:lang w:eastAsia="lt-LT"/>
        </w:rPr>
        <w:t>sprendimą dėl projekto finansavimo arba nefinansavimo priima Ministerija Projektų taisyklių III skyriaus septynioliktajame skirsnyje nustatyta tvarka.</w:t>
      </w:r>
    </w:p>
    <w:p w14:paraId="745D8DE2" w14:textId="77777777" w:rsidR="00DD2724" w:rsidRDefault="00CC46F5">
      <w:pPr>
        <w:rPr>
          <w:rFonts w:eastAsia="MS Mincho"/>
          <w:i/>
          <w:iCs/>
          <w:sz w:val="20"/>
        </w:rPr>
      </w:pPr>
      <w:r>
        <w:rPr>
          <w:rFonts w:eastAsia="MS Mincho"/>
          <w:i/>
          <w:iCs/>
          <w:sz w:val="20"/>
        </w:rPr>
        <w:t>Punkto pakeitimai:</w:t>
      </w:r>
    </w:p>
    <w:p w14:paraId="44190F96" w14:textId="77777777" w:rsidR="00DD2724" w:rsidRDefault="00CC46F5">
      <w:pPr>
        <w:jc w:val="both"/>
        <w:rPr>
          <w:rFonts w:eastAsia="MS Mincho"/>
          <w:i/>
          <w:iCs/>
          <w:sz w:val="20"/>
        </w:rPr>
      </w:pPr>
      <w:r>
        <w:rPr>
          <w:rFonts w:eastAsia="MS Mincho"/>
          <w:i/>
          <w:iCs/>
          <w:sz w:val="20"/>
        </w:rPr>
        <w:t xml:space="preserve">Nr. </w:t>
      </w:r>
      <w:hyperlink r:id="rId75"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077CA55" w14:textId="77777777" w:rsidR="00DD2724" w:rsidRDefault="00DD2724"/>
    <w:p w14:paraId="5E99D460" w14:textId="77777777" w:rsidR="00DD2724" w:rsidRDefault="00CC46F5">
      <w:pPr>
        <w:ind w:firstLine="851"/>
        <w:jc w:val="both"/>
        <w:rPr>
          <w:szCs w:val="24"/>
          <w:lang w:eastAsia="lt-LT"/>
        </w:rPr>
      </w:pPr>
      <w:r>
        <w:rPr>
          <w:szCs w:val="24"/>
          <w:lang w:eastAsia="lt-LT"/>
        </w:rPr>
        <w:t>56. Ministerijai priėmus sprendimą finansuoti projektą, įgyvendinančioji institucija per 3 darbo dienas nuo šio sprendimo gavimo dienos raštu (jeigu įdiegtos funkcinės galimybės – per DMS) pateikia šį sprendimą pareiškėjams.</w:t>
      </w:r>
    </w:p>
    <w:p w14:paraId="4E755B3D" w14:textId="77777777" w:rsidR="00DD2724" w:rsidRDefault="00CC46F5">
      <w:pPr>
        <w:ind w:firstLine="851"/>
        <w:jc w:val="both"/>
        <w:rPr>
          <w:szCs w:val="24"/>
          <w:lang w:eastAsia="lt-LT"/>
        </w:rPr>
      </w:pPr>
      <w:r>
        <w:rPr>
          <w:szCs w:val="24"/>
          <w:lang w:eastAsia="lt-LT"/>
        </w:rPr>
        <w:t>57. Pagal Aprašą finansuojamiems projektams įgyvendinti tarp Ministerijos, įgyvendinančiosios institucijos ir pareiškėjo bus sudaromos trišalės projektų sutartys. Projektų sutartys yra keičiamos ar nutraukiamos Projektų taisyklių IV skyriaus devynioliktajame skirsnyje nustatyta tvarka.</w:t>
      </w:r>
    </w:p>
    <w:p w14:paraId="073A1060" w14:textId="77777777" w:rsidR="00DD2724" w:rsidRDefault="00CC46F5">
      <w:pPr>
        <w:ind w:firstLine="851"/>
        <w:jc w:val="both"/>
        <w:rPr>
          <w:rFonts w:eastAsia="Calibri"/>
          <w:szCs w:val="24"/>
        </w:rPr>
      </w:pPr>
      <w:r>
        <w:rPr>
          <w:szCs w:val="24"/>
          <w:lang w:eastAsia="lt-LT"/>
        </w:rPr>
        <w:t xml:space="preserve">58. Ministerijai priėmus sprendimą dėl projekto finansavimo, įgyvendinančioji institucija Projektų taisyklių IV skyriaus aštuonioliktajame skirsnyje nustatyta tvarka pagal Projektų taisyklių 4 priede nustatytą formą, pritaikytą šiam Aprašui ir suderintą su Ministerija, parengia ir pateikia pareiškėjui projekto sutarties projektą ir nurodo pasiūlymo pasirašyti projekto sutartį galiojimo terminą Projektų taisyklių 166 punkte nustatyta tvarka. Pareiškėjui per įgyvendinančiosios institucijos nustatytą pasiūlymo galiojimo terminą nepasirašius projekto sutarties, pasiūlymas pasirašyti projekto sutartį netenka galios. Pareiškėjas turi teisę kreiptis į įgyvendinančiąją instituciją su prašymu dėl objektyvių priežasčių, nepriklausančių nuo pareiškėjo, pakeisti projekto sutarties pasirašymo terminą. Jeigu pareiškėjas atsisako pasirašyti projekto sutartį ar per nustatytą terminą jos nepasirašo, įgyvendinančioji institucija informuoja Ministeriją ir pareiškėją Projektų taisyklių </w:t>
      </w:r>
      <w:r>
        <w:rPr>
          <w:rFonts w:eastAsia="Calibri"/>
          <w:szCs w:val="24"/>
        </w:rPr>
        <w:t xml:space="preserve">168 </w:t>
      </w:r>
      <w:r>
        <w:rPr>
          <w:szCs w:val="24"/>
          <w:lang w:eastAsia="lt-LT"/>
        </w:rPr>
        <w:t>punkte nustatyta tvarka</w:t>
      </w:r>
      <w:r>
        <w:rPr>
          <w:rFonts w:eastAsia="Calibri"/>
          <w:szCs w:val="24"/>
        </w:rPr>
        <w:t>.</w:t>
      </w:r>
    </w:p>
    <w:p w14:paraId="5992E4DA" w14:textId="77777777" w:rsidR="00DD2724" w:rsidRDefault="00CC46F5">
      <w:pPr>
        <w:ind w:firstLine="851"/>
        <w:jc w:val="both"/>
        <w:rPr>
          <w:szCs w:val="24"/>
          <w:lang w:eastAsia="lt-LT"/>
        </w:rPr>
      </w:pPr>
      <w:r>
        <w:rPr>
          <w:szCs w:val="24"/>
          <w:lang w:eastAsia="lt-LT"/>
        </w:rPr>
        <w:t xml:space="preserve">59. Projekto sutarties originalas gali būti rengiamas ir teikiamas: </w:t>
      </w:r>
    </w:p>
    <w:p w14:paraId="73625EF3" w14:textId="77777777" w:rsidR="00DD2724" w:rsidRDefault="00CC46F5">
      <w:pPr>
        <w:ind w:firstLine="851"/>
        <w:jc w:val="both"/>
        <w:rPr>
          <w:szCs w:val="24"/>
          <w:lang w:eastAsia="lt-LT"/>
        </w:rPr>
      </w:pPr>
      <w:r>
        <w:rPr>
          <w:szCs w:val="24"/>
          <w:lang w:eastAsia="lt-LT"/>
        </w:rPr>
        <w:t>59.1. pasirašytas raštu popierinėje laikmenoje arba</w:t>
      </w:r>
    </w:p>
    <w:p w14:paraId="1FE195BA" w14:textId="77777777" w:rsidR="00DD2724" w:rsidRDefault="00CC46F5">
      <w:pPr>
        <w:ind w:firstLine="851"/>
        <w:jc w:val="both"/>
        <w:rPr>
          <w:b/>
          <w:szCs w:val="24"/>
          <w:lang w:eastAsia="lt-LT"/>
        </w:rPr>
      </w:pPr>
      <w:r>
        <w:rPr>
          <w:szCs w:val="24"/>
          <w:lang w:eastAsia="lt-LT"/>
        </w:rPr>
        <w:t>59.2.</w:t>
      </w:r>
      <w:r>
        <w:t xml:space="preserve"> pasirašytas kvalifikuotu elektroniniu parašu (tik elektroninėje laikmenoje).</w:t>
      </w:r>
    </w:p>
    <w:p w14:paraId="2C39C761" w14:textId="77777777" w:rsidR="00DD2724" w:rsidRDefault="00CC46F5">
      <w:pPr>
        <w:rPr>
          <w:rFonts w:eastAsia="MS Mincho"/>
          <w:i/>
          <w:iCs/>
          <w:sz w:val="20"/>
        </w:rPr>
      </w:pPr>
      <w:r>
        <w:rPr>
          <w:rFonts w:eastAsia="MS Mincho"/>
          <w:i/>
          <w:iCs/>
          <w:sz w:val="20"/>
        </w:rPr>
        <w:t>Punkto pakeitimai:</w:t>
      </w:r>
    </w:p>
    <w:p w14:paraId="3FA2A0AA" w14:textId="77777777" w:rsidR="00DD2724" w:rsidRDefault="00CC46F5">
      <w:pPr>
        <w:jc w:val="both"/>
        <w:rPr>
          <w:rFonts w:eastAsia="MS Mincho"/>
          <w:i/>
          <w:iCs/>
          <w:sz w:val="20"/>
        </w:rPr>
      </w:pPr>
      <w:r>
        <w:rPr>
          <w:rFonts w:eastAsia="MS Mincho"/>
          <w:i/>
          <w:iCs/>
          <w:sz w:val="20"/>
        </w:rPr>
        <w:t xml:space="preserve">Nr. </w:t>
      </w:r>
      <w:hyperlink r:id="rId76"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CFA7E16" w14:textId="77777777" w:rsidR="00DD2724" w:rsidRDefault="00DD2724"/>
    <w:p w14:paraId="10C3F427" w14:textId="77777777" w:rsidR="00DD2724" w:rsidRDefault="00CC46F5">
      <w:pPr>
        <w:jc w:val="center"/>
        <w:rPr>
          <w:b/>
          <w:szCs w:val="24"/>
          <w:lang w:eastAsia="lt-LT"/>
        </w:rPr>
      </w:pPr>
      <w:r>
        <w:rPr>
          <w:b/>
          <w:szCs w:val="24"/>
          <w:lang w:eastAsia="lt-LT"/>
        </w:rPr>
        <w:t>VI SKYRIUS</w:t>
      </w:r>
    </w:p>
    <w:p w14:paraId="487A2DB2" w14:textId="77777777" w:rsidR="00DD2724" w:rsidRDefault="00CC46F5">
      <w:pPr>
        <w:ind w:firstLine="60"/>
        <w:jc w:val="center"/>
        <w:rPr>
          <w:b/>
          <w:szCs w:val="24"/>
          <w:lang w:eastAsia="lt-LT"/>
        </w:rPr>
      </w:pPr>
      <w:r>
        <w:rPr>
          <w:b/>
          <w:szCs w:val="24"/>
          <w:lang w:eastAsia="lt-LT"/>
        </w:rPr>
        <w:t>PROJEKTŲ ĮGYVENDINIMO REIKALAVIMAI</w:t>
      </w:r>
    </w:p>
    <w:p w14:paraId="1237E1FB" w14:textId="77777777" w:rsidR="00DD2724" w:rsidRDefault="00DD2724">
      <w:pPr>
        <w:ind w:firstLine="851"/>
        <w:jc w:val="center"/>
        <w:rPr>
          <w:szCs w:val="24"/>
          <w:lang w:eastAsia="lt-LT"/>
        </w:rPr>
      </w:pPr>
    </w:p>
    <w:p w14:paraId="04E50545" w14:textId="77777777" w:rsidR="00DD2724" w:rsidRDefault="00CC46F5">
      <w:pPr>
        <w:ind w:firstLine="851"/>
        <w:jc w:val="both"/>
        <w:rPr>
          <w:szCs w:val="24"/>
          <w:lang w:eastAsia="lt-LT"/>
        </w:rPr>
      </w:pPr>
      <w:r>
        <w:rPr>
          <w:szCs w:val="24"/>
          <w:lang w:eastAsia="lt-LT"/>
        </w:rPr>
        <w:t xml:space="preserve">60. Projektas įgyvendinamas pagal projekto sutartyje, Apraše ir Projektų taisyklėse nustatytus reikalavimus. </w:t>
      </w:r>
    </w:p>
    <w:p w14:paraId="6107EC8D" w14:textId="77777777" w:rsidR="00DD2724" w:rsidRDefault="00CC46F5">
      <w:pPr>
        <w:ind w:firstLine="851"/>
        <w:jc w:val="both"/>
        <w:rPr>
          <w:szCs w:val="24"/>
          <w:lang w:eastAsia="lt-LT"/>
        </w:rPr>
      </w:pPr>
      <w:r>
        <w:rPr>
          <w:szCs w:val="24"/>
          <w:lang w:eastAsia="lt-LT"/>
        </w:rPr>
        <w:t xml:space="preserve">61. Projektui gali būti skiriamas papildomas finansavimas Projektų taisyklių IV skyriaus dvidešimtajame skirsnyje nustatyta tvarka, jei projektas atitinka šiuos papildomus reikalavimus: </w:t>
      </w:r>
    </w:p>
    <w:p w14:paraId="080AB7D1" w14:textId="77777777" w:rsidR="00DD2724" w:rsidRDefault="00CC46F5">
      <w:pPr>
        <w:ind w:firstLine="851"/>
        <w:jc w:val="both"/>
        <w:rPr>
          <w:szCs w:val="24"/>
          <w:lang w:eastAsia="lt-LT"/>
        </w:rPr>
      </w:pPr>
      <w:r>
        <w:rPr>
          <w:szCs w:val="24"/>
          <w:lang w:eastAsia="lt-LT"/>
        </w:rPr>
        <w:t>61.1. projektu yra panaudota ne mažiau kaip 70 proc. skirto finansavimo lėšų;</w:t>
      </w:r>
    </w:p>
    <w:p w14:paraId="1E3A7132" w14:textId="77777777" w:rsidR="00DD2724" w:rsidRDefault="00CC46F5">
      <w:pPr>
        <w:ind w:firstLine="851"/>
        <w:jc w:val="both"/>
        <w:rPr>
          <w:szCs w:val="24"/>
          <w:lang w:eastAsia="lt-LT"/>
        </w:rPr>
      </w:pPr>
      <w:r>
        <w:rPr>
          <w:szCs w:val="24"/>
          <w:lang w:eastAsia="lt-LT"/>
        </w:rPr>
        <w:lastRenderedPageBreak/>
        <w:t>61.2. yra pasiektos minimalios projekto sutartyje nustatytos siektinos rodiklių reikšmės;</w:t>
      </w:r>
    </w:p>
    <w:p w14:paraId="43153B58" w14:textId="77777777" w:rsidR="00DD2724" w:rsidRDefault="00CC46F5">
      <w:pPr>
        <w:ind w:firstLine="851"/>
        <w:jc w:val="both"/>
        <w:rPr>
          <w:szCs w:val="24"/>
          <w:lang w:eastAsia="lt-LT"/>
        </w:rPr>
      </w:pPr>
      <w:r>
        <w:rPr>
          <w:szCs w:val="24"/>
          <w:lang w:eastAsia="lt-LT"/>
        </w:rPr>
        <w:t xml:space="preserve">61.3. nebuvo nustatyta projekto sutarties pažeidimų.   </w:t>
      </w:r>
    </w:p>
    <w:p w14:paraId="209270F1" w14:textId="77777777" w:rsidR="00DD2724" w:rsidRDefault="00CC46F5">
      <w:pPr>
        <w:ind w:firstLine="851"/>
        <w:jc w:val="both"/>
        <w:rPr>
          <w:szCs w:val="24"/>
          <w:lang w:eastAsia="lt-LT"/>
        </w:rPr>
      </w:pPr>
      <w:r>
        <w:rPr>
          <w:szCs w:val="24"/>
          <w:lang w:eastAsia="lt-LT"/>
        </w:rPr>
        <w:t xml:space="preserve">62. </w:t>
      </w:r>
      <w:r>
        <w:rPr>
          <w:rFonts w:cs="Arial"/>
          <w:szCs w:val="24"/>
          <w:lang w:eastAsia="lt-LT"/>
        </w:rPr>
        <w:t>Projekto (-ų) įgyvendinimo priežiūrai sudaromas Projekto (-ų) priežiūros komitetas, kuris stebi projekto įgyvendinimo pažangą ir teikia rekomendacijas projekto vykdytojui dėl projekto įgyvendinimo. Projekto (-ų) priežiūros komitetas sudaromas iš įgyvendinančiosios institucijos ir Ministerijos atstovų, į Projekto (-ų) priežiūros komiteto sudėtį gali būti kviečiami kitų institucijų, įstaigų ar organizacijų atstovai. Projekto (-ų) priežiūros komiteto sudėtis tvirtinama Lietuvos Respublikos ekonomikos ir inovacijų ministro įsakymu, o jo veiklos principai bus nustatyti šio komiteto darbo reglamente</w:t>
      </w:r>
      <w:r>
        <w:t>.</w:t>
      </w:r>
    </w:p>
    <w:p w14:paraId="2D039C74" w14:textId="77777777" w:rsidR="00DD2724" w:rsidRDefault="00CC46F5">
      <w:pPr>
        <w:rPr>
          <w:rFonts w:eastAsia="MS Mincho"/>
          <w:i/>
          <w:iCs/>
          <w:sz w:val="20"/>
        </w:rPr>
      </w:pPr>
      <w:r>
        <w:rPr>
          <w:rFonts w:eastAsia="MS Mincho"/>
          <w:i/>
          <w:iCs/>
          <w:sz w:val="20"/>
        </w:rPr>
        <w:t>Punkto pakeitimai:</w:t>
      </w:r>
    </w:p>
    <w:p w14:paraId="7E95CBE1" w14:textId="77777777" w:rsidR="00DD2724" w:rsidRDefault="00CC46F5">
      <w:pPr>
        <w:jc w:val="both"/>
        <w:rPr>
          <w:rFonts w:eastAsia="MS Mincho"/>
          <w:i/>
          <w:iCs/>
          <w:sz w:val="20"/>
        </w:rPr>
      </w:pPr>
      <w:r>
        <w:rPr>
          <w:rFonts w:eastAsia="MS Mincho"/>
          <w:i/>
          <w:iCs/>
          <w:sz w:val="20"/>
        </w:rPr>
        <w:t xml:space="preserve">Nr. </w:t>
      </w:r>
      <w:hyperlink r:id="rId77"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3BB6A5A" w14:textId="77777777" w:rsidR="00DD2724" w:rsidRDefault="00DD2724"/>
    <w:p w14:paraId="57EBE306" w14:textId="77777777" w:rsidR="00DD2724" w:rsidRDefault="00CC46F5">
      <w:pPr>
        <w:ind w:firstLine="851"/>
        <w:jc w:val="both"/>
        <w:rPr>
          <w:rFonts w:eastAsia="Calibri"/>
          <w:szCs w:val="24"/>
        </w:rPr>
      </w:pPr>
      <w:r>
        <w:rPr>
          <w:szCs w:val="24"/>
          <w:lang w:eastAsia="lt-LT"/>
        </w:rPr>
        <w:t>63.</w:t>
      </w:r>
      <w:r>
        <w:rPr>
          <w:i/>
          <w:szCs w:val="24"/>
          <w:lang w:eastAsia="lt-LT"/>
        </w:rPr>
        <w:t xml:space="preserve"> </w:t>
      </w:r>
      <w:r>
        <w:rPr>
          <w:szCs w:val="24"/>
          <w:lang w:eastAsia="lt-LT"/>
        </w:rPr>
        <w:t xml:space="preserve">Penkerius metus po projekto finansavimo pabaigos </w:t>
      </w:r>
      <w:r>
        <w:rPr>
          <w:rFonts w:eastAsia="Calibri"/>
          <w:szCs w:val="24"/>
        </w:rPr>
        <w:t xml:space="preserve">turi būti užtikrintas investicijų tęstinumas Projektų taisyklių IV skyriaus dvidešimt septintajame skirsnyje nustatyta tvarka. </w:t>
      </w:r>
    </w:p>
    <w:p w14:paraId="0F713F57" w14:textId="77777777" w:rsidR="00DD2724" w:rsidRDefault="00CC46F5">
      <w:pPr>
        <w:ind w:firstLine="851"/>
        <w:jc w:val="both"/>
        <w:rPr>
          <w:rFonts w:eastAsia="Calibri"/>
          <w:szCs w:val="24"/>
        </w:rPr>
      </w:pPr>
      <w:r>
        <w:rPr>
          <w:szCs w:val="24"/>
          <w:lang w:eastAsia="lt-LT"/>
        </w:rPr>
        <w:t>64. Projekto vykdytojas turi apdrausti ilgalaikį materialųjį turtą, kuriam įsigyti ar sukurti vykdant projektą naudotas finansavimas, maksimaliu turto atkuriamosios vertės draudimu nuo visų galimų rizikos atvejų projekto įgyvendinimo laikotarpiu (nuo to momento, kai atsiranda draustinas turtas) ir ne mažiau kaip penkerius metus nuo projekto finansavimo pabaigos</w:t>
      </w:r>
      <w:r>
        <w:rPr>
          <w:rFonts w:eastAsia="Calibri"/>
          <w:color w:val="000000"/>
          <w:szCs w:val="24"/>
        </w:rPr>
        <w:t xml:space="preserve"> draudimo ir draudimo tarpininkavimo veiklą reguliuojančių </w:t>
      </w:r>
      <w:r>
        <w:rPr>
          <w:szCs w:val="24"/>
          <w:lang w:eastAsia="lt-LT"/>
        </w:rPr>
        <w:t>teisės aktų nustatyta tvarka.</w:t>
      </w:r>
      <w:r>
        <w:t xml:space="preserve"> Draudiminio įvykio atveju projekto vykdytojas turi atkurti prarastą turtą.</w:t>
      </w:r>
    </w:p>
    <w:p w14:paraId="06979E23" w14:textId="77777777" w:rsidR="00DD2724" w:rsidRDefault="00CC46F5">
      <w:pPr>
        <w:rPr>
          <w:rFonts w:eastAsia="MS Mincho"/>
          <w:i/>
          <w:iCs/>
          <w:sz w:val="20"/>
        </w:rPr>
      </w:pPr>
      <w:r>
        <w:rPr>
          <w:rFonts w:eastAsia="MS Mincho"/>
          <w:i/>
          <w:iCs/>
          <w:sz w:val="20"/>
        </w:rPr>
        <w:t>Punkto pakeitimai:</w:t>
      </w:r>
    </w:p>
    <w:p w14:paraId="019A5AAB" w14:textId="77777777" w:rsidR="00DD2724" w:rsidRDefault="00CC46F5">
      <w:pPr>
        <w:jc w:val="both"/>
        <w:rPr>
          <w:rFonts w:eastAsia="MS Mincho"/>
          <w:i/>
          <w:iCs/>
          <w:sz w:val="20"/>
        </w:rPr>
      </w:pPr>
      <w:r>
        <w:rPr>
          <w:rFonts w:eastAsia="MS Mincho"/>
          <w:i/>
          <w:iCs/>
          <w:sz w:val="20"/>
        </w:rPr>
        <w:t xml:space="preserve">Nr. </w:t>
      </w:r>
      <w:hyperlink r:id="rId78"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1994FD35" w14:textId="77777777" w:rsidR="00DD2724" w:rsidRDefault="00DD2724"/>
    <w:p w14:paraId="03C29EBE" w14:textId="77777777" w:rsidR="00DD2724" w:rsidRDefault="00CC46F5">
      <w:pPr>
        <w:ind w:firstLine="851"/>
        <w:jc w:val="both"/>
        <w:rPr>
          <w:szCs w:val="24"/>
          <w:lang w:eastAsia="lt-LT"/>
        </w:rPr>
      </w:pPr>
      <w:r>
        <w:rPr>
          <w:szCs w:val="24"/>
          <w:lang w:eastAsia="lt-LT"/>
        </w:rPr>
        <w:t xml:space="preserve">65. Jei projekto veikla nepradėta įgyvendinti per 3 mėnesius nuo projekto sutarties pasirašymo dienos, įgyvendinančioji institucija, suderinusi su Ministerija, turi teisę vienašališkai nutraukti projekto sutartį. </w:t>
      </w:r>
      <w:r>
        <w:rPr>
          <w:szCs w:val="24"/>
        </w:rPr>
        <w:t>Jeigu įgyvendinančioji institucija nenutraukia projekto sutarties, ji nustato pareiškėjui ne ilgesnį kaip 2 mėnesių terminą pateikti informaciją dėl projekto veiklos įgyvendinimo pradžios nukėlimo ir, įvertinusi priežastis, priima galutinį sprendimą dėl projekto sutarties pratęsimo (nepratęsimo)</w:t>
      </w:r>
      <w:r>
        <w:rPr>
          <w:szCs w:val="24"/>
          <w:lang w:eastAsia="lt-LT"/>
        </w:rPr>
        <w:t>.</w:t>
      </w:r>
    </w:p>
    <w:p w14:paraId="5C509EC0" w14:textId="77777777" w:rsidR="00DD2724" w:rsidRDefault="00CC46F5">
      <w:pPr>
        <w:rPr>
          <w:rFonts w:eastAsia="MS Mincho"/>
          <w:i/>
          <w:iCs/>
          <w:sz w:val="20"/>
        </w:rPr>
      </w:pPr>
      <w:r>
        <w:rPr>
          <w:rFonts w:eastAsia="MS Mincho"/>
          <w:i/>
          <w:iCs/>
          <w:sz w:val="20"/>
        </w:rPr>
        <w:t>Punkto pakeitimai:</w:t>
      </w:r>
    </w:p>
    <w:p w14:paraId="1BE70508" w14:textId="77777777" w:rsidR="00DD2724" w:rsidRDefault="00CC46F5">
      <w:pPr>
        <w:jc w:val="both"/>
        <w:rPr>
          <w:rFonts w:eastAsia="MS Mincho"/>
          <w:i/>
          <w:iCs/>
          <w:sz w:val="20"/>
        </w:rPr>
      </w:pPr>
      <w:r>
        <w:rPr>
          <w:rFonts w:eastAsia="MS Mincho"/>
          <w:i/>
          <w:iCs/>
          <w:sz w:val="20"/>
        </w:rPr>
        <w:t xml:space="preserve">Nr. </w:t>
      </w:r>
      <w:hyperlink r:id="rId79"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08B8B477" w14:textId="77777777" w:rsidR="00DD2724" w:rsidRDefault="00DD2724"/>
    <w:p w14:paraId="30EFE151" w14:textId="77777777" w:rsidR="00DD2724" w:rsidRDefault="00CC46F5">
      <w:pPr>
        <w:ind w:firstLine="851"/>
        <w:jc w:val="both"/>
        <w:rPr>
          <w:szCs w:val="24"/>
          <w:lang w:eastAsia="lt-LT"/>
        </w:rPr>
      </w:pPr>
      <w:r>
        <w:rPr>
          <w:szCs w:val="24"/>
          <w:lang w:eastAsia="lt-LT"/>
        </w:rPr>
        <w:t>66. Projekto vykdytojas projekto įgyvendinimo metu ir penkerius metus po projekto finansavimo pabaigos ekonominei veiklai vykdyti negali naudoti įgyvendinant projektą sukurtų rezultatų.</w:t>
      </w:r>
    </w:p>
    <w:p w14:paraId="7DA3C114" w14:textId="77777777" w:rsidR="00DD2724" w:rsidRDefault="00CC46F5">
      <w:pPr>
        <w:rPr>
          <w:rFonts w:eastAsia="MS Mincho"/>
          <w:i/>
          <w:iCs/>
          <w:sz w:val="20"/>
        </w:rPr>
      </w:pPr>
      <w:r>
        <w:rPr>
          <w:rFonts w:eastAsia="MS Mincho"/>
          <w:i/>
          <w:iCs/>
          <w:sz w:val="20"/>
        </w:rPr>
        <w:t>Punkto pakeitimai:</w:t>
      </w:r>
    </w:p>
    <w:p w14:paraId="0E33289C" w14:textId="77777777" w:rsidR="00DD2724" w:rsidRDefault="00CC46F5">
      <w:pPr>
        <w:jc w:val="both"/>
        <w:rPr>
          <w:rFonts w:eastAsia="MS Mincho"/>
          <w:i/>
          <w:iCs/>
          <w:sz w:val="20"/>
        </w:rPr>
      </w:pPr>
      <w:r>
        <w:rPr>
          <w:rFonts w:eastAsia="MS Mincho"/>
          <w:i/>
          <w:iCs/>
          <w:sz w:val="20"/>
        </w:rPr>
        <w:t xml:space="preserve">Nr. </w:t>
      </w:r>
      <w:hyperlink r:id="rId80" w:history="1">
        <w:r w:rsidRPr="00532B9F">
          <w:rPr>
            <w:rFonts w:eastAsia="MS Mincho"/>
            <w:i/>
            <w:iCs/>
            <w:color w:val="0563C1" w:themeColor="hyperlink"/>
            <w:sz w:val="20"/>
            <w:u w:val="single"/>
          </w:rPr>
          <w:t>4-354</w:t>
        </w:r>
      </w:hyperlink>
      <w:r>
        <w:rPr>
          <w:rFonts w:eastAsia="MS Mincho"/>
          <w:i/>
          <w:iCs/>
          <w:sz w:val="20"/>
        </w:rPr>
        <w:t>, 2016-05-11, paskelbta TAR 2016-05-12, i. k. 2016-12242</w:t>
      </w:r>
    </w:p>
    <w:p w14:paraId="5BA9A463" w14:textId="77777777" w:rsidR="00DD2724" w:rsidRDefault="00DD2724"/>
    <w:p w14:paraId="16146141" w14:textId="77777777" w:rsidR="00DD2724" w:rsidRDefault="00CC46F5">
      <w:pPr>
        <w:ind w:firstLine="851"/>
        <w:jc w:val="both"/>
        <w:rPr>
          <w:szCs w:val="24"/>
          <w:lang w:eastAsia="lt-LT"/>
        </w:rPr>
      </w:pPr>
      <w:r>
        <w:rPr>
          <w:szCs w:val="24"/>
          <w:lang w:eastAsia="lt-LT"/>
        </w:rPr>
        <w:t>67. Projekto vykdytojas privalo informuoti apie įgyvendinamą ar įgyvendintą projektą Projektų taisyklių VII skyriaus trisdešimt septintajame skirsnyje nustatyta tvarka.</w:t>
      </w:r>
    </w:p>
    <w:p w14:paraId="26E3B4AF" w14:textId="77777777" w:rsidR="00DD2724" w:rsidRDefault="00CC46F5">
      <w:pPr>
        <w:ind w:firstLine="851"/>
        <w:jc w:val="both"/>
        <w:rPr>
          <w:szCs w:val="24"/>
          <w:lang w:eastAsia="lt-LT"/>
        </w:rPr>
      </w:pPr>
      <w:r>
        <w:rPr>
          <w:szCs w:val="24"/>
          <w:lang w:eastAsia="lt-LT"/>
        </w:rPr>
        <w:t>68. Projekto užbaigimo reikalavimai nustatyti Projektų taisyklių IV skyriaus dvidešimt septintajame skirsnyje.</w:t>
      </w:r>
    </w:p>
    <w:p w14:paraId="08976EA6" w14:textId="77777777" w:rsidR="00DD2724" w:rsidRDefault="00CC46F5">
      <w:pPr>
        <w:ind w:firstLine="851"/>
        <w:jc w:val="both"/>
        <w:rPr>
          <w:szCs w:val="24"/>
          <w:lang w:eastAsia="lt-LT"/>
        </w:rPr>
      </w:pPr>
      <w:r>
        <w:rPr>
          <w:rFonts w:eastAsia="Calibri"/>
          <w:szCs w:val="24"/>
        </w:rPr>
        <w:t>69. Visi su projekto įgyvendinimu susiję dokumentai turi būti saugomi Projektų taisyklių VII skyriaus keturiasdešimt antrajame skirsnyje nustatyta tvarka.</w:t>
      </w:r>
    </w:p>
    <w:p w14:paraId="347C9E50" w14:textId="77777777" w:rsidR="00DD2724" w:rsidRDefault="00DD2724">
      <w:pPr>
        <w:jc w:val="center"/>
        <w:rPr>
          <w:b/>
          <w:szCs w:val="24"/>
          <w:lang w:eastAsia="lt-LT"/>
        </w:rPr>
      </w:pPr>
    </w:p>
    <w:p w14:paraId="2BD22BE5" w14:textId="77777777" w:rsidR="00DD2724" w:rsidRDefault="00CC46F5">
      <w:pPr>
        <w:jc w:val="center"/>
        <w:rPr>
          <w:b/>
          <w:szCs w:val="24"/>
          <w:lang w:eastAsia="lt-LT"/>
        </w:rPr>
      </w:pPr>
      <w:r>
        <w:rPr>
          <w:b/>
          <w:szCs w:val="24"/>
          <w:lang w:eastAsia="lt-LT"/>
        </w:rPr>
        <w:t>VII SKYRIUS</w:t>
      </w:r>
    </w:p>
    <w:p w14:paraId="38EAB8F3" w14:textId="77777777" w:rsidR="00DD2724" w:rsidRDefault="00CC46F5">
      <w:pPr>
        <w:ind w:firstLine="60"/>
        <w:jc w:val="center"/>
        <w:rPr>
          <w:b/>
          <w:szCs w:val="24"/>
          <w:lang w:eastAsia="lt-LT"/>
        </w:rPr>
      </w:pPr>
      <w:r>
        <w:rPr>
          <w:b/>
          <w:szCs w:val="24"/>
          <w:lang w:eastAsia="lt-LT"/>
        </w:rPr>
        <w:t>APRAŠO KEITIMO TVARKA</w:t>
      </w:r>
    </w:p>
    <w:p w14:paraId="1FC60411" w14:textId="77777777" w:rsidR="00DD2724" w:rsidRDefault="00DD2724">
      <w:pPr>
        <w:ind w:firstLine="851"/>
        <w:jc w:val="center"/>
        <w:rPr>
          <w:szCs w:val="24"/>
          <w:lang w:eastAsia="lt-LT"/>
        </w:rPr>
      </w:pPr>
    </w:p>
    <w:p w14:paraId="0A96C616" w14:textId="77777777" w:rsidR="00DD2724" w:rsidRDefault="00CC46F5">
      <w:pPr>
        <w:ind w:firstLine="851"/>
        <w:jc w:val="both"/>
        <w:rPr>
          <w:szCs w:val="24"/>
          <w:lang w:eastAsia="lt-LT"/>
        </w:rPr>
      </w:pPr>
      <w:r>
        <w:rPr>
          <w:szCs w:val="24"/>
          <w:lang w:eastAsia="lt-LT"/>
        </w:rPr>
        <w:t>70. Aprašo keitimo tvarka nustatyta Projektų taisyklių III skyriaus vienuoliktajame skirsnyje.</w:t>
      </w:r>
    </w:p>
    <w:p w14:paraId="5539FF86" w14:textId="77777777" w:rsidR="00DD2724" w:rsidRDefault="00CC46F5">
      <w:pPr>
        <w:ind w:firstLine="851"/>
        <w:jc w:val="both"/>
        <w:rPr>
          <w:szCs w:val="24"/>
          <w:lang w:eastAsia="lt-LT"/>
        </w:rPr>
      </w:pPr>
      <w:r>
        <w:rPr>
          <w:szCs w:val="24"/>
          <w:lang w:eastAsia="lt-LT"/>
        </w:rPr>
        <w:t>71. Jei Aprašas keičiamas jau atrinkus projektus, šie pakeitimai, nepažeidžiant lygiateisiškumo principo, taikomi ir įgyvendinamiems projektams Projektų taisyklių 91 punkte nustatytais atvejais.</w:t>
      </w:r>
    </w:p>
    <w:p w14:paraId="2D0CA719" w14:textId="77777777" w:rsidR="00DD2724" w:rsidRDefault="00CC46F5">
      <w:pPr>
        <w:spacing w:line="276" w:lineRule="auto"/>
        <w:jc w:val="center"/>
        <w:rPr>
          <w:szCs w:val="24"/>
          <w:lang w:eastAsia="lt-LT"/>
        </w:rPr>
      </w:pPr>
      <w:r>
        <w:rPr>
          <w:rFonts w:eastAsia="Calibri"/>
          <w:spacing w:val="-4"/>
          <w:szCs w:val="22"/>
        </w:rPr>
        <w:t>___________________________</w:t>
      </w:r>
    </w:p>
    <w:p w14:paraId="597347BE" w14:textId="77777777" w:rsidR="00DD2724" w:rsidRDefault="00DD2724">
      <w:pPr>
        <w:rPr>
          <w:sz w:val="18"/>
          <w:szCs w:val="18"/>
        </w:rPr>
      </w:pPr>
    </w:p>
    <w:p w14:paraId="36941FD0" w14:textId="77777777" w:rsidR="00DD2724" w:rsidRDefault="00DD2724">
      <w:pPr>
        <w:spacing w:line="276" w:lineRule="auto"/>
        <w:jc w:val="center"/>
        <w:rPr>
          <w:szCs w:val="24"/>
          <w:lang w:eastAsia="lt-LT"/>
        </w:rPr>
        <w:sectPr w:rsidR="00DD2724">
          <w:headerReference w:type="even" r:id="rId81"/>
          <w:headerReference w:type="default" r:id="rId82"/>
          <w:footerReference w:type="even" r:id="rId83"/>
          <w:footerReference w:type="default" r:id="rId84"/>
          <w:headerReference w:type="first" r:id="rId85"/>
          <w:footerReference w:type="first" r:id="rId86"/>
          <w:pgSz w:w="11906" w:h="16838"/>
          <w:pgMar w:top="1134" w:right="567" w:bottom="1134" w:left="1701" w:header="567" w:footer="567" w:gutter="0"/>
          <w:pgNumType w:start="1"/>
          <w:cols w:space="1296"/>
          <w:titlePg/>
          <w:docGrid w:linePitch="360"/>
        </w:sectPr>
      </w:pPr>
    </w:p>
    <w:p w14:paraId="6B953598" w14:textId="77777777" w:rsidR="00DD2724" w:rsidRDefault="00CC46F5">
      <w:pPr>
        <w:ind w:left="7655"/>
        <w:jc w:val="both"/>
        <w:rPr>
          <w:rFonts w:eastAsia="Calibri"/>
          <w:szCs w:val="24"/>
        </w:rPr>
      </w:pPr>
      <w:r>
        <w:rPr>
          <w:rFonts w:eastAsia="Calibri"/>
          <w:szCs w:val="24"/>
        </w:rPr>
        <w:lastRenderedPageBreak/>
        <w:t>2014–2020 metų Europos Sąjungos fondų investicijų veiksmų programos</w:t>
      </w:r>
    </w:p>
    <w:p w14:paraId="5635E98D" w14:textId="77777777" w:rsidR="00DD2724" w:rsidRDefault="00CC46F5">
      <w:pPr>
        <w:ind w:left="7655"/>
        <w:jc w:val="both"/>
        <w:rPr>
          <w:rFonts w:eastAsia="Calibri"/>
          <w:szCs w:val="24"/>
        </w:rPr>
      </w:pPr>
      <w:r>
        <w:rPr>
          <w:rFonts w:eastAsia="Calibri"/>
          <w:szCs w:val="22"/>
        </w:rPr>
        <w:t>1</w:t>
      </w:r>
      <w:r>
        <w:rPr>
          <w:rFonts w:eastAsia="Calibri"/>
          <w:szCs w:val="24"/>
        </w:rPr>
        <w:t xml:space="preserve"> prioriteto „Mokslinių tyrimų, eksperimentinės plėtros ir inovacijų</w:t>
      </w:r>
    </w:p>
    <w:p w14:paraId="6D4D9E43" w14:textId="77777777" w:rsidR="00DD2724" w:rsidRDefault="00CC46F5">
      <w:pPr>
        <w:ind w:left="7655"/>
        <w:jc w:val="both"/>
        <w:rPr>
          <w:rFonts w:eastAsia="Calibri"/>
          <w:szCs w:val="24"/>
        </w:rPr>
      </w:pPr>
      <w:r>
        <w:rPr>
          <w:rFonts w:eastAsia="Calibri"/>
          <w:szCs w:val="24"/>
        </w:rPr>
        <w:t>skatinimas“ priemonės Nr. 01.2.1-LVPA-V-822 „</w:t>
      </w:r>
      <w:proofErr w:type="spellStart"/>
      <w:r>
        <w:rPr>
          <w:rFonts w:eastAsia="Calibri"/>
          <w:szCs w:val="24"/>
        </w:rPr>
        <w:t>SmartInvest</w:t>
      </w:r>
      <w:proofErr w:type="spellEnd"/>
      <w:r>
        <w:rPr>
          <w:rFonts w:eastAsia="Calibri"/>
          <w:szCs w:val="24"/>
        </w:rPr>
        <w:t xml:space="preserve"> LT“ </w:t>
      </w:r>
    </w:p>
    <w:p w14:paraId="55BD5A96" w14:textId="77777777" w:rsidR="00DD2724" w:rsidRDefault="00CC46F5">
      <w:pPr>
        <w:ind w:left="7655"/>
        <w:jc w:val="both"/>
        <w:rPr>
          <w:rFonts w:eastAsia="Calibri"/>
          <w:szCs w:val="24"/>
        </w:rPr>
      </w:pPr>
      <w:r>
        <w:rPr>
          <w:rFonts w:eastAsia="Calibri"/>
          <w:szCs w:val="24"/>
        </w:rPr>
        <w:t>projektų finansavimo sąlygų aprašo Nr. 1</w:t>
      </w:r>
    </w:p>
    <w:p w14:paraId="5C491C35" w14:textId="77777777" w:rsidR="00DD2724" w:rsidRDefault="00CC46F5">
      <w:pPr>
        <w:ind w:left="7655"/>
        <w:jc w:val="both"/>
        <w:rPr>
          <w:szCs w:val="24"/>
          <w:lang w:eastAsia="lt-LT"/>
        </w:rPr>
      </w:pPr>
      <w:r>
        <w:rPr>
          <w:szCs w:val="24"/>
          <w:lang w:eastAsia="lt-LT"/>
        </w:rPr>
        <w:t>1 priedas</w:t>
      </w:r>
    </w:p>
    <w:p w14:paraId="7BCC16C9" w14:textId="77777777" w:rsidR="00DD2724" w:rsidRDefault="00DD2724">
      <w:pPr>
        <w:jc w:val="right"/>
        <w:rPr>
          <w:i/>
          <w:szCs w:val="24"/>
          <w:lang w:eastAsia="lt-LT"/>
        </w:rPr>
      </w:pPr>
    </w:p>
    <w:p w14:paraId="5F930EAF" w14:textId="77777777" w:rsidR="00DD2724" w:rsidRDefault="00CC46F5">
      <w:pPr>
        <w:jc w:val="center"/>
        <w:rPr>
          <w:b/>
          <w:szCs w:val="24"/>
          <w:lang w:eastAsia="lt-LT"/>
        </w:rPr>
      </w:pPr>
      <w:r>
        <w:rPr>
          <w:b/>
          <w:szCs w:val="24"/>
          <w:lang w:eastAsia="lt-LT"/>
        </w:rPr>
        <w:t>PROJEKTO TINKAMUMO FINANSUOTI VERTINIMO LENTELĖ</w:t>
      </w:r>
    </w:p>
    <w:p w14:paraId="27A73E8B" w14:textId="77777777" w:rsidR="00DD2724" w:rsidRDefault="00DD2724">
      <w:pPr>
        <w:jc w:val="center"/>
        <w:rPr>
          <w:szCs w:val="24"/>
          <w:lang w:eastAsia="lt-LT"/>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16"/>
        <w:gridCol w:w="10148"/>
      </w:tblGrid>
      <w:tr w:rsidR="00DD2724" w14:paraId="713A33D9" w14:textId="77777777">
        <w:tc>
          <w:tcPr>
            <w:tcW w:w="4678" w:type="dxa"/>
          </w:tcPr>
          <w:p w14:paraId="561734B5" w14:textId="77777777" w:rsidR="00DD2724" w:rsidRDefault="00CC46F5">
            <w:pPr>
              <w:rPr>
                <w:b/>
                <w:bCs/>
                <w:szCs w:val="24"/>
                <w:lang w:eastAsia="lt-LT"/>
              </w:rPr>
            </w:pPr>
            <w:r>
              <w:rPr>
                <w:b/>
                <w:bCs/>
                <w:szCs w:val="24"/>
                <w:lang w:eastAsia="lt-LT"/>
              </w:rPr>
              <w:t>Paraiškos kodas</w:t>
            </w:r>
          </w:p>
        </w:tc>
        <w:tc>
          <w:tcPr>
            <w:tcW w:w="10348" w:type="dxa"/>
          </w:tcPr>
          <w:p w14:paraId="534DF844" w14:textId="77777777" w:rsidR="00DD2724" w:rsidRDefault="00DD2724">
            <w:pPr>
              <w:rPr>
                <w:bCs/>
                <w:i/>
                <w:szCs w:val="24"/>
                <w:lang w:eastAsia="lt-LT"/>
              </w:rPr>
            </w:pPr>
          </w:p>
        </w:tc>
      </w:tr>
      <w:tr w:rsidR="00DD2724" w14:paraId="6DBCBF06" w14:textId="77777777">
        <w:tc>
          <w:tcPr>
            <w:tcW w:w="4678" w:type="dxa"/>
          </w:tcPr>
          <w:p w14:paraId="60E4024B" w14:textId="77777777" w:rsidR="00DD2724" w:rsidRDefault="00CC46F5">
            <w:pPr>
              <w:rPr>
                <w:b/>
                <w:bCs/>
                <w:szCs w:val="24"/>
                <w:lang w:eastAsia="lt-LT"/>
              </w:rPr>
            </w:pPr>
            <w:r>
              <w:rPr>
                <w:b/>
                <w:bCs/>
                <w:szCs w:val="24"/>
                <w:lang w:eastAsia="lt-LT"/>
              </w:rPr>
              <w:t>Pareiškėjo pavadinimas</w:t>
            </w:r>
          </w:p>
        </w:tc>
        <w:tc>
          <w:tcPr>
            <w:tcW w:w="10348" w:type="dxa"/>
          </w:tcPr>
          <w:p w14:paraId="2638D7D5" w14:textId="77777777" w:rsidR="00DD2724" w:rsidRDefault="00DD2724">
            <w:pPr>
              <w:rPr>
                <w:bCs/>
                <w:i/>
                <w:szCs w:val="24"/>
                <w:lang w:eastAsia="lt-LT"/>
              </w:rPr>
            </w:pPr>
          </w:p>
        </w:tc>
      </w:tr>
      <w:tr w:rsidR="00DD2724" w14:paraId="432572D0" w14:textId="77777777">
        <w:tc>
          <w:tcPr>
            <w:tcW w:w="4678" w:type="dxa"/>
          </w:tcPr>
          <w:p w14:paraId="7CF92F4E" w14:textId="77777777" w:rsidR="00DD2724" w:rsidRDefault="00CC46F5">
            <w:pPr>
              <w:rPr>
                <w:b/>
                <w:bCs/>
                <w:szCs w:val="24"/>
                <w:lang w:eastAsia="lt-LT"/>
              </w:rPr>
            </w:pPr>
            <w:r>
              <w:rPr>
                <w:b/>
                <w:bCs/>
                <w:szCs w:val="24"/>
                <w:lang w:eastAsia="lt-LT"/>
              </w:rPr>
              <w:t>Projekto pavadinimas</w:t>
            </w:r>
          </w:p>
        </w:tc>
        <w:tc>
          <w:tcPr>
            <w:tcW w:w="10348" w:type="dxa"/>
          </w:tcPr>
          <w:p w14:paraId="7E98B35A" w14:textId="77777777" w:rsidR="00DD2724" w:rsidRDefault="00DD2724">
            <w:pPr>
              <w:rPr>
                <w:bCs/>
                <w:i/>
                <w:szCs w:val="24"/>
                <w:lang w:eastAsia="lt-LT"/>
              </w:rPr>
            </w:pPr>
          </w:p>
        </w:tc>
      </w:tr>
      <w:tr w:rsidR="00DD2724" w14:paraId="70907B42" w14:textId="77777777">
        <w:tc>
          <w:tcPr>
            <w:tcW w:w="15026" w:type="dxa"/>
            <w:gridSpan w:val="2"/>
          </w:tcPr>
          <w:p w14:paraId="0EB27DCB" w14:textId="77777777" w:rsidR="00DD2724" w:rsidRDefault="00CC46F5">
            <w:pPr>
              <w:rPr>
                <w:b/>
                <w:bCs/>
                <w:szCs w:val="24"/>
                <w:lang w:eastAsia="lt-LT"/>
              </w:rPr>
            </w:pPr>
            <w:r>
              <w:rPr>
                <w:b/>
                <w:bCs/>
                <w:szCs w:val="24"/>
                <w:lang w:eastAsia="lt-LT"/>
              </w:rPr>
              <w:t xml:space="preserve">Projektą planuojama įgyvendinti: </w:t>
            </w:r>
            <w:r>
              <w:rPr>
                <w:sz w:val="28"/>
                <w:szCs w:val="28"/>
              </w:rPr>
              <w:t>□</w:t>
            </w:r>
            <w:r>
              <w:rPr>
                <w:b/>
                <w:bCs/>
                <w:szCs w:val="24"/>
                <w:lang w:eastAsia="lt-LT"/>
              </w:rPr>
              <w:t xml:space="preserve"> su partneriu (-</w:t>
            </w:r>
            <w:proofErr w:type="spellStart"/>
            <w:r>
              <w:rPr>
                <w:b/>
                <w:bCs/>
                <w:szCs w:val="24"/>
                <w:lang w:eastAsia="lt-LT"/>
              </w:rPr>
              <w:t>iais</w:t>
            </w:r>
            <w:proofErr w:type="spellEnd"/>
            <w:r>
              <w:rPr>
                <w:b/>
                <w:bCs/>
                <w:szCs w:val="24"/>
                <w:lang w:eastAsia="lt-LT"/>
              </w:rPr>
              <w:t xml:space="preserve">)              </w:t>
            </w:r>
            <w:r>
              <w:rPr>
                <w:sz w:val="28"/>
                <w:szCs w:val="28"/>
              </w:rPr>
              <w:t>□</w:t>
            </w:r>
            <w:r>
              <w:rPr>
                <w:b/>
                <w:bCs/>
                <w:szCs w:val="24"/>
                <w:lang w:eastAsia="lt-LT"/>
              </w:rPr>
              <w:t xml:space="preserve"> be partnerio (-</w:t>
            </w:r>
            <w:proofErr w:type="spellStart"/>
            <w:r>
              <w:rPr>
                <w:b/>
                <w:bCs/>
                <w:szCs w:val="24"/>
                <w:lang w:eastAsia="lt-LT"/>
              </w:rPr>
              <w:t>ių</w:t>
            </w:r>
            <w:proofErr w:type="spellEnd"/>
            <w:r>
              <w:rPr>
                <w:b/>
                <w:bCs/>
                <w:szCs w:val="24"/>
                <w:lang w:eastAsia="lt-LT"/>
              </w:rPr>
              <w:t>)</w:t>
            </w:r>
          </w:p>
        </w:tc>
      </w:tr>
      <w:tr w:rsidR="00DD2724" w14:paraId="2BD81995" w14:textId="77777777">
        <w:tc>
          <w:tcPr>
            <w:tcW w:w="15026" w:type="dxa"/>
            <w:gridSpan w:val="2"/>
          </w:tcPr>
          <w:p w14:paraId="71D57AC0" w14:textId="77777777" w:rsidR="00DD2724" w:rsidRDefault="00CC46F5">
            <w:pPr>
              <w:rPr>
                <w:b/>
                <w:bCs/>
                <w:szCs w:val="24"/>
                <w:lang w:eastAsia="lt-LT"/>
              </w:rPr>
            </w:pPr>
            <w:r>
              <w:rPr>
                <w:sz w:val="28"/>
                <w:szCs w:val="28"/>
              </w:rPr>
              <w:t>□</w:t>
            </w:r>
            <w:r>
              <w:rPr>
                <w:b/>
                <w:bCs/>
                <w:szCs w:val="24"/>
                <w:lang w:eastAsia="lt-LT"/>
              </w:rPr>
              <w:t xml:space="preserve"> PIRMINĖ               </w:t>
            </w:r>
            <w:r>
              <w:rPr>
                <w:sz w:val="28"/>
                <w:szCs w:val="28"/>
              </w:rPr>
              <w:t xml:space="preserve">□ </w:t>
            </w:r>
            <w:r>
              <w:rPr>
                <w:b/>
                <w:bCs/>
                <w:szCs w:val="24"/>
                <w:lang w:eastAsia="lt-LT"/>
              </w:rPr>
              <w:t>PATIKSLINTA</w:t>
            </w:r>
          </w:p>
          <w:p w14:paraId="25D3079F" w14:textId="77777777" w:rsidR="00DD2724" w:rsidRDefault="00CC46F5">
            <w:pPr>
              <w:rPr>
                <w:bCs/>
                <w:i/>
                <w:szCs w:val="24"/>
                <w:lang w:eastAsia="lt-LT"/>
              </w:rPr>
            </w:pPr>
            <w:r>
              <w:rPr>
                <w:bCs/>
                <w:i/>
                <w:szCs w:val="24"/>
                <w:lang w:eastAsia="lt-LT"/>
              </w:rPr>
              <w:t xml:space="preserve">(Žymima „Patikslinta“ tais atvejais, kai ši lentelė tikslinama po to, kai paraiška grąžinama pakartotiniam vertinimui.) </w:t>
            </w:r>
          </w:p>
        </w:tc>
      </w:tr>
    </w:tbl>
    <w:p w14:paraId="1C5A3329" w14:textId="77777777" w:rsidR="00DD2724" w:rsidRDefault="00DD2724">
      <w:pPr>
        <w:rPr>
          <w:rFonts w:eastAsia="Calibri"/>
          <w:i/>
          <w:szCs w:val="24"/>
        </w:rPr>
      </w:pPr>
    </w:p>
    <w:p w14:paraId="4B69710E" w14:textId="77777777" w:rsidR="00DD2724" w:rsidRDefault="00DD2724">
      <w:pPr>
        <w:rPr>
          <w:sz w:val="18"/>
          <w:szCs w:val="18"/>
        </w:rPr>
      </w:pPr>
    </w:p>
    <w:tbl>
      <w:tblPr>
        <w:tblW w:w="1502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4962"/>
        <w:gridCol w:w="5244"/>
        <w:gridCol w:w="1843"/>
        <w:gridCol w:w="284"/>
        <w:gridCol w:w="2693"/>
      </w:tblGrid>
      <w:tr w:rsidR="00DD2724" w14:paraId="61892545" w14:textId="77777777">
        <w:trPr>
          <w:trHeight w:val="20"/>
        </w:trPr>
        <w:tc>
          <w:tcPr>
            <w:tcW w:w="4962" w:type="dxa"/>
            <w:vMerge w:val="restart"/>
            <w:tcBorders>
              <w:top w:val="single" w:sz="4" w:space="0" w:color="auto"/>
              <w:left w:val="single" w:sz="4" w:space="0" w:color="000000"/>
              <w:bottom w:val="single" w:sz="4" w:space="0" w:color="000000"/>
              <w:right w:val="single" w:sz="4" w:space="0" w:color="000000"/>
            </w:tcBorders>
            <w:shd w:val="clear" w:color="auto" w:fill="D9D9D9"/>
            <w:hideMark/>
          </w:tcPr>
          <w:p w14:paraId="2722F2AA" w14:textId="77777777" w:rsidR="00DD2724" w:rsidRDefault="00CC46F5">
            <w:pPr>
              <w:jc w:val="center"/>
              <w:rPr>
                <w:b/>
                <w:bCs/>
                <w:szCs w:val="24"/>
                <w:lang w:eastAsia="lt-LT"/>
              </w:rPr>
            </w:pPr>
            <w:r>
              <w:rPr>
                <w:b/>
                <w:bCs/>
                <w:szCs w:val="24"/>
                <w:lang w:eastAsia="lt-LT"/>
              </w:rPr>
              <w:t>Bendrasis reikalavimas/</w:t>
            </w:r>
          </w:p>
          <w:p w14:paraId="02C42FAA" w14:textId="77777777" w:rsidR="00DD2724" w:rsidRDefault="00CC46F5">
            <w:pPr>
              <w:jc w:val="center"/>
              <w:rPr>
                <w:b/>
                <w:bCs/>
                <w:szCs w:val="24"/>
                <w:lang w:eastAsia="lt-LT"/>
              </w:rPr>
            </w:pPr>
            <w:r>
              <w:rPr>
                <w:b/>
                <w:bCs/>
                <w:szCs w:val="24"/>
                <w:lang w:eastAsia="lt-LT"/>
              </w:rPr>
              <w:t>specialusis projektų atrankos kriterijus (toliau – specialusis kriterijus), jo vertinimo aspektai ir paaiškinimai</w:t>
            </w:r>
          </w:p>
          <w:p w14:paraId="3B65404F" w14:textId="77777777" w:rsidR="00DD2724" w:rsidRDefault="00DD2724">
            <w:pPr>
              <w:jc w:val="center"/>
              <w:rPr>
                <w:szCs w:val="24"/>
                <w:lang w:eastAsia="lt-LT"/>
              </w:rPr>
            </w:pPr>
          </w:p>
        </w:tc>
        <w:tc>
          <w:tcPr>
            <w:tcW w:w="5244" w:type="dxa"/>
            <w:vMerge w:val="restart"/>
            <w:tcBorders>
              <w:top w:val="single" w:sz="4" w:space="0" w:color="000000"/>
              <w:left w:val="single" w:sz="4" w:space="0" w:color="000000"/>
              <w:right w:val="single" w:sz="4" w:space="0" w:color="000000"/>
            </w:tcBorders>
            <w:shd w:val="clear" w:color="auto" w:fill="D9D9D9"/>
          </w:tcPr>
          <w:p w14:paraId="3660EF58" w14:textId="77777777" w:rsidR="00DD2724" w:rsidRDefault="00CC46F5">
            <w:pPr>
              <w:jc w:val="center"/>
              <w:rPr>
                <w:bCs/>
                <w:i/>
                <w:szCs w:val="24"/>
                <w:lang w:eastAsia="lt-LT"/>
              </w:rPr>
            </w:pPr>
            <w:r>
              <w:rPr>
                <w:b/>
                <w:bCs/>
                <w:szCs w:val="24"/>
                <w:lang w:eastAsia="lt-LT"/>
              </w:rPr>
              <w:t>Bendrojo reikalavimo/ specialiojo kriterijaus detalizavimas</w:t>
            </w:r>
          </w:p>
        </w:tc>
        <w:tc>
          <w:tcPr>
            <w:tcW w:w="4820" w:type="dxa"/>
            <w:gridSpan w:val="3"/>
            <w:tcBorders>
              <w:top w:val="single" w:sz="4" w:space="0" w:color="000000"/>
              <w:left w:val="single" w:sz="4" w:space="0" w:color="000000"/>
              <w:bottom w:val="single" w:sz="4" w:space="0" w:color="000000"/>
              <w:right w:val="single" w:sz="4" w:space="0" w:color="000000"/>
            </w:tcBorders>
            <w:shd w:val="clear" w:color="auto" w:fill="D9D9D9"/>
            <w:hideMark/>
          </w:tcPr>
          <w:p w14:paraId="3FCAC8E1" w14:textId="77777777" w:rsidR="00DD2724" w:rsidRDefault="00CC46F5">
            <w:pPr>
              <w:jc w:val="center"/>
              <w:rPr>
                <w:szCs w:val="24"/>
                <w:lang w:eastAsia="lt-LT"/>
              </w:rPr>
            </w:pPr>
            <w:r>
              <w:rPr>
                <w:b/>
                <w:bCs/>
                <w:szCs w:val="24"/>
                <w:lang w:eastAsia="lt-LT"/>
              </w:rPr>
              <w:t>Bendrojo reikalavimo/ specialiojo kriterijaus vertinimas</w:t>
            </w:r>
          </w:p>
        </w:tc>
      </w:tr>
      <w:tr w:rsidR="00DD2724" w14:paraId="3FEE7DD7" w14:textId="77777777">
        <w:trPr>
          <w:trHeight w:val="20"/>
        </w:trPr>
        <w:tc>
          <w:tcPr>
            <w:tcW w:w="4962" w:type="dxa"/>
            <w:vMerge/>
            <w:tcBorders>
              <w:top w:val="single" w:sz="4" w:space="0" w:color="000000"/>
              <w:left w:val="single" w:sz="4" w:space="0" w:color="000000"/>
              <w:bottom w:val="single" w:sz="4" w:space="0" w:color="000000"/>
              <w:right w:val="single" w:sz="4" w:space="0" w:color="000000"/>
            </w:tcBorders>
            <w:vAlign w:val="center"/>
            <w:hideMark/>
          </w:tcPr>
          <w:p w14:paraId="6567B77C" w14:textId="77777777" w:rsidR="00DD2724" w:rsidRDefault="00DD2724">
            <w:pPr>
              <w:rPr>
                <w:szCs w:val="24"/>
                <w:lang w:eastAsia="lt-LT"/>
              </w:rPr>
            </w:pPr>
          </w:p>
        </w:tc>
        <w:tc>
          <w:tcPr>
            <w:tcW w:w="5244" w:type="dxa"/>
            <w:vMerge/>
            <w:tcBorders>
              <w:left w:val="single" w:sz="4" w:space="0" w:color="000000"/>
              <w:bottom w:val="single" w:sz="4" w:space="0" w:color="000000"/>
              <w:right w:val="single" w:sz="4" w:space="0" w:color="000000"/>
            </w:tcBorders>
            <w:shd w:val="clear" w:color="auto" w:fill="D9D9D9"/>
          </w:tcPr>
          <w:p w14:paraId="56F6EDB5" w14:textId="77777777" w:rsidR="00DD2724" w:rsidRDefault="00DD2724">
            <w:pPr>
              <w:jc w:val="center"/>
              <w:rPr>
                <w:b/>
                <w:bCs/>
                <w:szCs w:val="24"/>
                <w:lang w:eastAsia="lt-LT"/>
              </w:rPr>
            </w:pPr>
          </w:p>
        </w:tc>
        <w:tc>
          <w:tcPr>
            <w:tcW w:w="1843" w:type="dxa"/>
            <w:tcBorders>
              <w:top w:val="single" w:sz="4" w:space="0" w:color="000000"/>
              <w:left w:val="single" w:sz="4" w:space="0" w:color="000000"/>
              <w:bottom w:val="single" w:sz="4" w:space="0" w:color="000000"/>
              <w:right w:val="single" w:sz="4" w:space="0" w:color="000000"/>
            </w:tcBorders>
            <w:shd w:val="clear" w:color="auto" w:fill="D9D9D9"/>
            <w:hideMark/>
          </w:tcPr>
          <w:p w14:paraId="5A0A148A" w14:textId="77777777" w:rsidR="00DD2724" w:rsidRDefault="00CC46F5">
            <w:pPr>
              <w:jc w:val="center"/>
              <w:rPr>
                <w:szCs w:val="24"/>
                <w:lang w:eastAsia="lt-LT"/>
              </w:rPr>
            </w:pPr>
            <w:r>
              <w:rPr>
                <w:b/>
                <w:bCs/>
                <w:szCs w:val="24"/>
                <w:lang w:eastAsia="lt-LT"/>
              </w:rPr>
              <w:t>Taip / Ne/ Netaikoma/ Taip su išlyga</w:t>
            </w:r>
          </w:p>
        </w:tc>
        <w:tc>
          <w:tcPr>
            <w:tcW w:w="2977" w:type="dxa"/>
            <w:gridSpan w:val="2"/>
            <w:tcBorders>
              <w:top w:val="single" w:sz="4" w:space="0" w:color="000000"/>
              <w:left w:val="single" w:sz="4" w:space="0" w:color="000000"/>
              <w:bottom w:val="single" w:sz="4" w:space="0" w:color="000000"/>
              <w:right w:val="single" w:sz="4" w:space="0" w:color="000000"/>
            </w:tcBorders>
            <w:shd w:val="clear" w:color="auto" w:fill="D9D9D9"/>
            <w:hideMark/>
          </w:tcPr>
          <w:p w14:paraId="4FC2DF87" w14:textId="77777777" w:rsidR="00DD2724" w:rsidRDefault="00CC46F5">
            <w:pPr>
              <w:jc w:val="center"/>
              <w:rPr>
                <w:rFonts w:eastAsia="Calibri"/>
                <w:b/>
                <w:bCs/>
                <w:szCs w:val="24"/>
              </w:rPr>
            </w:pPr>
            <w:r>
              <w:rPr>
                <w:rFonts w:eastAsia="Calibri"/>
                <w:b/>
                <w:bCs/>
                <w:szCs w:val="24"/>
              </w:rPr>
              <w:t>Komentarai</w:t>
            </w:r>
          </w:p>
          <w:p w14:paraId="02061F61" w14:textId="77777777" w:rsidR="00DD2724" w:rsidRDefault="00DD2724">
            <w:pPr>
              <w:jc w:val="center"/>
              <w:rPr>
                <w:szCs w:val="24"/>
                <w:lang w:eastAsia="lt-LT"/>
              </w:rPr>
            </w:pPr>
          </w:p>
        </w:tc>
      </w:tr>
      <w:tr w:rsidR="00DD2724" w14:paraId="5ADC3B16" w14:textId="77777777">
        <w:trPr>
          <w:trHeight w:val="20"/>
        </w:trPr>
        <w:tc>
          <w:tcPr>
            <w:tcW w:w="4962" w:type="dxa"/>
            <w:tcBorders>
              <w:top w:val="single" w:sz="4" w:space="0" w:color="000000"/>
              <w:left w:val="single" w:sz="4" w:space="0" w:color="000000"/>
              <w:bottom w:val="single" w:sz="4" w:space="0" w:color="000000"/>
              <w:right w:val="single" w:sz="4" w:space="0" w:color="000000"/>
            </w:tcBorders>
            <w:shd w:val="clear" w:color="auto" w:fill="auto"/>
          </w:tcPr>
          <w:p w14:paraId="3B5E8463" w14:textId="77777777" w:rsidR="00DD2724" w:rsidRDefault="00DD2724">
            <w:pPr>
              <w:rPr>
                <w:szCs w:val="24"/>
                <w:lang w:eastAsia="lt-LT"/>
              </w:rPr>
            </w:pPr>
          </w:p>
        </w:tc>
        <w:tc>
          <w:tcPr>
            <w:tcW w:w="5244" w:type="dxa"/>
            <w:tcBorders>
              <w:left w:val="single" w:sz="4" w:space="0" w:color="000000"/>
              <w:bottom w:val="single" w:sz="4" w:space="0" w:color="000000"/>
              <w:right w:val="single" w:sz="4" w:space="0" w:color="000000"/>
            </w:tcBorders>
            <w:shd w:val="clear" w:color="auto" w:fill="auto"/>
          </w:tcPr>
          <w:p w14:paraId="3409AE4B" w14:textId="77777777" w:rsidR="00DD2724" w:rsidRDefault="00DD2724">
            <w:pPr>
              <w:rPr>
                <w:b/>
                <w:bCs/>
                <w:szCs w:val="24"/>
                <w:lang w:eastAsia="lt-LT"/>
              </w:rPr>
            </w:pPr>
          </w:p>
        </w:tc>
        <w:tc>
          <w:tcPr>
            <w:tcW w:w="1843" w:type="dxa"/>
            <w:tcBorders>
              <w:top w:val="single" w:sz="4" w:space="0" w:color="000000"/>
              <w:left w:val="single" w:sz="4" w:space="0" w:color="000000"/>
              <w:bottom w:val="single" w:sz="4" w:space="0" w:color="000000"/>
              <w:right w:val="single" w:sz="4" w:space="0" w:color="000000"/>
            </w:tcBorders>
            <w:shd w:val="clear" w:color="auto" w:fill="auto"/>
          </w:tcPr>
          <w:p w14:paraId="72705566" w14:textId="77777777" w:rsidR="00DD2724" w:rsidRDefault="00DD2724">
            <w:pPr>
              <w:rPr>
                <w:b/>
                <w:bCs/>
                <w:szCs w:val="24"/>
                <w:lang w:eastAsia="lt-LT"/>
              </w:rPr>
            </w:pPr>
          </w:p>
        </w:tc>
        <w:tc>
          <w:tcPr>
            <w:tcW w:w="2977" w:type="dxa"/>
            <w:gridSpan w:val="2"/>
            <w:tcBorders>
              <w:top w:val="single" w:sz="4" w:space="0" w:color="000000"/>
              <w:left w:val="single" w:sz="4" w:space="0" w:color="000000"/>
              <w:bottom w:val="single" w:sz="4" w:space="0" w:color="000000"/>
              <w:right w:val="single" w:sz="4" w:space="0" w:color="000000"/>
            </w:tcBorders>
            <w:shd w:val="clear" w:color="auto" w:fill="auto"/>
          </w:tcPr>
          <w:p w14:paraId="5A89284F" w14:textId="77777777" w:rsidR="00DD2724" w:rsidRDefault="00DD2724">
            <w:pPr>
              <w:rPr>
                <w:rFonts w:eastAsia="Calibri"/>
                <w:b/>
                <w:bCs/>
                <w:szCs w:val="24"/>
              </w:rPr>
            </w:pPr>
          </w:p>
        </w:tc>
      </w:tr>
      <w:tr w:rsidR="00DD2724" w14:paraId="48CAE382"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hemeFill="background1" w:themeFillShade="D9"/>
          </w:tcPr>
          <w:p w14:paraId="4DD39368" w14:textId="77777777" w:rsidR="00DD2724" w:rsidRDefault="00CC46F5">
            <w:pPr>
              <w:jc w:val="both"/>
              <w:rPr>
                <w:szCs w:val="24"/>
                <w:lang w:eastAsia="lt-LT"/>
              </w:rPr>
            </w:pPr>
            <w:r>
              <w:rPr>
                <w:b/>
                <w:bCs/>
                <w:szCs w:val="24"/>
                <w:lang w:eastAsia="lt-LT"/>
              </w:rPr>
              <w:t>1. Planuojamu finansuoti projektu prisidedama prie bent vieno 2014–2020 metų Europos Sąjungos fondų investicijų veiksmų programos (toliau – veiksmų programa) prioriteto konkretaus uždavinio įgyvendinimo, rezultato pasiekimo ir įgyvendinama bent viena pagal projektų finansavimo sąlygų aprašą numatoma finansuoti veikla.</w:t>
            </w:r>
          </w:p>
        </w:tc>
      </w:tr>
      <w:tr w:rsidR="00DD2724" w14:paraId="1FD7083A" w14:textId="77777777">
        <w:trPr>
          <w:trHeight w:val="3109"/>
        </w:trPr>
        <w:tc>
          <w:tcPr>
            <w:tcW w:w="4962" w:type="dxa"/>
            <w:tcBorders>
              <w:top w:val="single" w:sz="4" w:space="0" w:color="000000"/>
              <w:left w:val="single" w:sz="4" w:space="0" w:color="000000"/>
              <w:bottom w:val="single" w:sz="4" w:space="0" w:color="auto"/>
              <w:right w:val="single" w:sz="4" w:space="0" w:color="000000"/>
            </w:tcBorders>
          </w:tcPr>
          <w:p w14:paraId="2A86CD31" w14:textId="77777777" w:rsidR="00DD2724" w:rsidRDefault="00CC46F5">
            <w:pPr>
              <w:tabs>
                <w:tab w:val="left" w:pos="743"/>
              </w:tabs>
              <w:ind w:left="34"/>
              <w:jc w:val="both"/>
              <w:rPr>
                <w:szCs w:val="24"/>
                <w:lang w:eastAsia="lt-LT"/>
              </w:rPr>
            </w:pPr>
            <w:r>
              <w:rPr>
                <w:szCs w:val="24"/>
                <w:lang w:eastAsia="lt-LT"/>
              </w:rPr>
              <w:lastRenderedPageBreak/>
              <w:t xml:space="preserve">1.1. Projekto tikslai ir uždaviniai atitinka bent vieną veiksmų programos prioriteto konkretų uždavinį ir siekiamą rezultatą. </w:t>
            </w:r>
          </w:p>
        </w:tc>
        <w:tc>
          <w:tcPr>
            <w:tcW w:w="5244" w:type="dxa"/>
            <w:tcBorders>
              <w:top w:val="single" w:sz="4" w:space="0" w:color="000000"/>
              <w:left w:val="single" w:sz="4" w:space="0" w:color="000000"/>
              <w:bottom w:val="single" w:sz="4" w:space="0" w:color="auto"/>
              <w:right w:val="single" w:sz="4" w:space="0" w:color="000000"/>
            </w:tcBorders>
          </w:tcPr>
          <w:p w14:paraId="107A97E9" w14:textId="77777777" w:rsidR="00DD2724" w:rsidRDefault="00CC46F5">
            <w:pPr>
              <w:jc w:val="both"/>
              <w:rPr>
                <w:szCs w:val="24"/>
                <w:lang w:eastAsia="lt-LT"/>
              </w:rPr>
            </w:pPr>
            <w:r>
              <w:rPr>
                <w:szCs w:val="24"/>
                <w:lang w:eastAsia="lt-LT"/>
              </w:rPr>
              <w:t xml:space="preserve">Projekto tikslai ir uždaviniai turi atitikti veiksmų programos 1 prioriteto „Mokslinių tyrimų, eksperimentinės plėtros ir inovacijų skatinimas“ 1.2.1 konkretų uždavinį „Padidinti mokslinių tyrimų, eksperimentinės plėtros ir inovacijų veiklų aktyvumą privačiame sektoriuje“ ir siekiamą rezultatą. </w:t>
            </w:r>
          </w:p>
          <w:p w14:paraId="4A228795" w14:textId="77777777" w:rsidR="00DD2724" w:rsidRDefault="00DD2724">
            <w:pPr>
              <w:jc w:val="both"/>
              <w:rPr>
                <w:szCs w:val="24"/>
                <w:lang w:eastAsia="lt-LT"/>
              </w:rPr>
            </w:pPr>
          </w:p>
          <w:p w14:paraId="29B832FA" w14:textId="77777777" w:rsidR="00DD2724" w:rsidRDefault="00CC46F5">
            <w:pPr>
              <w:jc w:val="both"/>
              <w:rPr>
                <w:szCs w:val="24"/>
                <w:lang w:eastAsia="lt-LT"/>
              </w:rPr>
            </w:pPr>
            <w:r>
              <w:rPr>
                <w:szCs w:val="24"/>
                <w:lang w:eastAsia="lt-LT"/>
              </w:rPr>
              <w:t>Informacijos šaltinis – paraiška finansuoti iš Europos Sąjungos struktūrinių fondų lėšų bendrai finansuojamą projektą (toliau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1A885E1D" w14:textId="77777777" w:rsidR="00DD2724" w:rsidRDefault="00CC46F5">
            <w:pPr>
              <w:jc w:val="both"/>
              <w:rPr>
                <w:szCs w:val="24"/>
                <w:lang w:eastAsia="lt-LT"/>
              </w:rPr>
            </w:pPr>
            <w:r>
              <w:rPr>
                <w:i/>
                <w:szCs w:val="24"/>
                <w:lang w:eastAsia="lt-LT"/>
              </w:rPr>
              <w:t>(Viešoji įstaiga Lietuvos verslo paramos agentūra (toliau – įgyvendinančioji institucija), pildydama tinkamumo finansuoti vertinimo lentelę, perkelia Lietuvos Respublikos ekonomikos ir inovacijų ministerijos (toliau – ministerija) atlikto projektinio pasiūlymo vertinimo išvadą ir skiltyje „Komentarai“ nurodo šios išvados pavadinimą ir datą).</w:t>
            </w:r>
          </w:p>
        </w:tc>
        <w:tc>
          <w:tcPr>
            <w:tcW w:w="2693" w:type="dxa"/>
            <w:tcBorders>
              <w:top w:val="single" w:sz="4" w:space="0" w:color="000000"/>
              <w:left w:val="single" w:sz="4" w:space="0" w:color="000000"/>
              <w:bottom w:val="single" w:sz="4" w:space="0" w:color="auto"/>
              <w:right w:val="single" w:sz="4" w:space="0" w:color="000000"/>
            </w:tcBorders>
          </w:tcPr>
          <w:p w14:paraId="7C8F4856" w14:textId="77777777" w:rsidR="00DD2724" w:rsidRDefault="00DD2724">
            <w:pPr>
              <w:rPr>
                <w:szCs w:val="24"/>
                <w:lang w:eastAsia="lt-LT"/>
              </w:rPr>
            </w:pPr>
          </w:p>
        </w:tc>
      </w:tr>
      <w:tr w:rsidR="00DD2724" w14:paraId="16F88DD1" w14:textId="77777777">
        <w:trPr>
          <w:trHeight w:val="20"/>
        </w:trPr>
        <w:tc>
          <w:tcPr>
            <w:tcW w:w="4962" w:type="dxa"/>
            <w:tcBorders>
              <w:top w:val="single" w:sz="4" w:space="0" w:color="auto"/>
              <w:left w:val="single" w:sz="4" w:space="0" w:color="000000"/>
              <w:bottom w:val="single" w:sz="4" w:space="0" w:color="000000"/>
              <w:right w:val="single" w:sz="4" w:space="0" w:color="000000"/>
            </w:tcBorders>
          </w:tcPr>
          <w:p w14:paraId="17634BA6" w14:textId="77777777" w:rsidR="00DD2724" w:rsidRDefault="00CC46F5">
            <w:pPr>
              <w:jc w:val="both"/>
              <w:rPr>
                <w:szCs w:val="24"/>
                <w:lang w:eastAsia="lt-LT"/>
              </w:rPr>
            </w:pPr>
            <w:r>
              <w:rPr>
                <w:szCs w:val="24"/>
                <w:lang w:eastAsia="lt-LT"/>
              </w:rPr>
              <w:t>1.2. Projekto tikslai, uždaviniai ir veiklos atitinka bent vieną iš projektų finansavimo sąlygų apraše nurodytų veiklų.</w:t>
            </w:r>
          </w:p>
        </w:tc>
        <w:tc>
          <w:tcPr>
            <w:tcW w:w="5244" w:type="dxa"/>
            <w:tcBorders>
              <w:top w:val="single" w:sz="4" w:space="0" w:color="auto"/>
              <w:left w:val="single" w:sz="4" w:space="0" w:color="000000"/>
              <w:bottom w:val="single" w:sz="4" w:space="0" w:color="000000"/>
              <w:right w:val="single" w:sz="4" w:space="0" w:color="000000"/>
            </w:tcBorders>
          </w:tcPr>
          <w:p w14:paraId="5759EA15" w14:textId="77777777" w:rsidR="00DD2724" w:rsidRDefault="00CC46F5">
            <w:pPr>
              <w:rPr>
                <w:szCs w:val="24"/>
                <w:lang w:eastAsia="lt-LT"/>
              </w:rPr>
            </w:pPr>
            <w:r>
              <w:rPr>
                <w:szCs w:val="24"/>
                <w:lang w:eastAsia="lt-LT"/>
              </w:rPr>
              <w:t>Projekto tikslai, uždaviniai ir veiklos turi atitikti 2014–2020 metų Europos Sąjungos fondų investicijų veiksmų programos 1 prioriteto „Mokslinių tyrimų, eksperimentinės plėtros ir inovacijų skatinimas“ priemonės Nr. 01.2.1-LVPA-V-822 „</w:t>
            </w:r>
            <w:proofErr w:type="spellStart"/>
            <w:r>
              <w:rPr>
                <w:szCs w:val="24"/>
                <w:lang w:eastAsia="lt-LT"/>
              </w:rPr>
              <w:t>SmartInvest</w:t>
            </w:r>
            <w:proofErr w:type="spellEnd"/>
            <w:r>
              <w:rPr>
                <w:szCs w:val="24"/>
                <w:lang w:eastAsia="lt-LT"/>
              </w:rPr>
              <w:t xml:space="preserve"> LT“ projektų finansavimo sąlygų aprašo Nr. 1 (toliau – Aprašas) </w:t>
            </w:r>
          </w:p>
          <w:p w14:paraId="2F760C1C" w14:textId="77777777" w:rsidR="00DD2724" w:rsidRDefault="00CC46F5">
            <w:pPr>
              <w:rPr>
                <w:szCs w:val="24"/>
                <w:lang w:eastAsia="lt-LT"/>
              </w:rPr>
            </w:pPr>
            <w:r>
              <w:rPr>
                <w:szCs w:val="24"/>
                <w:lang w:eastAsia="lt-LT"/>
              </w:rPr>
              <w:t xml:space="preserve">10 punkte nurodytą veiklą. </w:t>
            </w:r>
          </w:p>
          <w:p w14:paraId="5EBB57E6" w14:textId="77777777" w:rsidR="00DD2724" w:rsidRDefault="00DD2724">
            <w:pPr>
              <w:rPr>
                <w:szCs w:val="24"/>
                <w:lang w:eastAsia="lt-LT"/>
              </w:rPr>
            </w:pPr>
          </w:p>
          <w:p w14:paraId="54280891" w14:textId="77777777" w:rsidR="00DD2724" w:rsidRDefault="00CC46F5">
            <w:pPr>
              <w:rPr>
                <w:szCs w:val="24"/>
                <w:lang w:eastAsia="lt-LT"/>
              </w:rPr>
            </w:pPr>
            <w:r>
              <w:rPr>
                <w:szCs w:val="24"/>
                <w:lang w:eastAsia="lt-LT"/>
              </w:rPr>
              <w:t>Informacijos šaltinis –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1EDD7FBD"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327A4011" w14:textId="77777777" w:rsidR="00DD2724" w:rsidRDefault="00DD2724">
            <w:pPr>
              <w:rPr>
                <w:szCs w:val="24"/>
                <w:lang w:eastAsia="lt-LT"/>
              </w:rPr>
            </w:pPr>
          </w:p>
        </w:tc>
      </w:tr>
      <w:tr w:rsidR="00DD2724" w14:paraId="68C9D992" w14:textId="77777777">
        <w:trPr>
          <w:trHeight w:val="552"/>
        </w:trPr>
        <w:tc>
          <w:tcPr>
            <w:tcW w:w="4962" w:type="dxa"/>
            <w:tcBorders>
              <w:top w:val="single" w:sz="4" w:space="0" w:color="auto"/>
              <w:left w:val="single" w:sz="4" w:space="0" w:color="000000"/>
              <w:bottom w:val="single" w:sz="4" w:space="0" w:color="auto"/>
              <w:right w:val="single" w:sz="4" w:space="0" w:color="000000"/>
            </w:tcBorders>
          </w:tcPr>
          <w:p w14:paraId="586542E5" w14:textId="77777777" w:rsidR="00DD2724" w:rsidRDefault="00CC46F5">
            <w:pPr>
              <w:jc w:val="both"/>
              <w:rPr>
                <w:rFonts w:eastAsia="Calibri"/>
                <w:szCs w:val="24"/>
                <w:highlight w:val="lightGray"/>
              </w:rPr>
            </w:pPr>
            <w:r>
              <w:rPr>
                <w:rFonts w:eastAsia="Calibri"/>
                <w:szCs w:val="24"/>
              </w:rPr>
              <w:lastRenderedPageBreak/>
              <w:t>1.3. Projektas atitinka kitus su projekto veiklomis susijusius projektų finansavimo sąlygų apraše nustatytus reikalavimus.</w:t>
            </w:r>
          </w:p>
        </w:tc>
        <w:tc>
          <w:tcPr>
            <w:tcW w:w="5244" w:type="dxa"/>
            <w:tcBorders>
              <w:top w:val="single" w:sz="4" w:space="0" w:color="auto"/>
              <w:left w:val="single" w:sz="4" w:space="0" w:color="000000"/>
              <w:bottom w:val="single" w:sz="4" w:space="0" w:color="auto"/>
              <w:right w:val="single" w:sz="4" w:space="0" w:color="000000"/>
            </w:tcBorders>
          </w:tcPr>
          <w:p w14:paraId="3FC43F55" w14:textId="77777777" w:rsidR="00DD2724" w:rsidRDefault="00CC46F5">
            <w:pPr>
              <w:jc w:val="both"/>
              <w:rPr>
                <w:szCs w:val="24"/>
                <w:lang w:eastAsia="lt-LT"/>
              </w:rPr>
            </w:pPr>
            <w:r>
              <w:rPr>
                <w:szCs w:val="24"/>
                <w:lang w:eastAsia="lt-LT"/>
              </w:rPr>
              <w:t>Projektas turi atitikti Aprašo 14.2 papunktyje, 16, 17 ir 18 punktuose nustatytus reikalavimus.</w:t>
            </w:r>
          </w:p>
          <w:p w14:paraId="66BE682F" w14:textId="77777777" w:rsidR="00DD2724" w:rsidRDefault="00DD2724">
            <w:pPr>
              <w:jc w:val="both"/>
              <w:rPr>
                <w:szCs w:val="24"/>
                <w:lang w:eastAsia="lt-LT"/>
              </w:rPr>
            </w:pPr>
          </w:p>
          <w:p w14:paraId="31AFB7C7" w14:textId="77777777" w:rsidR="00DD2724" w:rsidRDefault="00CC46F5">
            <w:pPr>
              <w:jc w:val="both"/>
              <w:rPr>
                <w:szCs w:val="24"/>
                <w:lang w:eastAsia="lt-LT"/>
              </w:rPr>
            </w:pPr>
            <w:r>
              <w:rPr>
                <w:szCs w:val="24"/>
                <w:lang w:eastAsia="lt-LT"/>
              </w:rPr>
              <w:t>Informacijos šaltiniai: paraiška, Aprašo 3 priedas.</w:t>
            </w:r>
          </w:p>
        </w:tc>
        <w:tc>
          <w:tcPr>
            <w:tcW w:w="2127" w:type="dxa"/>
            <w:gridSpan w:val="2"/>
            <w:tcBorders>
              <w:top w:val="single" w:sz="4" w:space="0" w:color="auto"/>
              <w:left w:val="single" w:sz="4" w:space="0" w:color="000000"/>
              <w:bottom w:val="single" w:sz="4" w:space="0" w:color="auto"/>
              <w:right w:val="single" w:sz="4" w:space="0" w:color="000000"/>
            </w:tcBorders>
          </w:tcPr>
          <w:p w14:paraId="3D2A2BEE"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15E40CC0" w14:textId="77777777" w:rsidR="00DD2724" w:rsidRDefault="00DD2724">
            <w:pPr>
              <w:rPr>
                <w:szCs w:val="24"/>
                <w:lang w:eastAsia="lt-LT"/>
              </w:rPr>
            </w:pPr>
          </w:p>
        </w:tc>
      </w:tr>
      <w:tr w:rsidR="00DD2724" w14:paraId="52F2C712"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22AC9C3E" w14:textId="77777777" w:rsidR="00DD2724" w:rsidRDefault="00CC46F5">
            <w:pPr>
              <w:jc w:val="both"/>
              <w:rPr>
                <w:szCs w:val="24"/>
                <w:lang w:eastAsia="lt-LT"/>
              </w:rPr>
            </w:pPr>
            <w:r>
              <w:rPr>
                <w:b/>
                <w:bCs/>
                <w:szCs w:val="24"/>
                <w:lang w:eastAsia="lt-LT"/>
              </w:rPr>
              <w:t>2. Projektas atitinka strateginio planavimo dokumentų nuostatas.</w:t>
            </w:r>
          </w:p>
        </w:tc>
      </w:tr>
      <w:tr w:rsidR="00DD2724" w14:paraId="6AAD3F22"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46CBE17E" w14:textId="77777777" w:rsidR="00DD2724" w:rsidRDefault="00CC46F5">
            <w:pPr>
              <w:jc w:val="both"/>
              <w:rPr>
                <w:szCs w:val="24"/>
                <w:lang w:eastAsia="lt-LT"/>
              </w:rPr>
            </w:pPr>
            <w:r>
              <w:rPr>
                <w:szCs w:val="24"/>
                <w:lang w:eastAsia="lt-LT"/>
              </w:rPr>
              <w:t>2.1. Projektas atitinka strateginio planavimo dokumentų nuostatas</w:t>
            </w:r>
            <w:r>
              <w:rPr>
                <w:rFonts w:eastAsia="Calibri"/>
                <w:szCs w:val="24"/>
              </w:rPr>
              <w:t>.</w:t>
            </w:r>
            <w:r>
              <w:rPr>
                <w:szCs w:val="24"/>
                <w:lang w:eastAsia="lt-LT"/>
              </w:rPr>
              <w:t xml:space="preserve"> </w:t>
            </w:r>
          </w:p>
          <w:p w14:paraId="16968474" w14:textId="77777777" w:rsidR="00DD2724" w:rsidRDefault="00DD2724">
            <w:pPr>
              <w:jc w:val="both"/>
              <w:rPr>
                <w:rFonts w:eastAsia="Calibri"/>
                <w:szCs w:val="24"/>
              </w:rPr>
            </w:pPr>
          </w:p>
          <w:p w14:paraId="27641C46" w14:textId="77777777" w:rsidR="00DD2724" w:rsidRDefault="00DD2724">
            <w:pPr>
              <w:jc w:val="both"/>
              <w:rPr>
                <w:szCs w:val="24"/>
                <w:lang w:eastAsia="lt-LT"/>
              </w:rPr>
            </w:pPr>
          </w:p>
        </w:tc>
        <w:tc>
          <w:tcPr>
            <w:tcW w:w="5244" w:type="dxa"/>
            <w:tcBorders>
              <w:top w:val="single" w:sz="4" w:space="0" w:color="000000"/>
              <w:left w:val="single" w:sz="4" w:space="0" w:color="000000"/>
              <w:bottom w:val="single" w:sz="4" w:space="0" w:color="auto"/>
              <w:right w:val="single" w:sz="4" w:space="0" w:color="000000"/>
            </w:tcBorders>
          </w:tcPr>
          <w:p w14:paraId="469D83DE" w14:textId="77777777" w:rsidR="00DD2724" w:rsidRDefault="00CC46F5">
            <w:pPr>
              <w:jc w:val="both"/>
              <w:rPr>
                <w:rFonts w:eastAsia="Calibri"/>
                <w:szCs w:val="24"/>
              </w:rPr>
            </w:pPr>
            <w:r>
              <w:rPr>
                <w:rFonts w:eastAsia="Calibri"/>
                <w:szCs w:val="24"/>
              </w:rPr>
              <w:t xml:space="preserve">Projektas turi atitikti nacionalinius strateginio  planavimo dokumentus, nurodytus šio Aprašo 14.1 papunktyje. </w:t>
            </w:r>
          </w:p>
          <w:p w14:paraId="23D8BEB5" w14:textId="77777777" w:rsidR="00DD2724" w:rsidRDefault="00DD2724">
            <w:pPr>
              <w:jc w:val="both"/>
              <w:rPr>
                <w:rFonts w:eastAsia="Calibri"/>
                <w:szCs w:val="24"/>
              </w:rPr>
            </w:pPr>
          </w:p>
          <w:p w14:paraId="4D18DE2D" w14:textId="77777777" w:rsidR="00DD2724" w:rsidRDefault="00CC46F5">
            <w:pPr>
              <w:jc w:val="both"/>
              <w:rPr>
                <w:szCs w:val="24"/>
                <w:lang w:eastAsia="lt-LT"/>
              </w:rPr>
            </w:pPr>
            <w:r>
              <w:rPr>
                <w:rFonts w:eastAsia="Calibri"/>
                <w:szCs w:val="24"/>
                <w:lang w:eastAsia="lt-LT"/>
              </w:rPr>
              <w:t>Informacijos šaltinis – paraiška.</w:t>
            </w:r>
            <w:r>
              <w:rPr>
                <w:szCs w:val="24"/>
                <w:lang w:eastAsia="lt-LT"/>
              </w:rPr>
              <w:t xml:space="preserve"> </w:t>
            </w:r>
          </w:p>
        </w:tc>
        <w:tc>
          <w:tcPr>
            <w:tcW w:w="2127" w:type="dxa"/>
            <w:gridSpan w:val="2"/>
            <w:tcBorders>
              <w:top w:val="single" w:sz="4" w:space="0" w:color="000000"/>
              <w:left w:val="single" w:sz="4" w:space="0" w:color="000000"/>
              <w:bottom w:val="single" w:sz="4" w:space="0" w:color="auto"/>
              <w:right w:val="single" w:sz="4" w:space="0" w:color="000000"/>
            </w:tcBorders>
          </w:tcPr>
          <w:p w14:paraId="4E103592" w14:textId="77777777" w:rsidR="00DD2724" w:rsidRDefault="00CC46F5">
            <w:pPr>
              <w:jc w:val="both"/>
              <w:rPr>
                <w:szCs w:val="24"/>
                <w:lang w:eastAsia="lt-LT"/>
              </w:rPr>
            </w:pPr>
            <w:r>
              <w:rPr>
                <w:i/>
                <w:szCs w:val="24"/>
                <w:lang w:eastAsia="lt-LT"/>
              </w:rPr>
              <w:t xml:space="preserve">(Įgyvendinančioji institucija, pildydama tinkamumo finansuoti vertinimo lentelę,  perkelia ministerijos atlikto projektinio pasiūlymo vertinimo išvadą ir skiltyje „Komentarai“ nurodo šios išvados pavadinimą ir datą.)    </w:t>
            </w:r>
          </w:p>
        </w:tc>
        <w:tc>
          <w:tcPr>
            <w:tcW w:w="2693" w:type="dxa"/>
            <w:tcBorders>
              <w:top w:val="single" w:sz="4" w:space="0" w:color="000000"/>
              <w:left w:val="single" w:sz="4" w:space="0" w:color="000000"/>
              <w:bottom w:val="single" w:sz="4" w:space="0" w:color="auto"/>
              <w:right w:val="single" w:sz="4" w:space="0" w:color="000000"/>
            </w:tcBorders>
          </w:tcPr>
          <w:p w14:paraId="5EE3F7FB" w14:textId="77777777" w:rsidR="00DD2724" w:rsidRDefault="00DD2724">
            <w:pPr>
              <w:rPr>
                <w:szCs w:val="24"/>
                <w:lang w:eastAsia="lt-LT"/>
              </w:rPr>
            </w:pPr>
          </w:p>
        </w:tc>
      </w:tr>
      <w:tr w:rsidR="00DD2724" w14:paraId="31D92B39"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135BEB39" w14:textId="77777777" w:rsidR="00DD2724" w:rsidRDefault="00CC46F5">
            <w:pPr>
              <w:jc w:val="both"/>
              <w:rPr>
                <w:szCs w:val="24"/>
                <w:lang w:eastAsia="lt-LT"/>
              </w:rPr>
            </w:pPr>
            <w:r>
              <w:rPr>
                <w:szCs w:val="24"/>
                <w:lang w:eastAsia="lt-LT"/>
              </w:rPr>
              <w:t>2.2.</w:t>
            </w:r>
            <w:r>
              <w:rPr>
                <w:bCs/>
                <w:szCs w:val="24"/>
                <w:lang w:eastAsia="lt-LT"/>
              </w:rPr>
              <w:t xml:space="preserve"> Projektu prisidedama prie bent vieno 2009 m. spalio 30 d. Europos Vadovų Tarybos išvadomis Nr. 15265/09 patvirtintos Europos Sąjungos Baltijos jūros regiono strategijos, atnaujintos Europos Komisijos 2012 m. kovo 23 d. komunikatu Nr. COM (2012) 128, tikslo įgyvendinimo pagal bent vieną Europos Sąjungos Baltijos jūros regiono strategijos veiksmų plane, patvirtintame Europos Komisijos 2017 m. kovo 20 d. sprendimu </w:t>
            </w:r>
            <w:r>
              <w:rPr>
                <w:bCs/>
                <w:iCs/>
                <w:szCs w:val="24"/>
                <w:lang w:eastAsia="lt-LT"/>
              </w:rPr>
              <w:t xml:space="preserve">Nr. </w:t>
            </w:r>
            <w:r>
              <w:rPr>
                <w:bCs/>
                <w:szCs w:val="24"/>
                <w:lang w:eastAsia="lt-LT"/>
              </w:rPr>
              <w:t xml:space="preserve"> SWD(2017) 118, numatytą politinę sritį, horizontalųjį veiksmą ar įgyvendinimo pavyzdį.</w:t>
            </w:r>
          </w:p>
        </w:tc>
        <w:tc>
          <w:tcPr>
            <w:tcW w:w="5244" w:type="dxa"/>
            <w:tcBorders>
              <w:top w:val="single" w:sz="4" w:space="0" w:color="000000"/>
              <w:left w:val="single" w:sz="4" w:space="0" w:color="000000"/>
              <w:bottom w:val="single" w:sz="4" w:space="0" w:color="auto"/>
              <w:right w:val="single" w:sz="4" w:space="0" w:color="000000"/>
            </w:tcBorders>
          </w:tcPr>
          <w:p w14:paraId="485BA473" w14:textId="77777777" w:rsidR="00DD2724" w:rsidRDefault="00CC46F5">
            <w:pPr>
              <w:jc w:val="both"/>
              <w:rPr>
                <w:rFonts w:eastAsia="Calibri"/>
                <w:szCs w:val="24"/>
              </w:rPr>
            </w:pPr>
            <w:r>
              <w:rPr>
                <w:rFonts w:eastAsia="Calibri"/>
                <w:szCs w:val="24"/>
              </w:rPr>
              <w:t xml:space="preserve">Projektas turi prisidėti prie </w:t>
            </w:r>
            <w:r>
              <w:rPr>
                <w:rFonts w:eastAsia="Calibri"/>
                <w:bCs/>
                <w:szCs w:val="24"/>
              </w:rPr>
              <w:t>Europos Sąjungos Baltijos jūros regiono strategijos tikslo įgyvendinimo</w:t>
            </w:r>
            <w:r>
              <w:rPr>
                <w:rFonts w:eastAsia="Calibri"/>
                <w:szCs w:val="24"/>
              </w:rPr>
              <w:t>, kaip tai nustatyta Aprašo 15 punkte.</w:t>
            </w:r>
          </w:p>
          <w:p w14:paraId="7EC0B933" w14:textId="77777777" w:rsidR="00DD2724" w:rsidRDefault="00DD2724">
            <w:pPr>
              <w:jc w:val="both"/>
              <w:rPr>
                <w:rFonts w:eastAsia="Calibri"/>
                <w:szCs w:val="24"/>
              </w:rPr>
            </w:pPr>
          </w:p>
          <w:p w14:paraId="428DC92C" w14:textId="77777777" w:rsidR="00DD2724" w:rsidRDefault="00CC46F5">
            <w:pPr>
              <w:jc w:val="both"/>
              <w:rPr>
                <w:rFonts w:eastAsia="Calibri"/>
                <w:szCs w:val="24"/>
              </w:rPr>
            </w:pPr>
            <w:r>
              <w:rPr>
                <w:rFonts w:eastAsia="Calibri"/>
                <w:szCs w:val="24"/>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546B6956"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7B4E59B" w14:textId="77777777" w:rsidR="00DD2724" w:rsidRDefault="00DD2724">
            <w:pPr>
              <w:rPr>
                <w:szCs w:val="24"/>
                <w:lang w:eastAsia="lt-LT"/>
              </w:rPr>
            </w:pPr>
          </w:p>
        </w:tc>
      </w:tr>
      <w:tr w:rsidR="00DD2724" w14:paraId="2BA7C78B"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735C0138" w14:textId="77777777" w:rsidR="00DD2724" w:rsidRDefault="00CC46F5">
            <w:pPr>
              <w:rPr>
                <w:szCs w:val="24"/>
                <w:lang w:eastAsia="lt-LT"/>
              </w:rPr>
            </w:pPr>
            <w:r>
              <w:rPr>
                <w:b/>
                <w:bCs/>
                <w:szCs w:val="24"/>
                <w:lang w:eastAsia="lt-LT"/>
              </w:rPr>
              <w:t>3. Projektu siekiama aiškių ir realių kiekybinių uždavinių.</w:t>
            </w:r>
          </w:p>
        </w:tc>
      </w:tr>
      <w:tr w:rsidR="00DD2724" w14:paraId="556AEBC3"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5E9EDF42" w14:textId="77777777" w:rsidR="00DD2724" w:rsidRDefault="00CC46F5">
            <w:pPr>
              <w:jc w:val="both"/>
              <w:rPr>
                <w:szCs w:val="24"/>
                <w:lang w:eastAsia="lt-LT"/>
              </w:rPr>
            </w:pPr>
            <w:r>
              <w:rPr>
                <w:szCs w:val="24"/>
                <w:lang w:eastAsia="lt-LT"/>
              </w:rPr>
              <w:lastRenderedPageBreak/>
              <w:t xml:space="preserve">3.1. Projektu prisidedama prie </w:t>
            </w:r>
            <w:r>
              <w:rPr>
                <w:rFonts w:eastAsia="Calibri"/>
                <w:szCs w:val="24"/>
              </w:rPr>
              <w:t xml:space="preserve">bent vieno </w:t>
            </w:r>
            <w:r>
              <w:rPr>
                <w:szCs w:val="24"/>
                <w:lang w:eastAsia="lt-LT"/>
              </w:rPr>
              <w:t>projektų finansavimo sąlygų a</w:t>
            </w:r>
            <w:r>
              <w:rPr>
                <w:rFonts w:eastAsia="Calibri"/>
                <w:szCs w:val="24"/>
              </w:rPr>
              <w:t>praše nustatyto veiksmų programos ir (arba) ministerijos priemonių įgyvendinimo plane nurodyto nacionalinio produkto ir (arba) rezultato rodiklio</w:t>
            </w:r>
            <w:r>
              <w:rPr>
                <w:szCs w:val="24"/>
                <w:lang w:eastAsia="lt-LT"/>
              </w:rPr>
              <w:t xml:space="preserve"> pasiekimo.</w:t>
            </w:r>
          </w:p>
        </w:tc>
        <w:tc>
          <w:tcPr>
            <w:tcW w:w="5244" w:type="dxa"/>
            <w:tcBorders>
              <w:top w:val="single" w:sz="4" w:space="0" w:color="000000"/>
              <w:left w:val="single" w:sz="4" w:space="0" w:color="000000"/>
              <w:bottom w:val="single" w:sz="4" w:space="0" w:color="auto"/>
              <w:right w:val="single" w:sz="4" w:space="0" w:color="000000"/>
            </w:tcBorders>
          </w:tcPr>
          <w:p w14:paraId="0FE7D6EC" w14:textId="77777777" w:rsidR="00DD2724" w:rsidRDefault="00CC46F5">
            <w:pPr>
              <w:jc w:val="both"/>
              <w:rPr>
                <w:rFonts w:eastAsia="Calibri"/>
                <w:szCs w:val="24"/>
              </w:rPr>
            </w:pPr>
            <w:r>
              <w:rPr>
                <w:rFonts w:eastAsia="Calibri"/>
                <w:szCs w:val="24"/>
              </w:rPr>
              <w:t>Projektas turi siekti stebėsenos rodiklių ir minimalių jų siektinų reikšmių, nurodytų šio Aprašo 22</w:t>
            </w:r>
            <w:r>
              <w:rPr>
                <w:rFonts w:eastAsia="Calibri"/>
                <w:i/>
                <w:szCs w:val="24"/>
              </w:rPr>
              <w:t xml:space="preserve"> </w:t>
            </w:r>
            <w:r>
              <w:rPr>
                <w:rFonts w:eastAsia="Calibri"/>
                <w:szCs w:val="24"/>
              </w:rPr>
              <w:t>punkte.</w:t>
            </w:r>
          </w:p>
          <w:p w14:paraId="4C2CDD72" w14:textId="77777777" w:rsidR="00DD2724" w:rsidRDefault="00DD2724">
            <w:pPr>
              <w:jc w:val="both"/>
              <w:rPr>
                <w:rFonts w:eastAsia="Calibri"/>
                <w:szCs w:val="24"/>
              </w:rPr>
            </w:pPr>
          </w:p>
          <w:p w14:paraId="703843B7" w14:textId="77777777" w:rsidR="00DD2724" w:rsidRDefault="00CC46F5">
            <w:pPr>
              <w:rPr>
                <w:szCs w:val="24"/>
                <w:lang w:eastAsia="lt-LT"/>
              </w:rPr>
            </w:pPr>
            <w:r>
              <w:rPr>
                <w:rFonts w:eastAsia="Calibri"/>
                <w:szCs w:val="24"/>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398AB380" w14:textId="77777777" w:rsidR="00DD2724" w:rsidRDefault="00DD2724">
            <w:pP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1914FE42" w14:textId="77777777" w:rsidR="00DD2724" w:rsidRDefault="00DD2724">
            <w:pPr>
              <w:rPr>
                <w:szCs w:val="24"/>
                <w:lang w:eastAsia="lt-LT"/>
              </w:rPr>
            </w:pPr>
          </w:p>
        </w:tc>
      </w:tr>
      <w:tr w:rsidR="00DD2724" w14:paraId="6C828CE5" w14:textId="77777777">
        <w:tc>
          <w:tcPr>
            <w:tcW w:w="4962" w:type="dxa"/>
            <w:tcBorders>
              <w:top w:val="single" w:sz="4" w:space="0" w:color="auto"/>
              <w:left w:val="single" w:sz="4" w:space="0" w:color="000000"/>
              <w:bottom w:val="single" w:sz="4" w:space="0" w:color="000000"/>
              <w:right w:val="single" w:sz="4" w:space="0" w:color="000000"/>
            </w:tcBorders>
            <w:hideMark/>
          </w:tcPr>
          <w:p w14:paraId="01E3841E" w14:textId="77777777" w:rsidR="00DD2724" w:rsidRDefault="00CC46F5">
            <w:pPr>
              <w:jc w:val="both"/>
              <w:rPr>
                <w:bCs/>
                <w:szCs w:val="24"/>
                <w:lang w:eastAsia="lt-LT"/>
              </w:rPr>
            </w:pPr>
            <w:r>
              <w:rPr>
                <w:bCs/>
                <w:szCs w:val="24"/>
                <w:lang w:eastAsia="lt-LT"/>
              </w:rPr>
              <w:t>3.2. Išlaikyta nuosekli vidinė projekto logika,     t. y. projekto rezultatai yra projekto veiklų padarinys, projekto veiklos sudaro prielaidas įgyvendinti projekto uždavinius, o pastarieji – pasiekti nustatytą projekto tikslą.</w:t>
            </w:r>
          </w:p>
        </w:tc>
        <w:tc>
          <w:tcPr>
            <w:tcW w:w="5244" w:type="dxa"/>
            <w:tcBorders>
              <w:top w:val="single" w:sz="4" w:space="0" w:color="auto"/>
              <w:left w:val="single" w:sz="4" w:space="0" w:color="000000"/>
              <w:bottom w:val="single" w:sz="4" w:space="0" w:color="000000"/>
              <w:right w:val="single" w:sz="4" w:space="0" w:color="000000"/>
            </w:tcBorders>
          </w:tcPr>
          <w:p w14:paraId="10501212" w14:textId="77777777" w:rsidR="00DD2724" w:rsidRDefault="00CC46F5">
            <w:pPr>
              <w:rPr>
                <w:szCs w:val="24"/>
                <w:lang w:eastAsia="lt-LT"/>
              </w:rPr>
            </w:pPr>
            <w:r>
              <w:rPr>
                <w:szCs w:val="24"/>
                <w:lang w:eastAsia="lt-LT"/>
              </w:rPr>
              <w:t xml:space="preserve">Informacijos šaltinis </w:t>
            </w:r>
            <w:r>
              <w:rPr>
                <w:rFonts w:eastAsia="Calibri"/>
                <w:szCs w:val="24"/>
              </w:rPr>
              <w:t xml:space="preserve"> –</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6AD20598"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162D8CE3" w14:textId="77777777" w:rsidR="00DD2724" w:rsidRDefault="00DD2724">
            <w:pPr>
              <w:rPr>
                <w:szCs w:val="24"/>
                <w:lang w:eastAsia="lt-LT"/>
              </w:rPr>
            </w:pPr>
          </w:p>
        </w:tc>
      </w:tr>
      <w:tr w:rsidR="00DD2724" w14:paraId="602555FC"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67642261" w14:textId="77777777" w:rsidR="00DD2724" w:rsidRDefault="00CC46F5">
            <w:pPr>
              <w:jc w:val="both"/>
              <w:rPr>
                <w:rFonts w:eastAsia="Calibri"/>
                <w:szCs w:val="24"/>
              </w:rPr>
            </w:pPr>
            <w:r>
              <w:rPr>
                <w:bCs/>
                <w:szCs w:val="24"/>
                <w:lang w:eastAsia="lt-LT"/>
              </w:rPr>
              <w:t>3.3.</w:t>
            </w:r>
            <w:r>
              <w:rPr>
                <w:rFonts w:eastAsia="Calibri"/>
                <w:szCs w:val="24"/>
              </w:rPr>
              <w:t xml:space="preserve"> </w:t>
            </w:r>
            <w:r>
              <w:rPr>
                <w:bCs/>
                <w:szCs w:val="24"/>
                <w:lang w:eastAsia="lt-LT"/>
              </w:rPr>
              <w:t>Projekto uždaviniai yra specifiniai (parodo projekto esmę ir charakteristikas), išmatuojami (kiekybiškai išreikšti ir matuojami) ir įvykdomi, aiški veiklų pradžios ir pabaigos data.</w:t>
            </w:r>
          </w:p>
        </w:tc>
        <w:tc>
          <w:tcPr>
            <w:tcW w:w="5244" w:type="dxa"/>
            <w:tcBorders>
              <w:top w:val="single" w:sz="4" w:space="0" w:color="auto"/>
              <w:left w:val="single" w:sz="4" w:space="0" w:color="000000"/>
              <w:bottom w:val="single" w:sz="4" w:space="0" w:color="000000"/>
              <w:right w:val="single" w:sz="4" w:space="0" w:color="000000"/>
            </w:tcBorders>
          </w:tcPr>
          <w:p w14:paraId="0787C061" w14:textId="77777777" w:rsidR="00DD2724" w:rsidRDefault="00CC46F5">
            <w:pPr>
              <w:rPr>
                <w:szCs w:val="24"/>
                <w:lang w:eastAsia="lt-LT"/>
              </w:rPr>
            </w:pPr>
            <w:r>
              <w:rPr>
                <w:szCs w:val="24"/>
                <w:lang w:eastAsia="lt-LT"/>
              </w:rPr>
              <w:t>Informacijos šaltinis</w:t>
            </w:r>
            <w:r>
              <w:rPr>
                <w:rFonts w:eastAsia="Calibri"/>
                <w:szCs w:val="24"/>
              </w:rPr>
              <w:t xml:space="preserve"> –</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7DEBF43E"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6005F8C4" w14:textId="77777777" w:rsidR="00DD2724" w:rsidRDefault="00DD2724">
            <w:pPr>
              <w:rPr>
                <w:szCs w:val="24"/>
                <w:lang w:eastAsia="lt-LT"/>
              </w:rPr>
            </w:pPr>
          </w:p>
        </w:tc>
      </w:tr>
      <w:tr w:rsidR="00DD2724" w14:paraId="7C529A4A"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13609C23" w14:textId="77777777" w:rsidR="00DD2724" w:rsidRDefault="00CC46F5">
            <w:pPr>
              <w:jc w:val="both"/>
              <w:rPr>
                <w:szCs w:val="24"/>
                <w:lang w:eastAsia="lt-LT"/>
              </w:rPr>
            </w:pPr>
            <w:r>
              <w:rPr>
                <w:b/>
                <w:bCs/>
                <w:szCs w:val="24"/>
                <w:lang w:eastAsia="lt-LT"/>
              </w:rPr>
              <w:t>4. Projektas atitinka horizontaliuosius (darnaus vystymosi bei moterų ir vyrų lygybės ir nediskriminavimo) principus, projekto įgyvendinimas yra suderinamas su ES konkurencijos politikos nuostatomis.</w:t>
            </w:r>
          </w:p>
        </w:tc>
      </w:tr>
      <w:tr w:rsidR="00DD2724" w14:paraId="6A256DA3"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07F61634" w14:textId="77777777" w:rsidR="00DD2724" w:rsidRDefault="00CC46F5">
            <w:pPr>
              <w:jc w:val="both"/>
              <w:rPr>
                <w:bCs/>
                <w:szCs w:val="24"/>
                <w:lang w:eastAsia="lt-LT"/>
              </w:rPr>
            </w:pPr>
            <w:r>
              <w:rPr>
                <w:bCs/>
                <w:szCs w:val="24"/>
                <w:lang w:eastAsia="lt-LT"/>
              </w:rPr>
              <w:t>4.1. Projekte nėra numatyti veiksmai, kurie turėtų neigiamą poveikį darnaus vystymosi principo įgyvendinimui:</w:t>
            </w:r>
          </w:p>
        </w:tc>
        <w:tc>
          <w:tcPr>
            <w:tcW w:w="5244" w:type="dxa"/>
            <w:tcBorders>
              <w:top w:val="single" w:sz="4" w:space="0" w:color="auto"/>
              <w:left w:val="single" w:sz="4" w:space="0" w:color="000000"/>
              <w:bottom w:val="single" w:sz="4" w:space="0" w:color="000000"/>
              <w:right w:val="single" w:sz="4" w:space="0" w:color="000000"/>
            </w:tcBorders>
          </w:tcPr>
          <w:p w14:paraId="06BE6C30" w14:textId="77777777" w:rsidR="00DD2724" w:rsidRDefault="00DD2724">
            <w:pPr>
              <w:rPr>
                <w:szCs w:val="24"/>
                <w:lang w:eastAsia="lt-LT"/>
              </w:rPr>
            </w:pPr>
          </w:p>
        </w:tc>
        <w:tc>
          <w:tcPr>
            <w:tcW w:w="2127" w:type="dxa"/>
            <w:gridSpan w:val="2"/>
            <w:tcBorders>
              <w:top w:val="single" w:sz="4" w:space="0" w:color="auto"/>
              <w:left w:val="single" w:sz="4" w:space="0" w:color="000000"/>
              <w:bottom w:val="single" w:sz="4" w:space="0" w:color="000000"/>
              <w:right w:val="single" w:sz="4" w:space="0" w:color="000000"/>
            </w:tcBorders>
          </w:tcPr>
          <w:p w14:paraId="52490FC1"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57EE404B" w14:textId="77777777" w:rsidR="00DD2724" w:rsidRDefault="00DD2724">
            <w:pPr>
              <w:rPr>
                <w:szCs w:val="24"/>
                <w:lang w:eastAsia="lt-LT"/>
              </w:rPr>
            </w:pPr>
          </w:p>
        </w:tc>
      </w:tr>
      <w:tr w:rsidR="00DD2724" w14:paraId="75126735"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38EBF1BD" w14:textId="77777777" w:rsidR="00DD2724" w:rsidRDefault="00CC46F5">
            <w:pPr>
              <w:jc w:val="both"/>
              <w:rPr>
                <w:bCs/>
                <w:szCs w:val="24"/>
                <w:lang w:eastAsia="lt-LT"/>
              </w:rPr>
            </w:pPr>
            <w:r>
              <w:rPr>
                <w:bCs/>
                <w:szCs w:val="24"/>
                <w:lang w:eastAsia="lt-LT"/>
              </w:rPr>
              <w:t>4.1.1. aplinkosaugos srityje (aplinkos kokybė ir gamtos ištekliai, kraštovaizdžio ir biologinės įvairovės apsauga, klimato kaita, aplinkos apsauga ir kt.).</w:t>
            </w:r>
          </w:p>
        </w:tc>
        <w:tc>
          <w:tcPr>
            <w:tcW w:w="5244" w:type="dxa"/>
            <w:tcBorders>
              <w:top w:val="single" w:sz="4" w:space="0" w:color="auto"/>
              <w:left w:val="single" w:sz="4" w:space="0" w:color="000000"/>
              <w:bottom w:val="single" w:sz="4" w:space="0" w:color="000000"/>
              <w:right w:val="single" w:sz="4" w:space="0" w:color="000000"/>
            </w:tcBorders>
          </w:tcPr>
          <w:p w14:paraId="4EA5AC3C" w14:textId="77777777" w:rsidR="00DD2724" w:rsidRDefault="00CC46F5">
            <w:pPr>
              <w:jc w:val="both"/>
              <w:rPr>
                <w:szCs w:val="24"/>
                <w:lang w:eastAsia="lt-LT"/>
              </w:rPr>
            </w:pPr>
            <w:r>
              <w:rPr>
                <w:szCs w:val="24"/>
                <w:lang w:eastAsia="lt-LT"/>
              </w:rPr>
              <w:t>Netaikoma, nes pagal šį Aprašą finansuojama veikla nėra įrašyta į Planuojamos ūkinės veiklos, kurios poveikis aplinkai privalo būti vertinamas, rūšių sąrašą, patvirtintą Lietuvos Respublikos planuojamos ūkinės veiklos poveikio aplinkai vertinimo įstatymu.</w:t>
            </w:r>
          </w:p>
        </w:tc>
        <w:tc>
          <w:tcPr>
            <w:tcW w:w="2127" w:type="dxa"/>
            <w:gridSpan w:val="2"/>
            <w:tcBorders>
              <w:top w:val="single" w:sz="4" w:space="0" w:color="auto"/>
              <w:left w:val="single" w:sz="4" w:space="0" w:color="000000"/>
              <w:bottom w:val="single" w:sz="4" w:space="0" w:color="000000"/>
              <w:right w:val="single" w:sz="4" w:space="0" w:color="000000"/>
            </w:tcBorders>
          </w:tcPr>
          <w:p w14:paraId="44CD6C10"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17B77BBB" w14:textId="77777777" w:rsidR="00DD2724" w:rsidRDefault="00DD2724">
            <w:pPr>
              <w:rPr>
                <w:szCs w:val="24"/>
                <w:lang w:eastAsia="lt-LT"/>
              </w:rPr>
            </w:pPr>
          </w:p>
        </w:tc>
      </w:tr>
      <w:tr w:rsidR="00DD2724" w14:paraId="64A62C1D"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5E0E57E2" w14:textId="77777777" w:rsidR="00DD2724" w:rsidRDefault="00CC46F5">
            <w:pPr>
              <w:jc w:val="both"/>
              <w:rPr>
                <w:bCs/>
                <w:szCs w:val="24"/>
                <w:lang w:eastAsia="lt-LT"/>
              </w:rPr>
            </w:pPr>
            <w:r>
              <w:rPr>
                <w:bCs/>
                <w:szCs w:val="24"/>
                <w:lang w:eastAsia="lt-LT"/>
              </w:rPr>
              <w:t>4.1.2. socialinėje srityje (užimtumas, skurdas ir socialinė atskirtis, visuomenės sveikata, švietimas ir mokslas, kultūros savitumo išsaugojimas, tausojantis vartojimas).</w:t>
            </w:r>
          </w:p>
        </w:tc>
        <w:tc>
          <w:tcPr>
            <w:tcW w:w="5244" w:type="dxa"/>
            <w:tcBorders>
              <w:top w:val="single" w:sz="4" w:space="0" w:color="auto"/>
              <w:left w:val="single" w:sz="4" w:space="0" w:color="000000"/>
              <w:bottom w:val="single" w:sz="4" w:space="0" w:color="000000"/>
              <w:right w:val="single" w:sz="4" w:space="0" w:color="000000"/>
            </w:tcBorders>
          </w:tcPr>
          <w:p w14:paraId="674E6E36" w14:textId="77777777" w:rsidR="00DD2724" w:rsidRDefault="00CC46F5">
            <w:pPr>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46E70A26"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287D294D" w14:textId="77777777" w:rsidR="00DD2724" w:rsidRDefault="00DD2724">
            <w:pPr>
              <w:rPr>
                <w:szCs w:val="24"/>
                <w:lang w:eastAsia="lt-LT"/>
              </w:rPr>
            </w:pPr>
          </w:p>
        </w:tc>
      </w:tr>
      <w:tr w:rsidR="00DD2724" w14:paraId="25280467"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55F736C4" w14:textId="77777777" w:rsidR="00DD2724" w:rsidRDefault="00CC46F5">
            <w:pPr>
              <w:jc w:val="both"/>
              <w:rPr>
                <w:bCs/>
                <w:szCs w:val="24"/>
                <w:lang w:eastAsia="lt-LT"/>
              </w:rPr>
            </w:pPr>
            <w:r>
              <w:rPr>
                <w:bCs/>
                <w:szCs w:val="24"/>
                <w:lang w:eastAsia="lt-LT"/>
              </w:rPr>
              <w:t>4.1.3. ekonomikos srityje (darnus pagrindinių ūkio šakų ir regionų vystymas).</w:t>
            </w:r>
          </w:p>
        </w:tc>
        <w:tc>
          <w:tcPr>
            <w:tcW w:w="5244" w:type="dxa"/>
            <w:tcBorders>
              <w:top w:val="single" w:sz="4" w:space="0" w:color="auto"/>
              <w:left w:val="single" w:sz="4" w:space="0" w:color="000000"/>
              <w:bottom w:val="single" w:sz="4" w:space="0" w:color="000000"/>
              <w:right w:val="single" w:sz="4" w:space="0" w:color="000000"/>
            </w:tcBorders>
          </w:tcPr>
          <w:p w14:paraId="07FCDC11" w14:textId="77777777" w:rsidR="00DD2724" w:rsidRDefault="00CC46F5">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0A932A02" w14:textId="77777777" w:rsidR="00DD2724" w:rsidRDefault="00DD2724">
            <w:pPr>
              <w:jc w:val="both"/>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4ABF3A2F" w14:textId="77777777" w:rsidR="00DD2724" w:rsidRDefault="00DD2724">
            <w:pPr>
              <w:jc w:val="both"/>
              <w:rPr>
                <w:szCs w:val="24"/>
                <w:lang w:eastAsia="lt-LT"/>
              </w:rPr>
            </w:pPr>
          </w:p>
        </w:tc>
      </w:tr>
      <w:tr w:rsidR="00DD2724" w14:paraId="41A26ECC"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0B3DA968" w14:textId="77777777" w:rsidR="00DD2724" w:rsidRDefault="00CC46F5">
            <w:pPr>
              <w:jc w:val="both"/>
              <w:rPr>
                <w:bCs/>
                <w:szCs w:val="24"/>
                <w:lang w:eastAsia="lt-LT"/>
              </w:rPr>
            </w:pPr>
            <w:r>
              <w:rPr>
                <w:bCs/>
                <w:szCs w:val="24"/>
                <w:lang w:eastAsia="lt-LT"/>
              </w:rPr>
              <w:t xml:space="preserve">4.1.4. teritorijų vystymo srityje (aplinkosauginių, socialinių ir ekonominių skirtumų mažinimas). </w:t>
            </w:r>
          </w:p>
        </w:tc>
        <w:tc>
          <w:tcPr>
            <w:tcW w:w="5244" w:type="dxa"/>
            <w:tcBorders>
              <w:top w:val="single" w:sz="4" w:space="0" w:color="auto"/>
              <w:left w:val="single" w:sz="4" w:space="0" w:color="000000"/>
              <w:bottom w:val="single" w:sz="4" w:space="0" w:color="000000"/>
              <w:right w:val="single" w:sz="4" w:space="0" w:color="000000"/>
            </w:tcBorders>
          </w:tcPr>
          <w:p w14:paraId="5798A0EB" w14:textId="77777777" w:rsidR="00DD2724" w:rsidRDefault="00CC46F5">
            <w:pPr>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000000"/>
              <w:right w:val="single" w:sz="4" w:space="0" w:color="000000"/>
            </w:tcBorders>
          </w:tcPr>
          <w:p w14:paraId="156242AC"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75A47827" w14:textId="77777777" w:rsidR="00DD2724" w:rsidRDefault="00DD2724">
            <w:pPr>
              <w:rPr>
                <w:szCs w:val="24"/>
                <w:lang w:eastAsia="lt-LT"/>
              </w:rPr>
            </w:pPr>
          </w:p>
        </w:tc>
      </w:tr>
      <w:tr w:rsidR="00DD2724" w14:paraId="07B6D288"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0F81610D" w14:textId="77777777" w:rsidR="00DD2724" w:rsidRDefault="00CC46F5">
            <w:pPr>
              <w:rPr>
                <w:bCs/>
                <w:szCs w:val="24"/>
                <w:lang w:eastAsia="lt-LT"/>
              </w:rPr>
            </w:pPr>
            <w:r>
              <w:rPr>
                <w:bCs/>
                <w:szCs w:val="24"/>
                <w:lang w:eastAsia="lt-LT"/>
              </w:rPr>
              <w:t xml:space="preserve">4.1.5. informacinės ir žinių visuomenės srityje. </w:t>
            </w:r>
          </w:p>
        </w:tc>
        <w:tc>
          <w:tcPr>
            <w:tcW w:w="5244" w:type="dxa"/>
            <w:tcBorders>
              <w:top w:val="single" w:sz="4" w:space="0" w:color="auto"/>
              <w:left w:val="single" w:sz="4" w:space="0" w:color="000000"/>
              <w:bottom w:val="single" w:sz="4" w:space="0" w:color="000000"/>
              <w:right w:val="single" w:sz="4" w:space="0" w:color="000000"/>
            </w:tcBorders>
          </w:tcPr>
          <w:p w14:paraId="7174FA80" w14:textId="77777777" w:rsidR="00DD2724" w:rsidRDefault="00CC46F5">
            <w:pPr>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000000"/>
              <w:right w:val="single" w:sz="4" w:space="0" w:color="000000"/>
            </w:tcBorders>
          </w:tcPr>
          <w:p w14:paraId="2FBAE4FB"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2FEF3AFD" w14:textId="77777777" w:rsidR="00DD2724" w:rsidRDefault="00DD2724">
            <w:pPr>
              <w:rPr>
                <w:szCs w:val="24"/>
                <w:lang w:eastAsia="lt-LT"/>
              </w:rPr>
            </w:pPr>
          </w:p>
        </w:tc>
      </w:tr>
      <w:tr w:rsidR="00DD2724" w14:paraId="25EB9AC8"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0BB75DFD" w14:textId="77777777" w:rsidR="00DD2724" w:rsidRDefault="00CC46F5">
            <w:pPr>
              <w:jc w:val="both"/>
              <w:rPr>
                <w:bCs/>
                <w:i/>
                <w:szCs w:val="24"/>
                <w:lang w:eastAsia="lt-LT"/>
              </w:rPr>
            </w:pPr>
            <w:r>
              <w:rPr>
                <w:bCs/>
                <w:szCs w:val="24"/>
                <w:lang w:eastAsia="lt-LT"/>
              </w:rPr>
              <w:lastRenderedPageBreak/>
              <w:t xml:space="preserve">4.2. Pasiūlyti konkretūs veiksmai (pademonstruotas </w:t>
            </w:r>
            <w:proofErr w:type="spellStart"/>
            <w:r>
              <w:rPr>
                <w:bCs/>
                <w:szCs w:val="24"/>
                <w:lang w:eastAsia="lt-LT"/>
              </w:rPr>
              <w:t>proaktyvus</w:t>
            </w:r>
            <w:proofErr w:type="spellEnd"/>
            <w:r>
              <w:rPr>
                <w:bCs/>
                <w:szCs w:val="24"/>
                <w:lang w:eastAsia="lt-LT"/>
              </w:rPr>
              <w:t xml:space="preserve"> požiūris), kurie rodo, kad projektas skatina darnaus vystymosi principo įgyvendinimą. </w:t>
            </w:r>
          </w:p>
        </w:tc>
        <w:tc>
          <w:tcPr>
            <w:tcW w:w="5244" w:type="dxa"/>
            <w:tcBorders>
              <w:top w:val="single" w:sz="4" w:space="0" w:color="auto"/>
              <w:left w:val="single" w:sz="4" w:space="0" w:color="000000"/>
              <w:bottom w:val="single" w:sz="4" w:space="0" w:color="000000"/>
              <w:right w:val="single" w:sz="4" w:space="0" w:color="000000"/>
            </w:tcBorders>
          </w:tcPr>
          <w:p w14:paraId="149D5754" w14:textId="77777777" w:rsidR="00DD2724" w:rsidRDefault="00CC46F5">
            <w:pPr>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000000"/>
              <w:right w:val="single" w:sz="4" w:space="0" w:color="000000"/>
            </w:tcBorders>
          </w:tcPr>
          <w:p w14:paraId="732BEFA1"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000000"/>
              <w:right w:val="single" w:sz="4" w:space="0" w:color="000000"/>
            </w:tcBorders>
          </w:tcPr>
          <w:p w14:paraId="7794E394" w14:textId="77777777" w:rsidR="00DD2724" w:rsidRDefault="00DD2724">
            <w:pPr>
              <w:rPr>
                <w:szCs w:val="24"/>
                <w:lang w:eastAsia="lt-LT"/>
              </w:rPr>
            </w:pPr>
          </w:p>
        </w:tc>
      </w:tr>
      <w:tr w:rsidR="00DD2724" w14:paraId="2E89FAA3"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5A9DA16D" w14:textId="77777777" w:rsidR="00DD2724" w:rsidRDefault="00CC46F5">
            <w:pPr>
              <w:jc w:val="both"/>
              <w:rPr>
                <w:szCs w:val="24"/>
                <w:lang w:val="pt-BR" w:eastAsia="lt-LT"/>
              </w:rPr>
            </w:pPr>
            <w:r>
              <w:rPr>
                <w:szCs w:val="24"/>
                <w:lang w:eastAsia="lt-LT"/>
              </w:rPr>
              <w:t>4.3. Projekte nėra numatoma apribojimų, kurie turėtų neigiamą poveikį moterų ir vyrų lygybės ir nediskriminavimo</w:t>
            </w:r>
            <w:r>
              <w:rPr>
                <w:rFonts w:eastAsia="Calibri"/>
                <w:szCs w:val="24"/>
              </w:rPr>
              <w:t xml:space="preserve"> </w:t>
            </w:r>
            <w:r>
              <w:rPr>
                <w:szCs w:val="24"/>
                <w:lang w:eastAsia="lt-LT"/>
              </w:rPr>
              <w:t>dėl lyties, rasės, tautybės, kalbos,  kilmės, socialinės padėties, tikėjimo, įsitikinimų ar pažiūrų, amžiaus, negalios, lytinės orientacijos, etninės priklausomybės, religijos principų įgyvendinimui.</w:t>
            </w:r>
          </w:p>
        </w:tc>
        <w:tc>
          <w:tcPr>
            <w:tcW w:w="5244" w:type="dxa"/>
            <w:tcBorders>
              <w:top w:val="single" w:sz="4" w:space="0" w:color="000000"/>
              <w:left w:val="single" w:sz="4" w:space="0" w:color="000000"/>
              <w:bottom w:val="single" w:sz="4" w:space="0" w:color="auto"/>
              <w:right w:val="single" w:sz="4" w:space="0" w:color="000000"/>
            </w:tcBorders>
          </w:tcPr>
          <w:p w14:paraId="6C46CA55" w14:textId="77777777" w:rsidR="00DD2724" w:rsidRDefault="00CC46F5">
            <w:pPr>
              <w:rPr>
                <w:szCs w:val="24"/>
                <w:lang w:val="pt-BR"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72CD02C1" w14:textId="77777777" w:rsidR="00DD2724" w:rsidRDefault="00DD2724">
            <w:pPr>
              <w:jc w:val="center"/>
              <w:rPr>
                <w:szCs w:val="24"/>
                <w:lang w:val="pt-BR" w:eastAsia="lt-LT"/>
              </w:rPr>
            </w:pPr>
          </w:p>
        </w:tc>
        <w:tc>
          <w:tcPr>
            <w:tcW w:w="2693" w:type="dxa"/>
            <w:tcBorders>
              <w:top w:val="single" w:sz="4" w:space="0" w:color="000000"/>
              <w:left w:val="single" w:sz="4" w:space="0" w:color="000000"/>
              <w:bottom w:val="single" w:sz="4" w:space="0" w:color="auto"/>
              <w:right w:val="single" w:sz="4" w:space="0" w:color="000000"/>
            </w:tcBorders>
          </w:tcPr>
          <w:p w14:paraId="3DEFAB43" w14:textId="77777777" w:rsidR="00DD2724" w:rsidRDefault="00DD2724">
            <w:pPr>
              <w:rPr>
                <w:szCs w:val="24"/>
                <w:lang w:val="pt-BR" w:eastAsia="lt-LT"/>
              </w:rPr>
            </w:pPr>
          </w:p>
        </w:tc>
      </w:tr>
      <w:tr w:rsidR="00DD2724" w14:paraId="557A2D04" w14:textId="77777777">
        <w:trPr>
          <w:trHeight w:val="20"/>
        </w:trPr>
        <w:tc>
          <w:tcPr>
            <w:tcW w:w="4962" w:type="dxa"/>
            <w:tcBorders>
              <w:top w:val="single" w:sz="4" w:space="0" w:color="auto"/>
              <w:left w:val="single" w:sz="4" w:space="0" w:color="000000"/>
              <w:bottom w:val="single" w:sz="4" w:space="0" w:color="000000"/>
              <w:right w:val="single" w:sz="4" w:space="0" w:color="000000"/>
            </w:tcBorders>
            <w:hideMark/>
          </w:tcPr>
          <w:p w14:paraId="7E611C1F" w14:textId="77777777" w:rsidR="00DD2724" w:rsidRDefault="00CC46F5">
            <w:pPr>
              <w:jc w:val="both"/>
              <w:rPr>
                <w:szCs w:val="24"/>
                <w:lang w:eastAsia="lt-LT"/>
              </w:rPr>
            </w:pPr>
            <w:r>
              <w:rPr>
                <w:szCs w:val="24"/>
                <w:lang w:eastAsia="lt-LT"/>
              </w:rPr>
              <w:t xml:space="preserve">4.4. Pasiūlyti konkretūs veiksmai, kurie rodo, kad projektu prisidedama prie moterų ir vyrų lygybės principo įgyvendinimo ir (arba) skatinamas nediskriminavimo dėl lyties, rasės, tautybės, kalbos, kilmės, socialinės padėties,  tikėjimo, įsitikinimų ar pažiūrų, amžiaus, negalios, lytinės orientacijos, etninės priklausomybės, religijos principo įgyvendinimas. </w:t>
            </w:r>
          </w:p>
        </w:tc>
        <w:tc>
          <w:tcPr>
            <w:tcW w:w="5244" w:type="dxa"/>
            <w:tcBorders>
              <w:top w:val="single" w:sz="4" w:space="0" w:color="auto"/>
              <w:left w:val="single" w:sz="4" w:space="0" w:color="000000"/>
              <w:bottom w:val="single" w:sz="4" w:space="0" w:color="000000"/>
              <w:right w:val="single" w:sz="4" w:space="0" w:color="000000"/>
            </w:tcBorders>
          </w:tcPr>
          <w:p w14:paraId="6E80DA74" w14:textId="77777777" w:rsidR="00DD2724" w:rsidRDefault="00CC46F5">
            <w:pPr>
              <w:jc w:val="both"/>
              <w:rPr>
                <w:szCs w:val="24"/>
                <w:lang w:val="pt-BR" w:eastAsia="lt-LT"/>
              </w:rPr>
            </w:pPr>
            <w:r>
              <w:rPr>
                <w:szCs w:val="24"/>
                <w:lang w:eastAsia="lt-LT"/>
              </w:rPr>
              <w:t>Netaikoma.</w:t>
            </w:r>
          </w:p>
        </w:tc>
        <w:tc>
          <w:tcPr>
            <w:tcW w:w="2127" w:type="dxa"/>
            <w:gridSpan w:val="2"/>
            <w:tcBorders>
              <w:top w:val="single" w:sz="4" w:space="0" w:color="auto"/>
              <w:left w:val="single" w:sz="4" w:space="0" w:color="000000"/>
              <w:bottom w:val="single" w:sz="4" w:space="0" w:color="000000"/>
              <w:right w:val="single" w:sz="4" w:space="0" w:color="000000"/>
            </w:tcBorders>
          </w:tcPr>
          <w:p w14:paraId="60498475" w14:textId="77777777" w:rsidR="00DD2724" w:rsidRDefault="00DD2724">
            <w:pPr>
              <w:jc w:val="both"/>
              <w:rPr>
                <w:szCs w:val="24"/>
                <w:lang w:val="pt-BR" w:eastAsia="lt-LT"/>
              </w:rPr>
            </w:pPr>
          </w:p>
        </w:tc>
        <w:tc>
          <w:tcPr>
            <w:tcW w:w="2693" w:type="dxa"/>
            <w:tcBorders>
              <w:top w:val="single" w:sz="4" w:space="0" w:color="auto"/>
              <w:left w:val="single" w:sz="4" w:space="0" w:color="000000"/>
              <w:bottom w:val="single" w:sz="4" w:space="0" w:color="000000"/>
              <w:right w:val="single" w:sz="4" w:space="0" w:color="000000"/>
            </w:tcBorders>
          </w:tcPr>
          <w:p w14:paraId="7F6B6121" w14:textId="77777777" w:rsidR="00DD2724" w:rsidRDefault="00DD2724">
            <w:pPr>
              <w:jc w:val="both"/>
              <w:rPr>
                <w:szCs w:val="24"/>
                <w:lang w:val="pt-BR" w:eastAsia="lt-LT"/>
              </w:rPr>
            </w:pPr>
          </w:p>
        </w:tc>
      </w:tr>
      <w:tr w:rsidR="00DD2724" w14:paraId="181BBBD2" w14:textId="77777777">
        <w:trPr>
          <w:trHeight w:val="588"/>
        </w:trPr>
        <w:tc>
          <w:tcPr>
            <w:tcW w:w="4962" w:type="dxa"/>
            <w:tcBorders>
              <w:top w:val="single" w:sz="4" w:space="0" w:color="auto"/>
              <w:left w:val="single" w:sz="4" w:space="0" w:color="000000"/>
              <w:bottom w:val="single" w:sz="4" w:space="0" w:color="auto"/>
              <w:right w:val="single" w:sz="4" w:space="0" w:color="000000"/>
            </w:tcBorders>
          </w:tcPr>
          <w:p w14:paraId="4B1DE05F" w14:textId="77777777" w:rsidR="00DD2724" w:rsidRDefault="00CC46F5">
            <w:pPr>
              <w:jc w:val="both"/>
              <w:rPr>
                <w:szCs w:val="24"/>
                <w:lang w:eastAsia="lt-LT"/>
              </w:rPr>
            </w:pPr>
            <w:r>
              <w:rPr>
                <w:szCs w:val="24"/>
                <w:lang w:eastAsia="lt-LT"/>
              </w:rPr>
              <w:t>4.5. Projektas suderinamas su ES konkurencijos politikos nuostatomis:</w:t>
            </w:r>
          </w:p>
        </w:tc>
        <w:tc>
          <w:tcPr>
            <w:tcW w:w="5244" w:type="dxa"/>
            <w:tcBorders>
              <w:top w:val="single" w:sz="4" w:space="0" w:color="auto"/>
              <w:left w:val="single" w:sz="4" w:space="0" w:color="000000"/>
              <w:bottom w:val="single" w:sz="4" w:space="0" w:color="auto"/>
              <w:right w:val="single" w:sz="4" w:space="0" w:color="000000"/>
            </w:tcBorders>
          </w:tcPr>
          <w:p w14:paraId="54358842" w14:textId="77777777" w:rsidR="00DD2724" w:rsidRDefault="00DD2724">
            <w:pPr>
              <w:jc w:val="both"/>
              <w:rPr>
                <w:szCs w:val="24"/>
                <w:lang w:eastAsia="lt-LT"/>
              </w:rPr>
            </w:pPr>
          </w:p>
        </w:tc>
        <w:tc>
          <w:tcPr>
            <w:tcW w:w="2127" w:type="dxa"/>
            <w:gridSpan w:val="2"/>
            <w:tcBorders>
              <w:top w:val="single" w:sz="4" w:space="0" w:color="auto"/>
              <w:left w:val="single" w:sz="4" w:space="0" w:color="000000"/>
              <w:bottom w:val="single" w:sz="4" w:space="0" w:color="auto"/>
              <w:right w:val="single" w:sz="4" w:space="0" w:color="000000"/>
            </w:tcBorders>
          </w:tcPr>
          <w:p w14:paraId="24B92D76"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6F11C767" w14:textId="77777777" w:rsidR="00DD2724" w:rsidRDefault="00DD2724">
            <w:pPr>
              <w:rPr>
                <w:szCs w:val="24"/>
                <w:lang w:eastAsia="lt-LT"/>
              </w:rPr>
            </w:pPr>
          </w:p>
        </w:tc>
      </w:tr>
      <w:tr w:rsidR="00DD2724" w14:paraId="2CBB37BB" w14:textId="77777777">
        <w:trPr>
          <w:trHeight w:val="300"/>
        </w:trPr>
        <w:tc>
          <w:tcPr>
            <w:tcW w:w="4962" w:type="dxa"/>
            <w:tcBorders>
              <w:top w:val="single" w:sz="4" w:space="0" w:color="auto"/>
              <w:left w:val="single" w:sz="4" w:space="0" w:color="000000"/>
              <w:bottom w:val="single" w:sz="4" w:space="0" w:color="auto"/>
              <w:right w:val="single" w:sz="4" w:space="0" w:color="000000"/>
            </w:tcBorders>
          </w:tcPr>
          <w:p w14:paraId="7B013570" w14:textId="77777777" w:rsidR="00DD2724" w:rsidRDefault="00CC46F5">
            <w:pPr>
              <w:jc w:val="both"/>
              <w:rPr>
                <w:szCs w:val="24"/>
                <w:lang w:eastAsia="lt-LT"/>
              </w:rPr>
            </w:pPr>
            <w:r>
              <w:rPr>
                <w:szCs w:val="24"/>
                <w:lang w:eastAsia="lt-LT"/>
              </w:rPr>
              <w:t>4.5.1. teikiamas finansavimas neviršija nustatytų</w:t>
            </w:r>
            <w:r>
              <w:rPr>
                <w:i/>
                <w:szCs w:val="24"/>
                <w:lang w:eastAsia="lt-LT"/>
              </w:rPr>
              <w:t xml:space="preserve"> de </w:t>
            </w:r>
            <w:proofErr w:type="spellStart"/>
            <w:r>
              <w:rPr>
                <w:i/>
                <w:szCs w:val="24"/>
                <w:lang w:eastAsia="lt-LT"/>
              </w:rPr>
              <w:t>minimis</w:t>
            </w:r>
            <w:proofErr w:type="spellEnd"/>
            <w:r>
              <w:rPr>
                <w:szCs w:val="24"/>
                <w:lang w:eastAsia="lt-LT"/>
              </w:rPr>
              <w:t xml:space="preserve"> pagalbos ribų ir atitinka reikalavimus, taikomus </w:t>
            </w:r>
            <w:r>
              <w:rPr>
                <w:i/>
                <w:szCs w:val="24"/>
                <w:lang w:eastAsia="lt-LT"/>
              </w:rPr>
              <w:t xml:space="preserve">de </w:t>
            </w:r>
            <w:proofErr w:type="spellStart"/>
            <w:r>
              <w:rPr>
                <w:i/>
                <w:szCs w:val="24"/>
                <w:lang w:eastAsia="lt-LT"/>
              </w:rPr>
              <w:t>minimis</w:t>
            </w:r>
            <w:proofErr w:type="spellEnd"/>
            <w:r>
              <w:rPr>
                <w:szCs w:val="24"/>
                <w:lang w:eastAsia="lt-LT"/>
              </w:rPr>
              <w:t xml:space="preserve"> pagalbai.</w:t>
            </w:r>
          </w:p>
        </w:tc>
        <w:tc>
          <w:tcPr>
            <w:tcW w:w="5244" w:type="dxa"/>
            <w:tcBorders>
              <w:top w:val="single" w:sz="4" w:space="0" w:color="auto"/>
              <w:left w:val="single" w:sz="4" w:space="0" w:color="000000"/>
              <w:bottom w:val="single" w:sz="4" w:space="0" w:color="auto"/>
              <w:right w:val="single" w:sz="4" w:space="0" w:color="000000"/>
            </w:tcBorders>
          </w:tcPr>
          <w:p w14:paraId="786BF4D5" w14:textId="77777777" w:rsidR="00DD2724" w:rsidRDefault="00CC46F5">
            <w:pPr>
              <w:jc w:val="both"/>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auto"/>
              <w:right w:val="single" w:sz="4" w:space="0" w:color="000000"/>
            </w:tcBorders>
          </w:tcPr>
          <w:p w14:paraId="609C85FD"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6FCD296D" w14:textId="77777777" w:rsidR="00DD2724" w:rsidRDefault="00DD2724">
            <w:pPr>
              <w:rPr>
                <w:szCs w:val="24"/>
                <w:lang w:eastAsia="lt-LT"/>
              </w:rPr>
            </w:pPr>
          </w:p>
        </w:tc>
      </w:tr>
      <w:tr w:rsidR="00DD2724" w14:paraId="3F16E85D" w14:textId="77777777">
        <w:trPr>
          <w:trHeight w:val="174"/>
        </w:trPr>
        <w:tc>
          <w:tcPr>
            <w:tcW w:w="4962" w:type="dxa"/>
            <w:tcBorders>
              <w:top w:val="single" w:sz="4" w:space="0" w:color="auto"/>
              <w:left w:val="single" w:sz="4" w:space="0" w:color="000000"/>
              <w:bottom w:val="single" w:sz="4" w:space="0" w:color="auto"/>
              <w:right w:val="single" w:sz="4" w:space="0" w:color="000000"/>
            </w:tcBorders>
          </w:tcPr>
          <w:p w14:paraId="2555C199" w14:textId="77777777" w:rsidR="00DD2724" w:rsidRDefault="00CC46F5">
            <w:pPr>
              <w:jc w:val="both"/>
              <w:rPr>
                <w:szCs w:val="24"/>
                <w:lang w:eastAsia="lt-LT"/>
              </w:rPr>
            </w:pPr>
            <w:r>
              <w:rPr>
                <w:szCs w:val="24"/>
                <w:lang w:eastAsia="lt-LT"/>
              </w:rPr>
              <w:t>4.5.2. projektas finansuojamas pagal suderintą valstybės pagalbos schemą ar Europos Komisijos sprendimą arba pagal bendrąjį bendrosios išimties reglamentą, laikantis ten nustatytų reikalavimų.</w:t>
            </w:r>
          </w:p>
        </w:tc>
        <w:tc>
          <w:tcPr>
            <w:tcW w:w="5244" w:type="dxa"/>
            <w:tcBorders>
              <w:top w:val="single" w:sz="4" w:space="0" w:color="auto"/>
              <w:left w:val="single" w:sz="4" w:space="0" w:color="000000"/>
              <w:bottom w:val="single" w:sz="4" w:space="0" w:color="auto"/>
              <w:right w:val="single" w:sz="4" w:space="0" w:color="000000"/>
            </w:tcBorders>
          </w:tcPr>
          <w:p w14:paraId="65F0DB0E" w14:textId="77777777" w:rsidR="00DD2724" w:rsidRDefault="00CC46F5">
            <w:pPr>
              <w:jc w:val="both"/>
              <w:rPr>
                <w:szCs w:val="24"/>
                <w:lang w:eastAsia="lt-LT"/>
              </w:rPr>
            </w:pPr>
            <w:r>
              <w:rPr>
                <w:szCs w:val="24"/>
                <w:lang w:eastAsia="lt-LT"/>
              </w:rPr>
              <w:t>Netaikoma.</w:t>
            </w:r>
          </w:p>
        </w:tc>
        <w:tc>
          <w:tcPr>
            <w:tcW w:w="2127" w:type="dxa"/>
            <w:gridSpan w:val="2"/>
            <w:tcBorders>
              <w:top w:val="single" w:sz="4" w:space="0" w:color="auto"/>
              <w:left w:val="single" w:sz="4" w:space="0" w:color="000000"/>
              <w:bottom w:val="single" w:sz="4" w:space="0" w:color="auto"/>
              <w:right w:val="single" w:sz="4" w:space="0" w:color="000000"/>
            </w:tcBorders>
          </w:tcPr>
          <w:p w14:paraId="64108512"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68CDED56" w14:textId="77777777" w:rsidR="00DD2724" w:rsidRDefault="00DD2724">
            <w:pPr>
              <w:rPr>
                <w:szCs w:val="24"/>
                <w:lang w:eastAsia="lt-LT"/>
              </w:rPr>
            </w:pPr>
          </w:p>
        </w:tc>
      </w:tr>
      <w:tr w:rsidR="00DD2724" w14:paraId="633490C7" w14:textId="77777777">
        <w:trPr>
          <w:trHeight w:val="557"/>
        </w:trPr>
        <w:tc>
          <w:tcPr>
            <w:tcW w:w="4962" w:type="dxa"/>
            <w:tcBorders>
              <w:top w:val="single" w:sz="4" w:space="0" w:color="auto"/>
              <w:left w:val="single" w:sz="4" w:space="0" w:color="000000"/>
              <w:bottom w:val="single" w:sz="4" w:space="0" w:color="auto"/>
              <w:right w:val="single" w:sz="4" w:space="0" w:color="000000"/>
            </w:tcBorders>
          </w:tcPr>
          <w:p w14:paraId="6CDD15BE" w14:textId="77777777" w:rsidR="00DD2724" w:rsidRDefault="00CC46F5">
            <w:pPr>
              <w:jc w:val="both"/>
              <w:rPr>
                <w:szCs w:val="24"/>
                <w:lang w:eastAsia="lt-LT"/>
              </w:rPr>
            </w:pPr>
            <w:r>
              <w:rPr>
                <w:szCs w:val="24"/>
                <w:lang w:eastAsia="lt-LT"/>
              </w:rPr>
              <w:t xml:space="preserve">4.5.3. projekto finansavimas nereiškia neteisėtos valstybės pagalbos ar </w:t>
            </w:r>
            <w:r>
              <w:rPr>
                <w:i/>
                <w:szCs w:val="24"/>
                <w:lang w:eastAsia="lt-LT"/>
              </w:rPr>
              <w:t xml:space="preserve">de </w:t>
            </w:r>
            <w:proofErr w:type="spellStart"/>
            <w:r>
              <w:rPr>
                <w:i/>
                <w:szCs w:val="24"/>
                <w:lang w:eastAsia="lt-LT"/>
              </w:rPr>
              <w:t>minimis</w:t>
            </w:r>
            <w:proofErr w:type="spellEnd"/>
            <w:r>
              <w:rPr>
                <w:szCs w:val="24"/>
                <w:lang w:eastAsia="lt-LT"/>
              </w:rPr>
              <w:t xml:space="preserve"> pagalbos suteikimo.</w:t>
            </w:r>
          </w:p>
        </w:tc>
        <w:tc>
          <w:tcPr>
            <w:tcW w:w="5244" w:type="dxa"/>
            <w:tcBorders>
              <w:top w:val="single" w:sz="4" w:space="0" w:color="auto"/>
              <w:left w:val="single" w:sz="4" w:space="0" w:color="000000"/>
              <w:bottom w:val="single" w:sz="4" w:space="0" w:color="auto"/>
              <w:right w:val="single" w:sz="4" w:space="0" w:color="000000"/>
            </w:tcBorders>
          </w:tcPr>
          <w:p w14:paraId="789811AE" w14:textId="77777777" w:rsidR="00DD2724" w:rsidRDefault="00CC46F5">
            <w:pPr>
              <w:jc w:val="both"/>
              <w:rPr>
                <w:szCs w:val="24"/>
                <w:lang w:eastAsia="lt-LT"/>
              </w:rPr>
            </w:pPr>
            <w:r>
              <w:rPr>
                <w:szCs w:val="24"/>
                <w:lang w:eastAsia="lt-LT"/>
              </w:rPr>
              <w:t xml:space="preserve">Projekto finansavimas turi nereikšti neteisėtos valstybės pagalbos ar </w:t>
            </w:r>
            <w:r>
              <w:rPr>
                <w:i/>
                <w:szCs w:val="24"/>
                <w:lang w:eastAsia="lt-LT"/>
              </w:rPr>
              <w:t xml:space="preserve">de </w:t>
            </w:r>
            <w:proofErr w:type="spellStart"/>
            <w:r>
              <w:rPr>
                <w:i/>
                <w:szCs w:val="24"/>
                <w:lang w:eastAsia="lt-LT"/>
              </w:rPr>
              <w:t>minimis</w:t>
            </w:r>
            <w:proofErr w:type="spellEnd"/>
            <w:r>
              <w:rPr>
                <w:szCs w:val="24"/>
                <w:lang w:eastAsia="lt-LT"/>
              </w:rPr>
              <w:t xml:space="preserve"> pagalbos suteikimo, kadangi šio </w:t>
            </w:r>
            <w:r>
              <w:rPr>
                <w:rFonts w:eastAsia="Calibri"/>
                <w:szCs w:val="24"/>
              </w:rPr>
              <w:t xml:space="preserve">Aprašo 27 punkte yra nustatyta, kad </w:t>
            </w:r>
            <w:r>
              <w:rPr>
                <w:szCs w:val="24"/>
                <w:lang w:eastAsia="lt-LT"/>
              </w:rPr>
              <w:t xml:space="preserve">pagal Aprašą valstybės pagalba ir (ar) </w:t>
            </w:r>
            <w:r>
              <w:rPr>
                <w:i/>
                <w:szCs w:val="24"/>
                <w:lang w:eastAsia="lt-LT"/>
              </w:rPr>
              <w:t xml:space="preserve">de </w:t>
            </w:r>
            <w:proofErr w:type="spellStart"/>
            <w:r>
              <w:rPr>
                <w:i/>
                <w:szCs w:val="24"/>
                <w:lang w:eastAsia="lt-LT"/>
              </w:rPr>
              <w:t>minimis</w:t>
            </w:r>
            <w:proofErr w:type="spellEnd"/>
            <w:r>
              <w:rPr>
                <w:i/>
                <w:szCs w:val="24"/>
                <w:lang w:eastAsia="lt-LT"/>
              </w:rPr>
              <w:t xml:space="preserve"> </w:t>
            </w:r>
            <w:r>
              <w:rPr>
                <w:szCs w:val="24"/>
                <w:lang w:eastAsia="lt-LT"/>
              </w:rPr>
              <w:t xml:space="preserve">pagalba nėra teikiama. </w:t>
            </w:r>
          </w:p>
          <w:p w14:paraId="7CEB438F" w14:textId="77777777" w:rsidR="00DD2724" w:rsidRDefault="00CC46F5">
            <w:pPr>
              <w:jc w:val="both"/>
              <w:rPr>
                <w:rFonts w:eastAsia="Calibri"/>
                <w:szCs w:val="24"/>
              </w:rPr>
            </w:pPr>
            <w:r>
              <w:rPr>
                <w:rFonts w:eastAsia="Calibri"/>
                <w:szCs w:val="24"/>
              </w:rPr>
              <w:lastRenderedPageBreak/>
              <w:t>Vertinant atitiktį šiam vertinimo aspektui, pildomas Aprašo 2 priedas.</w:t>
            </w:r>
          </w:p>
          <w:p w14:paraId="688BAED2" w14:textId="77777777" w:rsidR="00DD2724" w:rsidRDefault="00DD2724">
            <w:pPr>
              <w:jc w:val="both"/>
              <w:rPr>
                <w:rFonts w:eastAsia="Calibri"/>
                <w:szCs w:val="24"/>
              </w:rPr>
            </w:pPr>
          </w:p>
          <w:p w14:paraId="51BEA174" w14:textId="77777777" w:rsidR="00DD2724" w:rsidRDefault="00CC46F5">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auto"/>
              <w:left w:val="single" w:sz="4" w:space="0" w:color="000000"/>
              <w:bottom w:val="single" w:sz="4" w:space="0" w:color="auto"/>
              <w:right w:val="single" w:sz="4" w:space="0" w:color="000000"/>
            </w:tcBorders>
          </w:tcPr>
          <w:p w14:paraId="1944BFF3" w14:textId="77777777" w:rsidR="00DD2724" w:rsidRDefault="00DD2724">
            <w:pPr>
              <w:jc w:val="center"/>
              <w:rPr>
                <w:szCs w:val="24"/>
                <w:lang w:eastAsia="lt-LT"/>
              </w:rPr>
            </w:pPr>
          </w:p>
        </w:tc>
        <w:tc>
          <w:tcPr>
            <w:tcW w:w="2693" w:type="dxa"/>
            <w:tcBorders>
              <w:top w:val="single" w:sz="4" w:space="0" w:color="auto"/>
              <w:left w:val="single" w:sz="4" w:space="0" w:color="000000"/>
              <w:bottom w:val="single" w:sz="4" w:space="0" w:color="auto"/>
              <w:right w:val="single" w:sz="4" w:space="0" w:color="000000"/>
            </w:tcBorders>
          </w:tcPr>
          <w:p w14:paraId="7D849AD3" w14:textId="77777777" w:rsidR="00DD2724" w:rsidRDefault="00DD2724">
            <w:pPr>
              <w:rPr>
                <w:szCs w:val="24"/>
                <w:lang w:eastAsia="lt-LT"/>
              </w:rPr>
            </w:pPr>
          </w:p>
        </w:tc>
      </w:tr>
      <w:tr w:rsidR="00DD2724" w14:paraId="75304DAC" w14:textId="77777777">
        <w:trPr>
          <w:trHeight w:val="20"/>
        </w:trPr>
        <w:tc>
          <w:tcPr>
            <w:tcW w:w="15026" w:type="dxa"/>
            <w:gridSpan w:val="5"/>
            <w:tcBorders>
              <w:top w:val="single" w:sz="4" w:space="0" w:color="auto"/>
              <w:left w:val="single" w:sz="4" w:space="0" w:color="000000"/>
              <w:bottom w:val="single" w:sz="4" w:space="0" w:color="000000"/>
              <w:right w:val="single" w:sz="4" w:space="0" w:color="000000"/>
            </w:tcBorders>
            <w:shd w:val="clear" w:color="auto" w:fill="D9D9D9"/>
          </w:tcPr>
          <w:p w14:paraId="72A31382" w14:textId="77777777" w:rsidR="00DD2724" w:rsidRDefault="00CC46F5">
            <w:pPr>
              <w:rPr>
                <w:szCs w:val="24"/>
                <w:lang w:eastAsia="lt-LT"/>
              </w:rPr>
            </w:pPr>
            <w:r>
              <w:rPr>
                <w:b/>
                <w:bCs/>
                <w:szCs w:val="24"/>
                <w:lang w:eastAsia="lt-LT"/>
              </w:rPr>
              <w:t>5. Pareiškėjas ir partneris (-</w:t>
            </w:r>
            <w:proofErr w:type="spellStart"/>
            <w:r>
              <w:rPr>
                <w:b/>
                <w:bCs/>
                <w:szCs w:val="24"/>
                <w:lang w:eastAsia="lt-LT"/>
              </w:rPr>
              <w:t>iai</w:t>
            </w:r>
            <w:proofErr w:type="spellEnd"/>
            <w:r>
              <w:rPr>
                <w:b/>
                <w:bCs/>
                <w:szCs w:val="24"/>
                <w:lang w:eastAsia="lt-LT"/>
              </w:rPr>
              <w:t>) organizaciniu požiūriu yra pajėgūs tinkamai ir laiku įgyvendinti teikiamą projektą ir atitinka jam (jiems) keliamus reikalavimus.</w:t>
            </w:r>
          </w:p>
        </w:tc>
      </w:tr>
      <w:tr w:rsidR="00DD2724" w14:paraId="22A582DA"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5920AB9B" w14:textId="77777777" w:rsidR="00DD2724" w:rsidRDefault="00CC46F5">
            <w:pPr>
              <w:rPr>
                <w:bCs/>
                <w:szCs w:val="24"/>
                <w:lang w:eastAsia="lt-LT"/>
              </w:rPr>
            </w:pPr>
            <w:r>
              <w:rPr>
                <w:szCs w:val="24"/>
                <w:lang w:eastAsia="lt-LT"/>
              </w:rPr>
              <w:t xml:space="preserve">5.1. </w:t>
            </w:r>
            <w:r>
              <w:rPr>
                <w:bCs/>
                <w:szCs w:val="24"/>
                <w:lang w:eastAsia="lt-LT"/>
              </w:rPr>
              <w:t>Pareiškėjas ir partneris (-</w:t>
            </w:r>
            <w:proofErr w:type="spellStart"/>
            <w:r>
              <w:rPr>
                <w:bCs/>
                <w:szCs w:val="24"/>
                <w:lang w:eastAsia="lt-LT"/>
              </w:rPr>
              <w:t>iai</w:t>
            </w:r>
            <w:proofErr w:type="spellEnd"/>
            <w:r>
              <w:rPr>
                <w:bCs/>
                <w:szCs w:val="24"/>
                <w:lang w:eastAsia="lt-LT"/>
              </w:rPr>
              <w:t>) yra juridiniai asmenys, juridinio asmens filialai, atstovybės (toliau – juridinis asmuo) arba fiziniai asmenys, kaip nustatyta projektų finansavimo sąlygų apraše.</w:t>
            </w:r>
          </w:p>
        </w:tc>
        <w:tc>
          <w:tcPr>
            <w:tcW w:w="5244" w:type="dxa"/>
            <w:tcBorders>
              <w:top w:val="single" w:sz="4" w:space="0" w:color="000000"/>
              <w:left w:val="single" w:sz="4" w:space="0" w:color="000000"/>
              <w:bottom w:val="single" w:sz="4" w:space="0" w:color="000000"/>
              <w:right w:val="single" w:sz="4" w:space="0" w:color="000000"/>
            </w:tcBorders>
          </w:tcPr>
          <w:p w14:paraId="55643758" w14:textId="77777777" w:rsidR="00DD2724" w:rsidRDefault="00CC46F5">
            <w:pPr>
              <w:rPr>
                <w:szCs w:val="24"/>
                <w:lang w:eastAsia="lt-LT"/>
              </w:rPr>
            </w:pPr>
            <w:r>
              <w:rPr>
                <w:szCs w:val="24"/>
                <w:lang w:eastAsia="lt-LT"/>
              </w:rPr>
              <w:t>Informacijos šaltinis – paraiška.</w:t>
            </w:r>
          </w:p>
          <w:p w14:paraId="00AC033D" w14:textId="77777777" w:rsidR="00DD2724" w:rsidRDefault="00DD2724">
            <w:pPr>
              <w:rPr>
                <w:szCs w:val="24"/>
                <w:lang w:eastAsia="lt-LT"/>
              </w:rPr>
            </w:pPr>
          </w:p>
        </w:tc>
        <w:tc>
          <w:tcPr>
            <w:tcW w:w="2127" w:type="dxa"/>
            <w:gridSpan w:val="2"/>
            <w:tcBorders>
              <w:top w:val="single" w:sz="4" w:space="0" w:color="000000"/>
              <w:left w:val="single" w:sz="4" w:space="0" w:color="000000"/>
              <w:bottom w:val="single" w:sz="4" w:space="0" w:color="000000"/>
              <w:right w:val="single" w:sz="4" w:space="0" w:color="000000"/>
            </w:tcBorders>
          </w:tcPr>
          <w:p w14:paraId="6204ED96"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721B76B2" w14:textId="77777777" w:rsidR="00DD2724" w:rsidRDefault="00DD2724">
            <w:pPr>
              <w:rPr>
                <w:szCs w:val="24"/>
                <w:lang w:eastAsia="lt-LT"/>
              </w:rPr>
            </w:pPr>
          </w:p>
        </w:tc>
      </w:tr>
      <w:tr w:rsidR="00DD2724" w14:paraId="64D1CCD8"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4299A629" w14:textId="77777777" w:rsidR="00DD2724" w:rsidRDefault="00CC46F5">
            <w:pPr>
              <w:jc w:val="both"/>
              <w:rPr>
                <w:szCs w:val="24"/>
                <w:lang w:eastAsia="lt-LT"/>
              </w:rPr>
            </w:pPr>
            <w:r>
              <w:rPr>
                <w:szCs w:val="24"/>
                <w:lang w:eastAsia="lt-LT"/>
              </w:rPr>
              <w:t>5.2. Pareiškėjas ir partneris (-</w:t>
            </w:r>
            <w:proofErr w:type="spellStart"/>
            <w:r>
              <w:rPr>
                <w:szCs w:val="24"/>
                <w:lang w:eastAsia="lt-LT"/>
              </w:rPr>
              <w:t>iai</w:t>
            </w:r>
            <w:proofErr w:type="spellEnd"/>
            <w:r>
              <w:rPr>
                <w:szCs w:val="24"/>
                <w:lang w:eastAsia="lt-LT"/>
              </w:rPr>
              <w:t>) atitinka tinkamų pareiškėjų sąrašą, nustatytą projektų finansavimo sąlygų apraše.</w:t>
            </w:r>
          </w:p>
        </w:tc>
        <w:tc>
          <w:tcPr>
            <w:tcW w:w="5244" w:type="dxa"/>
            <w:tcBorders>
              <w:top w:val="single" w:sz="4" w:space="0" w:color="000000"/>
              <w:left w:val="single" w:sz="4" w:space="0" w:color="000000"/>
              <w:bottom w:val="single" w:sz="4" w:space="0" w:color="000000"/>
              <w:right w:val="single" w:sz="4" w:space="0" w:color="000000"/>
            </w:tcBorders>
          </w:tcPr>
          <w:p w14:paraId="1B8838E1" w14:textId="77777777" w:rsidR="00DD2724" w:rsidRDefault="00CC46F5">
            <w:pPr>
              <w:jc w:val="both"/>
              <w:rPr>
                <w:szCs w:val="24"/>
                <w:lang w:eastAsia="lt-LT"/>
              </w:rPr>
            </w:pPr>
            <w:r>
              <w:rPr>
                <w:szCs w:val="24"/>
                <w:lang w:eastAsia="lt-LT"/>
              </w:rPr>
              <w:t>Tinkamų pareiškėjų sąrašas yra nurodytas Aprašo 12 punkte.</w:t>
            </w:r>
          </w:p>
          <w:p w14:paraId="53FADC3D" w14:textId="77777777" w:rsidR="00DD2724" w:rsidRDefault="00DD2724">
            <w:pPr>
              <w:jc w:val="both"/>
              <w:rPr>
                <w:szCs w:val="24"/>
                <w:lang w:eastAsia="lt-LT"/>
              </w:rPr>
            </w:pPr>
          </w:p>
          <w:p w14:paraId="59DFFB75" w14:textId="77777777" w:rsidR="00DD2724" w:rsidRDefault="00CC46F5">
            <w:pPr>
              <w:jc w:val="both"/>
              <w:rPr>
                <w:szCs w:val="24"/>
                <w:lang w:eastAsia="lt-LT"/>
              </w:rPr>
            </w:pPr>
            <w:r>
              <w:rPr>
                <w:szCs w:val="24"/>
                <w:lang w:eastAsia="lt-LT"/>
              </w:rPr>
              <w:t>Informacijos šaltinis – paraiška.</w:t>
            </w:r>
          </w:p>
        </w:tc>
        <w:tc>
          <w:tcPr>
            <w:tcW w:w="2127" w:type="dxa"/>
            <w:gridSpan w:val="2"/>
            <w:tcBorders>
              <w:top w:val="single" w:sz="4" w:space="0" w:color="000000"/>
              <w:left w:val="single" w:sz="4" w:space="0" w:color="000000"/>
              <w:bottom w:val="single" w:sz="4" w:space="0" w:color="000000"/>
              <w:right w:val="single" w:sz="4" w:space="0" w:color="000000"/>
            </w:tcBorders>
          </w:tcPr>
          <w:p w14:paraId="00BE958B"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2A7BA766" w14:textId="77777777" w:rsidR="00DD2724" w:rsidRDefault="00DD2724">
            <w:pPr>
              <w:rPr>
                <w:szCs w:val="24"/>
                <w:lang w:eastAsia="lt-LT"/>
              </w:rPr>
            </w:pPr>
          </w:p>
        </w:tc>
      </w:tr>
      <w:tr w:rsidR="00DD2724" w14:paraId="1FA7F03B"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5FAC692C" w14:textId="77777777" w:rsidR="00DD2724" w:rsidRDefault="00CC46F5">
            <w:pPr>
              <w:jc w:val="both"/>
              <w:rPr>
                <w:szCs w:val="24"/>
                <w:lang w:eastAsia="lt-LT"/>
              </w:rPr>
            </w:pPr>
            <w:r>
              <w:rPr>
                <w:szCs w:val="24"/>
                <w:lang w:eastAsia="lt-LT"/>
              </w:rPr>
              <w:t xml:space="preserve">5.3. Pareiškėjas ir </w:t>
            </w:r>
            <w:r>
              <w:rPr>
                <w:bCs/>
                <w:szCs w:val="24"/>
                <w:lang w:eastAsia="lt-LT"/>
              </w:rPr>
              <w:t>partneris (-</w:t>
            </w:r>
            <w:proofErr w:type="spellStart"/>
            <w:r>
              <w:rPr>
                <w:bCs/>
                <w:szCs w:val="24"/>
                <w:lang w:eastAsia="lt-LT"/>
              </w:rPr>
              <w:t>iai</w:t>
            </w:r>
            <w:proofErr w:type="spellEnd"/>
            <w:r>
              <w:rPr>
                <w:bCs/>
                <w:szCs w:val="24"/>
                <w:lang w:eastAsia="lt-LT"/>
              </w:rPr>
              <w:t xml:space="preserve">) </w:t>
            </w:r>
            <w:r>
              <w:rPr>
                <w:szCs w:val="24"/>
                <w:lang w:eastAsia="lt-LT"/>
              </w:rPr>
              <w:t>turi teisinį pagrindą užsiimti ta veikla (atlikti funkcijas), kuriai pradėti ir (arba) vykdyti, ir (arba) plėtoti skirtas projektas.</w:t>
            </w:r>
          </w:p>
        </w:tc>
        <w:tc>
          <w:tcPr>
            <w:tcW w:w="5244" w:type="dxa"/>
            <w:tcBorders>
              <w:top w:val="single" w:sz="4" w:space="0" w:color="000000"/>
              <w:left w:val="single" w:sz="4" w:space="0" w:color="000000"/>
              <w:bottom w:val="single" w:sz="4" w:space="0" w:color="000000"/>
              <w:right w:val="single" w:sz="4" w:space="0" w:color="000000"/>
            </w:tcBorders>
          </w:tcPr>
          <w:p w14:paraId="744BB850" w14:textId="77777777" w:rsidR="00DD2724" w:rsidRDefault="00CC46F5">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000000"/>
              <w:right w:val="single" w:sz="4" w:space="0" w:color="000000"/>
            </w:tcBorders>
          </w:tcPr>
          <w:p w14:paraId="17EAD485"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26E7A4BF" w14:textId="77777777" w:rsidR="00DD2724" w:rsidRDefault="00DD2724">
            <w:pPr>
              <w:rPr>
                <w:szCs w:val="24"/>
                <w:lang w:eastAsia="lt-LT"/>
              </w:rPr>
            </w:pPr>
          </w:p>
        </w:tc>
      </w:tr>
      <w:tr w:rsidR="00DD2724" w14:paraId="09A6EB3A"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08B7CDCC" w14:textId="77777777" w:rsidR="00DD2724" w:rsidRDefault="00CC46F5">
            <w:pPr>
              <w:jc w:val="both"/>
              <w:rPr>
                <w:szCs w:val="24"/>
                <w:lang w:eastAsia="lt-LT"/>
              </w:rPr>
            </w:pPr>
            <w:r>
              <w:rPr>
                <w:szCs w:val="24"/>
                <w:lang w:eastAsia="lt-LT"/>
              </w:rPr>
              <w:t>5.4. Pareiškėjui ir partneriui (-</w:t>
            </w:r>
            <w:proofErr w:type="spellStart"/>
            <w:r>
              <w:rPr>
                <w:szCs w:val="24"/>
                <w:lang w:eastAsia="lt-LT"/>
              </w:rPr>
              <w:t>iams</w:t>
            </w:r>
            <w:proofErr w:type="spellEnd"/>
            <w:r>
              <w:rPr>
                <w:szCs w:val="24"/>
                <w:lang w:eastAsia="lt-LT"/>
              </w:rPr>
              <w:t>) nėra apribojimų gauti finansavimą:</w:t>
            </w:r>
          </w:p>
          <w:p w14:paraId="0E5EADBB" w14:textId="77777777" w:rsidR="00DD2724" w:rsidRDefault="00CC46F5">
            <w:pPr>
              <w:jc w:val="both"/>
              <w:rPr>
                <w:szCs w:val="24"/>
                <w:lang w:eastAsia="lt-LT"/>
              </w:rPr>
            </w:pPr>
            <w:r>
              <w:rPr>
                <w:szCs w:val="24"/>
                <w:lang w:eastAsia="lt-LT"/>
              </w:rPr>
              <w:t>5.4.1. pareiškėjui ir partneriui (-</w:t>
            </w:r>
            <w:proofErr w:type="spellStart"/>
            <w:r>
              <w:rPr>
                <w:szCs w:val="24"/>
                <w:lang w:eastAsia="lt-LT"/>
              </w:rPr>
              <w:t>iams</w:t>
            </w:r>
            <w:proofErr w:type="spellEnd"/>
            <w:r>
              <w:rPr>
                <w:szCs w:val="24"/>
                <w:lang w:eastAsia="lt-LT"/>
              </w:rPr>
              <w:t xml:space="preserve">), kurie yra juridiniai asmenys, nėra iškelta byla dėl bankroto arba restruktūrizavimo, nėra pradėtas ikiteisminis tyrimas dėl ūkinės ir (arba) ekonominės veiklos arba jis (jie) nėra likviduojamas (-i), nėra priimtas kreditorių susirinkimo nutarimas bankroto procedūras vykdyti ne teismo tvarka </w:t>
            </w:r>
            <w:r>
              <w:rPr>
                <w:i/>
                <w:iCs/>
                <w:szCs w:val="24"/>
                <w:lang w:eastAsia="lt-LT"/>
              </w:rPr>
              <w:t xml:space="preserve">(ši nuostata netaikoma biudžetinėms įstaigoms) </w:t>
            </w:r>
            <w:r>
              <w:rPr>
                <w:szCs w:val="24"/>
                <w:lang w:eastAsia="lt-LT"/>
              </w:rPr>
              <w:t>arba pareiškėjui ir partneriui (-</w:t>
            </w:r>
            <w:proofErr w:type="spellStart"/>
            <w:r>
              <w:rPr>
                <w:szCs w:val="24"/>
                <w:lang w:eastAsia="lt-LT"/>
              </w:rPr>
              <w:t>iams</w:t>
            </w:r>
            <w:proofErr w:type="spellEnd"/>
            <w:r>
              <w:rPr>
                <w:szCs w:val="24"/>
                <w:lang w:eastAsia="lt-LT"/>
              </w:rPr>
              <w:t>), kurie yra fiziniai asmenys, nėra iškelta byla dėl bankroto, nėra pradėtas ikiteisminis tyrimas dėl ūkinės ir (arba) ekonominės veiklos;</w:t>
            </w:r>
          </w:p>
          <w:p w14:paraId="613B8F43" w14:textId="77777777" w:rsidR="00DD2724" w:rsidRDefault="00CC46F5">
            <w:pPr>
              <w:jc w:val="both"/>
              <w:rPr>
                <w:szCs w:val="24"/>
                <w:lang w:eastAsia="lt-LT"/>
              </w:rPr>
            </w:pPr>
            <w:r>
              <w:rPr>
                <w:szCs w:val="24"/>
                <w:lang w:eastAsia="lt-LT"/>
              </w:rPr>
              <w:lastRenderedPageBreak/>
              <w:t>5.4.2. paraiškos pateikimo dieną pareiškėjas ir partneris (-</w:t>
            </w:r>
            <w:proofErr w:type="spellStart"/>
            <w:r>
              <w:rPr>
                <w:szCs w:val="24"/>
                <w:lang w:eastAsia="lt-LT"/>
              </w:rPr>
              <w:t>iai</w:t>
            </w:r>
            <w:proofErr w:type="spellEnd"/>
            <w:r>
              <w:rPr>
                <w:szCs w:val="24"/>
                <w:lang w:eastAsia="lt-LT"/>
              </w:rPr>
              <w:t>) galutiniu teismo sprendimu ar galutiniu administraciniu sprendimu nėra pripažinti neatliekančiais pareigų, susijusių su mokesčių ar socialinio draudimo įmokų mokėjimu</w:t>
            </w:r>
            <w:r>
              <w:rPr>
                <w:b/>
                <w:bCs/>
                <w:szCs w:val="24"/>
                <w:lang w:eastAsia="lt-LT"/>
              </w:rPr>
              <w:t xml:space="preserve"> </w:t>
            </w:r>
            <w:r>
              <w:rPr>
                <w:szCs w:val="24"/>
                <w:lang w:eastAsia="lt-LT"/>
              </w:rPr>
              <w:t>pagal Lietuvos Respublikos teisės aktus arba pagal kitos valstybės teisės aktus, jei pareiškėjas ir partneris (-</w:t>
            </w:r>
            <w:proofErr w:type="spellStart"/>
            <w:r>
              <w:rPr>
                <w:szCs w:val="24"/>
                <w:lang w:eastAsia="lt-LT"/>
              </w:rPr>
              <w:t>iai</w:t>
            </w:r>
            <w:proofErr w:type="spellEnd"/>
            <w:r>
              <w:rPr>
                <w:szCs w:val="24"/>
                <w:lang w:eastAsia="lt-LT"/>
              </w:rPr>
              <w:t xml:space="preserve">) yra užsienyje registruoti juridiniai asmenys ar užsienyje gyvenantys fiziniai asmenys </w:t>
            </w:r>
            <w:r>
              <w:rPr>
                <w:i/>
                <w:iCs/>
                <w:szCs w:val="24"/>
                <w:lang w:eastAsia="lt-LT"/>
              </w:rPr>
              <w:t>(ši nuostata netaikoma įstaigoms, kurių veikla finansuojama iš Lietuvos Respublikos valstybės ir (arba) savivaldybių biudžetų ir (arba) valstybės pinigų fondų, ir pareiškėjams, kuriems Lietuvos Respublikos teisės aktų nustatyta tvarka yra atidėti mokesčių arba socialinio draudimo įmokų mokėjimo terminai)</w:t>
            </w:r>
            <w:r>
              <w:rPr>
                <w:iCs/>
                <w:szCs w:val="24"/>
                <w:lang w:eastAsia="lt-LT"/>
              </w:rPr>
              <w:t>;</w:t>
            </w:r>
          </w:p>
          <w:p w14:paraId="44F3DD40" w14:textId="77777777" w:rsidR="00DD2724" w:rsidRDefault="00CC46F5">
            <w:pPr>
              <w:jc w:val="both"/>
              <w:rPr>
                <w:szCs w:val="24"/>
                <w:lang w:eastAsia="lt-LT"/>
              </w:rPr>
            </w:pPr>
            <w:r>
              <w:rPr>
                <w:szCs w:val="24"/>
                <w:lang w:eastAsia="lt-LT"/>
              </w:rPr>
              <w:t>5.4.3. paraiškos vertinimo metu pareiškėjas ir partneris (-</w:t>
            </w:r>
            <w:proofErr w:type="spellStart"/>
            <w:r>
              <w:rPr>
                <w:szCs w:val="24"/>
                <w:lang w:eastAsia="lt-LT"/>
              </w:rPr>
              <w:t>iai</w:t>
            </w:r>
            <w:proofErr w:type="spellEnd"/>
            <w:r>
              <w:rPr>
                <w:szCs w:val="24"/>
                <w:lang w:eastAsia="lt-LT"/>
              </w:rPr>
              <w:t>), kurie yra fiziniai asmenys, arba pareiškėjo ir partnerio (-</w:t>
            </w:r>
            <w:proofErr w:type="spellStart"/>
            <w:r>
              <w:rPr>
                <w:szCs w:val="24"/>
                <w:lang w:eastAsia="lt-LT"/>
              </w:rPr>
              <w:t>ių</w:t>
            </w:r>
            <w:proofErr w:type="spellEnd"/>
            <w:r>
              <w:rPr>
                <w:szCs w:val="24"/>
                <w:lang w:eastAsia="lt-LT"/>
              </w:rPr>
              <w:t>), kurie yra juridiniai asmenys, vadovas, pagrindinis akcininkas (turintis daugiau nei 50 proc. akcijų) ar savininkas, ūkinės bendrijos tikrasis (-</w:t>
            </w:r>
            <w:proofErr w:type="spellStart"/>
            <w:r>
              <w:rPr>
                <w:szCs w:val="24"/>
                <w:lang w:eastAsia="lt-LT"/>
              </w:rPr>
              <w:t>ieji</w:t>
            </w:r>
            <w:proofErr w:type="spellEnd"/>
            <w:r>
              <w:rPr>
                <w:szCs w:val="24"/>
                <w:lang w:eastAsia="lt-LT"/>
              </w:rPr>
              <w:t>) narys (-</w:t>
            </w:r>
            <w:proofErr w:type="spellStart"/>
            <w:r>
              <w:rPr>
                <w:szCs w:val="24"/>
                <w:lang w:eastAsia="lt-LT"/>
              </w:rPr>
              <w:t>iai</w:t>
            </w:r>
            <w:proofErr w:type="spellEnd"/>
            <w:r>
              <w:rPr>
                <w:szCs w:val="24"/>
                <w:lang w:eastAsia="lt-LT"/>
              </w:rPr>
              <w:t>) ar mažosios bendrijos atstovas (-ai), turintis (-</w:t>
            </w:r>
            <w:proofErr w:type="spellStart"/>
            <w:r>
              <w:rPr>
                <w:szCs w:val="24"/>
                <w:lang w:eastAsia="lt-LT"/>
              </w:rPr>
              <w:t>ys</w:t>
            </w:r>
            <w:proofErr w:type="spellEnd"/>
            <w:r>
              <w:rPr>
                <w:szCs w:val="24"/>
                <w:lang w:eastAsia="lt-LT"/>
              </w:rPr>
              <w:t>) teisę juridinio asmens vardu sudaryti sandorį, ar buhalteris (-</w:t>
            </w:r>
            <w:proofErr w:type="spellStart"/>
            <w:r>
              <w:rPr>
                <w:szCs w:val="24"/>
                <w:lang w:eastAsia="lt-LT"/>
              </w:rPr>
              <w:t>iai</w:t>
            </w:r>
            <w:proofErr w:type="spellEnd"/>
            <w:r>
              <w:rPr>
                <w:szCs w:val="24"/>
                <w:lang w:eastAsia="lt-LT"/>
              </w:rPr>
              <w:t>), ar kitas (kiti) asmuo (asmenys), turintis (-</w:t>
            </w:r>
            <w:proofErr w:type="spellStart"/>
            <w:r>
              <w:rPr>
                <w:szCs w:val="24"/>
                <w:lang w:eastAsia="lt-LT"/>
              </w:rPr>
              <w:t>ys</w:t>
            </w:r>
            <w:proofErr w:type="spellEnd"/>
            <w:r>
              <w:rPr>
                <w:szCs w:val="24"/>
                <w:lang w:eastAsia="lt-LT"/>
              </w:rPr>
              <w:t>) teisę surašyti ir pasirašyti pareiškėjo apskaitos dokumentus, neturi neišnykusio arba nepanaikinto teistumo arba dėl pareiškėjo ir partnerio (-</w:t>
            </w:r>
            <w:proofErr w:type="spellStart"/>
            <w:r>
              <w:rPr>
                <w:szCs w:val="24"/>
                <w:lang w:eastAsia="lt-LT"/>
              </w:rPr>
              <w:t>ių</w:t>
            </w:r>
            <w:proofErr w:type="spellEnd"/>
            <w:r>
              <w:rPr>
                <w:szCs w:val="24"/>
                <w:lang w:eastAsia="lt-LT"/>
              </w:rPr>
              <w:t xml:space="preserve">) per paskutinius 5 metus nebuvo priimtas ir įsiteisėjęs apkaltinamasis teismo nuosprendis už dalyvavimą bendrininkų grupėje, organizuotoje grupėje, nusikalstamame susivienijime, jų </w:t>
            </w:r>
            <w:r>
              <w:rPr>
                <w:szCs w:val="24"/>
                <w:lang w:eastAsia="lt-LT"/>
              </w:rPr>
              <w:lastRenderedPageBreak/>
              <w:t xml:space="preserve">organizavimą ar vadovavimą jiems, teroristinius ir su teroristine veikla susijusius nusikaltimus ar teroristų finansavimą, vaikų darbo ar kitas su prekyba žmonėmis susijusias nusikalstamas veikas, kyšininkavimą, prekybą poveikiu, papirkimą, piktnaudžiavimą, tarnybos pareigų neatlikimą, sukčiavimą, turto pasisavinimą, turto iššvaistymą, turtinės žalos padarymą apgaule, turto sunaikinimą ar sugadinimą, neteisėtą praturtėjimą, kontrabandą, muitinės apgaulę, neteisėtą disponavimą akcizais apmokestinamomis prekėmis, neteisėtą prekių ar produkcijos neišvežimą iš Lietuvos Respublikos, neteisėtą </w:t>
            </w:r>
            <w:proofErr w:type="spellStart"/>
            <w:r>
              <w:rPr>
                <w:szCs w:val="24"/>
                <w:lang w:eastAsia="lt-LT"/>
              </w:rPr>
              <w:t>vertimąsi</w:t>
            </w:r>
            <w:proofErr w:type="spellEnd"/>
            <w:r>
              <w:rPr>
                <w:szCs w:val="24"/>
                <w:lang w:eastAsia="lt-LT"/>
              </w:rPr>
              <w:t xml:space="preserve"> ūkine, komercine, finansine ar profesine veikla, neteisėtą juridinio asmens veiklą, svetimo prekių ar paslaugų ženklo naudojimą, apgaulingą pareiškimą apie juridinio asmens veiklą, mokesčių nesumokėjimą, kredito, paskolos ar tikslinės paramos panaudojimą ne pagal paskirtį ar nustatytą tvarką, kreditinį sukčiavimą, skolininko nesąžiningumą, nusikalstamą bankrotą, netikros elektroninės mokėjimo priemonės gaminimą, tikros elektroninės mokėjimo priemonės klastojimą ar neteisėtą disponavimą elektronine mokėjimo priemone arba jos duomenimis, neteisėtą elektroninės mokėjimo priemonės ar jos duomenų panaudojimą, neteisingų duomenų apie pajamas, pelną ar turtą pateikimą, deklaracijos, ataskaitos ar kito dokumento nepateikimą, apgaulingą ar aplaidų apskaitos tvarkymą, nusikalstamu būdu gauto turto įgijimą ar realizavimą, nusikalstamu būdu įgytų pinigų ar turto legalizavimą, netikrų pinigų ar vertybinių popierių pagaminimą, </w:t>
            </w:r>
            <w:r>
              <w:rPr>
                <w:szCs w:val="24"/>
                <w:lang w:eastAsia="lt-LT"/>
              </w:rPr>
              <w:lastRenderedPageBreak/>
              <w:t xml:space="preserve">laikymą arba realizavimą, dokumento suklastojimą ar disponavimą suklastotu dokumentu, antspaudo, spaudo ar blanko suklastojimą, dalyvavimą kokioje nors kitoje neteisėtoje veikloje, kenkiančioje Lietuvos Respublikos ir (arba) ES finansiniams interesams </w:t>
            </w:r>
            <w:r>
              <w:rPr>
                <w:i/>
                <w:iCs/>
                <w:szCs w:val="24"/>
                <w:lang w:eastAsia="lt-LT"/>
              </w:rPr>
              <w:t>(šis apribojimas netaikomas, jei pareiškėjo arba partnerio (-</w:t>
            </w:r>
            <w:proofErr w:type="spellStart"/>
            <w:r>
              <w:rPr>
                <w:i/>
                <w:iCs/>
                <w:szCs w:val="24"/>
                <w:lang w:eastAsia="lt-LT"/>
              </w:rPr>
              <w:t>ių</w:t>
            </w:r>
            <w:proofErr w:type="spellEnd"/>
            <w:r>
              <w:rPr>
                <w:i/>
                <w:iCs/>
                <w:szCs w:val="24"/>
                <w:lang w:eastAsia="lt-LT"/>
              </w:rPr>
              <w:t>) veikla yra finansuojama iš Lietuvos Respublikos valstybės ir (arba) savivaldybių biudžetų ir (arba) valstybės pinigų fondų, taip pat Europos investicijų fondui ir Europos investicijų bankui)</w:t>
            </w:r>
            <w:r>
              <w:rPr>
                <w:szCs w:val="24"/>
                <w:lang w:eastAsia="lt-LT"/>
              </w:rPr>
              <w:t>;</w:t>
            </w:r>
          </w:p>
          <w:p w14:paraId="5A7BA6E8" w14:textId="77777777" w:rsidR="00DD2724" w:rsidRDefault="00CC46F5">
            <w:pPr>
              <w:jc w:val="both"/>
              <w:rPr>
                <w:szCs w:val="24"/>
                <w:lang w:eastAsia="lt-LT"/>
              </w:rPr>
            </w:pPr>
            <w:r>
              <w:rPr>
                <w:szCs w:val="24"/>
                <w:lang w:eastAsia="lt-LT"/>
              </w:rPr>
              <w:t>5.4.4. paraiškos vertinimo metu pareiškėjui ir partneriui (-</w:t>
            </w:r>
            <w:proofErr w:type="spellStart"/>
            <w:r>
              <w:rPr>
                <w:szCs w:val="24"/>
                <w:lang w:eastAsia="lt-LT"/>
              </w:rPr>
              <w:t>iams</w:t>
            </w:r>
            <w:proofErr w:type="spellEnd"/>
            <w:r>
              <w:rPr>
                <w:szCs w:val="24"/>
                <w:lang w:eastAsia="lt-LT"/>
              </w:rPr>
              <w:t xml:space="preserve">), jei jie perkėlė gamybinę veiklą valstybėje narėje arba į kitą valstybę narę, nėra taikoma arba nebuvo taikoma išieškojimo procedūra </w:t>
            </w:r>
            <w:r>
              <w:rPr>
                <w:i/>
                <w:iCs/>
                <w:szCs w:val="24"/>
                <w:lang w:eastAsia="lt-LT"/>
              </w:rPr>
              <w:t>(ši nuostata nėra taikoma viešiesiems juridiniams asmenims)</w:t>
            </w:r>
            <w:r>
              <w:rPr>
                <w:szCs w:val="24"/>
                <w:lang w:eastAsia="lt-LT"/>
              </w:rPr>
              <w:t>;</w:t>
            </w:r>
          </w:p>
          <w:p w14:paraId="54BEF722" w14:textId="77777777" w:rsidR="00DD2724" w:rsidRDefault="00CC46F5">
            <w:pPr>
              <w:jc w:val="both"/>
              <w:rPr>
                <w:szCs w:val="24"/>
                <w:lang w:eastAsia="lt-LT"/>
              </w:rPr>
            </w:pPr>
            <w:r>
              <w:rPr>
                <w:szCs w:val="24"/>
                <w:lang w:eastAsia="lt-LT"/>
              </w:rPr>
              <w:t>5.4.5. paraiškos vertinimo metu pareiškėjui ir partneriui (-</w:t>
            </w:r>
            <w:proofErr w:type="spellStart"/>
            <w:r>
              <w:rPr>
                <w:szCs w:val="24"/>
                <w:lang w:eastAsia="lt-LT"/>
              </w:rPr>
              <w:t>iams</w:t>
            </w:r>
            <w:proofErr w:type="spellEnd"/>
            <w:r>
              <w:rPr>
                <w:szCs w:val="24"/>
                <w:lang w:eastAsia="lt-LT"/>
              </w:rPr>
              <w:t xml:space="preserve">) nėra taikomas apribojimas (iki 5 metų) neskirti ES finansinės paramos dėl trečiųjų šalių piliečių nelegalaus įdarbinimo </w:t>
            </w:r>
            <w:r>
              <w:rPr>
                <w:i/>
                <w:iCs/>
                <w:szCs w:val="24"/>
                <w:lang w:eastAsia="lt-LT"/>
              </w:rPr>
              <w:t>(ši nuostata nėra taikoma viešiesiems juridiniams asmenims)</w:t>
            </w:r>
            <w:r>
              <w:rPr>
                <w:szCs w:val="24"/>
                <w:lang w:eastAsia="lt-LT"/>
              </w:rPr>
              <w:t>;</w:t>
            </w:r>
          </w:p>
          <w:p w14:paraId="3D1BBFEC" w14:textId="77777777" w:rsidR="00DD2724" w:rsidRDefault="00CC46F5">
            <w:pPr>
              <w:jc w:val="both"/>
              <w:rPr>
                <w:szCs w:val="24"/>
                <w:lang w:eastAsia="lt-LT"/>
              </w:rPr>
            </w:pPr>
            <w:r>
              <w:rPr>
                <w:szCs w:val="24"/>
                <w:lang w:eastAsia="lt-LT"/>
              </w:rPr>
              <w:t>5.4.6. paraiškos vertinimo metu pareiškėjui ir partneriui (-</w:t>
            </w:r>
            <w:proofErr w:type="spellStart"/>
            <w:r>
              <w:rPr>
                <w:szCs w:val="24"/>
                <w:lang w:eastAsia="lt-LT"/>
              </w:rPr>
              <w:t>iams</w:t>
            </w:r>
            <w:proofErr w:type="spellEnd"/>
            <w:r>
              <w:rPr>
                <w:szCs w:val="24"/>
                <w:lang w:eastAsia="lt-LT"/>
              </w:rPr>
              <w:t xml:space="preserve">) nėra taikomas apribojimas gauti finansavimą dėl to, kad per sprendime dėl lėšų grąžinimo nustatytą terminą lėšos nebuvo grąžintos arba grąžinta tik dalis lėšų </w:t>
            </w:r>
            <w:r>
              <w:rPr>
                <w:i/>
                <w:iCs/>
                <w:szCs w:val="24"/>
                <w:lang w:eastAsia="lt-LT"/>
              </w:rPr>
              <w:t>(šis apribojimas netaikomas įstaigoms, kurių veikla finansuojama iš Lietuvos Respublikos valstybės ir (arba) savivaldybių biudžetų ir (arba) valstybės pinigų fondų, įstaigoms, kurių veiklai finansuoti yra skiriama 2007–2013 metų ES fondų ar 2014–</w:t>
            </w:r>
            <w:r>
              <w:rPr>
                <w:i/>
                <w:iCs/>
                <w:szCs w:val="24"/>
                <w:lang w:eastAsia="lt-LT"/>
              </w:rPr>
              <w:lastRenderedPageBreak/>
              <w:t>2020 metų ES struktūrinių fondų techninė parama, Europos investicijų fondui ir Europos investicijų bankui)</w:t>
            </w:r>
            <w:r>
              <w:rPr>
                <w:szCs w:val="24"/>
                <w:lang w:eastAsia="lt-LT"/>
              </w:rPr>
              <w:t>;</w:t>
            </w:r>
          </w:p>
          <w:p w14:paraId="6C9EA224" w14:textId="77777777" w:rsidR="00DD2724" w:rsidRDefault="00CC46F5">
            <w:pPr>
              <w:jc w:val="both"/>
              <w:rPr>
                <w:szCs w:val="24"/>
                <w:lang w:eastAsia="lt-LT"/>
              </w:rPr>
            </w:pPr>
            <w:r>
              <w:rPr>
                <w:szCs w:val="24"/>
                <w:lang w:eastAsia="lt-LT"/>
              </w:rPr>
              <w:t>5.4.7. paraiškos vertinimo metu pareiškėjas ir partneris (-</w:t>
            </w:r>
            <w:proofErr w:type="spellStart"/>
            <w:r>
              <w:rPr>
                <w:szCs w:val="24"/>
                <w:lang w:eastAsia="lt-LT"/>
              </w:rPr>
              <w:t>iai</w:t>
            </w:r>
            <w:proofErr w:type="spellEnd"/>
            <w:r>
              <w:rPr>
                <w:szCs w:val="24"/>
                <w:lang w:eastAsia="lt-LT"/>
              </w:rPr>
              <w:t xml:space="preserve">) Juridinių asmenų registrui yra pateikę metinių finansinių ataskaitų rinkinius, taip pat metinių konsoliduotųjų finansinių ataskaitų rinkinius, kaip nustatyta Juridinių asmenų registro nuostatuose, patvirtintuose Lietuvos Respublikos Vyriausybės 2003 m. lapkričio 12 d. nutarimu Nr. 1407 „Dėl Juridinių asmenų registro įsteigimo ir Juridinių asmenų registro nuostatų patvirtinimo“ </w:t>
            </w:r>
            <w:r>
              <w:rPr>
                <w:i/>
                <w:iCs/>
                <w:szCs w:val="24"/>
                <w:lang w:eastAsia="lt-LT"/>
              </w:rPr>
              <w:t>(ši nuostata netaikoma, kai pareiškėjas yra fizinis asmuo; ši nuostata taikoma tik tais atvejais, kai finansines ataskaitas būtina rengti pagal įstatymus, taikomus juridiniam asmeniui, užsienio juridiniam asmeniui ar kitai organizacijai).</w:t>
            </w:r>
          </w:p>
        </w:tc>
        <w:tc>
          <w:tcPr>
            <w:tcW w:w="5244" w:type="dxa"/>
            <w:tcBorders>
              <w:top w:val="single" w:sz="4" w:space="0" w:color="000000"/>
              <w:left w:val="single" w:sz="4" w:space="0" w:color="000000"/>
              <w:bottom w:val="single" w:sz="4" w:space="0" w:color="000000"/>
              <w:right w:val="single" w:sz="4" w:space="0" w:color="000000"/>
            </w:tcBorders>
          </w:tcPr>
          <w:p w14:paraId="1CBF1E04" w14:textId="77777777" w:rsidR="00DD2724" w:rsidRDefault="00CC46F5">
            <w:pPr>
              <w:jc w:val="both"/>
              <w:rPr>
                <w:szCs w:val="24"/>
                <w:lang w:eastAsia="lt-LT"/>
              </w:rPr>
            </w:pPr>
            <w:r>
              <w:rPr>
                <w:szCs w:val="24"/>
                <w:lang w:eastAsia="lt-LT"/>
              </w:rPr>
              <w:lastRenderedPageBreak/>
              <w:t>Informacijos šaltiniai: paraiška, Juridinių asmenų registro duomenys.</w:t>
            </w:r>
          </w:p>
          <w:p w14:paraId="6AEF3852" w14:textId="77777777" w:rsidR="00DD2724" w:rsidRDefault="00CC46F5">
            <w:pPr>
              <w:jc w:val="both"/>
              <w:rPr>
                <w:szCs w:val="24"/>
                <w:lang w:eastAsia="lt-LT"/>
              </w:rPr>
            </w:pPr>
            <w:r>
              <w:rPr>
                <w:iCs/>
                <w:szCs w:val="24"/>
                <w:lang w:eastAsia="lt-LT"/>
              </w:rPr>
              <w:t xml:space="preserve">Vertinant atitiktį šiam vertinimo aspektui, vadovaujamasi pareiškėjo pateikta deklaracija. </w:t>
            </w:r>
          </w:p>
          <w:p w14:paraId="76509CD1" w14:textId="77777777" w:rsidR="00DD2724" w:rsidRDefault="00CC46F5">
            <w:pPr>
              <w:jc w:val="both"/>
              <w:rPr>
                <w:szCs w:val="24"/>
                <w:lang w:eastAsia="lt-LT"/>
              </w:rPr>
            </w:pPr>
            <w:r>
              <w:rPr>
                <w:iCs/>
                <w:szCs w:val="24"/>
                <w:lang w:eastAsia="lt-LT"/>
              </w:rPr>
              <w:t>Pareiškėjo deklaracijoje pateiktų teiginių dėl atitikties šiam vertinimo aspektui nurodytų apribojimų tikrumas tikrinamas atrankiniu būdu vidaus procedūrų apraše nustatyta tvarka.</w:t>
            </w:r>
          </w:p>
        </w:tc>
        <w:tc>
          <w:tcPr>
            <w:tcW w:w="2127" w:type="dxa"/>
            <w:gridSpan w:val="2"/>
            <w:tcBorders>
              <w:top w:val="single" w:sz="4" w:space="0" w:color="000000"/>
              <w:left w:val="single" w:sz="4" w:space="0" w:color="000000"/>
              <w:bottom w:val="single" w:sz="4" w:space="0" w:color="000000"/>
              <w:right w:val="single" w:sz="4" w:space="0" w:color="000000"/>
            </w:tcBorders>
          </w:tcPr>
          <w:p w14:paraId="0D9D0806"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5C4978AA" w14:textId="77777777" w:rsidR="00DD2724" w:rsidRDefault="00DD2724">
            <w:pPr>
              <w:jc w:val="both"/>
              <w:rPr>
                <w:szCs w:val="24"/>
                <w:lang w:eastAsia="lt-LT"/>
              </w:rPr>
            </w:pPr>
          </w:p>
        </w:tc>
      </w:tr>
      <w:tr w:rsidR="00DD2724" w14:paraId="72E71F1D"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639ABEE6" w14:textId="77777777" w:rsidR="00DD2724" w:rsidRDefault="00CC46F5">
            <w:pPr>
              <w:jc w:val="both"/>
              <w:rPr>
                <w:szCs w:val="24"/>
                <w:lang w:eastAsia="lt-LT"/>
              </w:rPr>
            </w:pPr>
            <w:r>
              <w:rPr>
                <w:szCs w:val="24"/>
                <w:lang w:eastAsia="lt-LT"/>
              </w:rPr>
              <w:lastRenderedPageBreak/>
              <w:t>5.5. Pareiškėjas ir partneris (-</w:t>
            </w:r>
            <w:proofErr w:type="spellStart"/>
            <w:r>
              <w:rPr>
                <w:szCs w:val="24"/>
                <w:lang w:eastAsia="lt-LT"/>
              </w:rPr>
              <w:t>iai</w:t>
            </w:r>
            <w:proofErr w:type="spellEnd"/>
            <w:r>
              <w:rPr>
                <w:szCs w:val="24"/>
                <w:lang w:eastAsia="lt-LT"/>
              </w:rPr>
              <w:t>) turi (gali užtikrinti) pakankamus administravimo gebėjimus vykdyti projektą.</w:t>
            </w:r>
          </w:p>
        </w:tc>
        <w:tc>
          <w:tcPr>
            <w:tcW w:w="5244" w:type="dxa"/>
            <w:tcBorders>
              <w:top w:val="single" w:sz="4" w:space="0" w:color="000000"/>
              <w:left w:val="single" w:sz="4" w:space="0" w:color="000000"/>
              <w:bottom w:val="single" w:sz="4" w:space="0" w:color="000000"/>
              <w:right w:val="single" w:sz="4" w:space="0" w:color="000000"/>
            </w:tcBorders>
          </w:tcPr>
          <w:p w14:paraId="429A6B8D" w14:textId="77777777" w:rsidR="00DD2724" w:rsidRDefault="00CC46F5">
            <w:pPr>
              <w:rPr>
                <w:szCs w:val="24"/>
                <w:lang w:eastAsia="lt-LT"/>
              </w:rPr>
            </w:pPr>
            <w:r>
              <w:rPr>
                <w:szCs w:val="24"/>
                <w:lang w:eastAsia="lt-LT"/>
              </w:rPr>
              <w:t>Informacijos šaltinis – paraiška.</w:t>
            </w:r>
          </w:p>
        </w:tc>
        <w:tc>
          <w:tcPr>
            <w:tcW w:w="2127" w:type="dxa"/>
            <w:gridSpan w:val="2"/>
            <w:tcBorders>
              <w:top w:val="single" w:sz="4" w:space="0" w:color="000000"/>
              <w:left w:val="single" w:sz="4" w:space="0" w:color="000000"/>
              <w:bottom w:val="single" w:sz="4" w:space="0" w:color="000000"/>
              <w:right w:val="single" w:sz="4" w:space="0" w:color="000000"/>
            </w:tcBorders>
          </w:tcPr>
          <w:p w14:paraId="391CCC93"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20E100C4" w14:textId="77777777" w:rsidR="00DD2724" w:rsidRDefault="00DD2724">
            <w:pPr>
              <w:rPr>
                <w:szCs w:val="24"/>
                <w:lang w:eastAsia="lt-LT"/>
              </w:rPr>
            </w:pPr>
          </w:p>
        </w:tc>
      </w:tr>
      <w:tr w:rsidR="00DD2724" w14:paraId="41992A4D" w14:textId="77777777">
        <w:trPr>
          <w:trHeight w:val="274"/>
        </w:trPr>
        <w:tc>
          <w:tcPr>
            <w:tcW w:w="4962" w:type="dxa"/>
            <w:tcBorders>
              <w:top w:val="single" w:sz="4" w:space="0" w:color="000000"/>
              <w:left w:val="single" w:sz="4" w:space="0" w:color="000000"/>
              <w:right w:val="single" w:sz="4" w:space="0" w:color="000000"/>
            </w:tcBorders>
            <w:hideMark/>
          </w:tcPr>
          <w:p w14:paraId="27A1996B" w14:textId="77777777" w:rsidR="00DD2724" w:rsidRDefault="00CC46F5">
            <w:pPr>
              <w:jc w:val="both"/>
              <w:rPr>
                <w:i/>
                <w:spacing w:val="-4"/>
                <w:szCs w:val="24"/>
                <w:lang w:eastAsia="lt-LT"/>
              </w:rPr>
            </w:pPr>
            <w:r>
              <w:rPr>
                <w:spacing w:val="-4"/>
                <w:szCs w:val="24"/>
                <w:lang w:eastAsia="lt-LT"/>
              </w:rPr>
              <w:t xml:space="preserve">5.6. Projekto </w:t>
            </w:r>
            <w:proofErr w:type="spellStart"/>
            <w:r>
              <w:rPr>
                <w:spacing w:val="-4"/>
                <w:szCs w:val="24"/>
                <w:lang w:eastAsia="lt-LT"/>
              </w:rPr>
              <w:t>parengtumas</w:t>
            </w:r>
            <w:proofErr w:type="spellEnd"/>
            <w:r>
              <w:rPr>
                <w:spacing w:val="-4"/>
                <w:szCs w:val="24"/>
                <w:lang w:eastAsia="lt-LT"/>
              </w:rPr>
              <w:t xml:space="preserve"> atitinka projektų finansavimo sąlygų apraše nustatytus reikalavimus.</w:t>
            </w:r>
          </w:p>
        </w:tc>
        <w:tc>
          <w:tcPr>
            <w:tcW w:w="5244" w:type="dxa"/>
            <w:tcBorders>
              <w:top w:val="single" w:sz="4" w:space="0" w:color="000000"/>
              <w:left w:val="single" w:sz="4" w:space="0" w:color="000000"/>
              <w:right w:val="single" w:sz="4" w:space="0" w:color="000000"/>
            </w:tcBorders>
          </w:tcPr>
          <w:p w14:paraId="7D875756" w14:textId="77777777" w:rsidR="00DD2724" w:rsidRDefault="00CC46F5">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000000"/>
              <w:right w:val="single" w:sz="4" w:space="0" w:color="000000"/>
            </w:tcBorders>
          </w:tcPr>
          <w:p w14:paraId="4C2E8AA8" w14:textId="77777777" w:rsidR="00DD2724" w:rsidRDefault="00DD2724">
            <w:pPr>
              <w:jc w:val="center"/>
              <w:rPr>
                <w:szCs w:val="24"/>
                <w:lang w:eastAsia="lt-LT"/>
              </w:rPr>
            </w:pPr>
          </w:p>
        </w:tc>
        <w:tc>
          <w:tcPr>
            <w:tcW w:w="2693" w:type="dxa"/>
            <w:tcBorders>
              <w:top w:val="single" w:sz="4" w:space="0" w:color="000000"/>
              <w:left w:val="single" w:sz="4" w:space="0" w:color="000000"/>
              <w:right w:val="single" w:sz="4" w:space="0" w:color="000000"/>
            </w:tcBorders>
          </w:tcPr>
          <w:p w14:paraId="308A3828" w14:textId="77777777" w:rsidR="00DD2724" w:rsidRDefault="00DD2724">
            <w:pPr>
              <w:rPr>
                <w:szCs w:val="24"/>
                <w:lang w:eastAsia="lt-LT"/>
              </w:rPr>
            </w:pPr>
          </w:p>
        </w:tc>
      </w:tr>
      <w:tr w:rsidR="00DD2724" w14:paraId="2EED3567" w14:textId="77777777">
        <w:trPr>
          <w:trHeight w:val="20"/>
        </w:trPr>
        <w:tc>
          <w:tcPr>
            <w:tcW w:w="4962" w:type="dxa"/>
            <w:tcBorders>
              <w:top w:val="single" w:sz="4" w:space="0" w:color="000000"/>
              <w:left w:val="single" w:sz="4" w:space="0" w:color="000000"/>
              <w:bottom w:val="single" w:sz="4" w:space="0" w:color="000000"/>
              <w:right w:val="single" w:sz="4" w:space="0" w:color="000000"/>
            </w:tcBorders>
            <w:hideMark/>
          </w:tcPr>
          <w:p w14:paraId="2BF8A8A9" w14:textId="77777777" w:rsidR="00DD2724" w:rsidRDefault="00CC46F5">
            <w:pPr>
              <w:jc w:val="both"/>
              <w:rPr>
                <w:rFonts w:eastAsia="Calibri"/>
                <w:szCs w:val="24"/>
              </w:rPr>
            </w:pPr>
            <w:r>
              <w:rPr>
                <w:rFonts w:eastAsia="Calibri"/>
                <w:szCs w:val="24"/>
              </w:rPr>
              <w:t>5.7. Partnerystė įgyvendinant projektą yra pagrįsta ir teikia naudą.</w:t>
            </w:r>
          </w:p>
        </w:tc>
        <w:tc>
          <w:tcPr>
            <w:tcW w:w="5244" w:type="dxa"/>
            <w:tcBorders>
              <w:top w:val="single" w:sz="4" w:space="0" w:color="000000"/>
              <w:left w:val="single" w:sz="4" w:space="0" w:color="000000"/>
              <w:bottom w:val="single" w:sz="4" w:space="0" w:color="000000"/>
              <w:right w:val="single" w:sz="4" w:space="0" w:color="000000"/>
            </w:tcBorders>
          </w:tcPr>
          <w:p w14:paraId="7D6B2951" w14:textId="77777777" w:rsidR="00DD2724" w:rsidRDefault="00CC46F5">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000000"/>
              <w:right w:val="single" w:sz="4" w:space="0" w:color="000000"/>
            </w:tcBorders>
          </w:tcPr>
          <w:p w14:paraId="131D0509"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5B56E071" w14:textId="77777777" w:rsidR="00DD2724" w:rsidRDefault="00DD2724">
            <w:pPr>
              <w:rPr>
                <w:szCs w:val="24"/>
                <w:lang w:eastAsia="lt-LT"/>
              </w:rPr>
            </w:pPr>
          </w:p>
        </w:tc>
      </w:tr>
      <w:tr w:rsidR="00DD2724" w14:paraId="2B450FA2"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cPr>
          <w:p w14:paraId="5D268EE7" w14:textId="77777777" w:rsidR="00DD2724" w:rsidRDefault="00CC46F5">
            <w:pPr>
              <w:rPr>
                <w:szCs w:val="24"/>
                <w:lang w:eastAsia="lt-LT"/>
              </w:rPr>
            </w:pPr>
            <w:r>
              <w:rPr>
                <w:b/>
                <w:bCs/>
                <w:szCs w:val="24"/>
                <w:lang w:eastAsia="lt-LT"/>
              </w:rPr>
              <w:t>6. Projekto išlaidų finansavimo šaltiniai aiškiai nustatyti ir užtikrinti.</w:t>
            </w:r>
          </w:p>
        </w:tc>
      </w:tr>
      <w:tr w:rsidR="00DD2724" w14:paraId="503CB244"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137579EB" w14:textId="77777777" w:rsidR="00DD2724" w:rsidRDefault="00CC46F5">
            <w:pPr>
              <w:jc w:val="both"/>
              <w:rPr>
                <w:i/>
                <w:szCs w:val="24"/>
                <w:lang w:eastAsia="lt-LT"/>
              </w:rPr>
            </w:pPr>
            <w:r>
              <w:rPr>
                <w:szCs w:val="24"/>
                <w:lang w:eastAsia="lt-LT"/>
              </w:rPr>
              <w:t>6.1. Pareiškėjo ir (ar) partnerio (-</w:t>
            </w:r>
            <w:proofErr w:type="spellStart"/>
            <w:r>
              <w:rPr>
                <w:szCs w:val="24"/>
                <w:lang w:eastAsia="lt-LT"/>
              </w:rPr>
              <w:t>ių</w:t>
            </w:r>
            <w:proofErr w:type="spellEnd"/>
            <w:r>
              <w:rPr>
                <w:szCs w:val="24"/>
                <w:lang w:eastAsia="lt-LT"/>
              </w:rPr>
              <w:t>) įnašas atitinka projektų finansavimo sąlygų apraše nustatytus reikalavimus ir yra užtikrintas įnašo finansavimas.</w:t>
            </w:r>
          </w:p>
        </w:tc>
        <w:tc>
          <w:tcPr>
            <w:tcW w:w="5244" w:type="dxa"/>
            <w:tcBorders>
              <w:top w:val="single" w:sz="4" w:space="0" w:color="000000"/>
              <w:left w:val="single" w:sz="4" w:space="0" w:color="000000"/>
              <w:bottom w:val="single" w:sz="4" w:space="0" w:color="auto"/>
              <w:right w:val="single" w:sz="4" w:space="0" w:color="000000"/>
            </w:tcBorders>
          </w:tcPr>
          <w:p w14:paraId="1CD2EB77" w14:textId="77777777" w:rsidR="00DD2724" w:rsidRDefault="00CC46F5">
            <w:pPr>
              <w:jc w:val="both"/>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629FE575"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2B32A04F" w14:textId="77777777" w:rsidR="00DD2724" w:rsidRDefault="00DD2724">
            <w:pPr>
              <w:jc w:val="both"/>
              <w:rPr>
                <w:szCs w:val="24"/>
                <w:lang w:eastAsia="lt-LT"/>
              </w:rPr>
            </w:pPr>
          </w:p>
        </w:tc>
      </w:tr>
      <w:tr w:rsidR="00DD2724" w14:paraId="5538C68F"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438FC40D" w14:textId="77777777" w:rsidR="00DD2724" w:rsidRDefault="00CC46F5">
            <w:pPr>
              <w:jc w:val="both"/>
              <w:rPr>
                <w:szCs w:val="24"/>
                <w:lang w:eastAsia="lt-LT"/>
              </w:rPr>
            </w:pPr>
            <w:r>
              <w:rPr>
                <w:szCs w:val="24"/>
                <w:lang w:eastAsia="lt-LT"/>
              </w:rPr>
              <w:t>6.2. Užtikrintas netinkamų finansuoti su projektu susijusių išlaidų padengimas.</w:t>
            </w:r>
          </w:p>
        </w:tc>
        <w:tc>
          <w:tcPr>
            <w:tcW w:w="5244" w:type="dxa"/>
            <w:tcBorders>
              <w:top w:val="single" w:sz="4" w:space="0" w:color="000000"/>
              <w:left w:val="single" w:sz="4" w:space="0" w:color="000000"/>
              <w:bottom w:val="single" w:sz="4" w:space="0" w:color="auto"/>
              <w:right w:val="single" w:sz="4" w:space="0" w:color="000000"/>
            </w:tcBorders>
          </w:tcPr>
          <w:p w14:paraId="7D610F65" w14:textId="77777777" w:rsidR="00DD2724" w:rsidRDefault="00CC46F5">
            <w:pPr>
              <w:jc w:val="both"/>
              <w:rPr>
                <w:szCs w:val="24"/>
                <w:lang w:eastAsia="lt-LT"/>
              </w:rPr>
            </w:pPr>
            <w:r>
              <w:rPr>
                <w:szCs w:val="24"/>
                <w:lang w:eastAsia="lt-LT"/>
              </w:rPr>
              <w:t xml:space="preserve">Informacijos šaltiniai: duomenys tikrinami pagal Juridinių asmenų registro duomenis, pareiškėjo kreditorių ir debitorių sąrašą (nurodomi kreditoriniai ir debitoriniai įsiskolinimai ir sąrašas, sudarytas ne vėliau kaip prieš </w:t>
            </w:r>
            <w:r>
              <w:rPr>
                <w:szCs w:val="24"/>
                <w:lang w:eastAsia="lt-LT"/>
              </w:rPr>
              <w:br/>
            </w:r>
            <w:r>
              <w:rPr>
                <w:szCs w:val="24"/>
                <w:lang w:eastAsia="lt-LT"/>
              </w:rPr>
              <w:lastRenderedPageBreak/>
              <w:t>30 dienų iki paraiškos pateikimo įgyvendinančiajai institucijai dienos), prognozinius pinigų srautus (mėnesiais) projekto įgyvendinimo laikotarpiu, kuriuose pagal projekto tvarkaraštį būtų detalizuoti ir išdėstyti projekto finansavimo šaltiniai, numatomos patirti išlaidos (atsižvelgiant į apmokėjimo sąlygas), įvertintas paramos sumų gavimas ir panašiai, kurie įrodo, kad pareiškėjui pakaks numatytų finansavimo šaltinių nuosavam indėliui finansuoti ir sklandžiam projekto veiklų finansavimui užtikrinti, pagrindžiančius planuojamo pardavimo dokumentus (turimi kontraktai, užsakomieji komerciniai pasiūlymai, užsakymai ir panašiai), planuojamus finansavimo šaltinius (nuosavos lėšos, bankų ir kitų kredito įstaigų, juridinių asmenų paskolos ir kiti šaltiniai); kitus dokumentus, įrodančius pareiškėjo gebėjimus užtikrinti savo veiklos tęstinumą per visą projekto įgyvendinimo laikotarpį ir prisidėti prie projekto finansavimo.</w:t>
            </w:r>
          </w:p>
        </w:tc>
        <w:tc>
          <w:tcPr>
            <w:tcW w:w="2127" w:type="dxa"/>
            <w:gridSpan w:val="2"/>
            <w:tcBorders>
              <w:top w:val="single" w:sz="4" w:space="0" w:color="000000"/>
              <w:left w:val="single" w:sz="4" w:space="0" w:color="000000"/>
              <w:bottom w:val="single" w:sz="4" w:space="0" w:color="auto"/>
              <w:right w:val="single" w:sz="4" w:space="0" w:color="000000"/>
            </w:tcBorders>
          </w:tcPr>
          <w:p w14:paraId="0F988C62"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6A4E3449" w14:textId="77777777" w:rsidR="00DD2724" w:rsidRDefault="00DD2724">
            <w:pPr>
              <w:rPr>
                <w:szCs w:val="24"/>
                <w:lang w:eastAsia="lt-LT"/>
              </w:rPr>
            </w:pPr>
          </w:p>
        </w:tc>
      </w:tr>
      <w:tr w:rsidR="00DD2724" w14:paraId="1A6F5B1C"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7E264751" w14:textId="77777777" w:rsidR="00DD2724" w:rsidRDefault="00CC46F5">
            <w:pPr>
              <w:rPr>
                <w:szCs w:val="24"/>
                <w:lang w:eastAsia="lt-LT"/>
              </w:rPr>
            </w:pPr>
            <w:r>
              <w:rPr>
                <w:szCs w:val="24"/>
                <w:lang w:eastAsia="lt-LT"/>
              </w:rPr>
              <w:t>6.3. Užtikrintas finansinis projekto (veiklų) rezultatų tęstinumas.</w:t>
            </w:r>
          </w:p>
        </w:tc>
        <w:tc>
          <w:tcPr>
            <w:tcW w:w="5244" w:type="dxa"/>
            <w:tcBorders>
              <w:top w:val="single" w:sz="4" w:space="0" w:color="000000"/>
              <w:left w:val="single" w:sz="4" w:space="0" w:color="000000"/>
              <w:bottom w:val="single" w:sz="4" w:space="0" w:color="auto"/>
              <w:right w:val="single" w:sz="4" w:space="0" w:color="000000"/>
            </w:tcBorders>
          </w:tcPr>
          <w:p w14:paraId="1D8AF9CB" w14:textId="77777777" w:rsidR="00DD2724" w:rsidRDefault="00CC46F5">
            <w:pPr>
              <w:rPr>
                <w:szCs w:val="24"/>
                <w:lang w:eastAsia="lt-LT"/>
              </w:rPr>
            </w:pPr>
            <w:r>
              <w:rPr>
                <w:szCs w:val="24"/>
                <w:lang w:eastAsia="lt-LT"/>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779DB4E3"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783167FD" w14:textId="77777777" w:rsidR="00DD2724" w:rsidRDefault="00DD2724">
            <w:pPr>
              <w:rPr>
                <w:szCs w:val="24"/>
                <w:lang w:eastAsia="lt-LT"/>
              </w:rPr>
            </w:pPr>
          </w:p>
        </w:tc>
      </w:tr>
      <w:tr w:rsidR="00DD2724" w14:paraId="763ACCBC"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3D0700F0" w14:textId="77777777" w:rsidR="00DD2724" w:rsidRDefault="00CC46F5">
            <w:pPr>
              <w:rPr>
                <w:szCs w:val="24"/>
                <w:lang w:eastAsia="lt-LT"/>
              </w:rPr>
            </w:pPr>
            <w:r>
              <w:rPr>
                <w:szCs w:val="24"/>
                <w:lang w:eastAsia="lt-LT"/>
              </w:rPr>
              <w:t>6.4. Projektas atitinka Europos investicijų banko nustatytas išlaidų tinkamumo finansuoti sąlygas.</w:t>
            </w:r>
          </w:p>
        </w:tc>
        <w:tc>
          <w:tcPr>
            <w:tcW w:w="5244" w:type="dxa"/>
            <w:tcBorders>
              <w:top w:val="single" w:sz="4" w:space="0" w:color="000000"/>
              <w:left w:val="single" w:sz="4" w:space="0" w:color="000000"/>
              <w:bottom w:val="single" w:sz="4" w:space="0" w:color="auto"/>
              <w:right w:val="single" w:sz="4" w:space="0" w:color="000000"/>
            </w:tcBorders>
          </w:tcPr>
          <w:p w14:paraId="50BBC0C4" w14:textId="77777777" w:rsidR="00DD2724" w:rsidRDefault="00CC46F5">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4DDF0747"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0027141A" w14:textId="77777777" w:rsidR="00DD2724" w:rsidRDefault="00DD2724">
            <w:pPr>
              <w:rPr>
                <w:szCs w:val="24"/>
                <w:lang w:eastAsia="lt-LT"/>
              </w:rPr>
            </w:pPr>
          </w:p>
        </w:tc>
      </w:tr>
      <w:tr w:rsidR="00DD2724" w14:paraId="03D0F42D"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cPr>
          <w:p w14:paraId="48CD3758" w14:textId="77777777" w:rsidR="00DD2724" w:rsidRDefault="00CC46F5">
            <w:pPr>
              <w:rPr>
                <w:szCs w:val="24"/>
                <w:lang w:eastAsia="lt-LT"/>
              </w:rPr>
            </w:pPr>
            <w:r>
              <w:rPr>
                <w:b/>
                <w:bCs/>
                <w:szCs w:val="24"/>
                <w:lang w:eastAsia="lt-LT"/>
              </w:rPr>
              <w:t>7. Užtikrintas efektyvus projektui įgyvendinti reikalingų lėšų panaudojimas.</w:t>
            </w:r>
          </w:p>
        </w:tc>
      </w:tr>
      <w:tr w:rsidR="00DD2724" w14:paraId="73DBDFB5"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2342796" w14:textId="77777777" w:rsidR="00DD2724" w:rsidRDefault="00CC46F5">
            <w:pPr>
              <w:jc w:val="both"/>
              <w:rPr>
                <w:szCs w:val="24"/>
                <w:lang w:eastAsia="lt-LT"/>
              </w:rPr>
            </w:pPr>
            <w:r>
              <w:rPr>
                <w:szCs w:val="24"/>
                <w:lang w:eastAsia="lt-LT"/>
              </w:rPr>
              <w:t>7.1. Projekto įgyvendinimo alternatyvos pasirinkimas pagrįstas sąnaudų ir naudos analizės rezultatais:</w:t>
            </w:r>
          </w:p>
        </w:tc>
        <w:tc>
          <w:tcPr>
            <w:tcW w:w="5244" w:type="dxa"/>
            <w:tcBorders>
              <w:top w:val="single" w:sz="4" w:space="0" w:color="000000"/>
              <w:left w:val="single" w:sz="4" w:space="0" w:color="000000"/>
              <w:bottom w:val="single" w:sz="4" w:space="0" w:color="auto"/>
              <w:right w:val="single" w:sz="4" w:space="0" w:color="000000"/>
            </w:tcBorders>
          </w:tcPr>
          <w:p w14:paraId="25DF52AD" w14:textId="77777777" w:rsidR="00DD2724" w:rsidRDefault="00CC46F5">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03737EA3"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00CDD7C9" w14:textId="77777777" w:rsidR="00DD2724" w:rsidRDefault="00DD2724">
            <w:pPr>
              <w:rPr>
                <w:szCs w:val="24"/>
                <w:lang w:eastAsia="lt-LT"/>
              </w:rPr>
            </w:pPr>
          </w:p>
        </w:tc>
      </w:tr>
      <w:tr w:rsidR="00DD2724" w14:paraId="401A4005"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55220A9B" w14:textId="77777777" w:rsidR="00DD2724" w:rsidRDefault="00CC46F5">
            <w:pPr>
              <w:jc w:val="both"/>
              <w:rPr>
                <w:szCs w:val="24"/>
                <w:lang w:eastAsia="lt-LT"/>
              </w:rPr>
            </w:pPr>
            <w:r>
              <w:rPr>
                <w:szCs w:val="24"/>
                <w:lang w:eastAsia="lt-LT"/>
              </w:rPr>
              <w:t>7.1.1. projekto įgyvendinimo alternatyvai (-</w:t>
            </w:r>
            <w:proofErr w:type="spellStart"/>
            <w:r>
              <w:rPr>
                <w:szCs w:val="24"/>
                <w:lang w:eastAsia="lt-LT"/>
              </w:rPr>
              <w:t>oms</w:t>
            </w:r>
            <w:proofErr w:type="spellEnd"/>
            <w:r>
              <w:rPr>
                <w:szCs w:val="24"/>
                <w:lang w:eastAsia="lt-LT"/>
              </w:rPr>
              <w:t>) įvertinti taikomos pajamų, sąnaudų, finansavimo šaltinių, sukuriamos naudos ir kitos prielaidos yra pagrįstos;</w:t>
            </w:r>
          </w:p>
        </w:tc>
        <w:tc>
          <w:tcPr>
            <w:tcW w:w="5244" w:type="dxa"/>
            <w:tcBorders>
              <w:top w:val="single" w:sz="4" w:space="0" w:color="000000"/>
              <w:left w:val="single" w:sz="4" w:space="0" w:color="000000"/>
              <w:bottom w:val="single" w:sz="4" w:space="0" w:color="auto"/>
              <w:right w:val="single" w:sz="4" w:space="0" w:color="000000"/>
            </w:tcBorders>
          </w:tcPr>
          <w:p w14:paraId="15FDB840" w14:textId="77777777" w:rsidR="00DD2724" w:rsidRDefault="00DD2724">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41921DDB"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1D9033A7" w14:textId="77777777" w:rsidR="00DD2724" w:rsidRDefault="00DD2724">
            <w:pPr>
              <w:rPr>
                <w:szCs w:val="24"/>
                <w:lang w:eastAsia="lt-LT"/>
              </w:rPr>
            </w:pPr>
          </w:p>
        </w:tc>
      </w:tr>
      <w:tr w:rsidR="00DD2724" w14:paraId="6BA984A9"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4A16DC0E" w14:textId="77777777" w:rsidR="00DD2724" w:rsidRDefault="00CC46F5">
            <w:pPr>
              <w:jc w:val="both"/>
              <w:rPr>
                <w:szCs w:val="24"/>
                <w:lang w:eastAsia="lt-LT"/>
              </w:rPr>
            </w:pPr>
            <w:r>
              <w:rPr>
                <w:szCs w:val="24"/>
                <w:lang w:eastAsia="lt-LT"/>
              </w:rPr>
              <w:t>7.1.2. projekto įgyvendinimo alternatyvai (-</w:t>
            </w:r>
            <w:proofErr w:type="spellStart"/>
            <w:r>
              <w:rPr>
                <w:szCs w:val="24"/>
                <w:lang w:eastAsia="lt-LT"/>
              </w:rPr>
              <w:t>oms</w:t>
            </w:r>
            <w:proofErr w:type="spellEnd"/>
            <w:r>
              <w:rPr>
                <w:szCs w:val="24"/>
                <w:lang w:eastAsia="lt-LT"/>
              </w:rPr>
              <w:t>) įvertinti taikomas vienodas pagrįstos trukmės analizės laikotarpis;</w:t>
            </w:r>
          </w:p>
        </w:tc>
        <w:tc>
          <w:tcPr>
            <w:tcW w:w="5244" w:type="dxa"/>
            <w:tcBorders>
              <w:top w:val="single" w:sz="4" w:space="0" w:color="000000"/>
              <w:left w:val="single" w:sz="4" w:space="0" w:color="000000"/>
              <w:bottom w:val="single" w:sz="4" w:space="0" w:color="auto"/>
              <w:right w:val="single" w:sz="4" w:space="0" w:color="000000"/>
            </w:tcBorders>
          </w:tcPr>
          <w:p w14:paraId="6A04CF90" w14:textId="77777777" w:rsidR="00DD2724" w:rsidRDefault="00DD2724">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559BB648"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51ACC25F" w14:textId="77777777" w:rsidR="00DD2724" w:rsidRDefault="00DD2724">
            <w:pPr>
              <w:rPr>
                <w:szCs w:val="24"/>
                <w:lang w:eastAsia="lt-LT"/>
              </w:rPr>
            </w:pPr>
          </w:p>
        </w:tc>
      </w:tr>
      <w:tr w:rsidR="00DD2724" w14:paraId="6ECC8B53"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6153328A" w14:textId="77777777" w:rsidR="00DD2724" w:rsidRDefault="00CC46F5">
            <w:pPr>
              <w:jc w:val="both"/>
              <w:rPr>
                <w:szCs w:val="24"/>
                <w:lang w:eastAsia="lt-LT"/>
              </w:rPr>
            </w:pPr>
            <w:r>
              <w:rPr>
                <w:szCs w:val="24"/>
                <w:lang w:eastAsia="lt-LT"/>
              </w:rPr>
              <w:lastRenderedPageBreak/>
              <w:t>7.1.3. projekto įgyvendinimo alternatyvai (-</w:t>
            </w:r>
            <w:proofErr w:type="spellStart"/>
            <w:r>
              <w:rPr>
                <w:szCs w:val="24"/>
                <w:lang w:eastAsia="lt-LT"/>
              </w:rPr>
              <w:t>oms</w:t>
            </w:r>
            <w:proofErr w:type="spellEnd"/>
            <w:r>
              <w:rPr>
                <w:szCs w:val="24"/>
                <w:lang w:eastAsia="lt-LT"/>
              </w:rPr>
              <w:t>) įvertinti taikoma vienoda pagrįsto dydžio diskonto norma;</w:t>
            </w:r>
          </w:p>
        </w:tc>
        <w:tc>
          <w:tcPr>
            <w:tcW w:w="5244" w:type="dxa"/>
            <w:tcBorders>
              <w:top w:val="single" w:sz="4" w:space="0" w:color="000000"/>
              <w:left w:val="single" w:sz="4" w:space="0" w:color="000000"/>
              <w:bottom w:val="single" w:sz="4" w:space="0" w:color="auto"/>
              <w:right w:val="single" w:sz="4" w:space="0" w:color="000000"/>
            </w:tcBorders>
          </w:tcPr>
          <w:p w14:paraId="4FC6CEBE" w14:textId="77777777" w:rsidR="00DD2724" w:rsidRDefault="00DD2724">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18F63D78"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9A0F465" w14:textId="77777777" w:rsidR="00DD2724" w:rsidRDefault="00DD2724">
            <w:pPr>
              <w:rPr>
                <w:szCs w:val="24"/>
                <w:lang w:eastAsia="lt-LT"/>
              </w:rPr>
            </w:pPr>
          </w:p>
        </w:tc>
      </w:tr>
      <w:tr w:rsidR="00DD2724" w14:paraId="55668C55"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3809D7AE" w14:textId="77777777" w:rsidR="00DD2724" w:rsidRDefault="00CC46F5">
            <w:pPr>
              <w:jc w:val="both"/>
              <w:rPr>
                <w:szCs w:val="24"/>
                <w:lang w:eastAsia="lt-LT"/>
              </w:rPr>
            </w:pPr>
            <w:r>
              <w:rPr>
                <w:szCs w:val="24"/>
                <w:lang w:eastAsia="lt-LT"/>
              </w:rPr>
              <w:t>7.1.4. optimali projekto įgyvendinimo alternatyva pasirinkta pagal projekto įgyvendinimo alternatyvų finansinių ir (arba) ekonominių rodiklių (grynosios dabartinės vertės, vidinės grąžos normos, sąnaudų ir naudos santykio) reikšmes;</w:t>
            </w:r>
          </w:p>
        </w:tc>
        <w:tc>
          <w:tcPr>
            <w:tcW w:w="5244" w:type="dxa"/>
            <w:tcBorders>
              <w:top w:val="single" w:sz="4" w:space="0" w:color="000000"/>
              <w:left w:val="single" w:sz="4" w:space="0" w:color="000000"/>
              <w:bottom w:val="single" w:sz="4" w:space="0" w:color="auto"/>
              <w:right w:val="single" w:sz="4" w:space="0" w:color="000000"/>
            </w:tcBorders>
          </w:tcPr>
          <w:p w14:paraId="6CA3F0AC" w14:textId="77777777" w:rsidR="00DD2724" w:rsidRDefault="00DD2724">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6854D4BE"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19726A59" w14:textId="77777777" w:rsidR="00DD2724" w:rsidRDefault="00DD2724">
            <w:pPr>
              <w:rPr>
                <w:szCs w:val="24"/>
                <w:lang w:eastAsia="lt-LT"/>
              </w:rPr>
            </w:pPr>
          </w:p>
        </w:tc>
      </w:tr>
      <w:tr w:rsidR="00DD2724" w14:paraId="4C781BDB"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5A2274F7" w14:textId="77777777" w:rsidR="00DD2724" w:rsidRDefault="00CC46F5">
            <w:pPr>
              <w:jc w:val="both"/>
              <w:rPr>
                <w:szCs w:val="24"/>
                <w:lang w:eastAsia="lt-LT"/>
              </w:rPr>
            </w:pPr>
            <w:r>
              <w:rPr>
                <w:szCs w:val="24"/>
                <w:lang w:eastAsia="lt-LT"/>
              </w:rPr>
              <w:t>7.1.5. pasirinktai projekto įgyvendinimo alternatyvai realizuoti nėra žinomų teisinių, techninių ir socialinių apribojimų.</w:t>
            </w:r>
          </w:p>
        </w:tc>
        <w:tc>
          <w:tcPr>
            <w:tcW w:w="5244" w:type="dxa"/>
            <w:tcBorders>
              <w:top w:val="single" w:sz="4" w:space="0" w:color="000000"/>
              <w:left w:val="single" w:sz="4" w:space="0" w:color="000000"/>
              <w:bottom w:val="single" w:sz="4" w:space="0" w:color="auto"/>
              <w:right w:val="single" w:sz="4" w:space="0" w:color="000000"/>
            </w:tcBorders>
          </w:tcPr>
          <w:p w14:paraId="76EE0AA2" w14:textId="77777777" w:rsidR="00DD2724" w:rsidRDefault="00DD2724">
            <w:pPr>
              <w:rPr>
                <w:szCs w:val="24"/>
                <w:lang w:eastAsia="lt-LT"/>
              </w:rPr>
            </w:pPr>
          </w:p>
        </w:tc>
        <w:tc>
          <w:tcPr>
            <w:tcW w:w="2127" w:type="dxa"/>
            <w:gridSpan w:val="2"/>
            <w:tcBorders>
              <w:top w:val="single" w:sz="4" w:space="0" w:color="000000"/>
              <w:left w:val="single" w:sz="4" w:space="0" w:color="000000"/>
              <w:bottom w:val="single" w:sz="4" w:space="0" w:color="auto"/>
              <w:right w:val="single" w:sz="4" w:space="0" w:color="000000"/>
            </w:tcBorders>
          </w:tcPr>
          <w:p w14:paraId="251AE010"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13129F5B" w14:textId="77777777" w:rsidR="00DD2724" w:rsidRDefault="00DD2724">
            <w:pPr>
              <w:rPr>
                <w:szCs w:val="24"/>
                <w:lang w:eastAsia="lt-LT"/>
              </w:rPr>
            </w:pPr>
          </w:p>
        </w:tc>
      </w:tr>
      <w:tr w:rsidR="00DD2724" w14:paraId="43CC4EF0"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36D18A6F" w14:textId="77777777" w:rsidR="00DD2724" w:rsidRDefault="00CC46F5">
            <w:pPr>
              <w:jc w:val="both"/>
              <w:rPr>
                <w:i/>
                <w:szCs w:val="24"/>
                <w:lang w:eastAsia="lt-LT"/>
              </w:rPr>
            </w:pPr>
            <w:r>
              <w:rPr>
                <w:szCs w:val="24"/>
                <w:lang w:eastAsia="lt-LT"/>
              </w:rPr>
              <w:t>7.2. Projekto įgyvendinimo alternatyvos pasirinkimas pagrįstas sąnaudų veiksmingumo analizės rodikliu.</w:t>
            </w:r>
          </w:p>
        </w:tc>
        <w:tc>
          <w:tcPr>
            <w:tcW w:w="5244" w:type="dxa"/>
            <w:tcBorders>
              <w:top w:val="single" w:sz="4" w:space="0" w:color="000000"/>
              <w:left w:val="single" w:sz="4" w:space="0" w:color="000000"/>
              <w:bottom w:val="single" w:sz="4" w:space="0" w:color="auto"/>
              <w:right w:val="single" w:sz="4" w:space="0" w:color="000000"/>
            </w:tcBorders>
          </w:tcPr>
          <w:p w14:paraId="1FB8910E" w14:textId="77777777" w:rsidR="00DD2724" w:rsidRDefault="00CC46F5">
            <w:pPr>
              <w:jc w:val="both"/>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06A17991"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7BC15AFB" w14:textId="77777777" w:rsidR="00DD2724" w:rsidRDefault="00DD2724">
            <w:pPr>
              <w:rPr>
                <w:szCs w:val="24"/>
                <w:lang w:eastAsia="lt-LT"/>
              </w:rPr>
            </w:pPr>
          </w:p>
        </w:tc>
      </w:tr>
      <w:tr w:rsidR="00DD2724" w14:paraId="18564D76"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0FFD1B7E" w14:textId="77777777" w:rsidR="00DD2724" w:rsidRDefault="00CC46F5">
            <w:pPr>
              <w:jc w:val="both"/>
              <w:rPr>
                <w:rFonts w:eastAsia="Calibri"/>
                <w:szCs w:val="24"/>
              </w:rPr>
            </w:pPr>
            <w:r>
              <w:rPr>
                <w:szCs w:val="24"/>
                <w:lang w:eastAsia="lt-LT"/>
              </w:rPr>
              <w:t>7.3. Įvertintos pagrindinės projekto rizikos ir suplanuotos rizikų valdymo priemonės bei joms įgyvendinti reikalingi ištekliai.</w:t>
            </w:r>
          </w:p>
        </w:tc>
        <w:tc>
          <w:tcPr>
            <w:tcW w:w="5244" w:type="dxa"/>
            <w:tcBorders>
              <w:top w:val="single" w:sz="4" w:space="0" w:color="000000"/>
              <w:left w:val="single" w:sz="4" w:space="0" w:color="000000"/>
              <w:bottom w:val="single" w:sz="4" w:space="0" w:color="auto"/>
              <w:right w:val="single" w:sz="4" w:space="0" w:color="000000"/>
            </w:tcBorders>
          </w:tcPr>
          <w:p w14:paraId="7C145D21" w14:textId="77777777" w:rsidR="00DD2724" w:rsidRDefault="00CC46F5">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3445A935"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6F793795" w14:textId="77777777" w:rsidR="00DD2724" w:rsidRDefault="00DD2724">
            <w:pPr>
              <w:jc w:val="both"/>
              <w:rPr>
                <w:szCs w:val="24"/>
                <w:lang w:eastAsia="lt-LT"/>
              </w:rPr>
            </w:pPr>
          </w:p>
        </w:tc>
      </w:tr>
      <w:tr w:rsidR="00DD2724" w14:paraId="4390F8C6"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41E664EF" w14:textId="77777777" w:rsidR="00DD2724" w:rsidRDefault="00CC46F5">
            <w:pPr>
              <w:jc w:val="both"/>
              <w:rPr>
                <w:szCs w:val="24"/>
                <w:lang w:eastAsia="lt-LT"/>
              </w:rPr>
            </w:pPr>
            <w:r>
              <w:rPr>
                <w:szCs w:val="24"/>
                <w:lang w:eastAsia="lt-LT"/>
              </w:rPr>
              <w:t>7.4. Numatytos projekto veiklos atitinka tinkamoms finansuoti veikloms ir jų apimtims nustatytus reikalavimus. Išlaidos atitinka nustatytus reikalavimus ir yra būtinos projektams įgyvendinti. Veiklos ir išlaidos suplanuotos efektyviai ir pagrįstai, įvertinus ir iki paraiškos pateikimo pradėtas ar įvykdytas viešųjų pirkimų procedūras. Vertinant pareiškėjo ir partnerio (-</w:t>
            </w:r>
            <w:proofErr w:type="spellStart"/>
            <w:r>
              <w:rPr>
                <w:szCs w:val="24"/>
                <w:lang w:eastAsia="lt-LT"/>
              </w:rPr>
              <w:t>ių</w:t>
            </w:r>
            <w:proofErr w:type="spellEnd"/>
            <w:r>
              <w:rPr>
                <w:szCs w:val="24"/>
                <w:lang w:eastAsia="lt-LT"/>
              </w:rPr>
              <w:t>) įgyvendintus ir (arba) įgyvendinamus projektus toms pačioms veikloms ir išlaidoms finansavimas nėra skiriamas pakartotinai.</w:t>
            </w:r>
          </w:p>
        </w:tc>
        <w:tc>
          <w:tcPr>
            <w:tcW w:w="5244" w:type="dxa"/>
            <w:tcBorders>
              <w:top w:val="single" w:sz="4" w:space="0" w:color="000000"/>
              <w:left w:val="single" w:sz="4" w:space="0" w:color="000000"/>
              <w:bottom w:val="single" w:sz="4" w:space="0" w:color="auto"/>
              <w:right w:val="single" w:sz="4" w:space="0" w:color="000000"/>
            </w:tcBorders>
          </w:tcPr>
          <w:p w14:paraId="3EBB0016" w14:textId="77777777" w:rsidR="00DD2724" w:rsidRDefault="00CC46F5">
            <w:pPr>
              <w:jc w:val="both"/>
              <w:rPr>
                <w:szCs w:val="24"/>
                <w:lang w:eastAsia="lt-LT"/>
              </w:rPr>
            </w:pPr>
            <w:r>
              <w:rPr>
                <w:szCs w:val="24"/>
                <w:lang w:eastAsia="lt-LT"/>
              </w:rPr>
              <w:t xml:space="preserve">Informacijos šaltinis </w:t>
            </w:r>
            <w:r>
              <w:rPr>
                <w:rFonts w:eastAsia="Calibri"/>
                <w:szCs w:val="24"/>
              </w:rPr>
              <w:t>–</w:t>
            </w:r>
            <w:r>
              <w:rPr>
                <w:szCs w:val="24"/>
                <w:lang w:eastAsia="lt-LT"/>
              </w:rPr>
              <w:t xml:space="preserve">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26FF2EF9"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26B9DE46" w14:textId="77777777" w:rsidR="00DD2724" w:rsidRDefault="00DD2724">
            <w:pPr>
              <w:jc w:val="both"/>
              <w:rPr>
                <w:szCs w:val="24"/>
                <w:lang w:eastAsia="lt-LT"/>
              </w:rPr>
            </w:pPr>
          </w:p>
        </w:tc>
      </w:tr>
      <w:tr w:rsidR="00DD2724" w14:paraId="3AD0B7AE" w14:textId="77777777">
        <w:trPr>
          <w:trHeight w:val="1104"/>
        </w:trPr>
        <w:tc>
          <w:tcPr>
            <w:tcW w:w="4962" w:type="dxa"/>
            <w:tcBorders>
              <w:top w:val="single" w:sz="4" w:space="0" w:color="000000"/>
              <w:left w:val="single" w:sz="4" w:space="0" w:color="000000"/>
              <w:bottom w:val="single" w:sz="4" w:space="0" w:color="000000"/>
              <w:right w:val="single" w:sz="4" w:space="0" w:color="000000"/>
            </w:tcBorders>
            <w:hideMark/>
          </w:tcPr>
          <w:p w14:paraId="2BA49980" w14:textId="77777777" w:rsidR="00DD2724" w:rsidRDefault="00CC46F5">
            <w:pPr>
              <w:jc w:val="both"/>
              <w:rPr>
                <w:spacing w:val="-4"/>
                <w:szCs w:val="24"/>
                <w:lang w:eastAsia="lt-LT"/>
              </w:rPr>
            </w:pPr>
            <w:r>
              <w:rPr>
                <w:szCs w:val="24"/>
                <w:lang w:eastAsia="lt-LT"/>
              </w:rPr>
              <w:t xml:space="preserve">7.5. Pareiškėjas gali įgyvendinti projekto tikslus, veiklas, uždavinius ir pasiekti rezultatus per projekto įgyvendinimo laikotarpį; projekto įgyvendinimo trukmė atitinka projektų </w:t>
            </w:r>
            <w:r>
              <w:rPr>
                <w:szCs w:val="24"/>
                <w:lang w:eastAsia="lt-LT"/>
              </w:rPr>
              <w:lastRenderedPageBreak/>
              <w:t>finansavimo sąlygų apraše nustatytus reikalavimus.</w:t>
            </w:r>
          </w:p>
        </w:tc>
        <w:tc>
          <w:tcPr>
            <w:tcW w:w="5244" w:type="dxa"/>
            <w:tcBorders>
              <w:top w:val="single" w:sz="4" w:space="0" w:color="000000"/>
              <w:left w:val="single" w:sz="4" w:space="0" w:color="000000"/>
              <w:bottom w:val="single" w:sz="4" w:space="0" w:color="000000"/>
              <w:right w:val="single" w:sz="4" w:space="0" w:color="000000"/>
            </w:tcBorders>
          </w:tcPr>
          <w:p w14:paraId="64A1879C" w14:textId="77777777" w:rsidR="00DD2724" w:rsidRDefault="00CC46F5">
            <w:pPr>
              <w:jc w:val="both"/>
              <w:rPr>
                <w:szCs w:val="24"/>
                <w:lang w:eastAsia="lt-LT"/>
              </w:rPr>
            </w:pPr>
            <w:r>
              <w:rPr>
                <w:szCs w:val="24"/>
                <w:lang w:eastAsia="lt-LT"/>
              </w:rPr>
              <w:lastRenderedPageBreak/>
              <w:t>Projekto įgyvendinimo trukmė (terminas) turi atitikti Aprašo 19 punkte nustatytus reikalavimus.</w:t>
            </w:r>
          </w:p>
          <w:p w14:paraId="23DC49C9" w14:textId="77777777" w:rsidR="00DD2724" w:rsidRDefault="00DD2724">
            <w:pPr>
              <w:jc w:val="both"/>
              <w:rPr>
                <w:szCs w:val="24"/>
                <w:lang w:eastAsia="lt-LT"/>
              </w:rPr>
            </w:pPr>
          </w:p>
          <w:p w14:paraId="55075CE4" w14:textId="77777777" w:rsidR="00DD2724" w:rsidRDefault="00CC46F5">
            <w:pPr>
              <w:jc w:val="both"/>
              <w:rPr>
                <w:szCs w:val="24"/>
                <w:lang w:eastAsia="lt-LT"/>
              </w:rPr>
            </w:pPr>
            <w:r>
              <w:rPr>
                <w:szCs w:val="24"/>
                <w:lang w:eastAsia="lt-LT"/>
              </w:rPr>
              <w:t>Informacijos šaltinis – paraiška</w:t>
            </w:r>
            <w:r>
              <w:rPr>
                <w:i/>
                <w:szCs w:val="24"/>
                <w:lang w:eastAsia="lt-LT"/>
              </w:rPr>
              <w:t>.</w:t>
            </w:r>
          </w:p>
        </w:tc>
        <w:tc>
          <w:tcPr>
            <w:tcW w:w="2127" w:type="dxa"/>
            <w:gridSpan w:val="2"/>
            <w:tcBorders>
              <w:top w:val="single" w:sz="4" w:space="0" w:color="000000"/>
              <w:left w:val="single" w:sz="4" w:space="0" w:color="000000"/>
              <w:bottom w:val="single" w:sz="4" w:space="0" w:color="000000"/>
              <w:right w:val="single" w:sz="4" w:space="0" w:color="000000"/>
            </w:tcBorders>
          </w:tcPr>
          <w:p w14:paraId="16836B80"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000000"/>
              <w:right w:val="single" w:sz="4" w:space="0" w:color="000000"/>
            </w:tcBorders>
          </w:tcPr>
          <w:p w14:paraId="4ABFCAB7" w14:textId="77777777" w:rsidR="00DD2724" w:rsidRDefault="00DD2724">
            <w:pPr>
              <w:jc w:val="both"/>
              <w:rPr>
                <w:szCs w:val="24"/>
                <w:lang w:eastAsia="lt-LT"/>
              </w:rPr>
            </w:pPr>
          </w:p>
        </w:tc>
      </w:tr>
      <w:tr w:rsidR="00DD2724" w14:paraId="1C506886"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742368F2" w14:textId="77777777" w:rsidR="00DD2724" w:rsidRDefault="00CC46F5">
            <w:pPr>
              <w:jc w:val="both"/>
              <w:rPr>
                <w:szCs w:val="24"/>
                <w:lang w:eastAsia="lt-LT"/>
              </w:rPr>
            </w:pPr>
            <w:r>
              <w:rPr>
                <w:szCs w:val="24"/>
                <w:lang w:eastAsia="lt-LT"/>
              </w:rPr>
              <w:t>7.6. Projektas atitinka kryžminio finansavimo reikalavimus.</w:t>
            </w:r>
          </w:p>
        </w:tc>
        <w:tc>
          <w:tcPr>
            <w:tcW w:w="5244" w:type="dxa"/>
            <w:tcBorders>
              <w:top w:val="single" w:sz="4" w:space="0" w:color="000000"/>
              <w:left w:val="single" w:sz="4" w:space="0" w:color="000000"/>
              <w:bottom w:val="single" w:sz="4" w:space="0" w:color="auto"/>
              <w:right w:val="single" w:sz="4" w:space="0" w:color="000000"/>
            </w:tcBorders>
          </w:tcPr>
          <w:p w14:paraId="0D7E0AD9" w14:textId="77777777" w:rsidR="00DD2724" w:rsidRDefault="00CC46F5">
            <w:pPr>
              <w:rPr>
                <w:szCs w:val="24"/>
                <w:lang w:eastAsia="lt-LT"/>
              </w:rPr>
            </w:pPr>
            <w:r>
              <w:rPr>
                <w:szCs w:val="24"/>
                <w:lang w:eastAsia="lt-LT"/>
              </w:rPr>
              <w:t>Netaikoma.</w:t>
            </w:r>
          </w:p>
        </w:tc>
        <w:tc>
          <w:tcPr>
            <w:tcW w:w="2127" w:type="dxa"/>
            <w:gridSpan w:val="2"/>
            <w:tcBorders>
              <w:top w:val="single" w:sz="4" w:space="0" w:color="000000"/>
              <w:left w:val="single" w:sz="4" w:space="0" w:color="000000"/>
              <w:bottom w:val="single" w:sz="4" w:space="0" w:color="auto"/>
              <w:right w:val="single" w:sz="4" w:space="0" w:color="000000"/>
            </w:tcBorders>
          </w:tcPr>
          <w:p w14:paraId="3772CEEB" w14:textId="77777777" w:rsidR="00DD2724" w:rsidRDefault="00DD2724">
            <w:pPr>
              <w:jc w:val="center"/>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4A78EE07" w14:textId="77777777" w:rsidR="00DD2724" w:rsidRDefault="00DD2724">
            <w:pPr>
              <w:rPr>
                <w:szCs w:val="24"/>
                <w:lang w:eastAsia="lt-LT"/>
              </w:rPr>
            </w:pPr>
          </w:p>
        </w:tc>
      </w:tr>
      <w:tr w:rsidR="00DD2724" w14:paraId="4A3BD6E1"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53C69852" w14:textId="77777777" w:rsidR="00DD2724" w:rsidRDefault="00CC46F5">
            <w:pPr>
              <w:jc w:val="both"/>
              <w:rPr>
                <w:szCs w:val="24"/>
                <w:lang w:eastAsia="lt-LT"/>
              </w:rPr>
            </w:pPr>
            <w:r>
              <w:rPr>
                <w:szCs w:val="24"/>
                <w:lang w:eastAsia="lt-LT"/>
              </w:rPr>
              <w:t>7.7.</w:t>
            </w:r>
            <w:r>
              <w:rPr>
                <w:rFonts w:eastAsia="Calibri"/>
                <w:szCs w:val="24"/>
              </w:rPr>
              <w:t xml:space="preserve"> Teisingai pritaikyta fiksuotoji projekto išlaidų norma, fiksuotieji projekto išlaidų vieneto įkainiai, fiksuotosios projekto išlaidų sumos ir (ar) apdovanojimai.</w:t>
            </w:r>
          </w:p>
        </w:tc>
        <w:tc>
          <w:tcPr>
            <w:tcW w:w="5244" w:type="dxa"/>
            <w:tcBorders>
              <w:top w:val="single" w:sz="4" w:space="0" w:color="000000"/>
              <w:left w:val="single" w:sz="4" w:space="0" w:color="000000"/>
              <w:bottom w:val="single" w:sz="4" w:space="0" w:color="auto"/>
              <w:right w:val="single" w:sz="4" w:space="0" w:color="000000"/>
            </w:tcBorders>
          </w:tcPr>
          <w:p w14:paraId="04CE721C" w14:textId="77777777" w:rsidR="00DD2724" w:rsidRDefault="00CC46F5">
            <w:pPr>
              <w:jc w:val="both"/>
              <w:rPr>
                <w:szCs w:val="24"/>
                <w:lang w:eastAsia="lt-LT"/>
              </w:rPr>
            </w:pPr>
            <w:r>
              <w:rPr>
                <w:szCs w:val="24"/>
                <w:lang w:eastAsia="lt-LT"/>
              </w:rPr>
              <w:t>Projektui taikoma fiksuotoji norma turi atitikti reikalavimus, nustatytus Aprašo 33.7 papunktyje.</w:t>
            </w:r>
          </w:p>
          <w:p w14:paraId="7EFC5A5C" w14:textId="77777777" w:rsidR="00DD2724" w:rsidRDefault="00DD2724">
            <w:pPr>
              <w:jc w:val="both"/>
              <w:rPr>
                <w:szCs w:val="24"/>
                <w:lang w:eastAsia="lt-LT"/>
              </w:rPr>
            </w:pPr>
          </w:p>
          <w:p w14:paraId="3223727C" w14:textId="77777777" w:rsidR="00DD2724" w:rsidRDefault="00CC46F5">
            <w:pPr>
              <w:jc w:val="both"/>
              <w:rPr>
                <w:szCs w:val="24"/>
                <w:lang w:eastAsia="lt-LT"/>
              </w:rPr>
            </w:pPr>
            <w:r>
              <w:rPr>
                <w:szCs w:val="24"/>
                <w:lang w:eastAsia="lt-LT"/>
              </w:rPr>
              <w:t>Informacijos šaltinis – paraiška</w:t>
            </w:r>
            <w:r>
              <w:rPr>
                <w:i/>
                <w:szCs w:val="24"/>
                <w:lang w:eastAsia="lt-LT"/>
              </w:rPr>
              <w:t>.</w:t>
            </w:r>
          </w:p>
        </w:tc>
        <w:tc>
          <w:tcPr>
            <w:tcW w:w="2127" w:type="dxa"/>
            <w:gridSpan w:val="2"/>
            <w:tcBorders>
              <w:top w:val="single" w:sz="4" w:space="0" w:color="000000"/>
              <w:left w:val="single" w:sz="4" w:space="0" w:color="000000"/>
              <w:bottom w:val="single" w:sz="4" w:space="0" w:color="auto"/>
              <w:right w:val="single" w:sz="4" w:space="0" w:color="000000"/>
            </w:tcBorders>
          </w:tcPr>
          <w:p w14:paraId="14EBCAA7"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34CA26B6" w14:textId="77777777" w:rsidR="00DD2724" w:rsidRDefault="00DD2724">
            <w:pPr>
              <w:jc w:val="both"/>
              <w:rPr>
                <w:szCs w:val="24"/>
                <w:lang w:eastAsia="lt-LT"/>
              </w:rPr>
            </w:pPr>
          </w:p>
        </w:tc>
      </w:tr>
      <w:tr w:rsidR="00DD2724" w14:paraId="0C50ECAF" w14:textId="77777777">
        <w:trPr>
          <w:trHeight w:val="20"/>
        </w:trPr>
        <w:tc>
          <w:tcPr>
            <w:tcW w:w="4962" w:type="dxa"/>
            <w:tcBorders>
              <w:top w:val="single" w:sz="4" w:space="0" w:color="000000"/>
              <w:left w:val="single" w:sz="4" w:space="0" w:color="000000"/>
              <w:bottom w:val="single" w:sz="4" w:space="0" w:color="auto"/>
              <w:right w:val="single" w:sz="4" w:space="0" w:color="000000"/>
            </w:tcBorders>
          </w:tcPr>
          <w:p w14:paraId="74AF4981" w14:textId="77777777" w:rsidR="00DD2724" w:rsidRDefault="00CC46F5">
            <w:pPr>
              <w:jc w:val="both"/>
              <w:rPr>
                <w:szCs w:val="24"/>
                <w:lang w:eastAsia="lt-LT"/>
              </w:rPr>
            </w:pPr>
            <w:r>
              <w:rPr>
                <w:szCs w:val="24"/>
                <w:lang w:eastAsia="lt-LT"/>
              </w:rPr>
              <w:t>7.8. Paraiškoje teisingai nurodyta projekto kategorija, iš projekto planuojamos gauti pajamos (taip pat ir grynosios pajamos) teisingai apskaičiuotos ir teisingai nustatytas projektui reikiamo finansavimo dydis, atsižvelgiant į tai, ar įgyvendinant projektą:</w:t>
            </w:r>
          </w:p>
          <w:p w14:paraId="03A3DCEB" w14:textId="77777777" w:rsidR="00DD2724" w:rsidRDefault="00CC46F5">
            <w:pPr>
              <w:jc w:val="both"/>
              <w:rPr>
                <w:szCs w:val="24"/>
                <w:lang w:eastAsia="lt-LT"/>
              </w:rPr>
            </w:pPr>
            <w:r>
              <w:rPr>
                <w:szCs w:val="24"/>
                <w:lang w:eastAsia="lt-LT"/>
              </w:rPr>
              <w:t>– negaunama pajamų;</w:t>
            </w:r>
          </w:p>
          <w:p w14:paraId="405ECB02" w14:textId="77777777" w:rsidR="00DD2724" w:rsidRDefault="00CC46F5">
            <w:pPr>
              <w:jc w:val="both"/>
              <w:rPr>
                <w:szCs w:val="24"/>
                <w:lang w:eastAsia="lt-LT"/>
              </w:rPr>
            </w:pPr>
            <w:r>
              <w:rPr>
                <w:szCs w:val="24"/>
                <w:lang w:eastAsia="lt-LT"/>
              </w:rPr>
              <w:t>– gaunama pajamų ir jos yra įvertintos iš anksto;</w:t>
            </w:r>
          </w:p>
          <w:p w14:paraId="0F9EE8F1" w14:textId="77777777" w:rsidR="00DD2724" w:rsidRDefault="00CC46F5">
            <w:pPr>
              <w:jc w:val="both"/>
              <w:rPr>
                <w:szCs w:val="24"/>
                <w:lang w:eastAsia="lt-LT"/>
              </w:rPr>
            </w:pPr>
            <w:r>
              <w:rPr>
                <w:szCs w:val="24"/>
                <w:lang w:eastAsia="lt-LT"/>
              </w:rPr>
              <w:t xml:space="preserve">– gaunama pajamų, bet jų iš anksto neįmanoma apskaičiuoti. </w:t>
            </w:r>
          </w:p>
        </w:tc>
        <w:tc>
          <w:tcPr>
            <w:tcW w:w="5244" w:type="dxa"/>
            <w:tcBorders>
              <w:top w:val="single" w:sz="4" w:space="0" w:color="000000"/>
              <w:left w:val="single" w:sz="4" w:space="0" w:color="000000"/>
              <w:bottom w:val="single" w:sz="4" w:space="0" w:color="auto"/>
              <w:right w:val="single" w:sz="4" w:space="0" w:color="000000"/>
            </w:tcBorders>
          </w:tcPr>
          <w:p w14:paraId="5E5B1787" w14:textId="77777777" w:rsidR="00DD2724" w:rsidRDefault="00CC46F5">
            <w:pPr>
              <w:jc w:val="both"/>
              <w:rPr>
                <w:szCs w:val="24"/>
                <w:lang w:eastAsia="lt-LT"/>
              </w:rPr>
            </w:pPr>
            <w:r>
              <w:rPr>
                <w:szCs w:val="24"/>
                <w:lang w:eastAsia="lt-LT"/>
              </w:rPr>
              <w:t>Informacijos šaltinis</w:t>
            </w:r>
            <w:r>
              <w:rPr>
                <w:rFonts w:eastAsia="Calibri"/>
                <w:szCs w:val="24"/>
              </w:rPr>
              <w:t xml:space="preserve"> –</w:t>
            </w:r>
            <w:r>
              <w:rPr>
                <w:szCs w:val="24"/>
                <w:lang w:eastAsia="lt-LT"/>
              </w:rPr>
              <w:t xml:space="preserve"> paraiška</w:t>
            </w:r>
            <w:r>
              <w:rPr>
                <w:i/>
                <w:szCs w:val="24"/>
                <w:lang w:eastAsia="lt-LT"/>
              </w:rPr>
              <w:t>.</w:t>
            </w:r>
          </w:p>
        </w:tc>
        <w:tc>
          <w:tcPr>
            <w:tcW w:w="2127" w:type="dxa"/>
            <w:gridSpan w:val="2"/>
            <w:tcBorders>
              <w:top w:val="single" w:sz="4" w:space="0" w:color="000000"/>
              <w:left w:val="single" w:sz="4" w:space="0" w:color="000000"/>
              <w:bottom w:val="single" w:sz="4" w:space="0" w:color="auto"/>
              <w:right w:val="single" w:sz="4" w:space="0" w:color="000000"/>
            </w:tcBorders>
          </w:tcPr>
          <w:p w14:paraId="67A275CD"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5E8E188E" w14:textId="77777777" w:rsidR="00DD2724" w:rsidRDefault="00DD2724">
            <w:pPr>
              <w:jc w:val="both"/>
              <w:rPr>
                <w:szCs w:val="24"/>
                <w:lang w:eastAsia="lt-LT"/>
              </w:rPr>
            </w:pPr>
          </w:p>
        </w:tc>
      </w:tr>
      <w:tr w:rsidR="00DD2724" w14:paraId="3FD80A5B" w14:textId="77777777">
        <w:trPr>
          <w:trHeight w:val="20"/>
        </w:trPr>
        <w:tc>
          <w:tcPr>
            <w:tcW w:w="15026" w:type="dxa"/>
            <w:gridSpan w:val="5"/>
            <w:tcBorders>
              <w:top w:val="single" w:sz="4" w:space="0" w:color="000000"/>
              <w:left w:val="single" w:sz="4" w:space="0" w:color="000000"/>
              <w:bottom w:val="single" w:sz="4" w:space="0" w:color="auto"/>
              <w:right w:val="single" w:sz="4" w:space="0" w:color="000000"/>
            </w:tcBorders>
            <w:shd w:val="clear" w:color="auto" w:fill="D9D9D9"/>
          </w:tcPr>
          <w:p w14:paraId="1794BB09" w14:textId="77777777" w:rsidR="00DD2724" w:rsidRDefault="00CC46F5">
            <w:pPr>
              <w:rPr>
                <w:szCs w:val="24"/>
                <w:lang w:eastAsia="lt-LT"/>
              </w:rPr>
            </w:pPr>
            <w:r>
              <w:rPr>
                <w:b/>
                <w:bCs/>
                <w:szCs w:val="24"/>
                <w:lang w:eastAsia="lt-LT"/>
              </w:rPr>
              <w:t>8. Projekto veiklos vykdomos veiksmų programos įgyvendinimo teritorijoje.</w:t>
            </w:r>
          </w:p>
        </w:tc>
      </w:tr>
      <w:tr w:rsidR="00DD2724" w14:paraId="70A68E7A" w14:textId="77777777">
        <w:trPr>
          <w:trHeight w:val="20"/>
        </w:trPr>
        <w:tc>
          <w:tcPr>
            <w:tcW w:w="4962" w:type="dxa"/>
            <w:tcBorders>
              <w:top w:val="single" w:sz="4" w:space="0" w:color="000000"/>
              <w:left w:val="single" w:sz="4" w:space="0" w:color="000000"/>
              <w:bottom w:val="single" w:sz="4" w:space="0" w:color="auto"/>
              <w:right w:val="single" w:sz="4" w:space="0" w:color="000000"/>
            </w:tcBorders>
            <w:hideMark/>
          </w:tcPr>
          <w:p w14:paraId="5E1226D7" w14:textId="77777777" w:rsidR="00DD2724" w:rsidRDefault="00CC46F5">
            <w:pPr>
              <w:jc w:val="both"/>
              <w:rPr>
                <w:szCs w:val="24"/>
                <w:lang w:eastAsia="lt-LT"/>
              </w:rPr>
            </w:pPr>
            <w:r>
              <w:rPr>
                <w:szCs w:val="24"/>
                <w:lang w:eastAsia="lt-LT"/>
              </w:rPr>
              <w:t xml:space="preserve">8.1. Projekto veiklos vykdomos Lietuvos Respublikoje arba ne Lietuvos Respublikoje, bet jas vykdant sukurti produktai, gauti rezultatai ir nauda (ar jų dalis, proporcinga Lietuvos Respublikos finansiniam įnašui) atitenka Lietuvos Respublikai (arba ES, kai vykdomos projektų veiklos pagal reglamento (ES) </w:t>
            </w:r>
            <w:r>
              <w:rPr>
                <w:szCs w:val="24"/>
                <w:lang w:eastAsia="lt-LT"/>
              </w:rPr>
              <w:br/>
              <w:t>Nr. 1303/2013 9 straipsnio pirmosios pastraipos 1 punktą) ir projektas atitinka bent vieną iš šių sąlygų:</w:t>
            </w:r>
          </w:p>
          <w:p w14:paraId="7968E184" w14:textId="77777777" w:rsidR="00DD2724" w:rsidRDefault="00CC46F5">
            <w:pPr>
              <w:jc w:val="both"/>
              <w:rPr>
                <w:szCs w:val="24"/>
                <w:lang w:eastAsia="lt-LT"/>
              </w:rPr>
            </w:pPr>
            <w:r>
              <w:rPr>
                <w:szCs w:val="24"/>
                <w:lang w:eastAsia="lt-LT"/>
              </w:rPr>
              <w:t xml:space="preserve">8.1.1. iš Europos regioninės plėtros fondo ir Sanglaudos fondo bendrai finansuojamo projekto veiklų, vykdomų ne Lietuvos Respublikoje, o ES </w:t>
            </w:r>
            <w:r>
              <w:rPr>
                <w:szCs w:val="24"/>
                <w:lang w:eastAsia="lt-LT"/>
              </w:rPr>
              <w:lastRenderedPageBreak/>
              <w:t>teritorijoje, išlaidos neviršija procento, nustatyto projektų finansavimo sąlygų apraše; arba pagal projektų finansavimo sąlygų aprašą vykdomos reprezentacijai skirtos veiklos, informavimo, komunikacijos ir ES struktūrinių fondų matomumo didinimo veiklos;</w:t>
            </w:r>
          </w:p>
          <w:p w14:paraId="47A075DF" w14:textId="77777777" w:rsidR="00DD2724" w:rsidRDefault="00CC46F5">
            <w:pPr>
              <w:jc w:val="both"/>
              <w:rPr>
                <w:szCs w:val="24"/>
                <w:lang w:eastAsia="lt-LT"/>
              </w:rPr>
            </w:pPr>
            <w:r>
              <w:rPr>
                <w:szCs w:val="24"/>
                <w:lang w:eastAsia="lt-LT"/>
              </w:rPr>
              <w:t xml:space="preserve">8.1.2. iš Europos socialinio fondo bendrai finansuojamo projekto veiklos vykdomos: </w:t>
            </w:r>
          </w:p>
          <w:p w14:paraId="71D6BBA8" w14:textId="77777777" w:rsidR="00DD2724" w:rsidRDefault="00CC46F5">
            <w:pPr>
              <w:jc w:val="both"/>
              <w:rPr>
                <w:szCs w:val="24"/>
                <w:lang w:eastAsia="lt-LT"/>
              </w:rPr>
            </w:pPr>
            <w:r>
              <w:rPr>
                <w:szCs w:val="24"/>
                <w:lang w:eastAsia="lt-LT"/>
              </w:rPr>
              <w:t>- ES teritorijoje;</w:t>
            </w:r>
          </w:p>
          <w:p w14:paraId="55EA1F74" w14:textId="77777777" w:rsidR="00DD2724" w:rsidRDefault="00CC46F5">
            <w:pPr>
              <w:jc w:val="both"/>
              <w:rPr>
                <w:szCs w:val="24"/>
                <w:lang w:eastAsia="lt-LT"/>
              </w:rPr>
            </w:pPr>
            <w:r>
              <w:rPr>
                <w:szCs w:val="24"/>
                <w:lang w:eastAsia="lt-LT"/>
              </w:rPr>
              <w:t>- ne ES teritorijoje, bet tokių veiklų išlaidos neviršija procento, nustatyto projektų finansavimo sąlygų apraše;</w:t>
            </w:r>
          </w:p>
          <w:p w14:paraId="11C59610" w14:textId="77777777" w:rsidR="00DD2724" w:rsidRDefault="00CC46F5">
            <w:pPr>
              <w:jc w:val="both"/>
              <w:rPr>
                <w:szCs w:val="24"/>
                <w:lang w:eastAsia="lt-LT"/>
              </w:rPr>
            </w:pPr>
            <w:r>
              <w:rPr>
                <w:szCs w:val="24"/>
                <w:lang w:eastAsia="lt-LT"/>
              </w:rPr>
              <w:t>8.1.3. vykdomos techninės paramos projektų veiklos.</w:t>
            </w:r>
          </w:p>
        </w:tc>
        <w:tc>
          <w:tcPr>
            <w:tcW w:w="5244" w:type="dxa"/>
            <w:tcBorders>
              <w:top w:val="single" w:sz="4" w:space="0" w:color="000000"/>
              <w:left w:val="single" w:sz="4" w:space="0" w:color="000000"/>
              <w:bottom w:val="single" w:sz="4" w:space="0" w:color="auto"/>
              <w:right w:val="single" w:sz="4" w:space="0" w:color="000000"/>
            </w:tcBorders>
          </w:tcPr>
          <w:p w14:paraId="641A8D05" w14:textId="77777777" w:rsidR="00DD2724" w:rsidRDefault="00CC46F5">
            <w:pPr>
              <w:jc w:val="both"/>
              <w:rPr>
                <w:szCs w:val="24"/>
                <w:lang w:eastAsia="lt-LT"/>
              </w:rPr>
            </w:pPr>
            <w:r>
              <w:rPr>
                <w:szCs w:val="24"/>
                <w:lang w:eastAsia="lt-LT"/>
              </w:rPr>
              <w:lastRenderedPageBreak/>
              <w:t xml:space="preserve">Projekto veiklų vykdymo teritorija turi atitikti Aprašo 21 punkte nustatytus reikalavimus. </w:t>
            </w:r>
          </w:p>
          <w:p w14:paraId="69A0F545" w14:textId="77777777" w:rsidR="00DD2724" w:rsidRDefault="00DD2724">
            <w:pPr>
              <w:jc w:val="both"/>
              <w:rPr>
                <w:szCs w:val="24"/>
                <w:lang w:eastAsia="lt-LT"/>
              </w:rPr>
            </w:pPr>
          </w:p>
          <w:p w14:paraId="5EEE4CF4" w14:textId="77777777" w:rsidR="00DD2724" w:rsidRDefault="00CC46F5">
            <w:pPr>
              <w:jc w:val="both"/>
              <w:rPr>
                <w:szCs w:val="24"/>
                <w:lang w:eastAsia="lt-LT"/>
              </w:rPr>
            </w:pPr>
            <w:r>
              <w:rPr>
                <w:szCs w:val="24"/>
                <w:lang w:eastAsia="lt-LT"/>
              </w:rPr>
              <w:t>Informacijos šaltinis – paraiška.</w:t>
            </w:r>
          </w:p>
        </w:tc>
        <w:tc>
          <w:tcPr>
            <w:tcW w:w="2127" w:type="dxa"/>
            <w:gridSpan w:val="2"/>
            <w:tcBorders>
              <w:top w:val="single" w:sz="4" w:space="0" w:color="000000"/>
              <w:left w:val="single" w:sz="4" w:space="0" w:color="000000"/>
              <w:bottom w:val="single" w:sz="4" w:space="0" w:color="auto"/>
              <w:right w:val="single" w:sz="4" w:space="0" w:color="000000"/>
            </w:tcBorders>
          </w:tcPr>
          <w:p w14:paraId="770B1443" w14:textId="77777777" w:rsidR="00DD2724" w:rsidRDefault="00DD2724">
            <w:pPr>
              <w:jc w:val="both"/>
              <w:rPr>
                <w:szCs w:val="24"/>
                <w:lang w:eastAsia="lt-LT"/>
              </w:rPr>
            </w:pPr>
          </w:p>
        </w:tc>
        <w:tc>
          <w:tcPr>
            <w:tcW w:w="2693" w:type="dxa"/>
            <w:tcBorders>
              <w:top w:val="single" w:sz="4" w:space="0" w:color="000000"/>
              <w:left w:val="single" w:sz="4" w:space="0" w:color="000000"/>
              <w:bottom w:val="single" w:sz="4" w:space="0" w:color="auto"/>
              <w:right w:val="single" w:sz="4" w:space="0" w:color="000000"/>
            </w:tcBorders>
          </w:tcPr>
          <w:p w14:paraId="7F15568E" w14:textId="77777777" w:rsidR="00DD2724" w:rsidRDefault="00DD2724">
            <w:pPr>
              <w:jc w:val="both"/>
              <w:rPr>
                <w:szCs w:val="24"/>
                <w:lang w:eastAsia="lt-LT"/>
              </w:rPr>
            </w:pPr>
          </w:p>
        </w:tc>
      </w:tr>
    </w:tbl>
    <w:p w14:paraId="40B4D921" w14:textId="77777777" w:rsidR="00DD2724" w:rsidRDefault="00DD2724">
      <w:pPr>
        <w:keepNext/>
        <w:rPr>
          <w:b/>
          <w:szCs w:val="24"/>
          <w:lang w:eastAsia="lt-LT"/>
        </w:rPr>
      </w:pPr>
    </w:p>
    <w:p w14:paraId="74FA95BC" w14:textId="77777777" w:rsidR="00DD2724" w:rsidRDefault="00DD2724">
      <w:pPr>
        <w:keepNext/>
        <w:rPr>
          <w:b/>
          <w:szCs w:val="24"/>
          <w:lang w:eastAsia="lt-LT"/>
        </w:rPr>
      </w:pPr>
    </w:p>
    <w:p w14:paraId="4C4F49D4" w14:textId="77777777" w:rsidR="00DD2724" w:rsidRDefault="00CC46F5">
      <w:pPr>
        <w:keepNext/>
        <w:rPr>
          <w:b/>
          <w:szCs w:val="24"/>
          <w:lang w:eastAsia="lt-LT"/>
        </w:rPr>
      </w:pPr>
      <w:r>
        <w:rPr>
          <w:b/>
          <w:szCs w:val="24"/>
          <w:lang w:eastAsia="lt-LT"/>
        </w:rPr>
        <w:t>GALUTINĖ PROJEKTO ATITIKTIES BENDRIESIEMS REIKALAVIMAMS VERTINIMO IŠVADA:</w:t>
      </w:r>
    </w:p>
    <w:p w14:paraId="18D01FA9" w14:textId="77777777" w:rsidR="00DD2724" w:rsidRDefault="00DD2724">
      <w:pPr>
        <w:rPr>
          <w:szCs w:val="24"/>
          <w:lang w:eastAsia="lt-LT"/>
        </w:rPr>
      </w:pPr>
    </w:p>
    <w:p w14:paraId="035B617A" w14:textId="77777777" w:rsidR="00DD2724" w:rsidRDefault="00CC46F5">
      <w:pPr>
        <w:ind w:left="720" w:hanging="360"/>
        <w:rPr>
          <w:b/>
          <w:szCs w:val="24"/>
          <w:lang w:eastAsia="lt-LT"/>
        </w:rPr>
      </w:pPr>
      <w:r>
        <w:rPr>
          <w:b/>
          <w:szCs w:val="24"/>
          <w:lang w:eastAsia="lt-LT"/>
        </w:rPr>
        <w:t>1)</w:t>
      </w:r>
      <w:r>
        <w:rPr>
          <w:b/>
          <w:szCs w:val="24"/>
          <w:lang w:eastAsia="lt-LT"/>
        </w:rPr>
        <w:tab/>
        <w:t>Ar paraiška atitinka projektinį pasiūlymą ir valstybės projektų sąrašą?</w:t>
      </w:r>
    </w:p>
    <w:p w14:paraId="63B738F2" w14:textId="77777777" w:rsidR="00DD2724" w:rsidRDefault="00CC46F5">
      <w:pPr>
        <w:ind w:left="720"/>
        <w:rPr>
          <w:szCs w:val="24"/>
          <w:lang w:eastAsia="lt-LT"/>
        </w:rPr>
      </w:pPr>
      <w:r>
        <w:rPr>
          <w:sz w:val="28"/>
          <w:szCs w:val="28"/>
        </w:rPr>
        <w:t>□</w:t>
      </w:r>
      <w:r>
        <w:rPr>
          <w:szCs w:val="24"/>
          <w:lang w:eastAsia="lt-LT"/>
        </w:rPr>
        <w:t xml:space="preserve"> Taip                                                   </w:t>
      </w:r>
      <w:r>
        <w:rPr>
          <w:sz w:val="28"/>
          <w:szCs w:val="28"/>
        </w:rPr>
        <w:t>□</w:t>
      </w:r>
      <w:r>
        <w:rPr>
          <w:szCs w:val="24"/>
          <w:lang w:eastAsia="lt-LT"/>
        </w:rPr>
        <w:t xml:space="preserve"> Ne                                                              </w:t>
      </w:r>
      <w:r>
        <w:rPr>
          <w:sz w:val="28"/>
          <w:szCs w:val="28"/>
        </w:rPr>
        <w:t>□</w:t>
      </w:r>
      <w:r>
        <w:rPr>
          <w:szCs w:val="24"/>
          <w:lang w:eastAsia="lt-LT"/>
        </w:rPr>
        <w:t xml:space="preserve"> Taip su išlyga </w:t>
      </w:r>
    </w:p>
    <w:p w14:paraId="07107B87" w14:textId="77777777" w:rsidR="00DD2724" w:rsidRDefault="00CC46F5">
      <w:pPr>
        <w:ind w:left="720"/>
        <w:rPr>
          <w:b/>
          <w:szCs w:val="24"/>
          <w:lang w:eastAsia="lt-LT"/>
        </w:rPr>
      </w:pPr>
      <w:r>
        <w:rPr>
          <w:szCs w:val="24"/>
          <w:lang w:eastAsia="lt-LT"/>
        </w:rPr>
        <w:t>Komentarai: ____________________________________________________________________</w:t>
      </w:r>
    </w:p>
    <w:p w14:paraId="1E5F94D4" w14:textId="77777777" w:rsidR="00DD2724" w:rsidRDefault="00DD2724">
      <w:pPr>
        <w:ind w:left="720"/>
        <w:rPr>
          <w:b/>
          <w:szCs w:val="24"/>
          <w:lang w:eastAsia="lt-LT"/>
        </w:rPr>
      </w:pPr>
    </w:p>
    <w:p w14:paraId="53DD57FD" w14:textId="77777777" w:rsidR="00DD2724" w:rsidRDefault="00DD2724">
      <w:pPr>
        <w:ind w:left="720"/>
        <w:rPr>
          <w:b/>
          <w:szCs w:val="24"/>
          <w:lang w:eastAsia="lt-LT"/>
        </w:rPr>
      </w:pPr>
    </w:p>
    <w:p w14:paraId="6D856FFB" w14:textId="77777777" w:rsidR="00DD2724" w:rsidRDefault="00CC46F5">
      <w:pPr>
        <w:ind w:left="720" w:hanging="360"/>
        <w:rPr>
          <w:b/>
          <w:szCs w:val="24"/>
          <w:lang w:eastAsia="lt-LT"/>
        </w:rPr>
      </w:pPr>
      <w:r>
        <w:rPr>
          <w:b/>
          <w:szCs w:val="24"/>
          <w:lang w:eastAsia="lt-LT"/>
        </w:rPr>
        <w:t>2)</w:t>
      </w:r>
      <w:r>
        <w:rPr>
          <w:b/>
          <w:szCs w:val="24"/>
          <w:lang w:eastAsia="lt-LT"/>
        </w:rPr>
        <w:tab/>
        <w:t>Paraiška įvertinta teigiamai pagal visus bendruosius reikalavimus ir specialiuosius kriterijus:</w:t>
      </w:r>
    </w:p>
    <w:p w14:paraId="3325DFAE" w14:textId="77777777" w:rsidR="00DD2724" w:rsidRDefault="00CC46F5">
      <w:pPr>
        <w:ind w:left="720"/>
        <w:rPr>
          <w:szCs w:val="24"/>
          <w:lang w:eastAsia="lt-LT"/>
        </w:rPr>
      </w:pPr>
      <w:r>
        <w:rPr>
          <w:sz w:val="28"/>
          <w:szCs w:val="28"/>
        </w:rPr>
        <w:t>□</w:t>
      </w:r>
      <w:r>
        <w:rPr>
          <w:szCs w:val="24"/>
          <w:lang w:eastAsia="lt-LT"/>
        </w:rPr>
        <w:t xml:space="preserve"> Taip                                                   </w:t>
      </w:r>
      <w:r>
        <w:rPr>
          <w:sz w:val="28"/>
          <w:szCs w:val="28"/>
        </w:rPr>
        <w:t>□</w:t>
      </w:r>
      <w:r>
        <w:rPr>
          <w:szCs w:val="24"/>
          <w:lang w:eastAsia="lt-LT"/>
        </w:rPr>
        <w:t xml:space="preserve"> Ne                                                              </w:t>
      </w:r>
      <w:r>
        <w:rPr>
          <w:sz w:val="28"/>
          <w:szCs w:val="28"/>
        </w:rPr>
        <w:t>□</w:t>
      </w:r>
      <w:r>
        <w:rPr>
          <w:szCs w:val="24"/>
          <w:lang w:eastAsia="lt-LT"/>
        </w:rPr>
        <w:t xml:space="preserve"> Taip su išlyga </w:t>
      </w:r>
    </w:p>
    <w:p w14:paraId="4F02D47A" w14:textId="77777777" w:rsidR="00DD2724" w:rsidRDefault="00CC46F5">
      <w:pPr>
        <w:ind w:left="720"/>
        <w:rPr>
          <w:szCs w:val="24"/>
          <w:lang w:eastAsia="lt-LT"/>
        </w:rPr>
      </w:pPr>
      <w:r>
        <w:rPr>
          <w:szCs w:val="24"/>
          <w:lang w:eastAsia="lt-LT"/>
        </w:rPr>
        <w:t>Komentarai: ____________________________________________________________________</w:t>
      </w:r>
    </w:p>
    <w:p w14:paraId="3A9E23FD" w14:textId="77777777" w:rsidR="00DD2724" w:rsidRDefault="00DD2724">
      <w:pPr>
        <w:spacing w:line="276" w:lineRule="auto"/>
        <w:ind w:left="720"/>
        <w:jc w:val="both"/>
        <w:rPr>
          <w:i/>
          <w:szCs w:val="24"/>
          <w:lang w:eastAsia="lt-LT"/>
        </w:rPr>
      </w:pPr>
    </w:p>
    <w:p w14:paraId="5FD76851" w14:textId="77777777" w:rsidR="00DD2724" w:rsidRDefault="00DD2724">
      <w:pPr>
        <w:rPr>
          <w:sz w:val="18"/>
          <w:szCs w:val="18"/>
        </w:rPr>
      </w:pPr>
    </w:p>
    <w:p w14:paraId="65C9C93C" w14:textId="77777777" w:rsidR="00DD2724" w:rsidRDefault="00CC46F5">
      <w:pPr>
        <w:ind w:left="720" w:hanging="360"/>
        <w:jc w:val="both"/>
        <w:rPr>
          <w:b/>
          <w:szCs w:val="24"/>
          <w:lang w:eastAsia="lt-LT"/>
        </w:rPr>
      </w:pPr>
      <w:r>
        <w:rPr>
          <w:b/>
          <w:szCs w:val="24"/>
          <w:lang w:eastAsia="lt-LT"/>
        </w:rPr>
        <w:t>3)</w:t>
      </w:r>
      <w:r>
        <w:rPr>
          <w:b/>
          <w:szCs w:val="24"/>
          <w:lang w:eastAsia="lt-LT"/>
        </w:rPr>
        <w:tab/>
        <w:t>Pareiškėjas nebandė gauti konfidencialios informacijos arba daryti poveikio vertinimą atliekančiai institucijai dabartinio paraiškų vertinimo arba atrankos proceso metu:</w:t>
      </w:r>
    </w:p>
    <w:p w14:paraId="0939EC86" w14:textId="77777777" w:rsidR="00DD2724" w:rsidRDefault="00CC46F5">
      <w:pPr>
        <w:ind w:left="720"/>
        <w:rPr>
          <w:szCs w:val="24"/>
          <w:lang w:eastAsia="lt-LT"/>
        </w:rPr>
      </w:pPr>
      <w:r>
        <w:rPr>
          <w:sz w:val="28"/>
          <w:szCs w:val="28"/>
        </w:rPr>
        <w:t>□</w:t>
      </w:r>
      <w:r>
        <w:rPr>
          <w:szCs w:val="24"/>
          <w:lang w:eastAsia="lt-LT"/>
        </w:rPr>
        <w:t xml:space="preserve"> Taip, nebandė</w:t>
      </w:r>
    </w:p>
    <w:p w14:paraId="0E338F79" w14:textId="77777777" w:rsidR="00DD2724" w:rsidRDefault="00CC46F5">
      <w:pPr>
        <w:ind w:left="720"/>
        <w:rPr>
          <w:szCs w:val="24"/>
          <w:lang w:eastAsia="lt-LT"/>
        </w:rPr>
      </w:pPr>
      <w:r>
        <w:rPr>
          <w:sz w:val="28"/>
          <w:szCs w:val="28"/>
        </w:rPr>
        <w:t xml:space="preserve">□ </w:t>
      </w:r>
      <w:r>
        <w:rPr>
          <w:szCs w:val="24"/>
          <w:lang w:eastAsia="lt-LT"/>
        </w:rPr>
        <w:t>Ne, bandė</w:t>
      </w:r>
    </w:p>
    <w:p w14:paraId="6B13D0AC" w14:textId="77777777" w:rsidR="00DD2724" w:rsidRDefault="00CC46F5">
      <w:pPr>
        <w:ind w:left="720"/>
        <w:rPr>
          <w:szCs w:val="24"/>
          <w:lang w:eastAsia="lt-LT"/>
        </w:rPr>
      </w:pPr>
      <w:r>
        <w:rPr>
          <w:szCs w:val="24"/>
          <w:lang w:eastAsia="lt-LT"/>
        </w:rPr>
        <w:t>Komentarai: ____________________________________________________________________</w:t>
      </w:r>
    </w:p>
    <w:p w14:paraId="72394DC4" w14:textId="77777777" w:rsidR="00DD2724" w:rsidRDefault="00DD2724">
      <w:pPr>
        <w:keepNext/>
        <w:ind w:left="720"/>
        <w:jc w:val="both"/>
        <w:rPr>
          <w:rFonts w:eastAsia="Calibri"/>
          <w:b/>
          <w:color w:val="000000"/>
          <w:szCs w:val="24"/>
          <w:lang w:eastAsia="lt-LT"/>
        </w:rPr>
      </w:pPr>
    </w:p>
    <w:p w14:paraId="1B695F00" w14:textId="77777777" w:rsidR="00DD2724" w:rsidRDefault="00CC46F5">
      <w:pPr>
        <w:keepNext/>
        <w:ind w:left="720" w:hanging="360"/>
        <w:jc w:val="both"/>
        <w:rPr>
          <w:rFonts w:eastAsia="Calibri"/>
          <w:b/>
          <w:color w:val="000000"/>
          <w:szCs w:val="24"/>
          <w:lang w:eastAsia="lt-LT"/>
        </w:rPr>
      </w:pPr>
      <w:r>
        <w:rPr>
          <w:rFonts w:eastAsia="Calibri"/>
          <w:b/>
          <w:color w:val="000000"/>
          <w:szCs w:val="24"/>
          <w:lang w:eastAsia="lt-LT"/>
        </w:rPr>
        <w:t>4)</w:t>
      </w:r>
      <w:r>
        <w:rPr>
          <w:rFonts w:eastAsia="Calibri"/>
          <w:b/>
          <w:color w:val="000000"/>
          <w:szCs w:val="24"/>
          <w:lang w:eastAsia="lt-LT"/>
        </w:rPr>
        <w:tab/>
      </w:r>
      <w:r>
        <w:rPr>
          <w:rFonts w:eastAsia="Calibri"/>
          <w:b/>
          <w:szCs w:val="24"/>
        </w:rPr>
        <w:t>Projekto tinkamumo finansuoti vertinimo metu nustatytos</w:t>
      </w:r>
      <w:r>
        <w:rPr>
          <w:rFonts w:eastAsia="Calibri"/>
          <w:b/>
          <w:szCs w:val="24"/>
          <w:lang w:eastAsia="lt-LT"/>
        </w:rPr>
        <w:t xml:space="preserve"> projekto</w:t>
      </w:r>
      <w:r>
        <w:rPr>
          <w:rFonts w:eastAsia="Calibri"/>
          <w:szCs w:val="24"/>
          <w:lang w:eastAsia="lt-LT"/>
        </w:rPr>
        <w:t xml:space="preserve"> </w:t>
      </w:r>
      <w:r>
        <w:rPr>
          <w:rFonts w:eastAsia="Calibri"/>
          <w:b/>
          <w:color w:val="000000"/>
          <w:szCs w:val="24"/>
          <w:lang w:eastAsia="lt-LT"/>
        </w:rPr>
        <w:t>tinkamos finansuoti ir tinkamos deklaruoti Europos Komisijos  (toliau – EK) išlaidos:</w:t>
      </w:r>
    </w:p>
    <w:p w14:paraId="346E5426" w14:textId="77777777" w:rsidR="00DD2724" w:rsidRDefault="00DD2724">
      <w:pPr>
        <w:ind w:left="720"/>
        <w:rPr>
          <w:rFonts w:eastAsia="Calibri"/>
          <w:i/>
          <w:szCs w:val="24"/>
        </w:rPr>
      </w:pPr>
    </w:p>
    <w:tbl>
      <w:tblPr>
        <w:tblW w:w="4832" w:type="pct"/>
        <w:tblInd w:w="466" w:type="dxa"/>
        <w:tblLayout w:type="fixed"/>
        <w:tblCellMar>
          <w:left w:w="40" w:type="dxa"/>
          <w:right w:w="40" w:type="dxa"/>
        </w:tblCellMar>
        <w:tblLook w:val="0000" w:firstRow="0" w:lastRow="0" w:firstColumn="0" w:lastColumn="0" w:noHBand="0" w:noVBand="0"/>
      </w:tblPr>
      <w:tblGrid>
        <w:gridCol w:w="2313"/>
        <w:gridCol w:w="1360"/>
        <w:gridCol w:w="1498"/>
        <w:gridCol w:w="1498"/>
        <w:gridCol w:w="1499"/>
        <w:gridCol w:w="1634"/>
        <w:gridCol w:w="1634"/>
        <w:gridCol w:w="1430"/>
        <w:gridCol w:w="1501"/>
      </w:tblGrid>
      <w:tr w:rsidR="00DD2724" w14:paraId="56817AE6" w14:textId="77777777">
        <w:trPr>
          <w:trHeight w:val="23"/>
        </w:trPr>
        <w:tc>
          <w:tcPr>
            <w:tcW w:w="2329" w:type="dxa"/>
            <w:vMerge w:val="restart"/>
            <w:tcBorders>
              <w:top w:val="single" w:sz="6" w:space="0" w:color="auto"/>
              <w:left w:val="single" w:sz="6" w:space="0" w:color="auto"/>
              <w:bottom w:val="single" w:sz="6" w:space="0" w:color="auto"/>
              <w:right w:val="single" w:sz="6" w:space="0" w:color="auto"/>
            </w:tcBorders>
            <w:vAlign w:val="center"/>
          </w:tcPr>
          <w:p w14:paraId="079F04C8" w14:textId="77777777" w:rsidR="00DD2724" w:rsidRDefault="00CC46F5">
            <w:pPr>
              <w:ind w:right="57"/>
              <w:jc w:val="center"/>
              <w:rPr>
                <w:rFonts w:eastAsia="Calibri"/>
                <w:b/>
                <w:szCs w:val="24"/>
              </w:rPr>
            </w:pPr>
            <w:r>
              <w:rPr>
                <w:rFonts w:eastAsia="Calibri"/>
                <w:b/>
                <w:szCs w:val="24"/>
              </w:rPr>
              <w:t xml:space="preserve">Bendra projekto vertė (apima ir tinkamas, ir netinkamas išlaidas), </w:t>
            </w:r>
            <w:proofErr w:type="spellStart"/>
            <w:r>
              <w:rPr>
                <w:rFonts w:eastAsia="Calibri"/>
                <w:b/>
                <w:szCs w:val="24"/>
              </w:rPr>
              <w:t>Eur</w:t>
            </w:r>
            <w:proofErr w:type="spellEnd"/>
          </w:p>
        </w:tc>
        <w:tc>
          <w:tcPr>
            <w:tcW w:w="7536" w:type="dxa"/>
            <w:gridSpan w:val="5"/>
            <w:tcBorders>
              <w:top w:val="single" w:sz="6" w:space="0" w:color="auto"/>
              <w:left w:val="single" w:sz="6" w:space="0" w:color="auto"/>
              <w:bottom w:val="single" w:sz="6" w:space="0" w:color="auto"/>
              <w:right w:val="single" w:sz="6" w:space="0" w:color="auto"/>
            </w:tcBorders>
            <w:vAlign w:val="center"/>
          </w:tcPr>
          <w:p w14:paraId="7A87315D" w14:textId="77777777" w:rsidR="00DD2724" w:rsidRDefault="00CC46F5">
            <w:pPr>
              <w:ind w:firstLine="55"/>
              <w:jc w:val="center"/>
              <w:rPr>
                <w:rFonts w:eastAsia="Calibri"/>
                <w:b/>
                <w:szCs w:val="24"/>
              </w:rPr>
            </w:pPr>
            <w:r>
              <w:rPr>
                <w:rFonts w:eastAsia="Calibri"/>
                <w:b/>
                <w:szCs w:val="24"/>
              </w:rPr>
              <w:t>Didžiausia galima projekto tinkamų finansuoti išlaidų suma:</w:t>
            </w:r>
          </w:p>
        </w:tc>
        <w:tc>
          <w:tcPr>
            <w:tcW w:w="1644" w:type="dxa"/>
            <w:vMerge w:val="restart"/>
            <w:tcBorders>
              <w:top w:val="single" w:sz="6" w:space="0" w:color="auto"/>
              <w:left w:val="single" w:sz="6" w:space="0" w:color="auto"/>
              <w:right w:val="single" w:sz="6" w:space="0" w:color="auto"/>
            </w:tcBorders>
            <w:vAlign w:val="center"/>
          </w:tcPr>
          <w:p w14:paraId="2F7DAC48" w14:textId="77777777" w:rsidR="00DD2724" w:rsidRDefault="00CC46F5">
            <w:pPr>
              <w:jc w:val="center"/>
              <w:rPr>
                <w:rFonts w:eastAsia="Calibri"/>
                <w:b/>
                <w:szCs w:val="24"/>
              </w:rPr>
            </w:pPr>
            <w:r>
              <w:rPr>
                <w:rFonts w:eastAsia="Calibri"/>
                <w:b/>
                <w:szCs w:val="24"/>
              </w:rPr>
              <w:t xml:space="preserve">Pajamos, mažinančios tinkamų deklaruoti EK išlaidų sumą, </w:t>
            </w:r>
            <w:proofErr w:type="spellStart"/>
            <w:r>
              <w:rPr>
                <w:rFonts w:eastAsia="Calibri"/>
                <w:b/>
                <w:szCs w:val="24"/>
              </w:rPr>
              <w:t>Eur</w:t>
            </w:r>
            <w:proofErr w:type="spellEnd"/>
          </w:p>
        </w:tc>
        <w:tc>
          <w:tcPr>
            <w:tcW w:w="2949" w:type="dxa"/>
            <w:gridSpan w:val="2"/>
            <w:tcBorders>
              <w:top w:val="single" w:sz="6" w:space="0" w:color="auto"/>
              <w:left w:val="single" w:sz="6" w:space="0" w:color="auto"/>
              <w:bottom w:val="single" w:sz="4" w:space="0" w:color="auto"/>
              <w:right w:val="single" w:sz="6" w:space="0" w:color="auto"/>
            </w:tcBorders>
            <w:vAlign w:val="center"/>
          </w:tcPr>
          <w:p w14:paraId="0347046D" w14:textId="77777777" w:rsidR="00DD2724" w:rsidRDefault="00CC46F5">
            <w:pPr>
              <w:jc w:val="center"/>
              <w:rPr>
                <w:rFonts w:eastAsia="Calibri"/>
                <w:b/>
                <w:szCs w:val="24"/>
              </w:rPr>
            </w:pPr>
            <w:r>
              <w:rPr>
                <w:rFonts w:eastAsia="Calibri"/>
                <w:b/>
                <w:szCs w:val="24"/>
              </w:rPr>
              <w:t>Tinkamos deklaruoti EK išlaidos</w:t>
            </w:r>
          </w:p>
        </w:tc>
      </w:tr>
      <w:tr w:rsidR="00DD2724" w14:paraId="4E83F279" w14:textId="77777777">
        <w:trPr>
          <w:cantSplit/>
          <w:trHeight w:val="23"/>
        </w:trPr>
        <w:tc>
          <w:tcPr>
            <w:tcW w:w="2329" w:type="dxa"/>
            <w:vMerge/>
            <w:tcBorders>
              <w:top w:val="single" w:sz="6" w:space="0" w:color="auto"/>
              <w:left w:val="single" w:sz="6" w:space="0" w:color="auto"/>
              <w:bottom w:val="single" w:sz="6" w:space="0" w:color="auto"/>
              <w:right w:val="single" w:sz="6" w:space="0" w:color="auto"/>
            </w:tcBorders>
            <w:vAlign w:val="center"/>
          </w:tcPr>
          <w:p w14:paraId="4054B754" w14:textId="77777777" w:rsidR="00DD2724" w:rsidRDefault="00DD2724">
            <w:pPr>
              <w:rPr>
                <w:rFonts w:eastAsia="Calibri"/>
                <w:szCs w:val="24"/>
              </w:rPr>
            </w:pPr>
          </w:p>
        </w:tc>
        <w:tc>
          <w:tcPr>
            <w:tcW w:w="1370" w:type="dxa"/>
            <w:vMerge w:val="restart"/>
            <w:tcBorders>
              <w:top w:val="single" w:sz="6" w:space="0" w:color="auto"/>
              <w:left w:val="single" w:sz="6" w:space="0" w:color="auto"/>
              <w:bottom w:val="single" w:sz="6" w:space="0" w:color="auto"/>
              <w:right w:val="single" w:sz="6" w:space="0" w:color="auto"/>
            </w:tcBorders>
            <w:vAlign w:val="center"/>
          </w:tcPr>
          <w:p w14:paraId="0D09DFF8" w14:textId="77777777" w:rsidR="00DD2724" w:rsidRDefault="00CC46F5">
            <w:pPr>
              <w:jc w:val="center"/>
              <w:rPr>
                <w:rFonts w:eastAsia="Calibri"/>
                <w:b/>
                <w:szCs w:val="24"/>
              </w:rPr>
            </w:pPr>
            <w:r>
              <w:rPr>
                <w:rFonts w:eastAsia="Calibri"/>
                <w:b/>
                <w:szCs w:val="24"/>
              </w:rPr>
              <w:t xml:space="preserve">Iš viso, </w:t>
            </w:r>
            <w:proofErr w:type="spellStart"/>
            <w:r>
              <w:rPr>
                <w:rFonts w:eastAsia="Calibri"/>
                <w:b/>
                <w:szCs w:val="24"/>
              </w:rPr>
              <w:t>Eur</w:t>
            </w:r>
            <w:proofErr w:type="spellEnd"/>
          </w:p>
        </w:tc>
        <w:tc>
          <w:tcPr>
            <w:tcW w:w="6166" w:type="dxa"/>
            <w:gridSpan w:val="4"/>
            <w:tcBorders>
              <w:top w:val="single" w:sz="6" w:space="0" w:color="auto"/>
              <w:left w:val="single" w:sz="6" w:space="0" w:color="auto"/>
              <w:bottom w:val="single" w:sz="6" w:space="0" w:color="auto"/>
              <w:right w:val="single" w:sz="6" w:space="0" w:color="auto"/>
            </w:tcBorders>
            <w:vAlign w:val="center"/>
          </w:tcPr>
          <w:p w14:paraId="4EE1E763" w14:textId="77777777" w:rsidR="00DD2724" w:rsidRDefault="00CC46F5">
            <w:pPr>
              <w:jc w:val="center"/>
              <w:rPr>
                <w:rFonts w:eastAsia="Calibri"/>
                <w:b/>
                <w:szCs w:val="24"/>
              </w:rPr>
            </w:pPr>
            <w:r>
              <w:rPr>
                <w:rFonts w:eastAsia="Calibri"/>
                <w:b/>
                <w:szCs w:val="24"/>
              </w:rPr>
              <w:t>Iš jų:</w:t>
            </w:r>
          </w:p>
        </w:tc>
        <w:tc>
          <w:tcPr>
            <w:tcW w:w="1644" w:type="dxa"/>
            <w:vMerge/>
            <w:tcBorders>
              <w:left w:val="single" w:sz="6" w:space="0" w:color="auto"/>
              <w:right w:val="single" w:sz="4" w:space="0" w:color="auto"/>
            </w:tcBorders>
            <w:vAlign w:val="center"/>
          </w:tcPr>
          <w:p w14:paraId="4B76A6F1" w14:textId="77777777" w:rsidR="00DD2724" w:rsidRDefault="00DD2724">
            <w:pPr>
              <w:jc w:val="center"/>
              <w:rPr>
                <w:rFonts w:eastAsia="Calibri"/>
                <w:szCs w:val="24"/>
              </w:rPr>
            </w:pPr>
          </w:p>
        </w:tc>
        <w:tc>
          <w:tcPr>
            <w:tcW w:w="1439" w:type="dxa"/>
            <w:vMerge w:val="restart"/>
            <w:tcBorders>
              <w:top w:val="single" w:sz="4" w:space="0" w:color="auto"/>
              <w:left w:val="single" w:sz="4" w:space="0" w:color="auto"/>
              <w:right w:val="single" w:sz="4" w:space="0" w:color="auto"/>
            </w:tcBorders>
            <w:vAlign w:val="center"/>
          </w:tcPr>
          <w:p w14:paraId="21EF4D8F" w14:textId="77777777" w:rsidR="00DD2724" w:rsidRDefault="00CC46F5">
            <w:pPr>
              <w:jc w:val="center"/>
              <w:rPr>
                <w:rFonts w:eastAsia="Calibri"/>
                <w:b/>
                <w:szCs w:val="24"/>
              </w:rPr>
            </w:pPr>
            <w:r>
              <w:rPr>
                <w:rFonts w:eastAsia="Calibri"/>
                <w:b/>
                <w:szCs w:val="24"/>
              </w:rPr>
              <w:t xml:space="preserve">Didžiausia EK tinkamų deklaruoti išlaidų suma, </w:t>
            </w:r>
            <w:proofErr w:type="spellStart"/>
            <w:r>
              <w:rPr>
                <w:rFonts w:eastAsia="Calibri"/>
                <w:b/>
                <w:szCs w:val="24"/>
              </w:rPr>
              <w:t>Eur</w:t>
            </w:r>
            <w:proofErr w:type="spellEnd"/>
          </w:p>
        </w:tc>
        <w:tc>
          <w:tcPr>
            <w:tcW w:w="1510" w:type="dxa"/>
            <w:vMerge w:val="restart"/>
            <w:tcBorders>
              <w:top w:val="single" w:sz="4" w:space="0" w:color="auto"/>
              <w:left w:val="single" w:sz="4" w:space="0" w:color="auto"/>
              <w:right w:val="single" w:sz="4" w:space="0" w:color="auto"/>
            </w:tcBorders>
            <w:vAlign w:val="center"/>
          </w:tcPr>
          <w:p w14:paraId="747F30E7" w14:textId="77777777" w:rsidR="00DD2724" w:rsidRDefault="00CC46F5">
            <w:pPr>
              <w:jc w:val="center"/>
              <w:rPr>
                <w:rFonts w:eastAsia="Calibri"/>
                <w:b/>
                <w:szCs w:val="24"/>
              </w:rPr>
            </w:pPr>
            <w:r>
              <w:rPr>
                <w:rFonts w:eastAsia="Calibri"/>
                <w:b/>
                <w:szCs w:val="24"/>
              </w:rPr>
              <w:t>Dalis nuo tinkamų finansuoti išlaidų, proc.</w:t>
            </w:r>
          </w:p>
        </w:tc>
      </w:tr>
      <w:tr w:rsidR="00DD2724" w14:paraId="035176C7" w14:textId="77777777">
        <w:trPr>
          <w:cantSplit/>
          <w:trHeight w:val="23"/>
        </w:trPr>
        <w:tc>
          <w:tcPr>
            <w:tcW w:w="2329" w:type="dxa"/>
            <w:vMerge/>
            <w:tcBorders>
              <w:top w:val="single" w:sz="6" w:space="0" w:color="auto"/>
              <w:left w:val="single" w:sz="6" w:space="0" w:color="auto"/>
              <w:bottom w:val="single" w:sz="6" w:space="0" w:color="auto"/>
              <w:right w:val="single" w:sz="6" w:space="0" w:color="auto"/>
            </w:tcBorders>
            <w:vAlign w:val="center"/>
          </w:tcPr>
          <w:p w14:paraId="36F9DCCE" w14:textId="77777777" w:rsidR="00DD2724" w:rsidRDefault="00DD2724">
            <w:pPr>
              <w:rPr>
                <w:rFonts w:eastAsia="Calibri"/>
                <w:szCs w:val="24"/>
              </w:rPr>
            </w:pPr>
          </w:p>
        </w:tc>
        <w:tc>
          <w:tcPr>
            <w:tcW w:w="1370" w:type="dxa"/>
            <w:vMerge/>
            <w:tcBorders>
              <w:top w:val="single" w:sz="6" w:space="0" w:color="auto"/>
              <w:left w:val="single" w:sz="6" w:space="0" w:color="auto"/>
              <w:bottom w:val="single" w:sz="6" w:space="0" w:color="auto"/>
              <w:right w:val="single" w:sz="6" w:space="0" w:color="auto"/>
            </w:tcBorders>
            <w:vAlign w:val="center"/>
          </w:tcPr>
          <w:p w14:paraId="2A98A44D" w14:textId="77777777" w:rsidR="00DD2724" w:rsidRDefault="00DD2724">
            <w:pPr>
              <w:rPr>
                <w:rFonts w:eastAsia="Calibri"/>
                <w:szCs w:val="24"/>
              </w:rPr>
            </w:pPr>
          </w:p>
        </w:tc>
        <w:tc>
          <w:tcPr>
            <w:tcW w:w="1507" w:type="dxa"/>
            <w:tcBorders>
              <w:top w:val="single" w:sz="6" w:space="0" w:color="auto"/>
              <w:left w:val="single" w:sz="6" w:space="0" w:color="auto"/>
              <w:bottom w:val="single" w:sz="6" w:space="0" w:color="auto"/>
              <w:right w:val="single" w:sz="6" w:space="0" w:color="auto"/>
            </w:tcBorders>
            <w:vAlign w:val="center"/>
          </w:tcPr>
          <w:p w14:paraId="3CE3F32B" w14:textId="77777777" w:rsidR="00DD2724" w:rsidRDefault="00DD2724">
            <w:pPr>
              <w:ind w:left="-57" w:right="-57"/>
              <w:jc w:val="center"/>
              <w:rPr>
                <w:rFonts w:eastAsia="Calibri"/>
                <w:b/>
                <w:szCs w:val="24"/>
              </w:rPr>
            </w:pPr>
          </w:p>
          <w:p w14:paraId="0FF48041" w14:textId="77777777" w:rsidR="00DD2724" w:rsidRDefault="00CC46F5">
            <w:pPr>
              <w:ind w:right="104"/>
              <w:jc w:val="center"/>
              <w:rPr>
                <w:rFonts w:eastAsia="Calibri"/>
                <w:b/>
                <w:szCs w:val="24"/>
              </w:rPr>
            </w:pPr>
            <w:r>
              <w:rPr>
                <w:rFonts w:eastAsia="Calibri"/>
                <w:b/>
                <w:szCs w:val="24"/>
              </w:rPr>
              <w:t xml:space="preserve">Prašomos skirti lėšos – iki, </w:t>
            </w:r>
            <w:proofErr w:type="spellStart"/>
            <w:r>
              <w:rPr>
                <w:rFonts w:eastAsia="Calibri"/>
                <w:b/>
                <w:szCs w:val="24"/>
              </w:rPr>
              <w:t>Eur</w:t>
            </w:r>
            <w:proofErr w:type="spellEnd"/>
          </w:p>
        </w:tc>
        <w:tc>
          <w:tcPr>
            <w:tcW w:w="1507" w:type="dxa"/>
            <w:tcBorders>
              <w:top w:val="single" w:sz="6" w:space="0" w:color="auto"/>
              <w:left w:val="single" w:sz="6" w:space="0" w:color="auto"/>
              <w:bottom w:val="single" w:sz="6" w:space="0" w:color="auto"/>
              <w:right w:val="single" w:sz="6" w:space="0" w:color="auto"/>
            </w:tcBorders>
            <w:vAlign w:val="center"/>
          </w:tcPr>
          <w:p w14:paraId="31E909F7" w14:textId="77777777" w:rsidR="00DD2724" w:rsidRDefault="00CC46F5">
            <w:pPr>
              <w:jc w:val="center"/>
              <w:rPr>
                <w:rFonts w:eastAsia="Calibri"/>
                <w:b/>
                <w:szCs w:val="24"/>
              </w:rPr>
            </w:pPr>
            <w:r>
              <w:rPr>
                <w:rFonts w:eastAsia="Calibri"/>
                <w:b/>
                <w:szCs w:val="24"/>
              </w:rPr>
              <w:t>Dalis nuo tinkamų finansuoti išlaidų, proc.</w:t>
            </w:r>
          </w:p>
        </w:tc>
        <w:tc>
          <w:tcPr>
            <w:tcW w:w="1508" w:type="dxa"/>
            <w:tcBorders>
              <w:top w:val="single" w:sz="6" w:space="0" w:color="auto"/>
              <w:left w:val="single" w:sz="6" w:space="0" w:color="auto"/>
              <w:bottom w:val="single" w:sz="6" w:space="0" w:color="auto"/>
              <w:right w:val="single" w:sz="6" w:space="0" w:color="auto"/>
            </w:tcBorders>
            <w:vAlign w:val="center"/>
          </w:tcPr>
          <w:p w14:paraId="54302617" w14:textId="77777777" w:rsidR="00DD2724" w:rsidRDefault="00CC46F5">
            <w:pPr>
              <w:ind w:left="-57" w:right="-57"/>
              <w:jc w:val="center"/>
              <w:rPr>
                <w:rFonts w:eastAsia="Calibri"/>
                <w:b/>
                <w:szCs w:val="24"/>
              </w:rPr>
            </w:pPr>
            <w:r>
              <w:rPr>
                <w:rFonts w:eastAsia="Calibri"/>
                <w:b/>
                <w:szCs w:val="24"/>
              </w:rPr>
              <w:t>Pareiškėjo ir partnerio (-</w:t>
            </w:r>
            <w:proofErr w:type="spellStart"/>
            <w:r>
              <w:rPr>
                <w:rFonts w:eastAsia="Calibri"/>
                <w:b/>
                <w:szCs w:val="24"/>
              </w:rPr>
              <w:t>ių</w:t>
            </w:r>
            <w:proofErr w:type="spellEnd"/>
            <w:r>
              <w:rPr>
                <w:rFonts w:eastAsia="Calibri"/>
                <w:b/>
                <w:szCs w:val="24"/>
              </w:rPr>
              <w:t xml:space="preserve">) nuosavos lėšos, </w:t>
            </w:r>
            <w:proofErr w:type="spellStart"/>
            <w:r>
              <w:rPr>
                <w:rFonts w:eastAsia="Calibri"/>
                <w:b/>
                <w:szCs w:val="24"/>
              </w:rPr>
              <w:t>Eur</w:t>
            </w:r>
            <w:proofErr w:type="spellEnd"/>
            <w:r>
              <w:rPr>
                <w:rFonts w:eastAsia="Calibri"/>
                <w:b/>
                <w:szCs w:val="24"/>
              </w:rPr>
              <w:t xml:space="preserve"> </w:t>
            </w:r>
          </w:p>
        </w:tc>
        <w:tc>
          <w:tcPr>
            <w:tcW w:w="1644" w:type="dxa"/>
            <w:tcBorders>
              <w:top w:val="single" w:sz="6" w:space="0" w:color="auto"/>
              <w:left w:val="single" w:sz="6" w:space="0" w:color="auto"/>
              <w:bottom w:val="single" w:sz="6" w:space="0" w:color="auto"/>
              <w:right w:val="single" w:sz="6" w:space="0" w:color="auto"/>
            </w:tcBorders>
            <w:vAlign w:val="center"/>
          </w:tcPr>
          <w:p w14:paraId="563226A2" w14:textId="77777777" w:rsidR="00DD2724" w:rsidRDefault="00CC46F5">
            <w:pPr>
              <w:ind w:left="-57" w:right="-57"/>
              <w:jc w:val="center"/>
              <w:rPr>
                <w:rFonts w:eastAsia="Calibri"/>
                <w:b/>
                <w:szCs w:val="24"/>
              </w:rPr>
            </w:pPr>
            <w:r>
              <w:rPr>
                <w:rFonts w:eastAsia="Calibri"/>
                <w:b/>
                <w:szCs w:val="24"/>
              </w:rPr>
              <w:t>Dalis nuo tinkamų finansuoti išlaidų, proc.</w:t>
            </w:r>
          </w:p>
        </w:tc>
        <w:tc>
          <w:tcPr>
            <w:tcW w:w="1644" w:type="dxa"/>
            <w:vMerge/>
            <w:tcBorders>
              <w:left w:val="single" w:sz="6" w:space="0" w:color="auto"/>
              <w:bottom w:val="single" w:sz="6" w:space="0" w:color="auto"/>
              <w:right w:val="single" w:sz="4" w:space="0" w:color="auto"/>
            </w:tcBorders>
            <w:vAlign w:val="center"/>
          </w:tcPr>
          <w:p w14:paraId="5D00EC5E" w14:textId="77777777" w:rsidR="00DD2724" w:rsidRDefault="00DD2724">
            <w:pPr>
              <w:ind w:left="-57" w:right="-57"/>
              <w:jc w:val="center"/>
              <w:rPr>
                <w:rFonts w:eastAsia="Calibri"/>
                <w:szCs w:val="24"/>
              </w:rPr>
            </w:pPr>
          </w:p>
        </w:tc>
        <w:tc>
          <w:tcPr>
            <w:tcW w:w="1439" w:type="dxa"/>
            <w:vMerge/>
            <w:tcBorders>
              <w:left w:val="single" w:sz="4" w:space="0" w:color="auto"/>
              <w:bottom w:val="single" w:sz="4" w:space="0" w:color="auto"/>
              <w:right w:val="single" w:sz="4" w:space="0" w:color="auto"/>
            </w:tcBorders>
            <w:vAlign w:val="center"/>
          </w:tcPr>
          <w:p w14:paraId="0778B1FC" w14:textId="77777777" w:rsidR="00DD2724" w:rsidRDefault="00DD2724">
            <w:pPr>
              <w:ind w:left="-57" w:right="-57"/>
              <w:jc w:val="center"/>
              <w:rPr>
                <w:rFonts w:eastAsia="Calibri"/>
                <w:szCs w:val="24"/>
              </w:rPr>
            </w:pPr>
          </w:p>
        </w:tc>
        <w:tc>
          <w:tcPr>
            <w:tcW w:w="1510" w:type="dxa"/>
            <w:vMerge/>
            <w:tcBorders>
              <w:left w:val="single" w:sz="4" w:space="0" w:color="auto"/>
              <w:bottom w:val="single" w:sz="4" w:space="0" w:color="auto"/>
              <w:right w:val="single" w:sz="4" w:space="0" w:color="auto"/>
            </w:tcBorders>
            <w:vAlign w:val="center"/>
          </w:tcPr>
          <w:p w14:paraId="3C50D03D" w14:textId="77777777" w:rsidR="00DD2724" w:rsidRDefault="00DD2724">
            <w:pPr>
              <w:ind w:left="-57" w:right="-57"/>
              <w:jc w:val="center"/>
              <w:rPr>
                <w:rFonts w:eastAsia="Calibri"/>
                <w:szCs w:val="24"/>
              </w:rPr>
            </w:pPr>
          </w:p>
        </w:tc>
      </w:tr>
      <w:tr w:rsidR="00DD2724" w14:paraId="6CC58A37" w14:textId="77777777">
        <w:trPr>
          <w:cantSplit/>
          <w:trHeight w:val="23"/>
        </w:trPr>
        <w:tc>
          <w:tcPr>
            <w:tcW w:w="2329"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67464FC3" w14:textId="77777777" w:rsidR="00DD2724" w:rsidRDefault="00CC46F5">
            <w:pPr>
              <w:spacing w:line="276" w:lineRule="auto"/>
              <w:jc w:val="center"/>
              <w:rPr>
                <w:rFonts w:eastAsia="Calibri"/>
                <w:szCs w:val="24"/>
              </w:rPr>
            </w:pPr>
            <w:r>
              <w:rPr>
                <w:rFonts w:eastAsia="Calibri"/>
                <w:szCs w:val="24"/>
              </w:rPr>
              <w:t>1</w:t>
            </w:r>
          </w:p>
        </w:tc>
        <w:tc>
          <w:tcPr>
            <w:tcW w:w="1370"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0F6ED0C6" w14:textId="77777777" w:rsidR="00DD2724" w:rsidRDefault="00CC46F5">
            <w:pPr>
              <w:spacing w:line="276" w:lineRule="auto"/>
              <w:jc w:val="center"/>
              <w:rPr>
                <w:rFonts w:eastAsia="Calibri"/>
                <w:szCs w:val="24"/>
              </w:rPr>
            </w:pPr>
            <w:r>
              <w:rPr>
                <w:rFonts w:eastAsia="Calibri"/>
                <w:szCs w:val="24"/>
              </w:rPr>
              <w:t>2</w:t>
            </w:r>
          </w:p>
        </w:tc>
        <w:tc>
          <w:tcPr>
            <w:tcW w:w="1507"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294BF9BF" w14:textId="77777777" w:rsidR="00DD2724" w:rsidRDefault="00CC46F5">
            <w:pPr>
              <w:ind w:left="-57" w:right="-57"/>
              <w:jc w:val="center"/>
              <w:rPr>
                <w:rFonts w:eastAsia="Calibri"/>
                <w:szCs w:val="24"/>
              </w:rPr>
            </w:pPr>
            <w:r>
              <w:rPr>
                <w:rFonts w:eastAsia="Calibri"/>
                <w:szCs w:val="24"/>
              </w:rPr>
              <w:t>3</w:t>
            </w:r>
          </w:p>
        </w:tc>
        <w:tc>
          <w:tcPr>
            <w:tcW w:w="1507"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62B8E89B" w14:textId="77777777" w:rsidR="00DD2724" w:rsidRDefault="00CC46F5">
            <w:pPr>
              <w:ind w:left="-57" w:right="-57"/>
              <w:jc w:val="center"/>
              <w:rPr>
                <w:rFonts w:eastAsia="Calibri"/>
                <w:szCs w:val="24"/>
              </w:rPr>
            </w:pPr>
            <w:r>
              <w:rPr>
                <w:rFonts w:eastAsia="Calibri"/>
                <w:szCs w:val="24"/>
              </w:rPr>
              <w:t>4=(3/2)*100</w:t>
            </w:r>
          </w:p>
        </w:tc>
        <w:tc>
          <w:tcPr>
            <w:tcW w:w="1508"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6AC06270" w14:textId="77777777" w:rsidR="00DD2724" w:rsidRDefault="00CC46F5">
            <w:pPr>
              <w:ind w:left="-57" w:right="-57"/>
              <w:jc w:val="center"/>
              <w:rPr>
                <w:rFonts w:eastAsia="Calibri"/>
                <w:szCs w:val="24"/>
              </w:rPr>
            </w:pPr>
            <w:r>
              <w:rPr>
                <w:rFonts w:eastAsia="Calibri"/>
                <w:szCs w:val="24"/>
              </w:rPr>
              <w:t>5</w:t>
            </w:r>
          </w:p>
        </w:tc>
        <w:tc>
          <w:tcPr>
            <w:tcW w:w="1644" w:type="dxa"/>
            <w:tcBorders>
              <w:top w:val="single" w:sz="6" w:space="0" w:color="auto"/>
              <w:left w:val="single" w:sz="6" w:space="0" w:color="auto"/>
              <w:bottom w:val="single" w:sz="6" w:space="0" w:color="auto"/>
              <w:right w:val="single" w:sz="6" w:space="0" w:color="auto"/>
            </w:tcBorders>
            <w:shd w:val="clear" w:color="auto" w:fill="BFBFBF" w:themeFill="background1" w:themeFillShade="BF"/>
            <w:vAlign w:val="center"/>
          </w:tcPr>
          <w:p w14:paraId="718D649C" w14:textId="77777777" w:rsidR="00DD2724" w:rsidRDefault="00CC46F5">
            <w:pPr>
              <w:ind w:left="-57" w:right="-57"/>
              <w:jc w:val="center"/>
              <w:rPr>
                <w:rFonts w:eastAsia="Calibri"/>
                <w:szCs w:val="24"/>
              </w:rPr>
            </w:pPr>
            <w:r>
              <w:rPr>
                <w:rFonts w:eastAsia="Calibri"/>
                <w:szCs w:val="24"/>
              </w:rPr>
              <w:t>6=(5/2)*100</w:t>
            </w:r>
          </w:p>
        </w:tc>
        <w:tc>
          <w:tcPr>
            <w:tcW w:w="1644" w:type="dxa"/>
            <w:tcBorders>
              <w:left w:val="single" w:sz="6" w:space="0" w:color="auto"/>
              <w:bottom w:val="single" w:sz="6" w:space="0" w:color="auto"/>
              <w:right w:val="single" w:sz="4" w:space="0" w:color="auto"/>
            </w:tcBorders>
            <w:shd w:val="clear" w:color="auto" w:fill="BFBFBF" w:themeFill="background1" w:themeFillShade="BF"/>
            <w:vAlign w:val="center"/>
          </w:tcPr>
          <w:p w14:paraId="5859B386" w14:textId="77777777" w:rsidR="00DD2724" w:rsidRDefault="00CC46F5">
            <w:pPr>
              <w:ind w:left="-57" w:right="-57"/>
              <w:jc w:val="center"/>
              <w:rPr>
                <w:rFonts w:eastAsia="Calibri"/>
                <w:szCs w:val="24"/>
              </w:rPr>
            </w:pPr>
            <w:r>
              <w:rPr>
                <w:rFonts w:eastAsia="Calibri"/>
                <w:szCs w:val="24"/>
              </w:rPr>
              <w:t>7</w:t>
            </w:r>
          </w:p>
        </w:tc>
        <w:tc>
          <w:tcPr>
            <w:tcW w:w="1439" w:type="dxa"/>
            <w:tcBorders>
              <w:left w:val="single" w:sz="4" w:space="0" w:color="auto"/>
              <w:bottom w:val="single" w:sz="4" w:space="0" w:color="auto"/>
              <w:right w:val="single" w:sz="4" w:space="0" w:color="auto"/>
            </w:tcBorders>
            <w:shd w:val="clear" w:color="auto" w:fill="BFBFBF" w:themeFill="background1" w:themeFillShade="BF"/>
            <w:vAlign w:val="center"/>
          </w:tcPr>
          <w:p w14:paraId="04490974" w14:textId="77777777" w:rsidR="00DD2724" w:rsidRDefault="00CC46F5">
            <w:pPr>
              <w:ind w:left="-57" w:right="-57"/>
              <w:jc w:val="center"/>
              <w:rPr>
                <w:rFonts w:eastAsia="Calibri"/>
                <w:szCs w:val="24"/>
              </w:rPr>
            </w:pPr>
            <w:r>
              <w:rPr>
                <w:rFonts w:eastAsia="Calibri"/>
                <w:szCs w:val="24"/>
              </w:rPr>
              <w:t>8</w:t>
            </w:r>
          </w:p>
        </w:tc>
        <w:tc>
          <w:tcPr>
            <w:tcW w:w="1510" w:type="dxa"/>
            <w:tcBorders>
              <w:left w:val="single" w:sz="4" w:space="0" w:color="auto"/>
              <w:bottom w:val="single" w:sz="4" w:space="0" w:color="auto"/>
              <w:right w:val="single" w:sz="4" w:space="0" w:color="auto"/>
            </w:tcBorders>
            <w:shd w:val="clear" w:color="auto" w:fill="BFBFBF" w:themeFill="background1" w:themeFillShade="BF"/>
            <w:vAlign w:val="center"/>
          </w:tcPr>
          <w:p w14:paraId="00FC5E97" w14:textId="77777777" w:rsidR="00DD2724" w:rsidRDefault="00CC46F5">
            <w:pPr>
              <w:ind w:left="-57" w:right="-57"/>
              <w:jc w:val="center"/>
              <w:rPr>
                <w:rFonts w:eastAsia="Calibri"/>
                <w:szCs w:val="24"/>
              </w:rPr>
            </w:pPr>
            <w:r>
              <w:rPr>
                <w:rFonts w:eastAsia="Calibri"/>
                <w:szCs w:val="24"/>
              </w:rPr>
              <w:t>9=(8/2)*100</w:t>
            </w:r>
          </w:p>
        </w:tc>
      </w:tr>
      <w:tr w:rsidR="00DD2724" w14:paraId="29F72FAF" w14:textId="77777777">
        <w:trPr>
          <w:cantSplit/>
          <w:trHeight w:val="23"/>
        </w:trPr>
        <w:tc>
          <w:tcPr>
            <w:tcW w:w="2329" w:type="dxa"/>
            <w:tcBorders>
              <w:top w:val="single" w:sz="6" w:space="0" w:color="auto"/>
              <w:left w:val="single" w:sz="6" w:space="0" w:color="auto"/>
              <w:bottom w:val="single" w:sz="6" w:space="0" w:color="auto"/>
              <w:right w:val="single" w:sz="6" w:space="0" w:color="auto"/>
            </w:tcBorders>
          </w:tcPr>
          <w:p w14:paraId="71544522" w14:textId="77777777" w:rsidR="00DD2724" w:rsidRDefault="00DD2724">
            <w:pPr>
              <w:rPr>
                <w:rFonts w:eastAsia="Calibri"/>
                <w:szCs w:val="24"/>
              </w:rPr>
            </w:pPr>
          </w:p>
        </w:tc>
        <w:tc>
          <w:tcPr>
            <w:tcW w:w="1370" w:type="dxa"/>
            <w:tcBorders>
              <w:top w:val="single" w:sz="6" w:space="0" w:color="auto"/>
              <w:left w:val="single" w:sz="6" w:space="0" w:color="auto"/>
              <w:bottom w:val="single" w:sz="6" w:space="0" w:color="auto"/>
              <w:right w:val="single" w:sz="6" w:space="0" w:color="auto"/>
            </w:tcBorders>
          </w:tcPr>
          <w:p w14:paraId="48ED16F9" w14:textId="77777777" w:rsidR="00DD2724" w:rsidRDefault="00DD2724">
            <w:pPr>
              <w:rPr>
                <w:rFonts w:eastAsia="Calibri"/>
                <w:szCs w:val="24"/>
                <w:lang w:eastAsia="lt-LT"/>
              </w:rPr>
            </w:pPr>
          </w:p>
        </w:tc>
        <w:tc>
          <w:tcPr>
            <w:tcW w:w="1507" w:type="dxa"/>
            <w:tcBorders>
              <w:top w:val="single" w:sz="6" w:space="0" w:color="auto"/>
              <w:left w:val="single" w:sz="6" w:space="0" w:color="auto"/>
              <w:bottom w:val="single" w:sz="6" w:space="0" w:color="auto"/>
              <w:right w:val="single" w:sz="6" w:space="0" w:color="auto"/>
            </w:tcBorders>
          </w:tcPr>
          <w:p w14:paraId="4A971E68" w14:textId="77777777" w:rsidR="00DD2724" w:rsidRDefault="00DD2724">
            <w:pPr>
              <w:rPr>
                <w:rFonts w:eastAsia="Calibri"/>
                <w:szCs w:val="24"/>
                <w:lang w:eastAsia="lt-LT"/>
              </w:rPr>
            </w:pPr>
          </w:p>
        </w:tc>
        <w:tc>
          <w:tcPr>
            <w:tcW w:w="1507" w:type="dxa"/>
            <w:tcBorders>
              <w:top w:val="single" w:sz="6" w:space="0" w:color="auto"/>
              <w:left w:val="single" w:sz="6" w:space="0" w:color="auto"/>
              <w:bottom w:val="single" w:sz="6" w:space="0" w:color="auto"/>
              <w:right w:val="single" w:sz="6" w:space="0" w:color="auto"/>
            </w:tcBorders>
          </w:tcPr>
          <w:p w14:paraId="22764E5B" w14:textId="77777777" w:rsidR="00DD2724" w:rsidRDefault="00DD2724">
            <w:pPr>
              <w:rPr>
                <w:rFonts w:eastAsia="Calibri"/>
                <w:szCs w:val="24"/>
              </w:rPr>
            </w:pPr>
          </w:p>
        </w:tc>
        <w:tc>
          <w:tcPr>
            <w:tcW w:w="1508" w:type="dxa"/>
            <w:tcBorders>
              <w:top w:val="single" w:sz="6" w:space="0" w:color="auto"/>
              <w:left w:val="single" w:sz="6" w:space="0" w:color="auto"/>
              <w:bottom w:val="single" w:sz="6" w:space="0" w:color="auto"/>
              <w:right w:val="single" w:sz="6" w:space="0" w:color="auto"/>
            </w:tcBorders>
          </w:tcPr>
          <w:p w14:paraId="2FA8B2FB" w14:textId="77777777" w:rsidR="00DD2724" w:rsidRDefault="00DD2724">
            <w:pPr>
              <w:rPr>
                <w:rFonts w:eastAsia="Calibri"/>
                <w:szCs w:val="24"/>
                <w:lang w:eastAsia="lt-LT"/>
              </w:rPr>
            </w:pPr>
          </w:p>
        </w:tc>
        <w:tc>
          <w:tcPr>
            <w:tcW w:w="1644" w:type="dxa"/>
            <w:tcBorders>
              <w:top w:val="single" w:sz="6" w:space="0" w:color="auto"/>
              <w:left w:val="single" w:sz="6" w:space="0" w:color="auto"/>
              <w:bottom w:val="single" w:sz="6" w:space="0" w:color="auto"/>
              <w:right w:val="single" w:sz="6" w:space="0" w:color="auto"/>
            </w:tcBorders>
          </w:tcPr>
          <w:p w14:paraId="75E70A51" w14:textId="77777777" w:rsidR="00DD2724" w:rsidRDefault="00DD2724">
            <w:pPr>
              <w:rPr>
                <w:rFonts w:eastAsia="Calibri"/>
                <w:szCs w:val="24"/>
              </w:rPr>
            </w:pPr>
          </w:p>
        </w:tc>
        <w:tc>
          <w:tcPr>
            <w:tcW w:w="1644" w:type="dxa"/>
            <w:tcBorders>
              <w:top w:val="single" w:sz="6" w:space="0" w:color="auto"/>
              <w:left w:val="single" w:sz="6" w:space="0" w:color="auto"/>
              <w:bottom w:val="single" w:sz="6" w:space="0" w:color="auto"/>
              <w:right w:val="single" w:sz="4" w:space="0" w:color="auto"/>
            </w:tcBorders>
          </w:tcPr>
          <w:p w14:paraId="3B83BC0A" w14:textId="77777777" w:rsidR="00DD2724" w:rsidRDefault="00DD2724">
            <w:pPr>
              <w:rPr>
                <w:rFonts w:eastAsia="Calibri"/>
                <w:szCs w:val="24"/>
                <w:lang w:eastAsia="lt-LT"/>
              </w:rPr>
            </w:pPr>
          </w:p>
        </w:tc>
        <w:tc>
          <w:tcPr>
            <w:tcW w:w="1439" w:type="dxa"/>
            <w:tcBorders>
              <w:top w:val="single" w:sz="4" w:space="0" w:color="auto"/>
              <w:left w:val="single" w:sz="4" w:space="0" w:color="auto"/>
              <w:bottom w:val="single" w:sz="4" w:space="0" w:color="auto"/>
              <w:right w:val="single" w:sz="4" w:space="0" w:color="auto"/>
            </w:tcBorders>
          </w:tcPr>
          <w:p w14:paraId="47D193CA" w14:textId="77777777" w:rsidR="00DD2724" w:rsidRDefault="00DD2724">
            <w:pPr>
              <w:rPr>
                <w:rFonts w:eastAsia="Calibri"/>
                <w:szCs w:val="24"/>
                <w:lang w:eastAsia="lt-LT"/>
              </w:rPr>
            </w:pPr>
          </w:p>
        </w:tc>
        <w:tc>
          <w:tcPr>
            <w:tcW w:w="1510" w:type="dxa"/>
            <w:tcBorders>
              <w:top w:val="single" w:sz="4" w:space="0" w:color="auto"/>
              <w:left w:val="single" w:sz="4" w:space="0" w:color="auto"/>
              <w:bottom w:val="single" w:sz="4" w:space="0" w:color="auto"/>
              <w:right w:val="single" w:sz="4" w:space="0" w:color="auto"/>
            </w:tcBorders>
          </w:tcPr>
          <w:p w14:paraId="4E1F8326" w14:textId="77777777" w:rsidR="00DD2724" w:rsidRDefault="00DD2724">
            <w:pPr>
              <w:rPr>
                <w:rFonts w:eastAsia="Calibri"/>
                <w:szCs w:val="24"/>
              </w:rPr>
            </w:pPr>
          </w:p>
        </w:tc>
      </w:tr>
    </w:tbl>
    <w:p w14:paraId="0AED0F1D" w14:textId="77777777" w:rsidR="00DD2724" w:rsidRDefault="00DD2724">
      <w:pPr>
        <w:spacing w:line="276" w:lineRule="auto"/>
        <w:ind w:left="426"/>
        <w:rPr>
          <w:rFonts w:eastAsia="Calibri"/>
          <w:b/>
          <w:szCs w:val="24"/>
        </w:rPr>
      </w:pPr>
    </w:p>
    <w:p w14:paraId="43698A66" w14:textId="77777777" w:rsidR="00DD2724" w:rsidRDefault="00DD2724">
      <w:pPr>
        <w:rPr>
          <w:sz w:val="18"/>
          <w:szCs w:val="18"/>
        </w:rPr>
      </w:pPr>
    </w:p>
    <w:p w14:paraId="42EF541B" w14:textId="77777777" w:rsidR="00DD2724" w:rsidRDefault="00CC46F5">
      <w:pPr>
        <w:spacing w:line="276" w:lineRule="auto"/>
        <w:ind w:left="426"/>
        <w:rPr>
          <w:rFonts w:eastAsia="Calibri"/>
          <w:b/>
          <w:szCs w:val="24"/>
        </w:rPr>
      </w:pPr>
      <w:r>
        <w:rPr>
          <w:rFonts w:eastAsia="Calibri"/>
          <w:b/>
          <w:szCs w:val="24"/>
        </w:rPr>
        <w:t>Pastabos:</w:t>
      </w:r>
    </w:p>
    <w:p w14:paraId="727A5C9B" w14:textId="77777777" w:rsidR="00DD2724" w:rsidRDefault="00DD2724">
      <w:pPr>
        <w:rPr>
          <w:sz w:val="18"/>
          <w:szCs w:val="18"/>
        </w:rPr>
      </w:pPr>
    </w:p>
    <w:tbl>
      <w:tblPr>
        <w:tblW w:w="0" w:type="auto"/>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338"/>
      </w:tblGrid>
      <w:tr w:rsidR="00DD2724" w14:paraId="34EF153C" w14:textId="77777777">
        <w:tc>
          <w:tcPr>
            <w:tcW w:w="14458" w:type="dxa"/>
          </w:tcPr>
          <w:p w14:paraId="5B3FAD7A" w14:textId="77777777" w:rsidR="00DD2724" w:rsidRDefault="00CC46F5">
            <w:pPr>
              <w:spacing w:line="276" w:lineRule="auto"/>
              <w:jc w:val="both"/>
              <w:rPr>
                <w:rFonts w:eastAsia="Calibri"/>
                <w:i/>
                <w:szCs w:val="24"/>
              </w:rPr>
            </w:pPr>
            <w:r>
              <w:rPr>
                <w:rFonts w:eastAsia="Calibri"/>
                <w:i/>
                <w:szCs w:val="24"/>
              </w:rPr>
              <w:t>Šiame laukelyje pagal poreikį gali būti įrašomos papildomos sąlygos, kurias įgyvendinančioji institucija, atsižvelgdama į projekto rizikingumą, siūlo įtraukti į projekto sutartį.</w:t>
            </w:r>
          </w:p>
        </w:tc>
      </w:tr>
    </w:tbl>
    <w:p w14:paraId="530E788F" w14:textId="77777777" w:rsidR="00DD2724" w:rsidRDefault="00DD2724">
      <w:pPr>
        <w:tabs>
          <w:tab w:val="left" w:pos="9639"/>
        </w:tabs>
        <w:ind w:left="426"/>
        <w:jc w:val="both"/>
        <w:rPr>
          <w:rFonts w:eastAsia="Calibri"/>
          <w:szCs w:val="24"/>
        </w:rPr>
      </w:pPr>
    </w:p>
    <w:p w14:paraId="6D33F703" w14:textId="77777777" w:rsidR="00DD2724" w:rsidRDefault="00DD2724">
      <w:pPr>
        <w:rPr>
          <w:sz w:val="18"/>
          <w:szCs w:val="18"/>
        </w:rPr>
      </w:pPr>
    </w:p>
    <w:p w14:paraId="7D9831F6" w14:textId="77777777" w:rsidR="00DD2724" w:rsidRDefault="00CC46F5">
      <w:pPr>
        <w:tabs>
          <w:tab w:val="left" w:pos="0"/>
        </w:tabs>
        <w:jc w:val="both"/>
        <w:rPr>
          <w:rFonts w:eastAsia="Calibri"/>
          <w:szCs w:val="24"/>
        </w:rPr>
      </w:pPr>
      <w:r>
        <w:rPr>
          <w:rFonts w:eastAsia="Calibri"/>
          <w:szCs w:val="24"/>
        </w:rPr>
        <w:t xml:space="preserve">____________________________________ </w:t>
      </w:r>
      <w:r>
        <w:rPr>
          <w:rFonts w:eastAsia="Calibri"/>
          <w:szCs w:val="24"/>
        </w:rPr>
        <w:tab/>
        <w:t xml:space="preserve"> ______________________</w:t>
      </w:r>
      <w:r>
        <w:rPr>
          <w:rFonts w:eastAsia="Calibri"/>
          <w:szCs w:val="24"/>
        </w:rPr>
        <w:tab/>
        <w:t>___________________________</w:t>
      </w:r>
    </w:p>
    <w:p w14:paraId="52C19E95" w14:textId="77777777" w:rsidR="00DD2724" w:rsidRDefault="00CC46F5">
      <w:pPr>
        <w:tabs>
          <w:tab w:val="center" w:pos="10800"/>
        </w:tabs>
        <w:jc w:val="both"/>
        <w:rPr>
          <w:rFonts w:eastAsia="Calibri"/>
          <w:szCs w:val="24"/>
        </w:rPr>
      </w:pPr>
      <w:r>
        <w:rPr>
          <w:rFonts w:eastAsia="Calibri"/>
          <w:szCs w:val="24"/>
        </w:rPr>
        <w:t xml:space="preserve">(paraiškos vertinimą atlikusios institucijos atsakingo </w:t>
      </w:r>
    </w:p>
    <w:p w14:paraId="68ED897A" w14:textId="77777777" w:rsidR="00DD2724" w:rsidRDefault="00CC46F5">
      <w:pPr>
        <w:tabs>
          <w:tab w:val="center" w:pos="6804"/>
        </w:tabs>
        <w:ind w:left="426"/>
        <w:jc w:val="both"/>
        <w:rPr>
          <w:rFonts w:eastAsia="Calibri"/>
          <w:szCs w:val="24"/>
        </w:rPr>
      </w:pPr>
      <w:r>
        <w:rPr>
          <w:rFonts w:eastAsia="Calibri"/>
          <w:szCs w:val="24"/>
        </w:rPr>
        <w:t xml:space="preserve">asmens pareigų pavadinimas) </w:t>
      </w:r>
      <w:r>
        <w:rPr>
          <w:rFonts w:eastAsia="Calibri"/>
          <w:szCs w:val="24"/>
        </w:rPr>
        <w:tab/>
        <w:t xml:space="preserve">  (data) </w:t>
      </w:r>
      <w:r>
        <w:rPr>
          <w:rFonts w:eastAsia="Calibri"/>
          <w:szCs w:val="24"/>
        </w:rPr>
        <w:tab/>
      </w:r>
      <w:r>
        <w:rPr>
          <w:rFonts w:eastAsia="Calibri"/>
          <w:szCs w:val="24"/>
        </w:rPr>
        <w:tab/>
        <w:t xml:space="preserve"> (vardas ir pavardė, parašas, jei pildoma popierinė versija)</w:t>
      </w:r>
    </w:p>
    <w:p w14:paraId="7BBFF4DE" w14:textId="77777777" w:rsidR="00DD2724" w:rsidRDefault="00DD2724">
      <w:pPr>
        <w:tabs>
          <w:tab w:val="center" w:pos="10800"/>
        </w:tabs>
        <w:ind w:left="426"/>
        <w:jc w:val="both"/>
        <w:rPr>
          <w:rFonts w:eastAsia="Calibri"/>
          <w:szCs w:val="24"/>
        </w:rPr>
      </w:pPr>
    </w:p>
    <w:p w14:paraId="0E21E9E7" w14:textId="77777777" w:rsidR="00DD2724" w:rsidRDefault="00CC46F5">
      <w:pPr>
        <w:tabs>
          <w:tab w:val="center" w:pos="10800"/>
        </w:tabs>
        <w:ind w:left="426"/>
        <w:jc w:val="center"/>
      </w:pPr>
      <w:r>
        <w:rPr>
          <w:rFonts w:eastAsia="Calibri"/>
          <w:szCs w:val="24"/>
        </w:rPr>
        <w:t>__________________________</w:t>
      </w:r>
    </w:p>
    <w:p w14:paraId="46170322" w14:textId="77777777" w:rsidR="00DD2724" w:rsidRDefault="00CC46F5">
      <w:pPr>
        <w:rPr>
          <w:rFonts w:eastAsia="MS Mincho"/>
          <w:i/>
          <w:iCs/>
          <w:sz w:val="20"/>
        </w:rPr>
      </w:pPr>
      <w:r>
        <w:rPr>
          <w:rFonts w:eastAsia="MS Mincho"/>
          <w:i/>
          <w:iCs/>
          <w:sz w:val="20"/>
        </w:rPr>
        <w:t>Priedo pakeitimai:</w:t>
      </w:r>
    </w:p>
    <w:p w14:paraId="7BDFFC60" w14:textId="77777777" w:rsidR="00DD2724" w:rsidRDefault="00CC46F5">
      <w:pPr>
        <w:jc w:val="both"/>
        <w:rPr>
          <w:rFonts w:eastAsia="MS Mincho"/>
          <w:i/>
          <w:iCs/>
          <w:sz w:val="20"/>
        </w:rPr>
      </w:pPr>
      <w:r>
        <w:rPr>
          <w:rFonts w:eastAsia="MS Mincho"/>
          <w:i/>
          <w:iCs/>
          <w:sz w:val="20"/>
        </w:rPr>
        <w:t xml:space="preserve">Nr. </w:t>
      </w:r>
      <w:hyperlink r:id="rId87" w:history="1">
        <w:r w:rsidRPr="00532B9F">
          <w:rPr>
            <w:rFonts w:eastAsia="MS Mincho"/>
            <w:i/>
            <w:iCs/>
            <w:color w:val="0563C1" w:themeColor="hyperlink"/>
            <w:sz w:val="20"/>
            <w:u w:val="single"/>
          </w:rPr>
          <w:t>4-40</w:t>
        </w:r>
      </w:hyperlink>
      <w:r>
        <w:rPr>
          <w:rFonts w:eastAsia="MS Mincho"/>
          <w:i/>
          <w:iCs/>
          <w:sz w:val="20"/>
        </w:rPr>
        <w:t>, 2019-01-22, paskelbta TAR 2019-01-22, i. k. 2019-00935</w:t>
      </w:r>
    </w:p>
    <w:p w14:paraId="5AE1E496" w14:textId="77777777" w:rsidR="00DD2724" w:rsidRDefault="00CC46F5">
      <w:pPr>
        <w:jc w:val="both"/>
        <w:rPr>
          <w:rFonts w:eastAsia="MS Mincho"/>
          <w:i/>
          <w:iCs/>
          <w:sz w:val="20"/>
        </w:rPr>
      </w:pPr>
      <w:r>
        <w:rPr>
          <w:rFonts w:eastAsia="MS Mincho"/>
          <w:i/>
          <w:iCs/>
          <w:sz w:val="20"/>
        </w:rPr>
        <w:t xml:space="preserve">Nr. </w:t>
      </w:r>
      <w:hyperlink r:id="rId88" w:history="1">
        <w:r w:rsidRPr="00532B9F">
          <w:rPr>
            <w:rFonts w:eastAsia="MS Mincho"/>
            <w:i/>
            <w:iCs/>
            <w:color w:val="0563C1" w:themeColor="hyperlink"/>
            <w:sz w:val="20"/>
            <w:u w:val="single"/>
          </w:rPr>
          <w:t>4-71</w:t>
        </w:r>
      </w:hyperlink>
      <w:r>
        <w:rPr>
          <w:rFonts w:eastAsia="MS Mincho"/>
          <w:i/>
          <w:iCs/>
          <w:sz w:val="20"/>
        </w:rPr>
        <w:t>, 2020-02-07, paskelbta TAR 2020-02-10, i. k. 2020-02909</w:t>
      </w:r>
    </w:p>
    <w:p w14:paraId="270B361F" w14:textId="77777777" w:rsidR="00DD2724" w:rsidRDefault="00DD2724"/>
    <w:p w14:paraId="7427FEC0" w14:textId="77777777" w:rsidR="00DD2724" w:rsidRDefault="00DD2724">
      <w:pPr>
        <w:keepNext/>
        <w:rPr>
          <w:rFonts w:eastAsia="Calibri"/>
          <w:szCs w:val="24"/>
        </w:rPr>
        <w:sectPr w:rsidR="00DD2724">
          <w:pgSz w:w="16838" w:h="11906" w:orient="landscape"/>
          <w:pgMar w:top="1134" w:right="822" w:bottom="1134" w:left="1134" w:header="567" w:footer="567" w:gutter="0"/>
          <w:pgNumType w:start="1"/>
          <w:cols w:space="1296"/>
          <w:titlePg/>
          <w:docGrid w:linePitch="360"/>
        </w:sectPr>
      </w:pPr>
    </w:p>
    <w:p w14:paraId="3D65147F" w14:textId="77777777" w:rsidR="00DD2724" w:rsidRDefault="00CC46F5">
      <w:pPr>
        <w:ind w:left="5103"/>
        <w:rPr>
          <w:rFonts w:eastAsia="Calibri"/>
          <w:szCs w:val="24"/>
        </w:rPr>
      </w:pPr>
      <w:r>
        <w:rPr>
          <w:rFonts w:eastAsia="Calibri"/>
          <w:szCs w:val="24"/>
        </w:rPr>
        <w:lastRenderedPageBreak/>
        <w:t>2014–2020 metų Europos Sąjungos fondų</w:t>
      </w:r>
    </w:p>
    <w:p w14:paraId="69D012A4" w14:textId="77777777" w:rsidR="00DD2724" w:rsidRDefault="00CC46F5">
      <w:pPr>
        <w:ind w:left="5103"/>
        <w:rPr>
          <w:rFonts w:eastAsia="Calibri"/>
          <w:szCs w:val="24"/>
        </w:rPr>
      </w:pPr>
      <w:r>
        <w:rPr>
          <w:rFonts w:eastAsia="Calibri"/>
          <w:szCs w:val="24"/>
        </w:rPr>
        <w:t xml:space="preserve">investicijų veiksmų programos </w:t>
      </w:r>
      <w:r>
        <w:rPr>
          <w:rFonts w:eastAsia="Calibri"/>
          <w:szCs w:val="22"/>
        </w:rPr>
        <w:t>1</w:t>
      </w:r>
      <w:r>
        <w:rPr>
          <w:rFonts w:eastAsia="Calibri"/>
          <w:szCs w:val="24"/>
        </w:rPr>
        <w:t xml:space="preserve"> prioriteto</w:t>
      </w:r>
    </w:p>
    <w:p w14:paraId="6E681ADB" w14:textId="77777777" w:rsidR="00DD2724" w:rsidRDefault="00CC46F5">
      <w:pPr>
        <w:ind w:left="5103"/>
        <w:rPr>
          <w:rFonts w:eastAsia="Calibri"/>
          <w:szCs w:val="24"/>
        </w:rPr>
      </w:pPr>
      <w:r>
        <w:rPr>
          <w:rFonts w:eastAsia="Calibri"/>
          <w:szCs w:val="24"/>
        </w:rPr>
        <w:t>„Mokslinių tyrimų, eksperimentinės plėtros ir</w:t>
      </w:r>
    </w:p>
    <w:p w14:paraId="2ADB3860" w14:textId="77777777" w:rsidR="00DD2724" w:rsidRDefault="00CC46F5">
      <w:pPr>
        <w:ind w:left="5103"/>
        <w:rPr>
          <w:rFonts w:eastAsia="Calibri"/>
          <w:szCs w:val="24"/>
        </w:rPr>
      </w:pPr>
      <w:r>
        <w:rPr>
          <w:rFonts w:eastAsia="Calibri"/>
          <w:szCs w:val="24"/>
        </w:rPr>
        <w:t xml:space="preserve">inovacijų skatinimas“ priemonės </w:t>
      </w:r>
    </w:p>
    <w:p w14:paraId="370E753F" w14:textId="77777777" w:rsidR="00DD2724" w:rsidRDefault="00CC46F5">
      <w:pPr>
        <w:ind w:left="5103"/>
        <w:rPr>
          <w:rFonts w:eastAsia="Calibri"/>
          <w:szCs w:val="24"/>
        </w:rPr>
      </w:pPr>
      <w:r>
        <w:rPr>
          <w:rFonts w:eastAsia="Calibri"/>
          <w:szCs w:val="24"/>
        </w:rPr>
        <w:t>Nr. 01.2.1-LVPA-V-822 „</w:t>
      </w:r>
      <w:proofErr w:type="spellStart"/>
      <w:r>
        <w:rPr>
          <w:rFonts w:eastAsia="Calibri"/>
          <w:szCs w:val="24"/>
        </w:rPr>
        <w:t>SmartInvest</w:t>
      </w:r>
      <w:proofErr w:type="spellEnd"/>
      <w:r>
        <w:rPr>
          <w:rFonts w:eastAsia="Calibri"/>
          <w:szCs w:val="24"/>
        </w:rPr>
        <w:t xml:space="preserve"> LT“</w:t>
      </w:r>
    </w:p>
    <w:p w14:paraId="40B4B878" w14:textId="77777777" w:rsidR="00DD2724" w:rsidRDefault="00CC46F5">
      <w:pPr>
        <w:ind w:left="5103"/>
        <w:rPr>
          <w:rFonts w:eastAsia="Calibri"/>
          <w:szCs w:val="24"/>
        </w:rPr>
      </w:pPr>
      <w:r>
        <w:rPr>
          <w:rFonts w:eastAsia="Calibri"/>
          <w:szCs w:val="24"/>
        </w:rPr>
        <w:t>projektų finansavimo sąlygų aprašo Nr. 1</w:t>
      </w:r>
    </w:p>
    <w:p w14:paraId="7015B17A" w14:textId="77777777" w:rsidR="00DD2724" w:rsidRDefault="00CC46F5">
      <w:pPr>
        <w:ind w:left="5103"/>
        <w:jc w:val="both"/>
        <w:rPr>
          <w:szCs w:val="24"/>
          <w:lang w:eastAsia="lt-LT"/>
        </w:rPr>
      </w:pPr>
      <w:r>
        <w:rPr>
          <w:szCs w:val="24"/>
          <w:lang w:eastAsia="lt-LT"/>
        </w:rPr>
        <w:t>2 priedas</w:t>
      </w:r>
    </w:p>
    <w:p w14:paraId="0B468604" w14:textId="77777777" w:rsidR="00DD2724" w:rsidRDefault="00DD2724">
      <w:pPr>
        <w:ind w:left="3888" w:firstLine="1296"/>
        <w:jc w:val="both"/>
        <w:rPr>
          <w:szCs w:val="24"/>
          <w:lang w:eastAsia="lt-LT"/>
        </w:rPr>
      </w:pPr>
    </w:p>
    <w:p w14:paraId="2B900220" w14:textId="77777777" w:rsidR="00DD2724" w:rsidRDefault="00DD2724">
      <w:pPr>
        <w:ind w:left="3888" w:firstLine="1296"/>
        <w:jc w:val="both"/>
        <w:rPr>
          <w:rFonts w:eastAsia="Calibri"/>
          <w:szCs w:val="24"/>
        </w:rPr>
      </w:pPr>
    </w:p>
    <w:p w14:paraId="4EAE41B8" w14:textId="77777777" w:rsidR="00DD2724" w:rsidRDefault="00CC46F5">
      <w:pPr>
        <w:jc w:val="center"/>
        <w:rPr>
          <w:rFonts w:eastAsia="Calibri"/>
          <w:b/>
          <w:szCs w:val="24"/>
        </w:rPr>
      </w:pPr>
      <w:r>
        <w:rPr>
          <w:rFonts w:eastAsia="Calibri"/>
          <w:b/>
          <w:szCs w:val="24"/>
        </w:rPr>
        <w:t xml:space="preserve">VALSTYBĖS PAGALBOS IR </w:t>
      </w:r>
      <w:r>
        <w:rPr>
          <w:rFonts w:eastAsia="Calibri"/>
          <w:b/>
          <w:i/>
          <w:szCs w:val="24"/>
        </w:rPr>
        <w:t>DE MINIMIS</w:t>
      </w:r>
      <w:r>
        <w:rPr>
          <w:rFonts w:eastAsia="Calibri"/>
          <w:b/>
          <w:szCs w:val="24"/>
        </w:rPr>
        <w:t xml:space="preserve"> PAGALBOS BUVIMO AR NEBUVIMO PATIKROS LAPAS</w:t>
      </w:r>
    </w:p>
    <w:p w14:paraId="0E1BFD40" w14:textId="77777777" w:rsidR="00DD2724" w:rsidRDefault="00DD2724">
      <w:pPr>
        <w:rPr>
          <w:sz w:val="18"/>
          <w:szCs w:val="18"/>
        </w:rPr>
      </w:pPr>
    </w:p>
    <w:p w14:paraId="62CF25B6" w14:textId="77777777" w:rsidR="00DD2724" w:rsidRDefault="00CC46F5">
      <w:pPr>
        <w:jc w:val="center"/>
        <w:rPr>
          <w:rFonts w:eastAsia="Calibri"/>
          <w:szCs w:val="24"/>
        </w:rPr>
      </w:pPr>
      <w:r>
        <w:rPr>
          <w:rFonts w:eastAsia="Calibri"/>
          <w:szCs w:val="24"/>
        </w:rPr>
        <w:t>____________________</w:t>
      </w:r>
    </w:p>
    <w:p w14:paraId="3FE6B06D" w14:textId="77777777" w:rsidR="00DD2724" w:rsidRDefault="00CC46F5">
      <w:pPr>
        <w:jc w:val="center"/>
        <w:rPr>
          <w:rFonts w:eastAsia="Calibri"/>
          <w:szCs w:val="24"/>
        </w:rPr>
      </w:pPr>
      <w:r>
        <w:rPr>
          <w:rFonts w:eastAsia="Calibri"/>
          <w:szCs w:val="24"/>
        </w:rPr>
        <w:t>(Data)</w:t>
      </w:r>
    </w:p>
    <w:p w14:paraId="100B225D" w14:textId="77777777" w:rsidR="00DD2724" w:rsidRDefault="00DD2724">
      <w:pPr>
        <w:jc w:val="center"/>
        <w:rPr>
          <w:rFonts w:eastAsia="Calibri"/>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75"/>
        <w:gridCol w:w="4753"/>
      </w:tblGrid>
      <w:tr w:rsidR="00DD2724" w14:paraId="00E490B3" w14:textId="77777777">
        <w:tc>
          <w:tcPr>
            <w:tcW w:w="4951" w:type="dxa"/>
            <w:shd w:val="clear" w:color="auto" w:fill="auto"/>
          </w:tcPr>
          <w:p w14:paraId="1631F852" w14:textId="77777777" w:rsidR="00DD2724" w:rsidRDefault="00CC46F5">
            <w:pPr>
              <w:rPr>
                <w:rFonts w:eastAsia="Calibri"/>
                <w:b/>
                <w:szCs w:val="24"/>
              </w:rPr>
            </w:pPr>
            <w:r>
              <w:rPr>
                <w:rFonts w:eastAsia="Calibri"/>
                <w:b/>
                <w:szCs w:val="24"/>
              </w:rPr>
              <w:t>Projekto numeris</w:t>
            </w:r>
          </w:p>
        </w:tc>
        <w:tc>
          <w:tcPr>
            <w:tcW w:w="4903" w:type="dxa"/>
            <w:shd w:val="clear" w:color="auto" w:fill="auto"/>
          </w:tcPr>
          <w:p w14:paraId="16100D8D" w14:textId="77777777" w:rsidR="00DD2724" w:rsidRDefault="00DD2724">
            <w:pPr>
              <w:rPr>
                <w:rFonts w:eastAsia="Calibri"/>
                <w:szCs w:val="24"/>
              </w:rPr>
            </w:pPr>
          </w:p>
        </w:tc>
      </w:tr>
      <w:tr w:rsidR="00DD2724" w14:paraId="1BCD6BAC" w14:textId="77777777">
        <w:tc>
          <w:tcPr>
            <w:tcW w:w="4951" w:type="dxa"/>
            <w:shd w:val="clear" w:color="auto" w:fill="auto"/>
          </w:tcPr>
          <w:p w14:paraId="5B8FD886" w14:textId="77777777" w:rsidR="00DD2724" w:rsidRDefault="00CC46F5">
            <w:pPr>
              <w:rPr>
                <w:rFonts w:eastAsia="Calibri"/>
                <w:b/>
                <w:szCs w:val="24"/>
              </w:rPr>
            </w:pPr>
            <w:r>
              <w:rPr>
                <w:rFonts w:eastAsia="Calibri"/>
                <w:b/>
                <w:szCs w:val="24"/>
              </w:rPr>
              <w:t>Projekto pavadinimas</w:t>
            </w:r>
          </w:p>
        </w:tc>
        <w:tc>
          <w:tcPr>
            <w:tcW w:w="4903" w:type="dxa"/>
            <w:shd w:val="clear" w:color="auto" w:fill="auto"/>
          </w:tcPr>
          <w:p w14:paraId="3872810C" w14:textId="77777777" w:rsidR="00DD2724" w:rsidRDefault="00DD2724">
            <w:pPr>
              <w:rPr>
                <w:rFonts w:eastAsia="Calibri"/>
                <w:szCs w:val="24"/>
              </w:rPr>
            </w:pPr>
          </w:p>
        </w:tc>
      </w:tr>
      <w:tr w:rsidR="00DD2724" w14:paraId="6B1F43ED" w14:textId="77777777">
        <w:tc>
          <w:tcPr>
            <w:tcW w:w="4951" w:type="dxa"/>
            <w:shd w:val="clear" w:color="auto" w:fill="auto"/>
          </w:tcPr>
          <w:p w14:paraId="32A875CF" w14:textId="77777777" w:rsidR="00DD2724" w:rsidRDefault="00CC46F5">
            <w:pPr>
              <w:rPr>
                <w:rFonts w:eastAsia="Calibri"/>
                <w:b/>
                <w:szCs w:val="24"/>
              </w:rPr>
            </w:pPr>
            <w:r>
              <w:rPr>
                <w:rFonts w:eastAsia="Calibri"/>
                <w:b/>
                <w:szCs w:val="24"/>
              </w:rPr>
              <w:t>Pagal projektą numatytos remti veiklos</w:t>
            </w:r>
          </w:p>
        </w:tc>
        <w:tc>
          <w:tcPr>
            <w:tcW w:w="4903" w:type="dxa"/>
            <w:shd w:val="clear" w:color="auto" w:fill="auto"/>
          </w:tcPr>
          <w:p w14:paraId="03BC5541" w14:textId="77777777" w:rsidR="00DD2724" w:rsidRDefault="00DD2724">
            <w:pPr>
              <w:rPr>
                <w:rFonts w:eastAsia="Calibri"/>
                <w:i/>
                <w:szCs w:val="24"/>
              </w:rPr>
            </w:pPr>
          </w:p>
        </w:tc>
      </w:tr>
      <w:tr w:rsidR="00DD2724" w14:paraId="338C7799" w14:textId="77777777">
        <w:trPr>
          <w:trHeight w:val="60"/>
        </w:trPr>
        <w:tc>
          <w:tcPr>
            <w:tcW w:w="4951" w:type="dxa"/>
            <w:shd w:val="clear" w:color="auto" w:fill="auto"/>
          </w:tcPr>
          <w:p w14:paraId="297DC679" w14:textId="77777777" w:rsidR="00DD2724" w:rsidRDefault="00CC46F5">
            <w:pPr>
              <w:rPr>
                <w:rFonts w:eastAsia="Calibri"/>
                <w:b/>
                <w:szCs w:val="24"/>
              </w:rPr>
            </w:pPr>
            <w:r>
              <w:rPr>
                <w:rFonts w:eastAsia="Calibri"/>
                <w:b/>
                <w:szCs w:val="24"/>
              </w:rPr>
              <w:t>Projekto vykdytojas/Pareiškėjas</w:t>
            </w:r>
          </w:p>
        </w:tc>
        <w:tc>
          <w:tcPr>
            <w:tcW w:w="4903" w:type="dxa"/>
            <w:shd w:val="clear" w:color="auto" w:fill="auto"/>
          </w:tcPr>
          <w:p w14:paraId="5933CEAC" w14:textId="77777777" w:rsidR="00DD2724" w:rsidRDefault="00DD2724">
            <w:pPr>
              <w:rPr>
                <w:rFonts w:eastAsia="Calibri"/>
                <w:i/>
                <w:szCs w:val="24"/>
              </w:rPr>
            </w:pPr>
          </w:p>
        </w:tc>
      </w:tr>
    </w:tbl>
    <w:p w14:paraId="2ED4FDA1" w14:textId="77777777" w:rsidR="00DD2724" w:rsidRDefault="00DD2724">
      <w:pPr>
        <w:rPr>
          <w:rFonts w:eastAsia="Calibri"/>
          <w:szCs w:val="24"/>
        </w:rPr>
      </w:pPr>
    </w:p>
    <w:p w14:paraId="3C12C32F" w14:textId="77777777" w:rsidR="00DD2724" w:rsidRDefault="00DD2724">
      <w:pPr>
        <w:rPr>
          <w:sz w:val="18"/>
          <w:szCs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57"/>
        <w:gridCol w:w="4387"/>
        <w:gridCol w:w="2093"/>
        <w:gridCol w:w="2391"/>
      </w:tblGrid>
      <w:tr w:rsidR="00DD2724" w14:paraId="662A9ABB" w14:textId="77777777">
        <w:tc>
          <w:tcPr>
            <w:tcW w:w="5000" w:type="pct"/>
            <w:gridSpan w:val="4"/>
            <w:shd w:val="pct20" w:color="auto" w:fill="auto"/>
          </w:tcPr>
          <w:p w14:paraId="36D6B6AB" w14:textId="77777777" w:rsidR="00DD2724" w:rsidRDefault="00CC46F5">
            <w:pPr>
              <w:ind w:left="567" w:hanging="360"/>
              <w:jc w:val="both"/>
              <w:rPr>
                <w:rFonts w:eastAsia="Calibri"/>
                <w:b/>
                <w:szCs w:val="24"/>
              </w:rPr>
            </w:pPr>
            <w:r>
              <w:rPr>
                <w:rFonts w:eastAsia="Calibri"/>
                <w:b/>
                <w:szCs w:val="24"/>
              </w:rPr>
              <w:t>I.</w:t>
            </w:r>
            <w:r>
              <w:rPr>
                <w:rFonts w:eastAsia="Calibri"/>
                <w:b/>
                <w:szCs w:val="24"/>
              </w:rPr>
              <w:tab/>
              <w:t xml:space="preserve">Valstybės pagalbos požymių identifikavimas pagal projektą remtinose veiklose </w:t>
            </w:r>
            <w:r>
              <w:rPr>
                <w:rFonts w:eastAsia="Calibri"/>
                <w:szCs w:val="24"/>
              </w:rPr>
              <w:t xml:space="preserve">(vertinant valstybės pagalbos kriterijus vadovaujamasi Europos Komisijos pranešimu dėl valstybės pagalbos sąvokos ir teismų praktika (angl. </w:t>
            </w:r>
            <w:proofErr w:type="spellStart"/>
            <w:r>
              <w:rPr>
                <w:rFonts w:eastAsia="Calibri"/>
                <w:i/>
                <w:szCs w:val="24"/>
              </w:rPr>
              <w:t>Commission</w:t>
            </w:r>
            <w:proofErr w:type="spellEnd"/>
            <w:r>
              <w:rPr>
                <w:rFonts w:eastAsia="Calibri"/>
                <w:i/>
                <w:szCs w:val="24"/>
              </w:rPr>
              <w:t xml:space="preserve"> </w:t>
            </w:r>
            <w:proofErr w:type="spellStart"/>
            <w:r>
              <w:rPr>
                <w:rFonts w:eastAsia="Calibri"/>
                <w:i/>
                <w:szCs w:val="24"/>
              </w:rPr>
              <w:t>Notice</w:t>
            </w:r>
            <w:proofErr w:type="spellEnd"/>
            <w:r>
              <w:rPr>
                <w:rFonts w:eastAsia="Calibri"/>
                <w:i/>
                <w:szCs w:val="24"/>
              </w:rPr>
              <w:t xml:space="preserve"> </w:t>
            </w:r>
            <w:proofErr w:type="spellStart"/>
            <w:r>
              <w:rPr>
                <w:rFonts w:eastAsia="Calibri"/>
                <w:i/>
                <w:szCs w:val="24"/>
              </w:rPr>
              <w:t>on</w:t>
            </w:r>
            <w:proofErr w:type="spellEnd"/>
            <w:r>
              <w:rPr>
                <w:rFonts w:eastAsia="Calibri"/>
                <w:i/>
                <w:szCs w:val="24"/>
              </w:rPr>
              <w:t xml:space="preserve"> </w:t>
            </w:r>
            <w:proofErr w:type="spellStart"/>
            <w:r>
              <w:rPr>
                <w:rFonts w:eastAsia="Calibri"/>
                <w:i/>
                <w:szCs w:val="24"/>
              </w:rPr>
              <w:t>the</w:t>
            </w:r>
            <w:proofErr w:type="spellEnd"/>
            <w:r>
              <w:rPr>
                <w:rFonts w:eastAsia="Calibri"/>
                <w:i/>
                <w:szCs w:val="24"/>
              </w:rPr>
              <w:t xml:space="preserve"> </w:t>
            </w:r>
            <w:proofErr w:type="spellStart"/>
            <w:r>
              <w:rPr>
                <w:rFonts w:eastAsia="Calibri"/>
                <w:i/>
                <w:szCs w:val="24"/>
              </w:rPr>
              <w:t>notion</w:t>
            </w:r>
            <w:proofErr w:type="spellEnd"/>
            <w:r>
              <w:rPr>
                <w:rFonts w:eastAsia="Calibri"/>
                <w:i/>
                <w:szCs w:val="24"/>
              </w:rPr>
              <w:t xml:space="preserve"> </w:t>
            </w:r>
            <w:proofErr w:type="spellStart"/>
            <w:r>
              <w:rPr>
                <w:rFonts w:eastAsia="Calibri"/>
                <w:i/>
                <w:szCs w:val="24"/>
              </w:rPr>
              <w:t>of</w:t>
            </w:r>
            <w:proofErr w:type="spellEnd"/>
            <w:r>
              <w:rPr>
                <w:rFonts w:eastAsia="Calibri"/>
                <w:i/>
                <w:szCs w:val="24"/>
              </w:rPr>
              <w:t xml:space="preserve"> </w:t>
            </w:r>
            <w:proofErr w:type="spellStart"/>
            <w:r>
              <w:rPr>
                <w:rFonts w:eastAsia="Calibri"/>
                <w:i/>
                <w:szCs w:val="24"/>
              </w:rPr>
              <w:t>State</w:t>
            </w:r>
            <w:proofErr w:type="spellEnd"/>
            <w:r>
              <w:rPr>
                <w:rFonts w:eastAsia="Calibri"/>
                <w:i/>
                <w:szCs w:val="24"/>
              </w:rPr>
              <w:t xml:space="preserve"> </w:t>
            </w:r>
            <w:proofErr w:type="spellStart"/>
            <w:r>
              <w:rPr>
                <w:rFonts w:eastAsia="Calibri"/>
                <w:i/>
                <w:szCs w:val="24"/>
              </w:rPr>
              <w:t>aid</w:t>
            </w:r>
            <w:proofErr w:type="spellEnd"/>
            <w:r>
              <w:rPr>
                <w:rFonts w:eastAsia="Calibri"/>
                <w:i/>
                <w:szCs w:val="24"/>
              </w:rPr>
              <w:t xml:space="preserve"> </w:t>
            </w:r>
            <w:proofErr w:type="spellStart"/>
            <w:r>
              <w:rPr>
                <w:rFonts w:eastAsia="Calibri"/>
                <w:i/>
                <w:szCs w:val="24"/>
              </w:rPr>
              <w:t>pursuant</w:t>
            </w:r>
            <w:proofErr w:type="spellEnd"/>
            <w:r>
              <w:rPr>
                <w:rFonts w:eastAsia="Calibri"/>
                <w:i/>
                <w:szCs w:val="24"/>
              </w:rPr>
              <w:t xml:space="preserve"> to </w:t>
            </w:r>
            <w:proofErr w:type="spellStart"/>
            <w:r>
              <w:rPr>
                <w:rFonts w:eastAsia="Calibri"/>
                <w:i/>
                <w:szCs w:val="24"/>
              </w:rPr>
              <w:t>Article</w:t>
            </w:r>
            <w:proofErr w:type="spellEnd"/>
            <w:r>
              <w:rPr>
                <w:rFonts w:eastAsia="Calibri"/>
                <w:szCs w:val="24"/>
              </w:rPr>
              <w:t xml:space="preserve"> 107(1) TFEU, jei taikoma).</w:t>
            </w:r>
          </w:p>
        </w:tc>
      </w:tr>
      <w:tr w:rsidR="00DD2724" w14:paraId="69BE5B61" w14:textId="77777777">
        <w:tc>
          <w:tcPr>
            <w:tcW w:w="319" w:type="pct"/>
            <w:shd w:val="clear" w:color="auto" w:fill="auto"/>
          </w:tcPr>
          <w:p w14:paraId="0B7EE542" w14:textId="77777777" w:rsidR="00DD2724" w:rsidRDefault="00DD2724">
            <w:pPr>
              <w:rPr>
                <w:sz w:val="10"/>
                <w:szCs w:val="10"/>
              </w:rPr>
            </w:pPr>
          </w:p>
          <w:p w14:paraId="1E2DC8FB" w14:textId="77777777" w:rsidR="00DD2724" w:rsidRDefault="00CC46F5">
            <w:pPr>
              <w:ind w:left="360" w:hanging="360"/>
              <w:rPr>
                <w:rFonts w:eastAsia="Calibri"/>
                <w:b/>
                <w:szCs w:val="24"/>
              </w:rPr>
            </w:pPr>
            <w:r>
              <w:rPr>
                <w:rFonts w:eastAsia="Calibri"/>
                <w:b/>
                <w:szCs w:val="24"/>
              </w:rPr>
              <w:t>1.</w:t>
            </w:r>
            <w:r>
              <w:rPr>
                <w:rFonts w:eastAsia="Calibri"/>
                <w:b/>
                <w:szCs w:val="24"/>
              </w:rPr>
              <w:tab/>
            </w:r>
          </w:p>
        </w:tc>
        <w:tc>
          <w:tcPr>
            <w:tcW w:w="2303" w:type="pct"/>
            <w:shd w:val="clear" w:color="auto" w:fill="auto"/>
          </w:tcPr>
          <w:p w14:paraId="5D83FAE8" w14:textId="77777777" w:rsidR="00DD2724" w:rsidRDefault="00DD2724">
            <w:pPr>
              <w:rPr>
                <w:sz w:val="10"/>
                <w:szCs w:val="10"/>
              </w:rPr>
            </w:pPr>
          </w:p>
          <w:p w14:paraId="2B3D7930" w14:textId="77777777" w:rsidR="00DD2724" w:rsidRDefault="00CC46F5">
            <w:pPr>
              <w:rPr>
                <w:rFonts w:eastAsia="Calibri"/>
                <w:b/>
                <w:szCs w:val="24"/>
              </w:rPr>
            </w:pPr>
            <w:r>
              <w:rPr>
                <w:rFonts w:eastAsia="Calibri"/>
                <w:b/>
                <w:szCs w:val="24"/>
              </w:rPr>
              <w:t>Ar finansavimą tiesiogiai ar netiesiogiai numatoma teikti ūkio subjektams (-ui) ūkinei veiklai vykdyti?</w:t>
            </w:r>
          </w:p>
        </w:tc>
        <w:tc>
          <w:tcPr>
            <w:tcW w:w="1112" w:type="pct"/>
            <w:shd w:val="clear" w:color="auto" w:fill="auto"/>
          </w:tcPr>
          <w:p w14:paraId="705EF748" w14:textId="77777777" w:rsidR="00DD2724" w:rsidRDefault="00DD2724">
            <w:pPr>
              <w:rPr>
                <w:sz w:val="10"/>
                <w:szCs w:val="10"/>
              </w:rPr>
            </w:pPr>
          </w:p>
          <w:p w14:paraId="064184FD"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1A978CE5" w14:textId="77777777" w:rsidR="00DD2724" w:rsidRDefault="00DD2724">
            <w:pPr>
              <w:rPr>
                <w:sz w:val="10"/>
                <w:szCs w:val="10"/>
              </w:rPr>
            </w:pPr>
          </w:p>
          <w:p w14:paraId="4304DC65"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Ne</w:t>
            </w:r>
          </w:p>
          <w:p w14:paraId="2C87F92B" w14:textId="77777777" w:rsidR="00DD2724" w:rsidRDefault="00DD2724">
            <w:pPr>
              <w:rPr>
                <w:sz w:val="10"/>
                <w:szCs w:val="10"/>
              </w:rPr>
            </w:pPr>
          </w:p>
          <w:p w14:paraId="776E9E5D" w14:textId="77777777" w:rsidR="00DD2724" w:rsidRDefault="00DD2724">
            <w:pPr>
              <w:rPr>
                <w:rFonts w:eastAsia="Calibri"/>
                <w:szCs w:val="24"/>
              </w:rPr>
            </w:pPr>
          </w:p>
        </w:tc>
      </w:tr>
      <w:tr w:rsidR="00DD2724" w14:paraId="2B7D1CB1" w14:textId="77777777">
        <w:tc>
          <w:tcPr>
            <w:tcW w:w="5000" w:type="pct"/>
            <w:gridSpan w:val="4"/>
            <w:shd w:val="clear" w:color="auto" w:fill="auto"/>
          </w:tcPr>
          <w:p w14:paraId="46C49358" w14:textId="77777777" w:rsidR="00DD2724" w:rsidRDefault="00CC46F5">
            <w:pPr>
              <w:jc w:val="both"/>
              <w:rPr>
                <w:rFonts w:eastAsia="Calibri"/>
                <w:szCs w:val="24"/>
              </w:rPr>
            </w:pPr>
            <w:r>
              <w:rPr>
                <w:rFonts w:eastAsia="Calibri"/>
                <w:b/>
                <w:szCs w:val="24"/>
              </w:rPr>
              <w:t>Ūkio subjektai</w:t>
            </w:r>
            <w:r>
              <w:rPr>
                <w:rFonts w:eastAsia="Calibri"/>
                <w:szCs w:val="24"/>
              </w:rPr>
              <w:t xml:space="preserve"> – įmonės, jų junginiai (asociacijos, susivienijimai, konsorciumai ir panašiai), įstaigos ar organizacijos, ar kiti juridiniai ar fiziniai asmenys, kurie vykdo ar gali vykdyti ūkinę veiklą Lietuvos Respublikoje arba kurių veiksmai daro įtaką ar ketinimai, jeigu būtų įgyvendinti, galėtų daryti įtaką ūkinei veiklai Lietuvos Respublikoje. Lietuvos Respublikoje viešojo administravimo subjektai laikomi ūkio subjektais, jeigu jie vykdo ūkinę veiklą.</w:t>
            </w:r>
          </w:p>
          <w:p w14:paraId="7E558183" w14:textId="77777777" w:rsidR="00DD2724" w:rsidRDefault="00CC46F5">
            <w:pPr>
              <w:jc w:val="both"/>
              <w:rPr>
                <w:rFonts w:eastAsia="Calibri"/>
                <w:szCs w:val="24"/>
              </w:rPr>
            </w:pPr>
            <w:r>
              <w:rPr>
                <w:rFonts w:eastAsia="Calibri"/>
                <w:b/>
                <w:szCs w:val="24"/>
              </w:rPr>
              <w:t>Ūkinė veikla</w:t>
            </w:r>
            <w:r>
              <w:rPr>
                <w:rFonts w:eastAsia="Calibri"/>
                <w:szCs w:val="24"/>
              </w:rPr>
              <w:t xml:space="preserve"> – visokia gamybinė, komercinė, finansinė ar profesinė veikla, susijusi su prekių (paslaugų) pirkimu ar pardavimu, išskyrus atvejus, kai fiziniai asmenys prekę (paslaugą) įsigyja asmeniniams ir namų ūkio poreikiams tenkinti.</w:t>
            </w:r>
          </w:p>
          <w:p w14:paraId="31568A08" w14:textId="77777777" w:rsidR="00DD2724" w:rsidRDefault="00CC46F5">
            <w:pPr>
              <w:jc w:val="both"/>
              <w:rPr>
                <w:rFonts w:eastAsia="Calibri"/>
                <w:szCs w:val="24"/>
              </w:rPr>
            </w:pPr>
            <w:r>
              <w:rPr>
                <w:rFonts w:eastAsia="Calibri"/>
                <w:szCs w:val="24"/>
              </w:rPr>
              <w:t>Vertinimui, ar tam tikra veikla laikytina ūkine veikla, nedaro įtakos tai, ar šia veikla yra siekiama pelno. Pelno nesiekiantys subjektai laikomi ūkio subjektais, jei jie prekiauja prekėmis (paslaugomis). Ūkine veikla nėra laikoma veikla, kai valstybė veikia „vykdydama valdžios įgaliojimus“ arba kai valstybės sektoriaus subjektai veikia „kaip valdžios institucijos“. Jeigu valstybės sektoriaus subjektas vykdo ūkinę veiklą, kuri gali būti atskirta nuo valdžios įgaliojimų vykdymo, tai subjektas, vykdydamas tą veiklą, veikia kaip ūkio subjektas. O jeigu tos ūkinės veiklos negalima atskirti nuo valdžios įgaliojimų vykdymo, visa to subjekto vykdoma veikla yra su tų valdžios įgaliojimų vykdymu susijusi veikla, todėl nepatenka į ūkio subjekto sąvokos taikymo sritį. Tokioms veikloms priskiriamų veiklų pavyzdžiai (šis sąrašas nėra baigtinis):</w:t>
            </w:r>
          </w:p>
          <w:p w14:paraId="5FFA3018" w14:textId="77777777" w:rsidR="00DD2724" w:rsidRDefault="00CC46F5">
            <w:pPr>
              <w:jc w:val="both"/>
              <w:rPr>
                <w:rFonts w:eastAsia="Calibri"/>
                <w:szCs w:val="24"/>
              </w:rPr>
            </w:pPr>
            <w:r>
              <w:rPr>
                <w:rFonts w:eastAsia="Calibri"/>
                <w:szCs w:val="24"/>
              </w:rPr>
              <w:t>a) kariuomenė arba policija;</w:t>
            </w:r>
          </w:p>
          <w:p w14:paraId="1C13E4BC" w14:textId="77777777" w:rsidR="00DD2724" w:rsidRDefault="00CC46F5">
            <w:pPr>
              <w:jc w:val="both"/>
              <w:rPr>
                <w:rFonts w:eastAsia="Calibri"/>
                <w:szCs w:val="24"/>
              </w:rPr>
            </w:pPr>
            <w:r>
              <w:rPr>
                <w:rFonts w:eastAsia="Calibri"/>
                <w:szCs w:val="24"/>
              </w:rPr>
              <w:t>b) oro navigacijos sauga ir kontrolė;</w:t>
            </w:r>
          </w:p>
          <w:p w14:paraId="423AB5DF" w14:textId="77777777" w:rsidR="00DD2724" w:rsidRDefault="00CC46F5">
            <w:pPr>
              <w:jc w:val="both"/>
              <w:rPr>
                <w:rFonts w:eastAsia="Calibri"/>
                <w:szCs w:val="24"/>
              </w:rPr>
            </w:pPr>
            <w:r>
              <w:rPr>
                <w:rFonts w:eastAsia="Calibri"/>
                <w:szCs w:val="24"/>
              </w:rPr>
              <w:t>c) jūrų eismo kontrolė ir sauga;</w:t>
            </w:r>
          </w:p>
          <w:p w14:paraId="616000FB" w14:textId="77777777" w:rsidR="00DD2724" w:rsidRDefault="00CC46F5">
            <w:pPr>
              <w:jc w:val="both"/>
              <w:rPr>
                <w:rFonts w:eastAsia="Calibri"/>
                <w:szCs w:val="24"/>
              </w:rPr>
            </w:pPr>
            <w:r>
              <w:rPr>
                <w:rFonts w:eastAsia="Calibri"/>
                <w:szCs w:val="24"/>
              </w:rPr>
              <w:t>d) kovos su tarša priežiūra;</w:t>
            </w:r>
          </w:p>
          <w:p w14:paraId="3B127646" w14:textId="77777777" w:rsidR="00DD2724" w:rsidRDefault="00CC46F5">
            <w:pPr>
              <w:jc w:val="both"/>
              <w:rPr>
                <w:rFonts w:eastAsia="Calibri"/>
                <w:szCs w:val="24"/>
              </w:rPr>
            </w:pPr>
            <w:r>
              <w:rPr>
                <w:rFonts w:eastAsia="Calibri"/>
                <w:szCs w:val="24"/>
              </w:rPr>
              <w:t>e) laisvės atėmimo nuosprendžių organizavimas, finansavimas ir vykdymas;</w:t>
            </w:r>
          </w:p>
          <w:p w14:paraId="4E503425" w14:textId="77777777" w:rsidR="00DD2724" w:rsidRDefault="00CC46F5">
            <w:pPr>
              <w:jc w:val="both"/>
              <w:rPr>
                <w:rFonts w:eastAsia="Calibri"/>
                <w:szCs w:val="24"/>
              </w:rPr>
            </w:pPr>
            <w:r>
              <w:rPr>
                <w:rFonts w:eastAsia="Calibri"/>
                <w:szCs w:val="24"/>
              </w:rPr>
              <w:t>f) viešiesiems tikslams naudoti skirtų duomenų rinkimas remiantis teisės aktuose atitinkamiems ūkio subjektams nustatytu įpareigojimu atskleisti tokius duomenis.</w:t>
            </w:r>
          </w:p>
          <w:p w14:paraId="75ED4BAD" w14:textId="77777777" w:rsidR="00DD2724" w:rsidRDefault="00CC46F5">
            <w:pPr>
              <w:jc w:val="both"/>
              <w:rPr>
                <w:rFonts w:eastAsia="Calibri"/>
                <w:szCs w:val="24"/>
              </w:rPr>
            </w:pPr>
            <w:r>
              <w:rPr>
                <w:rFonts w:eastAsia="Calibri"/>
                <w:szCs w:val="24"/>
              </w:rPr>
              <w:lastRenderedPageBreak/>
              <w:t xml:space="preserve">Ūkine veikla gali būti nelaikoma dalis veiklų socialinės apsaugos, sveikatos priežiūros, švietimo ir mokslinių tyrimų sektoriuose, kaip apibūdinta Europos Komisijos pranešime dėl valstybės pagalbos sąvokos (angl. </w:t>
            </w:r>
            <w:proofErr w:type="spellStart"/>
            <w:r>
              <w:rPr>
                <w:rFonts w:eastAsia="Calibri"/>
                <w:i/>
                <w:szCs w:val="24"/>
              </w:rPr>
              <w:t>Commission</w:t>
            </w:r>
            <w:proofErr w:type="spellEnd"/>
            <w:r>
              <w:rPr>
                <w:rFonts w:eastAsia="Calibri"/>
                <w:i/>
                <w:szCs w:val="24"/>
              </w:rPr>
              <w:t xml:space="preserve"> </w:t>
            </w:r>
            <w:proofErr w:type="spellStart"/>
            <w:r>
              <w:rPr>
                <w:rFonts w:eastAsia="Calibri"/>
                <w:i/>
                <w:szCs w:val="24"/>
              </w:rPr>
              <w:t>Notice</w:t>
            </w:r>
            <w:proofErr w:type="spellEnd"/>
            <w:r>
              <w:rPr>
                <w:rFonts w:eastAsia="Calibri"/>
                <w:i/>
                <w:szCs w:val="24"/>
              </w:rPr>
              <w:t xml:space="preserve"> </w:t>
            </w:r>
            <w:proofErr w:type="spellStart"/>
            <w:r>
              <w:rPr>
                <w:rFonts w:eastAsia="Calibri"/>
                <w:i/>
                <w:szCs w:val="24"/>
              </w:rPr>
              <w:t>on</w:t>
            </w:r>
            <w:proofErr w:type="spellEnd"/>
            <w:r>
              <w:rPr>
                <w:rFonts w:eastAsia="Calibri"/>
                <w:i/>
                <w:szCs w:val="24"/>
              </w:rPr>
              <w:t xml:space="preserve"> </w:t>
            </w:r>
            <w:proofErr w:type="spellStart"/>
            <w:r>
              <w:rPr>
                <w:rFonts w:eastAsia="Calibri"/>
                <w:i/>
                <w:szCs w:val="24"/>
              </w:rPr>
              <w:t>the</w:t>
            </w:r>
            <w:proofErr w:type="spellEnd"/>
            <w:r>
              <w:rPr>
                <w:rFonts w:eastAsia="Calibri"/>
                <w:i/>
                <w:szCs w:val="24"/>
              </w:rPr>
              <w:t xml:space="preserve"> </w:t>
            </w:r>
            <w:proofErr w:type="spellStart"/>
            <w:r>
              <w:rPr>
                <w:rFonts w:eastAsia="Calibri"/>
                <w:i/>
                <w:szCs w:val="24"/>
              </w:rPr>
              <w:t>notion</w:t>
            </w:r>
            <w:proofErr w:type="spellEnd"/>
            <w:r>
              <w:rPr>
                <w:rFonts w:eastAsia="Calibri"/>
                <w:i/>
                <w:szCs w:val="24"/>
              </w:rPr>
              <w:t xml:space="preserve"> </w:t>
            </w:r>
            <w:proofErr w:type="spellStart"/>
            <w:r>
              <w:rPr>
                <w:rFonts w:eastAsia="Calibri"/>
                <w:i/>
                <w:szCs w:val="24"/>
              </w:rPr>
              <w:t>of</w:t>
            </w:r>
            <w:proofErr w:type="spellEnd"/>
            <w:r>
              <w:rPr>
                <w:rFonts w:eastAsia="Calibri"/>
                <w:i/>
                <w:szCs w:val="24"/>
              </w:rPr>
              <w:t xml:space="preserve"> </w:t>
            </w:r>
            <w:proofErr w:type="spellStart"/>
            <w:r>
              <w:rPr>
                <w:rFonts w:eastAsia="Calibri"/>
                <w:i/>
                <w:szCs w:val="24"/>
              </w:rPr>
              <w:t>State</w:t>
            </w:r>
            <w:proofErr w:type="spellEnd"/>
            <w:r>
              <w:rPr>
                <w:rFonts w:eastAsia="Calibri"/>
                <w:i/>
                <w:szCs w:val="24"/>
              </w:rPr>
              <w:t xml:space="preserve"> </w:t>
            </w:r>
            <w:proofErr w:type="spellStart"/>
            <w:r>
              <w:rPr>
                <w:rFonts w:eastAsia="Calibri"/>
                <w:i/>
                <w:szCs w:val="24"/>
              </w:rPr>
              <w:t>aid</w:t>
            </w:r>
            <w:proofErr w:type="spellEnd"/>
            <w:r>
              <w:rPr>
                <w:rFonts w:eastAsia="Calibri"/>
                <w:i/>
                <w:szCs w:val="24"/>
              </w:rPr>
              <w:t xml:space="preserve"> </w:t>
            </w:r>
            <w:proofErr w:type="spellStart"/>
            <w:r>
              <w:rPr>
                <w:rFonts w:eastAsia="Calibri"/>
                <w:i/>
                <w:szCs w:val="24"/>
              </w:rPr>
              <w:t>pursuant</w:t>
            </w:r>
            <w:proofErr w:type="spellEnd"/>
            <w:r>
              <w:rPr>
                <w:rFonts w:eastAsia="Calibri"/>
                <w:i/>
                <w:szCs w:val="24"/>
              </w:rPr>
              <w:t xml:space="preserve"> to </w:t>
            </w:r>
            <w:proofErr w:type="spellStart"/>
            <w:r>
              <w:rPr>
                <w:rFonts w:eastAsia="Calibri"/>
                <w:i/>
                <w:szCs w:val="24"/>
              </w:rPr>
              <w:t>Article</w:t>
            </w:r>
            <w:proofErr w:type="spellEnd"/>
            <w:r>
              <w:rPr>
                <w:rFonts w:eastAsia="Calibri"/>
                <w:szCs w:val="24"/>
              </w:rPr>
              <w:t xml:space="preserve"> 107(1) TFEU). Taip pat ūkine veikla nėra laikoma viešos infrastruktūros objektų, neskirtų ūkinei veiklai vykdyti, statyba. Ypatingas dėmesys turi būti atkreiptas teikiant pagalbą oro uostų infrastruktūrai finansuoti.</w:t>
            </w:r>
          </w:p>
        </w:tc>
      </w:tr>
      <w:tr w:rsidR="00DD2724" w14:paraId="34F7B03D" w14:textId="77777777">
        <w:tc>
          <w:tcPr>
            <w:tcW w:w="5000" w:type="pct"/>
            <w:gridSpan w:val="4"/>
            <w:shd w:val="clear" w:color="auto" w:fill="auto"/>
          </w:tcPr>
          <w:p w14:paraId="79C27B0E" w14:textId="77777777" w:rsidR="00DD2724" w:rsidRDefault="00CC46F5">
            <w:pPr>
              <w:jc w:val="center"/>
              <w:rPr>
                <w:rFonts w:eastAsia="Calibri"/>
                <w:b/>
                <w:szCs w:val="24"/>
              </w:rPr>
            </w:pPr>
            <w:r>
              <w:rPr>
                <w:rFonts w:eastAsia="Calibri"/>
                <w:b/>
                <w:szCs w:val="24"/>
              </w:rPr>
              <w:lastRenderedPageBreak/>
              <w:t>Pasirinkimo pagrindimas</w:t>
            </w:r>
          </w:p>
        </w:tc>
      </w:tr>
      <w:tr w:rsidR="00DD2724" w14:paraId="3A5837BD" w14:textId="77777777">
        <w:tc>
          <w:tcPr>
            <w:tcW w:w="5000" w:type="pct"/>
            <w:gridSpan w:val="4"/>
            <w:shd w:val="clear" w:color="auto" w:fill="auto"/>
          </w:tcPr>
          <w:p w14:paraId="1D30DA38" w14:textId="77777777" w:rsidR="00DD2724" w:rsidRDefault="00DD2724">
            <w:pPr>
              <w:jc w:val="both"/>
              <w:rPr>
                <w:rFonts w:eastAsia="Calibri"/>
                <w:i/>
                <w:szCs w:val="24"/>
              </w:rPr>
            </w:pPr>
          </w:p>
          <w:p w14:paraId="763069D0" w14:textId="77777777" w:rsidR="00DD2724" w:rsidRDefault="00DD2724">
            <w:pPr>
              <w:jc w:val="both"/>
              <w:rPr>
                <w:rFonts w:eastAsia="Calibri"/>
                <w:i/>
                <w:szCs w:val="24"/>
              </w:rPr>
            </w:pPr>
          </w:p>
        </w:tc>
      </w:tr>
      <w:tr w:rsidR="00DD2724" w14:paraId="326DBA50" w14:textId="77777777">
        <w:tc>
          <w:tcPr>
            <w:tcW w:w="319" w:type="pct"/>
            <w:shd w:val="clear" w:color="auto" w:fill="auto"/>
          </w:tcPr>
          <w:p w14:paraId="655F2C25" w14:textId="77777777" w:rsidR="00DD2724" w:rsidRDefault="00DD2724">
            <w:pPr>
              <w:rPr>
                <w:sz w:val="10"/>
                <w:szCs w:val="10"/>
              </w:rPr>
            </w:pPr>
          </w:p>
          <w:p w14:paraId="0F2D6328" w14:textId="77777777" w:rsidR="00DD2724" w:rsidRDefault="00CC46F5">
            <w:pPr>
              <w:ind w:left="360" w:hanging="360"/>
              <w:rPr>
                <w:rFonts w:eastAsia="Calibri"/>
                <w:b/>
                <w:szCs w:val="24"/>
              </w:rPr>
            </w:pPr>
            <w:r>
              <w:rPr>
                <w:rFonts w:eastAsia="Calibri"/>
                <w:b/>
                <w:szCs w:val="24"/>
              </w:rPr>
              <w:t>2.</w:t>
            </w:r>
            <w:r>
              <w:rPr>
                <w:rFonts w:eastAsia="Calibri"/>
                <w:b/>
                <w:szCs w:val="24"/>
              </w:rPr>
              <w:tab/>
            </w:r>
          </w:p>
        </w:tc>
        <w:tc>
          <w:tcPr>
            <w:tcW w:w="2303" w:type="pct"/>
            <w:shd w:val="clear" w:color="auto" w:fill="auto"/>
          </w:tcPr>
          <w:p w14:paraId="5B41B598" w14:textId="77777777" w:rsidR="00DD2724" w:rsidRDefault="00DD2724">
            <w:pPr>
              <w:rPr>
                <w:sz w:val="10"/>
                <w:szCs w:val="10"/>
              </w:rPr>
            </w:pPr>
          </w:p>
          <w:p w14:paraId="02E06DAD" w14:textId="77777777" w:rsidR="00DD2724" w:rsidRDefault="00CC46F5">
            <w:pPr>
              <w:jc w:val="both"/>
              <w:rPr>
                <w:rFonts w:eastAsia="Calibri"/>
                <w:b/>
                <w:szCs w:val="24"/>
              </w:rPr>
            </w:pPr>
            <w:r>
              <w:rPr>
                <w:rFonts w:eastAsia="Calibri"/>
                <w:b/>
                <w:szCs w:val="24"/>
              </w:rPr>
              <w:t>Ar finansavimas iš valstybės išteklių ūkio subjektams (-ui) suteiktų/ suteikia išskirtinę ekonominę naudą, kurios jie/ jis negautų rinkos sąlygomis?</w:t>
            </w:r>
          </w:p>
        </w:tc>
        <w:tc>
          <w:tcPr>
            <w:tcW w:w="1112" w:type="pct"/>
            <w:shd w:val="clear" w:color="auto" w:fill="auto"/>
          </w:tcPr>
          <w:p w14:paraId="76DC3713" w14:textId="77777777" w:rsidR="00DD2724" w:rsidRDefault="00DD2724">
            <w:pPr>
              <w:rPr>
                <w:sz w:val="10"/>
                <w:szCs w:val="10"/>
              </w:rPr>
            </w:pPr>
          </w:p>
          <w:p w14:paraId="7939BAB4"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36BC8467" w14:textId="77777777" w:rsidR="00DD2724" w:rsidRDefault="00DD2724">
            <w:pPr>
              <w:rPr>
                <w:sz w:val="10"/>
                <w:szCs w:val="10"/>
              </w:rPr>
            </w:pPr>
          </w:p>
          <w:p w14:paraId="79302461"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Ne</w:t>
            </w:r>
          </w:p>
          <w:p w14:paraId="46F08996" w14:textId="77777777" w:rsidR="00DD2724" w:rsidRDefault="00DD2724">
            <w:pPr>
              <w:rPr>
                <w:sz w:val="10"/>
                <w:szCs w:val="10"/>
              </w:rPr>
            </w:pPr>
          </w:p>
          <w:p w14:paraId="14DB0C26" w14:textId="77777777" w:rsidR="00DD2724" w:rsidRDefault="00DD2724">
            <w:pPr>
              <w:rPr>
                <w:rFonts w:eastAsia="Calibri"/>
                <w:szCs w:val="24"/>
              </w:rPr>
            </w:pPr>
          </w:p>
        </w:tc>
      </w:tr>
      <w:tr w:rsidR="00DD2724" w14:paraId="02521479" w14:textId="77777777">
        <w:tc>
          <w:tcPr>
            <w:tcW w:w="5000" w:type="pct"/>
            <w:gridSpan w:val="4"/>
            <w:shd w:val="clear" w:color="auto" w:fill="auto"/>
          </w:tcPr>
          <w:p w14:paraId="369164DB" w14:textId="77777777" w:rsidR="00DD2724" w:rsidRDefault="00CC46F5">
            <w:pPr>
              <w:jc w:val="both"/>
              <w:rPr>
                <w:rFonts w:eastAsia="Calibri"/>
                <w:szCs w:val="24"/>
              </w:rPr>
            </w:pPr>
            <w:r>
              <w:rPr>
                <w:rFonts w:eastAsia="Calibri"/>
                <w:b/>
                <w:szCs w:val="24"/>
              </w:rPr>
              <w:t>Išskirtinė ekonominė nauda</w:t>
            </w:r>
            <w:r>
              <w:rPr>
                <w:rFonts w:eastAsia="Calibri"/>
                <w:szCs w:val="24"/>
              </w:rPr>
              <w:t>. Vertinama, ar finansavimas ūkio subjektui teikiamas palankesnėmis sąlygomis, nei jis galėtų gauti rinkoje. Pavyzdžiui, negrąžintina subsidija, lengvatinė paskola (su mažesnėmis nei rinkoje palūkanų normomis ar kitomis lengvatinėmis sąlygomis), suteikiama neapmokestinama garantija paskolai arba apmokestinama ne rinkos kaina. Išskirtinė nauda ūkio subjektui gali būti suteikta įvairiais būdais. Nėra skirtumo, kokiais būdais teikiama valstybės pagalba, – svarbus jos poveikis. Siekiant nustatyti, ar finansavimas yra valstybės pagalba, yra naudojamas privataus rinkos investuotojo principas. Jei įmonė negautų šių lėšų analogiškomis sąlygomis privataus kapitalo rinkose, vadinasi, šių lėšų teikimas gali būti valstybės pagalba. Šiuo atveju būtina nustatyti, ar privatus investuotojas investuotų į šią įmonę tokiomis pat sąlygomis, vertindamas tik potencialią savo investicijų grąžą ir neatsižvelgdamas į regioninius ar socialinius veiksnius. Jei privatus investuotojas neinvestuotų į tokią įmonę, vadinasi, suteiktos lėšos gali būti valstybės pagalba.</w:t>
            </w:r>
          </w:p>
          <w:p w14:paraId="02D6FE94" w14:textId="77777777" w:rsidR="00DD2724" w:rsidRDefault="00DD2724">
            <w:pPr>
              <w:jc w:val="both"/>
              <w:rPr>
                <w:rFonts w:eastAsia="Calibri"/>
                <w:szCs w:val="24"/>
              </w:rPr>
            </w:pPr>
          </w:p>
          <w:p w14:paraId="0CF11F27" w14:textId="77777777" w:rsidR="00DD2724" w:rsidRDefault="00CC46F5">
            <w:pPr>
              <w:jc w:val="both"/>
              <w:rPr>
                <w:rFonts w:eastAsia="Calibri"/>
                <w:szCs w:val="24"/>
              </w:rPr>
            </w:pPr>
            <w:r>
              <w:rPr>
                <w:rFonts w:eastAsia="Calibri"/>
                <w:szCs w:val="24"/>
              </w:rPr>
              <w:t xml:space="preserve">Jei numatoma, kad finansavimas bus skiriamas ūkio subjekto sąnaudoms, atsiradusioms dėl viešųjų, arba visuotinės ekonominės svarbos, paslaugų įsipareigojimų (plačiau žiūrėti čia: http://ec.europa.eu/competition/state_aid/overview/public_services_en.html) valstybei (savivaldybei), padengti, išskirtinės ekonominės naudos buvimas vertinamas pagal </w:t>
            </w:r>
            <w:proofErr w:type="spellStart"/>
            <w:r>
              <w:rPr>
                <w:rFonts w:eastAsia="Calibri"/>
                <w:i/>
                <w:szCs w:val="24"/>
              </w:rPr>
              <w:t>Altmark</w:t>
            </w:r>
            <w:proofErr w:type="spellEnd"/>
            <w:r>
              <w:rPr>
                <w:rFonts w:eastAsia="Calibri"/>
                <w:i/>
                <w:szCs w:val="24"/>
              </w:rPr>
              <w:t xml:space="preserve"> </w:t>
            </w:r>
            <w:r>
              <w:rPr>
                <w:rFonts w:eastAsia="Calibri"/>
                <w:szCs w:val="24"/>
              </w:rPr>
              <w:t>kriterijus. Ūkio subjektui nėra suteikiama išskirtinė ekonominė nauda, jeigu:</w:t>
            </w:r>
          </w:p>
          <w:p w14:paraId="1944D52B" w14:textId="77777777" w:rsidR="00DD2724" w:rsidRDefault="00CC46F5">
            <w:pPr>
              <w:ind w:left="644" w:hanging="360"/>
              <w:jc w:val="both"/>
              <w:rPr>
                <w:rFonts w:eastAsia="Calibri"/>
                <w:szCs w:val="24"/>
              </w:rPr>
            </w:pPr>
            <w:r>
              <w:rPr>
                <w:b/>
                <w:sz w:val="28"/>
                <w:szCs w:val="24"/>
              </w:rPr>
              <w:t>-</w:t>
            </w:r>
            <w:r>
              <w:rPr>
                <w:b/>
                <w:sz w:val="28"/>
                <w:szCs w:val="24"/>
              </w:rPr>
              <w:tab/>
            </w:r>
            <w:r>
              <w:rPr>
                <w:rFonts w:eastAsia="Calibri"/>
                <w:szCs w:val="24"/>
              </w:rPr>
              <w:t>veikla atitinka visuotinės ekonominės svarbos paslaugų požymius, jos užduotys ir įpareigojimai aiškiai apibrėžti;</w:t>
            </w:r>
          </w:p>
          <w:p w14:paraId="00B28D5C" w14:textId="77777777" w:rsidR="00DD2724" w:rsidRDefault="00CC46F5">
            <w:pPr>
              <w:ind w:left="644" w:hanging="360"/>
              <w:jc w:val="both"/>
              <w:rPr>
                <w:rFonts w:eastAsia="Calibri"/>
                <w:szCs w:val="24"/>
              </w:rPr>
            </w:pPr>
            <w:r>
              <w:rPr>
                <w:b/>
                <w:sz w:val="28"/>
                <w:szCs w:val="24"/>
              </w:rPr>
              <w:t>-</w:t>
            </w:r>
            <w:r>
              <w:rPr>
                <w:b/>
                <w:sz w:val="28"/>
                <w:szCs w:val="24"/>
              </w:rPr>
              <w:tab/>
            </w:r>
            <w:r>
              <w:rPr>
                <w:rFonts w:eastAsia="Calibri"/>
                <w:szCs w:val="24"/>
              </w:rPr>
              <w:t>viešųjų paslaugos išlaidų kompensavimo kriterijai objektyvūs, skaidrūs ir nustatyti iš anksto;</w:t>
            </w:r>
          </w:p>
          <w:p w14:paraId="5CE5B63C" w14:textId="77777777" w:rsidR="00DD2724" w:rsidRDefault="00CC46F5">
            <w:pPr>
              <w:ind w:left="644" w:hanging="360"/>
              <w:jc w:val="both"/>
              <w:rPr>
                <w:rFonts w:eastAsia="Calibri"/>
                <w:szCs w:val="24"/>
              </w:rPr>
            </w:pPr>
            <w:r>
              <w:rPr>
                <w:b/>
                <w:sz w:val="28"/>
                <w:szCs w:val="24"/>
              </w:rPr>
              <w:t>-</w:t>
            </w:r>
            <w:r>
              <w:rPr>
                <w:b/>
                <w:sz w:val="28"/>
                <w:szCs w:val="24"/>
              </w:rPr>
              <w:tab/>
            </w:r>
            <w:r>
              <w:rPr>
                <w:rFonts w:eastAsia="Calibri"/>
                <w:szCs w:val="24"/>
              </w:rPr>
              <w:t xml:space="preserve">kompensacija neviršija grynųjų paslaugos teikimo sąnaudų, įskaitant pagrįstą pelną (t. y. kompensuojama nepermokant); ir </w:t>
            </w:r>
          </w:p>
          <w:p w14:paraId="738CF9A5" w14:textId="77777777" w:rsidR="00DD2724" w:rsidRDefault="00CC46F5">
            <w:pPr>
              <w:ind w:left="644" w:hanging="360"/>
              <w:jc w:val="both"/>
              <w:rPr>
                <w:rFonts w:eastAsia="Calibri"/>
                <w:szCs w:val="24"/>
              </w:rPr>
            </w:pPr>
            <w:r>
              <w:rPr>
                <w:b/>
                <w:sz w:val="28"/>
                <w:szCs w:val="24"/>
              </w:rPr>
              <w:t>-</w:t>
            </w:r>
            <w:r>
              <w:rPr>
                <w:b/>
                <w:sz w:val="28"/>
                <w:szCs w:val="24"/>
              </w:rPr>
              <w:tab/>
            </w:r>
            <w:r>
              <w:rPr>
                <w:rFonts w:eastAsia="Calibri"/>
                <w:szCs w:val="24"/>
              </w:rPr>
              <w:t>viešosios paslaugos įsigyjamos ir kompensacija skiriama įgyvendinant viešojo pirkimo konkurso procedūrą arba, jei viešasis pirkimas nėra rengiamas, įmonės, kuriai patikėta teikti visuotinės ekonominės svarbos paslaugas, išlaidos kompensuojamos pagal įprastos gerai valdomos įmonės patiriamas išlaidas.</w:t>
            </w:r>
          </w:p>
        </w:tc>
      </w:tr>
      <w:tr w:rsidR="00DD2724" w14:paraId="60DC80B8" w14:textId="77777777">
        <w:tc>
          <w:tcPr>
            <w:tcW w:w="5000" w:type="pct"/>
            <w:gridSpan w:val="4"/>
            <w:shd w:val="clear" w:color="auto" w:fill="auto"/>
          </w:tcPr>
          <w:p w14:paraId="21E81E3B" w14:textId="77777777" w:rsidR="00DD2724" w:rsidRDefault="00CC46F5">
            <w:pPr>
              <w:jc w:val="center"/>
              <w:rPr>
                <w:rFonts w:eastAsia="Calibri"/>
                <w:b/>
                <w:szCs w:val="24"/>
              </w:rPr>
            </w:pPr>
            <w:r>
              <w:rPr>
                <w:rFonts w:eastAsia="Calibri"/>
                <w:b/>
                <w:szCs w:val="24"/>
              </w:rPr>
              <w:t>Pasirinkimo pagrindimas</w:t>
            </w:r>
          </w:p>
        </w:tc>
      </w:tr>
      <w:tr w:rsidR="00DD2724" w14:paraId="65138F5E" w14:textId="77777777">
        <w:tc>
          <w:tcPr>
            <w:tcW w:w="5000" w:type="pct"/>
            <w:gridSpan w:val="4"/>
            <w:shd w:val="clear" w:color="auto" w:fill="auto"/>
          </w:tcPr>
          <w:p w14:paraId="06430809" w14:textId="77777777" w:rsidR="00DD2724" w:rsidRDefault="00DD2724">
            <w:pPr>
              <w:jc w:val="both"/>
              <w:rPr>
                <w:rFonts w:eastAsia="Calibri"/>
                <w:i/>
                <w:szCs w:val="24"/>
              </w:rPr>
            </w:pPr>
          </w:p>
          <w:p w14:paraId="5497F80B" w14:textId="77777777" w:rsidR="00DD2724" w:rsidRDefault="00DD2724">
            <w:pPr>
              <w:jc w:val="both"/>
              <w:rPr>
                <w:rFonts w:eastAsia="Calibri"/>
                <w:i/>
                <w:szCs w:val="24"/>
              </w:rPr>
            </w:pPr>
          </w:p>
        </w:tc>
      </w:tr>
      <w:tr w:rsidR="00DD2724" w14:paraId="7A25DADA" w14:textId="77777777">
        <w:tc>
          <w:tcPr>
            <w:tcW w:w="319" w:type="pct"/>
            <w:shd w:val="clear" w:color="auto" w:fill="auto"/>
          </w:tcPr>
          <w:p w14:paraId="3A6FED07" w14:textId="77777777" w:rsidR="00DD2724" w:rsidRDefault="00DD2724">
            <w:pPr>
              <w:rPr>
                <w:sz w:val="10"/>
                <w:szCs w:val="10"/>
              </w:rPr>
            </w:pPr>
          </w:p>
          <w:p w14:paraId="72E50440" w14:textId="77777777" w:rsidR="00DD2724" w:rsidRDefault="00CC46F5">
            <w:pPr>
              <w:ind w:left="360" w:hanging="360"/>
              <w:rPr>
                <w:rFonts w:eastAsia="Calibri"/>
                <w:b/>
                <w:szCs w:val="24"/>
              </w:rPr>
            </w:pPr>
            <w:r>
              <w:rPr>
                <w:rFonts w:eastAsia="Calibri"/>
                <w:b/>
                <w:szCs w:val="24"/>
              </w:rPr>
              <w:t>3.</w:t>
            </w:r>
            <w:r>
              <w:rPr>
                <w:rFonts w:eastAsia="Calibri"/>
                <w:b/>
                <w:szCs w:val="24"/>
              </w:rPr>
              <w:tab/>
            </w:r>
          </w:p>
        </w:tc>
        <w:tc>
          <w:tcPr>
            <w:tcW w:w="2303" w:type="pct"/>
            <w:shd w:val="clear" w:color="auto" w:fill="auto"/>
          </w:tcPr>
          <w:p w14:paraId="56E0FBDE" w14:textId="77777777" w:rsidR="00DD2724" w:rsidRDefault="00DD2724">
            <w:pPr>
              <w:rPr>
                <w:sz w:val="10"/>
                <w:szCs w:val="10"/>
              </w:rPr>
            </w:pPr>
          </w:p>
          <w:p w14:paraId="102B4DCA" w14:textId="77777777" w:rsidR="00DD2724" w:rsidRDefault="00CC46F5">
            <w:pPr>
              <w:jc w:val="both"/>
              <w:rPr>
                <w:rFonts w:eastAsia="Calibri"/>
                <w:b/>
                <w:szCs w:val="24"/>
              </w:rPr>
            </w:pPr>
            <w:r>
              <w:rPr>
                <w:rFonts w:eastAsia="Calibri"/>
                <w:b/>
                <w:szCs w:val="24"/>
              </w:rPr>
              <w:t>Ar finansavimą numatoma teikti (teikiamas) tam tikroms pasirinktoms prekėms gaminti ar paslaugoms teikti, arba tam tikriems pasirinktiems ūkio subjektams (-ui), t. y. ar finansavimo priemonė yra selektyvaus pobūdžio?</w:t>
            </w:r>
          </w:p>
        </w:tc>
        <w:tc>
          <w:tcPr>
            <w:tcW w:w="1112" w:type="pct"/>
            <w:shd w:val="clear" w:color="auto" w:fill="auto"/>
          </w:tcPr>
          <w:p w14:paraId="68540590" w14:textId="77777777" w:rsidR="00DD2724" w:rsidRDefault="00DD2724">
            <w:pPr>
              <w:rPr>
                <w:sz w:val="10"/>
                <w:szCs w:val="10"/>
              </w:rPr>
            </w:pPr>
          </w:p>
          <w:p w14:paraId="7A665494"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42C7A7DA" w14:textId="77777777" w:rsidR="00DD2724" w:rsidRDefault="00DD2724">
            <w:pPr>
              <w:rPr>
                <w:sz w:val="10"/>
                <w:szCs w:val="10"/>
              </w:rPr>
            </w:pPr>
          </w:p>
          <w:p w14:paraId="007F3A3B"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Ne</w:t>
            </w:r>
          </w:p>
          <w:p w14:paraId="2BE9895B" w14:textId="77777777" w:rsidR="00DD2724" w:rsidRDefault="00DD2724">
            <w:pPr>
              <w:rPr>
                <w:sz w:val="10"/>
                <w:szCs w:val="10"/>
              </w:rPr>
            </w:pPr>
          </w:p>
          <w:p w14:paraId="39472A13" w14:textId="77777777" w:rsidR="00DD2724" w:rsidRDefault="00DD2724">
            <w:pPr>
              <w:rPr>
                <w:rFonts w:eastAsia="Calibri"/>
                <w:szCs w:val="24"/>
              </w:rPr>
            </w:pPr>
          </w:p>
        </w:tc>
      </w:tr>
      <w:tr w:rsidR="00DD2724" w14:paraId="3F0AA30B" w14:textId="77777777">
        <w:tc>
          <w:tcPr>
            <w:tcW w:w="5000" w:type="pct"/>
            <w:gridSpan w:val="4"/>
            <w:shd w:val="clear" w:color="auto" w:fill="auto"/>
          </w:tcPr>
          <w:p w14:paraId="1949CB58" w14:textId="77777777" w:rsidR="00DD2724" w:rsidRDefault="00CC46F5">
            <w:pPr>
              <w:jc w:val="both"/>
              <w:rPr>
                <w:rFonts w:eastAsia="Calibri"/>
                <w:szCs w:val="24"/>
              </w:rPr>
            </w:pPr>
            <w:r>
              <w:rPr>
                <w:rFonts w:eastAsia="Calibri"/>
                <w:b/>
                <w:szCs w:val="24"/>
              </w:rPr>
              <w:lastRenderedPageBreak/>
              <w:t>Pasirinktinis finansavimo priemonės taikymas (</w:t>
            </w:r>
            <w:proofErr w:type="spellStart"/>
            <w:r>
              <w:rPr>
                <w:rFonts w:eastAsia="Calibri"/>
                <w:b/>
                <w:szCs w:val="24"/>
              </w:rPr>
              <w:t>selektyvumas</w:t>
            </w:r>
            <w:proofErr w:type="spellEnd"/>
            <w:r>
              <w:rPr>
                <w:rFonts w:eastAsia="Calibri"/>
                <w:b/>
                <w:szCs w:val="24"/>
              </w:rPr>
              <w:t>).</w:t>
            </w:r>
            <w:r>
              <w:rPr>
                <w:rFonts w:eastAsia="Calibri"/>
                <w:szCs w:val="24"/>
              </w:rPr>
              <w:t xml:space="preserve"> Pasirinktinai taikomos finansavimo priemonės – tai priemonės, kurios yra skirtos atskiro regiono plėtrai (tame regione esantiems ūkio subjektams), atskiroms veiklos rūšims paremti (finansavimo/naudos gavėjai – atskiro sektoriaus ūkio subjektai) arba tam tikriems tikslams įgyvendinti (finansavimo gavėjai gali būti mažos ar vidutinės įmonės, naujos įmonės, tam tikrus projektus įgyvendinantys ūkio subjektai ir panašiai). Šis kriterijus tenkinamas, kai, vertinant paraiškas finansuoti projektus, tam tikrų ūkio subjektų paraiškos įvertinamos geriau ir dėl to gauna finansavimą (skirtingai nuo blogiau įvertintų), o institucijos, spręsdamos dėl finansavimo skyrimo, naudojasi turima </w:t>
            </w:r>
            <w:proofErr w:type="spellStart"/>
            <w:r>
              <w:rPr>
                <w:rFonts w:eastAsia="Calibri"/>
                <w:szCs w:val="24"/>
              </w:rPr>
              <w:t>diskrecijos</w:t>
            </w:r>
            <w:proofErr w:type="spellEnd"/>
            <w:r>
              <w:rPr>
                <w:rFonts w:eastAsia="Calibri"/>
                <w:szCs w:val="24"/>
              </w:rPr>
              <w:t xml:space="preserve"> teise. </w:t>
            </w:r>
          </w:p>
        </w:tc>
      </w:tr>
      <w:tr w:rsidR="00DD2724" w14:paraId="0E5D9183" w14:textId="77777777">
        <w:tc>
          <w:tcPr>
            <w:tcW w:w="5000" w:type="pct"/>
            <w:gridSpan w:val="4"/>
            <w:shd w:val="clear" w:color="auto" w:fill="auto"/>
          </w:tcPr>
          <w:p w14:paraId="161DC00E" w14:textId="77777777" w:rsidR="00DD2724" w:rsidRDefault="00CC46F5">
            <w:pPr>
              <w:jc w:val="center"/>
              <w:rPr>
                <w:rFonts w:eastAsia="Calibri"/>
                <w:b/>
                <w:szCs w:val="24"/>
              </w:rPr>
            </w:pPr>
            <w:r>
              <w:rPr>
                <w:rFonts w:eastAsia="Calibri"/>
                <w:b/>
                <w:szCs w:val="24"/>
              </w:rPr>
              <w:t>Pasirinkimo pagrindimas</w:t>
            </w:r>
          </w:p>
        </w:tc>
      </w:tr>
      <w:tr w:rsidR="00DD2724" w14:paraId="282E27CC" w14:textId="77777777">
        <w:tc>
          <w:tcPr>
            <w:tcW w:w="5000" w:type="pct"/>
            <w:gridSpan w:val="4"/>
            <w:shd w:val="clear" w:color="auto" w:fill="auto"/>
          </w:tcPr>
          <w:p w14:paraId="36A3F973" w14:textId="77777777" w:rsidR="00DD2724" w:rsidRDefault="00DD2724">
            <w:pPr>
              <w:jc w:val="both"/>
              <w:rPr>
                <w:rFonts w:eastAsia="Calibri"/>
                <w:i/>
                <w:szCs w:val="24"/>
              </w:rPr>
            </w:pPr>
          </w:p>
          <w:p w14:paraId="4BA586B8" w14:textId="77777777" w:rsidR="00DD2724" w:rsidRDefault="00DD2724">
            <w:pPr>
              <w:jc w:val="both"/>
              <w:rPr>
                <w:rFonts w:eastAsia="Calibri"/>
                <w:i/>
                <w:szCs w:val="24"/>
              </w:rPr>
            </w:pPr>
          </w:p>
        </w:tc>
      </w:tr>
      <w:tr w:rsidR="00DD2724" w14:paraId="5A0A0E99" w14:textId="77777777">
        <w:tc>
          <w:tcPr>
            <w:tcW w:w="319" w:type="pct"/>
            <w:shd w:val="clear" w:color="auto" w:fill="auto"/>
          </w:tcPr>
          <w:p w14:paraId="0DB9869E" w14:textId="77777777" w:rsidR="00DD2724" w:rsidRDefault="00DD2724">
            <w:pPr>
              <w:rPr>
                <w:sz w:val="10"/>
                <w:szCs w:val="10"/>
              </w:rPr>
            </w:pPr>
          </w:p>
          <w:p w14:paraId="216E1625" w14:textId="77777777" w:rsidR="00DD2724" w:rsidRDefault="00CC46F5">
            <w:pPr>
              <w:ind w:left="360" w:hanging="360"/>
              <w:rPr>
                <w:rFonts w:eastAsia="Calibri"/>
                <w:b/>
                <w:szCs w:val="24"/>
              </w:rPr>
            </w:pPr>
            <w:r>
              <w:rPr>
                <w:rFonts w:eastAsia="Calibri"/>
                <w:b/>
                <w:szCs w:val="24"/>
              </w:rPr>
              <w:t>4.</w:t>
            </w:r>
            <w:r>
              <w:rPr>
                <w:rFonts w:eastAsia="Calibri"/>
                <w:b/>
                <w:szCs w:val="24"/>
              </w:rPr>
              <w:tab/>
            </w:r>
          </w:p>
        </w:tc>
        <w:tc>
          <w:tcPr>
            <w:tcW w:w="2303" w:type="pct"/>
            <w:shd w:val="clear" w:color="auto" w:fill="auto"/>
          </w:tcPr>
          <w:p w14:paraId="17544C81" w14:textId="77777777" w:rsidR="00DD2724" w:rsidRDefault="00DD2724">
            <w:pPr>
              <w:rPr>
                <w:sz w:val="10"/>
                <w:szCs w:val="10"/>
              </w:rPr>
            </w:pPr>
          </w:p>
          <w:p w14:paraId="1807BA25" w14:textId="77777777" w:rsidR="00DD2724" w:rsidRDefault="00CC46F5">
            <w:pPr>
              <w:jc w:val="both"/>
              <w:rPr>
                <w:rFonts w:eastAsia="Calibri"/>
                <w:b/>
                <w:szCs w:val="24"/>
              </w:rPr>
            </w:pPr>
            <w:r>
              <w:rPr>
                <w:rFonts w:eastAsia="Calibri"/>
                <w:b/>
                <w:szCs w:val="24"/>
              </w:rPr>
              <w:t>Ar finansavimas gali iškraipyti konkurenciją ir veikti prekybą tarp Europos Sąjungos (toliau – ES) šalių?</w:t>
            </w:r>
          </w:p>
        </w:tc>
        <w:tc>
          <w:tcPr>
            <w:tcW w:w="1112" w:type="pct"/>
            <w:shd w:val="clear" w:color="auto" w:fill="auto"/>
          </w:tcPr>
          <w:p w14:paraId="7B7CE9A4" w14:textId="77777777" w:rsidR="00DD2724" w:rsidRDefault="00DD2724">
            <w:pPr>
              <w:rPr>
                <w:sz w:val="10"/>
                <w:szCs w:val="10"/>
              </w:rPr>
            </w:pPr>
          </w:p>
          <w:p w14:paraId="021C2E5F"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Taip</w:t>
            </w:r>
          </w:p>
        </w:tc>
        <w:tc>
          <w:tcPr>
            <w:tcW w:w="1266" w:type="pct"/>
            <w:shd w:val="clear" w:color="auto" w:fill="auto"/>
          </w:tcPr>
          <w:p w14:paraId="0E2B944F" w14:textId="77777777" w:rsidR="00DD2724" w:rsidRDefault="00DD2724">
            <w:pPr>
              <w:rPr>
                <w:sz w:val="10"/>
                <w:szCs w:val="10"/>
              </w:rPr>
            </w:pPr>
          </w:p>
          <w:p w14:paraId="38E54B1B" w14:textId="77777777" w:rsidR="00DD2724" w:rsidRDefault="00CC46F5">
            <w:pPr>
              <w:rPr>
                <w:rFonts w:eastAsia="Calibri"/>
                <w:szCs w:val="24"/>
              </w:rPr>
            </w:pPr>
            <w:r>
              <w:rPr>
                <w:sz w:val="28"/>
                <w:szCs w:val="28"/>
                <w:highlight w:val="lightGray"/>
              </w:rPr>
              <w:t>□</w:t>
            </w:r>
            <w:r>
              <w:rPr>
                <w:sz w:val="28"/>
                <w:szCs w:val="28"/>
              </w:rPr>
              <w:t xml:space="preserve"> </w:t>
            </w:r>
            <w:r>
              <w:rPr>
                <w:rFonts w:eastAsia="Calibri"/>
                <w:szCs w:val="24"/>
              </w:rPr>
              <w:t>Ne</w:t>
            </w:r>
          </w:p>
          <w:p w14:paraId="4F7F2253" w14:textId="77777777" w:rsidR="00DD2724" w:rsidRDefault="00DD2724">
            <w:pPr>
              <w:rPr>
                <w:sz w:val="10"/>
                <w:szCs w:val="10"/>
              </w:rPr>
            </w:pPr>
          </w:p>
          <w:p w14:paraId="5B54A9FC" w14:textId="77777777" w:rsidR="00DD2724" w:rsidRDefault="00DD2724">
            <w:pPr>
              <w:rPr>
                <w:rFonts w:eastAsia="Calibri"/>
                <w:szCs w:val="24"/>
              </w:rPr>
            </w:pPr>
          </w:p>
        </w:tc>
      </w:tr>
      <w:tr w:rsidR="00DD2724" w14:paraId="5925EFC8" w14:textId="77777777">
        <w:tc>
          <w:tcPr>
            <w:tcW w:w="5000" w:type="pct"/>
            <w:gridSpan w:val="4"/>
            <w:shd w:val="clear" w:color="auto" w:fill="auto"/>
          </w:tcPr>
          <w:p w14:paraId="4EDEEC8E" w14:textId="77777777" w:rsidR="00DD2724" w:rsidRDefault="00CC46F5">
            <w:pPr>
              <w:jc w:val="both"/>
              <w:rPr>
                <w:rFonts w:eastAsia="Calibri"/>
                <w:szCs w:val="24"/>
              </w:rPr>
            </w:pPr>
            <w:r>
              <w:rPr>
                <w:rFonts w:eastAsia="Calibri"/>
                <w:b/>
                <w:szCs w:val="24"/>
              </w:rPr>
              <w:t>Poveikis konkurencijai ir prekybai tarp ES šalių.</w:t>
            </w:r>
            <w:r>
              <w:rPr>
                <w:rFonts w:eastAsia="Calibri"/>
                <w:szCs w:val="24"/>
              </w:rPr>
              <w:t xml:space="preserve"> Siekiant įvertinti, ar suteiktas finansavimas daro poveikį konkurencijai ir prekybai tarp ES šalių, būtina nustatyti finansavimo gavėjo teikiamų paslaugų ar gaminamų prekių rinką, žinoti, ar tokioje rinkoje ES vyksta prekyba tarp valstybių narių. Pats faktas, kad ūkio subjekto konkurencinė padėtis, palyginti su kitais konkuruojančiais ūkio subjektais, pagerėja jam gavus ekonominės naudos, kurios jis nebūtų gavęs įprastomis verslo sąlygomis, rodo, kad konkurencija gali būti iškreipta. Jei finansavimas yra teikiamas vietinio pobūdžio veiklai paremti (pavyzdžiui, kirpyklai, kurios klientai yra tik miestelio gyventojai), šis finansavimas paprastai neveikia prekybos tarp šalių. Tačiau būtina žinoti, kad finansavimas ūkio subjektui gali veikti prekybą tarp šalių ir tais atvejais, kai konkretus ūkio subjektas neeksportuoja savo teikiamų paslaugų ar gaminamų prekių. Gali pakakti fakto, kad nagrinėjamomis paslaugomis ar prekėmis apskritai prekiaujama su ES šalimis. </w:t>
            </w:r>
          </w:p>
        </w:tc>
      </w:tr>
      <w:tr w:rsidR="00DD2724" w14:paraId="27BF37AC" w14:textId="77777777">
        <w:tc>
          <w:tcPr>
            <w:tcW w:w="5000" w:type="pct"/>
            <w:gridSpan w:val="4"/>
            <w:shd w:val="clear" w:color="auto" w:fill="auto"/>
          </w:tcPr>
          <w:p w14:paraId="1F6CB096" w14:textId="77777777" w:rsidR="00DD2724" w:rsidRDefault="00CC46F5">
            <w:pPr>
              <w:jc w:val="center"/>
              <w:rPr>
                <w:rFonts w:eastAsia="Calibri"/>
                <w:b/>
                <w:szCs w:val="24"/>
              </w:rPr>
            </w:pPr>
            <w:r>
              <w:rPr>
                <w:rFonts w:eastAsia="Calibri"/>
                <w:b/>
                <w:szCs w:val="24"/>
              </w:rPr>
              <w:t>Pasirinkimo pagrindimas</w:t>
            </w:r>
          </w:p>
        </w:tc>
      </w:tr>
      <w:tr w:rsidR="00DD2724" w14:paraId="2AFA06FF" w14:textId="77777777">
        <w:tc>
          <w:tcPr>
            <w:tcW w:w="5000" w:type="pct"/>
            <w:gridSpan w:val="4"/>
            <w:shd w:val="clear" w:color="auto" w:fill="auto"/>
          </w:tcPr>
          <w:p w14:paraId="6DC77868" w14:textId="77777777" w:rsidR="00DD2724" w:rsidRDefault="00DD2724">
            <w:pPr>
              <w:jc w:val="both"/>
              <w:rPr>
                <w:rFonts w:eastAsia="Calibri"/>
                <w:i/>
                <w:szCs w:val="24"/>
              </w:rPr>
            </w:pPr>
          </w:p>
          <w:p w14:paraId="18630D18" w14:textId="77777777" w:rsidR="00DD2724" w:rsidRDefault="00DD2724">
            <w:pPr>
              <w:jc w:val="both"/>
              <w:rPr>
                <w:rFonts w:eastAsia="Calibri"/>
                <w:i/>
                <w:szCs w:val="24"/>
              </w:rPr>
            </w:pPr>
          </w:p>
        </w:tc>
      </w:tr>
      <w:tr w:rsidR="00DD2724" w14:paraId="5AE07882" w14:textId="77777777">
        <w:tc>
          <w:tcPr>
            <w:tcW w:w="5000" w:type="pct"/>
            <w:gridSpan w:val="4"/>
            <w:shd w:val="pct20" w:color="auto" w:fill="auto"/>
          </w:tcPr>
          <w:p w14:paraId="54EB1DBB" w14:textId="77777777" w:rsidR="00DD2724" w:rsidRDefault="00CC46F5">
            <w:pPr>
              <w:ind w:left="720" w:hanging="360"/>
              <w:jc w:val="both"/>
              <w:rPr>
                <w:rFonts w:eastAsia="Calibri"/>
                <w:i/>
                <w:szCs w:val="24"/>
              </w:rPr>
            </w:pPr>
            <w:r>
              <w:rPr>
                <w:rFonts w:eastAsia="Calibri"/>
                <w:b/>
                <w:i/>
                <w:szCs w:val="24"/>
              </w:rPr>
              <w:t>II.</w:t>
            </w:r>
            <w:r>
              <w:rPr>
                <w:rFonts w:eastAsia="Calibri"/>
                <w:b/>
                <w:i/>
                <w:szCs w:val="24"/>
              </w:rPr>
              <w:tab/>
            </w:r>
            <w:r>
              <w:rPr>
                <w:rFonts w:eastAsia="Calibri"/>
                <w:b/>
                <w:szCs w:val="24"/>
              </w:rPr>
              <w:t>Išvados dėl valstybės pagalbos (ne)buvimo.</w:t>
            </w:r>
          </w:p>
        </w:tc>
      </w:tr>
      <w:tr w:rsidR="00DD2724" w14:paraId="412A90DE" w14:textId="77777777">
        <w:tc>
          <w:tcPr>
            <w:tcW w:w="5000" w:type="pct"/>
            <w:gridSpan w:val="4"/>
            <w:shd w:val="clear" w:color="auto" w:fill="auto"/>
          </w:tcPr>
          <w:p w14:paraId="707BEA71" w14:textId="77777777" w:rsidR="00DD2724" w:rsidRDefault="00DD2724">
            <w:pPr>
              <w:rPr>
                <w:sz w:val="20"/>
              </w:rPr>
            </w:pPr>
          </w:p>
          <w:p w14:paraId="5CDDDB5F" w14:textId="77777777" w:rsidR="00DD2724" w:rsidRDefault="00CC46F5">
            <w:pPr>
              <w:ind w:firstLine="60"/>
              <w:jc w:val="both"/>
              <w:rPr>
                <w:rFonts w:eastAsia="Calibri"/>
                <w:szCs w:val="24"/>
              </w:rPr>
            </w:pPr>
            <w:r>
              <w:rPr>
                <w:rFonts w:eastAsia="Calibri"/>
                <w:szCs w:val="24"/>
              </w:rPr>
              <w:t>Projektui nebus/ nėra teikiama valstybės pagalba (žymima, jei į nors vieną I dalies klausimą atsakyta neigiamai. Patikros lapo III dalis „</w:t>
            </w:r>
            <w:proofErr w:type="spellStart"/>
            <w:r>
              <w:rPr>
                <w:rFonts w:eastAsia="Calibri"/>
                <w:szCs w:val="24"/>
              </w:rPr>
              <w:t>Teiktinos</w:t>
            </w:r>
            <w:proofErr w:type="spellEnd"/>
            <w:r>
              <w:rPr>
                <w:rFonts w:eastAsia="Calibri"/>
                <w:szCs w:val="24"/>
              </w:rPr>
              <w:t xml:space="preserve"> valstybės pagalbos rūšies priskyrimas“ nepildoma).</w:t>
            </w:r>
          </w:p>
          <w:p w14:paraId="4635C220" w14:textId="77777777" w:rsidR="00DD2724" w:rsidRDefault="00DD2724">
            <w:pPr>
              <w:rPr>
                <w:sz w:val="20"/>
              </w:rPr>
            </w:pPr>
          </w:p>
          <w:p w14:paraId="17650DB5" w14:textId="77777777" w:rsidR="00DD2724" w:rsidRDefault="00CC46F5">
            <w:pPr>
              <w:ind w:firstLine="60"/>
              <w:jc w:val="both"/>
              <w:rPr>
                <w:rFonts w:eastAsia="Calibri"/>
                <w:szCs w:val="24"/>
              </w:rPr>
            </w:pPr>
            <w:r>
              <w:rPr>
                <w:rFonts w:eastAsia="Calibri"/>
                <w:szCs w:val="24"/>
              </w:rPr>
              <w:t>Pagal projektą remtinos veiklos nebus laikomos valstybės pagalba, tačiau ja gali tapti (žymima, jei į nors vieną I dalies klausimą atsakyta neigiamai, tačiau pastabose nurodyta, kad tam tikrus aspektus reikia nuolat stebėti dėl rizikos finansavimui tapti valstybės pagalba). Pagrindžiant pasirinkimą nurodomi tolesni veiksmai ir priemonės. Patikros lapo III dalis „</w:t>
            </w:r>
            <w:proofErr w:type="spellStart"/>
            <w:r>
              <w:rPr>
                <w:rFonts w:eastAsia="Calibri"/>
                <w:szCs w:val="24"/>
              </w:rPr>
              <w:t>Teiktinos</w:t>
            </w:r>
            <w:proofErr w:type="spellEnd"/>
            <w:r>
              <w:rPr>
                <w:rFonts w:eastAsia="Calibri"/>
                <w:szCs w:val="24"/>
              </w:rPr>
              <w:t xml:space="preserve"> valstybės pagalbos rūšies priskyrimas“ nepildoma.</w:t>
            </w:r>
          </w:p>
          <w:p w14:paraId="1ACBA88E" w14:textId="77777777" w:rsidR="00DD2724" w:rsidRDefault="00DD2724">
            <w:pPr>
              <w:rPr>
                <w:sz w:val="20"/>
              </w:rPr>
            </w:pPr>
          </w:p>
          <w:p w14:paraId="120E1439" w14:textId="77777777" w:rsidR="00DD2724" w:rsidRDefault="00CC46F5">
            <w:pPr>
              <w:ind w:firstLine="60"/>
              <w:jc w:val="both"/>
              <w:rPr>
                <w:rFonts w:eastAsia="Calibri"/>
                <w:szCs w:val="24"/>
              </w:rPr>
            </w:pPr>
            <w:r>
              <w:rPr>
                <w:rFonts w:eastAsia="Calibri"/>
                <w:szCs w:val="24"/>
              </w:rPr>
              <w:t>Projektui bus/ yra teikiama valstybės pagalba (žymima, jei į visus I dalies klausimus atsakyta teigiamai).</w:t>
            </w:r>
          </w:p>
        </w:tc>
      </w:tr>
      <w:tr w:rsidR="00DD2724" w14:paraId="5C4B8958" w14:textId="77777777">
        <w:tc>
          <w:tcPr>
            <w:tcW w:w="5000" w:type="pct"/>
            <w:gridSpan w:val="4"/>
            <w:shd w:val="clear" w:color="auto" w:fill="auto"/>
          </w:tcPr>
          <w:p w14:paraId="19047D67" w14:textId="77777777" w:rsidR="00DD2724" w:rsidRDefault="00CC46F5">
            <w:pPr>
              <w:jc w:val="center"/>
              <w:rPr>
                <w:rFonts w:eastAsia="Calibri"/>
                <w:b/>
                <w:szCs w:val="24"/>
              </w:rPr>
            </w:pPr>
            <w:r>
              <w:rPr>
                <w:rFonts w:eastAsia="Calibri"/>
                <w:b/>
                <w:szCs w:val="24"/>
              </w:rPr>
              <w:t>Pasirinkimo pagrindimas</w:t>
            </w:r>
          </w:p>
        </w:tc>
      </w:tr>
      <w:tr w:rsidR="00DD2724" w14:paraId="428E382E" w14:textId="77777777">
        <w:tc>
          <w:tcPr>
            <w:tcW w:w="5000" w:type="pct"/>
            <w:gridSpan w:val="4"/>
            <w:shd w:val="clear" w:color="auto" w:fill="auto"/>
          </w:tcPr>
          <w:p w14:paraId="58E0E642" w14:textId="77777777" w:rsidR="00DD2724" w:rsidRDefault="00DD2724">
            <w:pPr>
              <w:jc w:val="both"/>
              <w:rPr>
                <w:rFonts w:eastAsia="Calibri"/>
                <w:i/>
                <w:szCs w:val="24"/>
              </w:rPr>
            </w:pPr>
          </w:p>
          <w:p w14:paraId="46EE6464" w14:textId="77777777" w:rsidR="00DD2724" w:rsidRDefault="00DD2724">
            <w:pPr>
              <w:jc w:val="both"/>
              <w:rPr>
                <w:rFonts w:eastAsia="Calibri"/>
                <w:i/>
                <w:szCs w:val="24"/>
              </w:rPr>
            </w:pPr>
          </w:p>
        </w:tc>
      </w:tr>
    </w:tbl>
    <w:p w14:paraId="650E0D1B" w14:textId="77777777" w:rsidR="00DD2724" w:rsidRDefault="00DD2724">
      <w:pPr>
        <w:rPr>
          <w:rFonts w:eastAsia="Calibri"/>
          <w:szCs w:val="24"/>
        </w:rPr>
      </w:pPr>
    </w:p>
    <w:p w14:paraId="6719C130" w14:textId="77777777" w:rsidR="00DD2724" w:rsidRDefault="00DD2724">
      <w:pPr>
        <w:rPr>
          <w:sz w:val="18"/>
          <w:szCs w:val="18"/>
        </w:rPr>
      </w:pPr>
    </w:p>
    <w:p w14:paraId="62153C5B" w14:textId="77777777" w:rsidR="00DD2724" w:rsidRDefault="00CC46F5">
      <w:pPr>
        <w:tabs>
          <w:tab w:val="left" w:pos="6946"/>
        </w:tabs>
        <w:rPr>
          <w:rFonts w:eastAsia="Calibri"/>
          <w:szCs w:val="24"/>
        </w:rPr>
      </w:pPr>
      <w:r>
        <w:rPr>
          <w:rFonts w:eastAsia="Calibri"/>
          <w:szCs w:val="24"/>
        </w:rPr>
        <w:t xml:space="preserve">_____________________________________ </w:t>
      </w:r>
      <w:r>
        <w:rPr>
          <w:rFonts w:eastAsia="Calibri"/>
          <w:szCs w:val="24"/>
        </w:rPr>
        <w:tab/>
        <w:t>_________________</w:t>
      </w:r>
      <w:r>
        <w:rPr>
          <w:rFonts w:eastAsia="Calibri"/>
          <w:szCs w:val="24"/>
        </w:rPr>
        <w:tab/>
      </w:r>
    </w:p>
    <w:p w14:paraId="63B95ACE" w14:textId="77777777" w:rsidR="00DD2724" w:rsidRDefault="00CC46F5">
      <w:pPr>
        <w:tabs>
          <w:tab w:val="left" w:pos="426"/>
          <w:tab w:val="left" w:pos="7797"/>
        </w:tabs>
        <w:ind w:firstLine="426"/>
        <w:rPr>
          <w:rFonts w:eastAsia="Calibri"/>
          <w:szCs w:val="24"/>
        </w:rPr>
      </w:pPr>
      <w:r>
        <w:rPr>
          <w:rFonts w:eastAsia="Calibri"/>
          <w:szCs w:val="24"/>
        </w:rPr>
        <w:t xml:space="preserve">(vertintojo pareigos, vardas, pavardė) </w:t>
      </w:r>
      <w:r>
        <w:rPr>
          <w:rFonts w:eastAsia="Calibri"/>
          <w:szCs w:val="24"/>
        </w:rPr>
        <w:tab/>
        <w:t xml:space="preserve">(parašas) </w:t>
      </w:r>
      <w:r>
        <w:rPr>
          <w:rFonts w:eastAsia="Calibri"/>
          <w:szCs w:val="24"/>
        </w:rPr>
        <w:tab/>
      </w:r>
    </w:p>
    <w:p w14:paraId="58DD7251" w14:textId="77777777" w:rsidR="00DD2724" w:rsidRDefault="00DD2724">
      <w:pPr>
        <w:rPr>
          <w:sz w:val="18"/>
          <w:szCs w:val="18"/>
        </w:rPr>
      </w:pPr>
    </w:p>
    <w:p w14:paraId="42777354" w14:textId="77777777" w:rsidR="00DD2724" w:rsidRDefault="00DD2724">
      <w:pPr>
        <w:rPr>
          <w:rFonts w:eastAsia="Calibri"/>
          <w:szCs w:val="24"/>
        </w:rPr>
      </w:pPr>
    </w:p>
    <w:p w14:paraId="7B90388D" w14:textId="77777777" w:rsidR="00DD2724" w:rsidRDefault="00DD2724">
      <w:pPr>
        <w:rPr>
          <w:sz w:val="18"/>
          <w:szCs w:val="18"/>
        </w:rPr>
      </w:pPr>
    </w:p>
    <w:p w14:paraId="66D66DA9" w14:textId="77777777" w:rsidR="00DD2724" w:rsidRDefault="00CC46F5">
      <w:pPr>
        <w:rPr>
          <w:rFonts w:eastAsia="Calibri"/>
          <w:szCs w:val="24"/>
        </w:rPr>
      </w:pPr>
      <w:r>
        <w:rPr>
          <w:rFonts w:eastAsia="Calibri"/>
          <w:szCs w:val="24"/>
        </w:rPr>
        <w:t>Patikros peržiūra:</w:t>
      </w:r>
    </w:p>
    <w:p w14:paraId="4B39D0B9" w14:textId="77777777" w:rsidR="00DD2724" w:rsidRDefault="00DD2724">
      <w:pPr>
        <w:rPr>
          <w:sz w:val="18"/>
          <w:szCs w:val="18"/>
        </w:rPr>
      </w:pPr>
    </w:p>
    <w:p w14:paraId="04092B5E" w14:textId="77777777" w:rsidR="00DD2724" w:rsidRDefault="00CC46F5">
      <w:pPr>
        <w:ind w:firstLine="60"/>
        <w:rPr>
          <w:rFonts w:eastAsia="Calibri"/>
          <w:szCs w:val="24"/>
        </w:rPr>
      </w:pPr>
      <w:r>
        <w:rPr>
          <w:sz w:val="28"/>
          <w:szCs w:val="28"/>
          <w:highlight w:val="lightGray"/>
        </w:rPr>
        <w:t>□</w:t>
      </w:r>
      <w:r>
        <w:rPr>
          <w:sz w:val="28"/>
          <w:szCs w:val="28"/>
        </w:rPr>
        <w:t xml:space="preserve"> </w:t>
      </w:r>
      <w:r>
        <w:rPr>
          <w:rFonts w:eastAsia="Calibri"/>
          <w:szCs w:val="24"/>
        </w:rPr>
        <w:t>Vertintojo išvadai pritarti</w:t>
      </w:r>
    </w:p>
    <w:p w14:paraId="6ED166AC" w14:textId="77777777" w:rsidR="00DD2724" w:rsidRDefault="00DD2724">
      <w:pPr>
        <w:rPr>
          <w:sz w:val="18"/>
          <w:szCs w:val="18"/>
        </w:rPr>
      </w:pPr>
    </w:p>
    <w:p w14:paraId="725CD728" w14:textId="77777777" w:rsidR="00DD2724" w:rsidRDefault="00CC46F5">
      <w:pPr>
        <w:ind w:firstLine="60"/>
        <w:rPr>
          <w:rFonts w:eastAsia="Calibri"/>
          <w:szCs w:val="24"/>
        </w:rPr>
      </w:pPr>
      <w:r>
        <w:rPr>
          <w:sz w:val="28"/>
          <w:szCs w:val="28"/>
          <w:highlight w:val="lightGray"/>
        </w:rPr>
        <w:t>□</w:t>
      </w:r>
      <w:r>
        <w:rPr>
          <w:sz w:val="28"/>
          <w:szCs w:val="28"/>
        </w:rPr>
        <w:t xml:space="preserve"> </w:t>
      </w:r>
      <w:r>
        <w:rPr>
          <w:rFonts w:eastAsia="Calibri"/>
          <w:szCs w:val="24"/>
        </w:rPr>
        <w:t>Vertintojo išvadai nepritarti</w:t>
      </w:r>
    </w:p>
    <w:p w14:paraId="6EB71157" w14:textId="77777777" w:rsidR="00DD2724" w:rsidRDefault="00DD2724">
      <w:pPr>
        <w:rPr>
          <w:sz w:val="18"/>
          <w:szCs w:val="18"/>
        </w:rPr>
      </w:pPr>
    </w:p>
    <w:p w14:paraId="00212188" w14:textId="77777777" w:rsidR="00DD2724" w:rsidRDefault="00CC46F5">
      <w:pPr>
        <w:rPr>
          <w:rFonts w:eastAsia="Calibri"/>
          <w:szCs w:val="24"/>
        </w:rPr>
      </w:pPr>
      <w:r>
        <w:rPr>
          <w:rFonts w:eastAsia="Calibri"/>
          <w:szCs w:val="24"/>
        </w:rPr>
        <w:t>Pastabos: _____________________________________________________________________________</w:t>
      </w:r>
    </w:p>
    <w:p w14:paraId="121019AD" w14:textId="77777777" w:rsidR="00DD2724" w:rsidRDefault="00DD2724">
      <w:pPr>
        <w:rPr>
          <w:rFonts w:eastAsia="Calibri"/>
          <w:szCs w:val="24"/>
        </w:rPr>
      </w:pPr>
    </w:p>
    <w:p w14:paraId="0EB5CF54" w14:textId="77777777" w:rsidR="00DD2724" w:rsidRDefault="00CC46F5">
      <w:pPr>
        <w:tabs>
          <w:tab w:val="left" w:pos="4111"/>
        </w:tabs>
        <w:rPr>
          <w:rFonts w:eastAsia="Calibri"/>
          <w:szCs w:val="24"/>
        </w:rPr>
      </w:pPr>
      <w:r>
        <w:rPr>
          <w:rFonts w:eastAsia="Calibri"/>
          <w:szCs w:val="24"/>
        </w:rPr>
        <w:t>_______________________________</w:t>
      </w:r>
      <w:r>
        <w:rPr>
          <w:rFonts w:eastAsia="Calibri"/>
          <w:szCs w:val="24"/>
        </w:rPr>
        <w:tab/>
        <w:t xml:space="preserve"> ______________</w:t>
      </w:r>
      <w:r>
        <w:rPr>
          <w:rFonts w:eastAsia="Calibri"/>
          <w:szCs w:val="24"/>
        </w:rPr>
        <w:tab/>
        <w:t>_________________</w:t>
      </w:r>
    </w:p>
    <w:p w14:paraId="6FDF8450" w14:textId="77777777" w:rsidR="00DD2724" w:rsidRDefault="00CC46F5">
      <w:pPr>
        <w:tabs>
          <w:tab w:val="left" w:pos="426"/>
          <w:tab w:val="left" w:pos="4678"/>
          <w:tab w:val="left" w:pos="7088"/>
        </w:tabs>
        <w:rPr>
          <w:rFonts w:eastAsia="Calibri"/>
          <w:szCs w:val="24"/>
        </w:rPr>
      </w:pPr>
      <w:r>
        <w:rPr>
          <w:rFonts w:eastAsia="Calibri"/>
          <w:szCs w:val="24"/>
        </w:rPr>
        <w:t xml:space="preserve">(tikrintojo pareigos, vardas, pavardė)   </w:t>
      </w:r>
      <w:r>
        <w:rPr>
          <w:rFonts w:eastAsia="Calibri"/>
          <w:szCs w:val="24"/>
        </w:rPr>
        <w:tab/>
        <w:t>(parašas)</w:t>
      </w:r>
      <w:r>
        <w:rPr>
          <w:rFonts w:eastAsia="Calibri"/>
          <w:szCs w:val="24"/>
        </w:rPr>
        <w:tab/>
        <w:t xml:space="preserve">  (data)</w:t>
      </w:r>
    </w:p>
    <w:p w14:paraId="6CE3E94D" w14:textId="77777777" w:rsidR="00DD2724" w:rsidRDefault="00DD2724">
      <w:pPr>
        <w:rPr>
          <w:sz w:val="18"/>
          <w:szCs w:val="18"/>
        </w:rPr>
      </w:pPr>
    </w:p>
    <w:p w14:paraId="7E7A2522" w14:textId="77777777" w:rsidR="00DD2724" w:rsidRDefault="00DD2724">
      <w:pPr>
        <w:rPr>
          <w:sz w:val="18"/>
          <w:szCs w:val="18"/>
        </w:rPr>
      </w:pPr>
    </w:p>
    <w:p w14:paraId="2EEF746D" w14:textId="77777777" w:rsidR="00DD2724" w:rsidRDefault="00CC46F5">
      <w:pPr>
        <w:ind w:firstLine="851"/>
        <w:jc w:val="center"/>
        <w:rPr>
          <w:rFonts w:eastAsia="Calibri"/>
          <w:szCs w:val="24"/>
        </w:rPr>
      </w:pPr>
      <w:r>
        <w:rPr>
          <w:rFonts w:eastAsia="Calibri"/>
          <w:szCs w:val="24"/>
        </w:rPr>
        <w:t>_________________________</w:t>
      </w:r>
    </w:p>
    <w:p w14:paraId="335242CE" w14:textId="77777777" w:rsidR="00DD2724" w:rsidRDefault="00DD2724">
      <w:pPr>
        <w:ind w:firstLine="851"/>
        <w:jc w:val="center"/>
        <w:rPr>
          <w:rFonts w:ascii="Calibri" w:eastAsia="Calibri" w:hAnsi="Calibri"/>
          <w:szCs w:val="24"/>
        </w:rPr>
      </w:pPr>
    </w:p>
    <w:p w14:paraId="75D99E11" w14:textId="77777777" w:rsidR="00DD2724" w:rsidRDefault="00DD2724">
      <w:pPr>
        <w:rPr>
          <w:rFonts w:eastAsia="Calibri"/>
          <w:szCs w:val="24"/>
        </w:rPr>
        <w:sectPr w:rsidR="00DD2724">
          <w:headerReference w:type="default" r:id="rId89"/>
          <w:headerReference w:type="first" r:id="rId90"/>
          <w:pgSz w:w="11906" w:h="16838"/>
          <w:pgMar w:top="1134" w:right="567" w:bottom="1134" w:left="1701" w:header="567" w:footer="567" w:gutter="0"/>
          <w:pgNumType w:start="1"/>
          <w:cols w:space="1296"/>
          <w:titlePg/>
          <w:docGrid w:linePitch="360"/>
        </w:sectPr>
      </w:pPr>
    </w:p>
    <w:p w14:paraId="3891EC16" w14:textId="77777777" w:rsidR="00DD2724" w:rsidRDefault="00CC46F5">
      <w:pPr>
        <w:ind w:left="5103"/>
        <w:rPr>
          <w:rFonts w:eastAsia="Calibri"/>
          <w:szCs w:val="24"/>
        </w:rPr>
      </w:pPr>
      <w:r>
        <w:rPr>
          <w:rFonts w:eastAsia="Calibri"/>
          <w:szCs w:val="24"/>
        </w:rPr>
        <w:lastRenderedPageBreak/>
        <w:t>2014–2020 metų Europos Sąjungos fondų</w:t>
      </w:r>
    </w:p>
    <w:p w14:paraId="511ACFD9" w14:textId="77777777" w:rsidR="00DD2724" w:rsidRDefault="00CC46F5">
      <w:pPr>
        <w:ind w:left="5103"/>
        <w:rPr>
          <w:rFonts w:eastAsia="Calibri"/>
          <w:szCs w:val="24"/>
        </w:rPr>
      </w:pPr>
      <w:r>
        <w:rPr>
          <w:rFonts w:eastAsia="Calibri"/>
          <w:szCs w:val="24"/>
        </w:rPr>
        <w:t xml:space="preserve">investicijų veiksmų programos </w:t>
      </w:r>
      <w:r>
        <w:rPr>
          <w:rFonts w:eastAsia="Calibri"/>
          <w:szCs w:val="22"/>
        </w:rPr>
        <w:t>1</w:t>
      </w:r>
      <w:r>
        <w:rPr>
          <w:rFonts w:eastAsia="Calibri"/>
          <w:szCs w:val="24"/>
        </w:rPr>
        <w:t xml:space="preserve"> prioriteto</w:t>
      </w:r>
    </w:p>
    <w:p w14:paraId="0CA49918" w14:textId="77777777" w:rsidR="00DD2724" w:rsidRDefault="00CC46F5">
      <w:pPr>
        <w:ind w:left="5103"/>
        <w:rPr>
          <w:rFonts w:eastAsia="Calibri"/>
          <w:szCs w:val="24"/>
        </w:rPr>
      </w:pPr>
      <w:r>
        <w:rPr>
          <w:rFonts w:eastAsia="Calibri"/>
          <w:szCs w:val="24"/>
        </w:rPr>
        <w:t>„Mokslinių tyrimų, eksperimentinės plėtros ir</w:t>
      </w:r>
    </w:p>
    <w:p w14:paraId="2191D85B" w14:textId="77777777" w:rsidR="00DD2724" w:rsidRDefault="00CC46F5">
      <w:pPr>
        <w:ind w:left="5103"/>
        <w:rPr>
          <w:rFonts w:eastAsia="Calibri"/>
          <w:szCs w:val="24"/>
        </w:rPr>
      </w:pPr>
      <w:r>
        <w:rPr>
          <w:rFonts w:eastAsia="Calibri"/>
          <w:szCs w:val="24"/>
        </w:rPr>
        <w:t xml:space="preserve">inovacijų skatinimas“ priemonės </w:t>
      </w:r>
    </w:p>
    <w:p w14:paraId="7325DC18" w14:textId="77777777" w:rsidR="00DD2724" w:rsidRDefault="00CC46F5">
      <w:pPr>
        <w:ind w:left="5103"/>
        <w:rPr>
          <w:rFonts w:eastAsia="Calibri"/>
          <w:szCs w:val="24"/>
        </w:rPr>
      </w:pPr>
      <w:r>
        <w:rPr>
          <w:rFonts w:eastAsia="Calibri"/>
          <w:szCs w:val="24"/>
        </w:rPr>
        <w:t>Nr. 01.2.1-LVPA-V-822 „</w:t>
      </w:r>
      <w:proofErr w:type="spellStart"/>
      <w:r>
        <w:rPr>
          <w:rFonts w:eastAsia="Calibri"/>
          <w:szCs w:val="24"/>
        </w:rPr>
        <w:t>SmartInvest</w:t>
      </w:r>
      <w:proofErr w:type="spellEnd"/>
      <w:r>
        <w:rPr>
          <w:rFonts w:eastAsia="Calibri"/>
          <w:szCs w:val="24"/>
        </w:rPr>
        <w:t xml:space="preserve"> LT“</w:t>
      </w:r>
    </w:p>
    <w:p w14:paraId="0E797809" w14:textId="77777777" w:rsidR="00DD2724" w:rsidRDefault="00CC46F5">
      <w:pPr>
        <w:ind w:left="5103"/>
        <w:rPr>
          <w:rFonts w:eastAsia="Calibri"/>
          <w:szCs w:val="24"/>
        </w:rPr>
      </w:pPr>
      <w:r>
        <w:rPr>
          <w:rFonts w:eastAsia="Calibri"/>
          <w:szCs w:val="24"/>
        </w:rPr>
        <w:t>projektų finansavimo sąlygų aprašo Nr. 1</w:t>
      </w:r>
    </w:p>
    <w:p w14:paraId="64FEB9B9" w14:textId="77777777" w:rsidR="00DD2724" w:rsidRDefault="00CC46F5">
      <w:pPr>
        <w:ind w:left="5103"/>
        <w:jc w:val="both"/>
        <w:rPr>
          <w:szCs w:val="24"/>
          <w:lang w:eastAsia="lt-LT"/>
        </w:rPr>
      </w:pPr>
      <w:r>
        <w:rPr>
          <w:szCs w:val="24"/>
          <w:lang w:eastAsia="lt-LT"/>
        </w:rPr>
        <w:t>3 priedas</w:t>
      </w:r>
    </w:p>
    <w:p w14:paraId="1B27E0DA" w14:textId="77777777" w:rsidR="00DD2724" w:rsidRDefault="00DD2724">
      <w:pPr>
        <w:ind w:left="3888" w:firstLine="1296"/>
        <w:jc w:val="both"/>
        <w:rPr>
          <w:szCs w:val="24"/>
          <w:lang w:eastAsia="lt-LT"/>
        </w:rPr>
      </w:pPr>
    </w:p>
    <w:p w14:paraId="63E9BB39" w14:textId="77777777" w:rsidR="00DD2724" w:rsidRDefault="00CC46F5">
      <w:pPr>
        <w:spacing w:line="276" w:lineRule="auto"/>
        <w:jc w:val="center"/>
        <w:rPr>
          <w:rFonts w:eastAsia="Calibri"/>
          <w:b/>
          <w:caps/>
          <w:szCs w:val="22"/>
        </w:rPr>
      </w:pPr>
      <w:r>
        <w:rPr>
          <w:rFonts w:eastAsia="Calibri"/>
          <w:b/>
          <w:caps/>
          <w:szCs w:val="22"/>
        </w:rPr>
        <w:t>INFORMACIJa, reikalingA projekto atitikČIAI projektų atrankos kriterijams įvertinti</w:t>
      </w:r>
    </w:p>
    <w:p w14:paraId="18C0641C" w14:textId="77777777" w:rsidR="00DD2724" w:rsidRDefault="00DD2724">
      <w:pPr>
        <w:rPr>
          <w:sz w:val="18"/>
          <w:szCs w:val="18"/>
        </w:rPr>
      </w:pPr>
    </w:p>
    <w:p w14:paraId="27CD36F4" w14:textId="77777777" w:rsidR="00DD2724" w:rsidRDefault="00CC46F5">
      <w:pPr>
        <w:spacing w:line="276" w:lineRule="auto"/>
        <w:jc w:val="both"/>
        <w:rPr>
          <w:rFonts w:eastAsia="Calibri"/>
          <w:b/>
          <w:szCs w:val="24"/>
        </w:rPr>
      </w:pPr>
      <w:r>
        <w:rPr>
          <w:rFonts w:eastAsia="Calibri"/>
          <w:b/>
          <w:caps/>
          <w:szCs w:val="22"/>
        </w:rPr>
        <w:t xml:space="preserve">1. </w:t>
      </w:r>
      <w:r>
        <w:rPr>
          <w:rFonts w:eastAsia="Calibri"/>
          <w:b/>
          <w:szCs w:val="24"/>
        </w:rPr>
        <w:t>Projekto atitiktis sumaniajai specializacijai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28"/>
      </w:tblGrid>
      <w:tr w:rsidR="00DD2724" w14:paraId="58797A25" w14:textId="77777777">
        <w:tc>
          <w:tcPr>
            <w:tcW w:w="9854" w:type="dxa"/>
          </w:tcPr>
          <w:p w14:paraId="06C1EBA3" w14:textId="77777777" w:rsidR="00DD2724" w:rsidRDefault="00CC46F5">
            <w:pPr>
              <w:jc w:val="both"/>
              <w:rPr>
                <w:rFonts w:eastAsia="Calibri"/>
                <w:b/>
                <w:szCs w:val="24"/>
              </w:rPr>
            </w:pPr>
            <w:r>
              <w:rPr>
                <w:rFonts w:eastAsia="Calibri"/>
                <w:i/>
                <w:szCs w:val="24"/>
              </w:rPr>
              <w:t xml:space="preserve">Pateikiama informacija, kaip projektas prisideda prie Prioritetinių mokslinių tyrimų ir eksperimentinės plėtros ir inovacijų raidos (sumaniosios specializacijos) prioritetų įgyvendinimo programos, patvirtintos Lietuvos Respublikos Vyriausybės 2014 m. balandžio 30 d. nutarimu </w:t>
            </w:r>
            <w:r>
              <w:rPr>
                <w:rFonts w:eastAsia="Calibri"/>
                <w:i/>
                <w:szCs w:val="24"/>
              </w:rPr>
              <w:br/>
              <w:t>Nr. 411 „Dėl Prioritetinių mokslinių tyrimų ir eksperimentinės plėtros ir inovacijų raidos (sumaniosios specializacijos)  prioritetų įgyvendinimo programos patvirtinimo“, ir atitinka bent vieno prioriteto įgyvendinimo tematiką.</w:t>
            </w:r>
          </w:p>
        </w:tc>
      </w:tr>
    </w:tbl>
    <w:p w14:paraId="474FC48B" w14:textId="77777777" w:rsidR="00DD2724" w:rsidRDefault="00DD2724">
      <w:pPr>
        <w:widowControl w:val="0"/>
        <w:jc w:val="both"/>
        <w:textAlignment w:val="baseline"/>
        <w:rPr>
          <w:b/>
          <w:szCs w:val="24"/>
          <w:lang w:eastAsia="lt-LT"/>
        </w:rPr>
      </w:pPr>
    </w:p>
    <w:p w14:paraId="5A33DFF0" w14:textId="77777777" w:rsidR="00DD2724" w:rsidRDefault="00CC46F5">
      <w:pPr>
        <w:widowControl w:val="0"/>
        <w:jc w:val="both"/>
        <w:textAlignment w:val="baseline"/>
        <w:rPr>
          <w:b/>
          <w:szCs w:val="24"/>
          <w:lang w:eastAsia="lt-LT"/>
        </w:rPr>
      </w:pPr>
      <w:r>
        <w:rPr>
          <w:b/>
          <w:szCs w:val="24"/>
          <w:lang w:eastAsia="lt-LT"/>
        </w:rPr>
        <w:t xml:space="preserve">2. Kiti Europos Sąjungos (toliau – ES), Lietuvos Respublikos ar kiti finansavimo šaltiniai: </w:t>
      </w:r>
    </w:p>
    <w:tbl>
      <w:tblPr>
        <w:tblW w:w="9923"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135"/>
        <w:gridCol w:w="8788"/>
      </w:tblGrid>
      <w:tr w:rsidR="00DD2724" w14:paraId="3A0783E6" w14:textId="77777777">
        <w:trPr>
          <w:trHeight w:val="333"/>
        </w:trPr>
        <w:tc>
          <w:tcPr>
            <w:tcW w:w="9923" w:type="dxa"/>
            <w:gridSpan w:val="2"/>
            <w:shd w:val="pct15" w:color="auto" w:fill="auto"/>
            <w:vAlign w:val="center"/>
          </w:tcPr>
          <w:p w14:paraId="1322D30E" w14:textId="77777777" w:rsidR="00DD2724" w:rsidRDefault="00CC46F5">
            <w:pPr>
              <w:widowControl w:val="0"/>
              <w:ind w:left="34"/>
              <w:jc w:val="both"/>
              <w:textAlignment w:val="baseline"/>
              <w:rPr>
                <w:b/>
                <w:szCs w:val="24"/>
                <w:lang w:eastAsia="lt-LT"/>
              </w:rPr>
            </w:pPr>
            <w:r>
              <w:rPr>
                <w:b/>
                <w:szCs w:val="24"/>
                <w:lang w:eastAsia="lt-LT"/>
              </w:rPr>
              <w:t>2.1. Ar buvo pateikta paraiška finansuoti iš ES struktūrinių fondų lėšų bendrai finansuojamą projektą (toliau – paraiška) dėl paramos šiam projektui arba jo daliai iš bet kurio kito ES, Lietuvos Respublikos ar kitų finansavimo šaltinių (Europos regioninio plėtros fondo (toliau – ERPF), Sanglaudos fondo, kito ES finansavimo šaltinio, valstybės ar savivaldybės programų, Europos ekonominės erdvės paramos ar panašiai)?</w:t>
            </w:r>
          </w:p>
        </w:tc>
      </w:tr>
      <w:tr w:rsidR="00DD2724" w14:paraId="1947499E" w14:textId="77777777">
        <w:trPr>
          <w:trHeight w:val="565"/>
        </w:trPr>
        <w:tc>
          <w:tcPr>
            <w:tcW w:w="1135" w:type="dxa"/>
            <w:tcBorders>
              <w:top w:val="single" w:sz="4" w:space="0" w:color="auto"/>
              <w:left w:val="single" w:sz="4" w:space="0" w:color="auto"/>
              <w:right w:val="single" w:sz="4" w:space="0" w:color="auto"/>
            </w:tcBorders>
            <w:vAlign w:val="center"/>
          </w:tcPr>
          <w:p w14:paraId="4D5BD0CA" w14:textId="77777777" w:rsidR="00DD2724" w:rsidRDefault="00CC46F5">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Taip</w:t>
            </w:r>
          </w:p>
        </w:tc>
        <w:tc>
          <w:tcPr>
            <w:tcW w:w="8788" w:type="dxa"/>
            <w:tcBorders>
              <w:top w:val="single" w:sz="4" w:space="0" w:color="auto"/>
              <w:left w:val="single" w:sz="4" w:space="0" w:color="auto"/>
              <w:right w:val="single" w:sz="4" w:space="0" w:color="auto"/>
            </w:tcBorders>
            <w:shd w:val="clear" w:color="auto" w:fill="FFFFFF"/>
          </w:tcPr>
          <w:p w14:paraId="5665C51A" w14:textId="77777777" w:rsidR="00DD2724" w:rsidRDefault="00CC46F5">
            <w:pPr>
              <w:widowControl w:val="0"/>
              <w:ind w:left="34"/>
              <w:jc w:val="both"/>
              <w:textAlignment w:val="baseline"/>
              <w:rPr>
                <w:szCs w:val="24"/>
                <w:lang w:eastAsia="lt-LT"/>
              </w:rPr>
            </w:pPr>
            <w:r>
              <w:rPr>
                <w:szCs w:val="24"/>
                <w:lang w:eastAsia="lt-LT"/>
              </w:rPr>
              <w:t>Jei taip, prašome išsamiai aprašyti (nurodyti susijusią finansinę priemonę, nuorodų numerius, datas, prašytas sumas, suteiktas sumas ir kita).</w:t>
            </w:r>
          </w:p>
        </w:tc>
      </w:tr>
      <w:tr w:rsidR="00DD2724" w14:paraId="5214AAEC" w14:textId="77777777">
        <w:trPr>
          <w:trHeight w:val="333"/>
        </w:trPr>
        <w:tc>
          <w:tcPr>
            <w:tcW w:w="9923" w:type="dxa"/>
            <w:gridSpan w:val="2"/>
            <w:tcBorders>
              <w:top w:val="single" w:sz="4" w:space="0" w:color="auto"/>
              <w:left w:val="single" w:sz="4" w:space="0" w:color="auto"/>
              <w:right w:val="single" w:sz="4" w:space="0" w:color="auto"/>
            </w:tcBorders>
            <w:vAlign w:val="center"/>
          </w:tcPr>
          <w:p w14:paraId="5EDFFDB3" w14:textId="77777777" w:rsidR="00DD2724" w:rsidRDefault="00CC46F5">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Ne</w:t>
            </w:r>
          </w:p>
        </w:tc>
      </w:tr>
      <w:tr w:rsidR="00DD2724" w14:paraId="2C8F5975" w14:textId="77777777">
        <w:trPr>
          <w:trHeight w:val="333"/>
        </w:trPr>
        <w:tc>
          <w:tcPr>
            <w:tcW w:w="9923" w:type="dxa"/>
            <w:gridSpan w:val="2"/>
            <w:shd w:val="pct15" w:color="auto" w:fill="auto"/>
            <w:vAlign w:val="center"/>
          </w:tcPr>
          <w:p w14:paraId="7DEDF2FA" w14:textId="77777777" w:rsidR="00DD2724" w:rsidRDefault="00CC46F5">
            <w:pPr>
              <w:widowControl w:val="0"/>
              <w:ind w:left="34"/>
              <w:jc w:val="both"/>
              <w:textAlignment w:val="baseline"/>
              <w:rPr>
                <w:b/>
                <w:szCs w:val="24"/>
                <w:lang w:eastAsia="lt-LT"/>
              </w:rPr>
            </w:pPr>
            <w:r>
              <w:rPr>
                <w:b/>
                <w:szCs w:val="24"/>
                <w:lang w:eastAsia="lt-LT"/>
              </w:rPr>
              <w:t>2.2. Ar šis projektas, jo dalis papildo kokį nors kitą projektą, kuris jau finansuojamas ar bus finansuojamas iš ERPF, Sanglaudos fondo, kito ES finansavimo šaltinio, valstybės ar savivaldybės programų, Europos ekonominės erdvės paramos ar panašiai?</w:t>
            </w:r>
          </w:p>
        </w:tc>
      </w:tr>
      <w:tr w:rsidR="00DD2724" w14:paraId="082A0006" w14:textId="77777777">
        <w:trPr>
          <w:trHeight w:val="465"/>
        </w:trPr>
        <w:tc>
          <w:tcPr>
            <w:tcW w:w="1135" w:type="dxa"/>
            <w:tcBorders>
              <w:top w:val="single" w:sz="4" w:space="0" w:color="auto"/>
              <w:left w:val="single" w:sz="4" w:space="0" w:color="auto"/>
              <w:right w:val="single" w:sz="4" w:space="0" w:color="auto"/>
            </w:tcBorders>
            <w:vAlign w:val="center"/>
          </w:tcPr>
          <w:p w14:paraId="1267A211" w14:textId="77777777" w:rsidR="00DD2724" w:rsidRDefault="00CC46F5">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Taip</w:t>
            </w:r>
          </w:p>
        </w:tc>
        <w:tc>
          <w:tcPr>
            <w:tcW w:w="8788" w:type="dxa"/>
            <w:tcBorders>
              <w:top w:val="single" w:sz="4" w:space="0" w:color="auto"/>
              <w:left w:val="single" w:sz="4" w:space="0" w:color="auto"/>
              <w:right w:val="single" w:sz="4" w:space="0" w:color="auto"/>
            </w:tcBorders>
            <w:shd w:val="clear" w:color="auto" w:fill="FFFFFF"/>
          </w:tcPr>
          <w:p w14:paraId="2CC1215F" w14:textId="77777777" w:rsidR="00DD2724" w:rsidRDefault="00CC46F5">
            <w:pPr>
              <w:widowControl w:val="0"/>
              <w:ind w:left="34"/>
              <w:jc w:val="both"/>
              <w:textAlignment w:val="baseline"/>
              <w:rPr>
                <w:szCs w:val="24"/>
                <w:lang w:eastAsia="lt-LT"/>
              </w:rPr>
            </w:pPr>
            <w:r>
              <w:rPr>
                <w:szCs w:val="24"/>
                <w:lang w:eastAsia="lt-LT"/>
              </w:rPr>
              <w:t xml:space="preserve">Jei taip, prašome išsamiai aprašyti (nurodyti tikslius duomenis, nuorodų numerius, datas, prašytas sumas, gautas sumas ir kita). </w:t>
            </w:r>
          </w:p>
        </w:tc>
      </w:tr>
      <w:tr w:rsidR="00DD2724" w14:paraId="5E5678BF" w14:textId="77777777">
        <w:trPr>
          <w:trHeight w:val="333"/>
        </w:trPr>
        <w:tc>
          <w:tcPr>
            <w:tcW w:w="9923" w:type="dxa"/>
            <w:gridSpan w:val="2"/>
            <w:tcBorders>
              <w:top w:val="single" w:sz="4" w:space="0" w:color="auto"/>
              <w:left w:val="single" w:sz="4" w:space="0" w:color="auto"/>
              <w:right w:val="single" w:sz="4" w:space="0" w:color="auto"/>
            </w:tcBorders>
            <w:vAlign w:val="center"/>
          </w:tcPr>
          <w:p w14:paraId="4E4F96BC" w14:textId="77777777" w:rsidR="00DD2724" w:rsidRDefault="00CC46F5">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Ne</w:t>
            </w:r>
          </w:p>
        </w:tc>
      </w:tr>
      <w:tr w:rsidR="00DD2724" w14:paraId="129E43FA" w14:textId="77777777">
        <w:trPr>
          <w:trHeight w:val="747"/>
        </w:trPr>
        <w:tc>
          <w:tcPr>
            <w:tcW w:w="9923" w:type="dxa"/>
            <w:gridSpan w:val="2"/>
            <w:tcBorders>
              <w:top w:val="single" w:sz="4" w:space="0" w:color="auto"/>
              <w:left w:val="single" w:sz="4" w:space="0" w:color="auto"/>
              <w:bottom w:val="single" w:sz="4" w:space="0" w:color="auto"/>
              <w:right w:val="single" w:sz="4" w:space="0" w:color="auto"/>
            </w:tcBorders>
            <w:shd w:val="pct15" w:color="auto" w:fill="auto"/>
            <w:vAlign w:val="center"/>
          </w:tcPr>
          <w:p w14:paraId="3663180C" w14:textId="77777777" w:rsidR="00DD2724" w:rsidRDefault="00CC46F5">
            <w:pPr>
              <w:widowControl w:val="0"/>
              <w:ind w:left="34"/>
              <w:jc w:val="both"/>
              <w:textAlignment w:val="baseline"/>
              <w:rPr>
                <w:b/>
                <w:szCs w:val="24"/>
                <w:lang w:eastAsia="lt-LT"/>
              </w:rPr>
            </w:pPr>
            <w:r>
              <w:rPr>
                <w:b/>
                <w:szCs w:val="24"/>
                <w:lang w:eastAsia="lt-LT"/>
              </w:rPr>
              <w:t>2.3. Ar buvo pateikta paraiška dėl paramos iš bet kurio kito ES, Lietuvos Respublikos ar kitų finansavimo šaltinių (ERPF, Sanglaudos fondo, kito ES finansavimo šaltinio, valstybės ar savivaldybės programų, Europos ekonominės erdvės paramos ar panašiai) ankstesniam šio projekto ar jo dalies etapui?</w:t>
            </w:r>
          </w:p>
        </w:tc>
      </w:tr>
      <w:tr w:rsidR="00DD2724" w14:paraId="729043A0" w14:textId="77777777">
        <w:trPr>
          <w:trHeight w:val="603"/>
        </w:trPr>
        <w:tc>
          <w:tcPr>
            <w:tcW w:w="1135" w:type="dxa"/>
            <w:tcBorders>
              <w:top w:val="single" w:sz="4" w:space="0" w:color="auto"/>
              <w:left w:val="single" w:sz="4" w:space="0" w:color="auto"/>
              <w:right w:val="single" w:sz="4" w:space="0" w:color="auto"/>
            </w:tcBorders>
            <w:vAlign w:val="center"/>
          </w:tcPr>
          <w:p w14:paraId="5CA28976" w14:textId="77777777" w:rsidR="00DD2724" w:rsidRDefault="00CC46F5">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Taip</w:t>
            </w:r>
          </w:p>
        </w:tc>
        <w:tc>
          <w:tcPr>
            <w:tcW w:w="8788" w:type="dxa"/>
            <w:tcBorders>
              <w:top w:val="single" w:sz="4" w:space="0" w:color="auto"/>
              <w:left w:val="single" w:sz="4" w:space="0" w:color="auto"/>
              <w:right w:val="single" w:sz="4" w:space="0" w:color="auto"/>
            </w:tcBorders>
            <w:shd w:val="clear" w:color="auto" w:fill="FFFFFF"/>
          </w:tcPr>
          <w:p w14:paraId="6280642F" w14:textId="77777777" w:rsidR="00DD2724" w:rsidRDefault="00CC46F5">
            <w:pPr>
              <w:widowControl w:val="0"/>
              <w:ind w:left="34"/>
              <w:jc w:val="both"/>
              <w:textAlignment w:val="baseline"/>
              <w:rPr>
                <w:szCs w:val="24"/>
                <w:lang w:eastAsia="lt-LT"/>
              </w:rPr>
            </w:pPr>
            <w:r>
              <w:rPr>
                <w:szCs w:val="24"/>
                <w:lang w:eastAsia="lt-LT"/>
              </w:rPr>
              <w:t>Jei taip, prašome išsamiai aprašyti (nurodyti susijusią finansinę priemonę, nuorodų numerius, datas, prašytas sumas, suteiktas sumas ir kita).</w:t>
            </w:r>
          </w:p>
        </w:tc>
      </w:tr>
      <w:tr w:rsidR="00DD2724" w14:paraId="6501250A" w14:textId="77777777">
        <w:trPr>
          <w:trHeight w:val="333"/>
        </w:trPr>
        <w:tc>
          <w:tcPr>
            <w:tcW w:w="9923" w:type="dxa"/>
            <w:gridSpan w:val="2"/>
            <w:tcBorders>
              <w:top w:val="single" w:sz="4" w:space="0" w:color="auto"/>
              <w:left w:val="single" w:sz="4" w:space="0" w:color="auto"/>
              <w:right w:val="single" w:sz="4" w:space="0" w:color="auto"/>
            </w:tcBorders>
            <w:vAlign w:val="center"/>
          </w:tcPr>
          <w:p w14:paraId="237F4830" w14:textId="77777777" w:rsidR="00DD2724" w:rsidRDefault="00CC46F5">
            <w:pPr>
              <w:widowControl w:val="0"/>
              <w:ind w:left="34" w:firstLine="60"/>
              <w:jc w:val="both"/>
              <w:textAlignment w:val="baseline"/>
              <w:rPr>
                <w:szCs w:val="24"/>
                <w:lang w:eastAsia="lt-LT"/>
              </w:rPr>
            </w:pPr>
            <w:r>
              <w:rPr>
                <w:sz w:val="28"/>
                <w:szCs w:val="28"/>
                <w:highlight w:val="lightGray"/>
              </w:rPr>
              <w:t>□</w:t>
            </w:r>
            <w:r>
              <w:rPr>
                <w:sz w:val="28"/>
                <w:szCs w:val="28"/>
              </w:rPr>
              <w:t xml:space="preserve"> </w:t>
            </w:r>
            <w:r>
              <w:rPr>
                <w:szCs w:val="24"/>
                <w:lang w:eastAsia="lt-LT"/>
              </w:rPr>
              <w:t>Ne</w:t>
            </w:r>
          </w:p>
        </w:tc>
      </w:tr>
    </w:tbl>
    <w:p w14:paraId="77F6D509" w14:textId="77777777" w:rsidR="00DD2724" w:rsidRDefault="00DD2724">
      <w:pPr>
        <w:ind w:left="3888" w:firstLine="1296"/>
        <w:jc w:val="both"/>
        <w:rPr>
          <w:szCs w:val="24"/>
          <w:lang w:eastAsia="lt-LT"/>
        </w:rPr>
      </w:pPr>
    </w:p>
    <w:p w14:paraId="5357A365" w14:textId="77777777" w:rsidR="00DD2724" w:rsidRDefault="00CC46F5">
      <w:pPr>
        <w:jc w:val="center"/>
        <w:rPr>
          <w:rFonts w:eastAsia="Calibri"/>
          <w:szCs w:val="24"/>
        </w:rPr>
      </w:pPr>
      <w:r>
        <w:rPr>
          <w:rFonts w:eastAsia="Calibri"/>
          <w:szCs w:val="24"/>
        </w:rPr>
        <w:t>________________________</w:t>
      </w:r>
    </w:p>
    <w:p w14:paraId="64242D89" w14:textId="77777777" w:rsidR="00DD2724" w:rsidRDefault="00CC46F5">
      <w:pPr>
        <w:rPr>
          <w:rFonts w:eastAsia="MS Mincho"/>
          <w:i/>
          <w:iCs/>
          <w:sz w:val="20"/>
        </w:rPr>
      </w:pPr>
      <w:r>
        <w:rPr>
          <w:rFonts w:eastAsia="MS Mincho"/>
          <w:i/>
          <w:iCs/>
          <w:sz w:val="20"/>
        </w:rPr>
        <w:t>Priedo pakeitimai:</w:t>
      </w:r>
    </w:p>
    <w:p w14:paraId="5AF3C46C" w14:textId="77777777" w:rsidR="00DD2724" w:rsidRDefault="00CC46F5">
      <w:pPr>
        <w:jc w:val="both"/>
        <w:rPr>
          <w:rFonts w:eastAsia="MS Mincho"/>
          <w:i/>
          <w:iCs/>
          <w:sz w:val="20"/>
        </w:rPr>
      </w:pPr>
      <w:r>
        <w:rPr>
          <w:rFonts w:eastAsia="MS Mincho"/>
          <w:i/>
          <w:iCs/>
          <w:sz w:val="20"/>
        </w:rPr>
        <w:t xml:space="preserve">Nr. </w:t>
      </w:r>
      <w:hyperlink r:id="rId91" w:history="1">
        <w:r w:rsidRPr="00532B9F">
          <w:rPr>
            <w:rFonts w:eastAsia="MS Mincho"/>
            <w:i/>
            <w:iCs/>
            <w:color w:val="0563C1" w:themeColor="hyperlink"/>
            <w:sz w:val="20"/>
            <w:u w:val="single"/>
          </w:rPr>
          <w:t>4-71</w:t>
        </w:r>
      </w:hyperlink>
      <w:r>
        <w:rPr>
          <w:rFonts w:eastAsia="MS Mincho"/>
          <w:i/>
          <w:iCs/>
          <w:sz w:val="20"/>
        </w:rPr>
        <w:t>, 2020-02-07, paskelbta TAR 2020-02-10, i. k. 2020-02909</w:t>
      </w:r>
    </w:p>
    <w:p w14:paraId="54C35367" w14:textId="77777777" w:rsidR="00DD2724" w:rsidRDefault="00DD2724"/>
    <w:p w14:paraId="64636D08" w14:textId="77777777" w:rsidR="00DD2724" w:rsidRDefault="00DD2724">
      <w:pPr>
        <w:jc w:val="both"/>
        <w:rPr>
          <w:b/>
          <w:sz w:val="20"/>
        </w:rPr>
      </w:pPr>
    </w:p>
    <w:p w14:paraId="555ACB35" w14:textId="77777777" w:rsidR="00DD2724" w:rsidRDefault="00DD2724">
      <w:pPr>
        <w:jc w:val="both"/>
        <w:rPr>
          <w:b/>
          <w:sz w:val="20"/>
        </w:rPr>
      </w:pPr>
    </w:p>
    <w:p w14:paraId="1732A166" w14:textId="77777777" w:rsidR="00DD2724" w:rsidRDefault="00CC46F5">
      <w:pPr>
        <w:jc w:val="both"/>
        <w:rPr>
          <w:b/>
        </w:rPr>
      </w:pPr>
      <w:r>
        <w:rPr>
          <w:b/>
          <w:sz w:val="20"/>
        </w:rPr>
        <w:t>Pakeitimai:</w:t>
      </w:r>
    </w:p>
    <w:p w14:paraId="0C66842C" w14:textId="77777777" w:rsidR="00DD2724" w:rsidRDefault="00DD2724">
      <w:pPr>
        <w:jc w:val="both"/>
        <w:rPr>
          <w:sz w:val="20"/>
        </w:rPr>
      </w:pPr>
    </w:p>
    <w:p w14:paraId="53E955B7" w14:textId="77777777" w:rsidR="00DD2724" w:rsidRDefault="00CC46F5">
      <w:pPr>
        <w:jc w:val="both"/>
      </w:pPr>
      <w:r>
        <w:rPr>
          <w:sz w:val="20"/>
        </w:rPr>
        <w:t>1.</w:t>
      </w:r>
    </w:p>
    <w:p w14:paraId="398A1D21" w14:textId="77777777" w:rsidR="00DD2724" w:rsidRDefault="00CC46F5">
      <w:pPr>
        <w:jc w:val="both"/>
      </w:pPr>
      <w:r>
        <w:rPr>
          <w:sz w:val="20"/>
        </w:rPr>
        <w:t>Lietuvos Respublikos ūkio ministerija, Įsakymas</w:t>
      </w:r>
    </w:p>
    <w:p w14:paraId="028C580E" w14:textId="77777777" w:rsidR="00DD2724" w:rsidRDefault="00CC46F5">
      <w:pPr>
        <w:jc w:val="both"/>
      </w:pPr>
      <w:r>
        <w:rPr>
          <w:sz w:val="20"/>
        </w:rPr>
        <w:lastRenderedPageBreak/>
        <w:t xml:space="preserve">Nr. </w:t>
      </w:r>
      <w:hyperlink r:id="rId92" w:history="1">
        <w:r w:rsidRPr="00532B9F">
          <w:rPr>
            <w:rFonts w:eastAsia="MS Mincho"/>
            <w:iCs/>
            <w:color w:val="0563C1" w:themeColor="hyperlink"/>
            <w:sz w:val="20"/>
            <w:u w:val="single"/>
          </w:rPr>
          <w:t>4-354</w:t>
        </w:r>
      </w:hyperlink>
      <w:r>
        <w:rPr>
          <w:rFonts w:eastAsia="MS Mincho"/>
          <w:iCs/>
          <w:sz w:val="20"/>
        </w:rPr>
        <w:t>, 2016-05-11, paskelbta TAR 2016-05-12, i. k. 2016-12242</w:t>
      </w:r>
    </w:p>
    <w:p w14:paraId="5D1AB520" w14:textId="77777777" w:rsidR="00DD2724" w:rsidRDefault="00CC46F5">
      <w:pPr>
        <w:jc w:val="both"/>
      </w:pPr>
      <w:r>
        <w:rPr>
          <w:sz w:val="20"/>
        </w:rPr>
        <w:t>Dėl Lietuvos Respublikos ūkio ministro 2015 m. lapkričio 11 d. įsakymo Nr. 4-715 „Dėl 2014–2020 metų Europos Sąjungos fondų investicijų veiksmų programos 1 prioriteto „Mokslinių tyrimų, eksperimentinės plėtros ir inovacijų skatinimas“ priemonės Nr. 01.2.1-LVPA-V-822 „</w:t>
      </w:r>
      <w:proofErr w:type="spellStart"/>
      <w:r>
        <w:rPr>
          <w:sz w:val="20"/>
        </w:rPr>
        <w:t>SmartInvest</w:t>
      </w:r>
      <w:proofErr w:type="spellEnd"/>
      <w:r>
        <w:rPr>
          <w:sz w:val="20"/>
        </w:rPr>
        <w:t xml:space="preserve"> LT“ projektų finansavimo sąlygų aprašo Nr. 1 patvirtinimo“ pakeitimo</w:t>
      </w:r>
    </w:p>
    <w:p w14:paraId="64A374A0" w14:textId="77777777" w:rsidR="00DD2724" w:rsidRDefault="00DD2724">
      <w:pPr>
        <w:jc w:val="both"/>
        <w:rPr>
          <w:sz w:val="20"/>
        </w:rPr>
      </w:pPr>
    </w:p>
    <w:p w14:paraId="6DBE1376" w14:textId="77777777" w:rsidR="00DD2724" w:rsidRDefault="00CC46F5">
      <w:pPr>
        <w:jc w:val="both"/>
      </w:pPr>
      <w:r>
        <w:rPr>
          <w:sz w:val="20"/>
        </w:rPr>
        <w:t>2.</w:t>
      </w:r>
    </w:p>
    <w:p w14:paraId="2FFD80F1" w14:textId="77777777" w:rsidR="00DD2724" w:rsidRDefault="00CC46F5">
      <w:pPr>
        <w:jc w:val="both"/>
      </w:pPr>
      <w:r>
        <w:rPr>
          <w:sz w:val="20"/>
        </w:rPr>
        <w:t>Lietuvos Respublikos ekonomikos ir inovacijų ministerija, Įsakymas</w:t>
      </w:r>
    </w:p>
    <w:p w14:paraId="2B4866C2" w14:textId="77777777" w:rsidR="00DD2724" w:rsidRDefault="00CC46F5">
      <w:pPr>
        <w:jc w:val="both"/>
      </w:pPr>
      <w:r>
        <w:rPr>
          <w:sz w:val="20"/>
        </w:rPr>
        <w:t xml:space="preserve">Nr. </w:t>
      </w:r>
      <w:hyperlink r:id="rId93" w:history="1">
        <w:r w:rsidRPr="00532B9F">
          <w:rPr>
            <w:rFonts w:eastAsia="MS Mincho"/>
            <w:iCs/>
            <w:color w:val="0563C1" w:themeColor="hyperlink"/>
            <w:sz w:val="20"/>
            <w:u w:val="single"/>
          </w:rPr>
          <w:t>4-40</w:t>
        </w:r>
      </w:hyperlink>
      <w:r>
        <w:rPr>
          <w:rFonts w:eastAsia="MS Mincho"/>
          <w:iCs/>
          <w:sz w:val="20"/>
        </w:rPr>
        <w:t>, 2019-01-22, paskelbta TAR 2019-01-22, i. k. 2019-00935</w:t>
      </w:r>
    </w:p>
    <w:p w14:paraId="139AE5B7" w14:textId="77777777" w:rsidR="00DD2724" w:rsidRDefault="00CC46F5">
      <w:pPr>
        <w:jc w:val="both"/>
      </w:pPr>
      <w:r>
        <w:rPr>
          <w:sz w:val="20"/>
        </w:rPr>
        <w:t>Dėl Lietuvos Respublikos ūkio ministro 2015 m. lapkričio 11 d. įsakymo Nr. 4-715 „Dėl 2014–2020 metų Europos Sąjungos fondų investicijų veiksmų programos 1 prioriteto „Mokslinių tyrimų, eksperimentinės plėtros ir inovacijų skatinimas“ priemonės Nr. 01.2.1-LVPA-V-822 „</w:t>
      </w:r>
      <w:proofErr w:type="spellStart"/>
      <w:r>
        <w:rPr>
          <w:sz w:val="20"/>
        </w:rPr>
        <w:t>Smartinvest</w:t>
      </w:r>
      <w:proofErr w:type="spellEnd"/>
      <w:r>
        <w:rPr>
          <w:sz w:val="20"/>
        </w:rPr>
        <w:t xml:space="preserve"> LT“ projektų finansavimo sąlygų aprašo Nr. 1 patvirtinimo“ pakeitimo</w:t>
      </w:r>
    </w:p>
    <w:p w14:paraId="386B4AAA" w14:textId="77777777" w:rsidR="00DD2724" w:rsidRDefault="00DD2724">
      <w:pPr>
        <w:jc w:val="both"/>
        <w:rPr>
          <w:sz w:val="20"/>
        </w:rPr>
      </w:pPr>
    </w:p>
    <w:p w14:paraId="071C238B" w14:textId="77777777" w:rsidR="00DD2724" w:rsidRDefault="00CC46F5">
      <w:pPr>
        <w:jc w:val="both"/>
      </w:pPr>
      <w:r>
        <w:rPr>
          <w:sz w:val="20"/>
        </w:rPr>
        <w:t>3.</w:t>
      </w:r>
    </w:p>
    <w:p w14:paraId="5D8C3F6C" w14:textId="77777777" w:rsidR="00DD2724" w:rsidRDefault="00CC46F5">
      <w:pPr>
        <w:jc w:val="both"/>
      </w:pPr>
      <w:r>
        <w:rPr>
          <w:sz w:val="20"/>
        </w:rPr>
        <w:t>Lietuvos Respublikos ekonomikos ir inovacijų ministerija, Įsakymas</w:t>
      </w:r>
    </w:p>
    <w:p w14:paraId="6869E75A" w14:textId="77777777" w:rsidR="00DD2724" w:rsidRDefault="00CC46F5">
      <w:pPr>
        <w:jc w:val="both"/>
      </w:pPr>
      <w:r>
        <w:rPr>
          <w:sz w:val="20"/>
        </w:rPr>
        <w:t xml:space="preserve">Nr. </w:t>
      </w:r>
      <w:hyperlink r:id="rId94" w:history="1">
        <w:r w:rsidRPr="00532B9F">
          <w:rPr>
            <w:rFonts w:eastAsia="MS Mincho"/>
            <w:iCs/>
            <w:color w:val="0563C1" w:themeColor="hyperlink"/>
            <w:sz w:val="20"/>
            <w:u w:val="single"/>
          </w:rPr>
          <w:t>4-241</w:t>
        </w:r>
      </w:hyperlink>
      <w:r>
        <w:rPr>
          <w:rFonts w:eastAsia="MS Mincho"/>
          <w:iCs/>
          <w:sz w:val="20"/>
        </w:rPr>
        <w:t>, 2019-04-12, paskelbta TAR 2019-04-12, i. k. 2019-06047</w:t>
      </w:r>
    </w:p>
    <w:p w14:paraId="41DD4EB9" w14:textId="77777777" w:rsidR="00DD2724" w:rsidRDefault="00CC46F5">
      <w:pPr>
        <w:jc w:val="both"/>
      </w:pPr>
      <w:r>
        <w:rPr>
          <w:sz w:val="20"/>
        </w:rPr>
        <w:t>Dėl Lietuvos Respublikos ekonomikos ir inovacijų ministro 2015 m. lapkričio 11 d. įsakymo Nr. 4-715 „Dėl 2014–2020 metų Europos Sąjungos fondų investicijų veiksmų programos 1 prioriteto „Mokslinių tyrimų, eksperimentinės plėtros ir inovacijų skatinimas“ priemonės Nr. 01.2.1-LVPA-V-822 „</w:t>
      </w:r>
      <w:proofErr w:type="spellStart"/>
      <w:r>
        <w:rPr>
          <w:sz w:val="20"/>
        </w:rPr>
        <w:t>SmartInvest</w:t>
      </w:r>
      <w:proofErr w:type="spellEnd"/>
      <w:r>
        <w:rPr>
          <w:sz w:val="20"/>
        </w:rPr>
        <w:t xml:space="preserve"> LT“ projektų finansavimo sąlygų aprašo Nr. 1 patvirtinimo“ pakeitimo</w:t>
      </w:r>
    </w:p>
    <w:p w14:paraId="6221DFAE" w14:textId="77777777" w:rsidR="00DD2724" w:rsidRDefault="00DD2724">
      <w:pPr>
        <w:jc w:val="both"/>
        <w:rPr>
          <w:sz w:val="20"/>
        </w:rPr>
      </w:pPr>
    </w:p>
    <w:p w14:paraId="488EF332" w14:textId="77777777" w:rsidR="00DD2724" w:rsidRDefault="00CC46F5">
      <w:pPr>
        <w:jc w:val="both"/>
      </w:pPr>
      <w:r>
        <w:rPr>
          <w:sz w:val="20"/>
        </w:rPr>
        <w:t>4.</w:t>
      </w:r>
    </w:p>
    <w:p w14:paraId="2F14AEF7" w14:textId="77777777" w:rsidR="00DD2724" w:rsidRDefault="00CC46F5">
      <w:pPr>
        <w:jc w:val="both"/>
      </w:pPr>
      <w:r>
        <w:rPr>
          <w:sz w:val="20"/>
        </w:rPr>
        <w:t>Lietuvos Respublikos ekonomikos ir inovacijų ministerija, Įsakymas</w:t>
      </w:r>
    </w:p>
    <w:p w14:paraId="4788FF7D" w14:textId="77777777" w:rsidR="00DD2724" w:rsidRDefault="00CC46F5">
      <w:pPr>
        <w:jc w:val="both"/>
      </w:pPr>
      <w:r>
        <w:rPr>
          <w:sz w:val="20"/>
        </w:rPr>
        <w:t xml:space="preserve">Nr. </w:t>
      </w:r>
      <w:hyperlink r:id="rId95" w:history="1">
        <w:r w:rsidRPr="00532B9F">
          <w:rPr>
            <w:rFonts w:eastAsia="MS Mincho"/>
            <w:iCs/>
            <w:color w:val="0563C1" w:themeColor="hyperlink"/>
            <w:sz w:val="20"/>
            <w:u w:val="single"/>
          </w:rPr>
          <w:t>4-71</w:t>
        </w:r>
      </w:hyperlink>
      <w:r>
        <w:rPr>
          <w:rFonts w:eastAsia="MS Mincho"/>
          <w:iCs/>
          <w:sz w:val="20"/>
        </w:rPr>
        <w:t>, 2020-02-07, paskelbta TAR 2020-02-10, i. k. 2020-02909</w:t>
      </w:r>
    </w:p>
    <w:p w14:paraId="6DBE3C5E" w14:textId="77777777" w:rsidR="00DD2724" w:rsidRDefault="00CC46F5">
      <w:pPr>
        <w:jc w:val="both"/>
      </w:pPr>
      <w:r>
        <w:rPr>
          <w:sz w:val="20"/>
        </w:rPr>
        <w:t>Dėl Lietuvos Respublikos ekonomikos ir inovacijų ministro 2015 m. lapkričio 11 d. įsakymo Nr. 4-715 „Dėl 2014–2020 metų Europos Sąjungos fondų investicijų veiksmų programos 1 prioriteto „Mokslinių tyrimų, eksperimentinės plėtros ir inovacijų skatinimas“ priemonės Nr. 01.2.1-LVPA-V-822 „</w:t>
      </w:r>
      <w:proofErr w:type="spellStart"/>
      <w:r>
        <w:rPr>
          <w:sz w:val="20"/>
        </w:rPr>
        <w:t>SmartInvest</w:t>
      </w:r>
      <w:proofErr w:type="spellEnd"/>
      <w:r>
        <w:rPr>
          <w:sz w:val="20"/>
        </w:rPr>
        <w:t xml:space="preserve"> LT“ projektų finansavimo sąlygų aprašo Nr. 1 patvirtinimo“ pakeitimo</w:t>
      </w:r>
    </w:p>
    <w:p w14:paraId="361ED9CF" w14:textId="77777777" w:rsidR="00DD2724" w:rsidRDefault="00DD2724">
      <w:pPr>
        <w:jc w:val="both"/>
        <w:rPr>
          <w:sz w:val="20"/>
        </w:rPr>
      </w:pPr>
    </w:p>
    <w:p w14:paraId="5896B72F" w14:textId="77777777" w:rsidR="00DD2724" w:rsidRDefault="00DD2724">
      <w:pPr>
        <w:widowControl w:val="0"/>
        <w:rPr>
          <w:snapToGrid w:val="0"/>
        </w:rPr>
      </w:pPr>
    </w:p>
    <w:sectPr w:rsidR="00DD2724">
      <w:pgSz w:w="11906" w:h="16838"/>
      <w:pgMar w:top="1134" w:right="567" w:bottom="1134" w:left="1701" w:header="567" w:footer="567" w:gutter="0"/>
      <w:pgNumType w:start="1"/>
      <w:cols w:space="1296"/>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1AEA59FF" w14:textId="77777777" w:rsidR="00EA0FDA" w:rsidRDefault="00EA0FDA">
      <w:pPr>
        <w:rPr>
          <w:rFonts w:ascii="Calibri" w:eastAsia="Calibri" w:hAnsi="Calibri"/>
          <w:sz w:val="22"/>
          <w:szCs w:val="22"/>
        </w:rPr>
      </w:pPr>
      <w:r>
        <w:rPr>
          <w:rFonts w:ascii="Calibri" w:eastAsia="Calibri" w:hAnsi="Calibri"/>
          <w:sz w:val="22"/>
          <w:szCs w:val="22"/>
        </w:rPr>
        <w:separator/>
      </w:r>
    </w:p>
  </w:endnote>
  <w:endnote w:type="continuationSeparator" w:id="0">
    <w:p w14:paraId="17D03AE9" w14:textId="77777777" w:rsidR="00EA0FDA" w:rsidRDefault="00EA0FDA">
      <w:pPr>
        <w:rPr>
          <w:rFonts w:ascii="Calibri" w:eastAsia="Calibri" w:hAnsi="Calibri"/>
          <w:sz w:val="22"/>
          <w:szCs w:val="22"/>
        </w:rPr>
      </w:pPr>
      <w:r>
        <w:rPr>
          <w:rFonts w:ascii="Calibri" w:eastAsia="Calibri" w:hAnsi="Calibri"/>
          <w:sz w:val="22"/>
          <w:szCs w:val="22"/>
        </w:rPr>
        <w:continuationSeparator/>
      </w:r>
    </w:p>
  </w:endnote>
  <w:endnote w:type="continuationNotice" w:id="1">
    <w:p w14:paraId="414249F0" w14:textId="77777777" w:rsidR="00EA0FDA" w:rsidRDefault="00EA0FDA">
      <w:pPr>
        <w:rPr>
          <w:rFonts w:ascii="Calibri" w:eastAsia="Calibri" w:hAnsi="Calibri"/>
          <w:sz w:val="22"/>
          <w:szCs w:val="22"/>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BA"/>
    <w:family w:val="roman"/>
    <w:pitch w:val="variable"/>
    <w:sig w:usb0="E0002AFF" w:usb1="C0007841" w:usb2="00000009" w:usb3="00000000" w:csb0="000001FF" w:csb1="00000000"/>
  </w:font>
  <w:font w:name="Tahoma">
    <w:panose1 w:val="020B0604030504040204"/>
    <w:charset w:val="BA"/>
    <w:family w:val="swiss"/>
    <w:pitch w:val="variable"/>
    <w:sig w:usb0="E1002EFF" w:usb1="C000605B" w:usb2="00000029" w:usb3="00000000" w:csb0="000101FF" w:csb1="00000000"/>
  </w:font>
  <w:font w:name="Calibri">
    <w:panose1 w:val="020F0502020204030204"/>
    <w:charset w:val="BA"/>
    <w:family w:val="swiss"/>
    <w:pitch w:val="variable"/>
    <w:sig w:usb0="E00002FF" w:usb1="4000ACFF" w:usb2="00000001" w:usb3="00000000" w:csb0="0000019F" w:csb1="00000000"/>
  </w:font>
  <w:font w:name="MS Mincho">
    <w:altName w:val="ＭＳ 明朝"/>
    <w:panose1 w:val="02020609040205080304"/>
    <w:charset w:val="80"/>
    <w:family w:val="modern"/>
    <w:pitch w:val="fixed"/>
    <w:sig w:usb0="E00002FF" w:usb1="6AC7FDFB" w:usb2="00000012" w:usb3="00000000" w:csb0="0002009F" w:csb1="00000000"/>
  </w:font>
  <w:font w:name="Arial">
    <w:panose1 w:val="020B0604020202020204"/>
    <w:charset w:val="BA"/>
    <w:family w:val="swiss"/>
    <w:pitch w:val="variable"/>
    <w:sig w:usb0="E0002AFF" w:usb1="C0007843" w:usb2="00000009" w:usb3="00000000" w:csb0="000001FF" w:csb1="00000000"/>
  </w:font>
  <w:font w:name="Calibri Light">
    <w:panose1 w:val="020F0302020204030204"/>
    <w:charset w:val="BA"/>
    <w:family w:val="swiss"/>
    <w:pitch w:val="variable"/>
    <w:sig w:usb0="A00002EF" w:usb1="4000207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B8FC527" w14:textId="77777777" w:rsidR="00EA0FDA" w:rsidRDefault="00EA0FDA">
    <w:pPr>
      <w:tabs>
        <w:tab w:val="center" w:pos="4819"/>
        <w:tab w:val="right" w:pos="9638"/>
      </w:tabs>
      <w:rPr>
        <w:rFonts w:ascii="Calibri" w:eastAsia="Calibri" w:hAnsi="Calibri"/>
        <w:sz w:val="22"/>
        <w:szCs w:val="22"/>
      </w:rP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5918F34" w14:textId="77777777" w:rsidR="00EA0FDA" w:rsidRDefault="00EA0FDA">
    <w:pPr>
      <w:tabs>
        <w:tab w:val="center" w:pos="4819"/>
        <w:tab w:val="right" w:pos="9638"/>
      </w:tabs>
      <w:rPr>
        <w:rFonts w:ascii="Calibri" w:eastAsia="Calibri" w:hAnsi="Calibri"/>
        <w:sz w:val="22"/>
        <w:szCs w:val="22"/>
      </w:rP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8E13CB8" w14:textId="77777777" w:rsidR="00EA0FDA" w:rsidRDefault="00EA0FDA">
    <w:pPr>
      <w:tabs>
        <w:tab w:val="center" w:pos="4819"/>
        <w:tab w:val="right" w:pos="9638"/>
      </w:tabs>
      <w:rPr>
        <w:rFonts w:ascii="Calibri" w:eastAsia="Calibri" w:hAnsi="Calibri"/>
        <w:sz w:val="22"/>
        <w:szCs w:val="22"/>
      </w:rP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25AE057D" w14:textId="77777777" w:rsidR="00EA0FDA" w:rsidRDefault="00EA0FDA">
      <w:pPr>
        <w:rPr>
          <w:rFonts w:ascii="Calibri" w:eastAsia="Calibri" w:hAnsi="Calibri"/>
          <w:sz w:val="22"/>
          <w:szCs w:val="22"/>
        </w:rPr>
      </w:pPr>
      <w:r>
        <w:rPr>
          <w:rFonts w:ascii="Calibri" w:eastAsia="Calibri" w:hAnsi="Calibri"/>
          <w:sz w:val="22"/>
          <w:szCs w:val="22"/>
        </w:rPr>
        <w:separator/>
      </w:r>
    </w:p>
  </w:footnote>
  <w:footnote w:type="continuationSeparator" w:id="0">
    <w:p w14:paraId="6E570A0F" w14:textId="77777777" w:rsidR="00EA0FDA" w:rsidRDefault="00EA0FDA">
      <w:pPr>
        <w:rPr>
          <w:rFonts w:ascii="Calibri" w:eastAsia="Calibri" w:hAnsi="Calibri"/>
          <w:sz w:val="22"/>
          <w:szCs w:val="22"/>
        </w:rPr>
      </w:pPr>
      <w:r>
        <w:rPr>
          <w:rFonts w:ascii="Calibri" w:eastAsia="Calibri" w:hAnsi="Calibri"/>
          <w:sz w:val="22"/>
          <w:szCs w:val="22"/>
        </w:rPr>
        <w:continuationSeparator/>
      </w:r>
    </w:p>
  </w:footnote>
  <w:footnote w:type="continuationNotice" w:id="1">
    <w:p w14:paraId="0D1BDCEB" w14:textId="77777777" w:rsidR="00EA0FDA" w:rsidRDefault="00EA0FDA">
      <w:pPr>
        <w:rPr>
          <w:rFonts w:ascii="Calibri" w:eastAsia="Calibri" w:hAnsi="Calibri"/>
          <w:sz w:val="22"/>
          <w:szCs w:val="22"/>
        </w:rPr>
      </w:pP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CFB608B" w14:textId="77777777" w:rsidR="00EA0FDA" w:rsidRDefault="00EA0FDA">
    <w:pPr>
      <w:tabs>
        <w:tab w:val="center" w:pos="4819"/>
        <w:tab w:val="right" w:pos="9638"/>
      </w:tabs>
      <w:rPr>
        <w:rFonts w:ascii="Calibri" w:eastAsia="Calibri" w:hAnsi="Calibri"/>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219D4DB" w14:textId="4BB91048" w:rsidR="00EA0FDA" w:rsidRDefault="00EA0FDA">
    <w:pPr>
      <w:tabs>
        <w:tab w:val="center" w:pos="4819"/>
        <w:tab w:val="right" w:pos="9638"/>
      </w:tabs>
      <w:jc w:val="center"/>
      <w:rPr>
        <w:rFonts w:eastAsia="Calibri"/>
        <w:szCs w:val="24"/>
      </w:rPr>
    </w:pPr>
    <w:r>
      <w:rPr>
        <w:rFonts w:eastAsia="Calibri"/>
        <w:szCs w:val="24"/>
      </w:rPr>
      <w:fldChar w:fldCharType="begin"/>
    </w:r>
    <w:r>
      <w:rPr>
        <w:rFonts w:eastAsia="Calibri"/>
        <w:szCs w:val="24"/>
      </w:rPr>
      <w:instrText>PAGE   \* MERGEFORMAT</w:instrText>
    </w:r>
    <w:r>
      <w:rPr>
        <w:rFonts w:eastAsia="Calibri"/>
        <w:szCs w:val="24"/>
      </w:rPr>
      <w:fldChar w:fldCharType="separate"/>
    </w:r>
    <w:r w:rsidR="003C6004">
      <w:rPr>
        <w:rFonts w:eastAsia="Calibri"/>
        <w:noProof/>
        <w:szCs w:val="24"/>
      </w:rPr>
      <w:t>7</w:t>
    </w:r>
    <w:r>
      <w:rPr>
        <w:rFonts w:eastAsia="Calibri"/>
        <w:szCs w:val="24"/>
      </w:rPr>
      <w:fldChar w:fldCharType="end"/>
    </w:r>
  </w:p>
  <w:p w14:paraId="2407B2B2" w14:textId="77777777" w:rsidR="00EA0FDA" w:rsidRDefault="00EA0FDA">
    <w:pPr>
      <w:tabs>
        <w:tab w:val="center" w:pos="4819"/>
        <w:tab w:val="right" w:pos="9638"/>
      </w:tabs>
      <w:rPr>
        <w:rFonts w:ascii="Calibri" w:eastAsia="Calibri" w:hAnsi="Calibri"/>
        <w:sz w:val="22"/>
        <w:szCs w:val="22"/>
      </w:rPr>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EA7EFF2" w14:textId="77777777" w:rsidR="00EA0FDA" w:rsidRDefault="00EA0FDA">
    <w:pPr>
      <w:tabs>
        <w:tab w:val="center" w:pos="4819"/>
        <w:tab w:val="right" w:pos="9638"/>
      </w:tabs>
      <w:rPr>
        <w:rFonts w:ascii="Calibri" w:eastAsia="Calibri" w:hAnsi="Calibri"/>
        <w:sz w:val="22"/>
        <w:szCs w:val="22"/>
      </w:rPr>
    </w:pP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B452E4F" w14:textId="7691A738" w:rsidR="00EA0FDA" w:rsidRDefault="00EA0FDA">
    <w:pPr>
      <w:tabs>
        <w:tab w:val="center" w:pos="4819"/>
        <w:tab w:val="right" w:pos="9638"/>
      </w:tabs>
      <w:jc w:val="center"/>
      <w:rPr>
        <w:rFonts w:eastAsia="Calibri"/>
        <w:szCs w:val="22"/>
      </w:rPr>
    </w:pPr>
    <w:r>
      <w:rPr>
        <w:rFonts w:eastAsia="Calibri"/>
        <w:szCs w:val="22"/>
      </w:rPr>
      <w:fldChar w:fldCharType="begin"/>
    </w:r>
    <w:r>
      <w:rPr>
        <w:rFonts w:eastAsia="Calibri"/>
        <w:szCs w:val="22"/>
      </w:rPr>
      <w:instrText>PAGE   \* MERGEFORMAT</w:instrText>
    </w:r>
    <w:r>
      <w:rPr>
        <w:rFonts w:eastAsia="Calibri"/>
        <w:szCs w:val="22"/>
      </w:rPr>
      <w:fldChar w:fldCharType="separate"/>
    </w:r>
    <w:r w:rsidR="003C6004">
      <w:rPr>
        <w:rFonts w:eastAsia="Calibri"/>
        <w:noProof/>
        <w:szCs w:val="22"/>
      </w:rPr>
      <w:t>2</w:t>
    </w:r>
    <w:r>
      <w:rPr>
        <w:rFonts w:eastAsia="Calibri"/>
        <w:szCs w:val="22"/>
      </w:rPr>
      <w:fldChar w:fldCharType="end"/>
    </w:r>
  </w:p>
  <w:p w14:paraId="280E83B0" w14:textId="77777777" w:rsidR="00EA0FDA" w:rsidRDefault="00EA0FDA">
    <w:pPr>
      <w:tabs>
        <w:tab w:val="center" w:pos="4819"/>
        <w:tab w:val="right" w:pos="9638"/>
      </w:tabs>
      <w:rPr>
        <w:rFonts w:ascii="Calibri" w:eastAsia="Calibri" w:hAnsi="Calibri"/>
        <w:sz w:val="22"/>
        <w:szCs w:val="22"/>
      </w:rPr>
    </w:pPr>
  </w:p>
</w:hdr>
</file>

<file path=word/header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ECBD8B2" w14:textId="77777777" w:rsidR="00EA0FDA" w:rsidRDefault="00EA0FDA">
    <w:pPr>
      <w:tabs>
        <w:tab w:val="center" w:pos="4819"/>
        <w:tab w:val="right" w:pos="9638"/>
      </w:tabs>
      <w:rPr>
        <w:rFonts w:ascii="Calibri" w:eastAsia="Calibri" w:hAnsi="Calibri"/>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11EF23C9"/>
    <w:multiLevelType w:val="multilevel"/>
    <w:tmpl w:val="FD9E1C44"/>
    <w:lvl w:ilvl="0">
      <w:start w:val="1"/>
      <w:numFmt w:val="decimal"/>
      <w:lvlText w:val="%1."/>
      <w:lvlJc w:val="left"/>
      <w:pPr>
        <w:ind w:left="360" w:hanging="360"/>
      </w:pPr>
      <w:rPr>
        <w:rFonts w:hint="default"/>
      </w:rPr>
    </w:lvl>
    <w:lvl w:ilvl="1">
      <w:start w:val="1"/>
      <w:numFmt w:val="decimal"/>
      <w:lvlText w:val="%1.%2."/>
      <w:lvlJc w:val="left"/>
      <w:pPr>
        <w:ind w:left="536" w:hanging="360"/>
      </w:pPr>
      <w:rPr>
        <w:rFonts w:hint="default"/>
      </w:rPr>
    </w:lvl>
    <w:lvl w:ilvl="2">
      <w:start w:val="1"/>
      <w:numFmt w:val="decimal"/>
      <w:lvlText w:val="%1.%2.%3."/>
      <w:lvlJc w:val="left"/>
      <w:pPr>
        <w:ind w:left="1072" w:hanging="720"/>
      </w:pPr>
      <w:rPr>
        <w:rFonts w:hint="default"/>
      </w:rPr>
    </w:lvl>
    <w:lvl w:ilvl="3">
      <w:start w:val="1"/>
      <w:numFmt w:val="decimal"/>
      <w:lvlText w:val="%1.%2.%3.%4."/>
      <w:lvlJc w:val="left"/>
      <w:pPr>
        <w:ind w:left="1248" w:hanging="720"/>
      </w:pPr>
      <w:rPr>
        <w:rFonts w:hint="default"/>
      </w:rPr>
    </w:lvl>
    <w:lvl w:ilvl="4">
      <w:start w:val="1"/>
      <w:numFmt w:val="decimal"/>
      <w:lvlText w:val="%1.%2.%3.%4.%5."/>
      <w:lvlJc w:val="left"/>
      <w:pPr>
        <w:ind w:left="1784" w:hanging="1080"/>
      </w:pPr>
      <w:rPr>
        <w:rFonts w:hint="default"/>
      </w:rPr>
    </w:lvl>
    <w:lvl w:ilvl="5">
      <w:start w:val="1"/>
      <w:numFmt w:val="decimal"/>
      <w:lvlText w:val="%1.%2.%3.%4.%5.%6."/>
      <w:lvlJc w:val="left"/>
      <w:pPr>
        <w:ind w:left="1960" w:hanging="1080"/>
      </w:pPr>
      <w:rPr>
        <w:rFonts w:hint="default"/>
      </w:rPr>
    </w:lvl>
    <w:lvl w:ilvl="6">
      <w:start w:val="1"/>
      <w:numFmt w:val="decimal"/>
      <w:lvlText w:val="%1.%2.%3.%4.%5.%6.%7."/>
      <w:lvlJc w:val="left"/>
      <w:pPr>
        <w:ind w:left="2496" w:hanging="1440"/>
      </w:pPr>
      <w:rPr>
        <w:rFonts w:hint="default"/>
      </w:rPr>
    </w:lvl>
    <w:lvl w:ilvl="7">
      <w:start w:val="1"/>
      <w:numFmt w:val="decimal"/>
      <w:lvlText w:val="%1.%2.%3.%4.%5.%6.%7.%8."/>
      <w:lvlJc w:val="left"/>
      <w:pPr>
        <w:ind w:left="2672" w:hanging="1440"/>
      </w:pPr>
      <w:rPr>
        <w:rFonts w:hint="default"/>
      </w:rPr>
    </w:lvl>
    <w:lvl w:ilvl="8">
      <w:start w:val="1"/>
      <w:numFmt w:val="decimal"/>
      <w:lvlText w:val="%1.%2.%3.%4.%5.%6.%7.%8.%9."/>
      <w:lvlJc w:val="left"/>
      <w:pPr>
        <w:ind w:left="3208" w:hanging="1800"/>
      </w:pPr>
      <w:rPr>
        <w:rFonts w:hint="default"/>
      </w:rPr>
    </w:lvl>
  </w:abstractNum>
  <w:abstractNum w:abstractNumId="1" w15:restartNumberingAfterBreak="0">
    <w:nsid w:val="2F3C5504"/>
    <w:multiLevelType w:val="multilevel"/>
    <w:tmpl w:val="C3F07D48"/>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num w:numId="1">
    <w:abstractNumId w:val="1"/>
  </w:num>
  <w:num w:numId="2">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15:person w15:author="Petrauskaite Agne [2]">
    <w15:presenceInfo w15:providerId="AD" w15:userId="S-1-5-21-1010461775-1311123373-317593308-430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30"/>
  <w:proofState w:spelling="clean" w:grammar="clean"/>
  <w:trackRevisions/>
  <w:defaultTabStop w:val="1296"/>
  <w:hyphenationZone w:val="396"/>
  <w:doNotHyphenateCaps/>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C401C"/>
    <w:rsid w:val="000535EA"/>
    <w:rsid w:val="000C35D4"/>
    <w:rsid w:val="00213E88"/>
    <w:rsid w:val="002E6EB1"/>
    <w:rsid w:val="003C6004"/>
    <w:rsid w:val="00481CE1"/>
    <w:rsid w:val="00542406"/>
    <w:rsid w:val="006B141D"/>
    <w:rsid w:val="00787636"/>
    <w:rsid w:val="0082671E"/>
    <w:rsid w:val="008E59E4"/>
    <w:rsid w:val="00952EF4"/>
    <w:rsid w:val="00B33B4C"/>
    <w:rsid w:val="00B762B8"/>
    <w:rsid w:val="00BC401C"/>
    <w:rsid w:val="00C65C4A"/>
    <w:rsid w:val="00CC46F5"/>
    <w:rsid w:val="00D91EA3"/>
    <w:rsid w:val="00DD2724"/>
    <w:rsid w:val="00E53D50"/>
    <w:rsid w:val="00EA0FDA"/>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CC527CF"/>
  <w15:docId w15:val="{63574192-D8A0-455F-97D3-35BE7E7CB1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sz w:val="24"/>
        <w:lang w:val="lt-LT" w:eastAsia="en-US" w:bidi="ar-SA"/>
      </w:rPr>
    </w:rPrDefault>
    <w:pPrDefault/>
  </w:docDefaults>
  <w:latentStyles w:defLockedState="0" w:defUIPriority="0" w:defSemiHidden="0" w:defUnhideWhenUsed="0" w:defQFormat="0" w:count="37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rPr>
      <w:rFonts w:ascii="Tahoma" w:hAnsi="Tahoma" w:cs="Tahoma"/>
      <w:sz w:val="16"/>
      <w:szCs w:val="16"/>
    </w:rPr>
  </w:style>
  <w:style w:type="character" w:customStyle="1" w:styleId="BalloonTextChar">
    <w:name w:val="Balloon Text Char"/>
    <w:basedOn w:val="DefaultParagraphFont"/>
    <w:link w:val="BalloonText"/>
    <w:rPr>
      <w:rFonts w:ascii="Tahoma" w:hAnsi="Tahoma" w:cs="Tahoma"/>
      <w:sz w:val="16"/>
      <w:szCs w:val="16"/>
    </w:rPr>
  </w:style>
  <w:style w:type="character" w:styleId="PlaceholderText">
    <w:name w:val="Placeholder Text"/>
    <w:basedOn w:val="DefaultParagraphFont"/>
    <w:rPr>
      <w:color w:val="808080"/>
    </w:rPr>
  </w:style>
  <w:style w:type="paragraph" w:styleId="ListParagraph">
    <w:name w:val="List Paragraph"/>
    <w:basedOn w:val="Normal"/>
    <w:pPr>
      <w:ind w:left="720"/>
      <w:contextualSpacing/>
    </w:pPr>
  </w:style>
  <w:style w:type="character" w:styleId="CommentReference">
    <w:name w:val="annotation reference"/>
    <w:basedOn w:val="DefaultParagraphFont"/>
    <w:semiHidden/>
    <w:unhideWhenUsed/>
    <w:rsid w:val="00B33B4C"/>
    <w:rPr>
      <w:sz w:val="16"/>
      <w:szCs w:val="16"/>
    </w:rPr>
  </w:style>
  <w:style w:type="paragraph" w:styleId="CommentText">
    <w:name w:val="annotation text"/>
    <w:basedOn w:val="Normal"/>
    <w:link w:val="CommentTextChar"/>
    <w:semiHidden/>
    <w:unhideWhenUsed/>
    <w:rsid w:val="00B33B4C"/>
    <w:rPr>
      <w:sz w:val="20"/>
    </w:rPr>
  </w:style>
  <w:style w:type="character" w:customStyle="1" w:styleId="CommentTextChar">
    <w:name w:val="Comment Text Char"/>
    <w:basedOn w:val="DefaultParagraphFont"/>
    <w:link w:val="CommentText"/>
    <w:semiHidden/>
    <w:rsid w:val="00B33B4C"/>
    <w:rPr>
      <w:sz w:val="20"/>
    </w:rPr>
  </w:style>
  <w:style w:type="paragraph" w:styleId="CommentSubject">
    <w:name w:val="annotation subject"/>
    <w:basedOn w:val="CommentText"/>
    <w:next w:val="CommentText"/>
    <w:link w:val="CommentSubjectChar"/>
    <w:semiHidden/>
    <w:unhideWhenUsed/>
    <w:rsid w:val="00B33B4C"/>
    <w:rPr>
      <w:b/>
      <w:bCs/>
    </w:rPr>
  </w:style>
  <w:style w:type="character" w:customStyle="1" w:styleId="CommentSubjectChar">
    <w:name w:val="Comment Subject Char"/>
    <w:basedOn w:val="CommentTextChar"/>
    <w:link w:val="CommentSubject"/>
    <w:semiHidden/>
    <w:rsid w:val="00B33B4C"/>
    <w:rPr>
      <w:b/>
      <w:bCs/>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24661380">
      <w:bodyDiv w:val="1"/>
      <w:marLeft w:val="0"/>
      <w:marRight w:val="0"/>
      <w:marTop w:val="0"/>
      <w:marBottom w:val="0"/>
      <w:divBdr>
        <w:top w:val="none" w:sz="0" w:space="0" w:color="auto"/>
        <w:left w:val="none" w:sz="0" w:space="0" w:color="auto"/>
        <w:bottom w:val="none" w:sz="0" w:space="0" w:color="auto"/>
        <w:right w:val="none" w:sz="0" w:space="0" w:color="auto"/>
      </w:divBdr>
    </w:div>
    <w:div w:id="250430346">
      <w:bodyDiv w:val="1"/>
      <w:marLeft w:val="225"/>
      <w:marRight w:val="225"/>
      <w:marTop w:val="0"/>
      <w:marBottom w:val="0"/>
      <w:divBdr>
        <w:top w:val="none" w:sz="0" w:space="0" w:color="auto"/>
        <w:left w:val="none" w:sz="0" w:space="0" w:color="auto"/>
        <w:bottom w:val="none" w:sz="0" w:space="0" w:color="auto"/>
        <w:right w:val="none" w:sz="0" w:space="0" w:color="auto"/>
      </w:divBdr>
      <w:divsChild>
        <w:div w:id="727067688">
          <w:marLeft w:val="0"/>
          <w:marRight w:val="0"/>
          <w:marTop w:val="0"/>
          <w:marBottom w:val="0"/>
          <w:divBdr>
            <w:top w:val="none" w:sz="0" w:space="0" w:color="auto"/>
            <w:left w:val="none" w:sz="0" w:space="0" w:color="auto"/>
            <w:bottom w:val="none" w:sz="0" w:space="0" w:color="auto"/>
            <w:right w:val="none" w:sz="0" w:space="0" w:color="auto"/>
          </w:divBdr>
        </w:div>
      </w:divsChild>
    </w:div>
    <w:div w:id="402607300">
      <w:bodyDiv w:val="1"/>
      <w:marLeft w:val="0"/>
      <w:marRight w:val="0"/>
      <w:marTop w:val="0"/>
      <w:marBottom w:val="0"/>
      <w:divBdr>
        <w:top w:val="none" w:sz="0" w:space="0" w:color="auto"/>
        <w:left w:val="none" w:sz="0" w:space="0" w:color="auto"/>
        <w:bottom w:val="none" w:sz="0" w:space="0" w:color="auto"/>
        <w:right w:val="none" w:sz="0" w:space="0" w:color="auto"/>
      </w:divBdr>
    </w:div>
    <w:div w:id="705642474">
      <w:bodyDiv w:val="1"/>
      <w:marLeft w:val="0"/>
      <w:marRight w:val="0"/>
      <w:marTop w:val="0"/>
      <w:marBottom w:val="0"/>
      <w:divBdr>
        <w:top w:val="none" w:sz="0" w:space="0" w:color="auto"/>
        <w:left w:val="none" w:sz="0" w:space="0" w:color="auto"/>
        <w:bottom w:val="none" w:sz="0" w:space="0" w:color="auto"/>
        <w:right w:val="none" w:sz="0" w:space="0" w:color="auto"/>
      </w:divBdr>
    </w:div>
    <w:div w:id="789012567">
      <w:bodyDiv w:val="1"/>
      <w:marLeft w:val="390"/>
      <w:marRight w:val="390"/>
      <w:marTop w:val="0"/>
      <w:marBottom w:val="0"/>
      <w:divBdr>
        <w:top w:val="none" w:sz="0" w:space="0" w:color="auto"/>
        <w:left w:val="none" w:sz="0" w:space="0" w:color="auto"/>
        <w:bottom w:val="none" w:sz="0" w:space="0" w:color="auto"/>
        <w:right w:val="none" w:sz="0" w:space="0" w:color="auto"/>
      </w:divBdr>
    </w:div>
    <w:div w:id="901990611">
      <w:bodyDiv w:val="1"/>
      <w:marLeft w:val="0"/>
      <w:marRight w:val="0"/>
      <w:marTop w:val="0"/>
      <w:marBottom w:val="0"/>
      <w:divBdr>
        <w:top w:val="none" w:sz="0" w:space="0" w:color="auto"/>
        <w:left w:val="none" w:sz="0" w:space="0" w:color="auto"/>
        <w:bottom w:val="none" w:sz="0" w:space="0" w:color="auto"/>
        <w:right w:val="none" w:sz="0" w:space="0" w:color="auto"/>
      </w:divBdr>
    </w:div>
    <w:div w:id="1476486250">
      <w:bodyDiv w:val="1"/>
      <w:marLeft w:val="0"/>
      <w:marRight w:val="0"/>
      <w:marTop w:val="0"/>
      <w:marBottom w:val="0"/>
      <w:divBdr>
        <w:top w:val="none" w:sz="0" w:space="0" w:color="auto"/>
        <w:left w:val="none" w:sz="0" w:space="0" w:color="auto"/>
        <w:bottom w:val="none" w:sz="0" w:space="0" w:color="auto"/>
        <w:right w:val="none" w:sz="0" w:space="0" w:color="auto"/>
      </w:divBdr>
    </w:div>
    <w:div w:id="1491676561">
      <w:bodyDiv w:val="1"/>
      <w:marLeft w:val="0"/>
      <w:marRight w:val="0"/>
      <w:marTop w:val="0"/>
      <w:marBottom w:val="0"/>
      <w:divBdr>
        <w:top w:val="none" w:sz="0" w:space="0" w:color="auto"/>
        <w:left w:val="none" w:sz="0" w:space="0" w:color="auto"/>
        <w:bottom w:val="none" w:sz="0" w:space="0" w:color="auto"/>
        <w:right w:val="none" w:sz="0" w:space="0" w:color="auto"/>
      </w:divBdr>
    </w:div>
    <w:div w:id="1605074079">
      <w:bodyDiv w:val="1"/>
      <w:marLeft w:val="0"/>
      <w:marRight w:val="0"/>
      <w:marTop w:val="0"/>
      <w:marBottom w:val="0"/>
      <w:divBdr>
        <w:top w:val="none" w:sz="0" w:space="0" w:color="auto"/>
        <w:left w:val="none" w:sz="0" w:space="0" w:color="auto"/>
        <w:bottom w:val="none" w:sz="0" w:space="0" w:color="auto"/>
        <w:right w:val="none" w:sz="0" w:space="0" w:color="auto"/>
      </w:divBdr>
    </w:div>
    <w:div w:id="20203106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hyperlink" Target="https://www.e-tar.lt/portal/legalAct.html?documentId=a806f0a01e4311e9875cdc20105dd260" TargetMode="External"/><Relationship Id="rId47" Type="http://schemas.openxmlformats.org/officeDocument/2006/relationships/hyperlink" Target="https://www.e-tar.lt/portal/legalAct.html?documentId=a806f0a01e4311e9875cdc20105dd260" TargetMode="External"/><Relationship Id="rId63" Type="http://schemas.openxmlformats.org/officeDocument/2006/relationships/hyperlink" Target="https://www.e-tar.lt/portal/legalAct.html?documentId=a806f0a01e4311e9875cdc20105dd260" TargetMode="External"/><Relationship Id="rId68" Type="http://schemas.openxmlformats.org/officeDocument/2006/relationships/hyperlink" Target="https://www.e-tar.lt/portal/legalAct.html?documentId=91941450176711e68eb0b4a9a30fc97f" TargetMode="External"/><Relationship Id="rId84" Type="http://schemas.openxmlformats.org/officeDocument/2006/relationships/footer" Target="footer2.xml"/><Relationship Id="rId89" Type="http://schemas.openxmlformats.org/officeDocument/2006/relationships/header" Target="header4.xml"/><Relationship Id="rId16" Type="http://schemas.openxmlformats.org/officeDocument/2006/relationships/customXml" Target="../customXml/item16.xml"/><Relationship Id="rId11" Type="http://schemas.openxmlformats.org/officeDocument/2006/relationships/customXml" Target="../customXml/item11.xml"/><Relationship Id="rId32" Type="http://schemas.openxmlformats.org/officeDocument/2006/relationships/styles" Target="styles.xml"/><Relationship Id="rId37" Type="http://schemas.openxmlformats.org/officeDocument/2006/relationships/hyperlink" Target="https://www.e-tar.lt/portal/legalAct.html?documentId=a806f0a01e4311e9875cdc20105dd260" TargetMode="External"/><Relationship Id="rId53" Type="http://schemas.openxmlformats.org/officeDocument/2006/relationships/hyperlink" Target="https://www.e-tar.lt/portal/legalAct.html?documentId=61b9ff50498c11ea8aceeadd0c5b168c" TargetMode="External"/><Relationship Id="rId58" Type="http://schemas.openxmlformats.org/officeDocument/2006/relationships/hyperlink" Target="https://www.e-tar.lt/portal/legalAct.html?documentId=91941450176711e68eb0b4a9a30fc97f" TargetMode="External"/><Relationship Id="rId74" Type="http://schemas.openxmlformats.org/officeDocument/2006/relationships/hyperlink" Target="https://www.e-tar.lt/portal/legalAct.html?documentId=91941450176711e68eb0b4a9a30fc97f" TargetMode="External"/><Relationship Id="rId79" Type="http://schemas.openxmlformats.org/officeDocument/2006/relationships/hyperlink" Target="https://www.e-tar.lt/portal/legalAct.html?documentId=a806f0a01e4311e9875cdc20105dd260" TargetMode="External"/><Relationship Id="rId5" Type="http://schemas.openxmlformats.org/officeDocument/2006/relationships/customXml" Target="../customXml/item5.xml"/><Relationship Id="rId90" Type="http://schemas.openxmlformats.org/officeDocument/2006/relationships/header" Target="header5.xml"/><Relationship Id="rId95" Type="http://schemas.openxmlformats.org/officeDocument/2006/relationships/hyperlink" Target="https://www.e-tar.lt/portal/legalAct.html?documentId=61b9ff50498c11ea8aceeadd0c5b168c" TargetMode="Externa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hyperlink" Target="https://www.e-tar.lt/portal/legalAct.html?documentId=a806f0a01e4311e9875cdc20105dd260" TargetMode="External"/><Relationship Id="rId48" Type="http://schemas.openxmlformats.org/officeDocument/2006/relationships/hyperlink" Target="https://www.e-tar.lt/portal/legalAct.html?documentId=a806f0a01e4311e9875cdc20105dd260" TargetMode="External"/><Relationship Id="rId64" Type="http://schemas.openxmlformats.org/officeDocument/2006/relationships/hyperlink" Target="https://www.e-tar.lt/portal/legalAct.html?documentId=91941450176711e68eb0b4a9a30fc97f" TargetMode="External"/><Relationship Id="rId69" Type="http://schemas.openxmlformats.org/officeDocument/2006/relationships/hyperlink" Target="https://www.e-tar.lt/portal/legalAct.html?documentId=91941450176711e68eb0b4a9a30fc97f" TargetMode="External"/><Relationship Id="rId80" Type="http://schemas.openxmlformats.org/officeDocument/2006/relationships/hyperlink" Target="https://www.e-tar.lt/portal/legalAct.html?documentId=91941450176711e68eb0b4a9a30fc97f" TargetMode="External"/><Relationship Id="rId85" Type="http://schemas.openxmlformats.org/officeDocument/2006/relationships/header" Target="header3.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ettings" Target="settings.xml"/><Relationship Id="rId38" Type="http://schemas.openxmlformats.org/officeDocument/2006/relationships/hyperlink" Target="https://www.e-tar.lt/portal/legalAct.html?documentId=61b9ff50498c11ea8aceeadd0c5b168c" TargetMode="External"/><Relationship Id="rId46" Type="http://schemas.openxmlformats.org/officeDocument/2006/relationships/hyperlink" Target="https://www.e-tar.lt/portal/legalAct.html?documentId=a806f0a01e4311e9875cdc20105dd260" TargetMode="External"/><Relationship Id="rId59" Type="http://schemas.openxmlformats.org/officeDocument/2006/relationships/hyperlink" Target="https://www.e-tar.lt/portal/legalAct.html?documentId=a806f0a01e4311e9875cdc20105dd260" TargetMode="External"/><Relationship Id="rId67" Type="http://schemas.openxmlformats.org/officeDocument/2006/relationships/hyperlink" Target="https://www.e-tar.lt/portal/legalAct.html?documentId=91941450176711e68eb0b4a9a30fc97f" TargetMode="External"/><Relationship Id="rId20" Type="http://schemas.openxmlformats.org/officeDocument/2006/relationships/customXml" Target="../customXml/item20.xml"/><Relationship Id="rId41" Type="http://schemas.openxmlformats.org/officeDocument/2006/relationships/hyperlink" Target="https://www.e-tar.lt/portal/legalAct.html?documentId=a806f0a01e4311e9875cdc20105dd260" TargetMode="External"/><Relationship Id="rId54" Type="http://schemas.openxmlformats.org/officeDocument/2006/relationships/hyperlink" Target="https://www.e-tar.lt/portal/legalAct.html?documentId=a806f0a01e4311e9875cdc20105dd260" TargetMode="External"/><Relationship Id="rId62" Type="http://schemas.openxmlformats.org/officeDocument/2006/relationships/hyperlink" Target="https://www.e-tar.lt/portal/legalAct.html?documentId=91941450176711e68eb0b4a9a30fc97f" TargetMode="External"/><Relationship Id="rId70" Type="http://schemas.openxmlformats.org/officeDocument/2006/relationships/hyperlink" Target="https://www.e-tar.lt/portal/legalAct.html?documentId=a806f0a01e4311e9875cdc20105dd260" TargetMode="External"/><Relationship Id="rId75" Type="http://schemas.openxmlformats.org/officeDocument/2006/relationships/hyperlink" Target="https://www.e-tar.lt/portal/legalAct.html?documentId=a806f0a01e4311e9875cdc20105dd260" TargetMode="External"/><Relationship Id="rId83" Type="http://schemas.openxmlformats.org/officeDocument/2006/relationships/footer" Target="footer1.xml"/><Relationship Id="rId88" Type="http://schemas.openxmlformats.org/officeDocument/2006/relationships/hyperlink" Target="https://www.e-tar.lt/portal/legalAct.html?documentId=61b9ff50498c11ea8aceeadd0c5b168c" TargetMode="External"/><Relationship Id="rId91" Type="http://schemas.openxmlformats.org/officeDocument/2006/relationships/hyperlink" Target="https://www.e-tar.lt/portal/legalAct.html?documentId=61b9ff50498c11ea8aceeadd0c5b168c" TargetMode="External"/><Relationship Id="rId9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endnotes" Target="endnotes.xml"/><Relationship Id="rId49" Type="http://schemas.openxmlformats.org/officeDocument/2006/relationships/hyperlink" Target="https://www.e-tar.lt/portal/legalAct.html?documentId=91941450176711e68eb0b4a9a30fc97f" TargetMode="External"/><Relationship Id="rId57" Type="http://schemas.openxmlformats.org/officeDocument/2006/relationships/hyperlink" Target="https://www.e-tar.lt/portal/legalAct.html?documentId=a806f0a01e4311e9875cdc20105dd260" TargetMode="External"/><Relationship Id="rId10" Type="http://schemas.openxmlformats.org/officeDocument/2006/relationships/customXml" Target="../customXml/item10.xml"/><Relationship Id="rId31" Type="http://schemas.openxmlformats.org/officeDocument/2006/relationships/numbering" Target="numbering.xml"/><Relationship Id="rId44" Type="http://schemas.openxmlformats.org/officeDocument/2006/relationships/hyperlink" Target="https://www.e-tar.lt/portal/legalAct.html?documentId=61b9ff50498c11ea8aceeadd0c5b168c" TargetMode="External"/><Relationship Id="rId52" Type="http://schemas.openxmlformats.org/officeDocument/2006/relationships/hyperlink" Target="https://www.e-tar.lt/portal/legalAct.html?documentId=a806f0a01e4311e9875cdc20105dd260" TargetMode="External"/><Relationship Id="rId60" Type="http://schemas.openxmlformats.org/officeDocument/2006/relationships/hyperlink" Target="https://www.e-tar.lt/portal/legalAct.html?documentId=c54f15905cf811e98b599e654d7d03a0" TargetMode="External"/><Relationship Id="rId65" Type="http://schemas.openxmlformats.org/officeDocument/2006/relationships/hyperlink" Target="https://www.e-tar.lt/portal/legalAct.html?documentId=91941450176711e68eb0b4a9a30fc97f" TargetMode="External"/><Relationship Id="rId73" Type="http://schemas.openxmlformats.org/officeDocument/2006/relationships/hyperlink" Target="https://www.e-tar.lt/portal/legalAct.html?documentId=91941450176711e68eb0b4a9a30fc97f" TargetMode="External"/><Relationship Id="rId78" Type="http://schemas.openxmlformats.org/officeDocument/2006/relationships/hyperlink" Target="https://www.e-tar.lt/portal/legalAct.html?documentId=a806f0a01e4311e9875cdc20105dd260" TargetMode="External"/><Relationship Id="rId81" Type="http://schemas.openxmlformats.org/officeDocument/2006/relationships/header" Target="header1.xml"/><Relationship Id="rId86" Type="http://schemas.openxmlformats.org/officeDocument/2006/relationships/footer" Target="footer3.xml"/><Relationship Id="rId94" Type="http://schemas.openxmlformats.org/officeDocument/2006/relationships/hyperlink" Target="https://www.e-tar.lt/portal/legalAct.html?documentId=c54f15905cf811e98b599e654d7d03a0" TargetMode="Externa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hyperlink" Target="https://www.e-tar.lt/portal/legalAct.html?documentId=a806f0a01e4311e9875cdc20105dd260" TargetMode="External"/><Relationship Id="rId34" Type="http://schemas.openxmlformats.org/officeDocument/2006/relationships/webSettings" Target="webSettings.xml"/><Relationship Id="rId50" Type="http://schemas.openxmlformats.org/officeDocument/2006/relationships/hyperlink" Target="https://www.e-tar.lt/portal/legalAct.html?documentId=91941450176711e68eb0b4a9a30fc97f" TargetMode="External"/><Relationship Id="rId55" Type="http://schemas.openxmlformats.org/officeDocument/2006/relationships/hyperlink" Target="https://www.e-tar.lt/portal/legalAct.html?documentId=a806f0a01e4311e9875cdc20105dd260" TargetMode="External"/><Relationship Id="rId76" Type="http://schemas.openxmlformats.org/officeDocument/2006/relationships/hyperlink" Target="https://www.e-tar.lt/portal/legalAct.html?documentId=a806f0a01e4311e9875cdc20105dd260" TargetMode="External"/><Relationship Id="rId97" Type="http://schemas.microsoft.com/office/2011/relationships/people" Target="people.xml"/><Relationship Id="rId7" Type="http://schemas.openxmlformats.org/officeDocument/2006/relationships/customXml" Target="../customXml/item7.xml"/><Relationship Id="rId71" Type="http://schemas.openxmlformats.org/officeDocument/2006/relationships/hyperlink" Target="https://www.e-tar.lt/portal/legalAct.html?documentId=91941450176711e68eb0b4a9a30fc97f" TargetMode="External"/><Relationship Id="rId92" Type="http://schemas.openxmlformats.org/officeDocument/2006/relationships/hyperlink" Target="https://www.e-tar.lt/portal/legalAct.html?documentId=91941450176711e68eb0b4a9a30fc97f" TargetMode="Externa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hyperlink" Target="https://www.e-tar.lt/portal/legalAct.html?documentId=a806f0a01e4311e9875cdc20105dd260" TargetMode="External"/><Relationship Id="rId45" Type="http://schemas.openxmlformats.org/officeDocument/2006/relationships/hyperlink" Target="https://www.e-tar.lt/portal/legalAct.html?documentId=a806f0a01e4311e9875cdc20105dd260" TargetMode="External"/><Relationship Id="rId66" Type="http://schemas.openxmlformats.org/officeDocument/2006/relationships/hyperlink" Target="https://www.e-tar.lt/portal/legalAct.html?documentId=a806f0a01e4311e9875cdc20105dd260" TargetMode="External"/><Relationship Id="rId87" Type="http://schemas.openxmlformats.org/officeDocument/2006/relationships/hyperlink" Target="https://www.e-tar.lt/portal/legalAct.html?documentId=a806f0a01e4311e9875cdc20105dd260" TargetMode="External"/><Relationship Id="rId61" Type="http://schemas.openxmlformats.org/officeDocument/2006/relationships/hyperlink" Target="https://www.e-tar.lt/portal/legalAct.html?documentId=61b9ff50498c11ea8aceeadd0c5b168c" TargetMode="External"/><Relationship Id="rId82" Type="http://schemas.openxmlformats.org/officeDocument/2006/relationships/header" Target="header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footnotes" Target="footnotes.xml"/><Relationship Id="rId56" Type="http://schemas.openxmlformats.org/officeDocument/2006/relationships/hyperlink" Target="https://www.e-tar.lt/portal/legalAct.html?documentId=a806f0a01e4311e9875cdc20105dd260" TargetMode="External"/><Relationship Id="rId77" Type="http://schemas.openxmlformats.org/officeDocument/2006/relationships/hyperlink" Target="https://www.e-tar.lt/portal/legalAct.html?documentId=a806f0a01e4311e9875cdc20105dd260" TargetMode="External"/><Relationship Id="rId8" Type="http://schemas.openxmlformats.org/officeDocument/2006/relationships/customXml" Target="../customXml/item8.xml"/><Relationship Id="rId51" Type="http://schemas.openxmlformats.org/officeDocument/2006/relationships/hyperlink" Target="https://www.e-tar.lt/portal/legalAct.html?documentId=a806f0a01e4311e9875cdc20105dd260" TargetMode="External"/><Relationship Id="rId72" Type="http://schemas.openxmlformats.org/officeDocument/2006/relationships/hyperlink" Target="https://www.e-tar.lt/portal/legalAct.html?documentId=91941450176711e68eb0b4a9a30fc97f" TargetMode="External"/><Relationship Id="rId93" Type="http://schemas.openxmlformats.org/officeDocument/2006/relationships/hyperlink" Target="https://www.e-tar.lt/portal/legalAct.html?documentId=a806f0a01e4311e9875cdc20105dd260" TargetMode="External"/><Relationship Id="rId98" Type="http://schemas.openxmlformats.org/officeDocument/2006/relationships/theme" Target="theme/theme1.xml"/></Relationships>
</file>

<file path=word/theme/theme1.xml><?xml version="1.0" encoding="utf-8"?>
<a:theme xmlns:a="http://schemas.openxmlformats.org/drawingml/2006/main" name="„Office“ tema">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item1.xml><?xml version="1.0" encoding="utf-8"?>
<b:Sources xmlns:b="http://schemas.openxmlformats.org/officeDocument/2006/bibliography" SelectedStyle="\APA.XSL" StyleName="APA"/>
</file>

<file path=customXml/item2.xml><?xml version="1.0" encoding="utf-8"?>
<b:Sources xmlns:b="http://schemas.openxmlformats.org/officeDocument/2006/bibliography" SelectedStyle="\APA.XSL" StyleName="APA"/>
</file>

<file path=customXml/item3.xml><?xml version="1.0" encoding="utf-8"?>
<b:Sources xmlns:b="http://schemas.openxmlformats.org/officeDocument/2006/bibliography" SelectedStyle="\APA.XSL" StyleName="APA"/>
</file>

<file path=customXml/item4.xml><?xml version="1.0" encoding="utf-8"?>
<b:Sources xmlns:b="http://schemas.openxmlformats.org/officeDocument/2006/bibliography" SelectedStyle="\APA.XSL" StyleName="APA"/>
</file>

<file path=customXml/item5.xml><?xml version="1.0" encoding="utf-8"?>
<b:Sources xmlns:b="http://schemas.openxmlformats.org/officeDocument/2006/bibliography" SelectedStyle="\APA.XSL" StyleName="APA"/>
</file>

<file path=customXml/item6.xml><?xml version="1.0" encoding="utf-8"?>
<b:Sources xmlns:b="http://schemas.openxmlformats.org/officeDocument/2006/bibliography" SelectedStyle="\APA.XSL" StyleName="APA"/>
</file>

<file path=customXml/item7.xml><?xml version="1.0" encoding="utf-8"?>
<b:Sources xmlns:b="http://schemas.openxmlformats.org/officeDocument/2006/bibliography" SelectedStyle="\APA.XSL" StyleName="APA"/>
</file>

<file path=customXml/item8.xml><?xml version="1.0" encoding="utf-8"?>
<b:Sources xmlns:b="http://schemas.openxmlformats.org/officeDocument/2006/bibliography" SelectedStyle="\APA.XSL" StyleName="APA"/>
</file>

<file path=customXml/item9.xml><?xml version="1.0" encoding="utf-8"?>
<b:Sources xmlns:b="http://schemas.openxmlformats.org/officeDocument/2006/bibliography" SelectedStyle="\APA.XSL" StyleName="APA"/>
</file>

<file path=customXml/item10.xml><?xml version="1.0" encoding="utf-8"?>
<b:Sources xmlns:b="http://schemas.openxmlformats.org/officeDocument/2006/bibliography" SelectedStyle="\APA.XSL" StyleName="APA"/>
</file>

<file path=customXml/item11.xml><?xml version="1.0" encoding="utf-8"?>
<b:Sources xmlns:b="http://schemas.openxmlformats.org/officeDocument/2006/bibliography" SelectedStyle="\APA.XSL" StyleName="APA"/>
</file>

<file path=customXml/item12.xml><?xml version="1.0" encoding="utf-8"?>
<b:Sources xmlns:b="http://schemas.openxmlformats.org/officeDocument/2006/bibliography" SelectedStyle="\APA.XSL" StyleName="APA"/>
</file>

<file path=customXml/item13.xml><?xml version="1.0" encoding="utf-8"?>
<b:Sources xmlns:b="http://schemas.openxmlformats.org/officeDocument/2006/bibliography" SelectedStyle="\APA.XSL" StyleName="APA"/>
</file>

<file path=customXml/item14.xml><?xml version="1.0" encoding="utf-8"?>
<b:Sources xmlns:b="http://schemas.openxmlformats.org/officeDocument/2006/bibliography" SelectedStyle="\APA.XSL" StyleName="APA"/>
</file>

<file path=customXml/item15.xml><?xml version="1.0" encoding="utf-8"?>
<b:Sources xmlns:b="http://schemas.openxmlformats.org/officeDocument/2006/bibliography" SelectedStyle="\APA.XSL" StyleName="APA"/>
</file>

<file path=customXml/item16.xml><?xml version="1.0" encoding="utf-8"?>
<b:Sources xmlns:b="http://schemas.openxmlformats.org/officeDocument/2006/bibliography" SelectedStyle="\APA.XSL" StyleName="APA"/>
</file>

<file path=customXml/item17.xml><?xml version="1.0" encoding="utf-8"?>
<b:Sources xmlns:b="http://schemas.openxmlformats.org/officeDocument/2006/bibliography" SelectedStyle="\APA.XSL" StyleName="APA"/>
</file>

<file path=customXml/item18.xml><?xml version="1.0" encoding="utf-8"?>
<b:Sources xmlns:b="http://schemas.openxmlformats.org/officeDocument/2006/bibliography" SelectedStyle="\APA.XSL" StyleName="APA"/>
</file>

<file path=customXml/item19.xml><?xml version="1.0" encoding="utf-8"?>
<b:Sources xmlns:b="http://schemas.openxmlformats.org/officeDocument/2006/bibliography" SelectedStyle="\APA.XSL" StyleName="APA"/>
</file>

<file path=customXml/item20.xml><?xml version="1.0" encoding="utf-8"?>
<b:Sources xmlns:b="http://schemas.openxmlformats.org/officeDocument/2006/bibliography" SelectedStyle="\APA.XSL" StyleName="APA"/>
</file>

<file path=customXml/item21.xml><?xml version="1.0" encoding="utf-8"?>
<b:Sources xmlns:b="http://schemas.openxmlformats.org/officeDocument/2006/bibliography" SelectedStyle="\APA.XSL" StyleName="APA"/>
</file>

<file path=customXml/item22.xml><?xml version="1.0" encoding="utf-8"?>
<b:Sources xmlns:b="http://schemas.openxmlformats.org/officeDocument/2006/bibliography" SelectedStyle="\APA.XSL" StyleName="APA"/>
</file>

<file path=customXml/item23.xml><?xml version="1.0" encoding="utf-8"?>
<b:Sources xmlns:b="http://schemas.openxmlformats.org/officeDocument/2006/bibliography" SelectedStyle="\APA.XSL" StyleName="APA"/>
</file>

<file path=customXml/item24.xml><?xml version="1.0" encoding="utf-8"?>
<b:Sources xmlns:b="http://schemas.openxmlformats.org/officeDocument/2006/bibliography" SelectedStyle="\APA.XSL" StyleName="APA"/>
</file>

<file path=customXml/item25.xml><?xml version="1.0" encoding="utf-8"?>
<b:Sources xmlns:b="http://schemas.openxmlformats.org/officeDocument/2006/bibliography" SelectedStyle="\APA.XSL" StyleName="APA"/>
</file>

<file path=customXml/item26.xml><?xml version="1.0" encoding="utf-8"?>
<b:Sources xmlns:b="http://schemas.openxmlformats.org/officeDocument/2006/bibliography" SelectedStyle="\APA.XSL" StyleName="APA"/>
</file>

<file path=customXml/item27.xml><?xml version="1.0" encoding="utf-8"?>
<b:Sources xmlns:b="http://schemas.openxmlformats.org/officeDocument/2006/bibliography" SelectedStyle="\APA.XSL" StyleName="APA"/>
</file>

<file path=customXml/item28.xml><?xml version="1.0" encoding="utf-8"?>
<b:Sources xmlns:b="http://schemas.openxmlformats.org/officeDocument/2006/bibliography" SelectedStyle="\APA.XSL" StyleName="APA"/>
</file>

<file path=customXml/item29.xml><?xml version="1.0" encoding="utf-8"?>
<b:Sources xmlns:b="http://schemas.openxmlformats.org/officeDocument/2006/bibliography" SelectedStyle="\APA.XSL" StyleName="APA"/>
</file>

<file path=customXml/item30.xml><?xml version="1.0" encoding="utf-8"?>
<b:Sources xmlns:b="http://schemas.openxmlformats.org/officeDocument/2006/bibliography" SelectedStyle="\APA.XSL" StyleName="APA"/>
</file>

<file path=customXml/itemProps1.xml><?xml version="1.0" encoding="utf-8"?>
<ds:datastoreItem xmlns:ds="http://schemas.openxmlformats.org/officeDocument/2006/customXml" ds:itemID="{22114C34-529C-431A-A9D3-B8901C852A56}">
  <ds:schemaRefs>
    <ds:schemaRef ds:uri="http://schemas.openxmlformats.org/officeDocument/2006/bibliography"/>
  </ds:schemaRefs>
</ds:datastoreItem>
</file>

<file path=customXml/itemProps2.xml><?xml version="1.0" encoding="utf-8"?>
<ds:datastoreItem xmlns:ds="http://schemas.openxmlformats.org/officeDocument/2006/customXml" ds:itemID="{F76E8F21-EF6B-4A5B-80C9-939FA60D3F30}">
  <ds:schemaRefs>
    <ds:schemaRef ds:uri="http://schemas.openxmlformats.org/officeDocument/2006/bibliography"/>
  </ds:schemaRefs>
</ds:datastoreItem>
</file>

<file path=customXml/itemProps3.xml><?xml version="1.0" encoding="utf-8"?>
<ds:datastoreItem xmlns:ds="http://schemas.openxmlformats.org/officeDocument/2006/customXml" ds:itemID="{D940F2A2-63AF-4B1A-93ED-13C1AB4110C4}">
  <ds:schemaRefs>
    <ds:schemaRef ds:uri="http://schemas.openxmlformats.org/officeDocument/2006/bibliography"/>
  </ds:schemaRefs>
</ds:datastoreItem>
</file>

<file path=customXml/itemProps4.xml><?xml version="1.0" encoding="utf-8"?>
<ds:datastoreItem xmlns:ds="http://schemas.openxmlformats.org/officeDocument/2006/customXml" ds:itemID="{C1FA691F-458B-4FFF-A314-8A07E7F46C99}">
  <ds:schemaRefs>
    <ds:schemaRef ds:uri="http://schemas.openxmlformats.org/officeDocument/2006/bibliography"/>
  </ds:schemaRefs>
</ds:datastoreItem>
</file>

<file path=customXml/itemProps5.xml><?xml version="1.0" encoding="utf-8"?>
<ds:datastoreItem xmlns:ds="http://schemas.openxmlformats.org/officeDocument/2006/customXml" ds:itemID="{78D0951F-E8C2-4EDE-912F-46A2CEBE0CD4}">
  <ds:schemaRefs>
    <ds:schemaRef ds:uri="http://schemas.openxmlformats.org/officeDocument/2006/bibliography"/>
  </ds:schemaRefs>
</ds:datastoreItem>
</file>

<file path=customXml/itemProps6.xml><?xml version="1.0" encoding="utf-8"?>
<ds:datastoreItem xmlns:ds="http://schemas.openxmlformats.org/officeDocument/2006/customXml" ds:itemID="{7096B320-415A-4686-84DB-6076ACEF6DEF}">
  <ds:schemaRefs>
    <ds:schemaRef ds:uri="http://schemas.openxmlformats.org/officeDocument/2006/bibliography"/>
  </ds:schemaRefs>
</ds:datastoreItem>
</file>

<file path=customXml/itemProps7.xml><?xml version="1.0" encoding="utf-8"?>
<ds:datastoreItem xmlns:ds="http://schemas.openxmlformats.org/officeDocument/2006/customXml" ds:itemID="{502EDB59-2168-447F-AE7E-CFFABB71D832}">
  <ds:schemaRefs>
    <ds:schemaRef ds:uri="http://schemas.openxmlformats.org/officeDocument/2006/bibliography"/>
  </ds:schemaRefs>
</ds:datastoreItem>
</file>

<file path=customXml/itemProps8.xml><?xml version="1.0" encoding="utf-8"?>
<ds:datastoreItem xmlns:ds="http://schemas.openxmlformats.org/officeDocument/2006/customXml" ds:itemID="{8DD24773-A206-4434-ABD5-3B4C6FA23AF3}">
  <ds:schemaRefs>
    <ds:schemaRef ds:uri="http://schemas.openxmlformats.org/officeDocument/2006/bibliography"/>
  </ds:schemaRefs>
</ds:datastoreItem>
</file>

<file path=customXml/itemProps9.xml><?xml version="1.0" encoding="utf-8"?>
<ds:datastoreItem xmlns:ds="http://schemas.openxmlformats.org/officeDocument/2006/customXml" ds:itemID="{43F63D58-BD41-483E-A54E-DEE05CC0B3FA}">
  <ds:schemaRefs>
    <ds:schemaRef ds:uri="http://schemas.openxmlformats.org/officeDocument/2006/bibliography"/>
  </ds:schemaRefs>
</ds:datastoreItem>
</file>

<file path=customXml/itemProps10.xml><?xml version="1.0" encoding="utf-8"?>
<ds:datastoreItem xmlns:ds="http://schemas.openxmlformats.org/officeDocument/2006/customXml" ds:itemID="{6013B4B0-A18D-47E5-980F-70A66C27DBAE}">
  <ds:schemaRefs>
    <ds:schemaRef ds:uri="http://schemas.openxmlformats.org/officeDocument/2006/bibliography"/>
  </ds:schemaRefs>
</ds:datastoreItem>
</file>

<file path=customXml/itemProps11.xml><?xml version="1.0" encoding="utf-8"?>
<ds:datastoreItem xmlns:ds="http://schemas.openxmlformats.org/officeDocument/2006/customXml" ds:itemID="{371C3E14-E527-4068-B28E-268AFCBD5FB6}">
  <ds:schemaRefs>
    <ds:schemaRef ds:uri="http://schemas.openxmlformats.org/officeDocument/2006/bibliography"/>
  </ds:schemaRefs>
</ds:datastoreItem>
</file>

<file path=customXml/itemProps12.xml><?xml version="1.0" encoding="utf-8"?>
<ds:datastoreItem xmlns:ds="http://schemas.openxmlformats.org/officeDocument/2006/customXml" ds:itemID="{C9EDF7DE-EFB0-4C53-972F-CF06E45D7E24}">
  <ds:schemaRefs>
    <ds:schemaRef ds:uri="http://schemas.openxmlformats.org/officeDocument/2006/bibliography"/>
  </ds:schemaRefs>
</ds:datastoreItem>
</file>

<file path=customXml/itemProps13.xml><?xml version="1.0" encoding="utf-8"?>
<ds:datastoreItem xmlns:ds="http://schemas.openxmlformats.org/officeDocument/2006/customXml" ds:itemID="{1CB1F86D-4575-4137-B4AD-D1F9D4B44C3E}">
  <ds:schemaRefs>
    <ds:schemaRef ds:uri="http://schemas.openxmlformats.org/officeDocument/2006/bibliography"/>
  </ds:schemaRefs>
</ds:datastoreItem>
</file>

<file path=customXml/itemProps14.xml><?xml version="1.0" encoding="utf-8"?>
<ds:datastoreItem xmlns:ds="http://schemas.openxmlformats.org/officeDocument/2006/customXml" ds:itemID="{3F3C8317-658C-4723-9467-807A2EDB3693}">
  <ds:schemaRefs>
    <ds:schemaRef ds:uri="http://schemas.openxmlformats.org/officeDocument/2006/bibliography"/>
  </ds:schemaRefs>
</ds:datastoreItem>
</file>

<file path=customXml/itemProps15.xml><?xml version="1.0" encoding="utf-8"?>
<ds:datastoreItem xmlns:ds="http://schemas.openxmlformats.org/officeDocument/2006/customXml" ds:itemID="{1571328D-3D9E-45CC-9CEA-0F2FEB158ADC}">
  <ds:schemaRefs>
    <ds:schemaRef ds:uri="http://schemas.openxmlformats.org/officeDocument/2006/bibliography"/>
  </ds:schemaRefs>
</ds:datastoreItem>
</file>

<file path=customXml/itemProps16.xml><?xml version="1.0" encoding="utf-8"?>
<ds:datastoreItem xmlns:ds="http://schemas.openxmlformats.org/officeDocument/2006/customXml" ds:itemID="{40E2862E-88A8-4D84-A5D5-E2DED4C4D3BA}">
  <ds:schemaRefs>
    <ds:schemaRef ds:uri="http://schemas.openxmlformats.org/officeDocument/2006/bibliography"/>
  </ds:schemaRefs>
</ds:datastoreItem>
</file>

<file path=customXml/itemProps17.xml><?xml version="1.0" encoding="utf-8"?>
<ds:datastoreItem xmlns:ds="http://schemas.openxmlformats.org/officeDocument/2006/customXml" ds:itemID="{17AF1BFD-A223-4B24-8E42-62AD35004142}">
  <ds:schemaRefs>
    <ds:schemaRef ds:uri="http://schemas.openxmlformats.org/officeDocument/2006/bibliography"/>
  </ds:schemaRefs>
</ds:datastoreItem>
</file>

<file path=customXml/itemProps18.xml><?xml version="1.0" encoding="utf-8"?>
<ds:datastoreItem xmlns:ds="http://schemas.openxmlformats.org/officeDocument/2006/customXml" ds:itemID="{DBDCC189-1DC5-44A9-B71F-97E6FA3CCA30}">
  <ds:schemaRefs>
    <ds:schemaRef ds:uri="http://schemas.openxmlformats.org/officeDocument/2006/bibliography"/>
  </ds:schemaRefs>
</ds:datastoreItem>
</file>

<file path=customXml/itemProps19.xml><?xml version="1.0" encoding="utf-8"?>
<ds:datastoreItem xmlns:ds="http://schemas.openxmlformats.org/officeDocument/2006/customXml" ds:itemID="{BAAAE875-5EFC-48FF-B391-4BAEF07DE89D}">
  <ds:schemaRefs>
    <ds:schemaRef ds:uri="http://schemas.openxmlformats.org/officeDocument/2006/bibliography"/>
  </ds:schemaRefs>
</ds:datastoreItem>
</file>

<file path=customXml/itemProps20.xml><?xml version="1.0" encoding="utf-8"?>
<ds:datastoreItem xmlns:ds="http://schemas.openxmlformats.org/officeDocument/2006/customXml" ds:itemID="{E889E232-FBF5-4E28-B484-26B374B4A86C}">
  <ds:schemaRefs>
    <ds:schemaRef ds:uri="http://schemas.openxmlformats.org/officeDocument/2006/bibliography"/>
  </ds:schemaRefs>
</ds:datastoreItem>
</file>

<file path=customXml/itemProps21.xml><?xml version="1.0" encoding="utf-8"?>
<ds:datastoreItem xmlns:ds="http://schemas.openxmlformats.org/officeDocument/2006/customXml" ds:itemID="{070A3AF4-BFAC-4565-AD25-657A89DFBA52}">
  <ds:schemaRefs>
    <ds:schemaRef ds:uri="http://schemas.openxmlformats.org/officeDocument/2006/bibliography"/>
  </ds:schemaRefs>
</ds:datastoreItem>
</file>

<file path=customXml/itemProps22.xml><?xml version="1.0" encoding="utf-8"?>
<ds:datastoreItem xmlns:ds="http://schemas.openxmlformats.org/officeDocument/2006/customXml" ds:itemID="{19264995-17FF-4A57-A000-7E1060312C1A}">
  <ds:schemaRefs>
    <ds:schemaRef ds:uri="http://schemas.openxmlformats.org/officeDocument/2006/bibliography"/>
  </ds:schemaRefs>
</ds:datastoreItem>
</file>

<file path=customXml/itemProps23.xml><?xml version="1.0" encoding="utf-8"?>
<ds:datastoreItem xmlns:ds="http://schemas.openxmlformats.org/officeDocument/2006/customXml" ds:itemID="{778D1D65-56DB-44B7-8303-EAFEB73F87C6}">
  <ds:schemaRefs>
    <ds:schemaRef ds:uri="http://schemas.openxmlformats.org/officeDocument/2006/bibliography"/>
  </ds:schemaRefs>
</ds:datastoreItem>
</file>

<file path=customXml/itemProps24.xml><?xml version="1.0" encoding="utf-8"?>
<ds:datastoreItem xmlns:ds="http://schemas.openxmlformats.org/officeDocument/2006/customXml" ds:itemID="{5C8A4B4E-5A39-40A8-9078-83BB5C57DE2B}">
  <ds:schemaRefs>
    <ds:schemaRef ds:uri="http://schemas.openxmlformats.org/officeDocument/2006/bibliography"/>
  </ds:schemaRefs>
</ds:datastoreItem>
</file>

<file path=customXml/itemProps25.xml><?xml version="1.0" encoding="utf-8"?>
<ds:datastoreItem xmlns:ds="http://schemas.openxmlformats.org/officeDocument/2006/customXml" ds:itemID="{863EFA79-7BB5-4506-A84C-489370A6B612}">
  <ds:schemaRefs>
    <ds:schemaRef ds:uri="http://schemas.openxmlformats.org/officeDocument/2006/bibliography"/>
  </ds:schemaRefs>
</ds:datastoreItem>
</file>

<file path=customXml/itemProps26.xml><?xml version="1.0" encoding="utf-8"?>
<ds:datastoreItem xmlns:ds="http://schemas.openxmlformats.org/officeDocument/2006/customXml" ds:itemID="{762F01FE-B5A8-4663-871E-1F186FB896F6}">
  <ds:schemaRefs>
    <ds:schemaRef ds:uri="http://schemas.openxmlformats.org/officeDocument/2006/bibliography"/>
  </ds:schemaRefs>
</ds:datastoreItem>
</file>

<file path=customXml/itemProps27.xml><?xml version="1.0" encoding="utf-8"?>
<ds:datastoreItem xmlns:ds="http://schemas.openxmlformats.org/officeDocument/2006/customXml" ds:itemID="{1E2A7E89-1B4E-4A0C-BE73-AF7F2C6AA602}">
  <ds:schemaRefs>
    <ds:schemaRef ds:uri="http://schemas.openxmlformats.org/officeDocument/2006/bibliography"/>
  </ds:schemaRefs>
</ds:datastoreItem>
</file>

<file path=customXml/itemProps28.xml><?xml version="1.0" encoding="utf-8"?>
<ds:datastoreItem xmlns:ds="http://schemas.openxmlformats.org/officeDocument/2006/customXml" ds:itemID="{6970EC60-7D86-41E4-AF81-DD00A9921A7F}">
  <ds:schemaRefs>
    <ds:schemaRef ds:uri="http://schemas.openxmlformats.org/officeDocument/2006/bibliography"/>
  </ds:schemaRefs>
</ds:datastoreItem>
</file>

<file path=customXml/itemProps29.xml><?xml version="1.0" encoding="utf-8"?>
<ds:datastoreItem xmlns:ds="http://schemas.openxmlformats.org/officeDocument/2006/customXml" ds:itemID="{2B7395D0-CE3A-4932-AF8E-56A0BCEF336C}">
  <ds:schemaRefs>
    <ds:schemaRef ds:uri="http://schemas.openxmlformats.org/officeDocument/2006/bibliography"/>
  </ds:schemaRefs>
</ds:datastoreItem>
</file>

<file path=customXml/itemProps30.xml><?xml version="1.0" encoding="utf-8"?>
<ds:datastoreItem xmlns:ds="http://schemas.openxmlformats.org/officeDocument/2006/customXml" ds:itemID="{1E7F2E56-F991-49DB-BE04-F9414D9D1FE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34</Pages>
  <Words>52794</Words>
  <Characters>30094</Characters>
  <Application>Microsoft Office Word</Application>
  <DocSecurity>4</DocSecurity>
  <Lines>250</Lines>
  <Paragraphs>165</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LR finansų ministerija</Company>
  <LinksUpToDate>false</LinksUpToDate>
  <CharactersWithSpaces>82723</CharactersWithSpaces>
  <SharedDoc>false</SharedDoc>
  <HyperlinkBase/>
  <HLinks>
    <vt:vector size="6" baseType="variant">
      <vt:variant>
        <vt:i4>7798900</vt:i4>
      </vt:variant>
      <vt:variant>
        <vt:i4>0</vt:i4>
      </vt:variant>
      <vt:variant>
        <vt:i4>0</vt:i4>
      </vt:variant>
      <vt:variant>
        <vt:i4>5</vt:i4>
      </vt:variant>
      <vt:variant>
        <vt:lpwstr>http://www.esinvesticijos.lt/lt/dokumentai/2014-2020-m-rekomendacijos-del-projektu-islaidu-atitikties-europos-sajungos-strukturiniu-fondu-reikalavimams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Žana Zimina</dc:creator>
  <cp:lastModifiedBy>Viluniene Jurgita</cp:lastModifiedBy>
  <cp:revision>2</cp:revision>
  <cp:lastPrinted>2015-10-30T16:13:00Z</cp:lastPrinted>
  <dcterms:created xsi:type="dcterms:W3CDTF">2020-09-01T13:47:00Z</dcterms:created>
  <dcterms:modified xsi:type="dcterms:W3CDTF">2020-09-01T13:47:00Z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ocHome">
    <vt:i4>1014312087</vt:i4>
  </property>
</Properties>
</file>