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 id="2147483689" r:id="rId3"/>
  </p:sldMasterIdLst>
  <p:notesMasterIdLst>
    <p:notesMasterId r:id="rId19"/>
  </p:notesMasterIdLst>
  <p:sldIdLst>
    <p:sldId id="259" r:id="rId4"/>
    <p:sldId id="399" r:id="rId5"/>
    <p:sldId id="275" r:id="rId6"/>
    <p:sldId id="276" r:id="rId7"/>
    <p:sldId id="382" r:id="rId8"/>
    <p:sldId id="464" r:id="rId9"/>
    <p:sldId id="438" r:id="rId10"/>
    <p:sldId id="381" r:id="rId11"/>
    <p:sldId id="459" r:id="rId12"/>
    <p:sldId id="460" r:id="rId13"/>
    <p:sldId id="462" r:id="rId14"/>
    <p:sldId id="432" r:id="rId15"/>
    <p:sldId id="426" r:id="rId16"/>
    <p:sldId id="425" r:id="rId17"/>
    <p:sldId id="262" r:id="rId18"/>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F9E"/>
    <a:srgbClr val="ADB2CB"/>
    <a:srgbClr val="3333CC"/>
    <a:srgbClr val="3A8680"/>
    <a:srgbClr val="77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553" autoAdjust="0"/>
    <p:restoredTop sz="79684" autoAdjust="0"/>
  </p:normalViewPr>
  <p:slideViewPr>
    <p:cSldViewPr snapToGrid="0">
      <p:cViewPr>
        <p:scale>
          <a:sx n="75" d="100"/>
          <a:sy n="75" d="100"/>
        </p:scale>
        <p:origin x="2244" y="741"/>
      </p:cViewPr>
      <p:guideLst/>
    </p:cSldViewPr>
  </p:slideViewPr>
  <p:notesTextViewPr>
    <p:cViewPr>
      <p:scale>
        <a:sx n="150" d="100"/>
        <a:sy n="15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8774764-DB75-4D7A-BEBB-A400CEAA7D98}" type="datetimeFigureOut">
              <a:rPr lang="en-US" smtClean="0"/>
              <a:t>5/3/2017</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88E6957-90C9-471D-9ED4-1D1F155C1D67}" type="slidenum">
              <a:rPr lang="en-US" smtClean="0"/>
              <a:t>‹#›</a:t>
            </a:fld>
            <a:endParaRPr lang="en-US"/>
          </a:p>
        </p:txBody>
      </p:sp>
    </p:spTree>
    <p:extLst>
      <p:ext uri="{BB962C8B-B14F-4D97-AF65-F5344CB8AC3E}">
        <p14:creationId xmlns:p14="http://schemas.microsoft.com/office/powerpoint/2010/main" val="270034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000" b="1" dirty="0">
                <a:solidFill>
                  <a:schemeClr val="accent3"/>
                </a:solidFill>
              </a:rPr>
              <a:t>1. 2016 m. gruodžio 31 d. iš viso buvo sudaryta 115 paskolos sutarčių </a:t>
            </a:r>
            <a:r>
              <a:rPr lang="lt-LT" sz="1000" dirty="0">
                <a:solidFill>
                  <a:schemeClr val="accent3"/>
                </a:solidFill>
              </a:rPr>
              <a:t>dėl daugiabučių namų atnaujinimo (modernizavimo), kurių vertė siekė 29,8 mln. EUR:</a:t>
            </a:r>
          </a:p>
          <a:p>
            <a:pPr marL="171450" lvl="0" indent="-171450">
              <a:buFont typeface="Arial" panose="020B0604020202020204" pitchFamily="34" charset="0"/>
              <a:buChar char="•"/>
            </a:pPr>
            <a:r>
              <a:rPr lang="lt-LT" sz="1000" kern="1200" dirty="0">
                <a:solidFill>
                  <a:schemeClr val="tx1"/>
                </a:solidFill>
                <a:effectLst/>
                <a:latin typeface="+mn-lt"/>
                <a:ea typeface="+mn-ea"/>
                <a:cs typeface="+mn-cs"/>
              </a:rPr>
              <a:t>2016 metais buvo sudaryta 0 paskolos sutarčių už 0 mln. EUR;</a:t>
            </a:r>
          </a:p>
          <a:p>
            <a:pPr marL="171450" lvl="0" indent="-171450">
              <a:buFont typeface="Arial" panose="020B0604020202020204" pitchFamily="34" charset="0"/>
              <a:buChar char="•"/>
            </a:pPr>
            <a:r>
              <a:rPr lang="lt-LT" sz="1000" kern="1200" dirty="0">
                <a:solidFill>
                  <a:schemeClr val="tx1"/>
                </a:solidFill>
                <a:effectLst/>
                <a:latin typeface="+mn-lt"/>
                <a:ea typeface="+mn-ea"/>
                <a:cs typeface="+mn-cs"/>
              </a:rPr>
              <a:t>2015 metais buvo sudaryta 17 paskolos sutarčių už 5,2 mln. EUR;</a:t>
            </a:r>
          </a:p>
          <a:p>
            <a:pPr marL="171450" lvl="0" indent="-171450">
              <a:buFont typeface="Arial" panose="020B0604020202020204" pitchFamily="34" charset="0"/>
              <a:buChar char="•"/>
            </a:pPr>
            <a:r>
              <a:rPr lang="lt-LT" sz="1000" kern="1200" dirty="0">
                <a:solidFill>
                  <a:schemeClr val="tx1"/>
                </a:solidFill>
                <a:effectLst/>
                <a:latin typeface="+mn-lt"/>
                <a:ea typeface="+mn-ea"/>
                <a:cs typeface="+mn-cs"/>
              </a:rPr>
              <a:t>2014 metais buvo sudarytos 95 sutartys už 24,2 mln. EUR; </a:t>
            </a:r>
          </a:p>
          <a:p>
            <a:pPr marL="171450" lvl="0" indent="-171450">
              <a:buFont typeface="Arial" panose="020B0604020202020204" pitchFamily="34" charset="0"/>
              <a:buChar char="•"/>
            </a:pPr>
            <a:r>
              <a:rPr lang="lt-LT" sz="1000" kern="1200" dirty="0">
                <a:solidFill>
                  <a:schemeClr val="tx1"/>
                </a:solidFill>
                <a:effectLst/>
                <a:latin typeface="+mn-lt"/>
                <a:ea typeface="+mn-ea"/>
                <a:cs typeface="+mn-cs"/>
              </a:rPr>
              <a:t>2013 metais buvo sudarytos 3 sutartys už 0,5 mln. EUR.</a:t>
            </a:r>
          </a:p>
          <a:p>
            <a:pPr marL="171450" lvl="0" indent="-171450">
              <a:buFont typeface="Arial" panose="020B0604020202020204" pitchFamily="34" charset="0"/>
              <a:buChar char="•"/>
            </a:pPr>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b="1" dirty="0">
                <a:solidFill>
                  <a:schemeClr val="accent3"/>
                </a:solidFill>
                <a:ea typeface="Calibri" panose="020F0502020204030204" pitchFamily="34" charset="0"/>
                <a:cs typeface="Times New Roman" panose="02020603050405020304" pitchFamily="18" charset="0"/>
              </a:rPr>
              <a:t>2. Iš viso 2014 - 2016 m. </a:t>
            </a:r>
            <a:r>
              <a:rPr lang="lt-LT" sz="1200" dirty="0">
                <a:solidFill>
                  <a:schemeClr val="accent3"/>
                </a:solidFill>
                <a:ea typeface="Calibri" panose="020F0502020204030204" pitchFamily="34" charset="0"/>
                <a:cs typeface="Times New Roman" panose="02020603050405020304" pitchFamily="18" charset="0"/>
              </a:rPr>
              <a:t>daugiabučių namų atnaujinimui (modernizavimui) </a:t>
            </a:r>
            <a:r>
              <a:rPr lang="lt-LT" sz="1200" b="1" dirty="0">
                <a:solidFill>
                  <a:schemeClr val="accent3"/>
                </a:solidFill>
                <a:ea typeface="Calibri" panose="020F0502020204030204" pitchFamily="34" charset="0"/>
                <a:cs typeface="Times New Roman" panose="02020603050405020304" pitchFamily="18" charset="0"/>
              </a:rPr>
              <a:t>išmokėta 29,5 mln. EUR paskolų.</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1" dirty="0">
              <a:solidFill>
                <a:schemeClr val="accent3"/>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kern="1200" dirty="0">
                <a:solidFill>
                  <a:schemeClr val="tx1"/>
                </a:solidFill>
                <a:effectLst/>
                <a:latin typeface="+mn-lt"/>
                <a:ea typeface="+mn-ea"/>
                <a:cs typeface="+mn-cs"/>
              </a:rPr>
              <a:t>3. Viso baigti įgyvendinti 110 projektų, iš kurių per 2016 metus baigti įgyvendinti 46 projektai, per 2015 metus baigti įgyvendinti 63 projektai, per 2014 metus baigtas įgyvendinti 1 projektas.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1" dirty="0">
              <a:solidFill>
                <a:schemeClr val="accent3"/>
              </a:solidFill>
              <a:ea typeface="Calibri" panose="020F0502020204030204" pitchFamily="34" charset="0"/>
              <a:cs typeface="Times New Roman" panose="02020603050405020304" pitchFamily="18" charset="0"/>
            </a:endParaRPr>
          </a:p>
          <a:p>
            <a:pPr marL="0" lvl="0" indent="0">
              <a:buFont typeface="Arial" panose="020B0604020202020204" pitchFamily="34" charset="0"/>
              <a:buNone/>
            </a:pPr>
            <a:endParaRPr lang="lt-LT" sz="1200" kern="1200" dirty="0">
              <a:solidFill>
                <a:schemeClr val="tx1"/>
              </a:solidFill>
              <a:effectLst/>
              <a:latin typeface="+mn-lt"/>
              <a:ea typeface="+mn-ea"/>
              <a:cs typeface="+mn-cs"/>
            </a:endParaRPr>
          </a:p>
          <a:p>
            <a:endParaRPr lang="lt-LT" dirty="0"/>
          </a:p>
        </p:txBody>
      </p:sp>
      <p:sp>
        <p:nvSpPr>
          <p:cNvPr id="4" name="Slide Number Placeholder 3"/>
          <p:cNvSpPr>
            <a:spLocks noGrp="1"/>
          </p:cNvSpPr>
          <p:nvPr>
            <p:ph type="sldNum" sz="quarter" idx="10"/>
          </p:nvPr>
        </p:nvSpPr>
        <p:spPr/>
        <p:txBody>
          <a:bodyPr/>
          <a:lstStyle/>
          <a:p>
            <a:fld id="{788E6957-90C9-471D-9ED4-1D1F155C1D67}" type="slidenum">
              <a:rPr lang="en-US" smtClean="0"/>
              <a:t>3</a:t>
            </a:fld>
            <a:endParaRPr lang="en-US"/>
          </a:p>
        </p:txBody>
      </p:sp>
    </p:spTree>
    <p:extLst>
      <p:ext uri="{BB962C8B-B14F-4D97-AF65-F5344CB8AC3E}">
        <p14:creationId xmlns:p14="http://schemas.microsoft.com/office/powerpoint/2010/main" val="176030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kern="1200" dirty="0">
                <a:solidFill>
                  <a:schemeClr val="tx1"/>
                </a:solidFill>
                <a:effectLst/>
                <a:latin typeface="+mn-lt"/>
                <a:ea typeface="+mn-ea"/>
                <a:cs typeface="+mn-cs"/>
              </a:rPr>
              <a:t>1. 2016 m. gruodžio 31 d. buvo sudarytos 237 daugiabučių namų atnaujinimo (modernizavimo) sutartys už 80 mln. EUR, iš kurių 221 sutartis sudaryta 2015 m. ir 16 sutarčių 2016 m. Išmokėtų paskolų suma per 2016 m. buvo 39,8 mln. EUR, viso išmokėta 2015 - 2016 m. 73,6 mln. EUR.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kern="1200" dirty="0">
                <a:solidFill>
                  <a:schemeClr val="tx1"/>
                </a:solidFill>
                <a:effectLst/>
                <a:latin typeface="+mn-lt"/>
                <a:ea typeface="+mn-ea"/>
                <a:cs typeface="+mn-cs"/>
              </a:rPr>
              <a:t>2. Viso baigti įgyvendinti 191 projektai, iš kurių per 2016 metus baigti įgyvendinti 127 projektai, per 2015 metus baigti įgyvendinti 26 projektai.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kern="1200" dirty="0">
              <a:solidFill>
                <a:schemeClr val="tx1"/>
              </a:solidFill>
              <a:effectLst/>
              <a:latin typeface="+mn-lt"/>
              <a:ea typeface="+mn-ea"/>
              <a:cs typeface="+mn-cs"/>
            </a:endParaRPr>
          </a:p>
          <a:p>
            <a:pPr marL="171450" indent="-171450" algn="just">
              <a:buClr>
                <a:schemeClr val="accent1"/>
              </a:buClr>
              <a:buFont typeface="Arial" panose="020B0604020202020204" pitchFamily="34" charset="0"/>
              <a:buChar char="•"/>
            </a:pPr>
            <a:r>
              <a:rPr lang="lt-LT" sz="1000" kern="1200" dirty="0">
                <a:solidFill>
                  <a:schemeClr val="accent3"/>
                </a:solidFill>
                <a:latin typeface="+mn-lt"/>
                <a:ea typeface="+mn-ea"/>
                <a:cs typeface="+mn-cs"/>
              </a:rPr>
              <a:t>2016 m. gruodžio 31 d. iš viso buvo sudaryta </a:t>
            </a:r>
            <a:r>
              <a:rPr lang="lt-LT" sz="1000" b="1" kern="1200" dirty="0">
                <a:solidFill>
                  <a:schemeClr val="accent3"/>
                </a:solidFill>
                <a:latin typeface="+mn-lt"/>
                <a:ea typeface="+mn-ea"/>
                <a:cs typeface="+mn-cs"/>
              </a:rPr>
              <a:t>115 paskolos sutarčių</a:t>
            </a:r>
          </a:p>
          <a:p>
            <a:pPr marL="171450" indent="-171450" algn="just">
              <a:buClr>
                <a:schemeClr val="accent1"/>
              </a:buClr>
              <a:buFont typeface="Arial" panose="020B0604020202020204" pitchFamily="34" charset="0"/>
              <a:buChar char="•"/>
            </a:pPr>
            <a:endParaRPr lang="lt-LT" sz="1000" b="1" kern="1200" dirty="0">
              <a:solidFill>
                <a:schemeClr val="accent3"/>
              </a:solidFill>
              <a:latin typeface="+mn-lt"/>
              <a:ea typeface="Calibri" panose="020F0502020204030204" pitchFamily="34" charset="0"/>
              <a:cs typeface="Times New Roman" panose="02020603050405020304" pitchFamily="18" charset="0"/>
            </a:endParaRPr>
          </a:p>
          <a:p>
            <a:pPr marL="171450" indent="-171450" algn="just">
              <a:buClr>
                <a:schemeClr val="accent1"/>
              </a:buClr>
              <a:buFont typeface="Arial" panose="020B0604020202020204" pitchFamily="34" charset="0"/>
              <a:buChar char="•"/>
            </a:pPr>
            <a:r>
              <a:rPr lang="lt-LT" sz="1000" kern="1200" dirty="0">
                <a:solidFill>
                  <a:schemeClr val="accent3"/>
                </a:solidFill>
                <a:latin typeface="+mn-lt"/>
                <a:ea typeface="Calibri" panose="020F0502020204030204" pitchFamily="34" charset="0"/>
                <a:cs typeface="Times New Roman" panose="02020603050405020304" pitchFamily="18" charset="0"/>
              </a:rPr>
              <a:t>Išmokėtų paskolų suma per 2016 metus buvo </a:t>
            </a:r>
            <a:r>
              <a:rPr lang="lt-LT" sz="1000" b="1" kern="1200" dirty="0">
                <a:solidFill>
                  <a:schemeClr val="accent3"/>
                </a:solidFill>
                <a:latin typeface="+mn-lt"/>
                <a:ea typeface="Calibri" panose="020F0502020204030204" pitchFamily="34" charset="0"/>
                <a:cs typeface="Times New Roman" panose="02020603050405020304" pitchFamily="18" charset="0"/>
              </a:rPr>
              <a:t>1,8 mln. EUR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1" dirty="0">
              <a:solidFill>
                <a:schemeClr val="accent3"/>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8E6957-90C9-471D-9ED4-1D1F155C1D67}" type="slidenum">
              <a:rPr lang="en-US" smtClean="0"/>
              <a:t>4</a:t>
            </a:fld>
            <a:endParaRPr lang="en-US"/>
          </a:p>
        </p:txBody>
      </p:sp>
    </p:spTree>
    <p:extLst>
      <p:ext uri="{BB962C8B-B14F-4D97-AF65-F5344CB8AC3E}">
        <p14:creationId xmlns:p14="http://schemas.microsoft.com/office/powerpoint/2010/main" val="87762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kern="1200" dirty="0">
                <a:solidFill>
                  <a:schemeClr val="tx1"/>
                </a:solidFill>
                <a:effectLst/>
                <a:latin typeface="+mn-lt"/>
                <a:ea typeface="+mn-ea"/>
                <a:cs typeface="+mn-cs"/>
              </a:rPr>
              <a:t>Esant naujam paraiškų srautui – administruojamų paskolų portfeliui plečiami IT sprendimai palengvinsiantys mūsų ir </a:t>
            </a:r>
            <a:r>
              <a:rPr lang="lt-LT" sz="1200" kern="1200" dirty="0" err="1">
                <a:solidFill>
                  <a:schemeClr val="tx1"/>
                </a:solidFill>
                <a:effectLst/>
                <a:latin typeface="+mn-lt"/>
                <a:ea typeface="+mn-ea"/>
                <a:cs typeface="+mn-cs"/>
              </a:rPr>
              <a:t>adminsitartorių</a:t>
            </a:r>
            <a:r>
              <a:rPr lang="lt-LT" sz="1200" kern="1200" dirty="0">
                <a:solidFill>
                  <a:schemeClr val="tx1"/>
                </a:solidFill>
                <a:effectLst/>
                <a:latin typeface="+mn-lt"/>
                <a:ea typeface="+mn-ea"/>
                <a:cs typeface="+mn-cs"/>
              </a:rPr>
              <a:t> darbą – komunikacija per VIPA </a:t>
            </a:r>
            <a:r>
              <a:rPr lang="lt-LT" sz="1200" kern="1200" dirty="0" err="1">
                <a:solidFill>
                  <a:schemeClr val="tx1"/>
                </a:solidFill>
                <a:effectLst/>
                <a:latin typeface="+mn-lt"/>
                <a:ea typeface="+mn-ea"/>
                <a:cs typeface="+mn-cs"/>
              </a:rPr>
              <a:t>klinetų</a:t>
            </a:r>
            <a:r>
              <a:rPr lang="lt-LT" sz="1200" kern="1200" dirty="0">
                <a:solidFill>
                  <a:schemeClr val="tx1"/>
                </a:solidFill>
                <a:effectLst/>
                <a:latin typeface="+mn-lt"/>
                <a:ea typeface="+mn-ea"/>
                <a:cs typeface="+mn-cs"/>
              </a:rPr>
              <a:t> zoną, paraiškų, susijusių </a:t>
            </a:r>
            <a:r>
              <a:rPr lang="lt-LT" sz="1200" kern="1200" dirty="0" err="1">
                <a:solidFill>
                  <a:schemeClr val="tx1"/>
                </a:solidFill>
                <a:effectLst/>
                <a:latin typeface="+mn-lt"/>
                <a:ea typeface="+mn-ea"/>
                <a:cs typeface="+mn-cs"/>
              </a:rPr>
              <a:t>dokuemntų</a:t>
            </a:r>
            <a:r>
              <a:rPr lang="lt-LT" sz="1200" kern="1200" dirty="0">
                <a:solidFill>
                  <a:schemeClr val="tx1"/>
                </a:solidFill>
                <a:effectLst/>
                <a:latin typeface="+mn-lt"/>
                <a:ea typeface="+mn-ea"/>
                <a:cs typeface="+mn-cs"/>
              </a:rPr>
              <a:t> teikimas el. priemonėmis, MP ir paskolos administravimas per </a:t>
            </a:r>
            <a:r>
              <a:rPr lang="lt-LT" sz="1200" kern="1200" dirty="0" err="1">
                <a:solidFill>
                  <a:schemeClr val="tx1"/>
                </a:solidFill>
                <a:effectLst/>
                <a:latin typeface="+mn-lt"/>
                <a:ea typeface="+mn-ea"/>
                <a:cs typeface="+mn-cs"/>
              </a:rPr>
              <a:t>kleintų</a:t>
            </a:r>
            <a:r>
              <a:rPr lang="lt-LT" sz="1200" kern="1200" dirty="0">
                <a:solidFill>
                  <a:schemeClr val="tx1"/>
                </a:solidFill>
                <a:effectLst/>
                <a:latin typeface="+mn-lt"/>
                <a:ea typeface="+mn-ea"/>
                <a:cs typeface="+mn-cs"/>
              </a:rPr>
              <a:t> zoną, mokėjimo grafikų, įmokų paskirstymo ir užskaitymo atvaizdavimas ir pateikimas per klientų zoną. Sudaromos galimybės kiekvienam gyventojui tiesiogiai matyti visą su paskola susijusią informaciją.</a:t>
            </a:r>
          </a:p>
        </p:txBody>
      </p:sp>
      <p:sp>
        <p:nvSpPr>
          <p:cNvPr id="4" name="Slide Number Placeholder 3"/>
          <p:cNvSpPr>
            <a:spLocks noGrp="1"/>
          </p:cNvSpPr>
          <p:nvPr>
            <p:ph type="sldNum" sz="quarter" idx="10"/>
          </p:nvPr>
        </p:nvSpPr>
        <p:spPr/>
        <p:txBody>
          <a:bodyPr/>
          <a:lstStyle/>
          <a:p>
            <a:fld id="{788E6957-90C9-471D-9ED4-1D1F155C1D67}" type="slidenum">
              <a:rPr lang="en-US" smtClean="0"/>
              <a:t>5</a:t>
            </a:fld>
            <a:endParaRPr lang="en-US"/>
          </a:p>
        </p:txBody>
      </p:sp>
    </p:spTree>
    <p:extLst>
      <p:ext uri="{BB962C8B-B14F-4D97-AF65-F5344CB8AC3E}">
        <p14:creationId xmlns:p14="http://schemas.microsoft.com/office/powerpoint/2010/main" val="220669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788E6957-90C9-471D-9ED4-1D1F155C1D67}" type="slidenum">
              <a:rPr lang="en-US" smtClean="0"/>
              <a:t>6</a:t>
            </a:fld>
            <a:endParaRPr lang="en-US"/>
          </a:p>
        </p:txBody>
      </p:sp>
    </p:spTree>
    <p:extLst>
      <p:ext uri="{BB962C8B-B14F-4D97-AF65-F5344CB8AC3E}">
        <p14:creationId xmlns:p14="http://schemas.microsoft.com/office/powerpoint/2010/main" val="259027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kern="1200" dirty="0">
                <a:solidFill>
                  <a:schemeClr val="tx1"/>
                </a:solidFill>
                <a:effectLst/>
                <a:latin typeface="+mn-lt"/>
                <a:ea typeface="+mn-ea"/>
                <a:cs typeface="+mn-cs"/>
              </a:rPr>
              <a:t>2017 – 05 – 04 Sutartis su EBRD – dėl daugiabučių finansavimo.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kern="1200" dirty="0">
                <a:solidFill>
                  <a:schemeClr val="tx1"/>
                </a:solidFill>
                <a:effectLst/>
                <a:latin typeface="+mn-lt"/>
                <a:ea typeface="+mn-ea"/>
                <a:cs typeface="+mn-cs"/>
              </a:rPr>
              <a:t>Kas tai yra EBRD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kern="1200" dirty="0">
                <a:solidFill>
                  <a:schemeClr val="tx1"/>
                </a:solidFill>
                <a:effectLst/>
                <a:latin typeface="+mn-lt"/>
                <a:ea typeface="+mn-ea"/>
                <a:cs typeface="+mn-cs"/>
              </a:rPr>
              <a:t>EBRD – naujas dalyvis sistemoje – skiria 50 mln. EUR DNMF - daugiabučių namų finansavimui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kern="1200" dirty="0">
                <a:solidFill>
                  <a:schemeClr val="tx1"/>
                </a:solidFill>
                <a:effectLst/>
                <a:latin typeface="+mn-lt"/>
                <a:ea typeface="+mn-ea"/>
                <a:cs typeface="+mn-cs"/>
              </a:rPr>
              <a:t>Pirmasis tokio tipo finansavimas banko istorijoje – paremtas piniginių lėšų srautu (Justo pažyma Pasaulio banko renginiui)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kern="1200" dirty="0">
                <a:solidFill>
                  <a:schemeClr val="tx1"/>
                </a:solidFill>
                <a:effectLst/>
                <a:latin typeface="+mn-lt"/>
                <a:ea typeface="+mn-ea"/>
                <a:cs typeface="+mn-cs"/>
              </a:rPr>
              <a:t>EBRD nenustato jokių naujų finansavimo sąlygų – finansavimas teikiamas tokiomis sąlygomis ką nustato LR teisės aktai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kern="1200" dirty="0">
                <a:solidFill>
                  <a:schemeClr val="tx1"/>
                </a:solidFill>
                <a:effectLst/>
                <a:latin typeface="+mn-lt"/>
                <a:ea typeface="+mn-ea"/>
                <a:cs typeface="+mn-cs"/>
              </a:rPr>
              <a:t>Lėšos prieinamos nuo gegužės 8 d. -&gt; atnaujintas aprašas pagal teisės aktų pakeitimus,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1" dirty="0">
              <a:solidFill>
                <a:schemeClr val="accent3"/>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8E6957-90C9-471D-9ED4-1D1F155C1D67}" type="slidenum">
              <a:rPr lang="en-US" smtClean="0"/>
              <a:t>7</a:t>
            </a:fld>
            <a:endParaRPr lang="en-US"/>
          </a:p>
        </p:txBody>
      </p:sp>
    </p:spTree>
    <p:extLst>
      <p:ext uri="{BB962C8B-B14F-4D97-AF65-F5344CB8AC3E}">
        <p14:creationId xmlns:p14="http://schemas.microsoft.com/office/powerpoint/2010/main" val="2186147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b="1" dirty="0">
                <a:solidFill>
                  <a:schemeClr val="accent3"/>
                </a:solidFill>
                <a:ea typeface="Calibri" panose="020F0502020204030204" pitchFamily="34" charset="0"/>
                <a:cs typeface="Times New Roman" panose="02020603050405020304" pitchFamily="18" charset="0"/>
              </a:rPr>
              <a:t>EBRD finansavimas – 1 etapas, tikėtinas ir papildomas finansavimas esant tokiam poreikiui.</a:t>
            </a:r>
          </a:p>
        </p:txBody>
      </p:sp>
      <p:sp>
        <p:nvSpPr>
          <p:cNvPr id="4" name="Slide Number Placeholder 3"/>
          <p:cNvSpPr>
            <a:spLocks noGrp="1"/>
          </p:cNvSpPr>
          <p:nvPr>
            <p:ph type="sldNum" sz="quarter" idx="10"/>
          </p:nvPr>
        </p:nvSpPr>
        <p:spPr/>
        <p:txBody>
          <a:bodyPr/>
          <a:lstStyle/>
          <a:p>
            <a:fld id="{788E6957-90C9-471D-9ED4-1D1F155C1D67}" type="slidenum">
              <a:rPr lang="en-US" smtClean="0"/>
              <a:t>8</a:t>
            </a:fld>
            <a:endParaRPr lang="en-US"/>
          </a:p>
        </p:txBody>
      </p:sp>
    </p:spTree>
    <p:extLst>
      <p:ext uri="{BB962C8B-B14F-4D97-AF65-F5344CB8AC3E}">
        <p14:creationId xmlns:p14="http://schemas.microsoft.com/office/powerpoint/2010/main" val="25482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Investicinė platforma kurios tikslas pritraukti kiek galima platesnį ratą potencialų, galimų investuotojų į </a:t>
            </a:r>
            <a:r>
              <a:rPr lang="lt-LT" dirty="0" err="1"/>
              <a:t>duagiabučių</a:t>
            </a:r>
            <a:r>
              <a:rPr lang="lt-LT" dirty="0"/>
              <a:t> renovacijos ir kitų energinio efektyvumo projektų finansavimą</a:t>
            </a:r>
            <a:endParaRPr lang="en-US" dirty="0"/>
          </a:p>
        </p:txBody>
      </p:sp>
      <p:sp>
        <p:nvSpPr>
          <p:cNvPr id="4" name="Slide Number Placeholder 3"/>
          <p:cNvSpPr>
            <a:spLocks noGrp="1"/>
          </p:cNvSpPr>
          <p:nvPr>
            <p:ph type="sldNum" sz="quarter" idx="10"/>
          </p:nvPr>
        </p:nvSpPr>
        <p:spPr/>
        <p:txBody>
          <a:bodyPr/>
          <a:lstStyle/>
          <a:p>
            <a:fld id="{788E6957-90C9-471D-9ED4-1D1F155C1D67}" type="slidenum">
              <a:rPr lang="en-US" smtClean="0"/>
              <a:t>9</a:t>
            </a:fld>
            <a:endParaRPr lang="en-US"/>
          </a:p>
        </p:txBody>
      </p:sp>
    </p:spTree>
    <p:extLst>
      <p:ext uri="{BB962C8B-B14F-4D97-AF65-F5344CB8AC3E}">
        <p14:creationId xmlns:p14="http://schemas.microsoft.com/office/powerpoint/2010/main" val="167584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b="1" dirty="0">
                <a:solidFill>
                  <a:schemeClr val="accent3"/>
                </a:solidFill>
                <a:ea typeface="Calibri" panose="020F0502020204030204" pitchFamily="34" charset="0"/>
                <a:cs typeface="Times New Roman" panose="02020603050405020304" pitchFamily="18" charset="0"/>
              </a:rPr>
              <a:t>Tuo pagrindu kuriam investicinė platforma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b="1" dirty="0">
                <a:solidFill>
                  <a:schemeClr val="accent3"/>
                </a:solidFill>
                <a:ea typeface="Calibri" panose="020F0502020204030204" pitchFamily="34" charset="0"/>
                <a:cs typeface="Times New Roman" panose="02020603050405020304" pitchFamily="18" charset="0"/>
              </a:rPr>
              <a:t>Reikalinga platforma per kurią galėtų investuoti skirtingi instituciniai investuotojai į energinio efektyvumo projektus.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b="1" dirty="0">
                <a:solidFill>
                  <a:schemeClr val="accent3"/>
                </a:solidFill>
                <a:ea typeface="Calibri" panose="020F0502020204030204" pitchFamily="34" charset="0"/>
                <a:cs typeface="Times New Roman" panose="02020603050405020304" pitchFamily="18" charset="0"/>
              </a:rPr>
              <a:t>Daugiabučių renovacija tik viena iš investicinių krypčių, turėtu būti finansuojamas daug platesnis spektras. Tikslas yra, kad nepadengtas daugiabučių finansavimo poreikis būtų padengtas. Esant poreikiui tai yra įrankis greitai sutelkti trūkstamą finansavimą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1" dirty="0">
              <a:solidFill>
                <a:schemeClr val="accent3"/>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b="1" dirty="0">
                <a:solidFill>
                  <a:schemeClr val="accent3"/>
                </a:solidFill>
                <a:ea typeface="Calibri" panose="020F0502020204030204" pitchFamily="34" charset="0"/>
                <a:cs typeface="Times New Roman" panose="02020603050405020304" pitchFamily="18" charset="0"/>
              </a:rPr>
              <a:t>Siekiama pritraukti ne mažiau kaip 100 mln. finansavimo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1200" b="1" dirty="0">
                <a:solidFill>
                  <a:schemeClr val="accent3"/>
                </a:solidFill>
                <a:ea typeface="Calibri" panose="020F0502020204030204" pitchFamily="34" charset="0"/>
                <a:cs typeface="Times New Roman" panose="02020603050405020304" pitchFamily="18" charset="0"/>
              </a:rPr>
              <a:t>Tikimės, kad investicinė platforma bus įsteigta ir pradės veikti šių metų 4 ketvirtį.</a:t>
            </a:r>
          </a:p>
        </p:txBody>
      </p:sp>
      <p:sp>
        <p:nvSpPr>
          <p:cNvPr id="4" name="Slide Number Placeholder 3"/>
          <p:cNvSpPr>
            <a:spLocks noGrp="1"/>
          </p:cNvSpPr>
          <p:nvPr>
            <p:ph type="sldNum" sz="quarter" idx="10"/>
          </p:nvPr>
        </p:nvSpPr>
        <p:spPr/>
        <p:txBody>
          <a:bodyPr/>
          <a:lstStyle/>
          <a:p>
            <a:fld id="{788E6957-90C9-471D-9ED4-1D1F155C1D67}" type="slidenum">
              <a:rPr lang="en-US" smtClean="0"/>
              <a:t>10</a:t>
            </a:fld>
            <a:endParaRPr lang="en-US"/>
          </a:p>
        </p:txBody>
      </p:sp>
    </p:spTree>
    <p:extLst>
      <p:ext uri="{BB962C8B-B14F-4D97-AF65-F5344CB8AC3E}">
        <p14:creationId xmlns:p14="http://schemas.microsoft.com/office/powerpoint/2010/main" val="812918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1" dirty="0">
              <a:solidFill>
                <a:schemeClr val="accent3"/>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8E6957-90C9-471D-9ED4-1D1F155C1D67}" type="slidenum">
              <a:rPr lang="en-US" smtClean="0"/>
              <a:t>11</a:t>
            </a:fld>
            <a:endParaRPr lang="en-US"/>
          </a:p>
        </p:txBody>
      </p:sp>
    </p:spTree>
    <p:extLst>
      <p:ext uri="{BB962C8B-B14F-4D97-AF65-F5344CB8AC3E}">
        <p14:creationId xmlns:p14="http://schemas.microsoft.com/office/powerpoint/2010/main" val="3840464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014654"/>
            <a:ext cx="7886700" cy="1485717"/>
          </a:xfrm>
        </p:spPr>
        <p:txBody>
          <a:bodyPr anchor="ctr">
            <a:normAutofit/>
          </a:bodyPr>
          <a:lstStyle>
            <a:lvl1pPr algn="ctr">
              <a:defRPr lang="en-US" sz="4800" b="1" kern="1200" dirty="0">
                <a:solidFill>
                  <a:srgbClr val="3A8680"/>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623888" y="6065449"/>
            <a:ext cx="7886700" cy="511739"/>
          </a:xfrm>
        </p:spPr>
        <p:txBody>
          <a:bodyPr anchor="ctr">
            <a:normAutofit/>
          </a:bodyPr>
          <a:lstStyle>
            <a:lvl1pPr marL="0" indent="0" algn="l">
              <a:buNone/>
              <a:defRPr sz="1800">
                <a:solidFill>
                  <a:srgbClr val="3A8680"/>
                </a:solidFill>
                <a:latin typeface="+mj-lt"/>
              </a:defRPr>
            </a:lvl1pPr>
            <a:lvl2pPr marL="430997" indent="0">
              <a:buNone/>
              <a:defRPr sz="1886">
                <a:solidFill>
                  <a:schemeClr val="tx1">
                    <a:tint val="75000"/>
                  </a:schemeClr>
                </a:solidFill>
              </a:defRPr>
            </a:lvl2pPr>
            <a:lvl3pPr marL="861993" indent="0">
              <a:buNone/>
              <a:defRPr sz="1697">
                <a:solidFill>
                  <a:schemeClr val="tx1">
                    <a:tint val="75000"/>
                  </a:schemeClr>
                </a:solidFill>
              </a:defRPr>
            </a:lvl3pPr>
            <a:lvl4pPr marL="1292990" indent="0">
              <a:buNone/>
              <a:defRPr sz="1509">
                <a:solidFill>
                  <a:schemeClr val="tx1">
                    <a:tint val="75000"/>
                  </a:schemeClr>
                </a:solidFill>
              </a:defRPr>
            </a:lvl4pPr>
            <a:lvl5pPr marL="1723986" indent="0">
              <a:buNone/>
              <a:defRPr sz="1509">
                <a:solidFill>
                  <a:schemeClr val="tx1">
                    <a:tint val="75000"/>
                  </a:schemeClr>
                </a:solidFill>
              </a:defRPr>
            </a:lvl5pPr>
            <a:lvl6pPr marL="2154983" indent="0">
              <a:buNone/>
              <a:defRPr sz="1509">
                <a:solidFill>
                  <a:schemeClr val="tx1">
                    <a:tint val="75000"/>
                  </a:schemeClr>
                </a:solidFill>
              </a:defRPr>
            </a:lvl6pPr>
            <a:lvl7pPr marL="2585979" indent="0">
              <a:buNone/>
              <a:defRPr sz="1509">
                <a:solidFill>
                  <a:schemeClr val="tx1">
                    <a:tint val="75000"/>
                  </a:schemeClr>
                </a:solidFill>
              </a:defRPr>
            </a:lvl7pPr>
            <a:lvl8pPr marL="3016975" indent="0">
              <a:buNone/>
              <a:defRPr sz="1509">
                <a:solidFill>
                  <a:schemeClr val="tx1">
                    <a:tint val="75000"/>
                  </a:schemeClr>
                </a:solidFill>
              </a:defRPr>
            </a:lvl8pPr>
            <a:lvl9pPr marL="3447971" indent="0">
              <a:buNone/>
              <a:defRPr sz="1509">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69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itle 1"/>
          <p:cNvSpPr>
            <a:spLocks noGrp="1"/>
          </p:cNvSpPr>
          <p:nvPr>
            <p:ph type="title"/>
          </p:nvPr>
        </p:nvSpPr>
        <p:spPr>
          <a:xfrm>
            <a:off x="623888" y="1962616"/>
            <a:ext cx="7886700" cy="1537756"/>
          </a:xfrm>
        </p:spPr>
        <p:txBody>
          <a:bodyPr anchor="ctr">
            <a:normAutofit/>
          </a:bodyPr>
          <a:lstStyle>
            <a:lvl1pPr algn="ctr">
              <a:defRPr lang="en-US" sz="4800" b="1" kern="1200" dirty="0">
                <a:solidFill>
                  <a:schemeClr val="bg1"/>
                </a:solidFill>
                <a:latin typeface="Calibri Light" panose="020F0302020204030204" pitchFamily="34" charset="0"/>
                <a:ea typeface="+mj-ea"/>
                <a:cs typeface="Calibri Light" panose="020F0302020204030204" pitchFamily="34" charset="0"/>
              </a:defRPr>
            </a:lvl1pPr>
          </a:lstStyle>
          <a:p>
            <a:r>
              <a:rPr lang="en-US" dirty="0"/>
              <a:t>Click to edit Master title style</a:t>
            </a:r>
          </a:p>
        </p:txBody>
      </p:sp>
      <p:sp>
        <p:nvSpPr>
          <p:cNvPr id="10" name="Text Placeholder 2"/>
          <p:cNvSpPr>
            <a:spLocks noGrp="1"/>
          </p:cNvSpPr>
          <p:nvPr>
            <p:ph type="body" idx="1"/>
          </p:nvPr>
        </p:nvSpPr>
        <p:spPr>
          <a:xfrm>
            <a:off x="623888" y="6005975"/>
            <a:ext cx="7886700" cy="511739"/>
          </a:xfrm>
        </p:spPr>
        <p:txBody>
          <a:bodyPr anchor="ctr">
            <a:normAutofit/>
          </a:bodyPr>
          <a:lstStyle>
            <a:lvl1pPr marL="0" indent="0" algn="l">
              <a:buNone/>
              <a:defRPr sz="1800">
                <a:solidFill>
                  <a:schemeClr val="bg1"/>
                </a:solidFill>
                <a:latin typeface="+mn-lt"/>
              </a:defRPr>
            </a:lvl1pPr>
            <a:lvl2pPr marL="430997" indent="0">
              <a:buNone/>
              <a:defRPr sz="1886">
                <a:solidFill>
                  <a:schemeClr val="tx1">
                    <a:tint val="75000"/>
                  </a:schemeClr>
                </a:solidFill>
              </a:defRPr>
            </a:lvl2pPr>
            <a:lvl3pPr marL="861993" indent="0">
              <a:buNone/>
              <a:defRPr sz="1697">
                <a:solidFill>
                  <a:schemeClr val="tx1">
                    <a:tint val="75000"/>
                  </a:schemeClr>
                </a:solidFill>
              </a:defRPr>
            </a:lvl3pPr>
            <a:lvl4pPr marL="1292990" indent="0">
              <a:buNone/>
              <a:defRPr sz="1509">
                <a:solidFill>
                  <a:schemeClr val="tx1">
                    <a:tint val="75000"/>
                  </a:schemeClr>
                </a:solidFill>
              </a:defRPr>
            </a:lvl4pPr>
            <a:lvl5pPr marL="1723986" indent="0">
              <a:buNone/>
              <a:defRPr sz="1509">
                <a:solidFill>
                  <a:schemeClr val="tx1">
                    <a:tint val="75000"/>
                  </a:schemeClr>
                </a:solidFill>
              </a:defRPr>
            </a:lvl5pPr>
            <a:lvl6pPr marL="2154983" indent="0">
              <a:buNone/>
              <a:defRPr sz="1509">
                <a:solidFill>
                  <a:schemeClr val="tx1">
                    <a:tint val="75000"/>
                  </a:schemeClr>
                </a:solidFill>
              </a:defRPr>
            </a:lvl6pPr>
            <a:lvl7pPr marL="2585979" indent="0">
              <a:buNone/>
              <a:defRPr sz="1509">
                <a:solidFill>
                  <a:schemeClr val="tx1">
                    <a:tint val="75000"/>
                  </a:schemeClr>
                </a:solidFill>
              </a:defRPr>
            </a:lvl7pPr>
            <a:lvl8pPr marL="3016975" indent="0">
              <a:buNone/>
              <a:defRPr sz="1509">
                <a:solidFill>
                  <a:schemeClr val="tx1">
                    <a:tint val="75000"/>
                  </a:schemeClr>
                </a:solidFill>
              </a:defRPr>
            </a:lvl8pPr>
            <a:lvl9pPr marL="3447971" indent="0">
              <a:buNone/>
              <a:defRPr sz="1509">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4517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589364"/>
            <a:ext cx="7886700" cy="911007"/>
          </a:xfrm>
        </p:spPr>
        <p:txBody>
          <a:bodyPr anchor="ctr">
            <a:normAutofit/>
          </a:bodyPr>
          <a:lstStyle>
            <a:lvl1pPr algn="ctr">
              <a:defRPr sz="4800" b="1">
                <a:solidFill>
                  <a:srgbClr val="3A8680"/>
                </a:solidFill>
                <a:latin typeface="+mj-lt"/>
              </a:defRPr>
            </a:lvl1pPr>
          </a:lstStyle>
          <a:p>
            <a:r>
              <a:rPr lang="en-US" dirty="0"/>
              <a:t>Click to edit Master title style</a:t>
            </a:r>
          </a:p>
        </p:txBody>
      </p:sp>
      <p:sp>
        <p:nvSpPr>
          <p:cNvPr id="3" name="Text Placeholder 2"/>
          <p:cNvSpPr>
            <a:spLocks noGrp="1"/>
          </p:cNvSpPr>
          <p:nvPr>
            <p:ph type="body" idx="1"/>
          </p:nvPr>
        </p:nvSpPr>
        <p:spPr>
          <a:xfrm>
            <a:off x="623888" y="3753471"/>
            <a:ext cx="7886700" cy="511739"/>
          </a:xfrm>
        </p:spPr>
        <p:txBody>
          <a:bodyPr anchor="ctr">
            <a:normAutofit/>
          </a:bodyPr>
          <a:lstStyle>
            <a:lvl1pPr marL="0" indent="0" algn="ctr">
              <a:buNone/>
              <a:defRPr sz="2052">
                <a:solidFill>
                  <a:schemeClr val="tx1"/>
                </a:solidFill>
                <a:latin typeface="+mn-lt"/>
              </a:defRPr>
            </a:lvl1pPr>
            <a:lvl2pPr marL="430997" indent="0">
              <a:buNone/>
              <a:defRPr sz="1886">
                <a:solidFill>
                  <a:schemeClr val="tx1">
                    <a:tint val="75000"/>
                  </a:schemeClr>
                </a:solidFill>
              </a:defRPr>
            </a:lvl2pPr>
            <a:lvl3pPr marL="861993" indent="0">
              <a:buNone/>
              <a:defRPr sz="1697">
                <a:solidFill>
                  <a:schemeClr val="tx1">
                    <a:tint val="75000"/>
                  </a:schemeClr>
                </a:solidFill>
              </a:defRPr>
            </a:lvl3pPr>
            <a:lvl4pPr marL="1292990" indent="0">
              <a:buNone/>
              <a:defRPr sz="1509">
                <a:solidFill>
                  <a:schemeClr val="tx1">
                    <a:tint val="75000"/>
                  </a:schemeClr>
                </a:solidFill>
              </a:defRPr>
            </a:lvl4pPr>
            <a:lvl5pPr marL="1723986" indent="0">
              <a:buNone/>
              <a:defRPr sz="1509">
                <a:solidFill>
                  <a:schemeClr val="tx1">
                    <a:tint val="75000"/>
                  </a:schemeClr>
                </a:solidFill>
              </a:defRPr>
            </a:lvl5pPr>
            <a:lvl6pPr marL="2154983" indent="0">
              <a:buNone/>
              <a:defRPr sz="1509">
                <a:solidFill>
                  <a:schemeClr val="tx1">
                    <a:tint val="75000"/>
                  </a:schemeClr>
                </a:solidFill>
              </a:defRPr>
            </a:lvl6pPr>
            <a:lvl7pPr marL="2585979" indent="0">
              <a:buNone/>
              <a:defRPr sz="1509">
                <a:solidFill>
                  <a:schemeClr val="tx1">
                    <a:tint val="75000"/>
                  </a:schemeClr>
                </a:solidFill>
              </a:defRPr>
            </a:lvl7pPr>
            <a:lvl8pPr marL="3016975" indent="0">
              <a:buNone/>
              <a:defRPr sz="1509">
                <a:solidFill>
                  <a:schemeClr val="tx1">
                    <a:tint val="75000"/>
                  </a:schemeClr>
                </a:solidFill>
              </a:defRPr>
            </a:lvl8pPr>
            <a:lvl9pPr marL="3447971" indent="0">
              <a:buNone/>
              <a:defRPr sz="1509">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15585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98853" y="781935"/>
            <a:ext cx="5335880" cy="662470"/>
          </a:xfrm>
        </p:spPr>
        <p:txBody>
          <a:bodyPr>
            <a:normAutofit/>
          </a:bodyPr>
          <a:lstStyle>
            <a:lvl1pPr>
              <a:defRPr sz="2000" b="1">
                <a:solidFill>
                  <a:srgbClr val="3A8680"/>
                </a:solidFill>
              </a:defRPr>
            </a:lvl1pPr>
          </a:lstStyle>
          <a:p>
            <a:r>
              <a:rPr lang="en-US" dirty="0"/>
              <a:t>CLICK TO EDIT MASTER TITLE STYLE</a:t>
            </a:r>
          </a:p>
        </p:txBody>
      </p:sp>
      <p:cxnSp>
        <p:nvCxnSpPr>
          <p:cNvPr id="9" name="Straight Connector 8"/>
          <p:cNvCxnSpPr/>
          <p:nvPr userDrawn="1"/>
        </p:nvCxnSpPr>
        <p:spPr>
          <a:xfrm>
            <a:off x="1007197" y="731247"/>
            <a:ext cx="723557" cy="0"/>
          </a:xfrm>
          <a:prstGeom prst="line">
            <a:avLst/>
          </a:prstGeom>
          <a:ln w="19050">
            <a:solidFill>
              <a:srgbClr val="77C04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007197" y="1498891"/>
            <a:ext cx="723557" cy="0"/>
          </a:xfrm>
          <a:prstGeom prst="line">
            <a:avLst/>
          </a:prstGeom>
          <a:ln w="19050">
            <a:solidFill>
              <a:srgbClr val="77C04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1831856" y="731247"/>
            <a:ext cx="5454083" cy="0"/>
          </a:xfrm>
          <a:prstGeom prst="line">
            <a:avLst/>
          </a:prstGeom>
          <a:ln w="19050">
            <a:solidFill>
              <a:srgbClr val="77C04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1831856" y="1498891"/>
            <a:ext cx="5454083" cy="0"/>
          </a:xfrm>
          <a:prstGeom prst="line">
            <a:avLst/>
          </a:prstGeom>
          <a:ln w="19050">
            <a:solidFill>
              <a:srgbClr val="77C043"/>
            </a:solidFill>
          </a:ln>
        </p:spPr>
        <p:style>
          <a:lnRef idx="1">
            <a:schemeClr val="accent1"/>
          </a:lnRef>
          <a:fillRef idx="0">
            <a:schemeClr val="accent1"/>
          </a:fillRef>
          <a:effectRef idx="0">
            <a:schemeClr val="accent1"/>
          </a:effectRef>
          <a:fontRef idx="minor">
            <a:schemeClr val="tx1"/>
          </a:fontRef>
        </p:style>
      </p:cxnSp>
      <p:sp>
        <p:nvSpPr>
          <p:cNvPr id="13" name="Picture Placeholder 36"/>
          <p:cNvSpPr>
            <a:spLocks noGrp="1"/>
          </p:cNvSpPr>
          <p:nvPr>
            <p:ph type="pic" sz="quarter" idx="10"/>
          </p:nvPr>
        </p:nvSpPr>
        <p:spPr>
          <a:xfrm>
            <a:off x="1006538" y="781935"/>
            <a:ext cx="723646" cy="662470"/>
          </a:xfrm>
        </p:spPr>
        <p:txBody>
          <a:bodyPr/>
          <a:lstStyle/>
          <a:p>
            <a:endParaRPr lang="lt-LT"/>
          </a:p>
        </p:txBody>
      </p:sp>
    </p:spTree>
    <p:extLst>
      <p:ext uri="{BB962C8B-B14F-4D97-AF65-F5344CB8AC3E}">
        <p14:creationId xmlns:p14="http://schemas.microsoft.com/office/powerpoint/2010/main" val="131494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66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589364"/>
            <a:ext cx="7886700" cy="911007"/>
          </a:xfrm>
        </p:spPr>
        <p:txBody>
          <a:bodyPr anchor="ctr">
            <a:normAutofit/>
          </a:bodyPr>
          <a:lstStyle>
            <a:lvl1pPr algn="ctr">
              <a:defRPr sz="4800" b="1">
                <a:solidFill>
                  <a:srgbClr val="3A8680"/>
                </a:solidFill>
                <a:latin typeface="+mj-lt"/>
              </a:defRPr>
            </a:lvl1pPr>
          </a:lstStyle>
          <a:p>
            <a:r>
              <a:rPr lang="en-US" dirty="0"/>
              <a:t>Click to edit Master title style</a:t>
            </a:r>
          </a:p>
        </p:txBody>
      </p:sp>
      <p:cxnSp>
        <p:nvCxnSpPr>
          <p:cNvPr id="4" name="Straight Connector 3"/>
          <p:cNvCxnSpPr/>
          <p:nvPr userDrawn="1"/>
        </p:nvCxnSpPr>
        <p:spPr>
          <a:xfrm>
            <a:off x="623888" y="2449818"/>
            <a:ext cx="7886700" cy="0"/>
          </a:xfrm>
          <a:prstGeom prst="line">
            <a:avLst/>
          </a:prstGeom>
          <a:ln w="19050">
            <a:solidFill>
              <a:srgbClr val="77C04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23888" y="3626920"/>
            <a:ext cx="7886700" cy="0"/>
          </a:xfrm>
          <a:prstGeom prst="line">
            <a:avLst/>
          </a:prstGeom>
          <a:ln w="19050">
            <a:solidFill>
              <a:srgbClr val="77C0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126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w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0679" y="1257575"/>
            <a:ext cx="6879328" cy="329815"/>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1100679" y="1811008"/>
            <a:ext cx="6375455" cy="407622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679" y="287955"/>
            <a:ext cx="9144000" cy="399360"/>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5916935" y="5232719"/>
            <a:ext cx="3753464" cy="1756264"/>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2436" y="28068"/>
            <a:ext cx="1075408" cy="919135"/>
          </a:xfrm>
          <a:prstGeom prst="rect">
            <a:avLst/>
          </a:prstGeom>
        </p:spPr>
      </p:pic>
      <p:sp>
        <p:nvSpPr>
          <p:cNvPr id="19" name="Footer Placeholder 2"/>
          <p:cNvSpPr txBox="1">
            <a:spLocks/>
          </p:cNvSpPr>
          <p:nvPr userDrawn="1"/>
        </p:nvSpPr>
        <p:spPr>
          <a:xfrm>
            <a:off x="7249363" y="441181"/>
            <a:ext cx="1747661" cy="182486"/>
          </a:xfrm>
          <a:prstGeom prst="rect">
            <a:avLst/>
          </a:prstGeom>
        </p:spPr>
        <p:txBody>
          <a:bodyPr/>
          <a:lstStyle>
            <a:defPPr>
              <a:defRPr lang="lt-LT"/>
            </a:defPPr>
            <a:lvl1pPr marL="0" algn="r" defTabSz="1042873" rtl="0" eaLnBrk="1" latinLnBrk="0" hangingPunct="1">
              <a:defRPr sz="750" kern="1200">
                <a:solidFill>
                  <a:srgbClr val="007174"/>
                </a:solidFill>
                <a:latin typeface="PF Din Text Cond Pro Light" panose="02000000000000000000" pitchFamily="2" charset="0"/>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lt-LT" sz="599" dirty="0">
                <a:latin typeface="+mj-lt"/>
              </a:rPr>
              <a:t>www.vipa.lt | tel. (8 5) 203 4977 | </a:t>
            </a:r>
            <a:r>
              <a:rPr lang="lt-LT" sz="599" dirty="0" err="1">
                <a:latin typeface="+mj-lt"/>
              </a:rPr>
              <a:t>info</a:t>
            </a:r>
            <a:r>
              <a:rPr lang="en-US" sz="599" dirty="0">
                <a:latin typeface="+mj-lt"/>
              </a:rPr>
              <a:t>@</a:t>
            </a:r>
            <a:r>
              <a:rPr lang="en-US" sz="599" dirty="0" err="1">
                <a:latin typeface="+mj-lt"/>
              </a:rPr>
              <a:t>vipa.lt</a:t>
            </a:r>
            <a:endParaRPr lang="lt-LT" sz="599" dirty="0">
              <a:latin typeface="+mj-lt"/>
            </a:endParaRPr>
          </a:p>
        </p:txBody>
      </p:sp>
    </p:spTree>
    <p:extLst>
      <p:ext uri="{BB962C8B-B14F-4D97-AF65-F5344CB8AC3E}">
        <p14:creationId xmlns:p14="http://schemas.microsoft.com/office/powerpoint/2010/main" val="2286502180"/>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861993" rtl="0" eaLnBrk="1" latinLnBrk="0" hangingPunct="1">
        <a:lnSpc>
          <a:spcPct val="90000"/>
        </a:lnSpc>
        <a:spcBef>
          <a:spcPct val="0"/>
        </a:spcBef>
        <a:buNone/>
        <a:defRPr sz="2000" kern="1200">
          <a:solidFill>
            <a:srgbClr val="3A8680"/>
          </a:solidFill>
          <a:latin typeface="+mj-lt"/>
          <a:ea typeface="+mj-ea"/>
          <a:cs typeface="+mj-cs"/>
        </a:defRPr>
      </a:lvl1pPr>
    </p:titleStyle>
    <p:bodyStyle>
      <a:lvl1pPr marL="215498" indent="-215498" algn="just" defTabSz="861993" rtl="0" eaLnBrk="1" latinLnBrk="0" hangingPunct="1">
        <a:lnSpc>
          <a:spcPct val="90000"/>
        </a:lnSpc>
        <a:spcBef>
          <a:spcPts val="942"/>
        </a:spcBef>
        <a:buClr>
          <a:schemeClr val="accent1"/>
        </a:buClr>
        <a:buSzPct val="120000"/>
        <a:buFont typeface="Calibri" panose="020F0502020204030204" pitchFamily="34" charset="0"/>
        <a:buChar char="•"/>
        <a:defRPr sz="941" kern="1200">
          <a:solidFill>
            <a:schemeClr val="tx1"/>
          </a:solidFill>
          <a:latin typeface="+mn-lt"/>
          <a:ea typeface="+mn-ea"/>
          <a:cs typeface="+mn-cs"/>
        </a:defRPr>
      </a:lvl1pPr>
      <a:lvl2pPr marL="646494" indent="-215498" algn="just" defTabSz="861993" rtl="0" eaLnBrk="1" latinLnBrk="0" hangingPunct="1">
        <a:lnSpc>
          <a:spcPct val="90000"/>
        </a:lnSpc>
        <a:spcBef>
          <a:spcPts val="471"/>
        </a:spcBef>
        <a:buClr>
          <a:schemeClr val="accent1"/>
        </a:buClr>
        <a:buSzPct val="120000"/>
        <a:buFont typeface="Calibri" panose="020F0502020204030204" pitchFamily="34" charset="0"/>
        <a:buChar char="•"/>
        <a:defRPr sz="941" kern="1200">
          <a:solidFill>
            <a:schemeClr val="tx1"/>
          </a:solidFill>
          <a:latin typeface="+mn-lt"/>
          <a:ea typeface="+mn-ea"/>
          <a:cs typeface="+mn-cs"/>
        </a:defRPr>
      </a:lvl2pPr>
      <a:lvl3pPr marL="1077491" indent="-215498" algn="just" defTabSz="861993" rtl="0" eaLnBrk="1" latinLnBrk="0" hangingPunct="1">
        <a:lnSpc>
          <a:spcPct val="90000"/>
        </a:lnSpc>
        <a:spcBef>
          <a:spcPts val="471"/>
        </a:spcBef>
        <a:buClr>
          <a:schemeClr val="accent1"/>
        </a:buClr>
        <a:buSzPct val="120000"/>
        <a:buFont typeface="Calibri" panose="020F0502020204030204" pitchFamily="34" charset="0"/>
        <a:buChar char="•"/>
        <a:defRPr sz="941" kern="1200">
          <a:solidFill>
            <a:schemeClr val="tx1"/>
          </a:solidFill>
          <a:latin typeface="+mn-lt"/>
          <a:ea typeface="+mn-ea"/>
          <a:cs typeface="+mn-cs"/>
        </a:defRPr>
      </a:lvl3pPr>
      <a:lvl4pPr marL="1508487" indent="-215498" algn="just" defTabSz="861993" rtl="0" eaLnBrk="1" latinLnBrk="0" hangingPunct="1">
        <a:lnSpc>
          <a:spcPct val="90000"/>
        </a:lnSpc>
        <a:spcBef>
          <a:spcPts val="471"/>
        </a:spcBef>
        <a:buClr>
          <a:schemeClr val="accent1"/>
        </a:buClr>
        <a:buSzPct val="120000"/>
        <a:buFont typeface="Calibri" panose="020F0502020204030204" pitchFamily="34" charset="0"/>
        <a:buChar char="•"/>
        <a:defRPr sz="941" kern="1200">
          <a:solidFill>
            <a:schemeClr val="tx1"/>
          </a:solidFill>
          <a:latin typeface="+mn-lt"/>
          <a:ea typeface="+mn-ea"/>
          <a:cs typeface="+mn-cs"/>
        </a:defRPr>
      </a:lvl4pPr>
      <a:lvl5pPr marL="1939484" indent="-215498" algn="just" defTabSz="861993" rtl="0" eaLnBrk="1" latinLnBrk="0" hangingPunct="1">
        <a:lnSpc>
          <a:spcPct val="90000"/>
        </a:lnSpc>
        <a:spcBef>
          <a:spcPts val="471"/>
        </a:spcBef>
        <a:buClr>
          <a:schemeClr val="accent1"/>
        </a:buClr>
        <a:buSzPct val="120000"/>
        <a:buFont typeface="Calibri" panose="020F0502020204030204" pitchFamily="34" charset="0"/>
        <a:buChar char="•"/>
        <a:defRPr sz="941"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1993" rtl="0" eaLnBrk="1" latinLnBrk="0" hangingPunct="1">
        <a:defRPr sz="1697" kern="1200">
          <a:solidFill>
            <a:schemeClr val="tx1"/>
          </a:solidFill>
          <a:latin typeface="+mn-lt"/>
          <a:ea typeface="+mn-ea"/>
          <a:cs typeface="+mn-cs"/>
        </a:defRPr>
      </a:lvl1pPr>
      <a:lvl2pPr marL="430997" algn="l" defTabSz="861993" rtl="0" eaLnBrk="1" latinLnBrk="0" hangingPunct="1">
        <a:defRPr sz="1697" kern="1200">
          <a:solidFill>
            <a:schemeClr val="tx1"/>
          </a:solidFill>
          <a:latin typeface="+mn-lt"/>
          <a:ea typeface="+mn-ea"/>
          <a:cs typeface="+mn-cs"/>
        </a:defRPr>
      </a:lvl2pPr>
      <a:lvl3pPr marL="861993" algn="l" defTabSz="861993" rtl="0" eaLnBrk="1" latinLnBrk="0" hangingPunct="1">
        <a:defRPr sz="1697" kern="1200">
          <a:solidFill>
            <a:schemeClr val="tx1"/>
          </a:solidFill>
          <a:latin typeface="+mn-lt"/>
          <a:ea typeface="+mn-ea"/>
          <a:cs typeface="+mn-cs"/>
        </a:defRPr>
      </a:lvl3pPr>
      <a:lvl4pPr marL="1292990" algn="l" defTabSz="861993" rtl="0" eaLnBrk="1" latinLnBrk="0" hangingPunct="1">
        <a:defRPr sz="1697" kern="1200">
          <a:solidFill>
            <a:schemeClr val="tx1"/>
          </a:solidFill>
          <a:latin typeface="+mn-lt"/>
          <a:ea typeface="+mn-ea"/>
          <a:cs typeface="+mn-cs"/>
        </a:defRPr>
      </a:lvl4pPr>
      <a:lvl5pPr marL="1723986" algn="l" defTabSz="861993" rtl="0" eaLnBrk="1" latinLnBrk="0" hangingPunct="1">
        <a:defRPr sz="1697" kern="1200">
          <a:solidFill>
            <a:schemeClr val="tx1"/>
          </a:solidFill>
          <a:latin typeface="+mn-lt"/>
          <a:ea typeface="+mn-ea"/>
          <a:cs typeface="+mn-cs"/>
        </a:defRPr>
      </a:lvl5pPr>
      <a:lvl6pPr marL="2154983" algn="l" defTabSz="861993" rtl="0" eaLnBrk="1" latinLnBrk="0" hangingPunct="1">
        <a:defRPr sz="1697" kern="1200">
          <a:solidFill>
            <a:schemeClr val="tx1"/>
          </a:solidFill>
          <a:latin typeface="+mn-lt"/>
          <a:ea typeface="+mn-ea"/>
          <a:cs typeface="+mn-cs"/>
        </a:defRPr>
      </a:lvl6pPr>
      <a:lvl7pPr marL="2585979" algn="l" defTabSz="861993" rtl="0" eaLnBrk="1" latinLnBrk="0" hangingPunct="1">
        <a:defRPr sz="1697" kern="1200">
          <a:solidFill>
            <a:schemeClr val="tx1"/>
          </a:solidFill>
          <a:latin typeface="+mn-lt"/>
          <a:ea typeface="+mn-ea"/>
          <a:cs typeface="+mn-cs"/>
        </a:defRPr>
      </a:lvl7pPr>
      <a:lvl8pPr marL="3016975" algn="l" defTabSz="861993" rtl="0" eaLnBrk="1" latinLnBrk="0" hangingPunct="1">
        <a:defRPr sz="1697" kern="1200">
          <a:solidFill>
            <a:schemeClr val="tx1"/>
          </a:solidFill>
          <a:latin typeface="+mn-lt"/>
          <a:ea typeface="+mn-ea"/>
          <a:cs typeface="+mn-cs"/>
        </a:defRPr>
      </a:lvl8pPr>
      <a:lvl9pPr marL="3447971" algn="l" defTabSz="861993" rtl="0" eaLnBrk="1" latinLnBrk="0" hangingPunct="1">
        <a:defRPr sz="16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7C04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96CE955-1B5E-0845-AA56-7E4D48053157}" type="datetimeFigureOut">
              <a:rPr lang="en-US" smtClean="0"/>
              <a:pPr/>
              <a:t>5/3/2017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5BCC6-EBAB-B444-A959-7CA72AD0C43D}"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48947" y="40244"/>
            <a:ext cx="1207106" cy="102568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5982" y="4182287"/>
            <a:ext cx="7590988" cy="3534889"/>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5351" y="201556"/>
            <a:ext cx="4646124" cy="837693"/>
          </a:xfrm>
          <a:prstGeom prst="rect">
            <a:avLst/>
          </a:prstGeom>
        </p:spPr>
      </p:pic>
    </p:spTree>
    <p:extLst>
      <p:ext uri="{BB962C8B-B14F-4D97-AF65-F5344CB8AC3E}">
        <p14:creationId xmlns:p14="http://schemas.microsoft.com/office/powerpoint/2010/main" val="3126818300"/>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6023" y="678166"/>
            <a:ext cx="6879328" cy="329815"/>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1636022" y="1825625"/>
            <a:ext cx="6879328"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5268" y="6260513"/>
            <a:ext cx="9144000" cy="399360"/>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769258" y="-298221"/>
            <a:ext cx="3753464" cy="1756264"/>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2436" y="28068"/>
            <a:ext cx="1075408" cy="919135"/>
          </a:xfrm>
          <a:prstGeom prst="rect">
            <a:avLst/>
          </a:prstGeom>
        </p:spPr>
      </p:pic>
      <p:sp>
        <p:nvSpPr>
          <p:cNvPr id="19" name="Footer Placeholder 2"/>
          <p:cNvSpPr txBox="1">
            <a:spLocks/>
          </p:cNvSpPr>
          <p:nvPr userDrawn="1"/>
        </p:nvSpPr>
        <p:spPr>
          <a:xfrm>
            <a:off x="7356580" y="6560936"/>
            <a:ext cx="1616672" cy="182486"/>
          </a:xfrm>
          <a:prstGeom prst="rect">
            <a:avLst/>
          </a:prstGeom>
        </p:spPr>
        <p:txBody>
          <a:bodyPr/>
          <a:lstStyle>
            <a:defPPr>
              <a:defRPr lang="lt-LT"/>
            </a:defPPr>
            <a:lvl1pPr marL="0" algn="r" defTabSz="1042873" rtl="0" eaLnBrk="1" latinLnBrk="0" hangingPunct="1">
              <a:defRPr sz="750" kern="1200">
                <a:solidFill>
                  <a:srgbClr val="007174"/>
                </a:solidFill>
                <a:latin typeface="PF Din Text Cond Pro Light" panose="02000000000000000000" pitchFamily="2" charset="0"/>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lt-LT" sz="599" dirty="0">
                <a:latin typeface="+mj-lt"/>
              </a:rPr>
              <a:t>www.vipa.lt | tel. (8 5) 203 4977 | info</a:t>
            </a:r>
            <a:r>
              <a:rPr lang="en-US" sz="599" dirty="0">
                <a:latin typeface="+mj-lt"/>
              </a:rPr>
              <a:t>@</a:t>
            </a:r>
            <a:r>
              <a:rPr lang="en-US" sz="599" dirty="0" err="1">
                <a:latin typeface="+mj-lt"/>
              </a:rPr>
              <a:t>vipa.lt</a:t>
            </a:r>
            <a:endParaRPr lang="lt-LT" sz="599" dirty="0">
              <a:latin typeface="+mj-lt"/>
            </a:endParaRPr>
          </a:p>
        </p:txBody>
      </p:sp>
    </p:spTree>
    <p:extLst>
      <p:ext uri="{BB962C8B-B14F-4D97-AF65-F5344CB8AC3E}">
        <p14:creationId xmlns:p14="http://schemas.microsoft.com/office/powerpoint/2010/main" val="98169331"/>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8" r:id="rId3"/>
    <p:sldLayoutId id="2147483691" r:id="rId4"/>
  </p:sldLayoutIdLst>
  <p:txStyles>
    <p:titleStyle>
      <a:lvl1pPr algn="l" defTabSz="861993" rtl="0" eaLnBrk="1" latinLnBrk="0" hangingPunct="1">
        <a:lnSpc>
          <a:spcPct val="90000"/>
        </a:lnSpc>
        <a:spcBef>
          <a:spcPct val="0"/>
        </a:spcBef>
        <a:buNone/>
        <a:defRPr sz="2052" kern="1200">
          <a:solidFill>
            <a:srgbClr val="3A8680"/>
          </a:solidFill>
          <a:latin typeface="+mj-lt"/>
          <a:ea typeface="+mj-ea"/>
          <a:cs typeface="+mj-cs"/>
        </a:defRPr>
      </a:lvl1pPr>
    </p:titleStyle>
    <p:bodyStyle>
      <a:lvl1pPr marL="215498" indent="-215498" algn="just" defTabSz="861993" rtl="0" eaLnBrk="1" latinLnBrk="0" hangingPunct="1">
        <a:lnSpc>
          <a:spcPct val="90000"/>
        </a:lnSpc>
        <a:spcBef>
          <a:spcPts val="942"/>
        </a:spcBef>
        <a:buClr>
          <a:schemeClr val="accent1"/>
        </a:buClr>
        <a:buSzPct val="120000"/>
        <a:buFont typeface="Calibri" panose="020F0502020204030204" pitchFamily="34" charset="0"/>
        <a:buChar char="•"/>
        <a:defRPr sz="941" kern="1200">
          <a:solidFill>
            <a:schemeClr val="tx1"/>
          </a:solidFill>
          <a:latin typeface="+mn-lt"/>
          <a:ea typeface="+mn-ea"/>
          <a:cs typeface="+mn-cs"/>
        </a:defRPr>
      </a:lvl1pPr>
      <a:lvl2pPr marL="646494" indent="-215498" algn="just" defTabSz="861993" rtl="0" eaLnBrk="1" latinLnBrk="0" hangingPunct="1">
        <a:lnSpc>
          <a:spcPct val="90000"/>
        </a:lnSpc>
        <a:spcBef>
          <a:spcPts val="471"/>
        </a:spcBef>
        <a:buClr>
          <a:schemeClr val="accent1"/>
        </a:buClr>
        <a:buSzPct val="120000"/>
        <a:buFont typeface="Calibri" panose="020F0502020204030204" pitchFamily="34" charset="0"/>
        <a:buChar char="•"/>
        <a:defRPr sz="941" kern="1200">
          <a:solidFill>
            <a:schemeClr val="tx1"/>
          </a:solidFill>
          <a:latin typeface="+mn-lt"/>
          <a:ea typeface="+mn-ea"/>
          <a:cs typeface="+mn-cs"/>
        </a:defRPr>
      </a:lvl2pPr>
      <a:lvl3pPr marL="1077491" indent="-215498" algn="just" defTabSz="861993" rtl="0" eaLnBrk="1" latinLnBrk="0" hangingPunct="1">
        <a:lnSpc>
          <a:spcPct val="90000"/>
        </a:lnSpc>
        <a:spcBef>
          <a:spcPts val="471"/>
        </a:spcBef>
        <a:buClr>
          <a:schemeClr val="accent1"/>
        </a:buClr>
        <a:buSzPct val="120000"/>
        <a:buFont typeface="Calibri" panose="020F0502020204030204" pitchFamily="34" charset="0"/>
        <a:buChar char="•"/>
        <a:defRPr sz="941" kern="1200">
          <a:solidFill>
            <a:schemeClr val="tx1"/>
          </a:solidFill>
          <a:latin typeface="+mn-lt"/>
          <a:ea typeface="+mn-ea"/>
          <a:cs typeface="+mn-cs"/>
        </a:defRPr>
      </a:lvl3pPr>
      <a:lvl4pPr marL="1508487" indent="-215498" algn="just" defTabSz="861993" rtl="0" eaLnBrk="1" latinLnBrk="0" hangingPunct="1">
        <a:lnSpc>
          <a:spcPct val="90000"/>
        </a:lnSpc>
        <a:spcBef>
          <a:spcPts val="471"/>
        </a:spcBef>
        <a:buClr>
          <a:schemeClr val="accent1"/>
        </a:buClr>
        <a:buSzPct val="120000"/>
        <a:buFont typeface="Calibri" panose="020F0502020204030204" pitchFamily="34" charset="0"/>
        <a:buChar char="•"/>
        <a:defRPr sz="941" kern="1200">
          <a:solidFill>
            <a:schemeClr val="tx1"/>
          </a:solidFill>
          <a:latin typeface="+mn-lt"/>
          <a:ea typeface="+mn-ea"/>
          <a:cs typeface="+mn-cs"/>
        </a:defRPr>
      </a:lvl4pPr>
      <a:lvl5pPr marL="1939484" indent="-215498" algn="just" defTabSz="861993" rtl="0" eaLnBrk="1" latinLnBrk="0" hangingPunct="1">
        <a:lnSpc>
          <a:spcPct val="90000"/>
        </a:lnSpc>
        <a:spcBef>
          <a:spcPts val="471"/>
        </a:spcBef>
        <a:buClr>
          <a:schemeClr val="accent1"/>
        </a:buClr>
        <a:buSzPct val="120000"/>
        <a:buFont typeface="Calibri" panose="020F0502020204030204" pitchFamily="34" charset="0"/>
        <a:buChar char="•"/>
        <a:defRPr sz="941"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1993" rtl="0" eaLnBrk="1" latinLnBrk="0" hangingPunct="1">
        <a:defRPr sz="1697" kern="1200">
          <a:solidFill>
            <a:schemeClr val="tx1"/>
          </a:solidFill>
          <a:latin typeface="+mn-lt"/>
          <a:ea typeface="+mn-ea"/>
          <a:cs typeface="+mn-cs"/>
        </a:defRPr>
      </a:lvl1pPr>
      <a:lvl2pPr marL="430997" algn="l" defTabSz="861993" rtl="0" eaLnBrk="1" latinLnBrk="0" hangingPunct="1">
        <a:defRPr sz="1697" kern="1200">
          <a:solidFill>
            <a:schemeClr val="tx1"/>
          </a:solidFill>
          <a:latin typeface="+mn-lt"/>
          <a:ea typeface="+mn-ea"/>
          <a:cs typeface="+mn-cs"/>
        </a:defRPr>
      </a:lvl2pPr>
      <a:lvl3pPr marL="861993" algn="l" defTabSz="861993" rtl="0" eaLnBrk="1" latinLnBrk="0" hangingPunct="1">
        <a:defRPr sz="1697" kern="1200">
          <a:solidFill>
            <a:schemeClr val="tx1"/>
          </a:solidFill>
          <a:latin typeface="+mn-lt"/>
          <a:ea typeface="+mn-ea"/>
          <a:cs typeface="+mn-cs"/>
        </a:defRPr>
      </a:lvl3pPr>
      <a:lvl4pPr marL="1292990" algn="l" defTabSz="861993" rtl="0" eaLnBrk="1" latinLnBrk="0" hangingPunct="1">
        <a:defRPr sz="1697" kern="1200">
          <a:solidFill>
            <a:schemeClr val="tx1"/>
          </a:solidFill>
          <a:latin typeface="+mn-lt"/>
          <a:ea typeface="+mn-ea"/>
          <a:cs typeface="+mn-cs"/>
        </a:defRPr>
      </a:lvl4pPr>
      <a:lvl5pPr marL="1723986" algn="l" defTabSz="861993" rtl="0" eaLnBrk="1" latinLnBrk="0" hangingPunct="1">
        <a:defRPr sz="1697" kern="1200">
          <a:solidFill>
            <a:schemeClr val="tx1"/>
          </a:solidFill>
          <a:latin typeface="+mn-lt"/>
          <a:ea typeface="+mn-ea"/>
          <a:cs typeface="+mn-cs"/>
        </a:defRPr>
      </a:lvl5pPr>
      <a:lvl6pPr marL="2154983" algn="l" defTabSz="861993" rtl="0" eaLnBrk="1" latinLnBrk="0" hangingPunct="1">
        <a:defRPr sz="1697" kern="1200">
          <a:solidFill>
            <a:schemeClr val="tx1"/>
          </a:solidFill>
          <a:latin typeface="+mn-lt"/>
          <a:ea typeface="+mn-ea"/>
          <a:cs typeface="+mn-cs"/>
        </a:defRPr>
      </a:lvl6pPr>
      <a:lvl7pPr marL="2585979" algn="l" defTabSz="861993" rtl="0" eaLnBrk="1" latinLnBrk="0" hangingPunct="1">
        <a:defRPr sz="1697" kern="1200">
          <a:solidFill>
            <a:schemeClr val="tx1"/>
          </a:solidFill>
          <a:latin typeface="+mn-lt"/>
          <a:ea typeface="+mn-ea"/>
          <a:cs typeface="+mn-cs"/>
        </a:defRPr>
      </a:lvl7pPr>
      <a:lvl8pPr marL="3016975" algn="l" defTabSz="861993" rtl="0" eaLnBrk="1" latinLnBrk="0" hangingPunct="1">
        <a:defRPr sz="1697" kern="1200">
          <a:solidFill>
            <a:schemeClr val="tx1"/>
          </a:solidFill>
          <a:latin typeface="+mn-lt"/>
          <a:ea typeface="+mn-ea"/>
          <a:cs typeface="+mn-cs"/>
        </a:defRPr>
      </a:lvl8pPr>
      <a:lvl9pPr marL="3447971" algn="l" defTabSz="861993" rtl="0" eaLnBrk="1" latinLnBrk="0" hangingPunct="1">
        <a:defRPr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31.svg"/><Relationship Id="rId5" Type="http://schemas.openxmlformats.org/officeDocument/2006/relationships/image" Target="../media/image12.png"/><Relationship Id="rId10" Type="http://schemas.openxmlformats.org/officeDocument/2006/relationships/image" Target="../media/image30.png"/><Relationship Id="rId4" Type="http://schemas.openxmlformats.org/officeDocument/2006/relationships/image" Target="../media/image28.sv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6.emf"/><Relationship Id="rId5" Type="http://schemas.openxmlformats.org/officeDocument/2006/relationships/oleObject" Target="../embeddings/oleObject1.bin"/><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sv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 Id="rId14" Type="http://schemas.openxmlformats.org/officeDocument/2006/relationships/image" Target="../media/image2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svg"/><Relationship Id="rId11" Type="http://schemas.openxmlformats.org/officeDocument/2006/relationships/image" Target="../media/image21.sv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23.sv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7.png"/><Relationship Id="rId7" Type="http://schemas.openxmlformats.org/officeDocument/2006/relationships/image" Target="../media/image7.png"/><Relationship Id="rId12"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8.sv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674302"/>
            <a:ext cx="7886700" cy="2484947"/>
          </a:xfrm>
        </p:spPr>
        <p:txBody>
          <a:bodyPr>
            <a:noAutofit/>
          </a:bodyPr>
          <a:lstStyle/>
          <a:p>
            <a:r>
              <a:rPr lang="lt-LT" sz="4000" dirty="0"/>
              <a:t>DNMF skiriamas finansavimas modernizavimo projektams </a:t>
            </a:r>
            <a:br>
              <a:rPr lang="lt-LT" sz="4000" dirty="0"/>
            </a:br>
            <a:r>
              <a:rPr lang="lt-LT" sz="4000" dirty="0"/>
              <a:t>2017-2018 metais</a:t>
            </a:r>
            <a:endParaRPr lang="en-US" b="0" dirty="0">
              <a:latin typeface="+mn-lt"/>
              <a:cs typeface="Calibri Light" panose="020F0302020204030204" pitchFamily="34" charset="0"/>
            </a:endParaRPr>
          </a:p>
        </p:txBody>
      </p:sp>
      <p:sp>
        <p:nvSpPr>
          <p:cNvPr id="3" name="Text Placeholder 2"/>
          <p:cNvSpPr>
            <a:spLocks noGrp="1"/>
          </p:cNvSpPr>
          <p:nvPr>
            <p:ph type="body" idx="1"/>
          </p:nvPr>
        </p:nvSpPr>
        <p:spPr>
          <a:xfrm>
            <a:off x="623888" y="5654843"/>
            <a:ext cx="7886700" cy="862872"/>
          </a:xfrm>
        </p:spPr>
        <p:txBody>
          <a:bodyPr>
            <a:normAutofit/>
          </a:bodyPr>
          <a:lstStyle/>
          <a:p>
            <a:r>
              <a:rPr lang="lt-LT" dirty="0"/>
              <a:t>Žilvinas Kačiuška</a:t>
            </a:r>
          </a:p>
          <a:p>
            <a:r>
              <a:rPr lang="lt-LT" dirty="0"/>
              <a:t>2017-05-04</a:t>
            </a:r>
            <a:endParaRPr lang="en-US" dirty="0"/>
          </a:p>
        </p:txBody>
      </p:sp>
    </p:spTree>
    <p:extLst>
      <p:ext uri="{BB962C8B-B14F-4D97-AF65-F5344CB8AC3E}">
        <p14:creationId xmlns:p14="http://schemas.microsoft.com/office/powerpoint/2010/main" val="745232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853" y="781935"/>
            <a:ext cx="5335880" cy="662470"/>
          </a:xfrm>
        </p:spPr>
        <p:txBody>
          <a:bodyPr>
            <a:normAutofit/>
          </a:bodyPr>
          <a:lstStyle/>
          <a:p>
            <a:r>
              <a:rPr lang="lt-LT" sz="2400" dirty="0">
                <a:ea typeface="Calibri" panose="020F0502020204030204" pitchFamily="34" charset="0"/>
                <a:cs typeface="Times New Roman" panose="02020603050405020304" pitchFamily="18" charset="0"/>
              </a:rPr>
              <a:t>ĮNVESTICINĖ PLATFORMA </a:t>
            </a:r>
            <a:br>
              <a:rPr lang="lt-LT" dirty="0"/>
            </a:br>
            <a:endParaRPr lang="lt-LT" sz="1400" dirty="0"/>
          </a:p>
        </p:txBody>
      </p:sp>
      <p:pic>
        <p:nvPicPr>
          <p:cNvPr id="7" name="Picture Placeholder 19" descr="Cour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397" y="1745488"/>
            <a:ext cx="482292" cy="482292"/>
          </a:xfrm>
          <a:prstGeom prst="rect">
            <a:avLst/>
          </a:prstGeom>
        </p:spPr>
      </p:pic>
      <p:pic>
        <p:nvPicPr>
          <p:cNvPr id="8" name="Picture Placeholder 19" descr="Streetlight"/>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8713" y="1801209"/>
            <a:ext cx="506708" cy="50670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294989921"/>
              </p:ext>
            </p:extLst>
          </p:nvPr>
        </p:nvGraphicFramePr>
        <p:xfrm>
          <a:off x="1055613" y="1679674"/>
          <a:ext cx="7552149" cy="307865"/>
        </p:xfrm>
        <a:graphic>
          <a:graphicData uri="http://schemas.openxmlformats.org/drawingml/2006/table">
            <a:tbl>
              <a:tblPr firstRow="1" firstCol="1" bandRow="1">
                <a:tableStyleId>{5C22544A-7EE6-4342-B048-85BDC9FD1C3A}</a:tableStyleId>
              </a:tblPr>
              <a:tblGrid>
                <a:gridCol w="7552149">
                  <a:extLst>
                    <a:ext uri="{9D8B030D-6E8A-4147-A177-3AD203B41FA5}">
                      <a16:colId xmlns:a16="http://schemas.microsoft.com/office/drawing/2014/main" val="96797792"/>
                    </a:ext>
                  </a:extLst>
                </a:gridCol>
              </a:tblGrid>
              <a:tr h="307865">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lang="lt-LT" sz="1400" dirty="0">
                          <a:effectLst/>
                          <a:latin typeface="+mj-lt"/>
                          <a:ea typeface="Calibri" panose="020F0502020204030204" pitchFamily="34" charset="0"/>
                          <a:cs typeface="Times New Roman" panose="02020603050405020304" pitchFamily="18" charset="0"/>
                        </a:rPr>
                        <a:t>         ĮPAREIGOJIMŲ SISTEMA</a:t>
                      </a:r>
                    </a:p>
                  </a:txBody>
                  <a:tcPr marL="50967" marR="50967" marT="0" marB="0" anchor="ctr"/>
                </a:tc>
                <a:extLst>
                  <a:ext uri="{0D108BD9-81ED-4DB2-BD59-A6C34878D82A}">
                    <a16:rowId xmlns:a16="http://schemas.microsoft.com/office/drawing/2014/main" val="3492008481"/>
                  </a:ext>
                </a:extLst>
              </a:tr>
            </a:tbl>
          </a:graphicData>
        </a:graphic>
      </p:graphicFrame>
      <p:sp>
        <p:nvSpPr>
          <p:cNvPr id="10" name="Rectangle 9"/>
          <p:cNvSpPr/>
          <p:nvPr/>
        </p:nvSpPr>
        <p:spPr>
          <a:xfrm>
            <a:off x="962194" y="1986634"/>
            <a:ext cx="7552148" cy="1384995"/>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lt-LT" sz="1400" dirty="0">
                <a:latin typeface="+mj-lt"/>
              </a:rPr>
              <a:t>Įgyvendinant Energijos efektyvumo direktyvą buvo aptvirtintas 2016 m. lapkričio 3 d. Energijos efektyvumo įstatymas (įstatymo Nr. XII-2702 )</a:t>
            </a:r>
          </a:p>
          <a:p>
            <a:pPr marL="171450" indent="-171450" algn="just">
              <a:buClr>
                <a:schemeClr val="accent1"/>
              </a:buClr>
              <a:buFont typeface="Arial" panose="020B0604020202020204" pitchFamily="34" charset="0"/>
              <a:buChar char="•"/>
            </a:pPr>
            <a:endParaRPr lang="lt-LT" sz="1400" dirty="0">
              <a:latin typeface="+mj-lt"/>
            </a:endParaRPr>
          </a:p>
          <a:p>
            <a:pPr marL="171450" indent="-171450" algn="just">
              <a:buClr>
                <a:schemeClr val="accent1"/>
              </a:buClr>
              <a:buFont typeface="Arial" panose="020B0604020202020204" pitchFamily="34" charset="0"/>
              <a:buChar char="•"/>
            </a:pPr>
            <a:r>
              <a:rPr lang="lt-LT" sz="1400" dirty="0">
                <a:latin typeface="+mj-lt"/>
              </a:rPr>
              <a:t>Pagal šį įstatymą Energetikos įmonės (energijos perdavimo ir skirstymo įmonės) turi su Energetikos ministerija sudaryti susitarimus dėl kiekvienai energetikos įmonei privalomo sutaupyti metinio energijos kiekio</a:t>
            </a:r>
          </a:p>
        </p:txBody>
      </p:sp>
      <p:graphicFrame>
        <p:nvGraphicFramePr>
          <p:cNvPr id="12" name="Table 11"/>
          <p:cNvGraphicFramePr>
            <a:graphicFrameLocks noGrp="1"/>
          </p:cNvGraphicFramePr>
          <p:nvPr>
            <p:extLst>
              <p:ext uri="{D42A27DB-BD31-4B8C-83A1-F6EECF244321}">
                <p14:modId xmlns:p14="http://schemas.microsoft.com/office/powerpoint/2010/main" val="2789940327"/>
              </p:ext>
            </p:extLst>
          </p:nvPr>
        </p:nvGraphicFramePr>
        <p:xfrm>
          <a:off x="1055614" y="3431346"/>
          <a:ext cx="7552148" cy="362857"/>
        </p:xfrm>
        <a:graphic>
          <a:graphicData uri="http://schemas.openxmlformats.org/drawingml/2006/table">
            <a:tbl>
              <a:tblPr firstRow="1" firstCol="1" bandRow="1">
                <a:tableStyleId>{5C22544A-7EE6-4342-B048-85BDC9FD1C3A}</a:tableStyleId>
              </a:tblPr>
              <a:tblGrid>
                <a:gridCol w="7552148">
                  <a:extLst>
                    <a:ext uri="{9D8B030D-6E8A-4147-A177-3AD203B41FA5}">
                      <a16:colId xmlns:a16="http://schemas.microsoft.com/office/drawing/2014/main" val="96797792"/>
                    </a:ext>
                  </a:extLst>
                </a:gridCol>
              </a:tblGrid>
              <a:tr h="362857">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lang="lt-LT" sz="1400" dirty="0">
                          <a:effectLst/>
                          <a:latin typeface="+mj-lt"/>
                          <a:ea typeface="Calibri" panose="020F0502020204030204" pitchFamily="34" charset="0"/>
                          <a:cs typeface="Times New Roman" panose="02020603050405020304" pitchFamily="18" charset="0"/>
                        </a:rPr>
                        <a:t>         IŠŠŪKIAI SUSIJĘ SU ĮPAREIGOJIMŲ SISTEMA</a:t>
                      </a:r>
                    </a:p>
                  </a:txBody>
                  <a:tcPr marL="50967" marR="50967" marT="0" marB="0" anchor="ctr"/>
                </a:tc>
                <a:extLst>
                  <a:ext uri="{0D108BD9-81ED-4DB2-BD59-A6C34878D82A}">
                    <a16:rowId xmlns:a16="http://schemas.microsoft.com/office/drawing/2014/main" val="3492008481"/>
                  </a:ext>
                </a:extLst>
              </a:tr>
            </a:tbl>
          </a:graphicData>
        </a:graphic>
      </p:graphicFrame>
      <p:sp>
        <p:nvSpPr>
          <p:cNvPr id="14" name="Rectangle 13"/>
          <p:cNvSpPr/>
          <p:nvPr/>
        </p:nvSpPr>
        <p:spPr>
          <a:xfrm>
            <a:off x="962194" y="3853920"/>
            <a:ext cx="7552148" cy="3539430"/>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lt-LT" sz="1400" dirty="0">
                <a:latin typeface="+mj-lt"/>
              </a:rPr>
              <a:t>Įpareigotosioms šalims siekiant pasiekti sutaupymus reikia investuoti </a:t>
            </a:r>
            <a:r>
              <a:rPr lang="lt-LT" sz="1400" b="1" dirty="0">
                <a:latin typeface="+mj-lt"/>
              </a:rPr>
              <a:t>dabar, </a:t>
            </a:r>
            <a:r>
              <a:rPr lang="lt-LT" sz="1400" dirty="0">
                <a:latin typeface="+mj-lt"/>
              </a:rPr>
              <a:t>todėl kuriama platforma per kurią </a:t>
            </a:r>
            <a:r>
              <a:rPr lang="lt-LT" sz="1400" dirty="0">
                <a:latin typeface="+mj-lt"/>
                <a:ea typeface="Calibri" panose="020F0502020204030204" pitchFamily="34" charset="0"/>
                <a:cs typeface="Times New Roman" panose="02020603050405020304" pitchFamily="18" charset="0"/>
              </a:rPr>
              <a:t>skirtingi instituciniai investuotojai galėtų investuoti į energinio efektyvumo projektus</a:t>
            </a:r>
          </a:p>
          <a:p>
            <a:pPr marL="171450" indent="-171450" algn="just">
              <a:buClr>
                <a:schemeClr val="accent1"/>
              </a:buClr>
              <a:buFont typeface="Arial" panose="020B0604020202020204" pitchFamily="34" charset="0"/>
              <a:buChar char="•"/>
            </a:pPr>
            <a:endParaRPr lang="lt-LT" sz="1400" dirty="0">
              <a:latin typeface="+mj-lt"/>
              <a:ea typeface="Calibri" panose="020F0502020204030204" pitchFamily="34" charset="0"/>
              <a:cs typeface="Times New Roman" panose="02020603050405020304" pitchFamily="18" charset="0"/>
            </a:endParaRPr>
          </a:p>
          <a:p>
            <a:pPr marL="171450" indent="-171450" algn="just">
              <a:buClr>
                <a:schemeClr val="accent1"/>
              </a:buClr>
              <a:buFont typeface="Arial" panose="020B0604020202020204" pitchFamily="34" charset="0"/>
              <a:buChar char="•"/>
            </a:pPr>
            <a:r>
              <a:rPr lang="lt-LT" sz="1400" dirty="0">
                <a:latin typeface="+mj-lt"/>
              </a:rPr>
              <a:t>Pritraukti kiek galima platesnį ratą potencialų, galimų investuotojų į daugiabučių  namų renovacijos ir kitų energinio efektyvumo projektų finansavimą</a:t>
            </a:r>
          </a:p>
          <a:p>
            <a:pPr marL="171450" indent="-171450" algn="just">
              <a:buClr>
                <a:schemeClr val="accent1"/>
              </a:buClr>
              <a:buFont typeface="Arial" panose="020B0604020202020204" pitchFamily="34" charset="0"/>
              <a:buChar char="•"/>
            </a:pPr>
            <a:endParaRPr lang="lt-LT" sz="1400" dirty="0">
              <a:latin typeface="+mj-lt"/>
            </a:endParaRPr>
          </a:p>
          <a:p>
            <a:pPr marL="171450" indent="-171450" algn="just">
              <a:buClr>
                <a:schemeClr val="accent1"/>
              </a:buClr>
              <a:buFont typeface="Arial" panose="020B0604020202020204" pitchFamily="34" charset="0"/>
              <a:buChar char="•"/>
            </a:pPr>
            <a:r>
              <a:rPr lang="lt-LT" sz="1400" dirty="0">
                <a:latin typeface="+mj-lt"/>
              </a:rPr>
              <a:t>Siekiama pritraukti ne mažiau kaip </a:t>
            </a:r>
            <a:r>
              <a:rPr lang="lt-LT" sz="1400" b="1" dirty="0">
                <a:latin typeface="+mj-lt"/>
              </a:rPr>
              <a:t>100 mln. </a:t>
            </a:r>
            <a:r>
              <a:rPr lang="lt-LT" sz="1400" dirty="0">
                <a:latin typeface="+mj-lt"/>
              </a:rPr>
              <a:t>Eur  finansavimo</a:t>
            </a:r>
          </a:p>
          <a:p>
            <a:pPr marL="171450" indent="-171450" algn="just">
              <a:buClr>
                <a:schemeClr val="accent1"/>
              </a:buClr>
              <a:buFont typeface="Arial" panose="020B0604020202020204" pitchFamily="34" charset="0"/>
              <a:buChar char="•"/>
            </a:pPr>
            <a:endParaRPr lang="lt-LT" sz="1400" dirty="0">
              <a:latin typeface="+mj-lt"/>
            </a:endParaRPr>
          </a:p>
          <a:p>
            <a:pPr marL="171450" indent="-171450" algn="just">
              <a:buClr>
                <a:schemeClr val="accent1"/>
              </a:buClr>
              <a:buFont typeface="Arial" panose="020B0604020202020204" pitchFamily="34" charset="0"/>
              <a:buChar char="•"/>
            </a:pPr>
            <a:r>
              <a:rPr lang="lt-LT" sz="1400" dirty="0">
                <a:latin typeface="+mj-lt"/>
              </a:rPr>
              <a:t>Tikimasi, kad investicinė platforma bus įsteigta ir pradės veikti </a:t>
            </a:r>
            <a:r>
              <a:rPr lang="lt-LT" sz="1400" b="1" dirty="0">
                <a:latin typeface="+mj-lt"/>
              </a:rPr>
              <a:t>šių metų 4 ketvirtį</a:t>
            </a:r>
            <a:endParaRPr lang="lt-LT" sz="1400" dirty="0">
              <a:latin typeface="+mj-lt"/>
            </a:endParaRPr>
          </a:p>
          <a:p>
            <a:pPr marL="171450" indent="-171450" algn="just">
              <a:buClr>
                <a:schemeClr val="accent1"/>
              </a:buClr>
              <a:buFont typeface="Arial" panose="020B0604020202020204" pitchFamily="34" charset="0"/>
              <a:buChar char="•"/>
            </a:pPr>
            <a:endParaRPr lang="lt-LT" sz="1400" b="1" dirty="0">
              <a:solidFill>
                <a:schemeClr val="accent3"/>
              </a:solidFill>
              <a:latin typeface="+mj-lt"/>
              <a:ea typeface="Calibri" panose="020F0502020204030204" pitchFamily="34" charset="0"/>
              <a:cs typeface="Times New Roman" panose="02020603050405020304" pitchFamily="18" charset="0"/>
            </a:endParaRPr>
          </a:p>
          <a:p>
            <a:pPr marL="171450" indent="-171450" algn="just">
              <a:buClr>
                <a:schemeClr val="accent1"/>
              </a:buClr>
              <a:buFont typeface="Arial" panose="020B0604020202020204" pitchFamily="34" charset="0"/>
              <a:buChar char="•"/>
            </a:pPr>
            <a:r>
              <a:rPr lang="lt-LT" sz="1400" dirty="0">
                <a:latin typeface="+mj-lt"/>
                <a:ea typeface="Calibri" panose="020F0502020204030204" pitchFamily="34" charset="0"/>
                <a:cs typeface="Times New Roman" panose="02020603050405020304" pitchFamily="18" charset="0"/>
              </a:rPr>
              <a:t>Tai įrankis, kuris esant daugiabučių namų projektų finansavimo poreikiui ateityje </a:t>
            </a:r>
            <a:r>
              <a:rPr lang="lt-LT" sz="1400" b="1" dirty="0">
                <a:latin typeface="+mj-lt"/>
                <a:ea typeface="Calibri" panose="020F0502020204030204" pitchFamily="34" charset="0"/>
                <a:cs typeface="Times New Roman" panose="02020603050405020304" pitchFamily="18" charset="0"/>
              </a:rPr>
              <a:t>padės greitai sutelkti trūkstamą finansavimą</a:t>
            </a:r>
          </a:p>
          <a:p>
            <a:pPr marL="171450" indent="-171450" algn="just">
              <a:buClr>
                <a:schemeClr val="accent1"/>
              </a:buClr>
              <a:buFont typeface="Arial" panose="020B0604020202020204" pitchFamily="34" charset="0"/>
              <a:buChar char="•"/>
            </a:pPr>
            <a:endParaRPr lang="lt-LT" sz="1400" dirty="0">
              <a:latin typeface="+mj-lt"/>
            </a:endParaRPr>
          </a:p>
          <a:p>
            <a:pPr marL="171450" indent="-171450" algn="just">
              <a:buClr>
                <a:schemeClr val="accent1"/>
              </a:buClr>
              <a:buFont typeface="Arial" panose="020B0604020202020204" pitchFamily="34" charset="0"/>
              <a:buChar char="•"/>
            </a:pPr>
            <a:endParaRPr lang="lt-LT" sz="1400" dirty="0">
              <a:latin typeface="+mj-lt"/>
            </a:endParaRPr>
          </a:p>
          <a:p>
            <a:pPr marL="171450" indent="-171450" algn="just">
              <a:buClr>
                <a:schemeClr val="accent1"/>
              </a:buClr>
              <a:buFont typeface="Arial" panose="020B0604020202020204" pitchFamily="34" charset="0"/>
              <a:buChar char="•"/>
            </a:pPr>
            <a:endParaRPr lang="lt-LT" sz="1400" dirty="0">
              <a:latin typeface="+mj-lt"/>
            </a:endParaRPr>
          </a:p>
          <a:p>
            <a:pPr marL="171450" indent="-171450" algn="just">
              <a:buClr>
                <a:schemeClr val="accent1"/>
              </a:buClr>
              <a:buFont typeface="Arial" panose="020B0604020202020204" pitchFamily="34" charset="0"/>
              <a:buChar char="•"/>
            </a:pPr>
            <a:endParaRPr lang="lt-LT" sz="1400" u="sng" dirty="0">
              <a:solidFill>
                <a:schemeClr val="accent3"/>
              </a:solidFill>
              <a:latin typeface="+mj-lt"/>
            </a:endParaRPr>
          </a:p>
        </p:txBody>
      </p:sp>
      <p:pic>
        <p:nvPicPr>
          <p:cNvPr id="1032" name="Picture 8" descr="Susijęs vaizd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019" y="781935"/>
            <a:ext cx="627714" cy="620241"/>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Network"/>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5911" y="1665499"/>
            <a:ext cx="335310" cy="335310"/>
          </a:xfrm>
          <a:prstGeom prst="rect">
            <a:avLst/>
          </a:prstGeom>
        </p:spPr>
      </p:pic>
      <p:pic>
        <p:nvPicPr>
          <p:cNvPr id="19" name="Graphic 18" descr="Head with Gears"/>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3356" y="3490629"/>
            <a:ext cx="307865" cy="307865"/>
          </a:xfrm>
          <a:prstGeom prst="rect">
            <a:avLst/>
          </a:prstGeom>
        </p:spPr>
      </p:pic>
    </p:spTree>
    <p:extLst>
      <p:ext uri="{BB962C8B-B14F-4D97-AF65-F5344CB8AC3E}">
        <p14:creationId xmlns:p14="http://schemas.microsoft.com/office/powerpoint/2010/main" val="96397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754985942"/>
              </p:ext>
            </p:extLst>
          </p:nvPr>
        </p:nvGraphicFramePr>
        <p:xfrm>
          <a:off x="475961" y="1638643"/>
          <a:ext cx="2845783" cy="307865"/>
        </p:xfrm>
        <a:graphic>
          <a:graphicData uri="http://schemas.openxmlformats.org/drawingml/2006/table">
            <a:tbl>
              <a:tblPr firstRow="1" firstCol="1" bandRow="1">
                <a:tableStyleId>{5C22544A-7EE6-4342-B048-85BDC9FD1C3A}</a:tableStyleId>
              </a:tblPr>
              <a:tblGrid>
                <a:gridCol w="2845783">
                  <a:extLst>
                    <a:ext uri="{9D8B030D-6E8A-4147-A177-3AD203B41FA5}">
                      <a16:colId xmlns:a16="http://schemas.microsoft.com/office/drawing/2014/main" val="96797792"/>
                    </a:ext>
                  </a:extLst>
                </a:gridCol>
              </a:tblGrid>
              <a:tr h="307865">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lang="lt-LT" sz="1400" dirty="0">
                          <a:effectLst/>
                          <a:latin typeface="+mj-lt"/>
                          <a:ea typeface="Calibri" panose="020F0502020204030204" pitchFamily="34" charset="0"/>
                          <a:cs typeface="Times New Roman" panose="02020603050405020304" pitchFamily="18" charset="0"/>
                        </a:rPr>
                        <a:t>         </a:t>
                      </a:r>
                      <a:r>
                        <a:rPr lang="lt-LT" sz="1400" b="0" kern="1200" dirty="0">
                          <a:solidFill>
                            <a:schemeClr val="lt1"/>
                          </a:solidFill>
                          <a:effectLst/>
                          <a:latin typeface="+mn-lt"/>
                          <a:ea typeface="Calibri" panose="020F0502020204030204" pitchFamily="34" charset="0"/>
                          <a:cs typeface="Times New Roman" panose="02020603050405020304" pitchFamily="18" charset="0"/>
                        </a:rPr>
                        <a:t>VIPA PASIŪLYTAS SPRENDIMAS</a:t>
                      </a:r>
                      <a:endParaRPr lang="lt-LT" sz="1400" b="0" dirty="0">
                        <a:effectLst/>
                        <a:latin typeface="+mj-lt"/>
                        <a:ea typeface="Calibri" panose="020F0502020204030204" pitchFamily="34" charset="0"/>
                        <a:cs typeface="Times New Roman" panose="02020603050405020304" pitchFamily="18" charset="0"/>
                      </a:endParaRPr>
                    </a:p>
                  </a:txBody>
                  <a:tcPr marL="50967" marR="50967" marT="0" marB="0" anchor="ctr"/>
                </a:tc>
                <a:extLst>
                  <a:ext uri="{0D108BD9-81ED-4DB2-BD59-A6C34878D82A}">
                    <a16:rowId xmlns:a16="http://schemas.microsoft.com/office/drawing/2014/main" val="3492008481"/>
                  </a:ext>
                </a:extLst>
              </a:tr>
            </a:tbl>
          </a:graphicData>
        </a:graphic>
      </p:graphicFrame>
      <p:sp>
        <p:nvSpPr>
          <p:cNvPr id="2" name="Title 1"/>
          <p:cNvSpPr>
            <a:spLocks noGrp="1"/>
          </p:cNvSpPr>
          <p:nvPr>
            <p:ph type="title"/>
          </p:nvPr>
        </p:nvSpPr>
        <p:spPr>
          <a:xfrm>
            <a:off x="1898852" y="781935"/>
            <a:ext cx="6222797" cy="662470"/>
          </a:xfrm>
        </p:spPr>
        <p:txBody>
          <a:bodyPr/>
          <a:lstStyle/>
          <a:p>
            <a:r>
              <a:rPr lang="lt-LT" sz="2400" dirty="0">
                <a:ea typeface="Calibri" panose="020F0502020204030204" pitchFamily="34" charset="0"/>
                <a:cs typeface="Times New Roman" panose="02020603050405020304" pitchFamily="18" charset="0"/>
              </a:rPr>
              <a:t>ĮNVESTICINĖ PLATFORMA</a:t>
            </a:r>
            <a:br>
              <a:rPr lang="lt-LT" dirty="0"/>
            </a:br>
            <a:endParaRPr lang="lt-LT" sz="1400" dirty="0"/>
          </a:p>
        </p:txBody>
      </p:sp>
      <p:sp>
        <p:nvSpPr>
          <p:cNvPr id="10" name="Rectangle 9"/>
          <p:cNvSpPr/>
          <p:nvPr/>
        </p:nvSpPr>
        <p:spPr>
          <a:xfrm>
            <a:off x="452857" y="1944896"/>
            <a:ext cx="2929838" cy="2246769"/>
          </a:xfrm>
          <a:prstGeom prst="rect">
            <a:avLst/>
          </a:prstGeom>
        </p:spPr>
        <p:txBody>
          <a:bodyPr wrap="square">
            <a:spAutoFit/>
          </a:bodyPr>
          <a:lstStyle/>
          <a:p>
            <a:pPr marL="171450" indent="-171450">
              <a:buClr>
                <a:schemeClr val="accent1"/>
              </a:buClr>
              <a:buFont typeface="Arial" panose="020B0604020202020204" pitchFamily="34" charset="0"/>
              <a:buChar char="•"/>
            </a:pPr>
            <a:r>
              <a:rPr lang="lt-LT" sz="1400" dirty="0">
                <a:latin typeface="+mj-lt"/>
              </a:rPr>
              <a:t>Lėšas investuoti į IP kuri teiktų paskolas daugiabučių namų modernizavimui vėliau išplečiant veiklas į kitas EE priemones</a:t>
            </a:r>
            <a:endParaRPr lang="lt-LT" sz="1400" dirty="0"/>
          </a:p>
          <a:p>
            <a:pPr marL="171450" indent="-171450">
              <a:buClr>
                <a:schemeClr val="accent1"/>
              </a:buClr>
              <a:buFont typeface="Arial" panose="020B0604020202020204" pitchFamily="34" charset="0"/>
              <a:buChar char="•"/>
            </a:pPr>
            <a:r>
              <a:rPr lang="lt-LT" sz="1400" dirty="0">
                <a:latin typeface="+mj-lt"/>
              </a:rPr>
              <a:t>Investuotų lėšų pagrindu pritraukiamos paskolos iš kitų institucinių investuotojų</a:t>
            </a:r>
          </a:p>
          <a:p>
            <a:pPr>
              <a:buClr>
                <a:schemeClr val="accent1"/>
              </a:buClr>
            </a:pPr>
            <a:endParaRPr lang="lt-LT" sz="1400" dirty="0"/>
          </a:p>
          <a:p>
            <a:pPr marL="171450" indent="-171450">
              <a:buClr>
                <a:schemeClr val="accent1"/>
              </a:buClr>
              <a:buFont typeface="Arial" panose="020B0604020202020204" pitchFamily="34" charset="0"/>
              <a:buChar char="•"/>
            </a:pPr>
            <a:endParaRPr lang="lt-LT" sz="1400" dirty="0"/>
          </a:p>
          <a:p>
            <a:pPr marL="171450" indent="-171450" algn="just">
              <a:buClr>
                <a:schemeClr val="accent1"/>
              </a:buClr>
              <a:buFont typeface="Arial" panose="020B0604020202020204" pitchFamily="34" charset="0"/>
              <a:buChar char="•"/>
            </a:pPr>
            <a:endParaRPr lang="lt-LT" sz="1400" dirty="0">
              <a:solidFill>
                <a:schemeClr val="accent3"/>
              </a:solidFill>
              <a:latin typeface="+mj-lt"/>
            </a:endParaRPr>
          </a:p>
        </p:txBody>
      </p:sp>
      <p:graphicFrame>
        <p:nvGraphicFramePr>
          <p:cNvPr id="12" name="Table 11"/>
          <p:cNvGraphicFramePr>
            <a:graphicFrameLocks noGrp="1"/>
          </p:cNvGraphicFramePr>
          <p:nvPr>
            <p:extLst>
              <p:ext uri="{D42A27DB-BD31-4B8C-83A1-F6EECF244321}">
                <p14:modId xmlns:p14="http://schemas.microsoft.com/office/powerpoint/2010/main" val="3411458321"/>
              </p:ext>
            </p:extLst>
          </p:nvPr>
        </p:nvGraphicFramePr>
        <p:xfrm>
          <a:off x="475961" y="3878212"/>
          <a:ext cx="2777811" cy="307865"/>
        </p:xfrm>
        <a:graphic>
          <a:graphicData uri="http://schemas.openxmlformats.org/drawingml/2006/table">
            <a:tbl>
              <a:tblPr firstRow="1" firstCol="1" bandRow="1">
                <a:tableStyleId>{5C22544A-7EE6-4342-B048-85BDC9FD1C3A}</a:tableStyleId>
              </a:tblPr>
              <a:tblGrid>
                <a:gridCol w="2777811">
                  <a:extLst>
                    <a:ext uri="{9D8B030D-6E8A-4147-A177-3AD203B41FA5}">
                      <a16:colId xmlns:a16="http://schemas.microsoft.com/office/drawing/2014/main" val="96797792"/>
                    </a:ext>
                  </a:extLst>
                </a:gridCol>
              </a:tblGrid>
              <a:tr h="307865">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lang="lt-LT" sz="1400" b="0" dirty="0">
                          <a:effectLst/>
                          <a:latin typeface="+mj-lt"/>
                          <a:ea typeface="Calibri" panose="020F0502020204030204" pitchFamily="34" charset="0"/>
                          <a:cs typeface="Times New Roman" panose="02020603050405020304" pitchFamily="18" charset="0"/>
                        </a:rPr>
                        <a:t>         </a:t>
                      </a:r>
                      <a:r>
                        <a:rPr lang="lt-LT" sz="1400" b="0" kern="1200" dirty="0">
                          <a:solidFill>
                            <a:schemeClr val="lt1"/>
                          </a:solidFill>
                          <a:effectLst/>
                          <a:latin typeface="+mn-lt"/>
                          <a:ea typeface="Calibri" panose="020F0502020204030204" pitchFamily="34" charset="0"/>
                          <a:cs typeface="Times New Roman" panose="02020603050405020304" pitchFamily="18" charset="0"/>
                        </a:rPr>
                        <a:t>INTERESŲ SUDERINIMAS</a:t>
                      </a:r>
                      <a:endParaRPr lang="lt-LT" sz="1400" b="0" dirty="0">
                        <a:effectLst/>
                        <a:latin typeface="+mj-lt"/>
                        <a:ea typeface="Calibri" panose="020F0502020204030204" pitchFamily="34" charset="0"/>
                        <a:cs typeface="Times New Roman" panose="02020603050405020304" pitchFamily="18" charset="0"/>
                      </a:endParaRPr>
                    </a:p>
                  </a:txBody>
                  <a:tcPr marL="50967" marR="50967" marT="0" marB="0" anchor="ctr"/>
                </a:tc>
                <a:extLst>
                  <a:ext uri="{0D108BD9-81ED-4DB2-BD59-A6C34878D82A}">
                    <a16:rowId xmlns:a16="http://schemas.microsoft.com/office/drawing/2014/main" val="3492008481"/>
                  </a:ext>
                </a:extLst>
              </a:tr>
            </a:tbl>
          </a:graphicData>
        </a:graphic>
      </p:graphicFrame>
      <p:sp>
        <p:nvSpPr>
          <p:cNvPr id="14" name="Rectangle 13"/>
          <p:cNvSpPr/>
          <p:nvPr/>
        </p:nvSpPr>
        <p:spPr>
          <a:xfrm>
            <a:off x="468288" y="4140738"/>
            <a:ext cx="2777811" cy="3108543"/>
          </a:xfrm>
          <a:prstGeom prst="rect">
            <a:avLst/>
          </a:prstGeom>
        </p:spPr>
        <p:txBody>
          <a:bodyPr wrap="square">
            <a:spAutoFit/>
          </a:bodyPr>
          <a:lstStyle/>
          <a:p>
            <a:pPr marL="171450" indent="-171450">
              <a:buClr>
                <a:schemeClr val="accent1"/>
              </a:buClr>
              <a:buFont typeface="Arial" panose="020B0604020202020204" pitchFamily="34" charset="0"/>
              <a:buChar char="•"/>
            </a:pPr>
            <a:r>
              <a:rPr lang="lt-LT" sz="1400" dirty="0">
                <a:latin typeface="+mj-lt"/>
              </a:rPr>
              <a:t>EM poreikį įgyvendinti Energijos efektyvumo direktyvoje numatytus reikalavimus</a:t>
            </a:r>
          </a:p>
          <a:p>
            <a:pPr marL="171450" indent="-171450">
              <a:buClr>
                <a:schemeClr val="accent1"/>
              </a:buClr>
              <a:buFont typeface="Arial" panose="020B0604020202020204" pitchFamily="34" charset="0"/>
              <a:buChar char="•"/>
            </a:pPr>
            <a:r>
              <a:rPr lang="lt-LT" sz="1400" dirty="0">
                <a:latin typeface="+mj-lt"/>
              </a:rPr>
              <a:t>AM poreikį surasti papildomo finansavimo šaltinius daugiabučių namų modernizavimo srityje</a:t>
            </a:r>
          </a:p>
          <a:p>
            <a:pPr marL="171450" indent="-171450">
              <a:buClr>
                <a:schemeClr val="accent1"/>
              </a:buClr>
              <a:buFont typeface="Arial" panose="020B0604020202020204" pitchFamily="34" charset="0"/>
              <a:buChar char="•"/>
            </a:pPr>
            <a:r>
              <a:rPr lang="lt-LT" sz="1400" dirty="0">
                <a:latin typeface="+mj-lt"/>
              </a:rPr>
              <a:t>Įpareigotųjų šalių poreikį greitai surasti ir įgyvendinti EE projektus, leisiančius pasiekti nustatomus reikalavimus</a:t>
            </a:r>
          </a:p>
          <a:p>
            <a:pPr marL="171450" indent="-171450">
              <a:buClr>
                <a:schemeClr val="accent1"/>
              </a:buClr>
              <a:buFont typeface="Arial" panose="020B0604020202020204" pitchFamily="34" charset="0"/>
              <a:buChar char="•"/>
            </a:pPr>
            <a:endParaRPr lang="lt-LT" sz="1400" dirty="0">
              <a:latin typeface="+mj-lt"/>
            </a:endParaRPr>
          </a:p>
          <a:p>
            <a:pPr marL="171450" indent="-171450">
              <a:buClr>
                <a:schemeClr val="accent1"/>
              </a:buClr>
              <a:buFont typeface="Arial" panose="020B0604020202020204" pitchFamily="34" charset="0"/>
              <a:buChar char="•"/>
            </a:pPr>
            <a:endParaRPr lang="lt-LT" sz="1400" dirty="0">
              <a:latin typeface="+mj-lt"/>
            </a:endParaRPr>
          </a:p>
          <a:p>
            <a:pPr marL="171450" indent="-171450" algn="just">
              <a:buClr>
                <a:schemeClr val="accent1"/>
              </a:buClr>
              <a:buFont typeface="Arial" panose="020B0604020202020204" pitchFamily="34" charset="0"/>
              <a:buChar char="•"/>
            </a:pPr>
            <a:endParaRPr lang="lt-LT" sz="1400" u="sng" dirty="0">
              <a:solidFill>
                <a:schemeClr val="accent3"/>
              </a:solidFill>
              <a:latin typeface="+mj-lt"/>
            </a:endParaRPr>
          </a:p>
          <a:p>
            <a:pPr marL="171450" indent="-171450" algn="just">
              <a:buClr>
                <a:schemeClr val="accent1"/>
              </a:buClr>
              <a:buFont typeface="Arial" panose="020B0604020202020204" pitchFamily="34" charset="0"/>
              <a:buChar char="•"/>
            </a:pPr>
            <a:endParaRPr lang="lt-LT" sz="1400" u="sng" dirty="0">
              <a:solidFill>
                <a:schemeClr val="accent3"/>
              </a:solidFill>
              <a:latin typeface="+mj-lt"/>
            </a:endParaRPr>
          </a:p>
        </p:txBody>
      </p:sp>
      <p:pic>
        <p:nvPicPr>
          <p:cNvPr id="1032" name="Picture 8" descr="Susijęs vaiz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019" y="781935"/>
            <a:ext cx="627714" cy="620241"/>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upė 41"/>
          <p:cNvGrpSpPr/>
          <p:nvPr/>
        </p:nvGrpSpPr>
        <p:grpSpPr>
          <a:xfrm>
            <a:off x="3470427" y="1616869"/>
            <a:ext cx="5416847" cy="4902114"/>
            <a:chOff x="3470427" y="1616869"/>
            <a:chExt cx="5416847" cy="4902114"/>
          </a:xfrm>
        </p:grpSpPr>
        <p:pic>
          <p:nvPicPr>
            <p:cNvPr id="30" name="Picture Placeholder 19" descr="City"/>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74816" y="5086301"/>
              <a:ext cx="1432682" cy="1432682"/>
            </a:xfrm>
            <a:prstGeom prst="rect">
              <a:avLst/>
            </a:prstGeom>
          </p:spPr>
        </p:pic>
        <p:sp>
          <p:nvSpPr>
            <p:cNvPr id="32" name="Stačiakampis: suapvalinti kampai 31"/>
            <p:cNvSpPr/>
            <p:nvPr/>
          </p:nvSpPr>
          <p:spPr>
            <a:xfrm>
              <a:off x="6795444" y="1637614"/>
              <a:ext cx="713353" cy="417463"/>
            </a:xfrm>
            <a:prstGeom prst="roundRect">
              <a:avLst>
                <a:gd name="adj" fmla="val 4498"/>
              </a:avLst>
            </a:prstGeom>
            <a:solidFill>
              <a:srgbClr val="ADB2C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lt-LT" sz="1000" dirty="0">
                  <a:solidFill>
                    <a:schemeClr val="tx1"/>
                  </a:solidFill>
                </a:rPr>
                <a:t>ENERG. ĮM.</a:t>
              </a:r>
            </a:p>
          </p:txBody>
        </p:sp>
        <p:sp>
          <p:nvSpPr>
            <p:cNvPr id="38" name="Paaiškinimas: rodyklė žemyn 37"/>
            <p:cNvSpPr/>
            <p:nvPr/>
          </p:nvSpPr>
          <p:spPr>
            <a:xfrm>
              <a:off x="5255460" y="3612410"/>
              <a:ext cx="1772120" cy="1591919"/>
            </a:xfrm>
            <a:prstGeom prst="downArrowCallout">
              <a:avLst>
                <a:gd name="adj1" fmla="val 25807"/>
                <a:gd name="adj2" fmla="val 25000"/>
                <a:gd name="adj3" fmla="val 20043"/>
                <a:gd name="adj4" fmla="val 64977"/>
              </a:avLst>
            </a:prstGeom>
            <a:solidFill>
              <a:srgbClr val="77C043"/>
            </a:solidFill>
            <a:ln>
              <a:solidFill>
                <a:srgbClr val="77C04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t-LT" dirty="0"/>
                <a:t>DNMF</a:t>
              </a:r>
            </a:p>
          </p:txBody>
        </p:sp>
        <p:sp>
          <p:nvSpPr>
            <p:cNvPr id="36" name="Paaiškinimas: rodyklė dešinėn 35"/>
            <p:cNvSpPr/>
            <p:nvPr/>
          </p:nvSpPr>
          <p:spPr>
            <a:xfrm>
              <a:off x="3470427" y="3335397"/>
              <a:ext cx="1697301" cy="1354425"/>
            </a:xfrm>
            <a:prstGeom prst="rightArrowCallout">
              <a:avLst>
                <a:gd name="adj1" fmla="val 26875"/>
                <a:gd name="adj2" fmla="val 25000"/>
                <a:gd name="adj3" fmla="val 28626"/>
                <a:gd name="adj4" fmla="val 64977"/>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EBRD</a:t>
              </a:r>
            </a:p>
          </p:txBody>
        </p:sp>
        <p:sp>
          <p:nvSpPr>
            <p:cNvPr id="41" name="Paaiškinimas: rodyklė kairėn 40"/>
            <p:cNvSpPr/>
            <p:nvPr/>
          </p:nvSpPr>
          <p:spPr>
            <a:xfrm>
              <a:off x="7179942" y="3354931"/>
              <a:ext cx="1707332" cy="1354425"/>
            </a:xfrm>
            <a:prstGeom prst="leftArrowCallout">
              <a:avLst>
                <a:gd name="adj1" fmla="val 30626"/>
                <a:gd name="adj2" fmla="val 25000"/>
                <a:gd name="adj3" fmla="val 25000"/>
                <a:gd name="adj4" fmla="val 64977"/>
              </a:avLst>
            </a:prstGeom>
            <a:solidFill>
              <a:srgbClr val="3A8680"/>
            </a:solidFill>
            <a:ln>
              <a:solidFill>
                <a:srgbClr val="3A8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VALSTYBĖ</a:t>
              </a:r>
            </a:p>
          </p:txBody>
        </p:sp>
        <p:sp>
          <p:nvSpPr>
            <p:cNvPr id="45" name="Stačiakampis: suapvalinti kampai 44"/>
            <p:cNvSpPr/>
            <p:nvPr/>
          </p:nvSpPr>
          <p:spPr>
            <a:xfrm>
              <a:off x="4762380" y="1616869"/>
              <a:ext cx="713353" cy="417463"/>
            </a:xfrm>
            <a:prstGeom prst="roundRect">
              <a:avLst>
                <a:gd name="adj" fmla="val 4498"/>
              </a:avLst>
            </a:prstGeom>
            <a:solidFill>
              <a:srgbClr val="ADB2CB"/>
            </a:solidFill>
            <a:ln>
              <a:solidFill>
                <a:srgbClr val="666F9E"/>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lt-LT" sz="1000" dirty="0">
                  <a:solidFill>
                    <a:schemeClr val="tx1"/>
                  </a:solidFill>
                </a:rPr>
                <a:t>KOMERC. BANKAI</a:t>
              </a:r>
            </a:p>
          </p:txBody>
        </p:sp>
        <p:sp>
          <p:nvSpPr>
            <p:cNvPr id="46" name="Stačiakampis: suapvalinti kampai 45"/>
            <p:cNvSpPr/>
            <p:nvPr/>
          </p:nvSpPr>
          <p:spPr>
            <a:xfrm>
              <a:off x="4771885" y="2594112"/>
              <a:ext cx="713353" cy="417463"/>
            </a:xfrm>
            <a:prstGeom prst="roundRect">
              <a:avLst>
                <a:gd name="adj" fmla="val 4498"/>
              </a:avLst>
            </a:prstGeom>
            <a:solidFill>
              <a:srgbClr val="ADB2C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lt-LT" sz="1000" dirty="0">
                  <a:solidFill>
                    <a:schemeClr val="tx1"/>
                  </a:solidFill>
                </a:rPr>
                <a:t>TFI</a:t>
              </a:r>
            </a:p>
          </p:txBody>
        </p:sp>
        <p:sp>
          <p:nvSpPr>
            <p:cNvPr id="47" name="Stačiakampis: suapvalinti kampai 46"/>
            <p:cNvSpPr/>
            <p:nvPr/>
          </p:nvSpPr>
          <p:spPr>
            <a:xfrm>
              <a:off x="6807498" y="2583014"/>
              <a:ext cx="716007" cy="417463"/>
            </a:xfrm>
            <a:prstGeom prst="roundRect">
              <a:avLst>
                <a:gd name="adj" fmla="val 4498"/>
              </a:avLst>
            </a:prstGeom>
            <a:solidFill>
              <a:srgbClr val="ADB2CB"/>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lt-LT" sz="1000" dirty="0">
                  <a:solidFill>
                    <a:schemeClr val="tx1"/>
                  </a:solidFill>
                </a:rPr>
                <a:t>RIZIKOS KAP. ĮM.</a:t>
              </a:r>
            </a:p>
          </p:txBody>
        </p:sp>
        <p:sp>
          <p:nvSpPr>
            <p:cNvPr id="48" name="Stačiakampis: suapvalinti kampai 47"/>
            <p:cNvSpPr/>
            <p:nvPr/>
          </p:nvSpPr>
          <p:spPr>
            <a:xfrm>
              <a:off x="6391854" y="4275135"/>
              <a:ext cx="635727" cy="414687"/>
            </a:xfrm>
            <a:prstGeom prst="roundRect">
              <a:avLst>
                <a:gd name="adj" fmla="val 44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t-LT" sz="1000" dirty="0">
                  <a:solidFill>
                    <a:schemeClr val="tx1"/>
                  </a:solidFill>
                </a:rPr>
                <a:t>VIPA</a:t>
              </a:r>
            </a:p>
          </p:txBody>
        </p:sp>
        <p:sp>
          <p:nvSpPr>
            <p:cNvPr id="49" name="Paaiškinimas: rodyklė žemyn 48"/>
            <p:cNvSpPr/>
            <p:nvPr/>
          </p:nvSpPr>
          <p:spPr>
            <a:xfrm>
              <a:off x="5420962" y="1711276"/>
              <a:ext cx="1466018" cy="1806727"/>
            </a:xfrm>
            <a:prstGeom prst="downArrowCallout">
              <a:avLst>
                <a:gd name="adj1" fmla="val 29626"/>
                <a:gd name="adj2" fmla="val 31335"/>
                <a:gd name="adj3" fmla="val 20043"/>
                <a:gd name="adj4" fmla="val 64977"/>
              </a:avLst>
            </a:prstGeom>
            <a:solidFill>
              <a:srgbClr val="666F9E"/>
            </a:solidFill>
            <a:ln>
              <a:solidFill>
                <a:srgbClr val="666F9E"/>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t-LT" dirty="0"/>
                <a:t>INVESTICINĖ PLATFORMA</a:t>
              </a:r>
            </a:p>
          </p:txBody>
        </p:sp>
      </p:grpSp>
      <p:pic>
        <p:nvPicPr>
          <p:cNvPr id="50" name="Graphic 15" descr="Network"/>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4194" y="3844954"/>
            <a:ext cx="335310" cy="335310"/>
          </a:xfrm>
          <a:prstGeom prst="rect">
            <a:avLst/>
          </a:prstGeom>
        </p:spPr>
      </p:pic>
      <p:pic>
        <p:nvPicPr>
          <p:cNvPr id="64" name="Graphic 6" descr="Bullseye"/>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5641" y="1685562"/>
            <a:ext cx="212416" cy="212416"/>
          </a:xfrm>
          <a:prstGeom prst="rect">
            <a:avLst/>
          </a:prstGeom>
        </p:spPr>
      </p:pic>
    </p:spTree>
    <p:extLst>
      <p:ext uri="{BB962C8B-B14F-4D97-AF65-F5344CB8AC3E}">
        <p14:creationId xmlns:p14="http://schemas.microsoft.com/office/powerpoint/2010/main" val="385931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t-LT" sz="4000" dirty="0" err="1"/>
              <a:t>Kvartalinė</a:t>
            </a:r>
            <a:r>
              <a:rPr lang="lt-LT" sz="4000" dirty="0"/>
              <a:t> renovacija</a:t>
            </a:r>
            <a:endParaRPr lang="en-US" sz="4000" dirty="0"/>
          </a:p>
        </p:txBody>
      </p:sp>
    </p:spTree>
    <p:extLst>
      <p:ext uri="{BB962C8B-B14F-4D97-AF65-F5344CB8AC3E}">
        <p14:creationId xmlns:p14="http://schemas.microsoft.com/office/powerpoint/2010/main" val="370001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4129" y="781935"/>
            <a:ext cx="6837406" cy="662470"/>
          </a:xfrm>
        </p:spPr>
        <p:txBody>
          <a:bodyPr>
            <a:noAutofit/>
          </a:bodyPr>
          <a:lstStyle/>
          <a:p>
            <a:r>
              <a:rPr lang="lt-LT" sz="2400" dirty="0"/>
              <a:t>KVARTALINĖ RENOVACIJA</a:t>
            </a:r>
            <a:br>
              <a:rPr lang="lt-LT" sz="2400" dirty="0"/>
            </a:br>
            <a:r>
              <a:rPr lang="lt-LT" sz="1400" dirty="0"/>
              <a:t>SVARBIAUSI ĮVYKIAI </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899800234"/>
              </p:ext>
            </p:extLst>
          </p:nvPr>
        </p:nvGraphicFramePr>
        <p:xfrm>
          <a:off x="1036927" y="1784585"/>
          <a:ext cx="7579851" cy="4296029"/>
        </p:xfrm>
        <a:graphic>
          <a:graphicData uri="http://schemas.openxmlformats.org/drawingml/2006/table">
            <a:tbl>
              <a:tblPr firstRow="1" firstCol="1" bandRow="1">
                <a:tableStyleId>{5C22544A-7EE6-4342-B048-85BDC9FD1C3A}</a:tableStyleId>
              </a:tblPr>
              <a:tblGrid>
                <a:gridCol w="3955203">
                  <a:extLst>
                    <a:ext uri="{9D8B030D-6E8A-4147-A177-3AD203B41FA5}">
                      <a16:colId xmlns:a16="http://schemas.microsoft.com/office/drawing/2014/main" val="670539871"/>
                    </a:ext>
                  </a:extLst>
                </a:gridCol>
                <a:gridCol w="3624648">
                  <a:extLst>
                    <a:ext uri="{9D8B030D-6E8A-4147-A177-3AD203B41FA5}">
                      <a16:colId xmlns:a16="http://schemas.microsoft.com/office/drawing/2014/main" val="680226321"/>
                    </a:ext>
                  </a:extLst>
                </a:gridCol>
              </a:tblGrid>
              <a:tr h="195707">
                <a:tc>
                  <a:txBody>
                    <a:bodyPr/>
                    <a:lstStyle/>
                    <a:p>
                      <a:pPr algn="ctr">
                        <a:lnSpc>
                          <a:spcPct val="107000"/>
                        </a:lnSpc>
                        <a:spcAft>
                          <a:spcPts val="0"/>
                        </a:spcAft>
                      </a:pPr>
                      <a:r>
                        <a:rPr lang="lt-LT" sz="1200" dirty="0">
                          <a:effectLst/>
                        </a:rPr>
                        <a:t>2016 m. metai</a:t>
                      </a:r>
                      <a:endParaRPr lang="lt-LT" sz="1200" dirty="0">
                        <a:effectLst/>
                        <a:latin typeface="Calibri" panose="020F0502020204030204" pitchFamily="34" charset="0"/>
                        <a:ea typeface="+mn-ea"/>
                        <a:cs typeface="Times New Roman" panose="02020603050405020304" pitchFamily="18" charset="0"/>
                      </a:endParaRPr>
                    </a:p>
                  </a:txBody>
                  <a:tcPr marL="50967" marR="50967" marT="0" marB="0" anchor="ctr"/>
                </a:tc>
                <a:tc>
                  <a:txBody>
                    <a:bodyPr/>
                    <a:lstStyle/>
                    <a:p>
                      <a:pPr algn="ctr">
                        <a:lnSpc>
                          <a:spcPct val="107000"/>
                        </a:lnSpc>
                        <a:spcAft>
                          <a:spcPts val="0"/>
                        </a:spcAft>
                      </a:pPr>
                      <a:r>
                        <a:rPr lang="lt-LT" sz="1200" dirty="0">
                          <a:effectLst/>
                        </a:rPr>
                        <a:t>2017 metai</a:t>
                      </a:r>
                      <a:endParaRPr lang="lt-L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967" marR="50967" marT="0" marB="0" anchor="ctr"/>
                </a:tc>
                <a:extLst>
                  <a:ext uri="{0D108BD9-81ED-4DB2-BD59-A6C34878D82A}">
                    <a16:rowId xmlns:a16="http://schemas.microsoft.com/office/drawing/2014/main" val="196113026"/>
                  </a:ext>
                </a:extLst>
              </a:tr>
              <a:tr h="1463040">
                <a:tc>
                  <a:txBody>
                    <a:bodyPr/>
                    <a:lstStyle/>
                    <a:p>
                      <a:pPr marL="228600" indent="-228600" algn="just">
                        <a:lnSpc>
                          <a:spcPct val="100000"/>
                        </a:lnSpc>
                        <a:buFont typeface="+mj-lt"/>
                        <a:buAutoNum type="arabicPeriod"/>
                      </a:pPr>
                      <a:r>
                        <a:rPr lang="lt-LT" sz="1200" b="0" dirty="0">
                          <a:latin typeface="+mj-lt"/>
                        </a:rPr>
                        <a:t>2016 m. birželio 1 d. LRV priėmė nutarimą Nr. 547 dėl Kvartalų energinio efektyvumo didinimo programų rengimo ir įgyvendinimo tvarkos aprašo patvirtinimo bei </a:t>
                      </a:r>
                      <a:r>
                        <a:rPr lang="lt-LT" sz="1200" b="0" u="sng" dirty="0">
                          <a:latin typeface="+mj-lt"/>
                        </a:rPr>
                        <a:t>VIPA paskyrimo šios programos finansuotoju</a:t>
                      </a:r>
                    </a:p>
                    <a:p>
                      <a:pPr marL="228600" indent="-228600" algn="just">
                        <a:buFont typeface="+mj-lt"/>
                        <a:buAutoNum type="arabicPeriod"/>
                      </a:pPr>
                      <a:endParaRPr lang="lt-LT" sz="1200" b="0" dirty="0">
                        <a:latin typeface="+mj-lt"/>
                      </a:endParaRPr>
                    </a:p>
                  </a:txBody>
                  <a:tcPr marL="50967" marR="50967" marT="0" marB="0"/>
                </a:tc>
                <a:tc>
                  <a:txBody>
                    <a:bodyPr/>
                    <a:lstStyle/>
                    <a:p>
                      <a:pPr marL="228600" indent="-228600" algn="just">
                        <a:buFont typeface="+mj-lt"/>
                        <a:buAutoNum type="arabicPeriod"/>
                      </a:pPr>
                      <a:r>
                        <a:rPr lang="lt-LT" sz="1200" dirty="0">
                          <a:latin typeface="+mj-lt"/>
                        </a:rPr>
                        <a:t>2017 m. </a:t>
                      </a:r>
                      <a:r>
                        <a:rPr lang="en-US" sz="1200" dirty="0" err="1">
                          <a:latin typeface="+mj-lt"/>
                        </a:rPr>
                        <a:t>sausio</a:t>
                      </a:r>
                      <a:r>
                        <a:rPr lang="lt-LT" sz="1200" dirty="0">
                          <a:latin typeface="+mj-lt"/>
                        </a:rPr>
                        <a:t> 25 d. </a:t>
                      </a:r>
                      <a:r>
                        <a:rPr lang="lt-LT" sz="1200" b="0" u="sng" dirty="0">
                          <a:latin typeface="+mj-lt"/>
                        </a:rPr>
                        <a:t>VIPA pakvietė </a:t>
                      </a:r>
                      <a:r>
                        <a:rPr lang="lt-LT" sz="1200" dirty="0">
                          <a:latin typeface="+mj-lt"/>
                        </a:rPr>
                        <a:t>3 Aukštakalnio kvartalo daugiabučių namų (Taikos g. 5, Taikos g. 29 ir Taikos g. 35) bei 5 </a:t>
                      </a:r>
                      <a:r>
                        <a:rPr lang="en-US" sz="1200" dirty="0">
                          <a:latin typeface="+mj-lt"/>
                        </a:rPr>
                        <a:t>Bir</a:t>
                      </a:r>
                      <a:r>
                        <a:rPr lang="lt-LT" sz="1200" dirty="0">
                          <a:latin typeface="+mj-lt"/>
                        </a:rPr>
                        <a:t>š</a:t>
                      </a:r>
                      <a:r>
                        <a:rPr lang="en-US" sz="1200" dirty="0" err="1">
                          <a:latin typeface="+mj-lt"/>
                        </a:rPr>
                        <a:t>tono</a:t>
                      </a:r>
                      <a:r>
                        <a:rPr lang="en-US" sz="1200" dirty="0">
                          <a:latin typeface="+mj-lt"/>
                        </a:rPr>
                        <a:t> </a:t>
                      </a:r>
                      <a:r>
                        <a:rPr lang="en-US" sz="1200" dirty="0" err="1">
                          <a:latin typeface="+mj-lt"/>
                        </a:rPr>
                        <a:t>miesto</a:t>
                      </a:r>
                      <a:r>
                        <a:rPr lang="en-US" sz="1200" dirty="0">
                          <a:latin typeface="+mj-lt"/>
                        </a:rPr>
                        <a:t> </a:t>
                      </a:r>
                      <a:r>
                        <a:rPr lang="en-US" sz="1200" dirty="0" err="1">
                          <a:latin typeface="+mj-lt"/>
                        </a:rPr>
                        <a:t>centrin</a:t>
                      </a:r>
                      <a:r>
                        <a:rPr lang="lt-LT" sz="1200" dirty="0">
                          <a:latin typeface="+mj-lt"/>
                        </a:rPr>
                        <a:t>ė</a:t>
                      </a:r>
                      <a:r>
                        <a:rPr lang="en-US" sz="1200" dirty="0">
                          <a:latin typeface="+mj-lt"/>
                        </a:rPr>
                        <a:t>s dal</a:t>
                      </a:r>
                      <a:r>
                        <a:rPr lang="lt-LT" sz="1200" dirty="0">
                          <a:latin typeface="+mj-lt"/>
                        </a:rPr>
                        <a:t>i</a:t>
                      </a:r>
                      <a:r>
                        <a:rPr lang="en-US" sz="1200" dirty="0" err="1">
                          <a:latin typeface="+mj-lt"/>
                        </a:rPr>
                        <a:t>es</a:t>
                      </a:r>
                      <a:r>
                        <a:rPr lang="en-US" sz="1200" dirty="0">
                          <a:latin typeface="+mj-lt"/>
                        </a:rPr>
                        <a:t> </a:t>
                      </a:r>
                      <a:r>
                        <a:rPr lang="en-US" sz="1200" dirty="0" err="1">
                          <a:latin typeface="+mj-lt"/>
                        </a:rPr>
                        <a:t>kvartalo</a:t>
                      </a:r>
                      <a:r>
                        <a:rPr lang="lt-LT" sz="1200" dirty="0">
                          <a:latin typeface="+mj-lt"/>
                        </a:rPr>
                        <a:t> daugiabučių namų (</a:t>
                      </a:r>
                      <a:r>
                        <a:rPr lang="lt-LT" sz="1200" dirty="0" err="1">
                          <a:latin typeface="+mj-lt"/>
                        </a:rPr>
                        <a:t>Druskupio</a:t>
                      </a:r>
                      <a:r>
                        <a:rPr lang="lt-LT" sz="1200" dirty="0">
                          <a:latin typeface="+mj-lt"/>
                        </a:rPr>
                        <a:t> g. 4A, Vilniaus g. 4, Vilniaus g. 10, S. Dariaus ir S. Girėno g. 7 ir B. Sruogos g. 10) administratorius</a:t>
                      </a:r>
                    </a:p>
                    <a:p>
                      <a:pPr algn="just"/>
                      <a:endParaRPr lang="lt-LT" sz="1200" dirty="0">
                        <a:latin typeface="+mj-lt"/>
                      </a:endParaRPr>
                    </a:p>
                  </a:txBody>
                  <a:tcPr marL="68580" marR="68580" marT="0" marB="0"/>
                </a:tc>
                <a:extLst>
                  <a:ext uri="{0D108BD9-81ED-4DB2-BD59-A6C34878D82A}">
                    <a16:rowId xmlns:a16="http://schemas.microsoft.com/office/drawing/2014/main" val="2850085979"/>
                  </a:ext>
                </a:extLst>
              </a:tr>
              <a:tr h="1463040">
                <a:tc>
                  <a:txBody>
                    <a:bodyPr/>
                    <a:lstStyle/>
                    <a:p>
                      <a:pPr marL="228600" marR="0" lvl="0" indent="-228600" algn="just" defTabSz="861993" rtl="0" eaLnBrk="1" fontAlgn="auto" latinLnBrk="0" hangingPunct="1">
                        <a:lnSpc>
                          <a:spcPct val="100000"/>
                        </a:lnSpc>
                        <a:spcBef>
                          <a:spcPts val="0"/>
                        </a:spcBef>
                        <a:spcAft>
                          <a:spcPts val="0"/>
                        </a:spcAft>
                        <a:buClrTx/>
                        <a:buSzTx/>
                        <a:buFont typeface="+mj-lt"/>
                        <a:buAutoNum type="arabicPeriod" startAt="2"/>
                        <a:tabLst/>
                        <a:defRPr/>
                      </a:pPr>
                      <a:r>
                        <a:rPr lang="lt-LT" sz="1200" b="0" dirty="0">
                          <a:latin typeface="+mj-lt"/>
                        </a:rPr>
                        <a:t>2016 m. birželio 14 d. Šiaulių, Utenos ir Birštono savivaldybės paskirti administratoriai </a:t>
                      </a:r>
                      <a:r>
                        <a:rPr lang="lt-LT" sz="1200" b="0" u="sng" dirty="0">
                          <a:latin typeface="+mj-lt"/>
                        </a:rPr>
                        <a:t>pateikė 3 bandomųjų kvartalų energinio efektyvumo modernizavimo paraiškas</a:t>
                      </a:r>
                      <a:r>
                        <a:rPr lang="lt-LT" sz="1200" b="1" dirty="0">
                          <a:latin typeface="+mj-lt"/>
                        </a:rPr>
                        <a:t> </a:t>
                      </a:r>
                      <a:r>
                        <a:rPr lang="lt-LT" sz="1200" b="0" dirty="0">
                          <a:latin typeface="+mj-lt"/>
                        </a:rPr>
                        <a:t>pagal 2016 m. birželio 1 d. LRV patvirtinto „Kvartalų energinio efektyvumo didinimo programų rengimo ir įgyvendinimo tvarkos aprašo“</a:t>
                      </a:r>
                    </a:p>
                    <a:p>
                      <a:pPr marL="228600" marR="0" lvl="0" indent="-228600" algn="just" defTabSz="861993" rtl="0" eaLnBrk="1" fontAlgn="auto" latinLnBrk="0" hangingPunct="1">
                        <a:lnSpc>
                          <a:spcPct val="100000"/>
                        </a:lnSpc>
                        <a:spcBef>
                          <a:spcPts val="0"/>
                        </a:spcBef>
                        <a:spcAft>
                          <a:spcPts val="0"/>
                        </a:spcAft>
                        <a:buClrTx/>
                        <a:buSzTx/>
                        <a:buFont typeface="+mj-lt"/>
                        <a:buAutoNum type="arabicPeriod" startAt="2"/>
                        <a:tabLst/>
                        <a:defRPr/>
                      </a:pPr>
                      <a:endParaRPr lang="lt-LT" sz="1200" b="0" dirty="0">
                        <a:latin typeface="+mj-lt"/>
                      </a:endParaRPr>
                    </a:p>
                  </a:txBody>
                  <a:tcPr marL="50967" marR="50967" marT="0" marB="0"/>
                </a:tc>
                <a:tc>
                  <a:txBody>
                    <a:bodyPr/>
                    <a:lstStyle/>
                    <a:p>
                      <a:pPr marL="228600" marR="0" lvl="0" indent="-228600" algn="just" defTabSz="861993" rtl="0" eaLnBrk="1" fontAlgn="auto" latinLnBrk="0" hangingPunct="1">
                        <a:lnSpc>
                          <a:spcPct val="100000"/>
                        </a:lnSpc>
                        <a:spcBef>
                          <a:spcPts val="0"/>
                        </a:spcBef>
                        <a:spcAft>
                          <a:spcPts val="0"/>
                        </a:spcAft>
                        <a:buClrTx/>
                        <a:buSzTx/>
                        <a:buFont typeface="+mj-lt"/>
                        <a:buAutoNum type="arabicPeriod" startAt="2"/>
                        <a:tabLst/>
                        <a:defRPr/>
                      </a:pPr>
                      <a:r>
                        <a:rPr lang="lt-LT" sz="1200" dirty="0">
                          <a:latin typeface="+mj-lt"/>
                        </a:rPr>
                        <a:t>2017 m. vasario 20 d. </a:t>
                      </a:r>
                      <a:r>
                        <a:rPr lang="lt-LT" sz="1200" b="0" u="sng" dirty="0">
                          <a:latin typeface="+mj-lt"/>
                        </a:rPr>
                        <a:t>pateiktos 3 paraiškos</a:t>
                      </a:r>
                      <a:r>
                        <a:rPr lang="lt-LT" sz="1200" b="1" dirty="0">
                          <a:latin typeface="+mj-lt"/>
                        </a:rPr>
                        <a:t> </a:t>
                      </a:r>
                      <a:r>
                        <a:rPr lang="lt-LT" sz="1200" dirty="0">
                          <a:latin typeface="+mj-lt"/>
                        </a:rPr>
                        <a:t>dėl daugiabučių namų (Taikos g. 5, Taikos g. 29 ir Taikos g. 35) modernizavimo Aukštakalnio kvartale, esančio Utenos mieste</a:t>
                      </a:r>
                    </a:p>
                    <a:p>
                      <a:pPr marL="0" indent="0" algn="just">
                        <a:buFont typeface="+mj-lt"/>
                        <a:buNone/>
                      </a:pPr>
                      <a:endParaRPr lang="lt-LT" sz="1200" dirty="0">
                        <a:latin typeface="+mj-lt"/>
                      </a:endParaRPr>
                    </a:p>
                  </a:txBody>
                  <a:tcPr marL="68580" marR="68580" marT="0" marB="0"/>
                </a:tc>
                <a:extLst>
                  <a:ext uri="{0D108BD9-81ED-4DB2-BD59-A6C34878D82A}">
                    <a16:rowId xmlns:a16="http://schemas.microsoft.com/office/drawing/2014/main" val="3375747660"/>
                  </a:ext>
                </a:extLst>
              </a:tr>
              <a:tr h="1174242">
                <a:tc>
                  <a:txBody>
                    <a:bodyPr/>
                    <a:lstStyle/>
                    <a:p>
                      <a:pPr marL="228600" marR="0" lvl="0" indent="-228600" algn="just" defTabSz="861993" rtl="0" eaLnBrk="1" fontAlgn="auto" latinLnBrk="0" hangingPunct="1">
                        <a:lnSpc>
                          <a:spcPct val="107000"/>
                        </a:lnSpc>
                        <a:spcBef>
                          <a:spcPts val="0"/>
                        </a:spcBef>
                        <a:spcAft>
                          <a:spcPts val="0"/>
                        </a:spcAft>
                        <a:buClrTx/>
                        <a:buSzTx/>
                        <a:buFont typeface="+mj-lt"/>
                        <a:buAutoNum type="arabicPeriod" startAt="3"/>
                        <a:tabLst/>
                        <a:defRPr/>
                      </a:pPr>
                      <a:r>
                        <a:rPr lang="en-US" sz="1200" b="0" dirty="0">
                          <a:latin typeface="+mj-lt"/>
                        </a:rPr>
                        <a:t>2016 m. </a:t>
                      </a:r>
                      <a:r>
                        <a:rPr lang="lt-LT" sz="1200" b="0" dirty="0">
                          <a:latin typeface="+mj-lt"/>
                        </a:rPr>
                        <a:t>birželio 15 d. </a:t>
                      </a:r>
                      <a:r>
                        <a:rPr lang="lt-LT" sz="1200" b="0" u="sng" dirty="0">
                          <a:latin typeface="+mj-lt"/>
                        </a:rPr>
                        <a:t>VIPA įvertino </a:t>
                      </a:r>
                      <a:r>
                        <a:rPr lang="lt-LT" sz="1200" b="0" dirty="0">
                          <a:latin typeface="+mj-lt"/>
                        </a:rPr>
                        <a:t>Šiaulių, Utenos ir Birštono savivaldybės paskirtų administratorių pateiktas 3 bandomųjų kvartalų energinio efektyvumo modernizavimo paraiškas ir sudarė minėtų kvartalų energinio efektyvumo didinimo finansavimo planus</a:t>
                      </a:r>
                      <a:endParaRPr lang="en-US" sz="1200" b="0" dirty="0">
                        <a:latin typeface="+mj-lt"/>
                      </a:endParaRPr>
                    </a:p>
                    <a:p>
                      <a:pPr marL="228600" indent="-228600" algn="just">
                        <a:lnSpc>
                          <a:spcPct val="107000"/>
                        </a:lnSpc>
                        <a:spcAft>
                          <a:spcPts val="0"/>
                        </a:spcAft>
                        <a:buFont typeface="+mj-lt"/>
                        <a:buAutoNum type="arabicPeriod" startAt="3"/>
                      </a:pPr>
                      <a:endParaRPr lang="lt-LT" sz="1200" b="0" dirty="0">
                        <a:effectLst/>
                        <a:latin typeface="+mj-lt"/>
                        <a:ea typeface="+mn-ea"/>
                        <a:cs typeface="Times New Roman" panose="02020603050405020304" pitchFamily="18" charset="0"/>
                      </a:endParaRPr>
                    </a:p>
                  </a:txBody>
                  <a:tcPr marL="50967" marR="50967" marT="0" marB="0"/>
                </a:tc>
                <a:tc>
                  <a:txBody>
                    <a:bodyPr/>
                    <a:lstStyle/>
                    <a:p>
                      <a:pPr marL="228600" indent="-228600" algn="just">
                        <a:buFont typeface="+mj-lt"/>
                        <a:buAutoNum type="arabicPeriod" startAt="3"/>
                      </a:pPr>
                      <a:r>
                        <a:rPr lang="lt-LT" sz="1200" dirty="0">
                          <a:latin typeface="+mj-lt"/>
                        </a:rPr>
                        <a:t>2017 m. balandžio 20 d. </a:t>
                      </a:r>
                      <a:r>
                        <a:rPr lang="lt-LT" sz="1200" u="sng" dirty="0">
                          <a:latin typeface="+mj-lt"/>
                        </a:rPr>
                        <a:t>įvertintos 3 daugiabučių paraiškos ir išsiųsti Įsipareigojimo raštai</a:t>
                      </a:r>
                      <a:endParaRPr lang="lt-LT" sz="1200" dirty="0">
                        <a:latin typeface="+mj-lt"/>
                      </a:endParaRPr>
                    </a:p>
                  </a:txBody>
                  <a:tcPr marL="68580" marR="68580" marT="0" marB="0"/>
                </a:tc>
                <a:extLst>
                  <a:ext uri="{0D108BD9-81ED-4DB2-BD59-A6C34878D82A}">
                    <a16:rowId xmlns:a16="http://schemas.microsoft.com/office/drawing/2014/main" val="3308744506"/>
                  </a:ext>
                </a:extLst>
              </a:tr>
            </a:tbl>
          </a:graphicData>
        </a:graphic>
      </p:graphicFrame>
      <p:pic>
        <p:nvPicPr>
          <p:cNvPr id="9" name="Picture 4" descr="Schoolhous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609" y="699108"/>
            <a:ext cx="670981" cy="670981"/>
          </a:xfrm>
          <a:prstGeom prst="rect">
            <a:avLst/>
          </a:prstGeom>
        </p:spPr>
      </p:pic>
    </p:spTree>
    <p:extLst>
      <p:ext uri="{BB962C8B-B14F-4D97-AF65-F5344CB8AC3E}">
        <p14:creationId xmlns:p14="http://schemas.microsoft.com/office/powerpoint/2010/main" val="268591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8852" y="781935"/>
            <a:ext cx="5462602" cy="662470"/>
          </a:xfrm>
        </p:spPr>
        <p:txBody>
          <a:bodyPr>
            <a:normAutofit fontScale="90000"/>
          </a:bodyPr>
          <a:lstStyle/>
          <a:p>
            <a:r>
              <a:rPr lang="lt-LT" sz="2800" dirty="0"/>
              <a:t>KEE </a:t>
            </a:r>
            <a:r>
              <a:rPr lang="en-US" sz="2800" dirty="0"/>
              <a:t>PROGRAMOS </a:t>
            </a:r>
            <a:r>
              <a:rPr lang="lt-LT" sz="2800" dirty="0"/>
              <a:t>ĮGYVENDINIMO STAUSAS</a:t>
            </a:r>
            <a:endParaRPr lang="en-US" sz="2800" dirty="0"/>
          </a:p>
        </p:txBody>
      </p:sp>
      <p:pic>
        <p:nvPicPr>
          <p:cNvPr id="6" name="Picture 4" descr="Schoolhouse"/>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609" y="699108"/>
            <a:ext cx="670981" cy="670981"/>
          </a:xfrm>
          <a:prstGeom prst="rect">
            <a:avLst/>
          </a:prstGeom>
        </p:spPr>
      </p:pic>
      <p:graphicFrame>
        <p:nvGraphicFramePr>
          <p:cNvPr id="12" name="Object 5"/>
          <p:cNvGraphicFramePr>
            <a:graphicFrameLocks noChangeAspect="1"/>
          </p:cNvGraphicFramePr>
          <p:nvPr>
            <p:extLst>
              <p:ext uri="{D42A27DB-BD31-4B8C-83A1-F6EECF244321}">
                <p14:modId xmlns:p14="http://schemas.microsoft.com/office/powerpoint/2010/main" val="3470905196"/>
              </p:ext>
            </p:extLst>
          </p:nvPr>
        </p:nvGraphicFramePr>
        <p:xfrm>
          <a:off x="220216" y="1850148"/>
          <a:ext cx="8690250" cy="3885310"/>
        </p:xfrm>
        <a:graphic>
          <a:graphicData uri="http://schemas.openxmlformats.org/presentationml/2006/ole">
            <mc:AlternateContent xmlns:mc="http://schemas.openxmlformats.org/markup-compatibility/2006">
              <mc:Choice xmlns:v="urn:schemas-microsoft-com:vml" Requires="v">
                <p:oleObj spid="_x0000_s3248" name="Visio" r:id="rId5" imgW="11372915" imgH="4486314" progId="Visio.Drawing.15">
                  <p:embed/>
                </p:oleObj>
              </mc:Choice>
              <mc:Fallback>
                <p:oleObj name="Visio" r:id="rId5" imgW="11372915" imgH="4486314" progId="Visio.Drawing.15">
                  <p:embed/>
                  <p:pic>
                    <p:nvPicPr>
                      <p:cNvPr id="12" name="Object 5"/>
                      <p:cNvPicPr/>
                      <p:nvPr/>
                    </p:nvPicPr>
                    <p:blipFill>
                      <a:blip r:embed="rId6"/>
                      <a:stretch>
                        <a:fillRect/>
                      </a:stretch>
                    </p:blipFill>
                    <p:spPr>
                      <a:xfrm>
                        <a:off x="220216" y="1850148"/>
                        <a:ext cx="8690250" cy="3885310"/>
                      </a:xfrm>
                      <a:prstGeom prst="rect">
                        <a:avLst/>
                      </a:prstGeom>
                    </p:spPr>
                  </p:pic>
                </p:oleObj>
              </mc:Fallback>
            </mc:AlternateContent>
          </a:graphicData>
        </a:graphic>
      </p:graphicFrame>
    </p:spTree>
    <p:extLst>
      <p:ext uri="{BB962C8B-B14F-4D97-AF65-F5344CB8AC3E}">
        <p14:creationId xmlns:p14="http://schemas.microsoft.com/office/powerpoint/2010/main" val="1810550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t-LT" dirty="0"/>
              <a:t>AČ</a:t>
            </a:r>
            <a:r>
              <a:rPr lang="lt-LT" sz="4800" b="1" dirty="0"/>
              <a:t>IŪ UŽ DĖMESĮ </a:t>
            </a:r>
            <a:r>
              <a:rPr lang="en-US" sz="4800" b="1" dirty="0"/>
              <a:t>!</a:t>
            </a:r>
            <a:endParaRPr lang="en-US" dirty="0"/>
          </a:p>
        </p:txBody>
      </p:sp>
    </p:spTree>
    <p:extLst>
      <p:ext uri="{BB962C8B-B14F-4D97-AF65-F5344CB8AC3E}">
        <p14:creationId xmlns:p14="http://schemas.microsoft.com/office/powerpoint/2010/main" val="147562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lt-LT" sz="4000" dirty="0"/>
              <a:t>VIPA valdomi fondai</a:t>
            </a:r>
            <a:endParaRPr lang="en-US" sz="4000" dirty="0"/>
          </a:p>
        </p:txBody>
      </p:sp>
    </p:spTree>
    <p:extLst>
      <p:ext uri="{BB962C8B-B14F-4D97-AF65-F5344CB8AC3E}">
        <p14:creationId xmlns:p14="http://schemas.microsoft.com/office/powerpoint/2010/main" val="334743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2400" dirty="0"/>
              <a:t>JESSICA DAUGIABUČIAI NAMAI</a:t>
            </a:r>
            <a:br>
              <a:rPr lang="lt-LT" dirty="0"/>
            </a:br>
            <a:r>
              <a:rPr lang="lt-LT" sz="1400" dirty="0"/>
              <a:t>SVARBIAUSI ĮVYKIAI</a:t>
            </a:r>
          </a:p>
        </p:txBody>
      </p:sp>
      <p:pic>
        <p:nvPicPr>
          <p:cNvPr id="5" name="Picture Placeholder 19" descr="City"/>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395" y="772635"/>
            <a:ext cx="655294" cy="655294"/>
          </a:xfrm>
          <a:prstGeom prst="rect">
            <a:avLst/>
          </a:prstGeom>
        </p:spPr>
      </p:pic>
      <p:pic>
        <p:nvPicPr>
          <p:cNvPr id="6" name="Picture 5"/>
          <p:cNvPicPr>
            <a:picLocks noChangeAspect="1"/>
          </p:cNvPicPr>
          <p:nvPr/>
        </p:nvPicPr>
        <p:blipFill>
          <a:blip r:embed="rId5"/>
          <a:stretch>
            <a:fillRect/>
          </a:stretch>
        </p:blipFill>
        <p:spPr>
          <a:xfrm>
            <a:off x="1078364" y="1707892"/>
            <a:ext cx="4940069" cy="2326527"/>
          </a:xfrm>
          <a:prstGeom prst="rect">
            <a:avLst/>
          </a:prstGeom>
        </p:spPr>
      </p:pic>
      <p:pic>
        <p:nvPicPr>
          <p:cNvPr id="8" name="Picture 7"/>
          <p:cNvPicPr>
            <a:picLocks noChangeAspect="1"/>
          </p:cNvPicPr>
          <p:nvPr/>
        </p:nvPicPr>
        <p:blipFill>
          <a:blip r:embed="rId6"/>
          <a:stretch>
            <a:fillRect/>
          </a:stretch>
        </p:blipFill>
        <p:spPr>
          <a:xfrm>
            <a:off x="980902" y="4034419"/>
            <a:ext cx="5095024" cy="2390965"/>
          </a:xfrm>
          <a:prstGeom prst="rect">
            <a:avLst/>
          </a:prstGeom>
        </p:spPr>
      </p:pic>
      <p:sp>
        <p:nvSpPr>
          <p:cNvPr id="7" name="TextBox 6"/>
          <p:cNvSpPr txBox="1"/>
          <p:nvPr/>
        </p:nvSpPr>
        <p:spPr>
          <a:xfrm>
            <a:off x="6115895" y="1707892"/>
            <a:ext cx="2590783" cy="3908762"/>
          </a:xfrm>
          <a:prstGeom prst="rect">
            <a:avLst/>
          </a:prstGeom>
          <a:noFill/>
        </p:spPr>
        <p:txBody>
          <a:bodyPr wrap="square" rtlCol="0">
            <a:spAutoFit/>
          </a:bodyPr>
          <a:lstStyle/>
          <a:p>
            <a:pPr marL="171450" indent="-171450" algn="just">
              <a:buClr>
                <a:schemeClr val="accent1"/>
              </a:buClr>
              <a:buFont typeface="Arial" panose="020B0604020202020204" pitchFamily="34" charset="0"/>
              <a:buChar char="•"/>
            </a:pPr>
            <a:r>
              <a:rPr lang="lt-LT" sz="1600" dirty="0">
                <a:solidFill>
                  <a:schemeClr val="accent3"/>
                </a:solidFill>
                <a:latin typeface="+mj-lt"/>
              </a:rPr>
              <a:t>Iš viso buvo sudaryta 115 paskolos sutarčių, </a:t>
            </a:r>
            <a:r>
              <a:rPr lang="lt-LT" sz="1600" u="sng" dirty="0">
                <a:solidFill>
                  <a:schemeClr val="accent3"/>
                </a:solidFill>
                <a:latin typeface="+mj-lt"/>
              </a:rPr>
              <a:t>2016 m. nebuvo sudaryta sutarčių</a:t>
            </a:r>
          </a:p>
          <a:p>
            <a:pPr algn="just">
              <a:buClr>
                <a:schemeClr val="accent1"/>
              </a:buClr>
            </a:pPr>
            <a:endParaRPr lang="en-US" sz="1600" u="sng" dirty="0">
              <a:solidFill>
                <a:schemeClr val="accent3"/>
              </a:solidFill>
              <a:latin typeface="+mj-lt"/>
            </a:endParaRPr>
          </a:p>
          <a:p>
            <a:pPr marL="171450" indent="-171450" algn="just">
              <a:buClr>
                <a:schemeClr val="accent1"/>
              </a:buClr>
              <a:buFont typeface="Arial" panose="020B0604020202020204" pitchFamily="34" charset="0"/>
              <a:buChar char="•"/>
            </a:pPr>
            <a:r>
              <a:rPr lang="en-US" sz="1600" dirty="0">
                <a:solidFill>
                  <a:schemeClr val="accent3"/>
                </a:solidFill>
                <a:latin typeface="+mj-lt"/>
              </a:rPr>
              <a:t>I</a:t>
            </a:r>
            <a:r>
              <a:rPr lang="lt-LT" sz="1600" dirty="0">
                <a:solidFill>
                  <a:schemeClr val="accent3"/>
                </a:solidFill>
                <a:latin typeface="+mj-lt"/>
              </a:rPr>
              <a:t>š viso buvo išmokėta 29,5 mln. EUR, </a:t>
            </a:r>
            <a:r>
              <a:rPr lang="lt-LT" sz="1600" u="sng" dirty="0">
                <a:solidFill>
                  <a:schemeClr val="accent3"/>
                </a:solidFill>
                <a:latin typeface="+mj-lt"/>
              </a:rPr>
              <a:t>2016 m. buvo išmokėta paskolų 1,8 mln. EUR</a:t>
            </a:r>
            <a:endParaRPr lang="lt-LT" sz="1600" b="1" dirty="0">
              <a:solidFill>
                <a:schemeClr val="accent3"/>
              </a:solidFill>
              <a:latin typeface="+mj-lt"/>
              <a:ea typeface="Calibri" panose="020F0502020204030204" pitchFamily="34" charset="0"/>
              <a:cs typeface="Times New Roman" panose="02020603050405020304" pitchFamily="18" charset="0"/>
            </a:endParaRPr>
          </a:p>
          <a:p>
            <a:pPr algn="just">
              <a:buClr>
                <a:schemeClr val="accent1"/>
              </a:buClr>
            </a:pPr>
            <a:endParaRPr lang="lt-LT" sz="1600" b="1" dirty="0">
              <a:solidFill>
                <a:schemeClr val="accent3"/>
              </a:solidFill>
              <a:latin typeface="+mj-lt"/>
              <a:cs typeface="Times New Roman" panose="02020603050405020304" pitchFamily="18" charset="0"/>
            </a:endParaRPr>
          </a:p>
          <a:p>
            <a:pPr marL="171450" indent="-171450" algn="just">
              <a:buClr>
                <a:schemeClr val="accent1"/>
              </a:buClr>
              <a:buFont typeface="Arial" panose="020B0604020202020204" pitchFamily="34" charset="0"/>
              <a:buChar char="•"/>
            </a:pPr>
            <a:r>
              <a:rPr lang="lt-LT" sz="1600" dirty="0">
                <a:solidFill>
                  <a:schemeClr val="accent3"/>
                </a:solidFill>
                <a:latin typeface="+mj-lt"/>
              </a:rPr>
              <a:t>Iš viso baigti įgyvendinti 110 projektų, </a:t>
            </a:r>
            <a:r>
              <a:rPr lang="lt-LT" sz="1600" u="sng" dirty="0">
                <a:solidFill>
                  <a:schemeClr val="accent3"/>
                </a:solidFill>
                <a:latin typeface="+mj-lt"/>
              </a:rPr>
              <a:t>2016 m. baigti įgyvendinti 46 projektai</a:t>
            </a:r>
          </a:p>
          <a:p>
            <a:pPr marL="171450" indent="-171450" algn="just">
              <a:buFont typeface="Arial" panose="020B0604020202020204" pitchFamily="34" charset="0"/>
              <a:buChar char="•"/>
            </a:pPr>
            <a:endParaRPr lang="lt-LT" sz="1400" dirty="0">
              <a:solidFill>
                <a:schemeClr val="accent3"/>
              </a:solidFill>
              <a:ea typeface="Calibri" panose="020F0502020204030204" pitchFamily="34" charset="0"/>
              <a:cs typeface="Times New Roman" panose="02020603050405020304" pitchFamily="18" charset="0"/>
            </a:endParaRPr>
          </a:p>
          <a:p>
            <a:pPr algn="just"/>
            <a:endParaRPr lang="lt-LT" sz="1400" dirty="0">
              <a:solidFill>
                <a:schemeClr val="accent3"/>
              </a:solidFill>
              <a:ea typeface="Calibri" panose="020F0502020204030204" pitchFamily="34" charset="0"/>
              <a:cs typeface="Times New Roman" panose="02020603050405020304" pitchFamily="18" charset="0"/>
            </a:endParaRPr>
          </a:p>
          <a:p>
            <a:pPr lvl="0"/>
            <a:endParaRPr lang="lt-LT" sz="1200" dirty="0">
              <a:solidFill>
                <a:schemeClr val="accent3"/>
              </a:solidFill>
            </a:endParaRPr>
          </a:p>
        </p:txBody>
      </p:sp>
    </p:spTree>
    <p:extLst>
      <p:ext uri="{BB962C8B-B14F-4D97-AF65-F5344CB8AC3E}">
        <p14:creationId xmlns:p14="http://schemas.microsoft.com/office/powerpoint/2010/main" val="119616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2400" dirty="0"/>
              <a:t>DNMF</a:t>
            </a:r>
            <a:br>
              <a:rPr lang="lt-LT" dirty="0"/>
            </a:br>
            <a:r>
              <a:rPr lang="lt-LT" sz="1400" dirty="0"/>
              <a:t>SVARBIAUSI ĮVYKIAI</a:t>
            </a:r>
          </a:p>
        </p:txBody>
      </p:sp>
      <p:pic>
        <p:nvPicPr>
          <p:cNvPr id="6" name="Picture 5"/>
          <p:cNvPicPr>
            <a:picLocks noChangeAspect="1"/>
          </p:cNvPicPr>
          <p:nvPr/>
        </p:nvPicPr>
        <p:blipFill>
          <a:blip r:embed="rId3"/>
          <a:stretch>
            <a:fillRect/>
          </a:stretch>
        </p:blipFill>
        <p:spPr>
          <a:xfrm>
            <a:off x="1028610" y="3721366"/>
            <a:ext cx="4940069" cy="2326527"/>
          </a:xfrm>
          <a:prstGeom prst="rect">
            <a:avLst/>
          </a:prstGeom>
        </p:spPr>
      </p:pic>
      <p:pic>
        <p:nvPicPr>
          <p:cNvPr id="4" name="Picture 3"/>
          <p:cNvPicPr>
            <a:picLocks noChangeAspect="1"/>
          </p:cNvPicPr>
          <p:nvPr/>
        </p:nvPicPr>
        <p:blipFill>
          <a:blip r:embed="rId4"/>
          <a:stretch>
            <a:fillRect/>
          </a:stretch>
        </p:blipFill>
        <p:spPr>
          <a:xfrm>
            <a:off x="1028610" y="1668767"/>
            <a:ext cx="4940069" cy="2032774"/>
          </a:xfrm>
          <a:prstGeom prst="rect">
            <a:avLst/>
          </a:prstGeom>
        </p:spPr>
      </p:pic>
      <p:sp>
        <p:nvSpPr>
          <p:cNvPr id="9" name="Rectangle 8"/>
          <p:cNvSpPr/>
          <p:nvPr/>
        </p:nvSpPr>
        <p:spPr>
          <a:xfrm>
            <a:off x="5968679" y="1668767"/>
            <a:ext cx="2668425" cy="3046988"/>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lt-LT" sz="1600" dirty="0">
                <a:solidFill>
                  <a:schemeClr val="accent3"/>
                </a:solidFill>
                <a:latin typeface="+mj-lt"/>
              </a:rPr>
              <a:t>Iš viso buvo sudaryta 237 paskolos sutartys, </a:t>
            </a:r>
            <a:r>
              <a:rPr lang="lt-LT" sz="1600" u="sng" dirty="0">
                <a:solidFill>
                  <a:schemeClr val="accent3"/>
                </a:solidFill>
                <a:latin typeface="+mj-lt"/>
              </a:rPr>
              <a:t>2016 m. sudaryta 16 sutarčių</a:t>
            </a:r>
          </a:p>
          <a:p>
            <a:pPr algn="just">
              <a:buClr>
                <a:schemeClr val="accent1"/>
              </a:buClr>
            </a:pPr>
            <a:endParaRPr lang="lt-LT" sz="1600" u="sng" dirty="0">
              <a:solidFill>
                <a:schemeClr val="accent3"/>
              </a:solidFill>
              <a:latin typeface="+mj-lt"/>
            </a:endParaRPr>
          </a:p>
          <a:p>
            <a:pPr marL="171450" indent="-171450" algn="just">
              <a:buClr>
                <a:schemeClr val="accent1"/>
              </a:buClr>
              <a:buFont typeface="Arial" panose="020B0604020202020204" pitchFamily="34" charset="0"/>
              <a:buChar char="•"/>
            </a:pPr>
            <a:r>
              <a:rPr lang="en-US" sz="1600" dirty="0">
                <a:solidFill>
                  <a:schemeClr val="accent3"/>
                </a:solidFill>
                <a:latin typeface="+mj-lt"/>
              </a:rPr>
              <a:t>I</a:t>
            </a:r>
            <a:r>
              <a:rPr lang="lt-LT" sz="1600" dirty="0">
                <a:solidFill>
                  <a:schemeClr val="accent3"/>
                </a:solidFill>
                <a:latin typeface="+mj-lt"/>
              </a:rPr>
              <a:t>š viso buvo išmokėta 73,6 mln. EUR, </a:t>
            </a:r>
            <a:r>
              <a:rPr lang="lt-LT" sz="1600" u="sng" dirty="0">
                <a:solidFill>
                  <a:schemeClr val="accent3"/>
                </a:solidFill>
                <a:latin typeface="+mj-lt"/>
              </a:rPr>
              <a:t>2016 m. buvo išmokėta paskolų 39,8 mln. EUR</a:t>
            </a:r>
            <a:endParaRPr lang="lt-LT" sz="1600" b="1" dirty="0">
              <a:solidFill>
                <a:schemeClr val="accent3"/>
              </a:solidFill>
              <a:latin typeface="+mj-lt"/>
              <a:ea typeface="Calibri" panose="020F0502020204030204" pitchFamily="34" charset="0"/>
              <a:cs typeface="Times New Roman" panose="02020603050405020304" pitchFamily="18" charset="0"/>
            </a:endParaRPr>
          </a:p>
          <a:p>
            <a:pPr algn="just">
              <a:buClr>
                <a:schemeClr val="accent1"/>
              </a:buClr>
            </a:pPr>
            <a:endParaRPr lang="lt-LT" sz="1600" b="1" dirty="0">
              <a:solidFill>
                <a:schemeClr val="accent3"/>
              </a:solidFill>
              <a:latin typeface="+mj-lt"/>
              <a:cs typeface="Times New Roman" panose="02020603050405020304" pitchFamily="18" charset="0"/>
            </a:endParaRPr>
          </a:p>
          <a:p>
            <a:pPr marL="171450" indent="-171450" algn="just">
              <a:buClr>
                <a:schemeClr val="accent1"/>
              </a:buClr>
              <a:buFont typeface="Arial" panose="020B0604020202020204" pitchFamily="34" charset="0"/>
              <a:buChar char="•"/>
            </a:pPr>
            <a:r>
              <a:rPr lang="lt-LT" sz="1600" dirty="0">
                <a:solidFill>
                  <a:schemeClr val="accent3"/>
                </a:solidFill>
                <a:latin typeface="+mj-lt"/>
              </a:rPr>
              <a:t>Iš viso baigti įgyvendinti 191 projektai, </a:t>
            </a:r>
            <a:r>
              <a:rPr lang="lt-LT" sz="1600" u="sng" dirty="0">
                <a:solidFill>
                  <a:schemeClr val="accent3"/>
                </a:solidFill>
                <a:latin typeface="+mj-lt"/>
              </a:rPr>
              <a:t>2016 m. baigti įgyvendinti 127 projektai</a:t>
            </a:r>
          </a:p>
        </p:txBody>
      </p:sp>
      <p:pic>
        <p:nvPicPr>
          <p:cNvPr id="8" name="Picture Placeholder 19" descr="City"/>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8395" y="772635"/>
            <a:ext cx="655294" cy="655294"/>
          </a:xfrm>
          <a:prstGeom prst="rect">
            <a:avLst/>
          </a:prstGeom>
        </p:spPr>
      </p:pic>
    </p:spTree>
    <p:extLst>
      <p:ext uri="{BB962C8B-B14F-4D97-AF65-F5344CB8AC3E}">
        <p14:creationId xmlns:p14="http://schemas.microsoft.com/office/powerpoint/2010/main" val="388590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852" y="781935"/>
            <a:ext cx="6847983" cy="662470"/>
          </a:xfrm>
        </p:spPr>
        <p:txBody>
          <a:bodyPr>
            <a:normAutofit/>
          </a:bodyPr>
          <a:lstStyle/>
          <a:p>
            <a:r>
              <a:rPr lang="lt-LT" dirty="0"/>
              <a:t>ESAMA SITUACIJA DAUGIABUČIŲ</a:t>
            </a:r>
            <a:r>
              <a:rPr lang="en-US" dirty="0"/>
              <a:t> NAM</a:t>
            </a:r>
            <a:r>
              <a:rPr lang="lt-LT" dirty="0"/>
              <a:t>Ų MODERNIZAVIMO SEKTORIUJE</a:t>
            </a:r>
            <a:endParaRPr lang="lt-LT" sz="1400" dirty="0"/>
          </a:p>
        </p:txBody>
      </p:sp>
      <p:pic>
        <p:nvPicPr>
          <p:cNvPr id="8" name="Picture Placeholder 19" descr="Streetligh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8713" y="1801209"/>
            <a:ext cx="506708" cy="50670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284150715"/>
              </p:ext>
            </p:extLst>
          </p:nvPr>
        </p:nvGraphicFramePr>
        <p:xfrm>
          <a:off x="1038394" y="1703212"/>
          <a:ext cx="7607327" cy="307865"/>
        </p:xfrm>
        <a:graphic>
          <a:graphicData uri="http://schemas.openxmlformats.org/drawingml/2006/table">
            <a:tbl>
              <a:tblPr firstRow="1" firstCol="1" bandRow="1">
                <a:tableStyleId>{5C22544A-7EE6-4342-B048-85BDC9FD1C3A}</a:tableStyleId>
              </a:tblPr>
              <a:tblGrid>
                <a:gridCol w="7607327">
                  <a:extLst>
                    <a:ext uri="{9D8B030D-6E8A-4147-A177-3AD203B41FA5}">
                      <a16:colId xmlns:a16="http://schemas.microsoft.com/office/drawing/2014/main" val="96797792"/>
                    </a:ext>
                  </a:extLst>
                </a:gridCol>
              </a:tblGrid>
              <a:tr h="307865">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lang="lt-LT" sz="1400" dirty="0">
                          <a:effectLst/>
                          <a:latin typeface="+mj-lt"/>
                          <a:ea typeface="Calibri" panose="020F0502020204030204" pitchFamily="34" charset="0"/>
                          <a:cs typeface="Times New Roman" panose="02020603050405020304" pitchFamily="18" charset="0"/>
                        </a:rPr>
                        <a:t>       Turimos paraiškos</a:t>
                      </a:r>
                    </a:p>
                  </a:txBody>
                  <a:tcPr marL="50967" marR="50967" marT="0" marB="0" anchor="ctr"/>
                </a:tc>
                <a:extLst>
                  <a:ext uri="{0D108BD9-81ED-4DB2-BD59-A6C34878D82A}">
                    <a16:rowId xmlns:a16="http://schemas.microsoft.com/office/drawing/2014/main" val="3492008481"/>
                  </a:ext>
                </a:extLst>
              </a:tr>
            </a:tbl>
          </a:graphicData>
        </a:graphic>
      </p:graphicFrame>
      <p:sp>
        <p:nvSpPr>
          <p:cNvPr id="10" name="Rectangle 9"/>
          <p:cNvSpPr/>
          <p:nvPr/>
        </p:nvSpPr>
        <p:spPr>
          <a:xfrm>
            <a:off x="1048353" y="2202732"/>
            <a:ext cx="7542188" cy="738664"/>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lt-LT" sz="1400" dirty="0">
                <a:latin typeface="+mj-lt"/>
                <a:cs typeface="Times New Roman" panose="02020603050405020304" pitchFamily="18" charset="0"/>
              </a:rPr>
              <a:t>VIPA duomenimis iš 19,43 mln. EUR srauto 21 projektas už 6,22 mln. EUR turi nusipirkę rangos darbus ir yra gavę VIPA pritarimą dėl finansavimo, o 35 projektai už 13,2132 mln. EUR neturi rangos darbų, bet turi VIPA pritarimą dėl finansavimo</a:t>
            </a:r>
          </a:p>
        </p:txBody>
      </p:sp>
      <p:graphicFrame>
        <p:nvGraphicFramePr>
          <p:cNvPr id="12" name="Table 11"/>
          <p:cNvGraphicFramePr>
            <a:graphicFrameLocks noGrp="1"/>
          </p:cNvGraphicFramePr>
          <p:nvPr>
            <p:extLst>
              <p:ext uri="{D42A27DB-BD31-4B8C-83A1-F6EECF244321}">
                <p14:modId xmlns:p14="http://schemas.microsoft.com/office/powerpoint/2010/main" val="468782802"/>
              </p:ext>
            </p:extLst>
          </p:nvPr>
        </p:nvGraphicFramePr>
        <p:xfrm>
          <a:off x="1038393" y="3371915"/>
          <a:ext cx="7607327" cy="307865"/>
        </p:xfrm>
        <a:graphic>
          <a:graphicData uri="http://schemas.openxmlformats.org/drawingml/2006/table">
            <a:tbl>
              <a:tblPr firstRow="1" firstCol="1" bandRow="1">
                <a:tableStyleId>{5C22544A-7EE6-4342-B048-85BDC9FD1C3A}</a:tableStyleId>
              </a:tblPr>
              <a:tblGrid>
                <a:gridCol w="7607327">
                  <a:extLst>
                    <a:ext uri="{9D8B030D-6E8A-4147-A177-3AD203B41FA5}">
                      <a16:colId xmlns:a16="http://schemas.microsoft.com/office/drawing/2014/main" val="96797792"/>
                    </a:ext>
                  </a:extLst>
                </a:gridCol>
              </a:tblGrid>
              <a:tr h="307865">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lang="lt-LT" sz="1400" dirty="0">
                          <a:effectLst/>
                          <a:latin typeface="+mj-lt"/>
                          <a:ea typeface="Calibri" panose="020F0502020204030204" pitchFamily="34" charset="0"/>
                          <a:cs typeface="Times New Roman" panose="02020603050405020304" pitchFamily="18" charset="0"/>
                        </a:rPr>
                        <a:t>        Kiti potencialūs projektai</a:t>
                      </a:r>
                    </a:p>
                  </a:txBody>
                  <a:tcPr marL="50967" marR="50967" marT="0" marB="0" anchor="ctr"/>
                </a:tc>
                <a:extLst>
                  <a:ext uri="{0D108BD9-81ED-4DB2-BD59-A6C34878D82A}">
                    <a16:rowId xmlns:a16="http://schemas.microsoft.com/office/drawing/2014/main" val="3492008481"/>
                  </a:ext>
                </a:extLst>
              </a:tr>
            </a:tbl>
          </a:graphicData>
        </a:graphic>
      </p:graphicFrame>
      <p:sp>
        <p:nvSpPr>
          <p:cNvPr id="14" name="Rectangle 13"/>
          <p:cNvSpPr/>
          <p:nvPr/>
        </p:nvSpPr>
        <p:spPr>
          <a:xfrm>
            <a:off x="1065982" y="5394882"/>
            <a:ext cx="7552148" cy="307777"/>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lt-LT" sz="1400" dirty="0">
                <a:latin typeface="+mj-lt"/>
              </a:rPr>
              <a:t>Pastovus daugiabučių namų renovacijos projektų srauto finansavimo užtikrinimas</a:t>
            </a:r>
          </a:p>
        </p:txBody>
      </p:sp>
      <p:graphicFrame>
        <p:nvGraphicFramePr>
          <p:cNvPr id="11" name="Table 11"/>
          <p:cNvGraphicFramePr>
            <a:graphicFrameLocks noGrp="1"/>
          </p:cNvGraphicFramePr>
          <p:nvPr>
            <p:extLst>
              <p:ext uri="{D42A27DB-BD31-4B8C-83A1-F6EECF244321}">
                <p14:modId xmlns:p14="http://schemas.microsoft.com/office/powerpoint/2010/main" val="1784225996"/>
              </p:ext>
            </p:extLst>
          </p:nvPr>
        </p:nvGraphicFramePr>
        <p:xfrm>
          <a:off x="1038393" y="4885382"/>
          <a:ext cx="7552148" cy="291707"/>
        </p:xfrm>
        <a:graphic>
          <a:graphicData uri="http://schemas.openxmlformats.org/drawingml/2006/table">
            <a:tbl>
              <a:tblPr firstRow="1" firstCol="1" bandRow="1">
                <a:tableStyleId>{5C22544A-7EE6-4342-B048-85BDC9FD1C3A}</a:tableStyleId>
              </a:tblPr>
              <a:tblGrid>
                <a:gridCol w="7552148">
                  <a:extLst>
                    <a:ext uri="{9D8B030D-6E8A-4147-A177-3AD203B41FA5}">
                      <a16:colId xmlns:a16="http://schemas.microsoft.com/office/drawing/2014/main" val="96797792"/>
                    </a:ext>
                  </a:extLst>
                </a:gridCol>
              </a:tblGrid>
              <a:tr h="291707">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lang="lt-LT" sz="1400" dirty="0">
                          <a:effectLst/>
                          <a:latin typeface="+mj-lt"/>
                          <a:ea typeface="Calibri" panose="020F0502020204030204" pitchFamily="34" charset="0"/>
                          <a:cs typeface="Times New Roman" panose="02020603050405020304" pitchFamily="18" charset="0"/>
                        </a:rPr>
                        <a:t>      Problema</a:t>
                      </a:r>
                    </a:p>
                  </a:txBody>
                  <a:tcPr marL="50967" marR="50967" marT="0" marB="0" anchor="ctr"/>
                </a:tc>
                <a:extLst>
                  <a:ext uri="{0D108BD9-81ED-4DB2-BD59-A6C34878D82A}">
                    <a16:rowId xmlns:a16="http://schemas.microsoft.com/office/drawing/2014/main" val="3492008481"/>
                  </a:ext>
                </a:extLst>
              </a:tr>
            </a:tbl>
          </a:graphicData>
        </a:graphic>
      </p:graphicFrame>
      <p:sp>
        <p:nvSpPr>
          <p:cNvPr id="13" name="Rectangle 13"/>
          <p:cNvSpPr/>
          <p:nvPr/>
        </p:nvSpPr>
        <p:spPr>
          <a:xfrm>
            <a:off x="1048353" y="3668755"/>
            <a:ext cx="7552148" cy="738664"/>
          </a:xfrm>
          <a:prstGeom prst="rect">
            <a:avLst/>
          </a:prstGeom>
        </p:spPr>
        <p:txBody>
          <a:bodyPr wrap="square">
            <a:spAutoFit/>
          </a:bodyPr>
          <a:lstStyle/>
          <a:p>
            <a:pPr algn="just">
              <a:buClr>
                <a:schemeClr val="accent1"/>
              </a:buClr>
            </a:pPr>
            <a:endParaRPr lang="lt-LT" sz="1400" dirty="0">
              <a:latin typeface="+mj-lt"/>
            </a:endParaRPr>
          </a:p>
          <a:p>
            <a:pPr marL="171450" indent="-171450" algn="just">
              <a:buClr>
                <a:schemeClr val="accent1"/>
              </a:buClr>
              <a:buFont typeface="Arial" panose="020B0604020202020204" pitchFamily="34" charset="0"/>
              <a:buChar char="•"/>
            </a:pPr>
            <a:r>
              <a:rPr lang="lt-LT" sz="1400" dirty="0">
                <a:latin typeface="+mj-lt"/>
              </a:rPr>
              <a:t>478 BETA įvertinti </a:t>
            </a:r>
            <a:r>
              <a:rPr lang="lt-LT" sz="1400" u="sng" dirty="0">
                <a:latin typeface="+mj-lt"/>
              </a:rPr>
              <a:t>naujo kvietimo </a:t>
            </a:r>
            <a:r>
              <a:rPr lang="lt-LT" sz="1400" dirty="0">
                <a:latin typeface="+mj-lt"/>
              </a:rPr>
              <a:t>projektai (185 mln. EUR), iš kurių 62 projektai (24,8 mln. EUR) turi gyventojų patvirtinimą </a:t>
            </a:r>
          </a:p>
        </p:txBody>
      </p:sp>
      <p:pic>
        <p:nvPicPr>
          <p:cNvPr id="15" name="Picture Placeholder 19" descr="City"/>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8395" y="772635"/>
            <a:ext cx="655294" cy="655294"/>
          </a:xfrm>
          <a:prstGeom prst="rect">
            <a:avLst/>
          </a:prstGeom>
        </p:spPr>
      </p:pic>
      <p:pic>
        <p:nvPicPr>
          <p:cNvPr id="16" name="Graphic 16" descr="Network"/>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7111" y="2404409"/>
            <a:ext cx="335310" cy="335310"/>
          </a:xfrm>
          <a:prstGeom prst="rect">
            <a:avLst/>
          </a:prstGeom>
        </p:spPr>
      </p:pic>
      <p:pic>
        <p:nvPicPr>
          <p:cNvPr id="17" name="Graphic 19" descr="Lightbulb"/>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5982" y="1740706"/>
            <a:ext cx="209071" cy="209071"/>
          </a:xfrm>
          <a:prstGeom prst="rect">
            <a:avLst/>
          </a:prstGeom>
        </p:spPr>
      </p:pic>
      <p:pic>
        <p:nvPicPr>
          <p:cNvPr id="18" name="Graphic 7" descr="Robbe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5982" y="3389580"/>
            <a:ext cx="279175" cy="279175"/>
          </a:xfrm>
          <a:prstGeom prst="rect">
            <a:avLst/>
          </a:prstGeom>
        </p:spPr>
      </p:pic>
      <p:pic>
        <p:nvPicPr>
          <p:cNvPr id="19" name="Graphic 3" descr="Coins"/>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6338" y="4911877"/>
            <a:ext cx="238715" cy="238715"/>
          </a:xfrm>
          <a:prstGeom prst="rect">
            <a:avLst/>
          </a:prstGeom>
        </p:spPr>
      </p:pic>
    </p:spTree>
    <p:extLst>
      <p:ext uri="{BB962C8B-B14F-4D97-AF65-F5344CB8AC3E}">
        <p14:creationId xmlns:p14="http://schemas.microsoft.com/office/powerpoint/2010/main" val="256628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2589364"/>
            <a:ext cx="8280715" cy="911007"/>
          </a:xfrm>
        </p:spPr>
        <p:txBody>
          <a:bodyPr>
            <a:noAutofit/>
          </a:bodyPr>
          <a:lstStyle/>
          <a:p>
            <a:r>
              <a:rPr lang="lt-LT" sz="4000" dirty="0"/>
              <a:t>Atnaujinamas daugiabučių namų renovacijos finansavimas</a:t>
            </a:r>
            <a:endParaRPr lang="en-US" sz="4000" dirty="0"/>
          </a:p>
        </p:txBody>
      </p:sp>
    </p:spTree>
    <p:extLst>
      <p:ext uri="{BB962C8B-B14F-4D97-AF65-F5344CB8AC3E}">
        <p14:creationId xmlns:p14="http://schemas.microsoft.com/office/powerpoint/2010/main" val="204610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853" y="781935"/>
            <a:ext cx="5660566" cy="662470"/>
          </a:xfrm>
        </p:spPr>
        <p:txBody>
          <a:bodyPr/>
          <a:lstStyle/>
          <a:p>
            <a:br>
              <a:rPr lang="lt-LT" dirty="0"/>
            </a:br>
            <a:endParaRPr lang="lt-LT" sz="1400" dirty="0"/>
          </a:p>
        </p:txBody>
      </p:sp>
      <p:pic>
        <p:nvPicPr>
          <p:cNvPr id="4" name="Graphic 3" descr="Money"/>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085" y="718952"/>
            <a:ext cx="788435" cy="788435"/>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774145225"/>
              </p:ext>
            </p:extLst>
          </p:nvPr>
        </p:nvGraphicFramePr>
        <p:xfrm>
          <a:off x="330703" y="1569299"/>
          <a:ext cx="8378155" cy="407966"/>
        </p:xfrm>
        <a:graphic>
          <a:graphicData uri="http://schemas.openxmlformats.org/drawingml/2006/table">
            <a:tbl>
              <a:tblPr firstRow="1" firstCol="1" bandRow="1">
                <a:tableStyleId>{5C22544A-7EE6-4342-B048-85BDC9FD1C3A}</a:tableStyleId>
              </a:tblPr>
              <a:tblGrid>
                <a:gridCol w="8378155">
                  <a:extLst>
                    <a:ext uri="{9D8B030D-6E8A-4147-A177-3AD203B41FA5}">
                      <a16:colId xmlns:a16="http://schemas.microsoft.com/office/drawing/2014/main" val="96797792"/>
                    </a:ext>
                  </a:extLst>
                </a:gridCol>
              </a:tblGrid>
              <a:tr h="407966">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lang="lt-LT" sz="1400" dirty="0">
                          <a:effectLst/>
                          <a:latin typeface="+mj-lt"/>
                          <a:ea typeface="Calibri" panose="020F0502020204030204" pitchFamily="34" charset="0"/>
                          <a:cs typeface="Times New Roman" panose="02020603050405020304" pitchFamily="18" charset="0"/>
                        </a:rPr>
                        <a:t>          NAUJAS DALYVIS DAUGIABUČIŲ NAMŲ RENOVACIJOS FINANSAVIME</a:t>
                      </a:r>
                    </a:p>
                  </a:txBody>
                  <a:tcPr marL="50967" marR="50967" marT="0" marB="0" anchor="ctr"/>
                </a:tc>
                <a:extLst>
                  <a:ext uri="{0D108BD9-81ED-4DB2-BD59-A6C34878D82A}">
                    <a16:rowId xmlns:a16="http://schemas.microsoft.com/office/drawing/2014/main" val="349200848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734063529"/>
              </p:ext>
            </p:extLst>
          </p:nvPr>
        </p:nvGraphicFramePr>
        <p:xfrm>
          <a:off x="435238" y="4499114"/>
          <a:ext cx="8325741" cy="386669"/>
        </p:xfrm>
        <a:graphic>
          <a:graphicData uri="http://schemas.openxmlformats.org/drawingml/2006/table">
            <a:tbl>
              <a:tblPr firstRow="1" firstCol="1" bandRow="1">
                <a:tableStyleId>{5C22544A-7EE6-4342-B048-85BDC9FD1C3A}</a:tableStyleId>
              </a:tblPr>
              <a:tblGrid>
                <a:gridCol w="8325741">
                  <a:extLst>
                    <a:ext uri="{9D8B030D-6E8A-4147-A177-3AD203B41FA5}">
                      <a16:colId xmlns:a16="http://schemas.microsoft.com/office/drawing/2014/main" val="96797792"/>
                    </a:ext>
                  </a:extLst>
                </a:gridCol>
              </a:tblGrid>
              <a:tr h="386669">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lang="lt-LT" sz="1400" dirty="0">
                          <a:effectLst/>
                          <a:latin typeface="+mj-lt"/>
                          <a:ea typeface="Calibri" panose="020F0502020204030204" pitchFamily="34" charset="0"/>
                          <a:cs typeface="Times New Roman" panose="02020603050405020304" pitchFamily="18" charset="0"/>
                        </a:rPr>
                        <a:t>         FINANSAVIMO </a:t>
                      </a:r>
                      <a:r>
                        <a:rPr lang="en-US" sz="1400" dirty="0">
                          <a:effectLst/>
                          <a:latin typeface="+mj-lt"/>
                          <a:ea typeface="Calibri" panose="020F0502020204030204" pitchFamily="34" charset="0"/>
                          <a:cs typeface="Times New Roman" panose="02020603050405020304" pitchFamily="18" charset="0"/>
                        </a:rPr>
                        <a:t>STATUSAS</a:t>
                      </a:r>
                      <a:endParaRPr lang="lt-LT" sz="1400" dirty="0">
                        <a:effectLst/>
                        <a:latin typeface="+mj-lt"/>
                        <a:ea typeface="Calibri" panose="020F0502020204030204" pitchFamily="34" charset="0"/>
                        <a:cs typeface="Times New Roman" panose="02020603050405020304" pitchFamily="18" charset="0"/>
                      </a:endParaRPr>
                    </a:p>
                  </a:txBody>
                  <a:tcPr marL="50967" marR="50967" marT="0" marB="0" anchor="ctr"/>
                </a:tc>
                <a:extLst>
                  <a:ext uri="{0D108BD9-81ED-4DB2-BD59-A6C34878D82A}">
                    <a16:rowId xmlns:a16="http://schemas.microsoft.com/office/drawing/2014/main" val="3492008481"/>
                  </a:ext>
                </a:extLst>
              </a:tr>
            </a:tbl>
          </a:graphicData>
        </a:graphic>
      </p:graphicFrame>
      <p:pic>
        <p:nvPicPr>
          <p:cNvPr id="23" name="Graphic 22" descr="Lightbulb"/>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3117" y="4932949"/>
            <a:ext cx="209071" cy="209071"/>
          </a:xfrm>
          <a:prstGeom prst="rect">
            <a:avLst/>
          </a:prstGeom>
        </p:spPr>
      </p:pic>
      <p:pic>
        <p:nvPicPr>
          <p:cNvPr id="5" name="Paveikslėlis 4"/>
          <p:cNvPicPr>
            <a:picLocks noChangeAspect="1"/>
          </p:cNvPicPr>
          <p:nvPr/>
        </p:nvPicPr>
        <p:blipFill>
          <a:blip r:embed="rId7"/>
          <a:stretch>
            <a:fillRect/>
          </a:stretch>
        </p:blipFill>
        <p:spPr>
          <a:xfrm>
            <a:off x="2916197" y="763322"/>
            <a:ext cx="3207165" cy="662209"/>
          </a:xfrm>
          <a:prstGeom prst="rect">
            <a:avLst/>
          </a:prstGeom>
        </p:spPr>
      </p:pic>
      <p:sp>
        <p:nvSpPr>
          <p:cNvPr id="6" name="AutoShape 2" descr="Vaizdo rezultatas pagal užklausą „ebrd logo“"/>
          <p:cNvSpPr>
            <a:spLocks noChangeAspect="1" noChangeArrowheads="1"/>
          </p:cNvSpPr>
          <p:nvPr/>
        </p:nvSpPr>
        <p:spPr bwMode="auto">
          <a:xfrm>
            <a:off x="2436507" y="3276599"/>
            <a:ext cx="2287893" cy="22878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4" name="Rectangle 13"/>
          <p:cNvSpPr/>
          <p:nvPr/>
        </p:nvSpPr>
        <p:spPr>
          <a:xfrm>
            <a:off x="822034" y="5037484"/>
            <a:ext cx="7552148" cy="1384995"/>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lt-LT" sz="1400" dirty="0">
                <a:latin typeface="+mj-lt"/>
                <a:cs typeface="Times New Roman" panose="02020603050405020304" pitchFamily="18" charset="0"/>
              </a:rPr>
              <a:t>Paraiškas VIPA planuoja priimti nuo </a:t>
            </a:r>
            <a:r>
              <a:rPr lang="lt-LT" sz="1400" b="1" dirty="0">
                <a:latin typeface="+mj-lt"/>
                <a:cs typeface="Times New Roman" panose="02020603050405020304" pitchFamily="18" charset="0"/>
              </a:rPr>
              <a:t>2017 m. gegužės </a:t>
            </a:r>
            <a:r>
              <a:rPr lang="en-US" sz="1400" b="1" dirty="0">
                <a:latin typeface="+mj-lt"/>
                <a:cs typeface="Times New Roman" panose="02020603050405020304" pitchFamily="18" charset="0"/>
              </a:rPr>
              <a:t>8</a:t>
            </a:r>
            <a:r>
              <a:rPr lang="lt-LT" sz="1400" b="1" dirty="0">
                <a:latin typeface="+mj-lt"/>
                <a:cs typeface="Times New Roman" panose="02020603050405020304" pitchFamily="18" charset="0"/>
              </a:rPr>
              <a:t>  d.</a:t>
            </a:r>
          </a:p>
          <a:p>
            <a:pPr algn="just">
              <a:buClr>
                <a:schemeClr val="accent1"/>
              </a:buClr>
            </a:pPr>
            <a:endParaRPr lang="lt-LT" sz="1400" b="1" dirty="0">
              <a:latin typeface="+mj-lt"/>
              <a:cs typeface="Times New Roman" panose="02020603050405020304" pitchFamily="18" charset="0"/>
            </a:endParaRPr>
          </a:p>
          <a:p>
            <a:pPr marL="171450" indent="-171450" algn="just">
              <a:buClr>
                <a:schemeClr val="accent1"/>
              </a:buClr>
              <a:buFont typeface="Arial" panose="020B0604020202020204" pitchFamily="34" charset="0"/>
              <a:buChar char="•"/>
            </a:pPr>
            <a:r>
              <a:rPr lang="lt-LT" sz="1400" dirty="0">
                <a:latin typeface="+mj-lt"/>
              </a:rPr>
              <a:t>Preliminariai tikimasi finansuoti </a:t>
            </a:r>
            <a:r>
              <a:rPr lang="lt-LT" sz="1400" b="1" dirty="0">
                <a:latin typeface="+mj-lt"/>
              </a:rPr>
              <a:t>220 </a:t>
            </a:r>
            <a:r>
              <a:rPr lang="lt-LT" sz="1400" dirty="0">
                <a:latin typeface="+mj-lt"/>
              </a:rPr>
              <a:t>daugiabučių namų renovacijos projektų</a:t>
            </a:r>
          </a:p>
          <a:p>
            <a:pPr algn="just">
              <a:buClr>
                <a:schemeClr val="accent1"/>
              </a:buClr>
            </a:pPr>
            <a:endParaRPr lang="lt-LT" sz="1400" dirty="0">
              <a:latin typeface="+mj-lt"/>
            </a:endParaRPr>
          </a:p>
          <a:p>
            <a:pPr marL="171450" indent="-171450" algn="just">
              <a:buClr>
                <a:schemeClr val="accent1"/>
              </a:buClr>
              <a:buFont typeface="Arial" panose="020B0604020202020204" pitchFamily="34" charset="0"/>
              <a:buChar char="•"/>
            </a:pPr>
            <a:r>
              <a:rPr lang="lt-LT" sz="1400" dirty="0">
                <a:latin typeface="+mj-lt"/>
              </a:rPr>
              <a:t>EBRD nenustato </a:t>
            </a:r>
            <a:r>
              <a:rPr lang="lt-LT" sz="1400" b="1" dirty="0">
                <a:latin typeface="+mj-lt"/>
              </a:rPr>
              <a:t>jokių naujų finansavimo sąlygų. </a:t>
            </a:r>
            <a:r>
              <a:rPr lang="lt-LT" sz="1400" dirty="0">
                <a:latin typeface="+mj-lt"/>
              </a:rPr>
              <a:t>Finansavimas teikiamas </a:t>
            </a:r>
            <a:r>
              <a:rPr lang="lt-LT" sz="1400" dirty="0"/>
              <a:t>LR teisės aktų numatytomis </a:t>
            </a:r>
            <a:r>
              <a:rPr lang="lt-LT" sz="1400" dirty="0">
                <a:latin typeface="+mj-lt"/>
              </a:rPr>
              <a:t> sąlygomis</a:t>
            </a:r>
          </a:p>
        </p:txBody>
      </p:sp>
      <p:sp>
        <p:nvSpPr>
          <p:cNvPr id="15" name="Rectangle 13"/>
          <p:cNvSpPr/>
          <p:nvPr/>
        </p:nvSpPr>
        <p:spPr>
          <a:xfrm>
            <a:off x="822034" y="1995878"/>
            <a:ext cx="7552148" cy="2246769"/>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lt-LT" sz="1400" b="1" dirty="0">
                <a:latin typeface="+mj-lt"/>
              </a:rPr>
              <a:t>Europos rekonstrukcijos ir plėtros bankas </a:t>
            </a:r>
            <a:r>
              <a:rPr lang="lt-LT" sz="1400" dirty="0">
                <a:latin typeface="+mj-lt"/>
              </a:rPr>
              <a:t>(angl. </a:t>
            </a:r>
            <a:r>
              <a:rPr lang="lt-LT" sz="1400" dirty="0" err="1">
                <a:latin typeface="+mj-lt"/>
              </a:rPr>
              <a:t>The</a:t>
            </a:r>
            <a:r>
              <a:rPr lang="lt-LT" sz="1400" dirty="0">
                <a:latin typeface="+mj-lt"/>
              </a:rPr>
              <a:t> </a:t>
            </a:r>
            <a:r>
              <a:rPr lang="lt-LT" sz="1400" dirty="0" err="1">
                <a:latin typeface="+mj-lt"/>
              </a:rPr>
              <a:t>European</a:t>
            </a:r>
            <a:r>
              <a:rPr lang="lt-LT" sz="1400" dirty="0">
                <a:latin typeface="+mj-lt"/>
              </a:rPr>
              <a:t> Bank </a:t>
            </a:r>
            <a:r>
              <a:rPr lang="lt-LT" sz="1400" dirty="0" err="1">
                <a:latin typeface="+mj-lt"/>
              </a:rPr>
              <a:t>for</a:t>
            </a:r>
            <a:r>
              <a:rPr lang="lt-LT" sz="1400" dirty="0">
                <a:latin typeface="+mj-lt"/>
              </a:rPr>
              <a:t> </a:t>
            </a:r>
            <a:r>
              <a:rPr lang="lt-LT" sz="1400" dirty="0" err="1">
                <a:latin typeface="+mj-lt"/>
              </a:rPr>
              <a:t>Reconstruction</a:t>
            </a:r>
            <a:r>
              <a:rPr lang="lt-LT" sz="1400" dirty="0">
                <a:latin typeface="+mj-lt"/>
              </a:rPr>
              <a:t> </a:t>
            </a:r>
            <a:r>
              <a:rPr lang="lt-LT" sz="1400" dirty="0" err="1">
                <a:latin typeface="+mj-lt"/>
              </a:rPr>
              <a:t>and</a:t>
            </a:r>
            <a:r>
              <a:rPr lang="lt-LT" sz="1400" dirty="0">
                <a:latin typeface="+mj-lt"/>
              </a:rPr>
              <a:t> </a:t>
            </a:r>
            <a:r>
              <a:rPr lang="lt-LT" sz="1400" dirty="0" err="1">
                <a:latin typeface="+mj-lt"/>
              </a:rPr>
              <a:t>Development</a:t>
            </a:r>
            <a:r>
              <a:rPr lang="lt-LT" sz="1400" dirty="0">
                <a:latin typeface="+mj-lt"/>
              </a:rPr>
              <a:t>) – tarptautinė finansų institucija. EBRD narėmis yra 65 valstybės ir dvi tarptautinės institucijos – Europos Komisija ir Europos investicijų bankas, savo veiklą vykdantis 36 Vidurio ir Rytų Europos bei Pietų ir Rytų Viduržemio regiono valstybės</a:t>
            </a:r>
          </a:p>
          <a:p>
            <a:pPr algn="just">
              <a:buClr>
                <a:schemeClr val="accent1"/>
              </a:buClr>
            </a:pPr>
            <a:endParaRPr lang="lt-LT" sz="1400" dirty="0">
              <a:latin typeface="+mj-lt"/>
            </a:endParaRPr>
          </a:p>
          <a:p>
            <a:pPr marL="171450" indent="-171450" algn="just">
              <a:buClr>
                <a:schemeClr val="accent1"/>
              </a:buClr>
              <a:buFont typeface="Arial" panose="020B0604020202020204" pitchFamily="34" charset="0"/>
              <a:buChar char="•"/>
            </a:pPr>
            <a:r>
              <a:rPr lang="lt-LT" sz="1400" b="1" dirty="0">
                <a:latin typeface="+mj-lt"/>
              </a:rPr>
              <a:t>2017-05-04 </a:t>
            </a:r>
            <a:r>
              <a:rPr lang="en-US" sz="1400" dirty="0">
                <a:latin typeface="+mj-lt"/>
              </a:rPr>
              <a:t>VIPA </a:t>
            </a:r>
            <a:r>
              <a:rPr lang="lt-LT" sz="1400" dirty="0">
                <a:latin typeface="+mj-lt"/>
              </a:rPr>
              <a:t>pasirašo sutartį su EBRD dėl finansavimo skyrimo daugiabučių namų renovacijai</a:t>
            </a:r>
          </a:p>
          <a:p>
            <a:pPr algn="just">
              <a:buClr>
                <a:schemeClr val="accent1"/>
              </a:buClr>
            </a:pPr>
            <a:endParaRPr lang="en-US" sz="1400" dirty="0">
              <a:latin typeface="+mj-lt"/>
            </a:endParaRPr>
          </a:p>
          <a:p>
            <a:pPr marL="171450" indent="-171450" algn="just">
              <a:buClr>
                <a:schemeClr val="accent1"/>
              </a:buClr>
              <a:buFont typeface="Arial" panose="020B0604020202020204" pitchFamily="34" charset="0"/>
              <a:buChar char="•"/>
            </a:pPr>
            <a:r>
              <a:rPr lang="lt-LT" sz="1400" dirty="0">
                <a:latin typeface="+mj-lt"/>
              </a:rPr>
              <a:t>Daugiabučių namų renovacijai skiriamas </a:t>
            </a:r>
            <a:r>
              <a:rPr lang="lt-LT" sz="1400" b="1" u="sng" dirty="0">
                <a:latin typeface="+mj-lt"/>
              </a:rPr>
              <a:t>50 mln. Eur</a:t>
            </a:r>
            <a:r>
              <a:rPr lang="lt-LT" sz="1400" dirty="0">
                <a:latin typeface="+mj-lt"/>
              </a:rPr>
              <a:t> finansavimas</a:t>
            </a:r>
          </a:p>
          <a:p>
            <a:pPr algn="just">
              <a:buClr>
                <a:schemeClr val="accent1"/>
              </a:buClr>
            </a:pPr>
            <a:endParaRPr lang="lt-LT" sz="1400" dirty="0">
              <a:latin typeface="+mj-lt"/>
            </a:endParaRPr>
          </a:p>
          <a:p>
            <a:pPr marL="171450" indent="-171450" algn="just">
              <a:buClr>
                <a:schemeClr val="accent1"/>
              </a:buClr>
              <a:buFont typeface="Arial" panose="020B0604020202020204" pitchFamily="34" charset="0"/>
              <a:buChar char="•"/>
            </a:pPr>
            <a:r>
              <a:rPr lang="lt-LT" sz="1400" dirty="0">
                <a:latin typeface="+mj-lt"/>
              </a:rPr>
              <a:t>Pirmasis tokio tipo finansavimas </a:t>
            </a:r>
            <a:r>
              <a:rPr lang="en-US" sz="1400" dirty="0">
                <a:latin typeface="+mj-lt"/>
              </a:rPr>
              <a:t>EBRD</a:t>
            </a:r>
            <a:r>
              <a:rPr lang="lt-LT" sz="1400" dirty="0"/>
              <a:t> </a:t>
            </a:r>
            <a:r>
              <a:rPr lang="lt-LT" sz="1400" dirty="0">
                <a:latin typeface="+mj-lt"/>
              </a:rPr>
              <a:t>istorijoje, kuris yra paremtas grįžtančių srautų prognoze</a:t>
            </a:r>
          </a:p>
        </p:txBody>
      </p:sp>
      <p:pic>
        <p:nvPicPr>
          <p:cNvPr id="17" name="Graphic 14" descr="Handshake"/>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4454" y="1590278"/>
            <a:ext cx="396294" cy="396294"/>
          </a:xfrm>
          <a:prstGeom prst="rect">
            <a:avLst/>
          </a:prstGeom>
        </p:spPr>
      </p:pic>
      <p:pic>
        <p:nvPicPr>
          <p:cNvPr id="18" name="Graphic 3" descr="Coins"/>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2033" y="4573090"/>
            <a:ext cx="238715" cy="238715"/>
          </a:xfrm>
          <a:prstGeom prst="rect">
            <a:avLst/>
          </a:prstGeom>
        </p:spPr>
      </p:pic>
    </p:spTree>
    <p:extLst>
      <p:ext uri="{BB962C8B-B14F-4D97-AF65-F5344CB8AC3E}">
        <p14:creationId xmlns:p14="http://schemas.microsoft.com/office/powerpoint/2010/main" val="212055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449" y="835020"/>
            <a:ext cx="6774093" cy="662470"/>
          </a:xfrm>
        </p:spPr>
        <p:txBody>
          <a:bodyPr>
            <a:normAutofit fontScale="90000"/>
          </a:bodyPr>
          <a:lstStyle/>
          <a:p>
            <a:r>
              <a:rPr lang="lt-LT" sz="2700" dirty="0"/>
              <a:t>VIPA PASIRENGIMAS NAUJAM DAUGIABUČIŲ</a:t>
            </a:r>
            <a:r>
              <a:rPr lang="en-US" sz="2700" dirty="0"/>
              <a:t> NAM</a:t>
            </a:r>
            <a:r>
              <a:rPr lang="lt-LT" sz="2700" dirty="0"/>
              <a:t>Ų MODERNIZAVIMO ETAPUI</a:t>
            </a:r>
            <a:br>
              <a:rPr lang="lt-LT" dirty="0"/>
            </a:br>
            <a:endParaRPr lang="lt-LT" sz="1400" dirty="0"/>
          </a:p>
        </p:txBody>
      </p:sp>
      <p:pic>
        <p:nvPicPr>
          <p:cNvPr id="7" name="Picture Placeholder 19" descr="Cour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397" y="1745488"/>
            <a:ext cx="482292" cy="482292"/>
          </a:xfrm>
          <a:prstGeom prst="rect">
            <a:avLst/>
          </a:prstGeom>
        </p:spPr>
      </p:pic>
      <p:pic>
        <p:nvPicPr>
          <p:cNvPr id="8" name="Picture Placeholder 19" descr="Streetlight"/>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8713" y="1801209"/>
            <a:ext cx="506708" cy="50670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075068491"/>
              </p:ext>
            </p:extLst>
          </p:nvPr>
        </p:nvGraphicFramePr>
        <p:xfrm>
          <a:off x="1038394" y="1661116"/>
          <a:ext cx="7552149" cy="307865"/>
        </p:xfrm>
        <a:graphic>
          <a:graphicData uri="http://schemas.openxmlformats.org/drawingml/2006/table">
            <a:tbl>
              <a:tblPr firstRow="1" firstCol="1" bandRow="1">
                <a:tableStyleId>{5C22544A-7EE6-4342-B048-85BDC9FD1C3A}</a:tableStyleId>
              </a:tblPr>
              <a:tblGrid>
                <a:gridCol w="7552149">
                  <a:extLst>
                    <a:ext uri="{9D8B030D-6E8A-4147-A177-3AD203B41FA5}">
                      <a16:colId xmlns:a16="http://schemas.microsoft.com/office/drawing/2014/main" val="96797792"/>
                    </a:ext>
                  </a:extLst>
                </a:gridCol>
              </a:tblGrid>
              <a:tr h="307865">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lang="lt-LT" sz="1400" dirty="0">
                          <a:effectLst/>
                          <a:latin typeface="+mj-lt"/>
                          <a:ea typeface="Calibri" panose="020F0502020204030204" pitchFamily="34" charset="0"/>
                          <a:cs typeface="Times New Roman" panose="02020603050405020304" pitchFamily="18" charset="0"/>
                        </a:rPr>
                        <a:t>        VIDAUS PASIKEITIMAI</a:t>
                      </a:r>
                    </a:p>
                  </a:txBody>
                  <a:tcPr marL="50967" marR="50967" marT="0" marB="0" anchor="ctr"/>
                </a:tc>
                <a:extLst>
                  <a:ext uri="{0D108BD9-81ED-4DB2-BD59-A6C34878D82A}">
                    <a16:rowId xmlns:a16="http://schemas.microsoft.com/office/drawing/2014/main" val="3492008481"/>
                  </a:ext>
                </a:extLst>
              </a:tr>
            </a:tbl>
          </a:graphicData>
        </a:graphic>
      </p:graphicFrame>
      <p:sp>
        <p:nvSpPr>
          <p:cNvPr id="10" name="Rectangle 9"/>
          <p:cNvSpPr/>
          <p:nvPr/>
        </p:nvSpPr>
        <p:spPr>
          <a:xfrm>
            <a:off x="1038394" y="2057358"/>
            <a:ext cx="7552148" cy="2246769"/>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lt-LT" sz="1400" dirty="0">
                <a:latin typeface="+mj-lt"/>
              </a:rPr>
              <a:t>Atnaujintas daugiabučių namų modernizavimo (atnaujinimo) fondo lengvatinių paskolų teikimo tvarkos aprašas bei paskolos sutartis</a:t>
            </a:r>
          </a:p>
          <a:p>
            <a:pPr algn="just">
              <a:buClr>
                <a:schemeClr val="accent1"/>
              </a:buClr>
            </a:pPr>
            <a:endParaRPr lang="lt-LT" sz="1400" dirty="0">
              <a:latin typeface="+mj-lt"/>
            </a:endParaRPr>
          </a:p>
          <a:p>
            <a:pPr marL="171450" indent="-171450" algn="just">
              <a:buClr>
                <a:schemeClr val="accent1"/>
              </a:buClr>
              <a:buFont typeface="Arial" panose="020B0604020202020204" pitchFamily="34" charset="0"/>
              <a:buChar char="•"/>
            </a:pPr>
            <a:r>
              <a:rPr lang="lt-LT" sz="1400" dirty="0">
                <a:latin typeface="+mj-lt"/>
              </a:rPr>
              <a:t>Trumpinamas paraiškos įvertinimo laikotarpis ir lengvinamos sąlygos</a:t>
            </a:r>
          </a:p>
          <a:p>
            <a:pPr algn="just">
              <a:buClr>
                <a:schemeClr val="accent1"/>
              </a:buClr>
            </a:pPr>
            <a:endParaRPr lang="lt-LT" sz="1400" dirty="0">
              <a:latin typeface="+mj-lt"/>
            </a:endParaRPr>
          </a:p>
          <a:p>
            <a:pPr marL="171450" indent="-171450" algn="just">
              <a:buClr>
                <a:schemeClr val="accent1"/>
              </a:buClr>
              <a:buFont typeface="Arial" panose="020B0604020202020204" pitchFamily="34" charset="0"/>
              <a:buChar char="•"/>
            </a:pPr>
            <a:r>
              <a:rPr lang="lt-LT" sz="1400" dirty="0">
                <a:latin typeface="+mj-lt"/>
              </a:rPr>
              <a:t>Plečiami IT sprendimai palengvinsiantys VIPA administratorių darbą bei tarpusavio komunikaciją (įkurta VIPA klientų zona, tiesioginis paraiškų priėmimas, mokėjimo grafikų, įmokų paskirstymo ir užskaitymo atvaizdavimas bei pateikimas, sudaromos galimybės kiekvienam gyventojui tiesiogiai matyti visą su paskola susijusią informaciją)</a:t>
            </a:r>
          </a:p>
          <a:p>
            <a:pPr marL="171450" indent="-171450" algn="just">
              <a:buClr>
                <a:schemeClr val="accent1"/>
              </a:buClr>
              <a:buFont typeface="Arial" panose="020B0604020202020204" pitchFamily="34" charset="0"/>
              <a:buChar char="•"/>
            </a:pPr>
            <a:endParaRPr lang="lt-LT" sz="1400" dirty="0">
              <a:latin typeface="+mj-lt"/>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082992188"/>
              </p:ext>
            </p:extLst>
          </p:nvPr>
        </p:nvGraphicFramePr>
        <p:xfrm>
          <a:off x="1038394" y="4494021"/>
          <a:ext cx="7552148" cy="303981"/>
        </p:xfrm>
        <a:graphic>
          <a:graphicData uri="http://schemas.openxmlformats.org/drawingml/2006/table">
            <a:tbl>
              <a:tblPr firstRow="1" firstCol="1" bandRow="1">
                <a:tableStyleId>{5C22544A-7EE6-4342-B048-85BDC9FD1C3A}</a:tableStyleId>
              </a:tblPr>
              <a:tblGrid>
                <a:gridCol w="7552148">
                  <a:extLst>
                    <a:ext uri="{9D8B030D-6E8A-4147-A177-3AD203B41FA5}">
                      <a16:colId xmlns:a16="http://schemas.microsoft.com/office/drawing/2014/main" val="96797792"/>
                    </a:ext>
                  </a:extLst>
                </a:gridCol>
              </a:tblGrid>
              <a:tr h="303981">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lang="lt-LT" sz="1400" dirty="0">
                          <a:effectLst/>
                          <a:latin typeface="+mj-lt"/>
                          <a:ea typeface="Calibri" panose="020F0502020204030204" pitchFamily="34" charset="0"/>
                          <a:cs typeface="Times New Roman" panose="02020603050405020304" pitchFamily="18" charset="0"/>
                        </a:rPr>
                        <a:t>          TOLIMESNĖS BENDRADARBIAVIMO PRIELAIDOS</a:t>
                      </a:r>
                    </a:p>
                  </a:txBody>
                  <a:tcPr marL="50967" marR="50967" marT="0" marB="0" anchor="ctr"/>
                </a:tc>
                <a:extLst>
                  <a:ext uri="{0D108BD9-81ED-4DB2-BD59-A6C34878D82A}">
                    <a16:rowId xmlns:a16="http://schemas.microsoft.com/office/drawing/2014/main" val="3492008481"/>
                  </a:ext>
                </a:extLst>
              </a:tr>
            </a:tbl>
          </a:graphicData>
        </a:graphic>
      </p:graphicFrame>
      <p:sp>
        <p:nvSpPr>
          <p:cNvPr id="14" name="Rectangle 13"/>
          <p:cNvSpPr/>
          <p:nvPr/>
        </p:nvSpPr>
        <p:spPr>
          <a:xfrm>
            <a:off x="1038394" y="3361366"/>
            <a:ext cx="7552148" cy="307777"/>
          </a:xfrm>
          <a:prstGeom prst="rect">
            <a:avLst/>
          </a:prstGeom>
        </p:spPr>
        <p:txBody>
          <a:bodyPr wrap="square">
            <a:spAutoFit/>
          </a:bodyPr>
          <a:lstStyle/>
          <a:p>
            <a:pPr marL="171450" indent="-171450" algn="just">
              <a:buClr>
                <a:schemeClr val="accent1"/>
              </a:buClr>
              <a:buFont typeface="Arial" panose="020B0604020202020204" pitchFamily="34" charset="0"/>
              <a:buChar char="•"/>
            </a:pPr>
            <a:endParaRPr lang="lt-LT" sz="1400" u="sng" dirty="0">
              <a:latin typeface="+mj-lt"/>
            </a:endParaRPr>
          </a:p>
        </p:txBody>
      </p:sp>
      <p:pic>
        <p:nvPicPr>
          <p:cNvPr id="11" name="Picture Placeholder 19" descr="City"/>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8395" y="772635"/>
            <a:ext cx="655294" cy="655294"/>
          </a:xfrm>
          <a:prstGeom prst="rect">
            <a:avLst/>
          </a:prstGeom>
        </p:spPr>
      </p:pic>
      <p:sp>
        <p:nvSpPr>
          <p:cNvPr id="13" name="Rectangle 13"/>
          <p:cNvSpPr/>
          <p:nvPr/>
        </p:nvSpPr>
        <p:spPr>
          <a:xfrm>
            <a:off x="1038394" y="5029511"/>
            <a:ext cx="7552148" cy="523220"/>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en-US" sz="1400" dirty="0">
                <a:latin typeface="+mj-lt"/>
                <a:ea typeface="Calibri" panose="020F0502020204030204" pitchFamily="34" charset="0"/>
                <a:cs typeface="Times New Roman" panose="02020603050405020304" pitchFamily="18" charset="0"/>
              </a:rPr>
              <a:t>50 </a:t>
            </a:r>
            <a:r>
              <a:rPr lang="en-US" sz="1400" dirty="0" err="1">
                <a:latin typeface="+mj-lt"/>
                <a:ea typeface="Calibri" panose="020F0502020204030204" pitchFamily="34" charset="0"/>
                <a:cs typeface="Times New Roman" panose="02020603050405020304" pitchFamily="18" charset="0"/>
              </a:rPr>
              <a:t>mln</a:t>
            </a:r>
            <a:r>
              <a:rPr lang="en-US" sz="1400" dirty="0">
                <a:latin typeface="+mj-lt"/>
                <a:ea typeface="Calibri" panose="020F0502020204030204" pitchFamily="34" charset="0"/>
                <a:cs typeface="Times New Roman" panose="02020603050405020304" pitchFamily="18" charset="0"/>
              </a:rPr>
              <a:t>. </a:t>
            </a:r>
            <a:r>
              <a:rPr lang="lt-LT" sz="1400" dirty="0">
                <a:latin typeface="+mj-lt"/>
                <a:ea typeface="Calibri" panose="020F0502020204030204" pitchFamily="34" charset="0"/>
                <a:cs typeface="Times New Roman" panose="02020603050405020304" pitchFamily="18" charset="0"/>
              </a:rPr>
              <a:t>EBRD finansavimas</a:t>
            </a:r>
            <a:r>
              <a:rPr lang="en-US" sz="1400" dirty="0">
                <a:latin typeface="+mj-lt"/>
                <a:ea typeface="Calibri" panose="020F0502020204030204" pitchFamily="34" charset="0"/>
                <a:cs typeface="Times New Roman" panose="02020603050405020304" pitchFamily="18" charset="0"/>
              </a:rPr>
              <a:t>, tai  </a:t>
            </a:r>
            <a:r>
              <a:rPr lang="lt-LT" sz="1400" dirty="0">
                <a:latin typeface="+mj-lt"/>
                <a:ea typeface="Calibri" panose="020F0502020204030204" pitchFamily="34" charset="0"/>
                <a:cs typeface="Times New Roman" panose="02020603050405020304" pitchFamily="18" charset="0"/>
              </a:rPr>
              <a:t>pirmas etapas,</a:t>
            </a:r>
            <a:r>
              <a:rPr lang="en-US" sz="1400" dirty="0">
                <a:latin typeface="+mj-lt"/>
                <a:ea typeface="Calibri" panose="020F0502020204030204" pitchFamily="34" charset="0"/>
                <a:cs typeface="Times New Roman" panose="02020603050405020304" pitchFamily="18" charset="0"/>
              </a:rPr>
              <a:t> </a:t>
            </a:r>
            <a:r>
              <a:rPr lang="lt-LT" sz="1400" dirty="0">
                <a:latin typeface="+mj-lt"/>
                <a:ea typeface="Calibri" panose="020F0502020204030204" pitchFamily="34" charset="0"/>
                <a:cs typeface="Times New Roman" panose="02020603050405020304" pitchFamily="18" charset="0"/>
              </a:rPr>
              <a:t>nes  esant  poreikiui galimas ir papildomas finansavimas</a:t>
            </a:r>
            <a:endParaRPr lang="lt-LT" sz="1400" b="1" dirty="0">
              <a:latin typeface="+mj-lt"/>
              <a:cs typeface="Times New Roman" panose="02020603050405020304" pitchFamily="18" charset="0"/>
            </a:endParaRPr>
          </a:p>
        </p:txBody>
      </p:sp>
      <p:pic>
        <p:nvPicPr>
          <p:cNvPr id="15" name="Graphic 19" descr="Lightbulb"/>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6184" y="1687242"/>
            <a:ext cx="209071" cy="209071"/>
          </a:xfrm>
          <a:prstGeom prst="rect">
            <a:avLst/>
          </a:prstGeom>
        </p:spPr>
      </p:pic>
      <p:pic>
        <p:nvPicPr>
          <p:cNvPr id="16" name="Graphic 19" descr="Lightbulb"/>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2222" y="1705873"/>
            <a:ext cx="218350" cy="218350"/>
          </a:xfrm>
          <a:prstGeom prst="rect">
            <a:avLst/>
          </a:prstGeom>
        </p:spPr>
      </p:pic>
      <p:pic>
        <p:nvPicPr>
          <p:cNvPr id="19" name="Graphic 16" descr="Network"/>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380" y="4462692"/>
            <a:ext cx="335310" cy="335310"/>
          </a:xfrm>
          <a:prstGeom prst="rect">
            <a:avLst/>
          </a:prstGeom>
        </p:spPr>
      </p:pic>
    </p:spTree>
    <p:extLst>
      <p:ext uri="{BB962C8B-B14F-4D97-AF65-F5344CB8AC3E}">
        <p14:creationId xmlns:p14="http://schemas.microsoft.com/office/powerpoint/2010/main" val="409135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lt-LT" sz="3800" dirty="0"/>
              <a:t>Investicinė platforma - kita daugiabučių namų renovacijos finansavimo iniciatyva</a:t>
            </a:r>
            <a:endParaRPr lang="en-US" sz="3800" dirty="0"/>
          </a:p>
        </p:txBody>
      </p:sp>
    </p:spTree>
    <p:extLst>
      <p:ext uri="{BB962C8B-B14F-4D97-AF65-F5344CB8AC3E}">
        <p14:creationId xmlns:p14="http://schemas.microsoft.com/office/powerpoint/2010/main" val="776366463"/>
      </p:ext>
    </p:extLst>
  </p:cSld>
  <p:clrMapOvr>
    <a:masterClrMapping/>
  </p:clrMapOvr>
</p:sld>
</file>

<file path=ppt/theme/theme1.xml><?xml version="1.0" encoding="utf-8"?>
<a:theme xmlns:a="http://schemas.openxmlformats.org/drawingml/2006/main" name="3_Office Theme">
  <a:themeElements>
    <a:clrScheme name="VIPA">
      <a:dk1>
        <a:sysClr val="windowText" lastClr="000000"/>
      </a:dk1>
      <a:lt1>
        <a:sysClr val="window" lastClr="FFFFFF"/>
      </a:lt1>
      <a:dk2>
        <a:srgbClr val="00988D"/>
      </a:dk2>
      <a:lt2>
        <a:srgbClr val="E7E6E6"/>
      </a:lt2>
      <a:accent1>
        <a:srgbClr val="77C043"/>
      </a:accent1>
      <a:accent2>
        <a:srgbClr val="00988D"/>
      </a:accent2>
      <a:accent3>
        <a:srgbClr val="007174"/>
      </a:accent3>
      <a:accent4>
        <a:srgbClr val="85C0FB"/>
      </a:accent4>
      <a:accent5>
        <a:srgbClr val="BFBFBF"/>
      </a:accent5>
      <a:accent6>
        <a:srgbClr val="A8D08D"/>
      </a:accent6>
      <a:hlink>
        <a:srgbClr val="77C043"/>
      </a:hlink>
      <a:folHlink>
        <a:srgbClr val="85C0F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VIPA">
      <a:dk1>
        <a:sysClr val="windowText" lastClr="000000"/>
      </a:dk1>
      <a:lt1>
        <a:sysClr val="window" lastClr="FFFFFF"/>
      </a:lt1>
      <a:dk2>
        <a:srgbClr val="00988D"/>
      </a:dk2>
      <a:lt2>
        <a:srgbClr val="E7E6E6"/>
      </a:lt2>
      <a:accent1>
        <a:srgbClr val="77C043"/>
      </a:accent1>
      <a:accent2>
        <a:srgbClr val="00988D"/>
      </a:accent2>
      <a:accent3>
        <a:srgbClr val="007174"/>
      </a:accent3>
      <a:accent4>
        <a:srgbClr val="85C0FB"/>
      </a:accent4>
      <a:accent5>
        <a:srgbClr val="BFBFBF"/>
      </a:accent5>
      <a:accent6>
        <a:srgbClr val="A8D08D"/>
      </a:accent6>
      <a:hlink>
        <a:srgbClr val="77C043"/>
      </a:hlink>
      <a:folHlink>
        <a:srgbClr val="85C0F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4936</TotalTime>
  <Words>1258</Words>
  <Application>Microsoft Office PowerPoint</Application>
  <PresentationFormat>Demonstracija ekrane (4:3)</PresentationFormat>
  <Paragraphs>149</Paragraphs>
  <Slides>15</Slides>
  <Notes>9</Notes>
  <HiddenSlides>0</HiddenSlides>
  <MMClips>0</MMClips>
  <ScaleCrop>false</ScaleCrop>
  <HeadingPairs>
    <vt:vector size="8" baseType="variant">
      <vt:variant>
        <vt:lpstr>Naudojami šriftai</vt:lpstr>
      </vt:variant>
      <vt:variant>
        <vt:i4>4</vt:i4>
      </vt:variant>
      <vt:variant>
        <vt:lpstr>Tema</vt:lpstr>
      </vt:variant>
      <vt:variant>
        <vt:i4>3</vt:i4>
      </vt:variant>
      <vt:variant>
        <vt:lpstr>Įdėtosios OLE paslaugos</vt:lpstr>
      </vt:variant>
      <vt:variant>
        <vt:i4>1</vt:i4>
      </vt:variant>
      <vt:variant>
        <vt:lpstr>Skaidrių pavadinimai</vt:lpstr>
      </vt:variant>
      <vt:variant>
        <vt:i4>15</vt:i4>
      </vt:variant>
    </vt:vector>
  </HeadingPairs>
  <TitlesOfParts>
    <vt:vector size="23" baseType="lpstr">
      <vt:lpstr>Arial</vt:lpstr>
      <vt:lpstr>Calibri</vt:lpstr>
      <vt:lpstr>Calibri Light</vt:lpstr>
      <vt:lpstr>Times New Roman</vt:lpstr>
      <vt:lpstr>3_Office Theme</vt:lpstr>
      <vt:lpstr>Office Theme</vt:lpstr>
      <vt:lpstr>2_Office Theme</vt:lpstr>
      <vt:lpstr>Visio</vt:lpstr>
      <vt:lpstr>DNMF skiriamas finansavimas modernizavimo projektams  2017-2018 metais</vt:lpstr>
      <vt:lpstr>VIPA valdomi fondai</vt:lpstr>
      <vt:lpstr>JESSICA DAUGIABUČIAI NAMAI SVARBIAUSI ĮVYKIAI</vt:lpstr>
      <vt:lpstr>DNMF SVARBIAUSI ĮVYKIAI</vt:lpstr>
      <vt:lpstr>ESAMA SITUACIJA DAUGIABUČIŲ NAMŲ MODERNIZAVIMO SEKTORIUJE</vt:lpstr>
      <vt:lpstr>Atnaujinamas daugiabučių namų renovacijos finansavimas</vt:lpstr>
      <vt:lpstr> </vt:lpstr>
      <vt:lpstr>VIPA PASIRENGIMAS NAUJAM DAUGIABUČIŲ NAMŲ MODERNIZAVIMO ETAPUI </vt:lpstr>
      <vt:lpstr>Investicinė platforma - kita daugiabučių namų renovacijos finansavimo iniciatyva</vt:lpstr>
      <vt:lpstr>ĮNVESTICINĖ PLATFORMA  </vt:lpstr>
      <vt:lpstr>ĮNVESTICINĖ PLATFORMA </vt:lpstr>
      <vt:lpstr>Kvartalinė renovacija</vt:lpstr>
      <vt:lpstr>KVARTALINĖ RENOVACIJA SVARBIAUSI ĮVYKIAI </vt:lpstr>
      <vt:lpstr>KEE PROGRAMOS ĮGYVENDINIMO STAUSAS</vt:lpstr>
      <vt:lpstr>AČIŪ UŽ DĖMESĮ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VIEŠŲJŲ INVESTICIJŲ PLĖTROS AGENTŪRA</dc:title>
  <dc:creator>Darius Žalys</dc:creator>
  <cp:lastModifiedBy>Žilvinas Kačiuška</cp:lastModifiedBy>
  <cp:revision>676</cp:revision>
  <cp:lastPrinted>2017-04-14T05:28:08Z</cp:lastPrinted>
  <dcterms:created xsi:type="dcterms:W3CDTF">2017-03-30T13:04:10Z</dcterms:created>
  <dcterms:modified xsi:type="dcterms:W3CDTF">2017-05-03T08:54:04Z</dcterms:modified>
</cp:coreProperties>
</file>