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Lst>
  <p:notesMasterIdLst>
    <p:notesMasterId r:id="rId4"/>
  </p:notesMasterIdLst>
  <p:handoutMasterIdLst>
    <p:handoutMasterId r:id="rId5"/>
  </p:handoutMasterIdLst>
  <p:sldIdLst>
    <p:sldId id="256" r:id="rId2"/>
    <p:sldId id="257" r:id="rId3"/>
  </p:sldIdLst>
  <p:sldSz cx="9144000" cy="6858000" type="screen4x3"/>
  <p:notesSz cx="6805613" cy="9944100"/>
  <p:custDataLst>
    <p:tags r:id="rId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3" pos="4830" userDrawn="1">
          <p15:clr>
            <a:srgbClr val="A4A3A4"/>
          </p15:clr>
        </p15:guide>
        <p15:guide id="12" pos="2880" userDrawn="1">
          <p15:clr>
            <a:srgbClr val="A4A3A4"/>
          </p15:clr>
        </p15:guide>
        <p15:guide id="13" orient="horz" pos="1117" userDrawn="1">
          <p15:clr>
            <a:srgbClr val="A4A3A4"/>
          </p15:clr>
        </p15:guide>
        <p15:guide id="14" orient="horz" pos="917">
          <p15:clr>
            <a:srgbClr val="A4A3A4"/>
          </p15:clr>
        </p15:guide>
        <p15:guide id="15" orient="horz" pos="237">
          <p15:clr>
            <a:srgbClr val="A4A3A4"/>
          </p15:clr>
        </p15:guide>
        <p15:guide id="16" pos="5351">
          <p15:clr>
            <a:srgbClr val="A4A3A4"/>
          </p15:clr>
        </p15:guide>
        <p15:guide id="17" pos="27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3" clrIdx="0"/>
  <p:cmAuthor id="1" name="Akvile Redko" initials="AR" lastIdx="7"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A1BC"/>
    <a:srgbClr val="000000"/>
    <a:srgbClr val="6C777B"/>
    <a:srgbClr val="6C0000"/>
    <a:srgbClr val="321716"/>
    <a:srgbClr val="7F7F7F"/>
    <a:srgbClr val="D9D9D9"/>
    <a:srgbClr val="BFBFBF"/>
    <a:srgbClr val="A6A6A6"/>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54" autoAdjust="0"/>
    <p:restoredTop sz="88043" autoAdjust="0"/>
  </p:normalViewPr>
  <p:slideViewPr>
    <p:cSldViewPr snapToObjects="1">
      <p:cViewPr>
        <p:scale>
          <a:sx n="90" d="100"/>
          <a:sy n="90" d="100"/>
        </p:scale>
        <p:origin x="-534" y="-72"/>
      </p:cViewPr>
      <p:guideLst>
        <p:guide orient="horz" pos="1117"/>
        <p:guide orient="horz" pos="917"/>
        <p:guide orient="horz" pos="237"/>
        <p:guide pos="4830"/>
        <p:guide pos="2880"/>
        <p:guide pos="5351"/>
        <p:guide pos="271"/>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66" d="100"/>
        <a:sy n="66" d="100"/>
      </p:scale>
      <p:origin x="0" y="2816"/>
    </p:cViewPr>
  </p:sorterViewPr>
  <p:notesViewPr>
    <p:cSldViewPr snapToGrid="0">
      <p:cViewPr varScale="1">
        <p:scale>
          <a:sx n="69" d="100"/>
          <a:sy n="69" d="100"/>
        </p:scale>
        <p:origin x="215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gs" Target="tags/tag1.xml"/><Relationship Id="rId11" Type="http://schemas.openxmlformats.org/officeDocument/2006/relationships/tableStyles" Target="tableStyles.xml"/><Relationship Id="rId5" Type="http://schemas.openxmlformats.org/officeDocument/2006/relationships/handoutMaster" Target="handoutMasters/handoutMaster1.xml"/><Relationship Id="rId10"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2FF5C054-9C06-41BF-8D5F-A7134E557473}" type="datetimeFigureOut">
              <a:rPr lang="en-US" smtClean="0"/>
              <a:t>6/26/2017</a:t>
            </a:fld>
            <a:endParaRPr lang="en-US" dirty="0"/>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DDB88E92-C7E3-4E1C-9E94-A0D49B3FD4FD}" type="slidenum">
              <a:rPr lang="en-US" smtClean="0"/>
              <a:t>‹#›</a:t>
            </a:fld>
            <a:endParaRPr lang="en-US" dirty="0"/>
          </a:p>
        </p:txBody>
      </p:sp>
    </p:spTree>
    <p:extLst>
      <p:ext uri="{BB962C8B-B14F-4D97-AF65-F5344CB8AC3E}">
        <p14:creationId xmlns:p14="http://schemas.microsoft.com/office/powerpoint/2010/main" val="321769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270A986B-77C3-4211-9EF5-0879BA05C468}" type="datetimeFigureOut">
              <a:rPr lang="en-US" smtClean="0"/>
              <a:t>6/26/2017</a:t>
            </a:fld>
            <a:endParaRPr lang="en-US" dirty="0"/>
          </a:p>
        </p:txBody>
      </p:sp>
      <p:sp>
        <p:nvSpPr>
          <p:cNvPr id="4" name="Slide Image Placeholder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19E4B9F7-FA81-4497-846C-26B07563785F}" type="slidenum">
              <a:rPr lang="en-US" smtClean="0"/>
              <a:t>‹#›</a:t>
            </a:fld>
            <a:endParaRPr lang="en-US" dirty="0"/>
          </a:p>
        </p:txBody>
      </p:sp>
    </p:spTree>
    <p:extLst>
      <p:ext uri="{BB962C8B-B14F-4D97-AF65-F5344CB8AC3E}">
        <p14:creationId xmlns:p14="http://schemas.microsoft.com/office/powerpoint/2010/main" val="1949773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144463" y="1268413"/>
            <a:ext cx="8818562" cy="5402262"/>
          </a:xfrm>
          <a:prstGeom prst="rect">
            <a:avLst/>
          </a:prstGeom>
        </p:spPr>
        <p:txBody>
          <a:bodyPr/>
          <a:lstStyle>
            <a:lvl1pPr>
              <a:defRPr sz="1200">
                <a:latin typeface="Calibri" panose="020F0502020204030204" pitchFamily="34" charset="0"/>
                <a:cs typeface="Calibri" panose="020F0502020204030204" pitchFamily="34" charset="0"/>
              </a:defRPr>
            </a:lvl1pPr>
          </a:lstStyle>
          <a:p>
            <a:endParaRPr lang="en-US" dirty="0"/>
          </a:p>
        </p:txBody>
      </p:sp>
      <p:sp>
        <p:nvSpPr>
          <p:cNvPr id="11" name="Text Placeholder 10"/>
          <p:cNvSpPr>
            <a:spLocks noGrp="1"/>
          </p:cNvSpPr>
          <p:nvPr>
            <p:ph type="body" sz="quarter" idx="12" hasCustomPrompt="1"/>
          </p:nvPr>
        </p:nvSpPr>
        <p:spPr>
          <a:xfrm>
            <a:off x="157284" y="4589916"/>
            <a:ext cx="4917953" cy="712334"/>
          </a:xfrm>
          <a:prstGeom prst="rect">
            <a:avLst/>
          </a:prstGeom>
        </p:spPr>
        <p:txBody>
          <a:bodyPr/>
          <a:lstStyle>
            <a:lvl1pPr>
              <a:defRPr sz="1200">
                <a:latin typeface="Calibri" panose="020F0502020204030204" pitchFamily="34" charset="0"/>
                <a:cs typeface="Calibri" panose="020F0502020204030204" pitchFamily="34" charset="0"/>
              </a:defRPr>
            </a:lvl1pPr>
          </a:lstStyle>
          <a:p>
            <a:pPr lvl="0"/>
            <a:r>
              <a:rPr lang="en-US" dirty="0" smtClean="0"/>
              <a:t>TITLE</a:t>
            </a:r>
            <a:endParaRPr lang="en-US" dirty="0"/>
          </a:p>
        </p:txBody>
      </p:sp>
      <p:sp>
        <p:nvSpPr>
          <p:cNvPr id="13" name="Text Placeholder 12"/>
          <p:cNvSpPr>
            <a:spLocks noGrp="1"/>
          </p:cNvSpPr>
          <p:nvPr>
            <p:ph type="body" sz="quarter" idx="13" hasCustomPrompt="1"/>
          </p:nvPr>
        </p:nvSpPr>
        <p:spPr>
          <a:xfrm>
            <a:off x="157283" y="6238874"/>
            <a:ext cx="4917953" cy="360363"/>
          </a:xfrm>
          <a:prstGeom prst="rect">
            <a:avLst/>
          </a:prstGeom>
        </p:spPr>
        <p:txBody>
          <a:bodyPr/>
          <a:lstStyle>
            <a:lvl1pPr>
              <a:defRPr sz="1200">
                <a:latin typeface="Calibri" panose="020F0502020204030204" pitchFamily="34" charset="0"/>
                <a:cs typeface="Calibri" panose="020F0502020204030204" pitchFamily="34" charset="0"/>
              </a:defRPr>
            </a:lvl1pPr>
          </a:lstStyle>
          <a:p>
            <a:pPr lvl="0"/>
            <a:r>
              <a:rPr lang="en-US" dirty="0" smtClean="0"/>
              <a:t>Type of the document</a:t>
            </a:r>
            <a:endParaRPr lang="en-US" dirty="0"/>
          </a:p>
        </p:txBody>
      </p:sp>
      <p:sp>
        <p:nvSpPr>
          <p:cNvPr id="14" name="Text Placeholder 12"/>
          <p:cNvSpPr>
            <a:spLocks noGrp="1"/>
          </p:cNvSpPr>
          <p:nvPr>
            <p:ph type="body" sz="quarter" idx="14" hasCustomPrompt="1"/>
          </p:nvPr>
        </p:nvSpPr>
        <p:spPr>
          <a:xfrm>
            <a:off x="7502920" y="6238874"/>
            <a:ext cx="1460106" cy="360362"/>
          </a:xfrm>
          <a:prstGeom prst="rect">
            <a:avLst/>
          </a:prstGeom>
        </p:spPr>
        <p:txBody>
          <a:bodyPr>
            <a:normAutofit/>
          </a:bodyPr>
          <a:lstStyle>
            <a:lvl1pPr>
              <a:defRPr sz="1200">
                <a:latin typeface="Calibri" panose="020F0502020204030204" pitchFamily="34" charset="0"/>
                <a:cs typeface="Calibri" panose="020F0502020204030204" pitchFamily="34" charset="0"/>
              </a:defRPr>
            </a:lvl1pPr>
          </a:lstStyle>
          <a:p>
            <a:pPr lvl="0"/>
            <a:r>
              <a:rPr lang="en-US" dirty="0" smtClean="0"/>
              <a:t>Date</a:t>
            </a:r>
            <a:endParaRPr lang="en-US" dirty="0"/>
          </a:p>
        </p:txBody>
      </p:sp>
      <p:pic>
        <p:nvPicPr>
          <p:cNvPr id="15" name="Picture 14"/>
          <p:cNvPicPr>
            <a:picLocks noChangeAspect="1"/>
          </p:cNvPicPr>
          <p:nvPr userDrawn="1"/>
        </p:nvPicPr>
        <p:blipFill>
          <a:blip r:embed="rId2"/>
          <a:stretch>
            <a:fillRect/>
          </a:stretch>
        </p:blipFill>
        <p:spPr>
          <a:xfrm>
            <a:off x="611560" y="463824"/>
            <a:ext cx="2041175" cy="422312"/>
          </a:xfrm>
          <a:prstGeom prst="rect">
            <a:avLst/>
          </a:prstGeom>
        </p:spPr>
      </p:pic>
    </p:spTree>
    <p:extLst>
      <p:ext uri="{BB962C8B-B14F-4D97-AF65-F5344CB8AC3E}">
        <p14:creationId xmlns:p14="http://schemas.microsoft.com/office/powerpoint/2010/main" val="41532598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4" y="404664"/>
            <a:ext cx="8067675" cy="1080120"/>
          </a:xfrm>
          <a:prstGeom prst="rect">
            <a:avLst/>
          </a:prstGeom>
        </p:spPr>
        <p:txBody>
          <a:bodyPr/>
          <a:lstStyle>
            <a:lvl1pPr>
              <a:defRPr sz="2400" b="0">
                <a:latin typeface="Calibri" panose="020F0502020204030204" pitchFamily="34" charset="0"/>
                <a:cs typeface="Calibri" panose="020F0502020204030204" pitchFamily="34" charset="0"/>
              </a:defRPr>
            </a:lvl1pPr>
          </a:lstStyle>
          <a:p>
            <a:r>
              <a:rPr lang="en-US" dirty="0" smtClean="0"/>
              <a:t>Click to edit Master title style </a:t>
            </a:r>
            <a:endParaRPr lang="en-US" dirty="0"/>
          </a:p>
        </p:txBody>
      </p:sp>
      <p:sp>
        <p:nvSpPr>
          <p:cNvPr id="3" name="Content Placeholder 2"/>
          <p:cNvSpPr>
            <a:spLocks noGrp="1"/>
          </p:cNvSpPr>
          <p:nvPr>
            <p:ph idx="1"/>
          </p:nvPr>
        </p:nvSpPr>
        <p:spPr>
          <a:xfrm>
            <a:off x="447675" y="1617141"/>
            <a:ext cx="8067675" cy="4548163"/>
          </a:xfrm>
          <a:prstGeom prst="rect">
            <a:avLst/>
          </a:prstGeom>
        </p:spPr>
        <p:txBody>
          <a:bodyPr/>
          <a:lstStyle>
            <a:lvl1pPr>
              <a:lnSpc>
                <a:spcPct val="110000"/>
              </a:lnSpc>
              <a:spcBef>
                <a:spcPts val="0"/>
              </a:spcBef>
              <a:spcAft>
                <a:spcPts val="300"/>
              </a:spcAft>
              <a:defRPr>
                <a:latin typeface="Calibri" panose="020F0502020204030204" pitchFamily="34" charset="0"/>
                <a:cs typeface="Calibri" panose="020F0502020204030204" pitchFamily="34" charset="0"/>
              </a:defRPr>
            </a:lvl1pPr>
            <a:lvl2pPr>
              <a:lnSpc>
                <a:spcPct val="110000"/>
              </a:lnSpc>
              <a:spcBef>
                <a:spcPts val="0"/>
              </a:spcBef>
              <a:spcAft>
                <a:spcPts val="300"/>
              </a:spcAft>
              <a:defRPr>
                <a:latin typeface="Calibri" panose="020F0502020204030204" pitchFamily="34" charset="0"/>
                <a:cs typeface="Calibri" panose="020F0502020204030204" pitchFamily="34" charset="0"/>
              </a:defRPr>
            </a:lvl2pPr>
            <a:lvl3pPr>
              <a:lnSpc>
                <a:spcPct val="110000"/>
              </a:lnSpc>
              <a:spcBef>
                <a:spcPts val="0"/>
              </a:spcBef>
              <a:spcAft>
                <a:spcPts val="300"/>
              </a:spcAft>
              <a:defRPr>
                <a:latin typeface="Calibri" panose="020F0502020204030204" pitchFamily="34" charset="0"/>
                <a:cs typeface="Calibri" panose="020F0502020204030204" pitchFamily="34" charset="0"/>
              </a:defRPr>
            </a:lvl3pPr>
            <a:lvl4pPr>
              <a:lnSpc>
                <a:spcPct val="110000"/>
              </a:lnSpc>
              <a:spcBef>
                <a:spcPts val="0"/>
              </a:spcBef>
              <a:spcAft>
                <a:spcPts val="300"/>
              </a:spcAft>
              <a:defRPr>
                <a:latin typeface="Calibri" panose="020F0502020204030204" pitchFamily="34" charset="0"/>
                <a:cs typeface="Calibri" panose="020F0502020204030204" pitchFamily="34" charset="0"/>
              </a:defRPr>
            </a:lvl4pPr>
            <a:lvl5pPr>
              <a:lnSpc>
                <a:spcPct val="110000"/>
              </a:lnSpc>
              <a:spcBef>
                <a:spcPts val="0"/>
              </a:spcBef>
              <a:spcAft>
                <a:spcPts val="300"/>
              </a:spcAft>
              <a:defRPr>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a:stretch>
            <a:fillRect/>
          </a:stretch>
        </p:blipFill>
        <p:spPr>
          <a:xfrm>
            <a:off x="539552" y="6453336"/>
            <a:ext cx="864096" cy="178779"/>
          </a:xfrm>
          <a:prstGeom prst="rect">
            <a:avLst/>
          </a:prstGeom>
        </p:spPr>
      </p:pic>
      <p:sp>
        <p:nvSpPr>
          <p:cNvPr id="9" name="Rectangle 8"/>
          <p:cNvSpPr/>
          <p:nvPr userDrawn="1"/>
        </p:nvSpPr>
        <p:spPr>
          <a:xfrm>
            <a:off x="8718431" y="6453336"/>
            <a:ext cx="341760" cy="246221"/>
          </a:xfrm>
          <a:prstGeom prst="rect">
            <a:avLst/>
          </a:prstGeom>
        </p:spPr>
        <p:txBody>
          <a:bodyPr wrap="none">
            <a:spAutoFit/>
          </a:bodyPr>
          <a:lstStyle/>
          <a:p>
            <a:fld id="{4F9FAECF-B570-4AB3-8B06-E8436746DAC6}" type="slidenum">
              <a:rPr lang="en-US" sz="1000"/>
              <a:pPr/>
              <a:t>‹#›</a:t>
            </a:fld>
            <a:endParaRPr lang="en-US" sz="1000" dirty="0"/>
          </a:p>
        </p:txBody>
      </p:sp>
      <p:sp>
        <p:nvSpPr>
          <p:cNvPr id="7" name="Text Placeholder 12"/>
          <p:cNvSpPr>
            <a:spLocks noGrp="1"/>
          </p:cNvSpPr>
          <p:nvPr>
            <p:ph type="body" sz="quarter" idx="14" hasCustomPrompt="1"/>
          </p:nvPr>
        </p:nvSpPr>
        <p:spPr>
          <a:xfrm>
            <a:off x="4538582" y="6213615"/>
            <a:ext cx="3989809" cy="324000"/>
          </a:xfrm>
          <a:prstGeom prst="rect">
            <a:avLst/>
          </a:prstGeom>
        </p:spPr>
        <p:txBody>
          <a:bodyPr>
            <a:normAutofit/>
          </a:bodyPr>
          <a:lstStyle>
            <a:lvl1pPr marL="0" indent="0">
              <a:buNone/>
              <a:defRPr sz="1200" i="1">
                <a:latin typeface="Calibri" panose="020F0502020204030204" pitchFamily="34" charset="0"/>
                <a:cs typeface="Calibri" panose="020F0502020204030204" pitchFamily="34" charset="0"/>
              </a:defRPr>
            </a:lvl1pPr>
          </a:lstStyle>
          <a:p>
            <a:pPr lvl="0"/>
            <a:r>
              <a:rPr lang="en-US" dirty="0" smtClean="0"/>
              <a:t>Source:</a:t>
            </a:r>
            <a:endParaRPr lang="en-US" dirty="0"/>
          </a:p>
        </p:txBody>
      </p:sp>
    </p:spTree>
    <p:extLst>
      <p:ext uri="{BB962C8B-B14F-4D97-AF65-F5344CB8AC3E}">
        <p14:creationId xmlns:p14="http://schemas.microsoft.com/office/powerpoint/2010/main" val="359712934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4156" userDrawn="1">
          <p15:clr>
            <a:srgbClr val="FBAE40"/>
          </p15:clr>
        </p15:guide>
        <p15:guide id="2" pos="3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Pavadinimo skaidrė">
    <p:spTree>
      <p:nvGrpSpPr>
        <p:cNvPr id="1" name=""/>
        <p:cNvGrpSpPr/>
        <p:nvPr/>
      </p:nvGrpSpPr>
      <p:grpSpPr>
        <a:xfrm>
          <a:off x="0" y="0"/>
          <a:ext cx="0" cy="0"/>
          <a:chOff x="0" y="0"/>
          <a:chExt cx="0" cy="0"/>
        </a:xfrm>
      </p:grpSpPr>
      <p:graphicFrame>
        <p:nvGraphicFramePr>
          <p:cNvPr id="7" name="Objektas 6" hidden="1"/>
          <p:cNvGraphicFramePr>
            <a:graphicFrameLocks noChangeAspect="1"/>
          </p:cNvGraphicFramePr>
          <p:nvPr userDrawn="1">
            <p:custDataLst>
              <p:tags r:id="rId2"/>
            </p:custDataLst>
            <p:extLst>
              <p:ext uri="{D42A27DB-BD31-4B8C-83A1-F6EECF244321}">
                <p14:modId xmlns:p14="http://schemas.microsoft.com/office/powerpoint/2010/main" val="2093841446"/>
              </p:ex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25912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6" y="1589"/>
                        <a:ext cx="1465" cy="1587"/>
                      </a:xfrm>
                      <a:prstGeom prst="rect">
                        <a:avLst/>
                      </a:prstGeom>
                    </p:spPr>
                  </p:pic>
                </p:oleObj>
              </mc:Fallback>
            </mc:AlternateContent>
          </a:graphicData>
        </a:graphic>
      </p:graphicFrame>
      <p:sp>
        <p:nvSpPr>
          <p:cNvPr id="2" name="Antraštė 1"/>
          <p:cNvSpPr>
            <a:spLocks noGrp="1"/>
          </p:cNvSpPr>
          <p:nvPr>
            <p:ph type="ctrTitle"/>
          </p:nvPr>
        </p:nvSpPr>
        <p:spPr>
          <a:xfrm>
            <a:off x="685800" y="2130427"/>
            <a:ext cx="7772400" cy="1470025"/>
          </a:xfrm>
          <a:prstGeom prst="rect">
            <a:avLst/>
          </a:prstGeo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a:xfrm>
            <a:off x="457200" y="6356352"/>
            <a:ext cx="2133600" cy="365125"/>
          </a:xfrm>
          <a:prstGeom prst="rect">
            <a:avLst/>
          </a:prstGeom>
        </p:spPr>
        <p:txBody>
          <a:bodyPr/>
          <a:lstStyle/>
          <a:p>
            <a:fld id="{7219439D-E2D5-4303-8C53-E634EAE02C70}" type="datetimeFigureOut">
              <a:rPr lang="lt-LT" smtClean="0"/>
              <a:t>2017-06-26</a:t>
            </a:fld>
            <a:endParaRPr lang="lt-LT"/>
          </a:p>
        </p:txBody>
      </p:sp>
      <p:sp>
        <p:nvSpPr>
          <p:cNvPr id="5" name="Poraštės vietos rezervavimo ženklas 4"/>
          <p:cNvSpPr>
            <a:spLocks noGrp="1"/>
          </p:cNvSpPr>
          <p:nvPr>
            <p:ph type="ftr" sz="quarter" idx="11"/>
          </p:nvPr>
        </p:nvSpPr>
        <p:spPr>
          <a:xfrm>
            <a:off x="3124200" y="6356352"/>
            <a:ext cx="2895600" cy="365125"/>
          </a:xfrm>
          <a:prstGeom prst="rect">
            <a:avLst/>
          </a:prstGeom>
        </p:spPr>
        <p:txBody>
          <a:bodyPr/>
          <a:lstStyle/>
          <a:p>
            <a:endParaRPr lang="lt-LT"/>
          </a:p>
        </p:txBody>
      </p:sp>
      <p:sp>
        <p:nvSpPr>
          <p:cNvPr id="6" name="Skaidrės numerio vietos rezervavimo ženklas 5"/>
          <p:cNvSpPr>
            <a:spLocks noGrp="1"/>
          </p:cNvSpPr>
          <p:nvPr>
            <p:ph type="sldNum" sz="quarter" idx="12"/>
          </p:nvPr>
        </p:nvSpPr>
        <p:spPr>
          <a:xfrm>
            <a:off x="6553200" y="6356352"/>
            <a:ext cx="2133600" cy="365125"/>
          </a:xfrm>
          <a:prstGeom prst="rect">
            <a:avLst/>
          </a:prstGeom>
        </p:spPr>
        <p:txBody>
          <a:bodyPr/>
          <a:lstStyle/>
          <a:p>
            <a:fld id="{4747205A-FF2C-4C5F-A029-0B5013446E66}" type="slidenum">
              <a:rPr lang="lt-LT" smtClean="0"/>
              <a:t>‹#›</a:t>
            </a:fld>
            <a:endParaRPr lang="lt-LT"/>
          </a:p>
        </p:txBody>
      </p:sp>
    </p:spTree>
    <p:extLst>
      <p:ext uri="{BB962C8B-B14F-4D97-AF65-F5344CB8AC3E}">
        <p14:creationId xmlns:p14="http://schemas.microsoft.com/office/powerpoint/2010/main" val="3501344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1143000"/>
          </a:xfrm>
          <a:prstGeom prst="rect">
            <a:avLst/>
          </a:prstGeom>
        </p:spPr>
        <p:txBody>
          <a:bodyPr/>
          <a:lstStyle/>
          <a:p>
            <a:r>
              <a:rPr lang="lt-LT" smtClean="0"/>
              <a:t>Spustelėję redag. ruoš. pavad. stilių</a:t>
            </a:r>
            <a:endParaRPr lang="lt-LT"/>
          </a:p>
        </p:txBody>
      </p:sp>
      <p:sp>
        <p:nvSpPr>
          <p:cNvPr id="3" name="Turinio vietos rezervavimo ženklas 2"/>
          <p:cNvSpPr>
            <a:spLocks noGrp="1"/>
          </p:cNvSpPr>
          <p:nvPr>
            <p:ph idx="1"/>
          </p:nvPr>
        </p:nvSpPr>
        <p:spPr>
          <a:xfrm>
            <a:off x="457200" y="1600202"/>
            <a:ext cx="8229600" cy="4525963"/>
          </a:xfrm>
          <a:prstGeom prst="rect">
            <a:avLst/>
          </a:prstGeo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a:xfrm>
            <a:off x="457200" y="6356352"/>
            <a:ext cx="2133600" cy="365125"/>
          </a:xfrm>
          <a:prstGeom prst="rect">
            <a:avLst/>
          </a:prstGeom>
        </p:spPr>
        <p:txBody>
          <a:bodyPr/>
          <a:lstStyle/>
          <a:p>
            <a:fld id="{7219439D-E2D5-4303-8C53-E634EAE02C70}" type="datetimeFigureOut">
              <a:rPr lang="lt-LT" smtClean="0"/>
              <a:t>2017-06-26</a:t>
            </a:fld>
            <a:endParaRPr lang="lt-LT"/>
          </a:p>
        </p:txBody>
      </p:sp>
      <p:sp>
        <p:nvSpPr>
          <p:cNvPr id="5" name="Poraštės vietos rezervavimo ženklas 4"/>
          <p:cNvSpPr>
            <a:spLocks noGrp="1"/>
          </p:cNvSpPr>
          <p:nvPr>
            <p:ph type="ftr" sz="quarter" idx="11"/>
          </p:nvPr>
        </p:nvSpPr>
        <p:spPr>
          <a:xfrm>
            <a:off x="3124200" y="6356352"/>
            <a:ext cx="2895600" cy="365125"/>
          </a:xfrm>
          <a:prstGeom prst="rect">
            <a:avLst/>
          </a:prstGeom>
        </p:spPr>
        <p:txBody>
          <a:bodyPr/>
          <a:lstStyle/>
          <a:p>
            <a:endParaRPr lang="lt-LT"/>
          </a:p>
        </p:txBody>
      </p:sp>
      <p:sp>
        <p:nvSpPr>
          <p:cNvPr id="6" name="Skaidrės numerio vietos rezervavimo ženklas 5"/>
          <p:cNvSpPr>
            <a:spLocks noGrp="1"/>
          </p:cNvSpPr>
          <p:nvPr>
            <p:ph type="sldNum" sz="quarter" idx="12"/>
          </p:nvPr>
        </p:nvSpPr>
        <p:spPr>
          <a:xfrm>
            <a:off x="6553200" y="6356352"/>
            <a:ext cx="2133600" cy="365125"/>
          </a:xfrm>
          <a:prstGeom prst="rect">
            <a:avLst/>
          </a:prstGeom>
        </p:spPr>
        <p:txBody>
          <a:bodyPr/>
          <a:lstStyle/>
          <a:p>
            <a:fld id="{4747205A-FF2C-4C5F-A029-0B5013446E66}" type="slidenum">
              <a:rPr lang="lt-LT" smtClean="0"/>
              <a:t>‹#›</a:t>
            </a:fld>
            <a:endParaRPr lang="lt-LT"/>
          </a:p>
        </p:txBody>
      </p:sp>
    </p:spTree>
    <p:extLst>
      <p:ext uri="{BB962C8B-B14F-4D97-AF65-F5344CB8AC3E}">
        <p14:creationId xmlns:p14="http://schemas.microsoft.com/office/powerpoint/2010/main" val="2466823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extLst>
              <p:ext uri="{D42A27DB-BD31-4B8C-83A1-F6EECF244321}">
                <p14:modId xmlns:p14="http://schemas.microsoft.com/office/powerpoint/2010/main" val="3555394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42" name="think-cell Slide" r:id="rId8" imgW="473" imgH="476" progId="TCLayout.ActiveDocument.1">
                  <p:embed/>
                </p:oleObj>
              </mc:Choice>
              <mc:Fallback>
                <p:oleObj name="think-cell Slide" r:id="rId8" imgW="473" imgH="476"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12" name="Title 1"/>
          <p:cNvSpPr txBox="1">
            <a:spLocks/>
          </p:cNvSpPr>
          <p:nvPr userDrawn="1"/>
        </p:nvSpPr>
        <p:spPr>
          <a:xfrm>
            <a:off x="357394" y="59658"/>
            <a:ext cx="8067675" cy="1281110"/>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Avenir Next Medium"/>
                <a:ea typeface="+mj-ea"/>
                <a:cs typeface="Avenir Next Medium"/>
              </a:defRPr>
            </a:lvl1pPr>
          </a:lstStyle>
          <a:p>
            <a:endParaRPr lang="en-US" dirty="0"/>
          </a:p>
        </p:txBody>
      </p:sp>
      <p:sp>
        <p:nvSpPr>
          <p:cNvPr id="13" name="Title 1"/>
          <p:cNvSpPr txBox="1">
            <a:spLocks/>
          </p:cNvSpPr>
          <p:nvPr userDrawn="1"/>
        </p:nvSpPr>
        <p:spPr>
          <a:xfrm>
            <a:off x="447674" y="9527"/>
            <a:ext cx="8067675" cy="1225548"/>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Avenir Next Medium"/>
                <a:ea typeface="+mj-ea"/>
                <a:cs typeface="Avenir Next Medium"/>
              </a:defRPr>
            </a:lvl1pPr>
          </a:lstStyle>
          <a:p>
            <a:endParaRPr lang="en-US" dirty="0"/>
          </a:p>
        </p:txBody>
      </p:sp>
    </p:spTree>
    <p:extLst>
      <p:ext uri="{BB962C8B-B14F-4D97-AF65-F5344CB8AC3E}">
        <p14:creationId xmlns:p14="http://schemas.microsoft.com/office/powerpoint/2010/main" val="2276676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2800" b="1" kern="1200">
          <a:solidFill>
            <a:schemeClr val="tx1"/>
          </a:solidFill>
          <a:latin typeface="Avenir Next Medium"/>
          <a:ea typeface="+mj-ea"/>
          <a:cs typeface="Avenir Next Medium"/>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emf"/><Relationship Id="rId3" Type="http://schemas.openxmlformats.org/officeDocument/2006/relationships/slideLayout" Target="../slideLayouts/slideLayout3.xml"/><Relationship Id="rId7" Type="http://schemas.openxmlformats.org/officeDocument/2006/relationships/image" Target="../media/image5.png"/><Relationship Id="rId12" Type="http://schemas.openxmlformats.org/officeDocument/2006/relationships/image" Target="../media/image10.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png"/><Relationship Id="rId11" Type="http://schemas.openxmlformats.org/officeDocument/2006/relationships/image" Target="../media/image9.emf"/><Relationship Id="rId5" Type="http://schemas.openxmlformats.org/officeDocument/2006/relationships/image" Target="../media/image3.emf"/><Relationship Id="rId15" Type="http://schemas.openxmlformats.org/officeDocument/2006/relationships/image" Target="../media/image13.emf"/><Relationship Id="rId10" Type="http://schemas.openxmlformats.org/officeDocument/2006/relationships/image" Target="../media/image8.png"/><Relationship Id="rId4" Type="http://schemas.openxmlformats.org/officeDocument/2006/relationships/oleObject" Target="../embeddings/oleObject3.bin"/><Relationship Id="rId9" Type="http://schemas.openxmlformats.org/officeDocument/2006/relationships/image" Target="../media/image7.png"/><Relationship Id="rId14"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as 3" hidden="1"/>
          <p:cNvGraphicFramePr>
            <a:graphicFrameLocks noChangeAspect="1"/>
          </p:cNvGraphicFramePr>
          <p:nvPr>
            <p:custDataLst>
              <p:tags r:id="rId2"/>
            </p:custDataLst>
            <p:extLst>
              <p:ext uri="{D42A27DB-BD31-4B8C-83A1-F6EECF244321}">
                <p14:modId xmlns:p14="http://schemas.microsoft.com/office/powerpoint/2010/main" val="1730818453"/>
              </p:ex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26015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6" y="1589"/>
                        <a:ext cx="1465" cy="1587"/>
                      </a:xfrm>
                      <a:prstGeom prst="rect">
                        <a:avLst/>
                      </a:prstGeom>
                    </p:spPr>
                  </p:pic>
                </p:oleObj>
              </mc:Fallback>
            </mc:AlternateContent>
          </a:graphicData>
        </a:graphic>
      </p:graphicFrame>
      <p:sp>
        <p:nvSpPr>
          <p:cNvPr id="5" name="Rectangle 6"/>
          <p:cNvSpPr/>
          <p:nvPr/>
        </p:nvSpPr>
        <p:spPr>
          <a:xfrm>
            <a:off x="0" y="1"/>
            <a:ext cx="9144000" cy="576010"/>
          </a:xfrm>
          <a:prstGeom prst="rect">
            <a:avLst/>
          </a:prstGeom>
          <a:solidFill>
            <a:srgbClr val="3BA1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19063"/>
            <a:endParaRPr lang="en-US" sz="1400" dirty="0">
              <a:latin typeface="Arial" panose="020B0604020202020204" pitchFamily="34" charset="0"/>
              <a:cs typeface="Arial" panose="020B0604020202020204" pitchFamily="34" charset="0"/>
            </a:endParaRPr>
          </a:p>
        </p:txBody>
      </p:sp>
      <p:sp>
        <p:nvSpPr>
          <p:cNvPr id="6" name="TextBox 5"/>
          <p:cNvSpPr txBox="1"/>
          <p:nvPr/>
        </p:nvSpPr>
        <p:spPr>
          <a:xfrm>
            <a:off x="98646" y="116155"/>
            <a:ext cx="9036496" cy="332399"/>
          </a:xfrm>
          <a:prstGeom prst="rect">
            <a:avLst/>
          </a:prstGeom>
          <a:noFill/>
        </p:spPr>
        <p:txBody>
          <a:bodyPr wrap="square" rtlCol="0" anchor="ctr">
            <a:spAutoFit/>
          </a:bodyPr>
          <a:lstStyle/>
          <a:p>
            <a:pPr algn="ctr">
              <a:lnSpc>
                <a:spcPct val="130000"/>
              </a:lnSpc>
            </a:pPr>
            <a:r>
              <a:rPr lang="lt-LT" sz="1200" b="1" dirty="0" smtClean="0">
                <a:solidFill>
                  <a:schemeClr val="bg1"/>
                </a:solidFill>
                <a:latin typeface="Avenir Next Regular"/>
                <a:cs typeface="Avenir Next Regular"/>
              </a:rPr>
              <a:t>2007–2013 m. ES struktūrinės paramos panaudojimo energetikos sektoriui ir energijos vartojimo efektyvumui </a:t>
            </a:r>
            <a:r>
              <a:rPr lang="lt-LT" sz="1200" b="1" dirty="0" smtClean="0">
                <a:solidFill>
                  <a:schemeClr val="bg1"/>
                </a:solidFill>
                <a:latin typeface="Avenir Next Regular"/>
                <a:cs typeface="Avenir Next Regular"/>
              </a:rPr>
              <a:t>rezultatai</a:t>
            </a:r>
            <a:endParaRPr lang="lt-LT" sz="1200" b="1" dirty="0">
              <a:solidFill>
                <a:schemeClr val="bg1"/>
              </a:solidFill>
              <a:latin typeface="Avenir Next Regular"/>
              <a:cs typeface="Avenir Next Regular"/>
            </a:endParaRPr>
          </a:p>
        </p:txBody>
      </p:sp>
      <p:pic>
        <p:nvPicPr>
          <p:cNvPr id="3103" name="Picture 31" descr="Vaizdo rezultatas pagal užklausą „kuriame lietuvos ateit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1985" y="6394079"/>
            <a:ext cx="1080481" cy="493629"/>
          </a:xfrm>
          <a:prstGeom prst="rect">
            <a:avLst/>
          </a:prstGeom>
          <a:noFill/>
          <a:extLst>
            <a:ext uri="{909E8E84-426E-40DD-AFC4-6F175D3DCCD1}">
              <a14:hiddenFill xmlns:a14="http://schemas.microsoft.com/office/drawing/2010/main">
                <a:solidFill>
                  <a:srgbClr val="FFFFFF"/>
                </a:solidFill>
              </a14:hiddenFill>
            </a:ext>
          </a:extLst>
        </p:spPr>
      </p:pic>
      <p:sp>
        <p:nvSpPr>
          <p:cNvPr id="121" name="TextBox 120"/>
          <p:cNvSpPr txBox="1"/>
          <p:nvPr/>
        </p:nvSpPr>
        <p:spPr>
          <a:xfrm>
            <a:off x="962493" y="6640893"/>
            <a:ext cx="6863877" cy="230832"/>
          </a:xfrm>
          <a:prstGeom prst="rect">
            <a:avLst/>
          </a:prstGeom>
          <a:noFill/>
        </p:spPr>
        <p:txBody>
          <a:bodyPr wrap="square" rtlCol="0">
            <a:spAutoFit/>
          </a:bodyPr>
          <a:lstStyle/>
          <a:p>
            <a:r>
              <a:rPr lang="lt-LT" sz="900" dirty="0" smtClean="0">
                <a:solidFill>
                  <a:schemeClr val="bg1">
                    <a:lumMod val="65000"/>
                  </a:schemeClr>
                </a:solidFill>
              </a:rPr>
              <a:t>Vertinimą Lietuvos Respublikos energetikos ministerijos užsakymu atliko UAB „Civitta“, „Civitta Eesti“ AS ir Smart Continent LT UAB, </a:t>
            </a:r>
            <a:r>
              <a:rPr lang="en-GB" sz="900" dirty="0" smtClean="0">
                <a:solidFill>
                  <a:schemeClr val="bg1">
                    <a:lumMod val="65000"/>
                  </a:schemeClr>
                </a:solidFill>
              </a:rPr>
              <a:t>2017 m. </a:t>
            </a:r>
            <a:endParaRPr lang="lt-LT" sz="900" dirty="0">
              <a:solidFill>
                <a:schemeClr val="bg1">
                  <a:lumMod val="65000"/>
                </a:schemeClr>
              </a:solidFill>
            </a:endParaRPr>
          </a:p>
        </p:txBody>
      </p:sp>
      <p:pic>
        <p:nvPicPr>
          <p:cNvPr id="39" name="Paveikslėlis 52"/>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1395" y="1923109"/>
            <a:ext cx="2691058" cy="1553466"/>
          </a:xfrm>
          <a:prstGeom prst="rect">
            <a:avLst/>
          </a:prstGeom>
          <a:noFill/>
        </p:spPr>
      </p:pic>
      <p:sp>
        <p:nvSpPr>
          <p:cNvPr id="43" name="TextBox 42"/>
          <p:cNvSpPr txBox="1"/>
          <p:nvPr/>
        </p:nvSpPr>
        <p:spPr>
          <a:xfrm>
            <a:off x="4628692" y="1425083"/>
            <a:ext cx="4176464" cy="549381"/>
          </a:xfrm>
          <a:prstGeom prst="rect">
            <a:avLst/>
          </a:prstGeom>
          <a:noFill/>
        </p:spPr>
        <p:txBody>
          <a:bodyPr wrap="square" rtlCol="0">
            <a:spAutoFit/>
          </a:bodyPr>
          <a:lstStyle/>
          <a:p>
            <a:pPr algn="ctr">
              <a:lnSpc>
                <a:spcPct val="110000"/>
              </a:lnSpc>
            </a:pPr>
            <a:r>
              <a:rPr lang="lt-LT" sz="900" b="1" dirty="0">
                <a:solidFill>
                  <a:schemeClr val="tx2"/>
                </a:solidFill>
              </a:rPr>
              <a:t>Renovavus pastatus pasiekti reikšmingi energijos sutaupymai tiek viešosios paskirties pastatuose (279,22 GWh), tiek daugiabučiuose  namuose (38,72 GWh).</a:t>
            </a:r>
          </a:p>
          <a:p>
            <a:pPr algn="ctr">
              <a:lnSpc>
                <a:spcPct val="110000"/>
              </a:lnSpc>
            </a:pPr>
            <a:r>
              <a:rPr lang="lt-LT" sz="900" b="1" dirty="0" smtClean="0">
                <a:solidFill>
                  <a:schemeClr val="tx2"/>
                </a:solidFill>
              </a:rPr>
              <a:t>Tačiau renovacijos potencialas išlieka didelis</a:t>
            </a:r>
            <a:endParaRPr lang="lt-LT" sz="900" b="1" dirty="0">
              <a:solidFill>
                <a:schemeClr val="tx2"/>
              </a:solidFill>
            </a:endParaRPr>
          </a:p>
        </p:txBody>
      </p:sp>
      <p:grpSp>
        <p:nvGrpSpPr>
          <p:cNvPr id="12" name="Group 11"/>
          <p:cNvGrpSpPr/>
          <p:nvPr/>
        </p:nvGrpSpPr>
        <p:grpSpPr>
          <a:xfrm>
            <a:off x="4628692" y="3629601"/>
            <a:ext cx="4257383" cy="2487943"/>
            <a:chOff x="-878144" y="3288068"/>
            <a:chExt cx="5090387" cy="3066615"/>
          </a:xfrm>
        </p:grpSpPr>
        <p:pic>
          <p:nvPicPr>
            <p:cNvPr id="31" name="Picture 30"/>
            <p:cNvPicPr/>
            <p:nvPr/>
          </p:nvPicPr>
          <p:blipFill rotWithShape="1">
            <a:blip r:embed="rId8" cstate="print">
              <a:extLst>
                <a:ext uri="{28A0092B-C50C-407E-A947-70E740481C1C}">
                  <a14:useLocalDpi xmlns:a14="http://schemas.microsoft.com/office/drawing/2010/main" val="0"/>
                </a:ext>
              </a:extLst>
            </a:blip>
            <a:srcRect l="9804"/>
            <a:stretch/>
          </p:blipFill>
          <p:spPr bwMode="auto">
            <a:xfrm>
              <a:off x="-508461" y="4132983"/>
              <a:ext cx="4577482" cy="2221700"/>
            </a:xfrm>
            <a:prstGeom prst="rect">
              <a:avLst/>
            </a:prstGeom>
            <a:noFill/>
          </p:spPr>
        </p:pic>
        <p:sp>
          <p:nvSpPr>
            <p:cNvPr id="32" name="TextBox 31"/>
            <p:cNvSpPr txBox="1"/>
            <p:nvPr/>
          </p:nvSpPr>
          <p:spPr>
            <a:xfrm>
              <a:off x="-878144" y="3288068"/>
              <a:ext cx="5090387" cy="455235"/>
            </a:xfrm>
            <a:prstGeom prst="rect">
              <a:avLst/>
            </a:prstGeom>
            <a:noFill/>
          </p:spPr>
          <p:txBody>
            <a:bodyPr wrap="square" rtlCol="0">
              <a:spAutoFit/>
            </a:bodyPr>
            <a:lstStyle/>
            <a:p>
              <a:pPr algn="ctr"/>
              <a:r>
                <a:rPr lang="lt-LT" sz="900" b="1" dirty="0" smtClean="0">
                  <a:solidFill>
                    <a:schemeClr val="tx2"/>
                  </a:solidFill>
                </a:rPr>
                <a:t>Biokuro dalies augimas centriniam šildymui užtikrino mažesnes kainas vartotojams (jei ne biokuras, šilumos kainos vartotojams būtų didesnės 57,2  proc.)</a:t>
              </a:r>
              <a:endParaRPr lang="lt-LT" sz="900" b="1" dirty="0">
                <a:solidFill>
                  <a:schemeClr val="tx2"/>
                </a:solidFill>
              </a:endParaRPr>
            </a:p>
          </p:txBody>
        </p:sp>
      </p:grpSp>
      <p:grpSp>
        <p:nvGrpSpPr>
          <p:cNvPr id="13" name="Group 12"/>
          <p:cNvGrpSpPr/>
          <p:nvPr/>
        </p:nvGrpSpPr>
        <p:grpSpPr>
          <a:xfrm>
            <a:off x="438530" y="3621035"/>
            <a:ext cx="3845438" cy="2869050"/>
            <a:chOff x="3541006" y="181151"/>
            <a:chExt cx="4985950" cy="3352282"/>
          </a:xfrm>
        </p:grpSpPr>
        <p:pic>
          <p:nvPicPr>
            <p:cNvPr id="29" name="Picture 41"/>
            <p:cNvPicPr/>
            <p:nvPr/>
          </p:nvPicPr>
          <p:blipFill rotWithShape="1">
            <a:blip r:embed="rId9" cstate="print">
              <a:extLst>
                <a:ext uri="{28A0092B-C50C-407E-A947-70E740481C1C}">
                  <a14:useLocalDpi xmlns:a14="http://schemas.microsoft.com/office/drawing/2010/main" val="0"/>
                </a:ext>
              </a:extLst>
            </a:blip>
            <a:srcRect l="2465" t="7019" r="2198" b="3015"/>
            <a:stretch/>
          </p:blipFill>
          <p:spPr bwMode="auto">
            <a:xfrm>
              <a:off x="4127065" y="732982"/>
              <a:ext cx="3804832" cy="2800451"/>
            </a:xfrm>
            <a:prstGeom prst="rect">
              <a:avLst/>
            </a:prstGeom>
            <a:noFill/>
            <a:ln>
              <a:noFill/>
            </a:ln>
            <a:extLst>
              <a:ext uri="{53640926-AAD7-44D8-BBD7-CCE9431645EC}">
                <a14:shadowObscured xmlns:a14="http://schemas.microsoft.com/office/drawing/2010/main"/>
              </a:ext>
            </a:extLst>
          </p:spPr>
        </p:pic>
        <p:sp>
          <p:nvSpPr>
            <p:cNvPr id="30" name="TextBox 29"/>
            <p:cNvSpPr txBox="1"/>
            <p:nvPr/>
          </p:nvSpPr>
          <p:spPr>
            <a:xfrm>
              <a:off x="3541006" y="181151"/>
              <a:ext cx="4985950" cy="451932"/>
            </a:xfrm>
            <a:prstGeom prst="rect">
              <a:avLst/>
            </a:prstGeom>
            <a:noFill/>
          </p:spPr>
          <p:txBody>
            <a:bodyPr wrap="square" rtlCol="0">
              <a:spAutoFit/>
            </a:bodyPr>
            <a:lstStyle/>
            <a:p>
              <a:pPr algn="ctr"/>
              <a:r>
                <a:rPr lang="lt-LT" sz="900" b="1" dirty="0" smtClean="0">
                  <a:solidFill>
                    <a:schemeClr val="tx2"/>
                  </a:solidFill>
                </a:rPr>
                <a:t>Dujų perdavimo sistemos sužiedijimas sukūrė prielaidas  SGD terminalo prijungimui prie Lietuvos gamtinių dujų sistemos</a:t>
              </a:r>
              <a:endParaRPr lang="lt-LT" sz="900" b="1" dirty="0">
                <a:solidFill>
                  <a:schemeClr val="tx2"/>
                </a:solidFill>
              </a:endParaRPr>
            </a:p>
          </p:txBody>
        </p:sp>
      </p:grpSp>
      <p:pic>
        <p:nvPicPr>
          <p:cNvPr id="48" name="Picture 47"/>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3185" y="1923109"/>
            <a:ext cx="3652565" cy="1495695"/>
          </a:xfrm>
          <a:prstGeom prst="rect">
            <a:avLst/>
          </a:prstGeom>
          <a:noFill/>
        </p:spPr>
      </p:pic>
      <p:sp>
        <p:nvSpPr>
          <p:cNvPr id="49" name="TextBox 48"/>
          <p:cNvSpPr txBox="1"/>
          <p:nvPr/>
        </p:nvSpPr>
        <p:spPr>
          <a:xfrm>
            <a:off x="314785" y="1421075"/>
            <a:ext cx="4240865" cy="369332"/>
          </a:xfrm>
          <a:prstGeom prst="rect">
            <a:avLst/>
          </a:prstGeom>
          <a:noFill/>
        </p:spPr>
        <p:txBody>
          <a:bodyPr wrap="square" rtlCol="0">
            <a:spAutoFit/>
          </a:bodyPr>
          <a:lstStyle/>
          <a:p>
            <a:pPr algn="ctr"/>
            <a:r>
              <a:rPr lang="lt-LT" sz="900" b="1" dirty="0" smtClean="0">
                <a:solidFill>
                  <a:schemeClr val="tx2"/>
                </a:solidFill>
              </a:rPr>
              <a:t>Elektros energijos tiekimo kokybė ir patikimumas vartotojams augo ‒ neplanuotų elektros tiekimo nutraukimų trukmė (SAIDI) ir skaičius (SAIFI) mažėjo</a:t>
            </a:r>
            <a:endParaRPr lang="lt-LT" sz="900" b="1" dirty="0">
              <a:solidFill>
                <a:schemeClr val="tx2"/>
              </a:solidFill>
            </a:endParaRPr>
          </a:p>
        </p:txBody>
      </p:sp>
      <p:sp>
        <p:nvSpPr>
          <p:cNvPr id="7" name="Rectangle 6"/>
          <p:cNvSpPr/>
          <p:nvPr/>
        </p:nvSpPr>
        <p:spPr>
          <a:xfrm>
            <a:off x="0" y="570502"/>
            <a:ext cx="9144000" cy="7959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err="1" smtClean="0">
              <a:latin typeface="Calibri" panose="020F0502020204030204" pitchFamily="34" charset="0"/>
            </a:endParaRPr>
          </a:p>
        </p:txBody>
      </p:sp>
      <p:sp>
        <p:nvSpPr>
          <p:cNvPr id="44" name="Rectangle 43"/>
          <p:cNvSpPr/>
          <p:nvPr/>
        </p:nvSpPr>
        <p:spPr>
          <a:xfrm>
            <a:off x="261764" y="548680"/>
            <a:ext cx="8873377" cy="453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0000"/>
              </a:lnSpc>
            </a:pPr>
            <a:r>
              <a:rPr lang="en-US" sz="1000" dirty="0">
                <a:solidFill>
                  <a:schemeClr val="tx1"/>
                </a:solidFill>
                <a:cs typeface="Times New Roman" panose="02020603050405020304" pitchFamily="18" charset="0"/>
              </a:rPr>
              <a:t>2007‒2013 m. ES </a:t>
            </a:r>
            <a:r>
              <a:rPr lang="en-US" sz="1000" dirty="0" err="1">
                <a:solidFill>
                  <a:schemeClr val="tx1"/>
                </a:solidFill>
                <a:cs typeface="Times New Roman" panose="02020603050405020304" pitchFamily="18" charset="0"/>
              </a:rPr>
              <a:t>strukt</a:t>
            </a:r>
            <a:r>
              <a:rPr lang="lt-LT" sz="1000" dirty="0" err="1">
                <a:solidFill>
                  <a:schemeClr val="tx1"/>
                </a:solidFill>
                <a:cs typeface="Times New Roman" panose="02020603050405020304" pitchFamily="18" charset="0"/>
              </a:rPr>
              <a:t>ūrinės</a:t>
            </a:r>
            <a:r>
              <a:rPr lang="lt-LT" sz="1000" dirty="0">
                <a:solidFill>
                  <a:schemeClr val="tx1"/>
                </a:solidFill>
                <a:cs typeface="Times New Roman" panose="02020603050405020304" pitchFamily="18" charset="0"/>
              </a:rPr>
              <a:t> investicijos energetikos sektoriuje skirtos penkiems </a:t>
            </a:r>
            <a:r>
              <a:rPr lang="lt-LT" sz="1000" dirty="0" smtClean="0">
                <a:solidFill>
                  <a:schemeClr val="tx1"/>
                </a:solidFill>
                <a:cs typeface="Times New Roman" panose="02020603050405020304" pitchFamily="18" charset="0"/>
              </a:rPr>
              <a:t>ūkiams: dujų, elektros, atsinaujinančių </a:t>
            </a:r>
            <a:r>
              <a:rPr lang="lt-LT" sz="1000" dirty="0">
                <a:solidFill>
                  <a:schemeClr val="tx1"/>
                </a:solidFill>
                <a:cs typeface="Times New Roman" panose="02020603050405020304" pitchFamily="18" charset="0"/>
              </a:rPr>
              <a:t>energijos </a:t>
            </a:r>
            <a:r>
              <a:rPr lang="lt-LT" sz="1000" dirty="0" smtClean="0">
                <a:solidFill>
                  <a:schemeClr val="tx1"/>
                </a:solidFill>
                <a:cs typeface="Times New Roman" panose="02020603050405020304" pitchFamily="18" charset="0"/>
              </a:rPr>
              <a:t>išteklių, šilumos, pastatų </a:t>
            </a:r>
            <a:r>
              <a:rPr lang="lt-LT" sz="1000" dirty="0">
                <a:solidFill>
                  <a:schemeClr val="tx1"/>
                </a:solidFill>
                <a:cs typeface="Times New Roman" panose="02020603050405020304" pitchFamily="18" charset="0"/>
              </a:rPr>
              <a:t>renovavimo.</a:t>
            </a:r>
          </a:p>
          <a:p>
            <a:pPr algn="ctr"/>
            <a:endParaRPr lang="lt-LT" sz="1000" dirty="0" err="1" smtClean="0">
              <a:solidFill>
                <a:schemeClr val="tx1"/>
              </a:solidFill>
            </a:endParaRPr>
          </a:p>
        </p:txBody>
      </p:sp>
      <p:grpSp>
        <p:nvGrpSpPr>
          <p:cNvPr id="14" name="Group 13"/>
          <p:cNvGrpSpPr/>
          <p:nvPr/>
        </p:nvGrpSpPr>
        <p:grpSpPr>
          <a:xfrm>
            <a:off x="347637" y="883376"/>
            <a:ext cx="1532757" cy="338554"/>
            <a:chOff x="940547" y="2299339"/>
            <a:chExt cx="1532757" cy="338554"/>
          </a:xfrm>
        </p:grpSpPr>
        <p:sp>
          <p:nvSpPr>
            <p:cNvPr id="134" name="Rectangle 15"/>
            <p:cNvSpPr/>
            <p:nvPr/>
          </p:nvSpPr>
          <p:spPr>
            <a:xfrm>
              <a:off x="1494474" y="2299339"/>
              <a:ext cx="49846" cy="316061"/>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b"/>
            <a:lstStyle/>
            <a:p>
              <a:pPr marL="119063" algn="ctr"/>
              <a:endParaRPr lang="en-US" sz="1100" dirty="0">
                <a:cs typeface="Arial" panose="020B0604020202020204" pitchFamily="34" charset="0"/>
              </a:endParaRPr>
            </a:p>
          </p:txBody>
        </p:sp>
        <p:sp>
          <p:nvSpPr>
            <p:cNvPr id="135" name="TextBox 134"/>
            <p:cNvSpPr txBox="1"/>
            <p:nvPr/>
          </p:nvSpPr>
          <p:spPr>
            <a:xfrm>
              <a:off x="1666166" y="2299339"/>
              <a:ext cx="807138" cy="338554"/>
            </a:xfrm>
            <a:prstGeom prst="rect">
              <a:avLst/>
            </a:prstGeom>
            <a:noFill/>
          </p:spPr>
          <p:txBody>
            <a:bodyPr wrap="square" rtlCol="0">
              <a:spAutoFit/>
            </a:bodyPr>
            <a:lstStyle/>
            <a:p>
              <a:r>
                <a:rPr lang="en-GB" sz="1600" b="1" dirty="0" smtClean="0">
                  <a:solidFill>
                    <a:srgbClr val="3BA1BC"/>
                  </a:solidFill>
                </a:rPr>
                <a:t>3,3 %</a:t>
              </a:r>
              <a:endParaRPr lang="lt-LT" sz="1600" b="1" dirty="0">
                <a:solidFill>
                  <a:srgbClr val="3BA1BC"/>
                </a:solidFill>
              </a:endParaRPr>
            </a:p>
          </p:txBody>
        </p:sp>
        <p:sp>
          <p:nvSpPr>
            <p:cNvPr id="19" name="Rectangle 23"/>
            <p:cNvSpPr/>
            <p:nvPr/>
          </p:nvSpPr>
          <p:spPr>
            <a:xfrm>
              <a:off x="940547" y="2299339"/>
              <a:ext cx="469786" cy="313293"/>
            </a:xfrm>
            <a:prstGeom prst="rect">
              <a:avLst/>
            </a:prstGeom>
            <a:solidFill>
              <a:srgbClr val="3BA1BC"/>
            </a:solidFill>
            <a:ln>
              <a:noFill/>
            </a:ln>
          </p:spPr>
          <p:style>
            <a:lnRef idx="1">
              <a:schemeClr val="accent1"/>
            </a:lnRef>
            <a:fillRef idx="3">
              <a:schemeClr val="accent1"/>
            </a:fillRef>
            <a:effectRef idx="2">
              <a:schemeClr val="accent1"/>
            </a:effectRef>
            <a:fontRef idx="minor">
              <a:schemeClr val="lt1"/>
            </a:fontRef>
          </p:style>
          <p:txBody>
            <a:bodyPr rtlCol="0" anchor="b"/>
            <a:lstStyle/>
            <a:p>
              <a:pPr marL="119063" algn="ctr"/>
              <a:endParaRPr lang="en-US" sz="1100" dirty="0">
                <a:cs typeface="Arial" panose="020B0604020202020204" pitchFamily="34" charset="0"/>
              </a:endParaRPr>
            </a:p>
          </p:txBody>
        </p:sp>
        <p:pic>
          <p:nvPicPr>
            <p:cNvPr id="24" name="Picture 24"/>
            <p:cNvPicPr>
              <a:picLocks noChangeAspect="1"/>
            </p:cNvPicPr>
            <p:nvPr/>
          </p:nvPicPr>
          <p:blipFill>
            <a:blip r:embed="rId11"/>
            <a:stretch>
              <a:fillRect/>
            </a:stretch>
          </p:blipFill>
          <p:spPr>
            <a:xfrm>
              <a:off x="1031440" y="2355834"/>
              <a:ext cx="288000" cy="171063"/>
            </a:xfrm>
            <a:prstGeom prst="rect">
              <a:avLst/>
            </a:prstGeom>
          </p:spPr>
        </p:pic>
      </p:grpSp>
      <p:grpSp>
        <p:nvGrpSpPr>
          <p:cNvPr id="16" name="Group 15"/>
          <p:cNvGrpSpPr/>
          <p:nvPr/>
        </p:nvGrpSpPr>
        <p:grpSpPr>
          <a:xfrm>
            <a:off x="3382074" y="886772"/>
            <a:ext cx="1713546" cy="352283"/>
            <a:chOff x="940547" y="3011663"/>
            <a:chExt cx="1713546" cy="352283"/>
          </a:xfrm>
        </p:grpSpPr>
        <p:sp>
          <p:nvSpPr>
            <p:cNvPr id="130" name="Rectangle 15"/>
            <p:cNvSpPr/>
            <p:nvPr/>
          </p:nvSpPr>
          <p:spPr>
            <a:xfrm>
              <a:off x="1494474" y="3011663"/>
              <a:ext cx="166154" cy="316061"/>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b"/>
            <a:lstStyle/>
            <a:p>
              <a:pPr marL="119063" algn="ctr"/>
              <a:endParaRPr lang="en-US" sz="1100" dirty="0">
                <a:cs typeface="Arial" panose="020B0604020202020204" pitchFamily="34" charset="0"/>
              </a:endParaRPr>
            </a:p>
          </p:txBody>
        </p:sp>
        <p:sp>
          <p:nvSpPr>
            <p:cNvPr id="131" name="TextBox 130"/>
            <p:cNvSpPr txBox="1"/>
            <p:nvPr/>
          </p:nvSpPr>
          <p:spPr>
            <a:xfrm>
              <a:off x="1666166" y="3025392"/>
              <a:ext cx="987927" cy="338554"/>
            </a:xfrm>
            <a:prstGeom prst="rect">
              <a:avLst/>
            </a:prstGeom>
            <a:noFill/>
          </p:spPr>
          <p:txBody>
            <a:bodyPr wrap="square" rtlCol="0">
              <a:spAutoFit/>
            </a:bodyPr>
            <a:lstStyle/>
            <a:p>
              <a:r>
                <a:rPr lang="en-GB" sz="1600" b="1" dirty="0" smtClean="0">
                  <a:solidFill>
                    <a:srgbClr val="3BA1BC"/>
                  </a:solidFill>
                </a:rPr>
                <a:t>10,4 %</a:t>
              </a:r>
              <a:endParaRPr lang="lt-LT" sz="1600" b="1" dirty="0">
                <a:solidFill>
                  <a:srgbClr val="3BA1BC"/>
                </a:solidFill>
              </a:endParaRPr>
            </a:p>
          </p:txBody>
        </p:sp>
        <p:sp>
          <p:nvSpPr>
            <p:cNvPr id="21" name="Rectangle 23"/>
            <p:cNvSpPr/>
            <p:nvPr/>
          </p:nvSpPr>
          <p:spPr>
            <a:xfrm>
              <a:off x="940547" y="3013047"/>
              <a:ext cx="469786" cy="313293"/>
            </a:xfrm>
            <a:prstGeom prst="rect">
              <a:avLst/>
            </a:prstGeom>
            <a:solidFill>
              <a:srgbClr val="3BA1BC"/>
            </a:solidFill>
            <a:ln>
              <a:noFill/>
            </a:ln>
          </p:spPr>
          <p:style>
            <a:lnRef idx="1">
              <a:schemeClr val="accent1"/>
            </a:lnRef>
            <a:fillRef idx="3">
              <a:schemeClr val="accent1"/>
            </a:fillRef>
            <a:effectRef idx="2">
              <a:schemeClr val="accent1"/>
            </a:effectRef>
            <a:fontRef idx="minor">
              <a:schemeClr val="lt1"/>
            </a:fontRef>
          </p:style>
          <p:txBody>
            <a:bodyPr rtlCol="0" anchor="b"/>
            <a:lstStyle/>
            <a:p>
              <a:pPr marL="119063" algn="ctr"/>
              <a:endParaRPr lang="en-US" sz="1100" dirty="0">
                <a:cs typeface="Arial" panose="020B0604020202020204" pitchFamily="34" charset="0"/>
              </a:endParaRPr>
            </a:p>
          </p:txBody>
        </p:sp>
        <p:pic>
          <p:nvPicPr>
            <p:cNvPr id="26" name="Picture 20"/>
            <p:cNvPicPr>
              <a:picLocks noChangeAspect="1"/>
            </p:cNvPicPr>
            <p:nvPr/>
          </p:nvPicPr>
          <p:blipFill>
            <a:blip r:embed="rId12"/>
            <a:stretch>
              <a:fillRect/>
            </a:stretch>
          </p:blipFill>
          <p:spPr>
            <a:xfrm>
              <a:off x="1030501" y="3025424"/>
              <a:ext cx="270086" cy="252000"/>
            </a:xfrm>
            <a:prstGeom prst="rect">
              <a:avLst/>
            </a:prstGeom>
          </p:spPr>
        </p:pic>
      </p:grpSp>
      <p:grpSp>
        <p:nvGrpSpPr>
          <p:cNvPr id="17" name="Group 16"/>
          <p:cNvGrpSpPr/>
          <p:nvPr/>
        </p:nvGrpSpPr>
        <p:grpSpPr>
          <a:xfrm>
            <a:off x="4987914" y="883376"/>
            <a:ext cx="1864171" cy="340440"/>
            <a:chOff x="940547" y="3343446"/>
            <a:chExt cx="1864171" cy="340440"/>
          </a:xfrm>
        </p:grpSpPr>
        <p:sp>
          <p:nvSpPr>
            <p:cNvPr id="128" name="TextBox 127"/>
            <p:cNvSpPr txBox="1"/>
            <p:nvPr/>
          </p:nvSpPr>
          <p:spPr>
            <a:xfrm>
              <a:off x="1666165" y="3343446"/>
              <a:ext cx="1138553" cy="338554"/>
            </a:xfrm>
            <a:prstGeom prst="rect">
              <a:avLst/>
            </a:prstGeom>
            <a:noFill/>
          </p:spPr>
          <p:txBody>
            <a:bodyPr wrap="square" rtlCol="0">
              <a:spAutoFit/>
            </a:bodyPr>
            <a:lstStyle/>
            <a:p>
              <a:r>
                <a:rPr lang="en-GB" sz="1600" b="1" dirty="0" smtClean="0">
                  <a:solidFill>
                    <a:srgbClr val="3BA1BC"/>
                  </a:solidFill>
                </a:rPr>
                <a:t>14,2 %</a:t>
              </a:r>
              <a:endParaRPr lang="lt-LT" sz="1600" b="1" dirty="0">
                <a:solidFill>
                  <a:srgbClr val="3BA1BC"/>
                </a:solidFill>
              </a:endParaRPr>
            </a:p>
          </p:txBody>
        </p:sp>
        <p:sp>
          <p:nvSpPr>
            <p:cNvPr id="127" name="Rectangle 15"/>
            <p:cNvSpPr/>
            <p:nvPr/>
          </p:nvSpPr>
          <p:spPr>
            <a:xfrm>
              <a:off x="1494474" y="3367825"/>
              <a:ext cx="232615" cy="316061"/>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b"/>
            <a:lstStyle/>
            <a:p>
              <a:pPr marL="119063" algn="ctr"/>
              <a:endParaRPr lang="en-US" sz="1100" dirty="0">
                <a:cs typeface="Arial" panose="020B0604020202020204" pitchFamily="34" charset="0"/>
              </a:endParaRPr>
            </a:p>
          </p:txBody>
        </p:sp>
        <p:sp>
          <p:nvSpPr>
            <p:cNvPr id="22" name="Rectangle 23"/>
            <p:cNvSpPr/>
            <p:nvPr/>
          </p:nvSpPr>
          <p:spPr>
            <a:xfrm>
              <a:off x="940547" y="3369901"/>
              <a:ext cx="469786" cy="313293"/>
            </a:xfrm>
            <a:prstGeom prst="rect">
              <a:avLst/>
            </a:prstGeom>
            <a:solidFill>
              <a:srgbClr val="3BA1BC"/>
            </a:solidFill>
            <a:ln>
              <a:noFill/>
            </a:ln>
          </p:spPr>
          <p:style>
            <a:lnRef idx="1">
              <a:schemeClr val="accent1"/>
            </a:lnRef>
            <a:fillRef idx="3">
              <a:schemeClr val="accent1"/>
            </a:fillRef>
            <a:effectRef idx="2">
              <a:schemeClr val="accent1"/>
            </a:effectRef>
            <a:fontRef idx="minor">
              <a:schemeClr val="lt1"/>
            </a:fontRef>
          </p:style>
          <p:txBody>
            <a:bodyPr rtlCol="0" anchor="b"/>
            <a:lstStyle/>
            <a:p>
              <a:pPr marL="119063" algn="ctr"/>
              <a:endParaRPr lang="en-US" sz="1100" dirty="0">
                <a:cs typeface="Arial" panose="020B0604020202020204" pitchFamily="34" charset="0"/>
              </a:endParaRPr>
            </a:p>
          </p:txBody>
        </p:sp>
        <p:pic>
          <p:nvPicPr>
            <p:cNvPr id="27" name="Picture 18"/>
            <p:cNvPicPr>
              <a:picLocks noChangeAspect="1"/>
            </p:cNvPicPr>
            <p:nvPr/>
          </p:nvPicPr>
          <p:blipFill>
            <a:blip r:embed="rId13"/>
            <a:stretch>
              <a:fillRect/>
            </a:stretch>
          </p:blipFill>
          <p:spPr>
            <a:xfrm>
              <a:off x="1060532" y="3414468"/>
              <a:ext cx="240055" cy="252000"/>
            </a:xfrm>
            <a:prstGeom prst="rect">
              <a:avLst/>
            </a:prstGeom>
          </p:spPr>
        </p:pic>
      </p:grpSp>
      <p:grpSp>
        <p:nvGrpSpPr>
          <p:cNvPr id="18" name="Group 17"/>
          <p:cNvGrpSpPr/>
          <p:nvPr/>
        </p:nvGrpSpPr>
        <p:grpSpPr>
          <a:xfrm>
            <a:off x="6574668" y="890168"/>
            <a:ext cx="2750372" cy="338554"/>
            <a:chOff x="940547" y="3723986"/>
            <a:chExt cx="2750372" cy="338554"/>
          </a:xfrm>
        </p:grpSpPr>
        <p:sp>
          <p:nvSpPr>
            <p:cNvPr id="124" name="Rectangle 15"/>
            <p:cNvSpPr/>
            <p:nvPr/>
          </p:nvSpPr>
          <p:spPr>
            <a:xfrm>
              <a:off x="1494474" y="3723986"/>
              <a:ext cx="1030154" cy="316061"/>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b"/>
            <a:lstStyle/>
            <a:p>
              <a:pPr marL="119063" algn="ctr"/>
              <a:endParaRPr lang="en-US" sz="1100" dirty="0">
                <a:cs typeface="Arial" panose="020B0604020202020204" pitchFamily="34" charset="0"/>
              </a:endParaRPr>
            </a:p>
          </p:txBody>
        </p:sp>
        <p:sp>
          <p:nvSpPr>
            <p:cNvPr id="125" name="TextBox 124"/>
            <p:cNvSpPr txBox="1"/>
            <p:nvPr/>
          </p:nvSpPr>
          <p:spPr>
            <a:xfrm>
              <a:off x="2633653" y="3723986"/>
              <a:ext cx="1057266" cy="338554"/>
            </a:xfrm>
            <a:prstGeom prst="rect">
              <a:avLst/>
            </a:prstGeom>
            <a:noFill/>
          </p:spPr>
          <p:txBody>
            <a:bodyPr wrap="square" rtlCol="0">
              <a:spAutoFit/>
            </a:bodyPr>
            <a:lstStyle/>
            <a:p>
              <a:r>
                <a:rPr lang="en-GB" sz="1600" b="1" dirty="0" smtClean="0">
                  <a:solidFill>
                    <a:srgbClr val="3BA1BC"/>
                  </a:solidFill>
                </a:rPr>
                <a:t>61,8 %</a:t>
              </a:r>
              <a:endParaRPr lang="lt-LT" sz="1600" b="1" dirty="0">
                <a:solidFill>
                  <a:srgbClr val="3BA1BC"/>
                </a:solidFill>
              </a:endParaRPr>
            </a:p>
          </p:txBody>
        </p:sp>
        <p:sp>
          <p:nvSpPr>
            <p:cNvPr id="23" name="Rectangle 23"/>
            <p:cNvSpPr/>
            <p:nvPr/>
          </p:nvSpPr>
          <p:spPr>
            <a:xfrm>
              <a:off x="940547" y="3726754"/>
              <a:ext cx="469786" cy="313293"/>
            </a:xfrm>
            <a:prstGeom prst="rect">
              <a:avLst/>
            </a:prstGeom>
            <a:solidFill>
              <a:srgbClr val="3BA1BC"/>
            </a:solidFill>
            <a:ln>
              <a:noFill/>
            </a:ln>
          </p:spPr>
          <p:style>
            <a:lnRef idx="1">
              <a:schemeClr val="accent1"/>
            </a:lnRef>
            <a:fillRef idx="3">
              <a:schemeClr val="accent1"/>
            </a:fillRef>
            <a:effectRef idx="2">
              <a:schemeClr val="accent1"/>
            </a:effectRef>
            <a:fontRef idx="minor">
              <a:schemeClr val="lt1"/>
            </a:fontRef>
          </p:style>
          <p:txBody>
            <a:bodyPr rtlCol="0" anchor="b"/>
            <a:lstStyle/>
            <a:p>
              <a:pPr marL="119063" algn="ctr"/>
              <a:endParaRPr lang="en-US" sz="1100" dirty="0">
                <a:cs typeface="Arial" panose="020B0604020202020204" pitchFamily="34" charset="0"/>
              </a:endParaRPr>
            </a:p>
          </p:txBody>
        </p:sp>
        <p:pic>
          <p:nvPicPr>
            <p:cNvPr id="28" name="Picture 22"/>
            <p:cNvPicPr>
              <a:picLocks noChangeAspect="1"/>
            </p:cNvPicPr>
            <p:nvPr/>
          </p:nvPicPr>
          <p:blipFill>
            <a:blip r:embed="rId14"/>
            <a:stretch>
              <a:fillRect/>
            </a:stretch>
          </p:blipFill>
          <p:spPr>
            <a:xfrm>
              <a:off x="1108918" y="3774016"/>
              <a:ext cx="119661" cy="216000"/>
            </a:xfrm>
            <a:prstGeom prst="rect">
              <a:avLst/>
            </a:prstGeom>
          </p:spPr>
        </p:pic>
      </p:grpSp>
      <p:grpSp>
        <p:nvGrpSpPr>
          <p:cNvPr id="15" name="Group 14"/>
          <p:cNvGrpSpPr/>
          <p:nvPr/>
        </p:nvGrpSpPr>
        <p:grpSpPr>
          <a:xfrm>
            <a:off x="1860651" y="901627"/>
            <a:ext cx="1864171" cy="349333"/>
            <a:chOff x="940547" y="2655501"/>
            <a:chExt cx="1864171" cy="349333"/>
          </a:xfrm>
        </p:grpSpPr>
        <p:sp>
          <p:nvSpPr>
            <p:cNvPr id="132" name="Rectangle 15"/>
            <p:cNvSpPr/>
            <p:nvPr/>
          </p:nvSpPr>
          <p:spPr>
            <a:xfrm>
              <a:off x="1494474" y="2655501"/>
              <a:ext cx="166154" cy="316061"/>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b"/>
            <a:lstStyle/>
            <a:p>
              <a:pPr marL="119063" algn="ctr"/>
              <a:endParaRPr lang="en-US" sz="1100" dirty="0">
                <a:cs typeface="Arial" panose="020B0604020202020204" pitchFamily="34" charset="0"/>
              </a:endParaRPr>
            </a:p>
          </p:txBody>
        </p:sp>
        <p:sp>
          <p:nvSpPr>
            <p:cNvPr id="20" name="Rectangle 23"/>
            <p:cNvSpPr/>
            <p:nvPr/>
          </p:nvSpPr>
          <p:spPr>
            <a:xfrm>
              <a:off x="940547" y="2656193"/>
              <a:ext cx="469786" cy="313293"/>
            </a:xfrm>
            <a:prstGeom prst="rect">
              <a:avLst/>
            </a:prstGeom>
            <a:solidFill>
              <a:srgbClr val="3BA1BC"/>
            </a:solidFill>
            <a:ln>
              <a:noFill/>
            </a:ln>
          </p:spPr>
          <p:style>
            <a:lnRef idx="1">
              <a:schemeClr val="accent1"/>
            </a:lnRef>
            <a:fillRef idx="3">
              <a:schemeClr val="accent1"/>
            </a:fillRef>
            <a:effectRef idx="2">
              <a:schemeClr val="accent1"/>
            </a:effectRef>
            <a:fontRef idx="minor">
              <a:schemeClr val="lt1"/>
            </a:fontRef>
          </p:style>
          <p:txBody>
            <a:bodyPr rtlCol="0" anchor="b"/>
            <a:lstStyle/>
            <a:p>
              <a:pPr marL="119063" algn="ctr"/>
              <a:endParaRPr lang="en-US" sz="1100" dirty="0">
                <a:cs typeface="Arial" panose="020B0604020202020204" pitchFamily="34" charset="0"/>
              </a:endParaRPr>
            </a:p>
          </p:txBody>
        </p:sp>
        <p:pic>
          <p:nvPicPr>
            <p:cNvPr id="25" name="Picture 16"/>
            <p:cNvPicPr>
              <a:picLocks noChangeAspect="1"/>
            </p:cNvPicPr>
            <p:nvPr/>
          </p:nvPicPr>
          <p:blipFill>
            <a:blip r:embed="rId15"/>
            <a:stretch>
              <a:fillRect/>
            </a:stretch>
          </p:blipFill>
          <p:spPr>
            <a:xfrm>
              <a:off x="1100219" y="2694388"/>
              <a:ext cx="150442" cy="216000"/>
            </a:xfrm>
            <a:prstGeom prst="rect">
              <a:avLst/>
            </a:prstGeom>
          </p:spPr>
        </p:pic>
        <p:sp>
          <p:nvSpPr>
            <p:cNvPr id="133" name="TextBox 132"/>
            <p:cNvSpPr txBox="1"/>
            <p:nvPr/>
          </p:nvSpPr>
          <p:spPr>
            <a:xfrm>
              <a:off x="1658129" y="2666280"/>
              <a:ext cx="1146589" cy="338554"/>
            </a:xfrm>
            <a:prstGeom prst="rect">
              <a:avLst/>
            </a:prstGeom>
            <a:noFill/>
          </p:spPr>
          <p:txBody>
            <a:bodyPr wrap="square" rtlCol="0">
              <a:spAutoFit/>
            </a:bodyPr>
            <a:lstStyle/>
            <a:p>
              <a:r>
                <a:rPr lang="en-GB" sz="1600" b="1" dirty="0" smtClean="0">
                  <a:solidFill>
                    <a:srgbClr val="3BA1BC"/>
                  </a:solidFill>
                </a:rPr>
                <a:t>10,3 %</a:t>
              </a:r>
              <a:endParaRPr lang="lt-LT" sz="1600" b="1" dirty="0">
                <a:solidFill>
                  <a:srgbClr val="3BA1BC"/>
                </a:solidFill>
              </a:endParaRPr>
            </a:p>
          </p:txBody>
        </p:sp>
      </p:grpSp>
    </p:spTree>
    <p:extLst>
      <p:ext uri="{BB962C8B-B14F-4D97-AF65-F5344CB8AC3E}">
        <p14:creationId xmlns:p14="http://schemas.microsoft.com/office/powerpoint/2010/main" val="541621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p:nvPr/>
        </p:nvSpPr>
        <p:spPr>
          <a:xfrm>
            <a:off x="0" y="1"/>
            <a:ext cx="9144000" cy="610213"/>
          </a:xfrm>
          <a:prstGeom prst="rect">
            <a:avLst/>
          </a:prstGeom>
          <a:solidFill>
            <a:srgbClr val="3BA1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19063"/>
            <a:endParaRPr lang="en-US" sz="1400" dirty="0">
              <a:latin typeface="Arial" panose="020B0604020202020204" pitchFamily="34" charset="0"/>
              <a:cs typeface="Arial" panose="020B0604020202020204" pitchFamily="34" charset="0"/>
            </a:endParaRPr>
          </a:p>
        </p:txBody>
      </p:sp>
      <p:sp>
        <p:nvSpPr>
          <p:cNvPr id="5" name="TextBox 4"/>
          <p:cNvSpPr txBox="1"/>
          <p:nvPr/>
        </p:nvSpPr>
        <p:spPr>
          <a:xfrm>
            <a:off x="165788" y="-3779"/>
            <a:ext cx="8935825" cy="552459"/>
          </a:xfrm>
          <a:prstGeom prst="rect">
            <a:avLst/>
          </a:prstGeom>
          <a:noFill/>
        </p:spPr>
        <p:txBody>
          <a:bodyPr wrap="square" rtlCol="0">
            <a:spAutoFit/>
          </a:bodyPr>
          <a:lstStyle/>
          <a:p>
            <a:pPr algn="ctr">
              <a:lnSpc>
                <a:spcPct val="130000"/>
              </a:lnSpc>
            </a:pPr>
            <a:r>
              <a:rPr lang="lt-LT" sz="1100" b="1" dirty="0" smtClean="0">
                <a:solidFill>
                  <a:schemeClr val="bg1"/>
                </a:solidFill>
                <a:latin typeface="Avenir Next Regular"/>
                <a:cs typeface="Avenir Next Regular"/>
              </a:rPr>
              <a:t>2007–2013 m. ES struktūrinės paramos panaudojimo energetikos sektoriui ir energijos vartojimo efektyvumui geroji praktika, rekomendacijos</a:t>
            </a:r>
            <a:endParaRPr lang="lt-LT" sz="1100" b="1" dirty="0">
              <a:solidFill>
                <a:schemeClr val="bg1"/>
              </a:solidFill>
              <a:latin typeface="Avenir Next Regular"/>
              <a:cs typeface="Avenir Next Regular"/>
            </a:endParaRPr>
          </a:p>
        </p:txBody>
      </p:sp>
      <p:sp>
        <p:nvSpPr>
          <p:cNvPr id="26" name="Rectangle 25"/>
          <p:cNvSpPr/>
          <p:nvPr/>
        </p:nvSpPr>
        <p:spPr>
          <a:xfrm>
            <a:off x="2163165" y="4852500"/>
            <a:ext cx="1872208" cy="17107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t-LT" sz="1050" b="1" dirty="0" smtClean="0">
                <a:solidFill>
                  <a:schemeClr val="accent3"/>
                </a:solidFill>
              </a:rPr>
              <a:t>Lenkija</a:t>
            </a:r>
            <a:r>
              <a:rPr lang="lt-LT" sz="1050" dirty="0" smtClean="0">
                <a:solidFill>
                  <a:schemeClr val="accent3"/>
                </a:solidFill>
              </a:rPr>
              <a:t> </a:t>
            </a:r>
            <a:r>
              <a:rPr lang="lt-LT" sz="1050" dirty="0">
                <a:solidFill>
                  <a:schemeClr val="tx1"/>
                </a:solidFill>
              </a:rPr>
              <a:t>išsiskiria tuo, jog energijos efektyvumas veiksmų programose išskirtas kaip horizontalusis prioritetas, </a:t>
            </a:r>
            <a:r>
              <a:rPr lang="lt-LT" sz="1050" dirty="0" smtClean="0">
                <a:solidFill>
                  <a:schemeClr val="tx1"/>
                </a:solidFill>
              </a:rPr>
              <a:t>Tokiu </a:t>
            </a:r>
            <a:r>
              <a:rPr lang="lt-LT" sz="1050" dirty="0">
                <a:solidFill>
                  <a:schemeClr val="tx1"/>
                </a:solidFill>
              </a:rPr>
              <a:t>būdu užtikrinamas visapusiškas energijos vartojimo efektyvumo didinimas šalyje. </a:t>
            </a:r>
            <a:endParaRPr lang="lt-LT" sz="1050" dirty="0">
              <a:solidFill>
                <a:schemeClr val="tx1"/>
              </a:solidFill>
              <a:cs typeface="Times New Roman" panose="02020603050405020304" pitchFamily="18" charset="0"/>
            </a:endParaRPr>
          </a:p>
          <a:p>
            <a:pPr algn="ctr"/>
            <a:endParaRPr lang="lt-LT" sz="1050" dirty="0" err="1" smtClean="0">
              <a:solidFill>
                <a:schemeClr val="accent3"/>
              </a:solidFill>
            </a:endParaRPr>
          </a:p>
        </p:txBody>
      </p:sp>
      <p:sp>
        <p:nvSpPr>
          <p:cNvPr id="27" name="Rectangle 26"/>
          <p:cNvSpPr/>
          <p:nvPr/>
        </p:nvSpPr>
        <p:spPr>
          <a:xfrm>
            <a:off x="231501" y="4852500"/>
            <a:ext cx="1820219" cy="17107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050" dirty="0">
                <a:solidFill>
                  <a:schemeClr val="tx1"/>
                </a:solidFill>
              </a:rPr>
              <a:t>Vienas iš teigiamų pavyzdžių </a:t>
            </a:r>
            <a:r>
              <a:rPr lang="lt-LT" sz="1050" b="1" dirty="0">
                <a:solidFill>
                  <a:schemeClr val="tx2"/>
                </a:solidFill>
              </a:rPr>
              <a:t>Estijoje</a:t>
            </a:r>
            <a:r>
              <a:rPr lang="lt-LT" sz="1050" dirty="0">
                <a:solidFill>
                  <a:schemeClr val="tx1"/>
                </a:solidFill>
              </a:rPr>
              <a:t> ‒ detalus energetinis auditas projektų atrankos procese. Tai leidžia finansavimui atrinkti būtent tuos pastatus, kurių renovacija prisidėtų prie didžiausių energijos vartojimo sutaupymų bei energijos efektyvumo didinimo. </a:t>
            </a:r>
            <a:endParaRPr lang="en-US" sz="1050" dirty="0">
              <a:solidFill>
                <a:schemeClr val="tx1"/>
              </a:solidFill>
            </a:endParaRPr>
          </a:p>
        </p:txBody>
      </p:sp>
      <p:sp>
        <p:nvSpPr>
          <p:cNvPr id="28" name="TextBox 27"/>
          <p:cNvSpPr txBox="1"/>
          <p:nvPr/>
        </p:nvSpPr>
        <p:spPr>
          <a:xfrm>
            <a:off x="1140061" y="6644392"/>
            <a:ext cx="6863877" cy="230832"/>
          </a:xfrm>
          <a:prstGeom prst="rect">
            <a:avLst/>
          </a:prstGeom>
          <a:noFill/>
        </p:spPr>
        <p:txBody>
          <a:bodyPr wrap="square" rtlCol="0">
            <a:spAutoFit/>
          </a:bodyPr>
          <a:lstStyle/>
          <a:p>
            <a:r>
              <a:rPr lang="lt-LT" sz="900" dirty="0" smtClean="0">
                <a:solidFill>
                  <a:schemeClr val="bg1">
                    <a:lumMod val="65000"/>
                  </a:schemeClr>
                </a:solidFill>
              </a:rPr>
              <a:t>Vertinimą Lietuvos Respublikos energetikos ministerijos užsakymu </a:t>
            </a:r>
            <a:r>
              <a:rPr lang="lt-LT" sz="900" dirty="0" smtClean="0">
                <a:solidFill>
                  <a:schemeClr val="bg1">
                    <a:lumMod val="65000"/>
                  </a:schemeClr>
                </a:solidFill>
              </a:rPr>
              <a:t>atliko UAB </a:t>
            </a:r>
            <a:r>
              <a:rPr lang="lt-LT" sz="900" dirty="0" smtClean="0">
                <a:solidFill>
                  <a:schemeClr val="bg1">
                    <a:lumMod val="65000"/>
                  </a:schemeClr>
                </a:solidFill>
              </a:rPr>
              <a:t>„Civitta“, „Civitta Eesti“ AS ir Smart Continent LT UAB, </a:t>
            </a:r>
            <a:r>
              <a:rPr lang="en-GB" sz="900" dirty="0" smtClean="0">
                <a:solidFill>
                  <a:schemeClr val="bg1">
                    <a:lumMod val="65000"/>
                  </a:schemeClr>
                </a:solidFill>
              </a:rPr>
              <a:t>2017 m. </a:t>
            </a:r>
            <a:endParaRPr lang="lt-LT" sz="900" dirty="0">
              <a:solidFill>
                <a:schemeClr val="bg1">
                  <a:lumMod val="65000"/>
                </a:schemeClr>
              </a:solidFill>
            </a:endParaRPr>
          </a:p>
        </p:txBody>
      </p:sp>
      <p:pic>
        <p:nvPicPr>
          <p:cNvPr id="29" name="Picture 31" descr="Vaizdo rezultatas pagal užklausą „kuriame lietuvos atei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1235" y="6345618"/>
            <a:ext cx="1080481" cy="49362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731117" y="620688"/>
            <a:ext cx="2736304" cy="230832"/>
          </a:xfrm>
          <a:prstGeom prst="rect">
            <a:avLst/>
          </a:prstGeom>
        </p:spPr>
        <p:txBody>
          <a:bodyPr wrap="square">
            <a:spAutoFit/>
          </a:bodyPr>
          <a:lstStyle/>
          <a:p>
            <a:r>
              <a:rPr lang="lt-LT" sz="900" b="1" dirty="0">
                <a:solidFill>
                  <a:schemeClr val="accent3"/>
                </a:solidFill>
                <a:ea typeface="SimSun" charset="0"/>
                <a:cs typeface="Cambria" charset="0"/>
              </a:rPr>
              <a:t>ES lėšų pasiskirstymas valstybėse pagal kryptis, proc.</a:t>
            </a:r>
            <a:r>
              <a:rPr lang="en-US" sz="900" b="1" dirty="0">
                <a:solidFill>
                  <a:schemeClr val="accent3"/>
                </a:solidFill>
              </a:rPr>
              <a:t> </a:t>
            </a:r>
          </a:p>
        </p:txBody>
      </p:sp>
      <p:sp>
        <p:nvSpPr>
          <p:cNvPr id="23" name="Rectangle 22"/>
          <p:cNvSpPr/>
          <p:nvPr/>
        </p:nvSpPr>
        <p:spPr>
          <a:xfrm>
            <a:off x="143508" y="3933056"/>
            <a:ext cx="5796644" cy="900246"/>
          </a:xfrm>
          <a:prstGeom prst="rect">
            <a:avLst/>
          </a:prstGeom>
        </p:spPr>
        <p:txBody>
          <a:bodyPr wrap="square">
            <a:spAutoFit/>
          </a:bodyPr>
          <a:lstStyle/>
          <a:p>
            <a:pPr algn="just"/>
            <a:r>
              <a:rPr lang="lt-LT" sz="1050" dirty="0" smtClean="0">
                <a:latin typeface="Calibri" charset="0"/>
                <a:ea typeface="SimSun" charset="0"/>
                <a:cs typeface="Cambria" charset="0"/>
              </a:rPr>
              <a:t>Dauguma </a:t>
            </a:r>
            <a:r>
              <a:rPr lang="lt-LT" sz="1050" dirty="0">
                <a:latin typeface="Calibri" charset="0"/>
                <a:ea typeface="SimSun" charset="0"/>
                <a:cs typeface="Cambria" charset="0"/>
              </a:rPr>
              <a:t>Europos Sąjungos valstybių nagrinėjamuoju 2007‒2013 m. periodu investicijas nukreipė į AEI plėtrą.</a:t>
            </a:r>
            <a:r>
              <a:rPr lang="en-US" sz="1050" dirty="0"/>
              <a:t> </a:t>
            </a:r>
            <a:r>
              <a:rPr lang="lt-LT" sz="1050" dirty="0"/>
              <a:t>Valstybės, skiriančios didžiausią dalį AEI plėtrai, į energijos efektyvumą lėšų beveik neinvestuoja ‒ pvz.: Švedija, Lenkija, Austrija, Graikija efektyvumui skiria mažiau nei 20 proc. visų energetikos sektoriaus lėšų. Vis dėlto, dalyje Vakarų Europos valstybių lėšų AEI ir energijos efektyvumui pasiskirstymas panašus ‒ siekia apie 50 proc. </a:t>
            </a:r>
            <a:endParaRPr lang="en-US" sz="1050" dirty="0"/>
          </a:p>
        </p:txBody>
      </p:sp>
      <p:sp>
        <p:nvSpPr>
          <p:cNvPr id="35" name="Rectangle 34"/>
          <p:cNvSpPr/>
          <p:nvPr/>
        </p:nvSpPr>
        <p:spPr>
          <a:xfrm>
            <a:off x="4146818" y="4852501"/>
            <a:ext cx="1793334" cy="16972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t-LT" sz="1050" b="1" dirty="0" smtClean="0">
                <a:solidFill>
                  <a:schemeClr val="accent3"/>
                </a:solidFill>
              </a:rPr>
              <a:t>Vokietijoje</a:t>
            </a:r>
            <a:r>
              <a:rPr lang="lt-LT" sz="1050" dirty="0" smtClean="0">
                <a:solidFill>
                  <a:schemeClr val="tx1"/>
                </a:solidFill>
              </a:rPr>
              <a:t> </a:t>
            </a:r>
            <a:r>
              <a:rPr lang="lt-LT" sz="1050" dirty="0">
                <a:solidFill>
                  <a:schemeClr val="tx1"/>
                </a:solidFill>
              </a:rPr>
              <a:t>ES lėšos skirstomos priešingu principu nei Lietuvoje ‒ nėra vieno centro, sprendžiančio, kaip paskirstyti gaunamas lėšas. Kitaip tariant, nors lėšos skirstomos decentralizuotai, tačiau kiekviena žemė išskiria sau aktualiausias </a:t>
            </a:r>
            <a:r>
              <a:rPr lang="lt-LT" sz="1050" dirty="0" smtClean="0">
                <a:solidFill>
                  <a:schemeClr val="tx1"/>
                </a:solidFill>
              </a:rPr>
              <a:t>problemas</a:t>
            </a:r>
            <a:r>
              <a:rPr lang="lt-LT" sz="1050" dirty="0">
                <a:solidFill>
                  <a:schemeClr val="tx1"/>
                </a:solidFill>
              </a:rPr>
              <a:t>.</a:t>
            </a:r>
            <a:endParaRPr lang="lt-LT" sz="1050" dirty="0" smtClean="0">
              <a:solidFill>
                <a:schemeClr val="tx1"/>
              </a:solidFill>
            </a:endParaRPr>
          </a:p>
        </p:txBody>
      </p:sp>
      <p:pic>
        <p:nvPicPr>
          <p:cNvPr id="2" name="Picture 1"/>
          <p:cNvPicPr>
            <a:picLocks noChangeAspect="1"/>
          </p:cNvPicPr>
          <p:nvPr/>
        </p:nvPicPr>
        <p:blipFill rotWithShape="1">
          <a:blip r:embed="rId3"/>
          <a:srcRect l="1857" t="818" r="1412"/>
          <a:stretch/>
        </p:blipFill>
        <p:spPr>
          <a:xfrm>
            <a:off x="231501" y="836712"/>
            <a:ext cx="5708651" cy="3127184"/>
          </a:xfrm>
          <a:prstGeom prst="rect">
            <a:avLst/>
          </a:prstGeom>
        </p:spPr>
      </p:pic>
      <p:sp>
        <p:nvSpPr>
          <p:cNvPr id="3" name="TextBox 2"/>
          <p:cNvSpPr txBox="1"/>
          <p:nvPr/>
        </p:nvSpPr>
        <p:spPr>
          <a:xfrm>
            <a:off x="6156176" y="620688"/>
            <a:ext cx="2815540" cy="7301999"/>
          </a:xfrm>
          <a:prstGeom prst="rect">
            <a:avLst/>
          </a:prstGeom>
          <a:noFill/>
        </p:spPr>
        <p:txBody>
          <a:bodyPr wrap="square" rtlCol="0">
            <a:spAutoFit/>
          </a:bodyPr>
          <a:lstStyle/>
          <a:p>
            <a:pPr algn="ctr">
              <a:lnSpc>
                <a:spcPct val="110000"/>
              </a:lnSpc>
              <a:spcAft>
                <a:spcPts val="300"/>
              </a:spcAft>
            </a:pPr>
            <a:r>
              <a:rPr lang="lt-LT" sz="1000" b="1" dirty="0" smtClean="0">
                <a:solidFill>
                  <a:schemeClr val="accent3"/>
                </a:solidFill>
                <a:ea typeface="SimSun" charset="0"/>
                <a:cs typeface="Cambria" charset="0"/>
              </a:rPr>
              <a:t>Siūlymai ir rekomendacijos</a:t>
            </a:r>
          </a:p>
          <a:p>
            <a:pPr algn="ctr">
              <a:lnSpc>
                <a:spcPct val="110000"/>
              </a:lnSpc>
              <a:spcAft>
                <a:spcPts val="300"/>
              </a:spcAft>
            </a:pPr>
            <a:endParaRPr lang="lt-LT" sz="1000" b="1" dirty="0" smtClean="0">
              <a:solidFill>
                <a:schemeClr val="accent3"/>
              </a:solidFill>
              <a:ea typeface="SimSun" charset="0"/>
              <a:cs typeface="Cambria" charset="0"/>
            </a:endParaRPr>
          </a:p>
          <a:p>
            <a:pPr marL="171450" indent="-171450">
              <a:buClr>
                <a:schemeClr val="accent3"/>
              </a:buClr>
              <a:buFont typeface="Wingdings" charset="2"/>
              <a:buChar char="§"/>
            </a:pPr>
            <a:r>
              <a:rPr lang="lt-LT" altLang="en-US" sz="1000" dirty="0" smtClean="0">
                <a:solidFill>
                  <a:schemeClr val="accent3"/>
                </a:solidFill>
              </a:rPr>
              <a:t>Energijos gamybos efektyvumo ir AEI panaudojimo energijos gamyboje rėmimas. </a:t>
            </a:r>
            <a:r>
              <a:rPr lang="lt-LT" sz="1000" dirty="0" smtClean="0"/>
              <a:t>Atsižvelgiant į AEI ir energijos gamybos efektyvumo finansavimo paklausą, santykį, tarp prašytų ir skirtų finansavimo dydžių, patenkintų ir visų paraiškų santykį, vis dar neefektyviai energiją gaminančių subjektų mastą, AEI ir energijos gamybos efektyvumo priemonės turėtų būti ir toliau plėtojamos 2014–2020 m. </a:t>
            </a:r>
            <a:r>
              <a:rPr lang="en-US" sz="1000" dirty="0"/>
              <a:t>p</a:t>
            </a:r>
            <a:r>
              <a:rPr lang="lt-LT" sz="1000" dirty="0" smtClean="0"/>
              <a:t>eriodu.</a:t>
            </a:r>
          </a:p>
          <a:p>
            <a:pPr>
              <a:buClr>
                <a:schemeClr val="accent3"/>
              </a:buClr>
            </a:pPr>
            <a:endParaRPr lang="lt-LT" sz="1000" dirty="0">
              <a:solidFill>
                <a:schemeClr val="accent3"/>
              </a:solidFill>
              <a:latin typeface="Arial" charset="0"/>
            </a:endParaRPr>
          </a:p>
          <a:p>
            <a:pPr marL="171450" indent="-171450">
              <a:buClr>
                <a:schemeClr val="accent3"/>
              </a:buClr>
              <a:buFont typeface="Wingdings" charset="2"/>
              <a:buChar char="§"/>
            </a:pPr>
            <a:r>
              <a:rPr lang="lt-LT" sz="1000" dirty="0">
                <a:solidFill>
                  <a:schemeClr val="accent3"/>
                </a:solidFill>
              </a:rPr>
              <a:t>Skolinimosi </a:t>
            </a:r>
            <a:r>
              <a:rPr lang="lt-LT" sz="1000" dirty="0" smtClean="0">
                <a:solidFill>
                  <a:schemeClr val="accent3"/>
                </a:solidFill>
              </a:rPr>
              <a:t>limitų nustatymas. </a:t>
            </a:r>
            <a:r>
              <a:rPr lang="lt-LT" sz="1000" dirty="0" smtClean="0"/>
              <a:t>Rekomenduojame </a:t>
            </a:r>
            <a:r>
              <a:rPr lang="lt-LT" sz="1000" dirty="0"/>
              <a:t>apsvarstyti galimybę taikyti ETPT modelį sudarant finansavimo sąlygas (finansų inžinerijos priemonėmis) taip, kad ETPT įmonei tektų rangos ir paklausos rizika ir paskola nebūtų traukiama į savivaldybių skolinimosi limitų apskaitą.</a:t>
            </a:r>
            <a:r>
              <a:rPr lang="en-US" sz="1000" dirty="0"/>
              <a:t> </a:t>
            </a:r>
            <a:endParaRPr lang="en-US" sz="1000" dirty="0" smtClean="0"/>
          </a:p>
          <a:p>
            <a:pPr>
              <a:buClr>
                <a:schemeClr val="accent3"/>
              </a:buClr>
            </a:pPr>
            <a:endParaRPr lang="en-US" sz="1000" dirty="0">
              <a:solidFill>
                <a:schemeClr val="accent3"/>
              </a:solidFill>
              <a:latin typeface="Arial" charset="0"/>
            </a:endParaRPr>
          </a:p>
          <a:p>
            <a:pPr marL="171450" indent="-171450">
              <a:buClr>
                <a:schemeClr val="accent3"/>
              </a:buClr>
              <a:buFont typeface="Wingdings" charset="2"/>
              <a:buChar char="§"/>
            </a:pPr>
            <a:r>
              <a:rPr lang="lt-LT" sz="1000" dirty="0">
                <a:solidFill>
                  <a:schemeClr val="accent3"/>
                </a:solidFill>
              </a:rPr>
              <a:t>Finansavimo sąlygų keitimo </a:t>
            </a:r>
            <a:r>
              <a:rPr lang="lt-LT" sz="1000" dirty="0" smtClean="0">
                <a:solidFill>
                  <a:schemeClr val="accent3"/>
                </a:solidFill>
              </a:rPr>
              <a:t>dinamika. </a:t>
            </a:r>
            <a:r>
              <a:rPr lang="lt-LT" sz="1000" dirty="0"/>
              <a:t>Rekomenduojame planuojant priemones, atsižvelgti į proceso (pvz.: pastatų renovacijos) poreikį nacionaliniu mastu ir finansavimo sąlygas </a:t>
            </a:r>
            <a:r>
              <a:rPr lang="lt-LT" sz="1000" dirty="0" smtClean="0"/>
              <a:t> taikyti </a:t>
            </a:r>
            <a:r>
              <a:rPr lang="lt-LT" sz="1000" dirty="0"/>
              <a:t>modeliu „nuo geresnių prie blogesnių“, taip paskatinant didesnį susidomėjimą rinkoje nuo pat priemonės pradžios. </a:t>
            </a:r>
            <a:endParaRPr lang="lt-LT" sz="1000" dirty="0" smtClean="0"/>
          </a:p>
          <a:p>
            <a:pPr marL="171450" indent="-171450">
              <a:buClr>
                <a:schemeClr val="accent3"/>
              </a:buClr>
              <a:buFont typeface="Wingdings" charset="2"/>
              <a:buChar char="§"/>
            </a:pPr>
            <a:endParaRPr lang="lt-LT" sz="1000" dirty="0">
              <a:solidFill>
                <a:schemeClr val="accent3"/>
              </a:solidFill>
              <a:latin typeface="Arial" charset="0"/>
            </a:endParaRPr>
          </a:p>
          <a:p>
            <a:pPr marL="171450" indent="-171450">
              <a:buClr>
                <a:schemeClr val="accent3"/>
              </a:buClr>
              <a:buFont typeface="Wingdings" charset="2"/>
              <a:buChar char="§"/>
            </a:pPr>
            <a:r>
              <a:rPr lang="lt-LT" sz="1000" dirty="0" smtClean="0">
                <a:solidFill>
                  <a:schemeClr val="accent3"/>
                </a:solidFill>
              </a:rPr>
              <a:t>Viešųjų </a:t>
            </a:r>
            <a:r>
              <a:rPr lang="lt-LT" sz="1000" dirty="0">
                <a:solidFill>
                  <a:schemeClr val="accent3"/>
                </a:solidFill>
              </a:rPr>
              <a:t>pirkimų procedūrų stebėsena ir konsultacijos.</a:t>
            </a:r>
            <a:r>
              <a:rPr lang="en-US" sz="1000" dirty="0">
                <a:solidFill>
                  <a:schemeClr val="accent3"/>
                </a:solidFill>
              </a:rPr>
              <a:t> </a:t>
            </a:r>
            <a:r>
              <a:rPr lang="lt-LT" sz="1000" dirty="0"/>
              <a:t>Rekomenduojame energetikos srities ir energijos efektyvumo srities priemonių pareiškėjams parengti rekomendacinio pobūdžio viešųjų pirkimų dokumentų paketus, kurie būtų suderinti su viešųjų pirkimų tarnyba.</a:t>
            </a:r>
            <a:r>
              <a:rPr lang="en-US" sz="1000" dirty="0"/>
              <a:t> </a:t>
            </a:r>
            <a:endParaRPr lang="en-US" sz="1000" dirty="0">
              <a:solidFill>
                <a:schemeClr val="accent3"/>
              </a:solidFill>
              <a:latin typeface="Arial" charset="0"/>
            </a:endParaRPr>
          </a:p>
          <a:p>
            <a:pPr marL="171450" indent="-171450">
              <a:buClr>
                <a:schemeClr val="accent3"/>
              </a:buClr>
              <a:buFont typeface="Wingdings" charset="2"/>
              <a:buChar char="§"/>
            </a:pPr>
            <a:endParaRPr lang="lt-LT" sz="1000" dirty="0" smtClean="0"/>
          </a:p>
          <a:p>
            <a:pPr marL="171450" indent="-171450">
              <a:buClr>
                <a:schemeClr val="accent3"/>
              </a:buClr>
              <a:buFont typeface="Wingdings" charset="2"/>
              <a:buChar char="§"/>
            </a:pPr>
            <a:endParaRPr lang="lt-LT" sz="1000" dirty="0" smtClean="0"/>
          </a:p>
          <a:p>
            <a:pPr lvl="0" eaLnBrk="0" fontAlgn="base" hangingPunct="0">
              <a:spcBef>
                <a:spcPct val="0"/>
              </a:spcBef>
              <a:spcAft>
                <a:spcPct val="0"/>
              </a:spcAft>
            </a:pPr>
            <a:endParaRPr lang="lt-LT" altLang="en-US" sz="1000" b="1" dirty="0" smtClean="0">
              <a:latin typeface="Arial" charset="0"/>
            </a:endParaRPr>
          </a:p>
          <a:p>
            <a:pPr lvl="0" eaLnBrk="0" fontAlgn="base" hangingPunct="0">
              <a:spcBef>
                <a:spcPct val="0"/>
              </a:spcBef>
              <a:spcAft>
                <a:spcPct val="0"/>
              </a:spcAft>
            </a:pPr>
            <a:r>
              <a:rPr lang="lt-LT" altLang="en-US" sz="1000" dirty="0" smtClean="0">
                <a:latin typeface="Arial" charset="0"/>
              </a:rPr>
              <a:t/>
            </a:r>
            <a:br>
              <a:rPr lang="lt-LT" altLang="en-US" sz="1000" dirty="0" smtClean="0">
                <a:latin typeface="Arial" charset="0"/>
              </a:rPr>
            </a:br>
            <a:endParaRPr lang="lt-LT" altLang="en-US" sz="1000" dirty="0" smtClean="0">
              <a:latin typeface="Arial" charset="0"/>
            </a:endParaRPr>
          </a:p>
          <a:p>
            <a:pPr marL="171450" indent="-171450" algn="ctr">
              <a:lnSpc>
                <a:spcPct val="110000"/>
              </a:lnSpc>
              <a:spcAft>
                <a:spcPts val="300"/>
              </a:spcAft>
              <a:buFont typeface="Arial" charset="0"/>
              <a:buChar char="•"/>
            </a:pPr>
            <a:endParaRPr lang="lt-LT" sz="1000" b="1" dirty="0" smtClean="0">
              <a:solidFill>
                <a:schemeClr val="accent3"/>
              </a:solidFill>
              <a:ea typeface="SimSun" charset="0"/>
              <a:cs typeface="Cambria" charset="0"/>
            </a:endParaRPr>
          </a:p>
          <a:p>
            <a:pPr algn="ctr">
              <a:lnSpc>
                <a:spcPct val="110000"/>
              </a:lnSpc>
              <a:spcAft>
                <a:spcPts val="300"/>
              </a:spcAft>
            </a:pPr>
            <a:endParaRPr lang="lt-LT" sz="1000" b="1" dirty="0" smtClean="0">
              <a:solidFill>
                <a:schemeClr val="accent3"/>
              </a:solidFill>
              <a:ea typeface="SimSun" charset="0"/>
              <a:cs typeface="Cambria" charset="0"/>
            </a:endParaRPr>
          </a:p>
          <a:p>
            <a:pPr algn="ctr">
              <a:lnSpc>
                <a:spcPct val="110000"/>
              </a:lnSpc>
              <a:spcAft>
                <a:spcPts val="300"/>
              </a:spcAft>
            </a:pPr>
            <a:endParaRPr lang="lt-LT" sz="1000" b="1" dirty="0">
              <a:solidFill>
                <a:schemeClr val="accent3"/>
              </a:solidFill>
              <a:latin typeface="Calibri" panose="020F0502020204030204" pitchFamily="34" charset="0"/>
              <a:ea typeface="SimSun" charset="0"/>
              <a:cs typeface="Cambria" charset="0"/>
            </a:endParaRPr>
          </a:p>
          <a:p>
            <a:pPr marL="171450" indent="-171450" algn="ctr">
              <a:lnSpc>
                <a:spcPct val="110000"/>
              </a:lnSpc>
              <a:spcAft>
                <a:spcPts val="300"/>
              </a:spcAft>
              <a:buClr>
                <a:schemeClr val="accent3"/>
              </a:buClr>
              <a:buFont typeface="Wingdings" charset="2"/>
              <a:buChar char="§"/>
            </a:pPr>
            <a:endParaRPr lang="en-US" sz="1000" dirty="0">
              <a:solidFill>
                <a:srgbClr val="321716"/>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4602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63&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Y-%m-%d&lt;/m_strFormatTime&gt;&lt;/m_precDefaultDate&gt;&lt;m_precDefaultYear/&gt;&lt;m_precDefaultQuarter/&gt;&lt;m_precDefaultMonth/&gt;&lt;m_precDefaultWeek/&gt;&lt;m_precDefaultDay/&gt;&lt;m_mruColor&gt;&lt;m_vecMRU length=&quot;14&quot;&gt;&lt;elem m_fUsage=&quot;2.83188996310301720000E+000&quot;&gt;&lt;m_msothmcolidx val=&quot;0&quot;/&gt;&lt;m_rgb r=&quot;e8&quot; g=&quot;b5&quot; b=&quot;64&quot;/&gt;&lt;m_ppcolschidx tagver0=&quot;23004&quot; tagname0=&quot;m_ppcolschidxUNRECOGNIZED&quot; val=&quot;0&quot;/&gt;&lt;m_nBrightness val=&quot;0&quot;/&gt;&lt;/elem&gt;&lt;elem m_fUsage=&quot;2.19026216880845400000E+000&quot;&gt;&lt;m_msothmcolidx val=&quot;0&quot;/&gt;&lt;m_rgb r=&quot;0&quot; g=&quot;92&quot; b=&quot;a7&quot;/&gt;&lt;m_ppcolschidx tagver0=&quot;23004&quot; tagname0=&quot;m_ppcolschidxUNRECOGNIZED&quot; val=&quot;0&quot;/&gt;&lt;m_nBrightness val=&quot;0&quot;/&gt;&lt;/elem&gt;&lt;elem m_fUsage=&quot;1.43726187455688280000E+000&quot;&gt;&lt;m_msothmcolidx val=&quot;0&quot;/&gt;&lt;m_rgb r=&quot;62&quot; g=&quot;ab&quot; b=&quot;bd&quot;/&gt;&lt;m_ppcolschidx tagver0=&quot;23004&quot; tagname0=&quot;m_ppcolschidxUNRECOGNIZED&quot; val=&quot;0&quot;/&gt;&lt;m_nBrightness val=&quot;0&quot;/&gt;&lt;/elem&gt;&lt;elem m_fUsage=&quot;1.17843173205402850000E+000&quot;&gt;&lt;m_msothmcolidx val=&quot;0&quot;/&gt;&lt;m_rgb r=&quot;ca&quot; g=&quot;47&quot; b=&quot;52&quot;/&gt;&lt;m_ppcolschidx tagver0=&quot;23004&quot; tagname0=&quot;m_ppcolschidxUNRECOGNIZED&quot; val=&quot;0&quot;/&gt;&lt;m_nBrightness val=&quot;0&quot;/&gt;&lt;/elem&gt;&lt;elem m_fUsage=&quot;9.48337870979073960000E-001&quot;&gt;&lt;m_msothmcolidx val=&quot;0&quot;/&gt;&lt;m_rgb r=&quot;d8&quot; g=&quot;84&quot; b=&quot;5b&quot;/&gt;&lt;m_ppcolschidx tagver0=&quot;23004&quot; tagname0=&quot;m_ppcolschidxUNRECOGNIZED&quot; val=&quot;0&quot;/&gt;&lt;m_nBrightness val=&quot;0&quot;/&gt;&lt;/elem&gt;&lt;elem m_fUsage=&quot;6.56741014880491190000E-001&quot;&gt;&lt;m_msothmcolidx val=&quot;0&quot;/&gt;&lt;m_rgb r=&quot;a3&quot; g=&quot;2d&quot; b=&quot;4e&quot;/&gt;&lt;m_ppcolschidx tagver0=&quot;23004&quot; tagname0=&quot;m_ppcolschidxUNRECOGNIZED&quot; val=&quot;0&quot;/&gt;&lt;m_nBrightness val=&quot;0&quot;/&gt;&lt;/elem&gt;&lt;elem m_fUsage=&quot;6.33525430556735600000E-001&quot;&gt;&lt;m_msothmcolidx val=&quot;0&quot;/&gt;&lt;m_rgb r=&quot;9f&quot; g=&quot;c8&quot; b=&quot;d2&quot;/&gt;&lt;m_ppcolschidx tagver0=&quot;23004&quot; tagname0=&quot;m_ppcolschidxUNRECOGNIZED&quot; val=&quot;0&quot;/&gt;&lt;m_nBrightness val=&quot;0&quot;/&gt;&lt;/elem&gt;&lt;elem m_fUsage=&quot;7.17897987691853150000E-002&quot;&gt;&lt;m_msothmcolidx val=&quot;0&quot;/&gt;&lt;m_rgb r=&quot;68&quot; g=&quot;24&quot; b=&quot;4d&quot;/&gt;&lt;m_ppcolschidx tagver0=&quot;23004&quot; tagname0=&quot;m_ppcolschidxUNRECOGNIZED&quot; val=&quot;0&quot;/&gt;&lt;m_nBrightness val=&quot;0&quot;/&gt;&lt;/elem&gt;&lt;elem m_fUsage=&quot;4.92799127164809250000E-002&quot;&gt;&lt;m_msothmcolidx val=&quot;0&quot;/&gt;&lt;m_rgb r=&quot;19&quot; g=&quot;5f&quot; b=&quot;70&quot;/&gt;&lt;m_ppcolschidx tagver0=&quot;23004&quot; tagname0=&quot;m_ppcolschidxUNRECOGNIZED&quot; val=&quot;0&quot;/&gt;&lt;m_nBrightness val=&quot;0&quot;/&gt;&lt;/elem&gt;&lt;elem m_fUsage=&quot;2.14443156586023110000E-003&quot;&gt;&lt;m_msothmcolidx val=&quot;0&quot;/&gt;&lt;m_rgb r=&quot;e4&quot; g=&quot;f1&quot; b=&quot;f4&quot;/&gt;&lt;m_ppcolschidx tagver0=&quot;23004&quot; tagname0=&quot;m_ppcolschidxUNRECOGNIZED&quot; val=&quot;0&quot;/&gt;&lt;m_nBrightness val=&quot;0&quot;/&gt;&lt;/elem&gt;&lt;elem m_fUsage=&quot;2.85568498799234980000E-004&quot;&gt;&lt;m_msothmcolidx val=&quot;0&quot;/&gt;&lt;m_rgb r=&quot;77&quot; g=&quot;4e&quot; b=&quot;4e&quot;/&gt;&lt;m_ppcolschidx tagver0=&quot;23004&quot; tagname0=&quot;m_ppcolschidxUNRECOGNIZED&quot; val=&quot;0&quot;/&gt;&lt;m_nBrightness val=&quot;0&quot;/&gt;&lt;/elem&gt;&lt;elem m_fUsage=&quot;4.90913542268264480000E-005&quot;&gt;&lt;m_msothmcolidx val=&quot;0&quot;/&gt;&lt;m_rgb r=&quot;4c&quot; g=&quot;2d&quot; b=&quot;26&quot;/&gt;&lt;m_ppcolschidx tagver0=&quot;23004&quot; tagname0=&quot;m_ppcolschidxUNRECOGNIZED&quot; val=&quot;0&quot;/&gt;&lt;m_nBrightness val=&quot;0&quot;/&gt;&lt;/elem&gt;&lt;elem m_fUsage=&quot;1.12905241018940510000E-006&quot;&gt;&lt;m_msothmcolidx val=&quot;0&quot;/&gt;&lt;m_rgb r=&quot;e1&quot; g=&quot;db&quot; b=&quot;d7&quot;/&gt;&lt;m_ppcolschidx tagver0=&quot;23004&quot; tagname0=&quot;m_ppcolschidxUNRECOGNIZED&quot; val=&quot;0&quot;/&gt;&lt;m_nBrightness val=&quot;0&quot;/&gt;&lt;/elem&gt;&lt;elem m_fUsage=&quot;3.42660659392174060000E-009&quot;&gt;&lt;m_msothmcolidx val=&quot;0&quot;/&gt;&lt;m_rgb r=&quot;d9&quot; g=&quot;d9&quot; b=&quot;d9&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1">
      <a:dk1>
        <a:srgbClr val="321716"/>
      </a:dk1>
      <a:lt1>
        <a:sysClr val="window" lastClr="FFFFFF"/>
      </a:lt1>
      <a:dk2>
        <a:srgbClr val="195F70"/>
      </a:dk2>
      <a:lt2>
        <a:srgbClr val="E4F1F4"/>
      </a:lt2>
      <a:accent1>
        <a:srgbClr val="4C2D26"/>
      </a:accent1>
      <a:accent2>
        <a:srgbClr val="774E4E"/>
      </a:accent2>
      <a:accent3>
        <a:srgbClr val="195F70"/>
      </a:accent3>
      <a:accent4>
        <a:srgbClr val="62ABBD"/>
      </a:accent4>
      <a:accent5>
        <a:srgbClr val="9FC8D2"/>
      </a:accent5>
      <a:accent6>
        <a:srgbClr val="D2E6E9"/>
      </a:accent6>
      <a:hlink>
        <a:srgbClr val="DCF1F4"/>
      </a:hlink>
      <a:folHlink>
        <a:srgbClr val="321716"/>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BA1BC"/>
        </a:solidFill>
        <a:ln>
          <a:noFill/>
        </a:ln>
      </a:spPr>
      <a:bodyPr rtlCol="0" anchor="ctr"/>
      <a:lstStyle>
        <a:defPPr algn="ctr">
          <a:defRPr dirty="0" err="1" smtClean="0">
            <a:latin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just">
          <a:lnSpc>
            <a:spcPct val="110000"/>
          </a:lnSpc>
          <a:spcAft>
            <a:spcPts val="300"/>
          </a:spcAft>
          <a:defRPr sz="1200" dirty="0">
            <a:solidFill>
              <a:srgbClr val="321716"/>
            </a:solidFill>
            <a:latin typeface="Calibri" panose="020F0502020204030204" pitchFamily="34" charset="0"/>
            <a:cs typeface="Times New Roman" panose="02020603050405020304" pitchFamily="18" charset="0"/>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8263</TotalTime>
  <Words>551</Words>
  <Application>Microsoft Office PowerPoint</Application>
  <PresentationFormat>On-screen Show (4:3)</PresentationFormat>
  <Paragraphs>35</Paragraphs>
  <Slides>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4" baseType="lpstr">
      <vt:lpstr>Office Theme</vt:lpstr>
      <vt:lpstr>think-cell Slide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Antanas Speckauskas</dc:creator>
  <cp:lastModifiedBy>Karolina</cp:lastModifiedBy>
  <cp:revision>468</cp:revision>
  <cp:lastPrinted>2017-06-20T12:47:04Z</cp:lastPrinted>
  <dcterms:created xsi:type="dcterms:W3CDTF">2015-05-29T15:28:08Z</dcterms:created>
  <dcterms:modified xsi:type="dcterms:W3CDTF">2017-06-26T07:20:34Z</dcterms:modified>
</cp:coreProperties>
</file>