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64" r:id="rId2"/>
    <p:sldMasterId id="2147483720" r:id="rId3"/>
    <p:sldMasterId id="2147483683" r:id="rId4"/>
    <p:sldMasterId id="2147483687" r:id="rId5"/>
    <p:sldMasterId id="2147483694" r:id="rId6"/>
    <p:sldMasterId id="2147483696" r:id="rId7"/>
    <p:sldMasterId id="2147483665" r:id="rId8"/>
    <p:sldMasterId id="2147483715" r:id="rId9"/>
    <p:sldMasterId id="2147483703" r:id="rId10"/>
    <p:sldMasterId id="2147483666" r:id="rId11"/>
  </p:sldMasterIdLst>
  <p:notesMasterIdLst>
    <p:notesMasterId r:id="rId35"/>
  </p:notesMasterIdLst>
  <p:handoutMasterIdLst>
    <p:handoutMasterId r:id="rId36"/>
  </p:handoutMasterIdLst>
  <p:sldIdLst>
    <p:sldId id="258" r:id="rId12"/>
    <p:sldId id="406" r:id="rId13"/>
    <p:sldId id="407" r:id="rId14"/>
    <p:sldId id="442" r:id="rId15"/>
    <p:sldId id="440" r:id="rId16"/>
    <p:sldId id="418" r:id="rId17"/>
    <p:sldId id="430" r:id="rId18"/>
    <p:sldId id="443" r:id="rId19"/>
    <p:sldId id="431" r:id="rId20"/>
    <p:sldId id="411" r:id="rId21"/>
    <p:sldId id="444" r:id="rId22"/>
    <p:sldId id="445" r:id="rId23"/>
    <p:sldId id="417" r:id="rId24"/>
    <p:sldId id="427" r:id="rId25"/>
    <p:sldId id="412" r:id="rId26"/>
    <p:sldId id="446" r:id="rId27"/>
    <p:sldId id="416" r:id="rId28"/>
    <p:sldId id="428" r:id="rId29"/>
    <p:sldId id="413" r:id="rId30"/>
    <p:sldId id="447" r:id="rId31"/>
    <p:sldId id="414" r:id="rId32"/>
    <p:sldId id="429" r:id="rId33"/>
    <p:sldId id="396" r:id="rId34"/>
  </p:sldIdLst>
  <p:sldSz cx="9144000" cy="5143500" type="screen16x9"/>
  <p:notesSz cx="6669088" cy="9926638"/>
  <p:embeddedFontLst>
    <p:embeddedFont>
      <p:font typeface="Roboto"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Roboto Light" panose="020B0604020202020204" charset="0"/>
      <p:regular r:id="rId45"/>
      <p:italic r:id="rId46"/>
    </p:embeddedFont>
    <p:embeddedFont>
      <p:font typeface="Roboto Black" panose="020B0604020202020204" charset="0"/>
      <p:bold r:id="rId47"/>
      <p:boldItalic r:id="rId48"/>
    </p:embeddedFont>
    <p:embeddedFont>
      <p:font typeface="Open Sans" panose="020B0604020202020204" charset="0"/>
      <p:regular r:id="rId49"/>
      <p:bold r:id="rId50"/>
      <p:italic r:id="rId51"/>
      <p:boldItalic r:id="rId52"/>
    </p:embeddedFont>
  </p:embeddedFontLst>
  <p:defaultTextStyle>
    <a:defPPr>
      <a:defRPr lang="en-US"/>
    </a:defPPr>
    <a:lvl1pPr marL="0" algn="l" defTabSz="914147" rtl="0" eaLnBrk="1" latinLnBrk="0" hangingPunct="1">
      <a:defRPr sz="1800" kern="1200">
        <a:solidFill>
          <a:schemeClr val="tx1"/>
        </a:solidFill>
        <a:latin typeface="+mn-lt"/>
        <a:ea typeface="+mn-ea"/>
        <a:cs typeface="+mn-cs"/>
      </a:defRPr>
    </a:lvl1pPr>
    <a:lvl2pPr marL="457073" algn="l" defTabSz="914147" rtl="0" eaLnBrk="1" latinLnBrk="0" hangingPunct="1">
      <a:defRPr sz="1800" kern="1200">
        <a:solidFill>
          <a:schemeClr val="tx1"/>
        </a:solidFill>
        <a:latin typeface="+mn-lt"/>
        <a:ea typeface="+mn-ea"/>
        <a:cs typeface="+mn-cs"/>
      </a:defRPr>
    </a:lvl2pPr>
    <a:lvl3pPr marL="914147" algn="l" defTabSz="914147" rtl="0" eaLnBrk="1" latinLnBrk="0" hangingPunct="1">
      <a:defRPr sz="1800" kern="1200">
        <a:solidFill>
          <a:schemeClr val="tx1"/>
        </a:solidFill>
        <a:latin typeface="+mn-lt"/>
        <a:ea typeface="+mn-ea"/>
        <a:cs typeface="+mn-cs"/>
      </a:defRPr>
    </a:lvl3pPr>
    <a:lvl4pPr marL="1371220" algn="l" defTabSz="914147" rtl="0" eaLnBrk="1" latinLnBrk="0" hangingPunct="1">
      <a:defRPr sz="1800" kern="1200">
        <a:solidFill>
          <a:schemeClr val="tx1"/>
        </a:solidFill>
        <a:latin typeface="+mn-lt"/>
        <a:ea typeface="+mn-ea"/>
        <a:cs typeface="+mn-cs"/>
      </a:defRPr>
    </a:lvl4pPr>
    <a:lvl5pPr marL="1828292" algn="l" defTabSz="914147" rtl="0" eaLnBrk="1" latinLnBrk="0" hangingPunct="1">
      <a:defRPr sz="1800" kern="1200">
        <a:solidFill>
          <a:schemeClr val="tx1"/>
        </a:solidFill>
        <a:latin typeface="+mn-lt"/>
        <a:ea typeface="+mn-ea"/>
        <a:cs typeface="+mn-cs"/>
      </a:defRPr>
    </a:lvl5pPr>
    <a:lvl6pPr marL="2285366" algn="l" defTabSz="914147" rtl="0" eaLnBrk="1" latinLnBrk="0" hangingPunct="1">
      <a:defRPr sz="1800" kern="1200">
        <a:solidFill>
          <a:schemeClr val="tx1"/>
        </a:solidFill>
        <a:latin typeface="+mn-lt"/>
        <a:ea typeface="+mn-ea"/>
        <a:cs typeface="+mn-cs"/>
      </a:defRPr>
    </a:lvl6pPr>
    <a:lvl7pPr marL="2742440" algn="l" defTabSz="914147" rtl="0" eaLnBrk="1" latinLnBrk="0" hangingPunct="1">
      <a:defRPr sz="1800" kern="1200">
        <a:solidFill>
          <a:schemeClr val="tx1"/>
        </a:solidFill>
        <a:latin typeface="+mn-lt"/>
        <a:ea typeface="+mn-ea"/>
        <a:cs typeface="+mn-cs"/>
      </a:defRPr>
    </a:lvl7pPr>
    <a:lvl8pPr marL="3199512" algn="l" defTabSz="914147" rtl="0" eaLnBrk="1" latinLnBrk="0" hangingPunct="1">
      <a:defRPr sz="1800" kern="1200">
        <a:solidFill>
          <a:schemeClr val="tx1"/>
        </a:solidFill>
        <a:latin typeface="+mn-lt"/>
        <a:ea typeface="+mn-ea"/>
        <a:cs typeface="+mn-cs"/>
      </a:defRPr>
    </a:lvl8pPr>
    <a:lvl9pPr marL="3656585" algn="l" defTabSz="91414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68" userDrawn="1">
          <p15:clr>
            <a:srgbClr val="A4A3A4"/>
          </p15:clr>
        </p15:guide>
        <p15:guide id="2" pos="384" userDrawn="1">
          <p15:clr>
            <a:srgbClr val="A4A3A4"/>
          </p15:clr>
        </p15:guide>
        <p15:guide id="3" orient="horz" pos="276">
          <p15:clr>
            <a:srgbClr val="A4A3A4"/>
          </p15:clr>
        </p15:guide>
        <p15:guide id="4" pos="288">
          <p15:clr>
            <a:srgbClr val="A4A3A4"/>
          </p15:clr>
        </p15:guide>
      </p15:sldGuideLst>
    </p:ext>
    <p:ext uri="{2D200454-40CA-4A62-9FC3-DE9A4176ACB9}">
      <p15:notesGuideLst xmlns=""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C2E"/>
    <a:srgbClr val="FFFFFF"/>
    <a:srgbClr val="C03945"/>
    <a:srgbClr val="473945"/>
    <a:srgbClr val="FACE0E"/>
    <a:srgbClr val="EA3945"/>
    <a:srgbClr val="D6343F"/>
    <a:srgbClr val="EBF1F5"/>
    <a:srgbClr val="EEF1FA"/>
    <a:srgbClr val="EFF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60580" autoAdjust="0"/>
  </p:normalViewPr>
  <p:slideViewPr>
    <p:cSldViewPr snapToGrid="0" snapToObjects="1">
      <p:cViewPr>
        <p:scale>
          <a:sx n="56" d="100"/>
          <a:sy n="56" d="100"/>
        </p:scale>
        <p:origin x="-3120" y="-594"/>
      </p:cViewPr>
      <p:guideLst>
        <p:guide orient="horz" pos="368"/>
        <p:guide orient="horz" pos="276"/>
        <p:guide pos="384"/>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1" d="100"/>
          <a:sy n="61" d="100"/>
        </p:scale>
        <p:origin x="2366" y="38"/>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3.fntdata"/><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handoutMaster" Target="handoutMasters/handoutMaster1.xml"/><Relationship Id="rId49" Type="http://schemas.openxmlformats.org/officeDocument/2006/relationships/font" Target="fonts/font13.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15.fntdata"/><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Sheet1!$B$1</c:f>
              <c:strCache>
                <c:ptCount val="1"/>
                <c:pt idx="0">
                  <c:v>ŽIPVP finansavimas</c:v>
                </c:pt>
              </c:strCache>
            </c:strRef>
          </c:tx>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Kokybiškas užimtumas ir socialinė aprėptis</c:v>
                </c:pt>
                <c:pt idx="1">
                  <c:v>Mokymasis visą gyvenimą</c:v>
                </c:pt>
                <c:pt idx="2">
                  <c:v>Tyrėjų gebėjimų stiprinimas</c:v>
                </c:pt>
                <c:pt idx="3">
                  <c:v>Administracinių gebėjimų stiprinimas ir viešojo administravimo efektyvumo didinimas</c:v>
                </c:pt>
              </c:strCache>
            </c:strRef>
          </c:cat>
          <c:val>
            <c:numRef>
              <c:f>Sheet1!$B$2:$B$5</c:f>
              <c:numCache>
                <c:formatCode>0</c:formatCode>
                <c:ptCount val="4"/>
                <c:pt idx="0">
                  <c:v>522.94742099999996</c:v>
                </c:pt>
                <c:pt idx="1">
                  <c:v>256.99188600000002</c:v>
                </c:pt>
                <c:pt idx="2">
                  <c:v>136.478183</c:v>
                </c:pt>
                <c:pt idx="3">
                  <c:v>181.62941799999999</c:v>
                </c:pt>
              </c:numCache>
            </c:numRef>
          </c:val>
          <c:extLst xmlns:c16r2="http://schemas.microsoft.com/office/drawing/2015/06/chart">
            <c:ext xmlns:c16="http://schemas.microsoft.com/office/drawing/2014/chart" uri="{C3380CC4-5D6E-409C-BE32-E72D297353CC}">
              <c16:uniqueId val="{00000000-3F55-4B89-B447-742F6722A6B2}"/>
            </c:ext>
          </c:extLst>
        </c:ser>
        <c:ser>
          <c:idx val="1"/>
          <c:order val="1"/>
          <c:tx>
            <c:strRef>
              <c:f>Sheet1!$C$1</c:f>
              <c:strCache>
                <c:ptCount val="1"/>
                <c:pt idx="0">
                  <c:v>Deklaruotų išlaidų suma</c:v>
                </c:pt>
              </c:strCache>
            </c:strRef>
          </c:tx>
          <c:invertIfNegative val="0"/>
          <c:dPt>
            <c:idx val="3"/>
            <c:invertIfNegative val="0"/>
            <c:bubble3D val="0"/>
            <c:spPr>
              <a:solidFill>
                <a:schemeClr val="tx1">
                  <a:lumMod val="40000"/>
                  <a:lumOff val="60000"/>
                </a:schemeClr>
              </a:solidFill>
            </c:spPr>
          </c:dPt>
          <c:dLbls>
            <c:spPr>
              <a:noFill/>
              <a:ln>
                <a:noFill/>
              </a:ln>
              <a:effectLst/>
            </c:spPr>
            <c:txPr>
              <a:bodyPr/>
              <a:lstStyle/>
              <a:p>
                <a:pPr>
                  <a:defRPr sz="1200" b="1">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Kokybiškas užimtumas ir socialinė aprėptis</c:v>
                </c:pt>
                <c:pt idx="1">
                  <c:v>Mokymasis visą gyvenimą</c:v>
                </c:pt>
                <c:pt idx="2">
                  <c:v>Tyrėjų gebėjimų stiprinimas</c:v>
                </c:pt>
                <c:pt idx="3">
                  <c:v>Administracinių gebėjimų stiprinimas ir viešojo administravimo efektyvumo didinimas</c:v>
                </c:pt>
              </c:strCache>
            </c:strRef>
          </c:cat>
          <c:val>
            <c:numRef>
              <c:f>Sheet1!$C$2:$C$5</c:f>
              <c:numCache>
                <c:formatCode>0</c:formatCode>
                <c:ptCount val="4"/>
                <c:pt idx="0">
                  <c:v>534.65140099999996</c:v>
                </c:pt>
                <c:pt idx="1">
                  <c:v>262.10123485999998</c:v>
                </c:pt>
                <c:pt idx="2">
                  <c:v>136.55448215000001</c:v>
                </c:pt>
                <c:pt idx="3">
                  <c:v>174.74308260999999</c:v>
                </c:pt>
              </c:numCache>
            </c:numRef>
          </c:val>
          <c:extLst xmlns:c16r2="http://schemas.microsoft.com/office/drawing/2015/06/chart">
            <c:ext xmlns:c16="http://schemas.microsoft.com/office/drawing/2014/chart" uri="{C3380CC4-5D6E-409C-BE32-E72D297353CC}">
              <c16:uniqueId val="{00000001-3F55-4B89-B447-742F6722A6B2}"/>
            </c:ext>
          </c:extLst>
        </c:ser>
        <c:dLbls>
          <c:showLegendKey val="0"/>
          <c:showVal val="0"/>
          <c:showCatName val="0"/>
          <c:showSerName val="0"/>
          <c:showPercent val="0"/>
          <c:showBubbleSize val="0"/>
        </c:dLbls>
        <c:gapWidth val="55"/>
        <c:gapDepth val="55"/>
        <c:shape val="cylinder"/>
        <c:axId val="75969664"/>
        <c:axId val="75971584"/>
        <c:axId val="0"/>
      </c:bar3DChart>
      <c:catAx>
        <c:axId val="75969664"/>
        <c:scaling>
          <c:orientation val="minMax"/>
        </c:scaling>
        <c:delete val="0"/>
        <c:axPos val="l"/>
        <c:numFmt formatCode="General" sourceLinked="0"/>
        <c:majorTickMark val="none"/>
        <c:minorTickMark val="none"/>
        <c:tickLblPos val="nextTo"/>
        <c:txPr>
          <a:bodyPr rot="0" vert="horz" anchor="t" anchorCtr="0"/>
          <a:lstStyle/>
          <a:p>
            <a:pPr>
              <a:defRPr/>
            </a:pPr>
            <a:endParaRPr lang="en-US"/>
          </a:p>
        </c:txPr>
        <c:crossAx val="75971584"/>
        <c:crosses val="autoZero"/>
        <c:auto val="1"/>
        <c:lblAlgn val="ctr"/>
        <c:lblOffset val="100"/>
        <c:noMultiLvlLbl val="0"/>
      </c:catAx>
      <c:valAx>
        <c:axId val="75971584"/>
        <c:scaling>
          <c:orientation val="minMax"/>
        </c:scaling>
        <c:delete val="0"/>
        <c:axPos val="b"/>
        <c:majorGridlines/>
        <c:numFmt formatCode="0" sourceLinked="1"/>
        <c:majorTickMark val="none"/>
        <c:minorTickMark val="none"/>
        <c:tickLblPos val="nextTo"/>
        <c:crossAx val="75969664"/>
        <c:crosses val="autoZero"/>
        <c:crossBetween val="between"/>
      </c:valAx>
    </c:plotArea>
    <c:legend>
      <c:legendPos val="b"/>
      <c:layout/>
      <c:overlay val="0"/>
    </c:legend>
    <c:plotVisOnly val="1"/>
    <c:dispBlanksAs val="gap"/>
    <c:showDLblsOverMax val="0"/>
  </c:chart>
  <c:spPr>
    <a:noFill/>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Suplanuota VP</c:v>
                </c:pt>
              </c:strCache>
            </c:strRef>
          </c:tx>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25-64 m. gyventojų, per paskutines 4 savaites dalyvavusių švietimo ir mokymo veiklose, dalis (proc.)</c:v>
                </c:pt>
                <c:pt idx="1">
                  <c:v>Pagyvenusių asmenų (55-64 m.) užimtumo lygis, proc.</c:v>
                </c:pt>
                <c:pt idx="2">
                  <c:v>Moterų užimtumo lygis, proc.</c:v>
                </c:pt>
                <c:pt idx="3">
                  <c:v>Bendras gyventojų (15-64 m.) užimtumo lygis, proc.</c:v>
                </c:pt>
                <c:pt idx="4">
                  <c:v>Darbo jėgos (15-64 m.) aktyvumo lygis, proc.</c:v>
                </c:pt>
              </c:strCache>
            </c:strRef>
          </c:cat>
          <c:val>
            <c:numRef>
              <c:f>Sheet1!$B$2:$B$6</c:f>
              <c:numCache>
                <c:formatCode>General</c:formatCode>
                <c:ptCount val="5"/>
                <c:pt idx="0">
                  <c:v>11</c:v>
                </c:pt>
                <c:pt idx="1">
                  <c:v>52</c:v>
                </c:pt>
                <c:pt idx="2">
                  <c:v>61.5</c:v>
                </c:pt>
                <c:pt idx="3">
                  <c:v>70</c:v>
                </c:pt>
                <c:pt idx="4">
                  <c:v>73.5</c:v>
                </c:pt>
              </c:numCache>
            </c:numRef>
          </c:val>
          <c:extLst xmlns:c16r2="http://schemas.microsoft.com/office/drawing/2015/06/chart">
            <c:ext xmlns:c16="http://schemas.microsoft.com/office/drawing/2014/chart" uri="{C3380CC4-5D6E-409C-BE32-E72D297353CC}">
              <c16:uniqueId val="{00000000-8C8C-450C-B81C-8BA83A362918}"/>
            </c:ext>
          </c:extLst>
        </c:ser>
        <c:ser>
          <c:idx val="1"/>
          <c:order val="1"/>
          <c:tx>
            <c:strRef>
              <c:f>Sheet1!$C$1</c:f>
              <c:strCache>
                <c:ptCount val="1"/>
                <c:pt idx="0">
                  <c:v>Pasiekta</c:v>
                </c:pt>
              </c:strCache>
            </c:strRef>
          </c:tx>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25-64 m. gyventojų, per paskutines 4 savaites dalyvavusių švietimo ir mokymo veiklose, dalis (proc.)</c:v>
                </c:pt>
                <c:pt idx="1">
                  <c:v>Pagyvenusių asmenų (55-64 m.) užimtumo lygis, proc.</c:v>
                </c:pt>
                <c:pt idx="2">
                  <c:v>Moterų užimtumo lygis, proc.</c:v>
                </c:pt>
                <c:pt idx="3">
                  <c:v>Bendras gyventojų (15-64 m.) užimtumo lygis, proc.</c:v>
                </c:pt>
                <c:pt idx="4">
                  <c:v>Darbo jėgos (15-64 m.) aktyvumo lygis, proc.</c:v>
                </c:pt>
              </c:strCache>
            </c:strRef>
          </c:cat>
          <c:val>
            <c:numRef>
              <c:f>Sheet1!$C$2:$C$6</c:f>
              <c:numCache>
                <c:formatCode>General</c:formatCode>
                <c:ptCount val="5"/>
                <c:pt idx="0">
                  <c:v>6</c:v>
                </c:pt>
                <c:pt idx="1">
                  <c:v>60.4</c:v>
                </c:pt>
                <c:pt idx="2">
                  <c:v>66.5</c:v>
                </c:pt>
                <c:pt idx="3">
                  <c:v>67.2</c:v>
                </c:pt>
                <c:pt idx="4">
                  <c:v>74.099999999999994</c:v>
                </c:pt>
              </c:numCache>
            </c:numRef>
          </c:val>
          <c:extLst xmlns:c16r2="http://schemas.microsoft.com/office/drawing/2015/06/chart">
            <c:ext xmlns:c16="http://schemas.microsoft.com/office/drawing/2014/chart" uri="{C3380CC4-5D6E-409C-BE32-E72D297353CC}">
              <c16:uniqueId val="{00000001-8C8C-450C-B81C-8BA83A362918}"/>
            </c:ext>
          </c:extLst>
        </c:ser>
        <c:dLbls>
          <c:dLblPos val="ctr"/>
          <c:showLegendKey val="0"/>
          <c:showVal val="1"/>
          <c:showCatName val="0"/>
          <c:showSerName val="0"/>
          <c:showPercent val="0"/>
          <c:showBubbleSize val="0"/>
        </c:dLbls>
        <c:gapWidth val="150"/>
        <c:axId val="79975936"/>
        <c:axId val="79977472"/>
      </c:barChart>
      <c:catAx>
        <c:axId val="79975936"/>
        <c:scaling>
          <c:orientation val="minMax"/>
        </c:scaling>
        <c:delete val="0"/>
        <c:axPos val="l"/>
        <c:numFmt formatCode="General" sourceLinked="1"/>
        <c:majorTickMark val="out"/>
        <c:minorTickMark val="none"/>
        <c:tickLblPos val="nextTo"/>
        <c:txPr>
          <a:bodyPr rot="-60000000" vert="horz"/>
          <a:lstStyle/>
          <a:p>
            <a:pPr>
              <a:defRPr b="1"/>
            </a:pPr>
            <a:endParaRPr lang="en-US"/>
          </a:p>
        </c:txPr>
        <c:crossAx val="79977472"/>
        <c:crosses val="autoZero"/>
        <c:auto val="1"/>
        <c:lblAlgn val="ctr"/>
        <c:lblOffset val="100"/>
        <c:noMultiLvlLbl val="1"/>
      </c:catAx>
      <c:valAx>
        <c:axId val="79977472"/>
        <c:scaling>
          <c:orientation val="minMax"/>
        </c:scaling>
        <c:delete val="0"/>
        <c:axPos val="b"/>
        <c:majorGridlines/>
        <c:numFmt formatCode="General" sourceLinked="1"/>
        <c:majorTickMark val="out"/>
        <c:minorTickMark val="none"/>
        <c:tickLblPos val="nextTo"/>
        <c:crossAx val="79975936"/>
        <c:crosses val="autoZero"/>
        <c:crossBetween val="between"/>
      </c:valAx>
    </c:plotArea>
    <c:legend>
      <c:legendPos val="r"/>
      <c:layout/>
      <c:overlay val="0"/>
    </c:legend>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Suplanuota VP</c:v>
                </c:pt>
              </c:strCache>
            </c:strRef>
          </c:tx>
          <c:invertIfNegative val="0"/>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25–64 metų gyventojų, per 4 paskutines savaites dalyvavusių švietimo ir profesinio mokymo veikloje, dalis (mokymosi visą gyvenimą lygis), proc.</c:v>
                </c:pt>
                <c:pt idx="1">
                  <c:v>Jaunimo švietimo pasiekimų lygis: bent vidurinį išsilavinimą (arba vidurinį išsilavinimą ir darbo rinkoje paklausią profesinę kvalifikaciją) įgijusių 20–24 metų asmenų dalis, proc.</c:v>
                </c:pt>
                <c:pt idx="2">
                  <c:v>Ankstyvojo pasitraukimo iš švietimo sistemos lygis: pagrindinį išsilavinimą turinčių ir toliau nesimokančių 18–24 metų asmenų dalis, proc.</c:v>
                </c:pt>
              </c:strCache>
            </c:strRef>
          </c:cat>
          <c:val>
            <c:numRef>
              <c:f>Sheet1!$B$2:$B$4</c:f>
              <c:numCache>
                <c:formatCode>General</c:formatCode>
                <c:ptCount val="3"/>
                <c:pt idx="0">
                  <c:v>11</c:v>
                </c:pt>
                <c:pt idx="1">
                  <c:v>90</c:v>
                </c:pt>
                <c:pt idx="2">
                  <c:v>9</c:v>
                </c:pt>
              </c:numCache>
            </c:numRef>
          </c:val>
          <c:extLst xmlns:c16r2="http://schemas.microsoft.com/office/drawing/2015/06/chart">
            <c:ext xmlns:c16="http://schemas.microsoft.com/office/drawing/2014/chart" uri="{C3380CC4-5D6E-409C-BE32-E72D297353CC}">
              <c16:uniqueId val="{00000000-8C8C-450C-B81C-8BA83A362918}"/>
            </c:ext>
          </c:extLst>
        </c:ser>
        <c:ser>
          <c:idx val="1"/>
          <c:order val="1"/>
          <c:tx>
            <c:strRef>
              <c:f>Sheet1!$C$1</c:f>
              <c:strCache>
                <c:ptCount val="1"/>
                <c:pt idx="0">
                  <c:v>Pasiekta</c:v>
                </c:pt>
              </c:strCache>
            </c:strRef>
          </c:tx>
          <c:invertIfNegative val="0"/>
          <c:dLbls>
            <c:spPr>
              <a:noFill/>
              <a:ln>
                <a:noFill/>
              </a:ln>
              <a:effectLst/>
            </c:spPr>
            <c:txPr>
              <a:bodyPr/>
              <a:lstStyle/>
              <a:p>
                <a:pPr>
                  <a:defRPr b="1">
                    <a:solidFill>
                      <a:schemeClr val="tx2"/>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25–64 metų gyventojų, per 4 paskutines savaites dalyvavusių švietimo ir profesinio mokymo veikloje, dalis (mokymosi visą gyvenimą lygis), proc.</c:v>
                </c:pt>
                <c:pt idx="1">
                  <c:v>Jaunimo švietimo pasiekimų lygis: bent vidurinį išsilavinimą (arba vidurinį išsilavinimą ir darbo rinkoje paklausią profesinę kvalifikaciją) įgijusių 20–24 metų asmenų dalis, proc.</c:v>
                </c:pt>
                <c:pt idx="2">
                  <c:v>Ankstyvojo pasitraukimo iš švietimo sistemos lygis: pagrindinį išsilavinimą turinčių ir toliau nesimokančių 18–24 metų asmenų dalis, proc.</c:v>
                </c:pt>
              </c:strCache>
            </c:strRef>
          </c:cat>
          <c:val>
            <c:numRef>
              <c:f>Sheet1!$C$2:$C$4</c:f>
              <c:numCache>
                <c:formatCode>General</c:formatCode>
                <c:ptCount val="3"/>
                <c:pt idx="0">
                  <c:v>5.8</c:v>
                </c:pt>
                <c:pt idx="1">
                  <c:v>90.9</c:v>
                </c:pt>
                <c:pt idx="2">
                  <c:v>5.5</c:v>
                </c:pt>
              </c:numCache>
            </c:numRef>
          </c:val>
          <c:extLst xmlns:c16r2="http://schemas.microsoft.com/office/drawing/2015/06/chart">
            <c:ext xmlns:c16="http://schemas.microsoft.com/office/drawing/2014/chart" uri="{C3380CC4-5D6E-409C-BE32-E72D297353CC}">
              <c16:uniqueId val="{00000001-8C8C-450C-B81C-8BA83A362918}"/>
            </c:ext>
          </c:extLst>
        </c:ser>
        <c:dLbls>
          <c:dLblPos val="inBase"/>
          <c:showLegendKey val="0"/>
          <c:showVal val="1"/>
          <c:showCatName val="0"/>
          <c:showSerName val="0"/>
          <c:showPercent val="0"/>
          <c:showBubbleSize val="0"/>
        </c:dLbls>
        <c:gapWidth val="150"/>
        <c:axId val="102303616"/>
        <c:axId val="102507648"/>
      </c:barChart>
      <c:catAx>
        <c:axId val="102303616"/>
        <c:scaling>
          <c:orientation val="minMax"/>
        </c:scaling>
        <c:delete val="0"/>
        <c:axPos val="l"/>
        <c:numFmt formatCode="General" sourceLinked="1"/>
        <c:majorTickMark val="out"/>
        <c:minorTickMark val="none"/>
        <c:tickLblPos val="nextTo"/>
        <c:txPr>
          <a:bodyPr rot="-60000000" vert="horz"/>
          <a:lstStyle/>
          <a:p>
            <a:pPr>
              <a:defRPr b="1"/>
            </a:pPr>
            <a:endParaRPr lang="en-US"/>
          </a:p>
        </c:txPr>
        <c:crossAx val="102507648"/>
        <c:crosses val="autoZero"/>
        <c:auto val="1"/>
        <c:lblAlgn val="ctr"/>
        <c:lblOffset val="100"/>
        <c:noMultiLvlLbl val="1"/>
      </c:catAx>
      <c:valAx>
        <c:axId val="102507648"/>
        <c:scaling>
          <c:orientation val="minMax"/>
        </c:scaling>
        <c:delete val="0"/>
        <c:axPos val="b"/>
        <c:majorGridlines/>
        <c:numFmt formatCode="General" sourceLinked="1"/>
        <c:majorTickMark val="out"/>
        <c:minorTickMark val="none"/>
        <c:tickLblPos val="nextTo"/>
        <c:crossAx val="102303616"/>
        <c:crosses val="autoZero"/>
        <c:crossBetween val="between"/>
      </c:valAx>
    </c:plotArea>
    <c:legend>
      <c:legendPos val="r"/>
      <c:overlay val="0"/>
    </c:legend>
    <c:plotVisOnly val="1"/>
    <c:dispBlanksAs val="gap"/>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Suplanuota VP</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Tyrėjų dalis versle, proc.</c:v>
                </c:pt>
                <c:pt idx="1">
                  <c:v>Tyrėjų skaičius tenkantis tūkstančiui užimtųjų (proc.)</c:v>
                </c:pt>
                <c:pt idx="2">
                  <c:v>Mokslinės publikacijos 1 mln. gyventojų, vnt. (pasiekimui naudojami 2014 m. duomenys)</c:v>
                </c:pt>
                <c:pt idx="3">
                  <c:v>Jaunesnis tyrėjų amžius (tyrėjai, turintys daktaro laipsnį, amžiaus grupėse iki 45 metų, be verslo sektoriaus), proc.</c:v>
                </c:pt>
              </c:strCache>
            </c:strRef>
          </c:cat>
          <c:val>
            <c:numRef>
              <c:f>Sheet1!$B$2:$B$5</c:f>
              <c:numCache>
                <c:formatCode>General</c:formatCode>
                <c:ptCount val="4"/>
                <c:pt idx="0">
                  <c:v>15</c:v>
                </c:pt>
                <c:pt idx="1">
                  <c:v>6.1</c:v>
                </c:pt>
                <c:pt idx="2">
                  <c:v>400</c:v>
                </c:pt>
                <c:pt idx="3">
                  <c:v>50</c:v>
                </c:pt>
              </c:numCache>
            </c:numRef>
          </c:val>
          <c:extLst xmlns:c16r2="http://schemas.microsoft.com/office/drawing/2015/06/chart">
            <c:ext xmlns:c16="http://schemas.microsoft.com/office/drawing/2014/chart" uri="{C3380CC4-5D6E-409C-BE32-E72D297353CC}">
              <c16:uniqueId val="{00000000-8C8C-450C-B81C-8BA83A362918}"/>
            </c:ext>
          </c:extLst>
        </c:ser>
        <c:ser>
          <c:idx val="1"/>
          <c:order val="1"/>
          <c:tx>
            <c:strRef>
              <c:f>Sheet1!$C$1</c:f>
              <c:strCache>
                <c:ptCount val="1"/>
                <c:pt idx="0">
                  <c:v>Pasiekta</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Tyrėjų dalis versle, proc.</c:v>
                </c:pt>
                <c:pt idx="1">
                  <c:v>Tyrėjų skaičius tenkantis tūkstančiui užimtųjų (proc.)</c:v>
                </c:pt>
                <c:pt idx="2">
                  <c:v>Mokslinės publikacijos 1 mln. gyventojų, vnt. (pasiekimui naudojami 2014 m. duomenys)</c:v>
                </c:pt>
                <c:pt idx="3">
                  <c:v>Jaunesnis tyrėjų amžius (tyrėjai, turintys daktaro laipsnį, amžiaus grupėse iki 45 metų, be verslo sektoriaus), proc.</c:v>
                </c:pt>
              </c:strCache>
            </c:strRef>
          </c:cat>
          <c:val>
            <c:numRef>
              <c:f>Sheet1!$C$2:$C$5</c:f>
              <c:numCache>
                <c:formatCode>General</c:formatCode>
                <c:ptCount val="4"/>
                <c:pt idx="0">
                  <c:v>15.8</c:v>
                </c:pt>
                <c:pt idx="1">
                  <c:v>12.9</c:v>
                </c:pt>
                <c:pt idx="2">
                  <c:v>1011</c:v>
                </c:pt>
                <c:pt idx="3">
                  <c:v>45.7</c:v>
                </c:pt>
              </c:numCache>
            </c:numRef>
          </c:val>
          <c:extLst xmlns:c16r2="http://schemas.microsoft.com/office/drawing/2015/06/chart">
            <c:ext xmlns:c16="http://schemas.microsoft.com/office/drawing/2014/chart" uri="{C3380CC4-5D6E-409C-BE32-E72D297353CC}">
              <c16:uniqueId val="{00000001-8C8C-450C-B81C-8BA83A362918}"/>
            </c:ext>
          </c:extLst>
        </c:ser>
        <c:dLbls>
          <c:dLblPos val="outEnd"/>
          <c:showLegendKey val="0"/>
          <c:showVal val="1"/>
          <c:showCatName val="0"/>
          <c:showSerName val="0"/>
          <c:showPercent val="0"/>
          <c:showBubbleSize val="0"/>
        </c:dLbls>
        <c:gapWidth val="150"/>
        <c:axId val="103909248"/>
        <c:axId val="103910784"/>
      </c:barChart>
      <c:catAx>
        <c:axId val="103909248"/>
        <c:scaling>
          <c:orientation val="minMax"/>
        </c:scaling>
        <c:delete val="0"/>
        <c:axPos val="l"/>
        <c:numFmt formatCode="General" sourceLinked="1"/>
        <c:majorTickMark val="out"/>
        <c:minorTickMark val="none"/>
        <c:tickLblPos val="nextTo"/>
        <c:txPr>
          <a:bodyPr rot="-60000000" vert="horz"/>
          <a:lstStyle/>
          <a:p>
            <a:pPr>
              <a:defRPr/>
            </a:pPr>
            <a:endParaRPr lang="en-US"/>
          </a:p>
        </c:txPr>
        <c:crossAx val="103910784"/>
        <c:crosses val="autoZero"/>
        <c:auto val="1"/>
        <c:lblAlgn val="ctr"/>
        <c:lblOffset val="100"/>
        <c:noMultiLvlLbl val="1"/>
      </c:catAx>
      <c:valAx>
        <c:axId val="103910784"/>
        <c:scaling>
          <c:orientation val="minMax"/>
        </c:scaling>
        <c:delete val="0"/>
        <c:axPos val="b"/>
        <c:majorGridlines/>
        <c:numFmt formatCode="General" sourceLinked="1"/>
        <c:majorTickMark val="out"/>
        <c:minorTickMark val="none"/>
        <c:tickLblPos val="nextTo"/>
        <c:crossAx val="103909248"/>
        <c:crosses val="autoZero"/>
        <c:crossBetween val="between"/>
      </c:valAx>
    </c:plotArea>
    <c:legend>
      <c:legendPos val="r"/>
      <c:overlay val="0"/>
    </c:legend>
    <c:plotVisOnly val="1"/>
    <c:dispBlanksAs val="gap"/>
    <c:showDLblsOverMax val="0"/>
  </c:chart>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Suplanuota VP</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Valstybės ir savivaldybių institucijomis ir įstaigomis pasitikinčių Lietuvos gyventojų dalis (proc.) nuo visų nuomonę šiuo klausimu turinčių Lietuvos gyventojų</c:v>
                </c:pt>
                <c:pt idx="1">
                  <c:v>Valdymo veiksmingumas, reikšmė</c:v>
                </c:pt>
                <c:pt idx="2">
                  <c:v>Reguliavimo kokybė, reikšmė</c:v>
                </c:pt>
              </c:strCache>
            </c:strRef>
          </c:cat>
          <c:val>
            <c:numRef>
              <c:f>Sheet1!$B$2:$B$4</c:f>
              <c:numCache>
                <c:formatCode>General</c:formatCode>
                <c:ptCount val="3"/>
                <c:pt idx="0">
                  <c:v>40</c:v>
                </c:pt>
                <c:pt idx="1">
                  <c:v>1.25</c:v>
                </c:pt>
                <c:pt idx="2">
                  <c:v>1.3</c:v>
                </c:pt>
              </c:numCache>
            </c:numRef>
          </c:val>
          <c:extLst xmlns:c16r2="http://schemas.microsoft.com/office/drawing/2015/06/chart">
            <c:ext xmlns:c16="http://schemas.microsoft.com/office/drawing/2014/chart" uri="{C3380CC4-5D6E-409C-BE32-E72D297353CC}">
              <c16:uniqueId val="{00000000-8C8C-450C-B81C-8BA83A362918}"/>
            </c:ext>
          </c:extLst>
        </c:ser>
        <c:ser>
          <c:idx val="1"/>
          <c:order val="1"/>
          <c:tx>
            <c:strRef>
              <c:f>Sheet1!$C$1</c:f>
              <c:strCache>
                <c:ptCount val="1"/>
                <c:pt idx="0">
                  <c:v>Pasiekta</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Valstybės ir savivaldybių institucijomis ir įstaigomis pasitikinčių Lietuvos gyventojų dalis (proc.) nuo visų nuomonę šiuo klausimu turinčių Lietuvos gyventojų</c:v>
                </c:pt>
                <c:pt idx="1">
                  <c:v>Valdymo veiksmingumas, reikšmė</c:v>
                </c:pt>
                <c:pt idx="2">
                  <c:v>Reguliavimo kokybė, reikšmė</c:v>
                </c:pt>
              </c:strCache>
            </c:strRef>
          </c:cat>
          <c:val>
            <c:numRef>
              <c:f>Sheet1!$C$2:$C$4</c:f>
              <c:numCache>
                <c:formatCode>General</c:formatCode>
                <c:ptCount val="3"/>
                <c:pt idx="0">
                  <c:v>64</c:v>
                </c:pt>
                <c:pt idx="1">
                  <c:v>0.99</c:v>
                </c:pt>
                <c:pt idx="2">
                  <c:v>1.2</c:v>
                </c:pt>
              </c:numCache>
            </c:numRef>
          </c:val>
          <c:extLst xmlns:c16r2="http://schemas.microsoft.com/office/drawing/2015/06/chart">
            <c:ext xmlns:c16="http://schemas.microsoft.com/office/drawing/2014/chart" uri="{C3380CC4-5D6E-409C-BE32-E72D297353CC}">
              <c16:uniqueId val="{00000001-8C8C-450C-B81C-8BA83A362918}"/>
            </c:ext>
          </c:extLst>
        </c:ser>
        <c:dLbls>
          <c:dLblPos val="outEnd"/>
          <c:showLegendKey val="0"/>
          <c:showVal val="1"/>
          <c:showCatName val="0"/>
          <c:showSerName val="0"/>
          <c:showPercent val="0"/>
          <c:showBubbleSize val="0"/>
        </c:dLbls>
        <c:gapWidth val="150"/>
        <c:axId val="104325120"/>
        <c:axId val="104326656"/>
      </c:barChart>
      <c:catAx>
        <c:axId val="104325120"/>
        <c:scaling>
          <c:orientation val="minMax"/>
        </c:scaling>
        <c:delete val="0"/>
        <c:axPos val="l"/>
        <c:numFmt formatCode="General" sourceLinked="1"/>
        <c:majorTickMark val="out"/>
        <c:minorTickMark val="none"/>
        <c:tickLblPos val="nextTo"/>
        <c:txPr>
          <a:bodyPr rot="-60000000" vert="horz"/>
          <a:lstStyle/>
          <a:p>
            <a:pPr>
              <a:defRPr b="1"/>
            </a:pPr>
            <a:endParaRPr lang="en-US"/>
          </a:p>
        </c:txPr>
        <c:crossAx val="104326656"/>
        <c:crosses val="autoZero"/>
        <c:auto val="1"/>
        <c:lblAlgn val="ctr"/>
        <c:lblOffset val="100"/>
        <c:noMultiLvlLbl val="1"/>
      </c:catAx>
      <c:valAx>
        <c:axId val="104326656"/>
        <c:scaling>
          <c:orientation val="minMax"/>
        </c:scaling>
        <c:delete val="0"/>
        <c:axPos val="b"/>
        <c:majorGridlines/>
        <c:numFmt formatCode="General" sourceLinked="1"/>
        <c:majorTickMark val="out"/>
        <c:minorTickMark val="none"/>
        <c:tickLblPos val="nextTo"/>
        <c:crossAx val="104325120"/>
        <c:crosses val="autoZero"/>
        <c:crossBetween val="between"/>
      </c:valAx>
    </c:plotArea>
    <c:legend>
      <c:legendPos val="r"/>
      <c:overlay val="0"/>
    </c:legend>
    <c:plotVisOnly val="1"/>
    <c:dispBlanksAs val="gap"/>
    <c:showDLblsOverMax val="0"/>
  </c:chart>
  <c:txPr>
    <a:bodyPr/>
    <a:lstStyle/>
    <a:p>
      <a:pPr>
        <a:defRPr sz="1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7C5C4-80D0-FF41-9147-6E53A17F22CF}" type="doc">
      <dgm:prSet loTypeId="urn:microsoft.com/office/officeart/2009/layout/CircleArrowProcess" loCatId="" qsTypeId="urn:microsoft.com/office/officeart/2005/8/quickstyle/simple1" qsCatId="simple" csTypeId="urn:microsoft.com/office/officeart/2005/8/colors/colorful1" csCatId="colorful" phldr="1"/>
      <dgm:spPr/>
      <dgm:t>
        <a:bodyPr/>
        <a:lstStyle/>
        <a:p>
          <a:endParaRPr lang="en-US"/>
        </a:p>
      </dgm:t>
    </dgm:pt>
    <dgm:pt modelId="{F23376ED-AE29-A940-A11C-D1375052E0C6}">
      <dgm:prSet phldrT="[Text]"/>
      <dgm:spPr/>
      <dgm:t>
        <a:bodyPr/>
        <a:lstStyle/>
        <a:p>
          <a:r>
            <a:rPr lang="lt-LT" b="1" dirty="0"/>
            <a:t>Paskolos</a:t>
          </a:r>
          <a:endParaRPr lang="en-US" b="1" dirty="0"/>
        </a:p>
      </dgm:t>
    </dgm:pt>
    <dgm:pt modelId="{1E5AAF5D-AE50-554A-A90A-17A96934D475}" type="parTrans" cxnId="{673262A5-93FA-404D-8AA2-01CDEB2881E2}">
      <dgm:prSet/>
      <dgm:spPr/>
      <dgm:t>
        <a:bodyPr/>
        <a:lstStyle/>
        <a:p>
          <a:endParaRPr lang="en-US"/>
        </a:p>
      </dgm:t>
    </dgm:pt>
    <dgm:pt modelId="{AC5743BE-43DE-394F-A914-A661F6150E51}" type="sibTrans" cxnId="{673262A5-93FA-404D-8AA2-01CDEB2881E2}">
      <dgm:prSet/>
      <dgm:spPr/>
      <dgm:t>
        <a:bodyPr/>
        <a:lstStyle/>
        <a:p>
          <a:endParaRPr lang="en-US"/>
        </a:p>
      </dgm:t>
    </dgm:pt>
    <dgm:pt modelId="{7E782098-7001-7145-96BF-EC261E85678A}">
      <dgm:prSet phldrT="[Text]"/>
      <dgm:spPr/>
      <dgm:t>
        <a:bodyPr/>
        <a:lstStyle/>
        <a:p>
          <a:r>
            <a:rPr lang="lt-LT" b="1" dirty="0"/>
            <a:t>Konsultacijos</a:t>
          </a:r>
          <a:endParaRPr lang="en-US" b="1" dirty="0"/>
        </a:p>
      </dgm:t>
    </dgm:pt>
    <dgm:pt modelId="{C0B0175C-BD2F-FB4D-A512-6997C7DE1B1E}" type="parTrans" cxnId="{171B39A2-59A1-BB4E-81F9-B757F90D40C6}">
      <dgm:prSet/>
      <dgm:spPr/>
      <dgm:t>
        <a:bodyPr/>
        <a:lstStyle/>
        <a:p>
          <a:endParaRPr lang="en-US"/>
        </a:p>
      </dgm:t>
    </dgm:pt>
    <dgm:pt modelId="{6F304DAE-BD75-4A45-9DD6-543EB83DB4FD}" type="sibTrans" cxnId="{171B39A2-59A1-BB4E-81F9-B757F90D40C6}">
      <dgm:prSet/>
      <dgm:spPr/>
      <dgm:t>
        <a:bodyPr/>
        <a:lstStyle/>
        <a:p>
          <a:endParaRPr lang="en-US"/>
        </a:p>
      </dgm:t>
    </dgm:pt>
    <dgm:pt modelId="{0343B281-FF25-B649-AA8A-1C258A363859}">
      <dgm:prSet phldrT="[Text]" custT="1"/>
      <dgm:spPr/>
      <dgm:t>
        <a:bodyPr/>
        <a:lstStyle/>
        <a:p>
          <a:r>
            <a:rPr lang="lt-LT" sz="1800" b="1" dirty="0" smtClean="0"/>
            <a:t>Garantijos</a:t>
          </a:r>
          <a:endParaRPr lang="en-US" sz="1800" b="1" dirty="0"/>
        </a:p>
      </dgm:t>
    </dgm:pt>
    <dgm:pt modelId="{7FF4594D-F0DB-7747-BDDD-06A8DEA676F0}" type="parTrans" cxnId="{40EE02E9-DB3B-CE4B-A236-F0C1A787A5CE}">
      <dgm:prSet/>
      <dgm:spPr/>
      <dgm:t>
        <a:bodyPr/>
        <a:lstStyle/>
        <a:p>
          <a:endParaRPr lang="en-US"/>
        </a:p>
      </dgm:t>
    </dgm:pt>
    <dgm:pt modelId="{E627D421-82DC-524E-BCBF-62165727E5AF}" type="sibTrans" cxnId="{40EE02E9-DB3B-CE4B-A236-F0C1A787A5CE}">
      <dgm:prSet/>
      <dgm:spPr/>
      <dgm:t>
        <a:bodyPr/>
        <a:lstStyle/>
        <a:p>
          <a:endParaRPr lang="en-US"/>
        </a:p>
      </dgm:t>
    </dgm:pt>
    <dgm:pt modelId="{7EB638A2-0192-5C43-A045-14FE61BA18CE}" type="pres">
      <dgm:prSet presAssocID="{CF37C5C4-80D0-FF41-9147-6E53A17F22CF}" presName="Name0" presStyleCnt="0">
        <dgm:presLayoutVars>
          <dgm:chMax val="7"/>
          <dgm:chPref val="7"/>
          <dgm:dir/>
          <dgm:animLvl val="lvl"/>
        </dgm:presLayoutVars>
      </dgm:prSet>
      <dgm:spPr/>
      <dgm:t>
        <a:bodyPr/>
        <a:lstStyle/>
        <a:p>
          <a:endParaRPr lang="lt-LT"/>
        </a:p>
      </dgm:t>
    </dgm:pt>
    <dgm:pt modelId="{F1F8EE0C-0B66-B045-BF1E-402C5CEA2F44}" type="pres">
      <dgm:prSet presAssocID="{F23376ED-AE29-A940-A11C-D1375052E0C6}" presName="Accent1" presStyleCnt="0"/>
      <dgm:spPr/>
    </dgm:pt>
    <dgm:pt modelId="{BB7815E2-F357-E84D-BF47-CE99A3BDDC0F}" type="pres">
      <dgm:prSet presAssocID="{F23376ED-AE29-A940-A11C-D1375052E0C6}" presName="Accent" presStyleLbl="node1" presStyleIdx="0" presStyleCnt="3"/>
      <dgm:spPr/>
    </dgm:pt>
    <dgm:pt modelId="{DC2F7393-7E34-EC45-8C7C-41096B721070}" type="pres">
      <dgm:prSet presAssocID="{F23376ED-AE29-A940-A11C-D1375052E0C6}" presName="Parent1" presStyleLbl="revTx" presStyleIdx="0" presStyleCnt="3" custLinFactNeighborX="-3403" custLinFactNeighborY="-15871">
        <dgm:presLayoutVars>
          <dgm:chMax val="1"/>
          <dgm:chPref val="1"/>
          <dgm:bulletEnabled val="1"/>
        </dgm:presLayoutVars>
      </dgm:prSet>
      <dgm:spPr/>
      <dgm:t>
        <a:bodyPr/>
        <a:lstStyle/>
        <a:p>
          <a:endParaRPr lang="lt-LT"/>
        </a:p>
      </dgm:t>
    </dgm:pt>
    <dgm:pt modelId="{D7FD9EA3-0B03-4046-878B-88B2094608BB}" type="pres">
      <dgm:prSet presAssocID="{7E782098-7001-7145-96BF-EC261E85678A}" presName="Accent2" presStyleCnt="0"/>
      <dgm:spPr/>
    </dgm:pt>
    <dgm:pt modelId="{C5855391-5C6C-114D-8A35-AD4E8498F954}" type="pres">
      <dgm:prSet presAssocID="{7E782098-7001-7145-96BF-EC261E85678A}" presName="Accent" presStyleLbl="node1" presStyleIdx="1" presStyleCnt="3" custLinFactNeighborX="1318" custLinFactNeighborY="-1307"/>
      <dgm:spPr/>
    </dgm:pt>
    <dgm:pt modelId="{FA203889-9A20-414C-986F-452183E723EF}" type="pres">
      <dgm:prSet presAssocID="{7E782098-7001-7145-96BF-EC261E85678A}" presName="Parent2" presStyleLbl="revTx" presStyleIdx="1" presStyleCnt="3" custScaleX="168707" custScaleY="146603" custLinFactNeighborX="19159" custLinFactNeighborY="-7179">
        <dgm:presLayoutVars>
          <dgm:chMax val="1"/>
          <dgm:chPref val="1"/>
          <dgm:bulletEnabled val="1"/>
        </dgm:presLayoutVars>
      </dgm:prSet>
      <dgm:spPr/>
      <dgm:t>
        <a:bodyPr/>
        <a:lstStyle/>
        <a:p>
          <a:endParaRPr lang="lt-LT"/>
        </a:p>
      </dgm:t>
    </dgm:pt>
    <dgm:pt modelId="{088E4D36-0E72-2C48-ACF6-97AE38EF8D83}" type="pres">
      <dgm:prSet presAssocID="{0343B281-FF25-B649-AA8A-1C258A363859}" presName="Accent3" presStyleCnt="0"/>
      <dgm:spPr/>
    </dgm:pt>
    <dgm:pt modelId="{ED935C44-60B1-D24F-A9FE-BEE4C4344A9C}" type="pres">
      <dgm:prSet presAssocID="{0343B281-FF25-B649-AA8A-1C258A363859}" presName="Accent" presStyleLbl="node1" presStyleIdx="2" presStyleCnt="3" custScaleX="113958" custScaleY="103619" custLinFactNeighborX="12147" custLinFactNeighborY="12919"/>
      <dgm:spPr/>
    </dgm:pt>
    <dgm:pt modelId="{086DA433-0A4B-AD47-BC31-2D8BD61FEBA3}" type="pres">
      <dgm:prSet presAssocID="{0343B281-FF25-B649-AA8A-1C258A363859}" presName="Parent3" presStyleLbl="revTx" presStyleIdx="2" presStyleCnt="3" custScaleX="186527" custScaleY="164416" custLinFactNeighborX="18821" custLinFactNeighborY="20192">
        <dgm:presLayoutVars>
          <dgm:chMax val="1"/>
          <dgm:chPref val="1"/>
          <dgm:bulletEnabled val="1"/>
        </dgm:presLayoutVars>
      </dgm:prSet>
      <dgm:spPr/>
      <dgm:t>
        <a:bodyPr/>
        <a:lstStyle/>
        <a:p>
          <a:endParaRPr lang="lt-LT"/>
        </a:p>
      </dgm:t>
    </dgm:pt>
  </dgm:ptLst>
  <dgm:cxnLst>
    <dgm:cxn modelId="{7ACFA943-0C7E-2E40-B11E-6DB7FB638F5C}" type="presOf" srcId="{CF37C5C4-80D0-FF41-9147-6E53A17F22CF}" destId="{7EB638A2-0192-5C43-A045-14FE61BA18CE}" srcOrd="0" destOrd="0" presId="urn:microsoft.com/office/officeart/2009/layout/CircleArrowProcess"/>
    <dgm:cxn modelId="{171B39A2-59A1-BB4E-81F9-B757F90D40C6}" srcId="{CF37C5C4-80D0-FF41-9147-6E53A17F22CF}" destId="{7E782098-7001-7145-96BF-EC261E85678A}" srcOrd="1" destOrd="0" parTransId="{C0B0175C-BD2F-FB4D-A512-6997C7DE1B1E}" sibTransId="{6F304DAE-BD75-4A45-9DD6-543EB83DB4FD}"/>
    <dgm:cxn modelId="{40EE02E9-DB3B-CE4B-A236-F0C1A787A5CE}" srcId="{CF37C5C4-80D0-FF41-9147-6E53A17F22CF}" destId="{0343B281-FF25-B649-AA8A-1C258A363859}" srcOrd="2" destOrd="0" parTransId="{7FF4594D-F0DB-7747-BDDD-06A8DEA676F0}" sibTransId="{E627D421-82DC-524E-BCBF-62165727E5AF}"/>
    <dgm:cxn modelId="{A0526C20-EBAE-0A47-A824-532D23FD56B0}" type="presOf" srcId="{7E782098-7001-7145-96BF-EC261E85678A}" destId="{FA203889-9A20-414C-986F-452183E723EF}" srcOrd="0" destOrd="0" presId="urn:microsoft.com/office/officeart/2009/layout/CircleArrowProcess"/>
    <dgm:cxn modelId="{673262A5-93FA-404D-8AA2-01CDEB2881E2}" srcId="{CF37C5C4-80D0-FF41-9147-6E53A17F22CF}" destId="{F23376ED-AE29-A940-A11C-D1375052E0C6}" srcOrd="0" destOrd="0" parTransId="{1E5AAF5D-AE50-554A-A90A-17A96934D475}" sibTransId="{AC5743BE-43DE-394F-A914-A661F6150E51}"/>
    <dgm:cxn modelId="{8ECD24A4-DF05-A54A-9292-D9119CA89188}" type="presOf" srcId="{F23376ED-AE29-A940-A11C-D1375052E0C6}" destId="{DC2F7393-7E34-EC45-8C7C-41096B721070}" srcOrd="0" destOrd="0" presId="urn:microsoft.com/office/officeart/2009/layout/CircleArrowProcess"/>
    <dgm:cxn modelId="{84F53D6C-16D3-F843-A91A-4298B8719CC9}" type="presOf" srcId="{0343B281-FF25-B649-AA8A-1C258A363859}" destId="{086DA433-0A4B-AD47-BC31-2D8BD61FEBA3}" srcOrd="0" destOrd="0" presId="urn:microsoft.com/office/officeart/2009/layout/CircleArrowProcess"/>
    <dgm:cxn modelId="{BC5553CF-650E-5B47-A3BB-FD020D40A45C}" type="presParOf" srcId="{7EB638A2-0192-5C43-A045-14FE61BA18CE}" destId="{F1F8EE0C-0B66-B045-BF1E-402C5CEA2F44}" srcOrd="0" destOrd="0" presId="urn:microsoft.com/office/officeart/2009/layout/CircleArrowProcess"/>
    <dgm:cxn modelId="{0DAB27D4-D257-3C4C-BF85-90EFAB7ED68A}" type="presParOf" srcId="{F1F8EE0C-0B66-B045-BF1E-402C5CEA2F44}" destId="{BB7815E2-F357-E84D-BF47-CE99A3BDDC0F}" srcOrd="0" destOrd="0" presId="urn:microsoft.com/office/officeart/2009/layout/CircleArrowProcess"/>
    <dgm:cxn modelId="{2D2F0B7E-E0D7-C94F-BF56-D472C29F425B}" type="presParOf" srcId="{7EB638A2-0192-5C43-A045-14FE61BA18CE}" destId="{DC2F7393-7E34-EC45-8C7C-41096B721070}" srcOrd="1" destOrd="0" presId="urn:microsoft.com/office/officeart/2009/layout/CircleArrowProcess"/>
    <dgm:cxn modelId="{DDA7FC76-BC75-0744-9B01-D6D403ABD140}" type="presParOf" srcId="{7EB638A2-0192-5C43-A045-14FE61BA18CE}" destId="{D7FD9EA3-0B03-4046-878B-88B2094608BB}" srcOrd="2" destOrd="0" presId="urn:microsoft.com/office/officeart/2009/layout/CircleArrowProcess"/>
    <dgm:cxn modelId="{D1A21389-F785-814B-BC45-FACBA88537EE}" type="presParOf" srcId="{D7FD9EA3-0B03-4046-878B-88B2094608BB}" destId="{C5855391-5C6C-114D-8A35-AD4E8498F954}" srcOrd="0" destOrd="0" presId="urn:microsoft.com/office/officeart/2009/layout/CircleArrowProcess"/>
    <dgm:cxn modelId="{40B94FD4-E65A-854F-B04E-A43035A99A0C}" type="presParOf" srcId="{7EB638A2-0192-5C43-A045-14FE61BA18CE}" destId="{FA203889-9A20-414C-986F-452183E723EF}" srcOrd="3" destOrd="0" presId="urn:microsoft.com/office/officeart/2009/layout/CircleArrowProcess"/>
    <dgm:cxn modelId="{42C1EA0A-6FF6-0E44-8B2C-A4C1830EDD1D}" type="presParOf" srcId="{7EB638A2-0192-5C43-A045-14FE61BA18CE}" destId="{088E4D36-0E72-2C48-ACF6-97AE38EF8D83}" srcOrd="4" destOrd="0" presId="urn:microsoft.com/office/officeart/2009/layout/CircleArrowProcess"/>
    <dgm:cxn modelId="{49F19F3C-718E-7647-88D8-2FA2697170E2}" type="presParOf" srcId="{088E4D36-0E72-2C48-ACF6-97AE38EF8D83}" destId="{ED935C44-60B1-D24F-A9FE-BEE4C4344A9C}" srcOrd="0" destOrd="0" presId="urn:microsoft.com/office/officeart/2009/layout/CircleArrowProcess"/>
    <dgm:cxn modelId="{01E83F35-37CF-BD4E-A987-68AFE087BC66}" type="presParOf" srcId="{7EB638A2-0192-5C43-A045-14FE61BA18CE}" destId="{086DA433-0A4B-AD47-BC31-2D8BD61FEBA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815E2-F357-E84D-BF47-CE99A3BDDC0F}">
      <dsp:nvSpPr>
        <dsp:cNvPr id="0" name=""/>
        <dsp:cNvSpPr/>
      </dsp:nvSpPr>
      <dsp:spPr>
        <a:xfrm>
          <a:off x="1223291" y="-14308"/>
          <a:ext cx="1839960" cy="184024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F7393-7E34-EC45-8C7C-41096B721070}">
      <dsp:nvSpPr>
        <dsp:cNvPr id="0" name=""/>
        <dsp:cNvSpPr/>
      </dsp:nvSpPr>
      <dsp:spPr>
        <a:xfrm>
          <a:off x="1595190" y="568958"/>
          <a:ext cx="1022430" cy="5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t-LT" sz="1800" b="1" kern="1200" dirty="0"/>
            <a:t>Paskolos</a:t>
          </a:r>
          <a:endParaRPr lang="en-US" sz="1800" b="1" kern="1200" dirty="0"/>
        </a:p>
      </dsp:txBody>
      <dsp:txXfrm>
        <a:off x="1595190" y="568958"/>
        <a:ext cx="1022430" cy="511092"/>
      </dsp:txXfrm>
    </dsp:sp>
    <dsp:sp modelId="{C5855391-5C6C-114D-8A35-AD4E8498F954}">
      <dsp:nvSpPr>
        <dsp:cNvPr id="0" name=""/>
        <dsp:cNvSpPr/>
      </dsp:nvSpPr>
      <dsp:spPr>
        <a:xfrm>
          <a:off x="736499" y="1018994"/>
          <a:ext cx="1839960" cy="1840240"/>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03889-9A20-414C-986F-452183E723EF}">
      <dsp:nvSpPr>
        <dsp:cNvPr id="0" name=""/>
        <dsp:cNvSpPr/>
      </dsp:nvSpPr>
      <dsp:spPr>
        <a:xfrm>
          <a:off x="965660" y="1557761"/>
          <a:ext cx="1724912" cy="74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t-LT" sz="1800" b="1" kern="1200" dirty="0"/>
            <a:t>Konsultacijos</a:t>
          </a:r>
          <a:endParaRPr lang="en-US" sz="1800" b="1" kern="1200" dirty="0"/>
        </a:p>
      </dsp:txBody>
      <dsp:txXfrm>
        <a:off x="965660" y="1557761"/>
        <a:ext cx="1724912" cy="749277"/>
      </dsp:txXfrm>
    </dsp:sp>
    <dsp:sp modelId="{ED935C44-60B1-D24F-A9FE-BEE4C4344A9C}">
      <dsp:nvSpPr>
        <dsp:cNvPr id="0" name=""/>
        <dsp:cNvSpPr/>
      </dsp:nvSpPr>
      <dsp:spPr>
        <a:xfrm>
          <a:off x="1435944" y="2402622"/>
          <a:ext cx="1801460" cy="1638677"/>
        </a:xfrm>
        <a:prstGeom prst="blockArc">
          <a:avLst>
            <a:gd name="adj1" fmla="val 13500000"/>
            <a:gd name="adj2" fmla="val 10800000"/>
            <a:gd name="adj3" fmla="val 1274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DA433-0A4B-AD47-BC31-2D8BD61FEBA3}">
      <dsp:nvSpPr>
        <dsp:cNvPr id="0" name=""/>
        <dsp:cNvSpPr/>
      </dsp:nvSpPr>
      <dsp:spPr>
        <a:xfrm>
          <a:off x="1382494" y="2717132"/>
          <a:ext cx="1907109" cy="8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t-LT" sz="1800" b="1" kern="1200" dirty="0" smtClean="0"/>
            <a:t>Garantijos</a:t>
          </a:r>
          <a:endParaRPr lang="en-US" sz="1800" b="1" kern="1200" dirty="0"/>
        </a:p>
      </dsp:txBody>
      <dsp:txXfrm>
        <a:off x="1382494" y="2717132"/>
        <a:ext cx="1907109" cy="84031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2"/>
            <a:ext cx="2889938" cy="498056"/>
          </a:xfrm>
          <a:prstGeom prst="rect">
            <a:avLst/>
          </a:prstGeom>
        </p:spPr>
        <p:txBody>
          <a:bodyPr vert="horz" lIns="91440" tIns="45720" rIns="91440" bIns="45720" rtlCol="0"/>
          <a:lstStyle>
            <a:lvl1pPr algn="r">
              <a:defRPr sz="1200"/>
            </a:lvl1pPr>
          </a:lstStyle>
          <a:p>
            <a:fld id="{B60CD0EA-239A-0D42-86FA-938C392FE9F7}" type="datetime1">
              <a:t>2/22/2017</a:t>
            </a:fld>
            <a:endParaRPr lang="en-US"/>
          </a:p>
        </p:txBody>
      </p:sp>
      <p:sp>
        <p:nvSpPr>
          <p:cNvPr id="4" name="Footer Placeholder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CCAA83DC-AE9A-44FF-A844-E2E5D5BA047F}" type="slidenum">
              <a:rPr lang="en-US" smtClean="0"/>
              <a:t>‹#›</a:t>
            </a:fld>
            <a:endParaRPr lang="en-US"/>
          </a:p>
        </p:txBody>
      </p:sp>
    </p:spTree>
    <p:extLst>
      <p:ext uri="{BB962C8B-B14F-4D97-AF65-F5344CB8AC3E}">
        <p14:creationId xmlns:p14="http://schemas.microsoft.com/office/powerpoint/2010/main" val="1276225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2"/>
            <a:ext cx="2889938" cy="498056"/>
          </a:xfrm>
          <a:prstGeom prst="rect">
            <a:avLst/>
          </a:prstGeom>
        </p:spPr>
        <p:txBody>
          <a:bodyPr vert="horz" lIns="91440" tIns="45720" rIns="91440" bIns="45720" rtlCol="0"/>
          <a:lstStyle>
            <a:lvl1pPr algn="r">
              <a:defRPr sz="1200"/>
            </a:lvl1pPr>
          </a:lstStyle>
          <a:p>
            <a:fld id="{5193309F-0A04-C444-9877-B2D5B465713C}" type="datetime1">
              <a:t>2/22/2017</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39C4FF52-46E3-43CB-AB80-CBEE90E8F28C}" type="slidenum">
              <a:rPr lang="en-US" smtClean="0"/>
              <a:t>‹#›</a:t>
            </a:fld>
            <a:endParaRPr lang="en-US"/>
          </a:p>
        </p:txBody>
      </p:sp>
    </p:spTree>
    <p:extLst>
      <p:ext uri="{BB962C8B-B14F-4D97-AF65-F5344CB8AC3E}">
        <p14:creationId xmlns:p14="http://schemas.microsoft.com/office/powerpoint/2010/main" val="3799800046"/>
      </p:ext>
    </p:extLst>
  </p:cSld>
  <p:clrMap bg1="lt1" tx1="dk1" bg2="lt2" tx2="dk2" accent1="accent1" accent2="accent2" accent3="accent3" accent4="accent4" accent5="accent5" accent6="accent6" hlink="hlink" folHlink="folHlink"/>
  <p:hf sldNum="0" hdr="0" ftr="0" dt="0"/>
  <p:notesStyle>
    <a:lvl1pPr marL="0" algn="l" defTabSz="914147" rtl="0" eaLnBrk="1" latinLnBrk="0" hangingPunct="1">
      <a:defRPr sz="1200" kern="1200">
        <a:solidFill>
          <a:schemeClr val="tx1"/>
        </a:solidFill>
        <a:latin typeface="+mn-lt"/>
        <a:ea typeface="+mn-ea"/>
        <a:cs typeface="+mn-cs"/>
      </a:defRPr>
    </a:lvl1pPr>
    <a:lvl2pPr marL="457073" algn="l" defTabSz="914147" rtl="0" eaLnBrk="1" latinLnBrk="0" hangingPunct="1">
      <a:defRPr sz="1200" kern="1200">
        <a:solidFill>
          <a:schemeClr val="tx1"/>
        </a:solidFill>
        <a:latin typeface="+mn-lt"/>
        <a:ea typeface="+mn-ea"/>
        <a:cs typeface="+mn-cs"/>
      </a:defRPr>
    </a:lvl2pPr>
    <a:lvl3pPr marL="914147" algn="l" defTabSz="914147" rtl="0" eaLnBrk="1" latinLnBrk="0" hangingPunct="1">
      <a:defRPr sz="1200" kern="1200">
        <a:solidFill>
          <a:schemeClr val="tx1"/>
        </a:solidFill>
        <a:latin typeface="+mn-lt"/>
        <a:ea typeface="+mn-ea"/>
        <a:cs typeface="+mn-cs"/>
      </a:defRPr>
    </a:lvl3pPr>
    <a:lvl4pPr marL="1371220" algn="l" defTabSz="914147" rtl="0" eaLnBrk="1" latinLnBrk="0" hangingPunct="1">
      <a:defRPr sz="1200" kern="1200">
        <a:solidFill>
          <a:schemeClr val="tx1"/>
        </a:solidFill>
        <a:latin typeface="+mn-lt"/>
        <a:ea typeface="+mn-ea"/>
        <a:cs typeface="+mn-cs"/>
      </a:defRPr>
    </a:lvl4pPr>
    <a:lvl5pPr marL="1828292" algn="l" defTabSz="914147" rtl="0" eaLnBrk="1" latinLnBrk="0" hangingPunct="1">
      <a:defRPr sz="1200" kern="1200">
        <a:solidFill>
          <a:schemeClr val="tx1"/>
        </a:solidFill>
        <a:latin typeface="+mn-lt"/>
        <a:ea typeface="+mn-ea"/>
        <a:cs typeface="+mn-cs"/>
      </a:defRPr>
    </a:lvl5pPr>
    <a:lvl6pPr marL="2285366" algn="l" defTabSz="914147" rtl="0" eaLnBrk="1" latinLnBrk="0" hangingPunct="1">
      <a:defRPr sz="1200" kern="1200">
        <a:solidFill>
          <a:schemeClr val="tx1"/>
        </a:solidFill>
        <a:latin typeface="+mn-lt"/>
        <a:ea typeface="+mn-ea"/>
        <a:cs typeface="+mn-cs"/>
      </a:defRPr>
    </a:lvl6pPr>
    <a:lvl7pPr marL="2742440" algn="l" defTabSz="914147" rtl="0" eaLnBrk="1" latinLnBrk="0" hangingPunct="1">
      <a:defRPr sz="1200" kern="1200">
        <a:solidFill>
          <a:schemeClr val="tx1"/>
        </a:solidFill>
        <a:latin typeface="+mn-lt"/>
        <a:ea typeface="+mn-ea"/>
        <a:cs typeface="+mn-cs"/>
      </a:defRPr>
    </a:lvl7pPr>
    <a:lvl8pPr marL="3199512" algn="l" defTabSz="914147" rtl="0" eaLnBrk="1" latinLnBrk="0" hangingPunct="1">
      <a:defRPr sz="1200" kern="1200">
        <a:solidFill>
          <a:schemeClr val="tx1"/>
        </a:solidFill>
        <a:latin typeface="+mn-lt"/>
        <a:ea typeface="+mn-ea"/>
        <a:cs typeface="+mn-cs"/>
      </a:defRPr>
    </a:lvl8pPr>
    <a:lvl9pPr marL="3656585" algn="l" defTabSz="9141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109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marL="0" marR="0" indent="0" algn="l" defTabSz="914147" rtl="0" eaLnBrk="1" fontAlgn="auto" latinLnBrk="0" hangingPunct="1">
              <a:lnSpc>
                <a:spcPct val="100000"/>
              </a:lnSpc>
              <a:spcBef>
                <a:spcPts val="0"/>
              </a:spcBef>
              <a:spcAft>
                <a:spcPts val="0"/>
              </a:spcAft>
              <a:buClrTx/>
              <a:buSzTx/>
              <a:buFontTx/>
              <a:buNone/>
              <a:tabLst/>
              <a:defRPr/>
            </a:pPr>
            <a:r>
              <a:rPr lang="lt-LT" altLang="lt-LT" dirty="0"/>
              <a:t>Valstybinėje švietimo 2013–2022 m. strategijoje atspindimi kertiniai ES ir Lietuvos nacionaliniai siekiai švietimo srityje iki 2020 m. strategijos keliamas pagrindinis strateginis tikslas iš esmės susijęs su trimis pagrindinėmis sritimis: tai kūrybingumo skatinimu visose švietimo srityse, prieinamumu ir švietimo kokybe. Kitos strategijoje pabrėžiamos sritys yra pedagogų kvalifikacijos didinimas, lyderystės skatinimas, įsivertinimu ir duomenimis grįstas švietimo valdymas, mokymosi visą gyvenimą sistemos kūrimas ir profesinės orientacijos teikimas.</a:t>
            </a:r>
          </a:p>
          <a:p>
            <a:endParaRPr lang="en-US" dirty="0"/>
          </a:p>
        </p:txBody>
      </p:sp>
    </p:spTree>
    <p:extLst>
      <p:ext uri="{BB962C8B-B14F-4D97-AF65-F5344CB8AC3E}">
        <p14:creationId xmlns:p14="http://schemas.microsoft.com/office/powerpoint/2010/main" val="817412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a:defRPr/>
            </a:pPr>
            <a:r>
              <a:rPr lang="lt-LT" dirty="0" smtClean="0"/>
              <a:t>Uždavinys leido plėtoti prie mokymosi visą gyvenimą institucinę sistemą. </a:t>
            </a:r>
          </a:p>
          <a:p>
            <a:pPr marL="171450" indent="-171450">
              <a:buFont typeface="Arial" panose="020B0604020202020204" pitchFamily="34" charset="0"/>
              <a:buChar char="•"/>
              <a:defRPr/>
            </a:pPr>
            <a:r>
              <a:rPr lang="lt-LT" dirty="0" smtClean="0"/>
              <a:t>Siekiant gerinti aukštojo mokslo kokybę, 2007–2013 m. periodo metu ES struktūrinių fondų lėšomis nacionaliniu lygmeniu sukurta ir įgyvendinama Lietuvos aukštojo mokslo išorės kokybės užtikrinimo sistema. </a:t>
            </a:r>
          </a:p>
          <a:p>
            <a:pPr marL="171450" indent="-171450">
              <a:buFont typeface="Arial" panose="020B0604020202020204" pitchFamily="34" charset="0"/>
              <a:buChar char="•"/>
              <a:defRPr/>
            </a:pPr>
            <a:r>
              <a:rPr lang="lt-LT" dirty="0" smtClean="0"/>
              <a:t>Buvo </a:t>
            </a:r>
            <a:r>
              <a:rPr lang="lt-LT" dirty="0" smtClean="0">
                <a:solidFill>
                  <a:schemeClr val="tx1"/>
                </a:solidFill>
              </a:rPr>
              <a:t>sukurtas bendrojo lavinimo mokyklų įsivertinimo instrumentas, sukurta nacionalinė studijų, mokslo ir technologijų prognozavimo ir ateities įžvalgų sistema.</a:t>
            </a:r>
            <a:endParaRPr lang="lt-LT" dirty="0" smtClean="0"/>
          </a:p>
          <a:p>
            <a:pPr marL="171450" indent="-171450">
              <a:buFont typeface="Arial" panose="020B0604020202020204" pitchFamily="34" charset="0"/>
              <a:buChar char="•"/>
              <a:defRPr/>
            </a:pPr>
            <a:r>
              <a:rPr lang="lt-LT" altLang="lt-LT" dirty="0" smtClean="0"/>
              <a:t>Švietimo institucijų kokybės vadybos sistemų kūrimas ir įgyvendinimas. </a:t>
            </a:r>
            <a:r>
              <a:rPr lang="lt-LT" dirty="0" smtClean="0"/>
              <a:t>Iki 2015 m. kokybės vadybos sistemas diegė 117 švietimo institucijų (11,64 proc. visų švietimo institucijų): 79 profesinio mokymo institucijos (planuota, kad diegs 60). Taip pat kokybės vadybos sistemas įdiegė 38 aukštosios mokyklos (planuota, kad diegs 40 aukštųjų mokyklų). </a:t>
            </a:r>
          </a:p>
          <a:p>
            <a:pPr marL="171450" indent="-171450">
              <a:buFont typeface="Arial" panose="020B0604020202020204" pitchFamily="34" charset="0"/>
              <a:buChar char="•"/>
              <a:defRPr/>
            </a:pPr>
            <a:r>
              <a:rPr lang="lt-LT" b="1" dirty="0" smtClean="0"/>
              <a:t>Įdiegta atsakingo valdymo sistema: sukurtos </a:t>
            </a:r>
            <a:r>
              <a:rPr lang="lt-LT" b="1" dirty="0" err="1" smtClean="0"/>
              <a:t>stebėsenos</a:t>
            </a:r>
            <a:r>
              <a:rPr lang="lt-LT" b="1" dirty="0" smtClean="0"/>
              <a:t> ir analizės sistemos leidžia visuose lygmenyse (švietimo paslaugų teikėjo, savivaldybės ir nacionaliniu) priimti įrodymais grįstus sprendimus;</a:t>
            </a:r>
          </a:p>
          <a:p>
            <a:pPr marL="171450" indent="-171450">
              <a:buFont typeface="Arial" panose="020B0604020202020204" pitchFamily="34" charset="0"/>
              <a:buChar char="•"/>
              <a:defRPr/>
            </a:pPr>
            <a:endParaRPr lang="lt-LT" dirty="0" smtClean="0"/>
          </a:p>
          <a:p>
            <a:pPr marL="171450" indent="-171450">
              <a:buFont typeface="Arial" panose="020B0604020202020204" pitchFamily="34" charset="0"/>
              <a:buChar char="•"/>
              <a:defRPr/>
            </a:pPr>
            <a:r>
              <a:rPr lang="lt-LT" b="1" dirty="0" smtClean="0"/>
              <a:t>organizuojami mokymai švietimo sistemos darbuotojams</a:t>
            </a:r>
            <a:r>
              <a:rPr lang="lt-LT" dirty="0" smtClean="0"/>
              <a:t>, </a:t>
            </a:r>
            <a:r>
              <a:rPr lang="lt-LT" altLang="lt-LT" dirty="0" smtClean="0"/>
              <a:t>švietimo visą gyvenimą sistemos darbuotojai buvo įtraukiami į tiek formaliojo, tiek neformaliojo (virš 22 </a:t>
            </a:r>
            <a:r>
              <a:rPr lang="lt-LT" altLang="lt-LT" dirty="0" err="1" smtClean="0"/>
              <a:t>tūkst</a:t>
            </a:r>
            <a:r>
              <a:rPr lang="lt-LT" altLang="lt-LT" dirty="0" smtClean="0"/>
              <a:t> apmokyta) švietimo programas. Kas leido stiprinti apskrities ir savivaldybių švietimo padalinių specialistų ekspertinių gebėjimus, tobulinti švietimo institucijų valdymą. </a:t>
            </a:r>
          </a:p>
          <a:p>
            <a:pPr marL="171450" indent="-171450">
              <a:buFont typeface="Arial" panose="020B0604020202020204" pitchFamily="34" charset="0"/>
              <a:buChar char="•"/>
              <a:defRPr/>
            </a:pPr>
            <a:endParaRPr lang="lt-LT" b="1" dirty="0" smtClean="0"/>
          </a:p>
          <a:p>
            <a:pPr marL="171450" indent="-171450">
              <a:buFont typeface="Arial" panose="020B0604020202020204" pitchFamily="34" charset="0"/>
              <a:buChar char="•"/>
              <a:defRPr/>
            </a:pPr>
            <a:r>
              <a:rPr lang="lt-LT" b="1" dirty="0" smtClean="0"/>
              <a:t>Įdiegtas </a:t>
            </a:r>
            <a:r>
              <a:rPr lang="lt-LT" b="1" dirty="0" err="1" smtClean="0"/>
              <a:t>subsidiarumo</a:t>
            </a:r>
            <a:r>
              <a:rPr lang="lt-LT" b="1" dirty="0" smtClean="0"/>
              <a:t> principas – daugiau galių priimant sprendimus buvo deleguota švietimo bendruomenėms </a:t>
            </a:r>
            <a:r>
              <a:rPr lang="lt-LT" dirty="0" smtClean="0"/>
              <a:t>(nuo ikimokyklinio ugdymo iki aukštojo mokslo), išaugo jų savarankiškumas; vis daugiau funkcijų švietimo srityje deleguota savivaldybėms. Prie to stipriai prisidėjo investicijos, skirtos švietimo lyderių (mokyklų, savivaldybių, studijų institucijų, nacionalinio lygmens sprendimų priėmėjų) kompetencijų ugdymui. Švietimo bendruomenių įgalinimui taip pat aktualios investicijos skirtos strateginio planavimo, kokybės užtikrinimo, įsivertinimo ir išorinio vertinimo sistemų kūrimui. </a:t>
            </a:r>
          </a:p>
          <a:p>
            <a:pPr marL="171450" indent="-171450">
              <a:buFont typeface="Arial" panose="020B0604020202020204" pitchFamily="34" charset="0"/>
              <a:buChar char="•"/>
              <a:defRPr/>
            </a:pPr>
            <a:endParaRPr lang="lt-LT" dirty="0" smtClean="0"/>
          </a:p>
          <a:p>
            <a:pPr marL="171450" indent="-171450">
              <a:buFont typeface="Arial" panose="020B0604020202020204" pitchFamily="34" charset="0"/>
              <a:buChar char="•"/>
              <a:defRPr/>
            </a:pPr>
            <a:r>
              <a:rPr lang="lt-LT" dirty="0" smtClean="0"/>
              <a:t>Pradėta kurti lanksti ir atvira švietimo struktūra, sujungianti bendrąjį ugdymą, profesinį mokymą, studijas, formalaus, neformalaus mokymosi ir savišvietos formas į bendrą švietimo erdvę. Prie to stipriai prisidėti turėtų neformaliu būdu įgytų kompetencijų pripažinimo sistemos. </a:t>
            </a:r>
          </a:p>
          <a:p>
            <a:pPr marL="171450" indent="-171450">
              <a:buFont typeface="Arial" panose="020B0604020202020204" pitchFamily="34" charset="0"/>
              <a:buChar char="•"/>
              <a:defRPr/>
            </a:pPr>
            <a:r>
              <a:rPr lang="lt-LT" dirty="0" smtClean="0"/>
              <a:t>Diegiamos neformaliu būdu įgytų kompetencijų formalizavimo sistemos aukštosiose mokyklose. </a:t>
            </a:r>
            <a:r>
              <a:rPr lang="lt-LT" b="1" dirty="0" smtClean="0">
                <a:solidFill>
                  <a:schemeClr val="tx1"/>
                </a:solidFill>
              </a:rPr>
              <a:t>42 aukštosios mokyklos</a:t>
            </a:r>
            <a:r>
              <a:rPr lang="lt-LT" dirty="0" smtClean="0">
                <a:solidFill>
                  <a:schemeClr val="tx1"/>
                </a:solidFill>
              </a:rPr>
              <a:t>, t. y. 93 proc. visų šalyje veikiančių aukštųjų mokyklų, </a:t>
            </a:r>
            <a:r>
              <a:rPr lang="lt-LT" b="1" dirty="0" smtClean="0">
                <a:solidFill>
                  <a:schemeClr val="tx1"/>
                </a:solidFill>
              </a:rPr>
              <a:t>įsidiegė </a:t>
            </a:r>
            <a:r>
              <a:rPr lang="lt-LT" b="1" dirty="0" smtClean="0"/>
              <a:t>neformaliojo suaugusiųjų švietimo sistemoje įgytų kompetencijų vertinimo ir pripažinimo sistemas</a:t>
            </a:r>
            <a:endParaRPr lang="lt-LT" dirty="0" smtClean="0"/>
          </a:p>
          <a:p>
            <a:pPr>
              <a:buFont typeface="Arial" panose="020B0604020202020204" pitchFamily="34" charset="0"/>
              <a:buNone/>
              <a:defRPr/>
            </a:pPr>
            <a:r>
              <a:rPr lang="lt-LT" dirty="0" smtClean="0"/>
              <a:t>Kaip rodo vertinimo rezultatai, daugelio finansuotų intervencijų ilgalaikei sėkmei būtina užtikrinti veiklų tęstinumą</a:t>
            </a:r>
          </a:p>
        </p:txBody>
      </p:sp>
    </p:spTree>
    <p:extLst>
      <p:ext uri="{BB962C8B-B14F-4D97-AF65-F5344CB8AC3E}">
        <p14:creationId xmlns:p14="http://schemas.microsoft.com/office/powerpoint/2010/main" val="255275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defTabSz="914400" eaLnBrk="1" hangingPunct="1">
              <a:spcBef>
                <a:spcPct val="0"/>
              </a:spcBef>
              <a:defRPr/>
            </a:pPr>
            <a:r>
              <a:rPr lang="lt-LT" dirty="0" smtClean="0"/>
              <a:t>Projektų metu buvo finansuojami mokytojų, dėstytojų, moksleivių ir studentų formalūs ir neformalūs mokymai, besimokančių suaugusiųjų bendrųjų gebėjimų ugdymas. </a:t>
            </a:r>
            <a:r>
              <a:rPr lang="lt-LT" b="1" dirty="0" smtClean="0"/>
              <a:t>Pagal formaliojo švietimo programas mokęsi mokiniai sudarė 13,5 proc.</a:t>
            </a:r>
            <a:r>
              <a:rPr lang="lt-LT" dirty="0" smtClean="0"/>
              <a:t> viso Lietuvos bendrojo lavinimo ir profesinių mokyklų mokinių skaičiaus. Kiekvienas bendrojo lavinimo ir profesinio ugdymo mokytojas vidutiniškai dalyvavo dviejuose neformalaus ugdymo mokymuose. ES lėšomis </a:t>
            </a:r>
            <a:r>
              <a:rPr lang="lt-LT" b="1" dirty="0" smtClean="0"/>
              <a:t>finansuotos maždaug 14 proc. studentų</a:t>
            </a:r>
            <a:r>
              <a:rPr lang="lt-LT" dirty="0" smtClean="0"/>
              <a:t>, studijuojančių universitetuose ir kolegijose, studijos.</a:t>
            </a:r>
          </a:p>
          <a:p>
            <a:pPr defTabSz="914400" eaLnBrk="1" hangingPunct="1">
              <a:spcBef>
                <a:spcPct val="0"/>
              </a:spcBef>
              <a:defRPr/>
            </a:pPr>
            <a:endParaRPr lang="lt-LT" dirty="0" smtClean="0"/>
          </a:p>
          <a:p>
            <a:pPr marL="171450" indent="-171450" defTabSz="914400" eaLnBrk="1" hangingPunct="1">
              <a:spcBef>
                <a:spcPct val="0"/>
              </a:spcBef>
              <a:buFont typeface="Arial" panose="020B0604020202020204" pitchFamily="34" charset="0"/>
              <a:buChar char="•"/>
              <a:defRPr/>
            </a:pPr>
            <a:r>
              <a:rPr lang="lt-LT" dirty="0" smtClean="0"/>
              <a:t>ikimokyklinio ir priešmokyklinio ugdymo plėtra.</a:t>
            </a:r>
          </a:p>
          <a:p>
            <a:pPr defTabSz="914400" eaLnBrk="1" hangingPunct="1">
              <a:spcBef>
                <a:spcPct val="0"/>
              </a:spcBef>
              <a:buFont typeface="Arial" panose="020B0604020202020204" pitchFamily="34" charset="0"/>
              <a:buNone/>
              <a:defRPr/>
            </a:pPr>
            <a:r>
              <a:rPr lang="lt-LT" dirty="0" smtClean="0"/>
              <a:t>Intervencijos prisidėjo prie </a:t>
            </a:r>
            <a:r>
              <a:rPr lang="lt-LT" b="1" dirty="0" smtClean="0"/>
              <a:t>ikimokyklinio ir bendrojo lavinimo kokybės gerėjimo. </a:t>
            </a:r>
            <a:r>
              <a:rPr lang="lt-LT" dirty="0" smtClean="0"/>
              <a:t>Taip pat per 2011 metus pasirengta nuo 2012 metų dalinai ir Europos socialinio fondo lėšomis remti ikimokyklinio amžiaus vaikų ugdymo, taikant ikimokyklinio ugdymo krepšelio finansavimo principus. (jis tampa privalomas nuo 2016 m. rugsėjo mėn.). </a:t>
            </a:r>
          </a:p>
          <a:p>
            <a:pPr defTabSz="914400" eaLnBrk="1" hangingPunct="1">
              <a:spcBef>
                <a:spcPct val="0"/>
              </a:spcBef>
              <a:buFont typeface="Arial" panose="020B0604020202020204" pitchFamily="34" charset="0"/>
              <a:buNone/>
              <a:defRPr/>
            </a:pPr>
            <a:r>
              <a:rPr lang="lt-LT" dirty="0" smtClean="0"/>
              <a:t>išaugo dalyvavimas ikimokykliniame ugdyme: nors bendras vaikų skaičius smuko, dalyvaujančių ikimokykliniame ugdyme vaikų skaičius išaugo nuo 95 tūkst. 2008 m. iki 115 tūkst. 2015 m. </a:t>
            </a:r>
          </a:p>
          <a:p>
            <a:pPr defTabSz="914400" eaLnBrk="1" hangingPunct="1">
              <a:spcBef>
                <a:spcPct val="0"/>
              </a:spcBef>
              <a:buFont typeface="Arial" panose="020B0604020202020204" pitchFamily="34" charset="0"/>
              <a:buNone/>
              <a:defRPr/>
            </a:pPr>
            <a:endParaRPr lang="lt-LT" dirty="0" smtClean="0"/>
          </a:p>
          <a:p>
            <a:pPr marL="171450" indent="-171450" defTabSz="914400" eaLnBrk="1" hangingPunct="1">
              <a:spcBef>
                <a:spcPct val="0"/>
              </a:spcBef>
              <a:buFont typeface="Arial" panose="020B0604020202020204" pitchFamily="34" charset="0"/>
              <a:buChar char="•"/>
              <a:defRPr/>
            </a:pPr>
            <a:r>
              <a:rPr lang="lt-LT" dirty="0" smtClean="0"/>
              <a:t>Bendrojo ugdymo programose patikslintas dalykų turinys, atsisakyta perteklinių žinių ir pasikartojimų, skatintas mokinių savarankiškumas, pilietiškumas, </a:t>
            </a:r>
            <a:r>
              <a:rPr lang="lt-LT" dirty="0" err="1" smtClean="0"/>
              <a:t>savanorystė</a:t>
            </a:r>
            <a:r>
              <a:rPr lang="lt-LT" dirty="0" smtClean="0"/>
              <a:t> ir pan. Mokytojai išbandė įvairias kvalifikacijos kėlimo formas. Buvo kuriami </a:t>
            </a:r>
            <a:r>
              <a:rPr lang="lt-LT" dirty="0" err="1" smtClean="0"/>
              <a:t>inovatyvūs</a:t>
            </a:r>
            <a:r>
              <a:rPr lang="lt-LT" dirty="0" smtClean="0"/>
              <a:t> švietimo modeliai, mokyklų ir bendruomenių bendradarbiavimo modeliai, buvo diegiamos alternatyvaus ugdymo (atsižvelgiant į mokinio poreikius, patirtį, gebėjimus) priemonės, organizuojamos </a:t>
            </a:r>
            <a:r>
              <a:rPr lang="lt-LT" dirty="0" err="1" smtClean="0"/>
              <a:t>popamokinės</a:t>
            </a:r>
            <a:r>
              <a:rPr lang="lt-LT" dirty="0" smtClean="0"/>
              <a:t> veiklos. </a:t>
            </a:r>
          </a:p>
          <a:p>
            <a:pPr marL="171450" indent="-171450" defTabSz="914400" eaLnBrk="1" hangingPunct="1">
              <a:spcBef>
                <a:spcPct val="0"/>
              </a:spcBef>
              <a:buFont typeface="Arial" panose="020B0604020202020204" pitchFamily="34" charset="0"/>
              <a:buChar char="•"/>
              <a:defRPr/>
            </a:pPr>
            <a:r>
              <a:rPr lang="lt-LT" dirty="0" smtClean="0"/>
              <a:t>2015 m. toliau buvo siekta mažinti patyčių ir smurto mokyklose mastą. ES struktūrinių fondų lėšomis įgyvendintos patyčių prevencijos ir pagalbos vaikams programos</a:t>
            </a:r>
          </a:p>
          <a:p>
            <a:pPr marL="171450" indent="-171450" defTabSz="914400" eaLnBrk="1" hangingPunct="1">
              <a:spcBef>
                <a:spcPct val="0"/>
              </a:spcBef>
              <a:buFont typeface="Arial" panose="020B0604020202020204" pitchFamily="34" charset="0"/>
              <a:buChar char="•"/>
              <a:defRPr/>
            </a:pPr>
            <a:r>
              <a:rPr lang="lt-LT" dirty="0" smtClean="0"/>
              <a:t>2015 m. bendrojo ugdymo ir profesinio mokymo mokiniai turėjo galimybę susipažinti ir konsultuotis jiems rūpimais profesijos ir ugdymo karjerai pasirinkimo klausimais </a:t>
            </a:r>
          </a:p>
          <a:p>
            <a:pPr defTabSz="914400" eaLnBrk="1" hangingPunct="1">
              <a:spcBef>
                <a:spcPct val="0"/>
              </a:spcBef>
              <a:buFont typeface="Arial" panose="020B0604020202020204" pitchFamily="34" charset="0"/>
              <a:buNone/>
              <a:defRPr/>
            </a:pPr>
            <a:endParaRPr lang="lt-LT" dirty="0" smtClean="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lt-LT" dirty="0" smtClean="0"/>
              <a:t>Investicijos prisidėjo prie </a:t>
            </a:r>
            <a:r>
              <a:rPr lang="lt-LT" b="1" dirty="0" smtClean="0"/>
              <a:t>profesinio mokymo sistemos modernėjimo</a:t>
            </a:r>
            <a:r>
              <a:rPr lang="lt-LT" dirty="0" smtClean="0"/>
              <a:t>. (parengtos profesijos mokymų kvalifikacijai tobulinti skirtos programos, tobulinama profesijos mokytojų kvalifikacija, diegiamos vidinės įstaigų veiklos ir mokymo kokybės užtikrinimo sistemos, rengiamos modulinės programos, siejant jas su profesiniais  standartais) ir profesinį mokymą besirenkančiųjų skaičiaus augimo (2015 m. </a:t>
            </a:r>
            <a:r>
              <a:rPr lang="lt-LT" b="1" dirty="0" smtClean="0"/>
              <a:t>profesinį mokymą besirenkančių dalis sudarė beveik 43 proc. visų aukštąjį ir profesinį mokymąsi besirinkusių skaičiaus</a:t>
            </a:r>
            <a:r>
              <a:rPr lang="lt-LT" dirty="0" smtClean="0"/>
              <a:t>)</a:t>
            </a:r>
            <a:r>
              <a:rPr lang="lt-LT" sz="1200" dirty="0" smtClean="0">
                <a:cs typeface="+mn-cs"/>
              </a:rPr>
              <a:t>(2007 m. – 26 proc.)</a:t>
            </a:r>
          </a:p>
          <a:p>
            <a:pPr marL="171450" indent="-171450" defTabSz="914400" eaLnBrk="1" hangingPunct="1">
              <a:spcBef>
                <a:spcPct val="0"/>
              </a:spcBef>
              <a:buFont typeface="Arial" panose="020B0604020202020204" pitchFamily="34" charset="0"/>
              <a:buChar char="•"/>
              <a:defRPr/>
            </a:pPr>
            <a:endParaRPr lang="lt-LT" dirty="0" smtClean="0"/>
          </a:p>
          <a:p>
            <a:pPr defTabSz="914400" eaLnBrk="1" hangingPunct="1">
              <a:spcBef>
                <a:spcPct val="0"/>
              </a:spcBef>
              <a:buFont typeface="Arial" panose="020B0604020202020204" pitchFamily="34" charset="0"/>
              <a:buNone/>
              <a:defRPr/>
            </a:pPr>
            <a:endParaRPr lang="lt-LT" dirty="0" smtClean="0"/>
          </a:p>
          <a:p>
            <a:pPr marL="171450" indent="-171450" defTabSz="914400" eaLnBrk="1" hangingPunct="1">
              <a:spcBef>
                <a:spcPct val="0"/>
              </a:spcBef>
              <a:buFont typeface="Arial" panose="020B0604020202020204" pitchFamily="34" charset="0"/>
              <a:buChar char="•"/>
              <a:defRPr/>
            </a:pPr>
            <a:r>
              <a:rPr lang="lt-LT" dirty="0" smtClean="0"/>
              <a:t>siekiant, kad studijų programos atitiktų būsimos studentų profesinės veiklos poreikius, 2015 metais buvo pabaigtas ES struktūrinių fondų lėšomis finansuojamo projekto veiklos, kurių metu parengti 53 studijų krypčių aprašai. Vadovaujantis šiais aprašais visos Lietuvos aukštosios mokyklos rengiasi arba atnaujina studijų programas ir tokiu būdu</a:t>
            </a:r>
            <a:r>
              <a:rPr lang="lt-LT" b="1" dirty="0" smtClean="0"/>
              <a:t> </a:t>
            </a:r>
            <a:r>
              <a:rPr lang="lt-LT" dirty="0" smtClean="0"/>
              <a:t>aukštosios mokyklos </a:t>
            </a:r>
            <a:r>
              <a:rPr lang="lt-LT" b="1" dirty="0" smtClean="0"/>
              <a:t>s</a:t>
            </a:r>
            <a:r>
              <a:rPr lang="lt-LT" dirty="0" smtClean="0"/>
              <a:t>tudijų srityje skatinamos orientuoti į darbo rinkos poreikius atitinkančių studijų programų rengimą ir vykdymą, stiprinti aukštųjų mokyklų sąveiką su darbdaviais</a:t>
            </a:r>
          </a:p>
          <a:p>
            <a:pPr marL="171450" indent="-171450" defTabSz="914400" eaLnBrk="1" hangingPunct="1">
              <a:spcBef>
                <a:spcPct val="0"/>
              </a:spcBef>
              <a:buFont typeface="Arial" panose="020B0604020202020204" pitchFamily="34" charset="0"/>
              <a:buChar char="•"/>
              <a:defRPr/>
            </a:pPr>
            <a:r>
              <a:rPr lang="lt-LT" b="1" dirty="0" err="1" smtClean="0"/>
              <a:t>Esf</a:t>
            </a:r>
            <a:r>
              <a:rPr lang="lt-LT" b="1" dirty="0" smtClean="0"/>
              <a:t> investicijos padėjo sukurti palankią studijų aplinką specialiųjų poreikių turintiems studentams</a:t>
            </a:r>
            <a:r>
              <a:rPr lang="lt-LT" dirty="0" smtClean="0"/>
              <a:t>. Buvo sukurtos studijų darbo vietos skirtos studentų specialiesiems poreikiams tenkinti, dirbantys aukštosiose mokyklose įgijo žinių apie negalios rūšis ir jų nulemtus specialiuosius poreikius, galimybes individualizuoti studijų procesą, ugdymo užduotis, atsiskaitymo formas bei pasiekimų vertinimą, atsižvelgiant į studentų specialiuosius poreikius. </a:t>
            </a:r>
            <a:r>
              <a:rPr lang="lt-LT" b="1" dirty="0" smtClean="0"/>
              <a:t>Išaugo studentų, turinčių negalią skaičius nuo 519 (0,3 proc. visų studentų) 2006–2007 m. m. iki 777 (0,6 proc. visų studentų) 2014–2015 m. </a:t>
            </a:r>
            <a:endParaRPr lang="lt-LT" dirty="0" smtClean="0"/>
          </a:p>
          <a:p>
            <a:pPr marL="171450" indent="-171450" defTabSz="914400" eaLnBrk="1" hangingPunct="1">
              <a:spcBef>
                <a:spcPct val="0"/>
              </a:spcBef>
              <a:buFont typeface="Arial" panose="020B0604020202020204" pitchFamily="34" charset="0"/>
              <a:buChar char="•"/>
              <a:defRPr/>
            </a:pPr>
            <a:r>
              <a:rPr lang="lt-LT" dirty="0" smtClean="0"/>
              <a:t>Siekiant paskatinti aukštojo mokslo </a:t>
            </a:r>
            <a:r>
              <a:rPr lang="lt-LT" dirty="0" err="1" smtClean="0"/>
              <a:t>tarptautiškumą</a:t>
            </a:r>
            <a:r>
              <a:rPr lang="lt-LT" dirty="0" smtClean="0"/>
              <a:t> buvo rengiamos jungtinių studijų programos vykdomos kartu su užsienio aukštosiomis, užsienio valstybėse įvairiose studijų parodose buvo pristatoma Lietuvos aukštojo mokslo sistema</a:t>
            </a:r>
          </a:p>
          <a:p>
            <a:pPr defTabSz="914400" eaLnBrk="1" hangingPunct="1">
              <a:spcBef>
                <a:spcPct val="0"/>
              </a:spcBef>
              <a:buFont typeface="Arial" panose="020B0604020202020204" pitchFamily="34" charset="0"/>
              <a:buNone/>
              <a:defRPr/>
            </a:pPr>
            <a:endParaRPr lang="lt-LT" dirty="0" smtClean="0"/>
          </a:p>
          <a:p>
            <a:pPr marL="171450" indent="-171450" defTabSz="914400" eaLnBrk="1" hangingPunct="1">
              <a:spcBef>
                <a:spcPct val="0"/>
              </a:spcBef>
              <a:buFont typeface="Arial" panose="020B0604020202020204" pitchFamily="34" charset="0"/>
              <a:buChar char="•"/>
              <a:defRPr/>
            </a:pPr>
            <a:r>
              <a:rPr lang="lt-LT" dirty="0" smtClean="0"/>
              <a:t>Buvo išbandytas vaikų pasirenkamojo neformaliojo ugdymo finansavimo modelis, kuris leido sukurtos sąlygas neformaliojo vaikų švietimo krepšelio įdiegimui visoje Lietuvoje </a:t>
            </a:r>
          </a:p>
          <a:p>
            <a:pPr marL="171450" indent="-171450" defTabSz="914400" eaLnBrk="1" hangingPunct="1">
              <a:spcBef>
                <a:spcPct val="0"/>
              </a:spcBef>
              <a:buFont typeface="Arial" panose="020B0604020202020204" pitchFamily="34" charset="0"/>
              <a:buChar char="•"/>
              <a:defRPr/>
            </a:pPr>
            <a:r>
              <a:rPr lang="lt-LT" dirty="0" smtClean="0"/>
              <a:t>Siekiant padidinti mokymosi paslaugų prieinamumą bei kelti suaugusiųjų motyvaciją mokytis, diegtos netradicinės suaugusiųjų mokymosi formos. Pavyzdžiui, buvo išbandyta didelio susidomėjimo sulaukusi mokymosi čekių sistema, sukurtos ir transliuotos edukacinės reklamos, mokomasis filmas, ištransliuoti socialiniai klipai, parengtas ir išleistas žurnalas „Suaugusiųjų švietimas“. Taip pat buvo sudarytos mokymosi galimybės Trečiojo amžiaus universitetų asmenims. Tai turėtų sukurti prielaidas suaugusiųjų mokymosi kokybės augimui. </a:t>
            </a:r>
          </a:p>
          <a:p>
            <a:pPr marL="171450" indent="-171450" defTabSz="914400" eaLnBrk="1" hangingPunct="1">
              <a:spcBef>
                <a:spcPct val="0"/>
              </a:spcBef>
              <a:buFont typeface="Arial" panose="020B0604020202020204" pitchFamily="34" charset="0"/>
              <a:buChar char="•"/>
              <a:defRPr/>
            </a:pPr>
            <a:endParaRPr lang="lt-LT" sz="1600" b="1" dirty="0" smtClean="0"/>
          </a:p>
          <a:p>
            <a:pPr marL="171450" indent="-171450" defTabSz="914400" eaLnBrk="1" hangingPunct="1">
              <a:spcBef>
                <a:spcPct val="0"/>
              </a:spcBef>
              <a:buFont typeface="Arial" panose="020B0604020202020204" pitchFamily="34" charset="0"/>
              <a:buChar char="•"/>
              <a:defRPr/>
            </a:pPr>
            <a:r>
              <a:rPr lang="lt-LT" sz="1600" b="1" dirty="0" smtClean="0"/>
              <a:t>Specialiųjų poreikių asmenų ugdymo formų plėtra: </a:t>
            </a:r>
            <a:r>
              <a:rPr lang="lt-LT" dirty="0" smtClean="0"/>
              <a:t>specialiųjų mokymo priemonių rengimas ir pritaikymas keliant pedagogų, psichologų, ekspertų/konsultantų kvalifikacijas, specialiosios pedagoginės pagalbos paslaugų teikimas specialiųjų poreikių asmenims ir neformaliojo specialiųjų poreikių asmenų švietimo paslaugų teikimas. Galiausiai, finansuota specialiųjų poreikių asmenų ugdymo(-si) formų plėtra, </a:t>
            </a:r>
          </a:p>
          <a:p>
            <a:pPr marL="171450" indent="-171450" defTabSz="914400" eaLnBrk="1" hangingPunct="1">
              <a:spcBef>
                <a:spcPct val="0"/>
              </a:spcBef>
              <a:buFont typeface="Arial" panose="020B0604020202020204" pitchFamily="34" charset="0"/>
              <a:buChar char="•"/>
              <a:defRPr/>
            </a:pPr>
            <a:r>
              <a:rPr lang="lt-LT" sz="1600" b="1" dirty="0" smtClean="0"/>
              <a:t>Įgyvendinama įtraukiančiojo švietimo koncepcija </a:t>
            </a:r>
            <a:r>
              <a:rPr lang="lt-LT" sz="1600" dirty="0" smtClean="0"/>
              <a:t>(specialiosiose mokyklose ar centruose ugdomų vaikų dalis sumažėjo nuo 5 tūkst. 2006–2007 m. iki 3,6 tūkst. 2015–2016 m.), o likusieji mokosi dalinės integracijos ar visiškos integracijos sąlygomis.</a:t>
            </a:r>
            <a:endParaRPr lang="lt-LT" sz="1600" dirty="0"/>
          </a:p>
        </p:txBody>
      </p:sp>
    </p:spTree>
    <p:extLst>
      <p:ext uri="{BB962C8B-B14F-4D97-AF65-F5344CB8AC3E}">
        <p14:creationId xmlns:p14="http://schemas.microsoft.com/office/powerpoint/2010/main" val="2552756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lt-LT" altLang="lt-LT" dirty="0"/>
              <a:t>Neformaliojo ugdymo programos turi būti akredituotos kiekvienoje savivaldybėje atskirai. Tai – didžiulis darbas. Vaikams regionuose atsidaro didžiulės galimybės mokytis ir tobulėti IT srityje.</a:t>
            </a:r>
          </a:p>
          <a:p>
            <a:endParaRPr lang="lt-LT" altLang="lt-LT" dirty="0"/>
          </a:p>
          <a:p>
            <a:r>
              <a:rPr lang="lt-LT" altLang="lt-LT" dirty="0"/>
              <a:t>Projekto tikslas - užtikrinti skirtingų formų ir turinio neformaliojo ugdymo veiklų, orientuotų į kūrybišką informacinių technologijų (IT) taikymą, plėtrą Lietuvoje.</a:t>
            </a:r>
          </a:p>
          <a:p>
            <a:endParaRPr lang="en-US" altLang="lt-LT" dirty="0"/>
          </a:p>
          <a:p>
            <a:r>
              <a:rPr lang="en-US" altLang="lt-LT" dirty="0" err="1"/>
              <a:t>Projekto</a:t>
            </a:r>
            <a:r>
              <a:rPr lang="en-US" altLang="lt-LT" dirty="0"/>
              <a:t> </a:t>
            </a:r>
            <a:r>
              <a:rPr lang="en-US" altLang="lt-LT" dirty="0" err="1"/>
              <a:t>metu</a:t>
            </a:r>
            <a:r>
              <a:rPr lang="en-US" altLang="lt-LT" dirty="0"/>
              <a:t> </a:t>
            </a:r>
            <a:r>
              <a:rPr lang="en-US" altLang="lt-LT" dirty="0" err="1"/>
              <a:t>mokymo</a:t>
            </a:r>
            <a:r>
              <a:rPr lang="en-US" altLang="lt-LT" dirty="0"/>
              <a:t> </a:t>
            </a:r>
            <a:r>
              <a:rPr lang="en-US" altLang="lt-LT" dirty="0" err="1"/>
              <a:t>centrai</a:t>
            </a:r>
            <a:r>
              <a:rPr lang="en-US" altLang="lt-LT" dirty="0"/>
              <a:t> </a:t>
            </a:r>
            <a:r>
              <a:rPr lang="en-US" altLang="lt-LT" dirty="0" err="1"/>
              <a:t>mok</a:t>
            </a:r>
            <a:r>
              <a:rPr lang="lt-LT" altLang="lt-LT" dirty="0"/>
              <a:t>ė</a:t>
            </a:r>
            <a:r>
              <a:rPr lang="en-US" altLang="lt-LT" dirty="0"/>
              <a:t> </a:t>
            </a:r>
            <a:r>
              <a:rPr lang="en-US" altLang="lt-LT" dirty="0" err="1"/>
              <a:t>informatikos</a:t>
            </a:r>
            <a:r>
              <a:rPr lang="en-US" altLang="lt-LT" dirty="0"/>
              <a:t> </a:t>
            </a:r>
            <a:r>
              <a:rPr lang="en-US" altLang="lt-LT" dirty="0" err="1"/>
              <a:t>mokytojus</a:t>
            </a:r>
            <a:r>
              <a:rPr lang="lt-LT" altLang="lt-LT" dirty="0"/>
              <a:t>, kurie savo ruožtu turėjo į neformaliojo ugdymo veiklas įtraukti mokinius. </a:t>
            </a:r>
            <a:endParaRPr lang="en-US" altLang="lt-LT" dirty="0"/>
          </a:p>
          <a:p>
            <a:r>
              <a:rPr lang="lt-LT" altLang="lt-LT" dirty="0"/>
              <a:t>Programos: </a:t>
            </a:r>
            <a:r>
              <a:rPr lang="lt-LT" altLang="lt-LT" dirty="0" err="1"/>
              <a:t>robotika</a:t>
            </a:r>
            <a:r>
              <a:rPr lang="lt-LT" altLang="lt-LT" dirty="0"/>
              <a:t>, programavimas, nuotolinė jaunųjų programuotojų mokykla, kompiuterinė grafika, interneto technologijos, jaunųjų </a:t>
            </a:r>
            <a:r>
              <a:rPr lang="lt-LT" altLang="lt-LT" dirty="0" err="1"/>
              <a:t>programišių</a:t>
            </a:r>
            <a:r>
              <a:rPr lang="lt-LT" altLang="lt-LT" dirty="0"/>
              <a:t> (hakerių) mokykla, kūrybinės technikos laboratorija, projektų vadybos akademija.</a:t>
            </a:r>
          </a:p>
          <a:p>
            <a:endParaRPr lang="lt-LT" altLang="lt-LT" dirty="0"/>
          </a:p>
          <a:p>
            <a:r>
              <a:rPr lang="lt-LT" altLang="lt-LT" dirty="0"/>
              <a:t>Renginiai: dalyvavimas parodoje „Mokykla 2014“ ir renginio - varžybų „</a:t>
            </a:r>
            <a:r>
              <a:rPr lang="lt-LT" altLang="lt-LT" dirty="0" err="1"/>
              <a:t>Robotiada</a:t>
            </a:r>
            <a:r>
              <a:rPr lang="lt-LT" altLang="lt-LT" dirty="0"/>
              <a:t> 2015“ organizavimas.</a:t>
            </a:r>
            <a:endParaRPr lang="en-US" altLang="lt-LT" dirty="0"/>
          </a:p>
          <a:p>
            <a:endParaRPr lang="en-US" altLang="lt-LT" dirty="0"/>
          </a:p>
          <a:p>
            <a:r>
              <a:rPr lang="lt-LT" altLang="lt-LT" dirty="0"/>
              <a:t>Mokytojams buvo leidžiama laisvai pasirinkti neformaliojo ugdymo veiklų vykdymo formą (klasė, mokymai, paskaitos, varžybos, vasaros stovyklos, nuotoliniai kursai, konsultacijos socialiniuose tinkluose, interaktyvios klasės, eksperimentinė erdvė, šešėliavimas įmonėse...). Tokia praktika pasiteisino.</a:t>
            </a:r>
          </a:p>
          <a:p>
            <a:endParaRPr lang="lt-LT" altLang="lt-LT" dirty="0"/>
          </a:p>
          <a:p>
            <a:r>
              <a:rPr lang="lt-LT" altLang="lt-LT" dirty="0"/>
              <a:t>Atsiliepimas (</a:t>
            </a:r>
            <a:r>
              <a:rPr lang="lt-LT" altLang="lt-LT" dirty="0" err="1"/>
              <a:t>Kuršėnų</a:t>
            </a:r>
            <a:r>
              <a:rPr lang="lt-LT" altLang="lt-LT" dirty="0"/>
              <a:t> Stasio </a:t>
            </a:r>
            <a:r>
              <a:rPr lang="lt-LT" altLang="lt-LT" dirty="0" err="1"/>
              <a:t>Anglickio</a:t>
            </a:r>
            <a:r>
              <a:rPr lang="lt-LT" altLang="lt-LT" dirty="0"/>
              <a:t> mokyklos mokytojas Rolandas </a:t>
            </a:r>
            <a:r>
              <a:rPr lang="lt-LT" altLang="lt-LT" dirty="0" err="1"/>
              <a:t>Samuila</a:t>
            </a:r>
            <a:r>
              <a:rPr lang="lt-LT" altLang="lt-LT" dirty="0"/>
              <a:t>): „Į projektą susirinko 5-9 klasių mokiniai - informacinių technologijų mylėtojai. Projektui kompiuteriuose įdiegtos Windows ir Linux operacinės sistemos, kas mokiniams kėlė nuostabą - kaip tai gali būti. Vien projekto pavadinimas mokiniams buvo įdomus ir daug žadantis - "Jaunųjų </a:t>
            </a:r>
            <a:r>
              <a:rPr lang="lt-LT" altLang="lt-LT" dirty="0" err="1"/>
              <a:t>programišių</a:t>
            </a:r>
            <a:r>
              <a:rPr lang="lt-LT" altLang="lt-LT" dirty="0"/>
              <a:t> (hakerių) mokykla. Saugaus ir etiško įsilaužimo pagrindai". Prieš prasidedant užsiėmimams, mokyklos mokiniai klausinėdavo - ar bus laužiamasi į kompiuterius, ar laušimės į direktorės kompiuterį ir t.t. Supažindinus projekto dalyvius su atsakomybe už įsilaužimą - tokių klausimų beveik neliko. Projekto mokymų metu mokiniai buvo supažindinti su kompiuterių tinklo struktūra, papasakota kaip apsaugoti savo kompiuterį nuo nepageidaujamos, </a:t>
            </a:r>
            <a:r>
              <a:rPr lang="lt-LT" altLang="lt-LT" dirty="0" err="1"/>
              <a:t>kenkėjiškos</a:t>
            </a:r>
            <a:r>
              <a:rPr lang="lt-LT" altLang="lt-LT" dirty="0"/>
              <a:t> programinės įrangos, kaip apsaugoti namų tinklą nuo pašalinių. Mokiniai, naudodami mobiliuosius įrenginius, atliko tyrimą - eidami namo, ieškojo neapsaugotų slaptažodžiu bevielių tinklų. Išvada: žmonės nesisaugoja, beveik kiekvienas dalyvis aptiko po vieną - du tokius tinklus, vienas mokinys tokių tinklų rado net septynis. Na o užsiėmimams baigiantis "įsilaužėme" į vieną mokyklos kompiuterį (ne direktorės). Džiugina mokinių lankomumas (nežiūrint tai kad lauke šilta ir gražu - beveik 100%). Projektui baigiantis mokiniai klausė - Ar kitais metais projektas bus tęsiamas? Vadinasi projektas buvo reikalingas ir naudingas mokiniams. Dėkui organizatoriams.“</a:t>
            </a:r>
          </a:p>
          <a:p>
            <a:endParaRPr lang="en-US" altLang="lt-LT" dirty="0"/>
          </a:p>
          <a:p>
            <a:r>
              <a:rPr lang="lt-LT" altLang="lt-LT" dirty="0"/>
              <a:t>ŠMM pateikiamais duomenimis, į vaikų neformaliojo ugdymo Lietuvoje TOP10 pagal pateiktų programų skaičių pateko „</a:t>
            </a:r>
            <a:r>
              <a:rPr lang="lt-LT" altLang="lt-LT" dirty="0" err="1"/>
              <a:t>Robotikos</a:t>
            </a:r>
            <a:r>
              <a:rPr lang="lt-LT" altLang="lt-LT" dirty="0"/>
              <a:t> akademija" (43 programos) ir KTU (22). „</a:t>
            </a:r>
            <a:r>
              <a:rPr lang="lt-LT" altLang="lt-LT" dirty="0" err="1"/>
              <a:t>Robotikos</a:t>
            </a:r>
            <a:r>
              <a:rPr lang="lt-LT" altLang="lt-LT" dirty="0"/>
              <a:t> akademija" taip pat patenka į dešimtuką pagal būrelius lankančių vaikų skaičių, jų net 881. VIPT asociacijos programą taip pat lanko beveik 500 mokinių.</a:t>
            </a:r>
          </a:p>
        </p:txBody>
      </p:sp>
    </p:spTree>
    <p:extLst>
      <p:ext uri="{BB962C8B-B14F-4D97-AF65-F5344CB8AC3E}">
        <p14:creationId xmlns:p14="http://schemas.microsoft.com/office/powerpoint/2010/main" val="18666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defTabSz="914400" eaLnBrk="1" hangingPunct="1">
              <a:spcBef>
                <a:spcPct val="0"/>
              </a:spcBef>
              <a:defRPr/>
            </a:pPr>
            <a:r>
              <a:rPr lang="lt-LT" altLang="lt-LT" sz="1600" b="1" i="1" u="sng"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Intervencijos darė poveikį strateginio konteksto rodiklių pasiekimui</a:t>
            </a:r>
            <a:r>
              <a:rPr lang="en-US" altLang="lt-LT" sz="1600" b="1" i="1" u="sng"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a:t>
            </a:r>
            <a:r>
              <a:rPr lang="en-US" altLang="lt-LT" b="1" i="1" u="sng"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 </a:t>
            </a:r>
          </a:p>
          <a:p>
            <a:pPr marL="285750" indent="-285750" algn="just" defTabSz="914400" eaLnBrk="1" hangingPunct="1">
              <a:spcBef>
                <a:spcPct val="0"/>
              </a:spcBef>
              <a:buFont typeface="Arial" panose="020B0604020202020204" pitchFamily="34" charset="0"/>
              <a:buChar char="•"/>
              <a:defRPr/>
            </a:pPr>
            <a:r>
              <a:rPr lang="lt-LT" b="1" dirty="0"/>
              <a:t>Mokymosi visą gyvenimą lygis</a:t>
            </a:r>
            <a:r>
              <a:rPr lang="lt-LT" dirty="0"/>
              <a:t> 2015 m. siekė 5,8 proc. </a:t>
            </a:r>
          </a:p>
          <a:p>
            <a:pPr marL="228600" indent="-228600" algn="just" defTabSz="914400" eaLnBrk="1" hangingPunct="1">
              <a:spcBef>
                <a:spcPct val="0"/>
              </a:spcBef>
              <a:buFont typeface="Arial" panose="020B0604020202020204" pitchFamily="34" charset="0"/>
              <a:buAutoNum type="arabicPeriod"/>
              <a:defRPr/>
            </a:pPr>
            <a:r>
              <a:rPr lang="lt-LT" dirty="0"/>
              <a:t>buvo investuojama į pirminio švietimo kokybę. Tai gali turėti poveikį mokymosi visą gyvenimą lygiui ateityje – kaip rodo daugybė tyrimų, pirminio švietimo įstaigose išmokę mokytis asmenys vėliau tai sėkmingai daro viso gyvenimo metu. Trečia, ženklios investicijos skirtos pirminio švietimo prieinamumui. Kaip rodo tyrimai, kuo aukštesnis įgyto išsilavinimo lygis, tuo didesnė tikimybė, kad asmuo ir toliau mokysis. </a:t>
            </a:r>
          </a:p>
          <a:p>
            <a:pPr marL="228600" indent="-228600" algn="just" defTabSz="914400" eaLnBrk="1" hangingPunct="1">
              <a:spcBef>
                <a:spcPct val="0"/>
              </a:spcBef>
              <a:buFont typeface="Arial" panose="020B0604020202020204" pitchFamily="34" charset="0"/>
              <a:buAutoNum type="arabicPeriod"/>
              <a:defRPr/>
            </a:pPr>
            <a:r>
              <a:rPr lang="lt-LT" dirty="0"/>
              <a:t>Mokymosi visą gyvenimą rodiklio pasikeitimui būtina sukurti atitinkamą mokymosi kultūrą. 07-13 buvo investuojama į pačios sistemos tobulinimą ir paslaugų kokybę ir prieinamumą, tačiau nebuvo ryškių investicijų į būtent 25-64 m. amžiaus žmonių požiūrio į mokymąsi visą gyvenimą keitimą. Vertinimai parodė, kad dauguma suaugusiųjų yra įsitikinę, kad mokytis jau per vėlu, negali ar nėra linkę skirti tam papildomų išteklių. Toks požiūris vyrauja dėl prasto informuotumo apie mokymosi tikslus, galimybes, jų naudą profesinėje veikloje ir asmeniniame gyvenime. Net ir žmonės, kurie norėtų mokytis, to nedaro dėl laiko ar lėšų trūkumo</a:t>
            </a:r>
          </a:p>
          <a:p>
            <a:pPr algn="just" defTabSz="914400" eaLnBrk="1" hangingPunct="1">
              <a:spcBef>
                <a:spcPct val="0"/>
              </a:spcBef>
              <a:buFont typeface="Arial" panose="020B0604020202020204" pitchFamily="34" charset="0"/>
              <a:buNone/>
              <a:defRPr/>
            </a:pPr>
            <a:r>
              <a:rPr lang="lt-LT" dirty="0"/>
              <a:t>3. Šiaip buvo mokymų nemažai organizuota, tačiau į juos ėjo ir taip motyvuoti mokytis žmonės, kurie, galimas dalykas, būtų ir taip mokęsi.</a:t>
            </a:r>
          </a:p>
          <a:p>
            <a:pPr algn="just" defTabSz="914400" eaLnBrk="1" hangingPunct="1">
              <a:spcBef>
                <a:spcPct val="0"/>
              </a:spcBef>
              <a:buFont typeface="Arial" panose="020B0604020202020204" pitchFamily="34" charset="0"/>
              <a:buNone/>
              <a:defRPr/>
            </a:pPr>
            <a:endParaRPr lang="lt-LT" b="1" dirty="0"/>
          </a:p>
          <a:p>
            <a:pPr algn="just" defTabSz="914400" eaLnBrk="1" hangingPunct="1">
              <a:spcBef>
                <a:spcPct val="0"/>
              </a:spcBef>
              <a:buFont typeface="Arial" panose="020B0604020202020204" pitchFamily="34" charset="0"/>
              <a:buNone/>
              <a:defRPr/>
            </a:pPr>
            <a:r>
              <a:rPr lang="lt-LT" b="1" dirty="0"/>
              <a:t>Vertinimai pateikė rekomendacijas </a:t>
            </a:r>
            <a:r>
              <a:rPr lang="lt-LT" dirty="0"/>
              <a:t>prioritetą skirti investicijoms į: nekvalifikuotų darbininkų mokymąsi, investuoti į visuomenės savivokos didinimo, mokymosi visą gyvenimą populiarinimo, visuomenės informavimo veiklas, planuojant investicijas atsižvelgti į regioninius netolygumus. </a:t>
            </a:r>
          </a:p>
          <a:p>
            <a:pPr algn="just" defTabSz="914400" eaLnBrk="1" hangingPunct="1">
              <a:spcBef>
                <a:spcPct val="0"/>
              </a:spcBef>
              <a:buFont typeface="Arial" panose="020B0604020202020204" pitchFamily="34" charset="0"/>
              <a:buNone/>
              <a:defRPr/>
            </a:pPr>
            <a:endParaRPr lang="lt-LT" b="1" dirty="0"/>
          </a:p>
          <a:p>
            <a:pPr marL="285750" indent="-285750" algn="just" defTabSz="914400" eaLnBrk="1" hangingPunct="1">
              <a:spcBef>
                <a:spcPct val="0"/>
              </a:spcBef>
              <a:buFont typeface="Arial" panose="020B0604020202020204" pitchFamily="34" charset="0"/>
              <a:buChar char="•"/>
              <a:defRPr/>
            </a:pPr>
            <a:r>
              <a:rPr lang="lt-LT" b="1" dirty="0"/>
              <a:t>Jaunimo švietimo pasiekimų lygis</a:t>
            </a:r>
            <a:r>
              <a:rPr lang="lt-LT" dirty="0"/>
              <a:t> programavimo laikotarpiu didėjo (nuo 88,3 proc. iki 9039 proc.)., o </a:t>
            </a:r>
            <a:r>
              <a:rPr lang="lt-LT" b="1" dirty="0"/>
              <a:t>ankstyvo pasitraukimo iš švietimo sistemos lygis </a:t>
            </a:r>
            <a:r>
              <a:rPr lang="lt-LT" dirty="0"/>
              <a:t>mažėjo (nuo 7,8 proc. iki 5,5 proc.). Pagal abu rodiklius Lietuva lenkė ES vidurkį. ES intervencijos darė teigiamą įtaką rodiklių pokyčiams individualiu lygiu. Investicijos daugiausiai skirtos prevencijai, t. y. iškritimo iš švietimo sistemos priežasčių šalinimui. Tam skirtos investicijos ugdymo turinio individualizavimui, pedagogų kvalifikacijos kėlimui, naujų metodų diegimui, informavimo ir konsultavimo sistemų sukūrimui ir kt. </a:t>
            </a:r>
          </a:p>
        </p:txBody>
      </p:sp>
    </p:spTree>
    <p:extLst>
      <p:ext uri="{BB962C8B-B14F-4D97-AF65-F5344CB8AC3E}">
        <p14:creationId xmlns:p14="http://schemas.microsoft.com/office/powerpoint/2010/main" val="1221055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marL="285750" indent="-285750" algn="just" defTabSz="914400" eaLnBrk="1" hangingPunct="1">
              <a:buFont typeface="Arial" panose="020B0604020202020204" pitchFamily="34" charset="0"/>
              <a:buChar char="•"/>
              <a:defRPr/>
            </a:pPr>
            <a:r>
              <a:rPr lang="lt-LT" dirty="0"/>
              <a:t>2 uždaviniai, pagal kuriuos įgyvendinta 10 priemonių, siekiant tobulinti tyrėjų kvalifikaciją ir kompetenciją, skatinti tyrėjų mobilumą, padidinti tyrėjų skaičių ir mažinti jų amžių.</a:t>
            </a:r>
            <a:endParaRPr lang="lt-LT" dirty="0">
              <a:solidFill>
                <a:schemeClr val="tx1"/>
              </a:solidFill>
            </a:endParaRPr>
          </a:p>
          <a:p>
            <a:pPr marL="285750" indent="-285750" algn="just" defTabSz="914400" eaLnBrk="1" hangingPunct="1">
              <a:buFont typeface="Arial" panose="020B0604020202020204" pitchFamily="34" charset="0"/>
              <a:buChar char="•"/>
              <a:defRPr/>
            </a:pPr>
            <a:r>
              <a:rPr lang="lt-LT" altLang="lt-LT" dirty="0">
                <a:solidFill>
                  <a:schemeClr val="tx1"/>
                </a:solidFill>
                <a:cs typeface="Times New Roman" panose="02020603050405020304" pitchFamily="18" charset="0"/>
              </a:rPr>
              <a:t>Už prioriteto įgyvendinimą buvo atsakinga ŠMM.</a:t>
            </a:r>
          </a:p>
          <a:p>
            <a:pPr marL="285750" indent="-285750" algn="just" defTabSz="914400" eaLnBrk="1" hangingPunct="1">
              <a:buFont typeface="Arial" panose="020B0604020202020204" pitchFamily="34" charset="0"/>
              <a:buChar char="•"/>
              <a:defRPr/>
            </a:pPr>
            <a:r>
              <a:rPr lang="lt-LT" altLang="lt-LT" dirty="0">
                <a:solidFill>
                  <a:schemeClr val="tx1"/>
                </a:solidFill>
                <a:cs typeface="Times New Roman" panose="02020603050405020304" pitchFamily="18" charset="0"/>
              </a:rPr>
              <a:t>Su prioritetu susiję 3 strateginio konteksto rodikliai, iš kurių 2 – pasiekti.</a:t>
            </a:r>
          </a:p>
          <a:p>
            <a:pPr>
              <a:defRPr/>
            </a:pPr>
            <a:endParaRPr lang="lt-LT" altLang="lt-LT" dirty="0"/>
          </a:p>
          <a:p>
            <a:pPr>
              <a:defRPr/>
            </a:pPr>
            <a:r>
              <a:rPr lang="lt-LT" dirty="0"/>
              <a:t>2007–2013 m. buvo sukurta tyrėjų kompetencijos tobulinimo sistema. </a:t>
            </a:r>
            <a:endParaRPr lang="lt-LT" altLang="lt-LT" dirty="0"/>
          </a:p>
        </p:txBody>
      </p:sp>
    </p:spTree>
    <p:extLst>
      <p:ext uri="{BB962C8B-B14F-4D97-AF65-F5344CB8AC3E}">
        <p14:creationId xmlns:p14="http://schemas.microsoft.com/office/powerpoint/2010/main" val="817412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marL="285750" indent="-285750" defTabSz="914400" eaLnBrk="1" hangingPunct="1">
              <a:buClr>
                <a:srgbClr val="000000"/>
              </a:buClr>
              <a:buSzPct val="100000"/>
              <a:buFont typeface="Arial" panose="020B0604020202020204" pitchFamily="34" charset="0"/>
              <a:buChar char="•"/>
              <a:defRPr/>
            </a:pPr>
            <a:r>
              <a:rPr lang="lt-LT" altLang="lt-LT" sz="1200" dirty="0" smtClean="0">
                <a:solidFill>
                  <a:schemeClr val="tx1"/>
                </a:solidFill>
                <a:cs typeface="Times New Roman" panose="02020603050405020304" pitchFamily="18" charset="0"/>
              </a:rPr>
              <a:t>98 proc. dalyvavusiųjų sėkmingai baigė formalaus / neformalaus mokymosi programas</a:t>
            </a:r>
            <a:r>
              <a:rPr lang="en-US" altLang="lt-LT" sz="1200" dirty="0" smtClean="0">
                <a:solidFill>
                  <a:schemeClr val="tx1"/>
                </a:solidFill>
                <a:cs typeface="Times New Roman" panose="02020603050405020304" pitchFamily="18" charset="0"/>
              </a:rPr>
              <a:t> </a:t>
            </a:r>
            <a:endParaRPr lang="lt-LT" altLang="lt-LT" sz="1200" dirty="0" smtClean="0">
              <a:solidFill>
                <a:schemeClr val="tx1"/>
              </a:solidFill>
              <a:cs typeface="Times New Roman" panose="02020603050405020304" pitchFamily="18" charset="0"/>
            </a:endParaRPr>
          </a:p>
          <a:p>
            <a:pPr marL="285750" indent="-285750" defTabSz="914400" eaLnBrk="1" hangingPunct="1">
              <a:buClr>
                <a:srgbClr val="000000"/>
              </a:buClr>
              <a:buSzPct val="100000"/>
              <a:buFont typeface="Arial" panose="020B0604020202020204" pitchFamily="34" charset="0"/>
              <a:buChar char="•"/>
              <a:defRPr/>
            </a:pPr>
            <a:r>
              <a:rPr lang="lt-LT" sz="1200" dirty="0" smtClean="0">
                <a:solidFill>
                  <a:schemeClr val="tx1"/>
                </a:solidFill>
                <a:cs typeface="Times New Roman" panose="02020603050405020304" pitchFamily="18" charset="0"/>
              </a:rPr>
              <a:t>Pagal darbo sutartis įdarbinta 2 178 mokslininkai ir kiti tyrėjai. 30 proc. jų toliau dirbo po 6 mėn.</a:t>
            </a:r>
            <a:endParaRPr lang="en-US" altLang="lt-LT" sz="1200" dirty="0" smtClean="0">
              <a:solidFill>
                <a:schemeClr val="tx1"/>
              </a:solidFill>
              <a:cs typeface="Times New Roman" panose="02020603050405020304" pitchFamily="18" charset="0"/>
            </a:endParaRPr>
          </a:p>
          <a:p>
            <a:pPr>
              <a:defRPr/>
            </a:pPr>
            <a:endParaRPr lang="lt-LT" altLang="lt-LT" dirty="0" smtClean="0"/>
          </a:p>
          <a:p>
            <a:pPr>
              <a:defRPr/>
            </a:pPr>
            <a:r>
              <a:rPr lang="lt-LT" altLang="lt-LT" dirty="0" smtClean="0"/>
              <a:t>Projektų metu buvo finansuojamas II pakopos studijų programų, susijusių su žinioms ir mokslui imliais ūkio sektoriais, ir doktorantūros proceso įgyvendinimas, </a:t>
            </a:r>
            <a:r>
              <a:rPr lang="lt-LT" altLang="lt-LT" dirty="0" err="1" smtClean="0"/>
              <a:t>podoktorantūrinės</a:t>
            </a:r>
            <a:r>
              <a:rPr lang="lt-LT" altLang="lt-LT" dirty="0" smtClean="0"/>
              <a:t> stažuotės ir studijos. Taip pat, trumpi studentų moksliniai tyrimai, stažuotės, konferencijos, studijos, formalus ir neformalus mokslininkų ir kitų tyrėjų ugdymas, tobulinant kvalifikaciją ir kompetencijas bei stiprinant institucinius gebėjimus. Be to, investicijos skirtos aukšto tarptautinio lygio mokslinių tyrimų vykdymui (skirti „</a:t>
            </a:r>
            <a:r>
              <a:rPr lang="lt-LT" altLang="lt-LT" dirty="0" err="1" smtClean="0"/>
              <a:t>grantai</a:t>
            </a:r>
            <a:r>
              <a:rPr lang="lt-LT" altLang="lt-LT" dirty="0" smtClean="0"/>
              <a:t>“), prisidėta prie programos „</a:t>
            </a:r>
            <a:r>
              <a:rPr lang="lt-LT" altLang="lt-LT" dirty="0" err="1" smtClean="0"/>
              <a:t>Eureka</a:t>
            </a:r>
            <a:r>
              <a:rPr lang="lt-LT" altLang="lt-LT" dirty="0" smtClean="0"/>
              <a:t>“ įgyvendinimo. Galiausiai, buvo finansuojamas prieigos prie periodinių ir kitų mokslo leidinių duomenų bazių užtikrinimas, Lietuvos mokslo publikacijų elektroninių dokumentų ir informacijos apie publikacijas kaupimas, analizė ir sklaida ir Lietuvos mokslininkų mobilumo centro veiklos plėtojimas. </a:t>
            </a:r>
            <a:endParaRPr lang="en-US" altLang="lt-LT" dirty="0" smtClean="0"/>
          </a:p>
          <a:p>
            <a:pPr>
              <a:defRPr/>
            </a:pPr>
            <a:endParaRPr lang="en-US" altLang="lt-LT" dirty="0" smtClean="0"/>
          </a:p>
          <a:p>
            <a:pPr eaLnBrk="1" hangingPunct="1">
              <a:buFont typeface="Arial" charset="0"/>
              <a:buNone/>
              <a:defRPr/>
            </a:pPr>
            <a:r>
              <a:rPr lang="lt-LT" altLang="lt-LT" sz="1600" b="1" i="1" u="sng" dirty="0" smtClean="0">
                <a:solidFill>
                  <a:srgbClr val="262699"/>
                </a:solidFill>
                <a:effectLst>
                  <a:outerShdw blurRad="38100" dist="38100" dir="2700000" algn="tl">
                    <a:srgbClr val="C0C0C0"/>
                  </a:outerShdw>
                </a:effectLst>
                <a:cs typeface="Times New Roman" pitchFamily="18" charset="0"/>
              </a:rPr>
              <a:t>Intervencijų poveikis</a:t>
            </a:r>
            <a:r>
              <a:rPr lang="en-US" altLang="lt-LT" sz="1600" b="1" i="1" u="sng" dirty="0" smtClean="0">
                <a:solidFill>
                  <a:srgbClr val="262699"/>
                </a:solidFill>
                <a:effectLst>
                  <a:outerShdw blurRad="38100" dist="38100" dir="2700000" algn="tl">
                    <a:srgbClr val="C0C0C0"/>
                  </a:outerShdw>
                </a:effectLst>
                <a:cs typeface="Times New Roman" pitchFamily="18" charset="0"/>
              </a:rPr>
              <a:t>:</a:t>
            </a:r>
            <a:r>
              <a:rPr lang="en-US" altLang="lt-LT" b="1" i="1" u="sng" dirty="0" smtClean="0">
                <a:solidFill>
                  <a:srgbClr val="262699"/>
                </a:solidFill>
                <a:effectLst>
                  <a:outerShdw blurRad="38100" dist="38100" dir="2700000" algn="tl">
                    <a:srgbClr val="C0C0C0"/>
                  </a:outerShdw>
                </a:effectLst>
                <a:cs typeface="Times New Roman" pitchFamily="18" charset="0"/>
              </a:rPr>
              <a:t> </a:t>
            </a:r>
          </a:p>
          <a:p>
            <a:pPr eaLnBrk="1" hangingPunct="1">
              <a:buFont typeface="Arial" charset="0"/>
              <a:buNone/>
              <a:defRPr/>
            </a:pPr>
            <a:endParaRPr lang="lt-LT" altLang="lt-LT" sz="400" dirty="0" smtClean="0"/>
          </a:p>
          <a:p>
            <a:pPr algn="just" eaLnBrk="1" hangingPunct="1">
              <a:buFont typeface="Arial" charset="0"/>
              <a:buChar char="•"/>
              <a:defRPr/>
            </a:pPr>
            <a:r>
              <a:rPr lang="lt-LT" altLang="lt-LT" dirty="0" smtClean="0">
                <a:solidFill>
                  <a:schemeClr val="tx1"/>
                </a:solidFill>
              </a:rPr>
              <a:t>Prisidėta prie tyrėjų skaičiaus viešajame ir privačiame sektoriuje augimo – iš viso </a:t>
            </a:r>
            <a:r>
              <a:rPr lang="lt-LT" altLang="lt-LT" b="1" dirty="0" smtClean="0">
                <a:solidFill>
                  <a:schemeClr val="tx1"/>
                </a:solidFill>
              </a:rPr>
              <a:t>įdarbinta 2,1 tūkst. mokslininkų ir tyrėjų</a:t>
            </a:r>
            <a:r>
              <a:rPr lang="lt-LT" altLang="lt-LT" dirty="0" smtClean="0">
                <a:solidFill>
                  <a:schemeClr val="tx1"/>
                </a:solidFill>
              </a:rPr>
              <a:t>, iš kurių absoliuti dauguma – </a:t>
            </a:r>
            <a:r>
              <a:rPr lang="lt-LT" altLang="lt-LT" b="1" dirty="0" smtClean="0">
                <a:solidFill>
                  <a:schemeClr val="tx1"/>
                </a:solidFill>
              </a:rPr>
              <a:t>99 proc</a:t>
            </a:r>
            <a:r>
              <a:rPr lang="lt-LT" altLang="lt-LT" dirty="0" smtClean="0">
                <a:solidFill>
                  <a:schemeClr val="tx1"/>
                </a:solidFill>
              </a:rPr>
              <a:t>. – </a:t>
            </a:r>
            <a:r>
              <a:rPr lang="lt-LT" altLang="lt-LT" b="1" dirty="0" smtClean="0">
                <a:solidFill>
                  <a:schemeClr val="tx1"/>
                </a:solidFill>
              </a:rPr>
              <a:t>viešajame sektoriuje</a:t>
            </a:r>
            <a:r>
              <a:rPr lang="lt-LT" altLang="lt-LT" dirty="0" smtClean="0">
                <a:solidFill>
                  <a:schemeClr val="tx1"/>
                </a:solidFill>
              </a:rPr>
              <a:t>.</a:t>
            </a:r>
          </a:p>
          <a:p>
            <a:pPr algn="just" eaLnBrk="1" hangingPunct="1">
              <a:buFont typeface="Arial" charset="0"/>
              <a:buChar char="•"/>
              <a:defRPr/>
            </a:pPr>
            <a:endParaRPr lang="lt-LT" altLang="lt-LT" sz="700" dirty="0" smtClean="0">
              <a:solidFill>
                <a:schemeClr val="tx1"/>
              </a:solidFill>
            </a:endParaRPr>
          </a:p>
          <a:p>
            <a:pPr algn="just" eaLnBrk="1" hangingPunct="1">
              <a:buFont typeface="Arial" charset="0"/>
              <a:buNone/>
              <a:defRPr/>
            </a:pPr>
            <a:r>
              <a:rPr lang="lt-LT" altLang="lt-LT" b="1" u="sng" dirty="0" smtClean="0">
                <a:solidFill>
                  <a:schemeClr val="tx1"/>
                </a:solidFill>
              </a:rPr>
              <a:t>Po projektų pabaigos </a:t>
            </a:r>
            <a:r>
              <a:rPr lang="lt-LT" altLang="lt-LT" b="1" u="sng" dirty="0" smtClean="0">
                <a:solidFill>
                  <a:srgbClr val="FF0000"/>
                </a:solidFill>
              </a:rPr>
              <a:t>toliau dirbusių tyrėjų dalis siekė apie 30 proc. nuo visų įdarbintųjų</a:t>
            </a:r>
            <a:r>
              <a:rPr lang="lt-LT" altLang="lt-LT" u="sng" dirty="0" smtClean="0">
                <a:solidFill>
                  <a:srgbClr val="FF0000"/>
                </a:solidFill>
              </a:rPr>
              <a:t>.</a:t>
            </a:r>
          </a:p>
          <a:p>
            <a:pPr algn="just" eaLnBrk="1" hangingPunct="1">
              <a:buFont typeface="Arial" charset="0"/>
              <a:buChar char="•"/>
              <a:defRPr/>
            </a:pPr>
            <a:endParaRPr lang="lt-LT" altLang="lt-LT" sz="700" dirty="0" smtClean="0"/>
          </a:p>
          <a:p>
            <a:pPr algn="just" eaLnBrk="1" hangingPunct="1">
              <a:buFont typeface="Arial" charset="0"/>
              <a:buChar char="•"/>
              <a:defRPr/>
            </a:pPr>
            <a:r>
              <a:rPr lang="lt-LT" altLang="lt-LT" dirty="0" smtClean="0"/>
              <a:t>Įvykdyta daugiau nei 2 tūkst. mokslinių stažuočių ir praktikų.</a:t>
            </a:r>
          </a:p>
          <a:p>
            <a:pPr algn="just" eaLnBrk="1" hangingPunct="1">
              <a:buFont typeface="Arial" charset="0"/>
              <a:buChar char="•"/>
              <a:defRPr/>
            </a:pPr>
            <a:endParaRPr lang="lt-LT" altLang="lt-LT" sz="700" dirty="0" smtClean="0"/>
          </a:p>
          <a:p>
            <a:pPr algn="just" eaLnBrk="1" hangingPunct="1">
              <a:buFont typeface="Arial" charset="0"/>
              <a:buChar char="•"/>
              <a:defRPr/>
            </a:pPr>
            <a:r>
              <a:rPr lang="lt-LT" altLang="lt-LT" dirty="0" smtClean="0"/>
              <a:t>Suorganizuoti 1126 trumpalaikiai moksliniai vizitai, paskelbti 303 moksliniai straipsniai.</a:t>
            </a:r>
          </a:p>
          <a:p>
            <a:pPr algn="just" eaLnBrk="1" hangingPunct="1">
              <a:buFont typeface="Arial" charset="0"/>
              <a:buChar char="•"/>
              <a:defRPr/>
            </a:pPr>
            <a:endParaRPr lang="lt-LT" altLang="lt-LT" sz="700" dirty="0" smtClean="0"/>
          </a:p>
          <a:p>
            <a:pPr algn="just" eaLnBrk="1" hangingPunct="1">
              <a:buFont typeface="Arial" charset="0"/>
              <a:buChar char="•"/>
              <a:defRPr/>
            </a:pPr>
            <a:r>
              <a:rPr lang="lt-LT" altLang="lt-LT" dirty="0" smtClean="0">
                <a:solidFill>
                  <a:schemeClr val="tx1"/>
                </a:solidFill>
              </a:rPr>
              <a:t>Suorganizuota 430 vizitų į bendrojo lavinimo mokyklas, per kuriuos jaunuoliai supažindinti su naujienomis apie mokslą ir technologijas.</a:t>
            </a:r>
          </a:p>
          <a:p>
            <a:pPr algn="just" eaLnBrk="1" hangingPunct="1">
              <a:buFont typeface="Arial" charset="0"/>
              <a:buChar char="•"/>
              <a:defRPr/>
            </a:pPr>
            <a:endParaRPr lang="lt-LT" altLang="lt-LT" sz="700" dirty="0" smtClean="0">
              <a:solidFill>
                <a:schemeClr val="tx1"/>
              </a:solidFill>
            </a:endParaRPr>
          </a:p>
          <a:p>
            <a:pPr algn="just" eaLnBrk="1" hangingPunct="1">
              <a:buFont typeface="Arial" charset="0"/>
              <a:buChar char="•"/>
              <a:defRPr/>
            </a:pPr>
            <a:r>
              <a:rPr lang="lt-LT" altLang="lt-LT" dirty="0" smtClean="0">
                <a:solidFill>
                  <a:schemeClr val="tx1"/>
                </a:solidFill>
              </a:rPr>
              <a:t>Suorganizuotas 121 mokslo ir technologijų populiarinimo renginys.</a:t>
            </a:r>
          </a:p>
          <a:p>
            <a:pPr>
              <a:defRPr/>
            </a:pPr>
            <a:endParaRPr lang="lt-LT" altLang="lt-LT" dirty="0" smtClean="0"/>
          </a:p>
          <a:p>
            <a:endParaRPr lang="sk-SK" dirty="0"/>
          </a:p>
        </p:txBody>
      </p:sp>
    </p:spTree>
    <p:extLst>
      <p:ext uri="{BB962C8B-B14F-4D97-AF65-F5344CB8AC3E}">
        <p14:creationId xmlns:p14="http://schemas.microsoft.com/office/powerpoint/2010/main" val="255275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lt-LT" altLang="lt-LT" dirty="0"/>
              <a:t>Siekiant suaktyvinti mokslo žinių sklaidą ir populiarinimą jaunimo tarpe bei siekia iš esmės padidinti tyrėjo karjerą pasirenkančių jaunų žmonių skaičių,</a:t>
            </a:r>
          </a:p>
          <a:p>
            <a:endParaRPr lang="lt-LT" altLang="lt-LT" dirty="0"/>
          </a:p>
          <a:p>
            <a:r>
              <a:rPr lang="lt-LT" altLang="lt-LT" dirty="0"/>
              <a:t>Sėkmingai pasibaigus pirmajam projekto etapui, buvo suburta daugiau nei į JT klubą suburta 200 jaunųjų tyrėjų (JT), apmokyti 60 jaunųjų tyrėjų vadovų (JTV). Sukurtas portalas </a:t>
            </a:r>
            <a:r>
              <a:rPr lang="lt-LT" altLang="lt-LT" dirty="0" err="1"/>
              <a:t>www.jaunasis-tyrejas.lt,</a:t>
            </a:r>
            <a:r>
              <a:rPr lang="lt-LT" altLang="lt-LT" dirty="0"/>
              <a:t> kuriame publikuojami originalūs moksliniai straipsniai. </a:t>
            </a:r>
          </a:p>
          <a:p>
            <a:r>
              <a:rPr lang="lt-LT" altLang="lt-LT" dirty="0"/>
              <a:t>II etape didžiausias prioritetas teiktas mobilių laboratorijų vizitams į mokyklas bei kvalifikuotai pagalbai jauniesiems tyrėjams planuoti ir atlikti mokslinį tyrimą. Mokiniai, susidomėję konkrečia mokslo sritimi turėjo galimybę atlikti savo mokslinius tyrimus dviejose mobiliose ir stacionarioje laboratorijose. </a:t>
            </a:r>
          </a:p>
          <a:p>
            <a:r>
              <a:rPr lang="lt-LT" altLang="lt-LT" dirty="0"/>
              <a:t>Mobili mokslinė laboratorija vyko 80 kartų (1-4 nuotraukos), demonstracinė laboratorija – 250 kartų. (5 nuotrauka). Iš viso atlikta 330 vizitų. </a:t>
            </a:r>
          </a:p>
          <a:p>
            <a:r>
              <a:rPr lang="lt-LT" altLang="lt-LT" dirty="0"/>
              <a:t>Parengti 89 mokytojai –jaunojo tyrėjo vadovai</a:t>
            </a:r>
          </a:p>
          <a:p>
            <a:r>
              <a:rPr lang="lt-LT" altLang="lt-LT" dirty="0"/>
              <a:t>526 jaunuoliai įtraukti į žinias apie mokslą ir technologijas gilinančią veiklą.</a:t>
            </a:r>
          </a:p>
          <a:p>
            <a:r>
              <a:rPr lang="lt-LT" altLang="lt-LT" dirty="0"/>
              <a:t>Suorganizuoti 4 specializuoti renginiai „Idėjų mugės“. Renginių dalyviams buvo sudaryta galimybė apsilankyti Koperniko mokslo centre Varšuvoje.</a:t>
            </a:r>
          </a:p>
          <a:p>
            <a:endParaRPr lang="lt-LT" altLang="lt-LT" dirty="0"/>
          </a:p>
          <a:p>
            <a:r>
              <a:rPr lang="lt-LT" altLang="lt-LT" dirty="0"/>
              <a:t>Buvo populiarinami gamtos mokslai ir technologijos populiarinimą mokinių ir jaunimo tarpe. Tai padėjo spręsti aktualią jaunimo laisvalaikio problemą, suteikė daugiau savirealizacijos galimybių gabiems vaikams bei motyvavo jaunus žmones rinktis tyrėjo profesiją.  </a:t>
            </a:r>
          </a:p>
        </p:txBody>
      </p:sp>
    </p:spTree>
    <p:extLst>
      <p:ext uri="{BB962C8B-B14F-4D97-AF65-F5344CB8AC3E}">
        <p14:creationId xmlns:p14="http://schemas.microsoft.com/office/powerpoint/2010/main" val="201245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defTabSz="914400" eaLnBrk="1" hangingPunct="1">
              <a:spcBef>
                <a:spcPct val="0"/>
              </a:spcBef>
              <a:defRPr/>
            </a:pPr>
            <a:r>
              <a:rPr lang="lt-LT" altLang="lt-LT" sz="1600" b="1" i="1" u="sng"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Intervencijos darė poveikį strateginio konteksto rodiklių pasiekimui</a:t>
            </a:r>
            <a:r>
              <a:rPr lang="en-US" altLang="lt-LT" sz="1600" b="1" i="1" u="sng"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a:t>
            </a:r>
            <a:r>
              <a:rPr lang="en-US" altLang="lt-LT" b="1" i="1" u="sng"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 </a:t>
            </a:r>
            <a:endParaRPr lang="lt-LT" sz="400" dirty="0"/>
          </a:p>
          <a:p>
            <a:pPr marL="171450" indent="-171450">
              <a:buFont typeface="Arial" panose="020B0604020202020204" pitchFamily="34" charset="0"/>
              <a:buChar char="•"/>
              <a:defRPr/>
            </a:pPr>
            <a:r>
              <a:rPr lang="lt-LT" b="1" dirty="0"/>
              <a:t>„Mokslinės publikacijos 1 mln. gyventojų“</a:t>
            </a:r>
            <a:r>
              <a:rPr lang="lt-LT" dirty="0"/>
              <a:t> Investicijos į tyrėjų kompetencijos kėlimą, stažuočių, aukšto lygio mokslinių tyrimų vykdymą, duomenų bazių prenumeratą ir kt. tiesiogiai prisideda prie mokslinės produkcijos apimčių ir kokybės augimo. Tai leido sumažinti mokslininkų migraciją ir atjauninti šalies mokslinį potencialą, paskatino tarpdisciplininį ir tarptautinį bendradarbiavimą, užtikrinantį mokslinių tyrimų ir eksperimentinės plėtros projektų kokybės augimą. Jaunieji ir patyrę mokslininkai dalyvaudami tarptautiniuose vizituose įsijungė į tarptautines tyrimų komandas. Galiausiai, subsidijos mokslinių tyrimų vykdymui ženkliai prisidėjo prie konkursinio mokslo finansavimo sistemos Lietuvos kūrimo ir plėtros. Visa tai lėmė ženklų mokslinių publikacijų augimą</a:t>
            </a:r>
            <a:r>
              <a:rPr lang="lt-LT" b="1" dirty="0"/>
              <a:t> </a:t>
            </a:r>
            <a:r>
              <a:rPr lang="lt-LT" dirty="0"/>
              <a:t>(2005 m. 1 mln. gyventojų Lietuvoje teko 465 mokslinės publikacijos, o 2014 m. – jau 1011).</a:t>
            </a:r>
            <a:endParaRPr lang="lt-LT" sz="700" dirty="0"/>
          </a:p>
          <a:p>
            <a:pPr marL="285750" indent="-285750" algn="just" defTabSz="914400" eaLnBrk="1" hangingPunct="1">
              <a:spcBef>
                <a:spcPct val="0"/>
              </a:spcBef>
              <a:buFont typeface="Arial" panose="020B0604020202020204" pitchFamily="34" charset="0"/>
              <a:buChar char="•"/>
              <a:defRPr/>
            </a:pPr>
            <a:r>
              <a:rPr lang="lt-LT" dirty="0"/>
              <a:t>Investicijos </a:t>
            </a:r>
            <a:r>
              <a:rPr lang="lt-LT" b="1" dirty="0"/>
              <a:t>tiesiogiai prisidėjo prie tyrėjų skaičiaus augimo </a:t>
            </a:r>
            <a:r>
              <a:rPr lang="lt-LT" dirty="0"/>
              <a:t>(taip pat ir versle), nes finansavo būtent tyrėjų įdarbinimą viešajame sektoriuje ir įmonėse (programavimo laikotarpiu tyrėjų skaičius tūkst. gyventojų padidėjo nuo 8,7 proc. iki 12,9 proc.). Taip pat pasiektas strateginio konteksto rodiklio tikslas – 2015 m. versle dirbančių tyrėjų dalis turėtų sudaryti 15 proc. Šis tikslas pasiektas 2014 m. Apskritai, tyrėjų skaičius sparčiai augo tiek aukštojo mokslo, tiek verslo įmonių sektoriuose.  Visų trijų vertinimų metu nustatytas stiprus finansuotų intervencijų poveikis tyrėjų skaičiaus augimui. Augantį tyrėjų įsidarbinimą viešajame sektoriuje taip pat galėjo lemti sinergijos su Ekonomikos augimo veiksmų programos priemonėmis, kurias įgyvendinant sukurta mokslinių tyrimų infrastruktūra aukštojo mokslo sektoriuje.</a:t>
            </a:r>
          </a:p>
          <a:p>
            <a:pPr marL="285750" indent="-285750" algn="just" defTabSz="914400" eaLnBrk="1" hangingPunct="1">
              <a:spcBef>
                <a:spcPct val="0"/>
              </a:spcBef>
              <a:buFont typeface="Arial" panose="020B0604020202020204" pitchFamily="34" charset="0"/>
              <a:buChar char="•"/>
              <a:defRPr/>
            </a:pPr>
            <a:r>
              <a:rPr lang="lt-LT" dirty="0"/>
              <a:t>Intervencijos darė didelę įtaką </a:t>
            </a:r>
            <a:r>
              <a:rPr lang="lt-LT" b="1" dirty="0"/>
              <a:t>jaunesnio amžiaus tyrėjų skaičiaus augimui </a:t>
            </a:r>
            <a:r>
              <a:rPr lang="lt-LT" dirty="0"/>
              <a:t>šalyje dėl tyrėjų įdarbinimo, jaunų tyrėjų mokslinių projektų finansavimo. Taip pat finansuoti mokslo populiarinimo projektai, kurie jau vaikus supažindina su mokslo pasiekimais ir skatinama rinktis mokslininko karjerą. Nuo 2005 m. jaunųjų tyrėjų skaičius Lietuvoje augo ir 2015 m. jaunieji tyrėjai (iki 45 m.), turintys daktaro laipsnį, sudarė 45,7 proc. visų tyrėjų, dirbančių aukštojo mokslo ir valdžios sektoriuose. Planuota strateginio konteksto rodiklio reikšmė (50 proc.) kol kas nebuvo pasiekta. Vertinimo rezultatai rodo, kad finansuotos intervencijos prie konteksto rodiklio kaitos prisidėjo tiesiogiai ir reikšmingai. Remiantis šešių paramos priemonių, prisidedančių prie tyrėjų įdarbinimo, projektų vykdytojų apklausa, iš 500 daktaro laipsnį turinčių tyrėjų, įdarbintų viešajame sektoriuje dėl minėtų projektų veiklų įgyvendinimo, 65 proc. yra jauni tyrėjai. Be to, tokia rodiklio kaita yra tvari, nes daugumą įdarbintų tyrėjų yra jaunesni nei 35 m. </a:t>
            </a:r>
          </a:p>
        </p:txBody>
      </p:sp>
    </p:spTree>
    <p:extLst>
      <p:ext uri="{BB962C8B-B14F-4D97-AF65-F5344CB8AC3E}">
        <p14:creationId xmlns:p14="http://schemas.microsoft.com/office/powerpoint/2010/main" val="1221055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817412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marL="171450" indent="-171450">
              <a:buFont typeface="Arial" panose="020B0604020202020204" pitchFamily="34" charset="0"/>
              <a:buChar char="•"/>
              <a:defRPr/>
            </a:pPr>
            <a:r>
              <a:rPr lang="lt-LT" dirty="0" smtClean="0"/>
              <a:t>102,0 proc. 2 prioritetui skirtos lėšų sumos</a:t>
            </a:r>
          </a:p>
          <a:p>
            <a:pPr marL="171450" indent="-171450">
              <a:buFont typeface="Arial" panose="020B0604020202020204" pitchFamily="34" charset="0"/>
              <a:buChar char="•"/>
              <a:defRPr/>
            </a:pPr>
            <a:r>
              <a:rPr lang="lt-LT" dirty="0" smtClean="0"/>
              <a:t>100 proc. 3 prioritetui skirtos lėšų sumos</a:t>
            </a:r>
          </a:p>
          <a:p>
            <a:pPr marL="171450" indent="-171450">
              <a:buFont typeface="Arial" panose="020B0604020202020204" pitchFamily="34" charset="0"/>
              <a:buChar char="•"/>
              <a:defRPr/>
            </a:pPr>
            <a:r>
              <a:rPr lang="lt-LT" dirty="0" smtClean="0"/>
              <a:t>iki finansavimo periodo pabaigos panaudota 174,8 mln. eurų lėšų (96,2 proc. 4 prioritetui skirtos lėšų sumos). Prioriteto finansavimas, lyginant su prioritetui numatytu finansavimu prioriteto įgyvendinimo pradžioje, sumažintas beveik 9 proc. </a:t>
            </a:r>
          </a:p>
          <a:p>
            <a:pPr>
              <a:defRPr/>
            </a:pPr>
            <a:endParaRPr lang="lt-LT" dirty="0" smtClean="0"/>
          </a:p>
          <a:p>
            <a:endParaRPr lang="en-US" dirty="0"/>
          </a:p>
        </p:txBody>
      </p:sp>
    </p:spTree>
    <p:extLst>
      <p:ext uri="{BB962C8B-B14F-4D97-AF65-F5344CB8AC3E}">
        <p14:creationId xmlns:p14="http://schemas.microsoft.com/office/powerpoint/2010/main" val="257125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defTabSz="914400" eaLnBrk="1" hangingPunct="1">
              <a:buFont typeface="Arial" charset="0"/>
              <a:buNone/>
              <a:defRPr/>
            </a:pPr>
            <a:r>
              <a:rPr lang="lt-LT" u="sng" dirty="0" smtClean="0"/>
              <a:t>2012 m. Vyriausybės kanceliarija baigė įgyvendinti projektą „Valdymo, orientuoto į rezultatus, tobulinimas (VORT)“. Šis projektas buvo itin reikšmingas strateginio planavimo Lietuvoje vystymui. Buvo optimizuojami </a:t>
            </a:r>
            <a:r>
              <a:rPr lang="lt-LT" dirty="0" smtClean="0"/>
              <a:t>strateginiai planai, strategijos, biudžeto programos. Siekiama įdiegti suderintą ir vieningą strateginio planavimo nukreipto į rezultatą sistemą Lietuvoje. Buvo nustatyti pagrindiniai bendrųjų funkcijų efektyvumo rodikliai, jų pagrindu vykdoma įstaigų </a:t>
            </a:r>
            <a:r>
              <a:rPr lang="lt-LT" dirty="0" err="1" smtClean="0"/>
              <a:t>stebėsena</a:t>
            </a:r>
            <a:r>
              <a:rPr lang="lt-LT" dirty="0" smtClean="0"/>
              <a:t> ir atliekami reikalingi pokyčiai. Atitinkamai, daug įstaigų centralizavo tokios bendrąsias funkcijas kaip buhalterinė apskaita, informacinių išteklių valdymas, viešųjų pirkimų organizavimas ir kitos. </a:t>
            </a:r>
          </a:p>
          <a:p>
            <a:pPr defTabSz="914400" eaLnBrk="1" hangingPunct="1">
              <a:buFont typeface="Arial" charset="0"/>
              <a:buNone/>
              <a:defRPr/>
            </a:pPr>
            <a:r>
              <a:rPr lang="lt-LT" dirty="0" smtClean="0"/>
              <a:t>2012 m. patvirtinta 2014–2020 m. Nacionalinės pažangos programa, apjungia pagrindines Lietuvos pažangos strategijos „Lietuva 2030“ ir ES strategijos „Europa 2020“ nuostatas. Strategijoje pateikiami ilgalaikių valstybės prioritetų įgyvendinimo uždaviniai ir kryptys.</a:t>
            </a:r>
          </a:p>
          <a:p>
            <a:pPr defTabSz="914400" eaLnBrk="1" hangingPunct="1">
              <a:buFont typeface="Arial" charset="0"/>
              <a:buNone/>
              <a:defRPr/>
            </a:pPr>
            <a:endParaRPr lang="lt-LT" dirty="0" smtClean="0"/>
          </a:p>
          <a:p>
            <a:pPr defTabSz="914400" eaLnBrk="1" hangingPunct="1">
              <a:buFont typeface="Arial" charset="0"/>
              <a:buNone/>
              <a:defRPr/>
            </a:pPr>
            <a:r>
              <a:rPr lang="lt-LT" dirty="0" smtClean="0"/>
              <a:t>Prie į rezultatus orientuoto valdymo kūrimo prisidėjo diegiamos veiklos valdymo sistemos. </a:t>
            </a:r>
            <a:r>
              <a:rPr lang="lt-LT" b="1" dirty="0" smtClean="0"/>
              <a:t>2015 m. jos apėmė beveik 79 proc. valstybės išlaidų</a:t>
            </a:r>
            <a:r>
              <a:rPr lang="lt-LT" dirty="0" smtClean="0"/>
              <a:t>.</a:t>
            </a:r>
          </a:p>
          <a:p>
            <a:pPr defTabSz="914400" eaLnBrk="1" hangingPunct="1">
              <a:buFont typeface="Arial" charset="0"/>
              <a:buNone/>
              <a:defRPr/>
            </a:pPr>
            <a:r>
              <a:rPr lang="lt-LT" dirty="0" smtClean="0"/>
              <a:t>Savivaldybių, valstybės ir kitose viešosiose įstaigose buvo įdiegtos 182 vidaus administravimo ir veiklos valdymą gerinančios sistemos ar metodai, buvo kuriamos informacinės sistemos, skirtos efektyvesniam viešojo sektoriaus finansų valdymui ir apskaitai valstybės ir savivaldybių lygmenimis.</a:t>
            </a:r>
          </a:p>
          <a:p>
            <a:pPr defTabSz="914400" eaLnBrk="1" hangingPunct="1">
              <a:buFont typeface="Arial" charset="0"/>
              <a:buNone/>
              <a:defRPr/>
            </a:pPr>
            <a:endParaRPr lang="lt-LT" dirty="0" smtClean="0"/>
          </a:p>
          <a:p>
            <a:pPr defTabSz="914400" eaLnBrk="1" hangingPunct="1">
              <a:buFont typeface="Arial" charset="0"/>
              <a:buNone/>
              <a:defRPr/>
            </a:pPr>
            <a:r>
              <a:rPr lang="lt-LT" dirty="0" smtClean="0"/>
              <a:t>Iki finansavimo periodo pabaigos 99,60 proc. mokymuose dalyvavusių asmenų sėkmingai baigė mokymus ir gavo mokymo pažymėjimus. </a:t>
            </a:r>
            <a:r>
              <a:rPr lang="lt-LT" sz="1600" dirty="0" smtClean="0"/>
              <a:t>Pagal išorės ekspertų pateiktus projektų dalyvių apklausų rezultatų duomenis, </a:t>
            </a:r>
            <a:r>
              <a:rPr lang="lt-LT" sz="1600" b="1" dirty="0" smtClean="0"/>
              <a:t>mokymuose įgytas žinias, neatsižvelgiant į žinių taikymo dažnumą, pritaikė 73,2 proc. juose dalyvavusių asmenų</a:t>
            </a:r>
            <a:r>
              <a:rPr lang="lt-LT" sz="1600" dirty="0" smtClean="0"/>
              <a:t>.</a:t>
            </a:r>
            <a:endParaRPr lang="lt-LT" sz="800" dirty="0" smtClean="0"/>
          </a:p>
          <a:p>
            <a:pPr defTabSz="914400" eaLnBrk="1" hangingPunct="1">
              <a:buFont typeface="Arial" charset="0"/>
              <a:buNone/>
              <a:defRPr/>
            </a:pPr>
            <a:r>
              <a:rPr lang="lt-LT" dirty="0" smtClean="0"/>
              <a:t>Pastebėta tendencija, kad didesnė dalis sėkmingai mokymus baigusių dalyvių reguliariai naudoja žinias, įgytas mokymuose, vystančiuose bendrąsias kompetencijas, pritaikomas daugelyje sričių ir labiau susijusias su organizaciniais pokyčiais valstybės ir savivaldybių institucijose, pavyzdžiui, tokiose mokymų srityse, kaip turto priežiūra ir valdymas (76,92 proc.), dokumentų valdymas ir administravimas (73,68 proc.), analitinės kompetencijos (70,37 proc.), vadybinės kompetencijos (67,96 proc.). </a:t>
            </a:r>
          </a:p>
          <a:p>
            <a:pPr defTabSz="914400" eaLnBrk="1" hangingPunct="1">
              <a:buFont typeface="Arial" charset="0"/>
              <a:buNone/>
              <a:defRPr/>
            </a:pPr>
            <a:r>
              <a:rPr lang="lt-LT" dirty="0" smtClean="0"/>
              <a:t>Rezultato rodiklio</a:t>
            </a:r>
            <a:r>
              <a:rPr lang="lt-LT" b="1" dirty="0" smtClean="0"/>
              <a:t> „Sėkmingai mokymus baigusių asmenų, kurie taiko įgytas žinias darbe, dalis (proc., 6 mėnesiai po mokymų pabaigos)“ </a:t>
            </a:r>
            <a:r>
              <a:rPr lang="lt-LT" dirty="0" smtClean="0"/>
              <a:t>reikšmė yra 56,76 proc. (VP-75). Rodiklio skaičiavimo metodika skaičiavo „reguliariai“ taikančius.</a:t>
            </a:r>
          </a:p>
          <a:p>
            <a:pPr defTabSz="914400" eaLnBrk="1" hangingPunct="1">
              <a:buFont typeface="Arial" charset="0"/>
              <a:buNone/>
              <a:defRPr/>
            </a:pPr>
            <a:endParaRPr lang="lt-LT" altLang="lt-LT" b="1" i="1" u="sng" dirty="0" smtClean="0"/>
          </a:p>
          <a:p>
            <a:pPr>
              <a:defRPr/>
            </a:pPr>
            <a:r>
              <a:rPr lang="lt-LT" dirty="0" smtClean="0"/>
              <a:t>Visos 60 savivaldybių turi parengtus bendruosius teritorijų planus. Savivaldybės, skirtingai nei buvo prognozuota, inicijavo ne tik savivaldybių teritorijų bendrųjų planų, bet ir atskirų savivaldybių teritorijų dalių (miestų, miestelių) bendrųjų planų rengimą, o tai leido padidinti savivaldybių priimamų sprendimų savivaldybių teritorijų ir jos dalių vystymosi plėtros klausimais aiškumą, pagrįstumą.</a:t>
            </a:r>
          </a:p>
          <a:p>
            <a:pPr>
              <a:defRPr/>
            </a:pPr>
            <a:r>
              <a:rPr lang="lt-LT" dirty="0" smtClean="0"/>
              <a:t>Vertinimas atskleidė, kad konkrečių teritorijų (regionų, savivaldybių) socialinei ir ekonominei plėtrai ypač svarbi aiški teritorijos plėtros vizija, strategija ir lyderystė planuojant ir įgyvendinant projektus. Tokiu atveju ES fondų investicijos gali tapti socialinės ir ekonominės plėtros katalizatoriumi. </a:t>
            </a:r>
          </a:p>
          <a:p>
            <a:pPr defTabSz="914400" eaLnBrk="1" hangingPunct="1">
              <a:buFont typeface="Arial" charset="0"/>
              <a:buNone/>
              <a:defRPr/>
            </a:pPr>
            <a:endParaRPr lang="lt-LT" altLang="lt-LT" sz="1600" b="1" i="1" u="sng" dirty="0" smtClean="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endParaRPr>
          </a:p>
          <a:p>
            <a:pPr defTabSz="914400" eaLnBrk="1" hangingPunct="1">
              <a:buFont typeface="Arial" charset="0"/>
              <a:buNone/>
              <a:defRPr/>
            </a:pPr>
            <a:r>
              <a:rPr lang="lt-LT" altLang="lt-LT" b="1" dirty="0" smtClean="0">
                <a:solidFill>
                  <a:srgbClr val="D2AA00"/>
                </a:solidFill>
                <a:cs typeface="Times New Roman" panose="02020603050405020304" pitchFamily="18" charset="0"/>
              </a:rPr>
              <a:t>Tobulinti žmogiškųjų išteklių valdymą </a:t>
            </a:r>
            <a:r>
              <a:rPr lang="lt-LT" dirty="0" smtClean="0"/>
              <a:t>Patobulinti ir (ar) naujai parengti 9 teisės aktai, reglamentuojantys ir (ar) plėtojantys viešojo ir privataus sektorių partnerystę valstybėje, parengti 23 teisės aktų projektai, skirti teisinei bazei tobulinti.  Surengti </a:t>
            </a:r>
            <a:r>
              <a:rPr lang="lt-LT" b="1" dirty="0" smtClean="0"/>
              <a:t>85 bendradarbiavimą jaunimo politikos srityje </a:t>
            </a:r>
            <a:r>
              <a:rPr lang="lt-LT" dirty="0" smtClean="0"/>
              <a:t>skatinantys renginiai. Sukurti </a:t>
            </a:r>
            <a:r>
              <a:rPr lang="lt-LT" b="1" dirty="0" smtClean="0"/>
              <a:t>5 valdžios ir nevyriausybinio sektorių bendradarbiavimo tinklai</a:t>
            </a:r>
            <a:endParaRPr lang="lt-LT" altLang="lt-LT" b="1" i="1" dirty="0" smtClean="0">
              <a:solidFill>
                <a:schemeClr val="tx1"/>
              </a:solidFill>
              <a:cs typeface="Times New Roman" panose="02020603050405020304" pitchFamily="18" charset="0"/>
            </a:endParaRPr>
          </a:p>
          <a:p>
            <a:pPr defTabSz="914400" eaLnBrk="1" hangingPunct="1">
              <a:buFont typeface="Arial" charset="0"/>
              <a:buNone/>
              <a:defRPr/>
            </a:pPr>
            <a:endParaRPr lang="lt-LT" dirty="0" smtClean="0"/>
          </a:p>
          <a:p>
            <a:pPr defTabSz="914400" eaLnBrk="1" hangingPunct="1">
              <a:buFont typeface="Arial" charset="0"/>
              <a:buNone/>
              <a:defRPr/>
            </a:pPr>
            <a:r>
              <a:rPr lang="lt-LT" altLang="lt-LT" sz="1600" b="1" dirty="0" smtClean="0">
                <a:solidFill>
                  <a:srgbClr val="D2AA00"/>
                </a:solidFill>
                <a:cs typeface="Times New Roman" panose="02020603050405020304" pitchFamily="18" charset="0"/>
              </a:rPr>
              <a:t>gerinti ekonominės veiklos reglamentavimą, paslaugų teikimą gyventojams ir verslui. </a:t>
            </a:r>
            <a:r>
              <a:rPr lang="lt-LT" dirty="0" smtClean="0"/>
              <a:t>Lietuvos Respublikos vidaus reikalų ministerijoje įgyvendinant „vieno langelio“ principą sukurta ir įdiegta centralizuota viešųjų ir administracinių paslaugų sistema, kuri apima vieningą viešųjų ir administracinių paslaugų registrą. Vykdant kokybės vadybos metodų taikymo Lietuvos viešojo administravimo institucijose ir įstaigose </a:t>
            </a:r>
            <a:r>
              <a:rPr lang="lt-LT" dirty="0" err="1" smtClean="0"/>
              <a:t>stebėseną</a:t>
            </a:r>
            <a:r>
              <a:rPr lang="lt-LT" dirty="0" smtClean="0"/>
              <a:t> atlikti 4 tyrimai. </a:t>
            </a:r>
          </a:p>
          <a:p>
            <a:pPr defTabSz="914400" eaLnBrk="1" hangingPunct="1">
              <a:buFont typeface="Arial" charset="0"/>
              <a:buNone/>
              <a:defRPr/>
            </a:pPr>
            <a:r>
              <a:rPr lang="lt-LT" dirty="0" smtClean="0"/>
              <a:t>Taip pat vykdant ir (ar) tęsiant viešųjų politikų reformas, Lietuvos mokslo taryboje parengtas programinio konkursinio (mokslinių tyrimų ir technologijų plėtros projektų) finansavimo modelis, sustiprinti su šiuo modeliu susiję Lietuvos mokslo tarybos administraciniai bei ekspertiniai gebėjimai. Įgyvendinant uždavinį buvo parengti 169 dokumentų paketai, susiję su sveikatos priežiūros sistemos tobulinimu, sveikatos priežiūros kokybe, sveikatos priežiūros technologijų vertinimu (ataskaitos, įvairūs pavyzdinių diagnostikos ir gydymo protokolai) ir kt. </a:t>
            </a:r>
            <a:endParaRPr lang="lt-LT" dirty="0"/>
          </a:p>
        </p:txBody>
      </p:sp>
    </p:spTree>
    <p:extLst>
      <p:ext uri="{BB962C8B-B14F-4D97-AF65-F5344CB8AC3E}">
        <p14:creationId xmlns:p14="http://schemas.microsoft.com/office/powerpoint/2010/main" val="2552756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lt-LT" altLang="lt-LT" dirty="0"/>
              <a:t>Valstybės tarnybos departamentas kaip įstaiga, dalyvaujanti formuojant valstybės politiką valstybės tarnybos srityje ir ją įgyvendinanti, siekė padidinti valstybės tarnautojų atrankos veiksmingumą ir skaidrumą Lietuvoje. Atrankos problemos jau buvo seniai išryškėjusios. </a:t>
            </a:r>
          </a:p>
          <a:p>
            <a:r>
              <a:rPr lang="lt-LT" altLang="lt-LT" dirty="0"/>
              <a:t>Pirma, atrankos procedūrų neveiksmingumas, nes dėl nepakankamos atrankų komisijų narių kompetencijos ir atrankos įrankių stokos buvo sunku užtikrinti, kad valstybės tarnautojų pozicijas užims geriausi kandidatai. Antra, atrankos procedūrų neskaidrumas, nes atrenkant kandidatus buvo palankios sąlygos nepotizmui ir korupcijai. 2012 m. priėmus Valstybės tarnybos įstatymo pakeitimus ir atsiradus galimybei atrankos tobulinimą finansuoti iš ES struktūrinių fondų jis pradėjo įgyvendinti sisteminį projektą „Valstybės tarnautojų atrankos sistemos tobulinimas“. Projekto tikslas – didinti valstybės tarnautojų atrankos sistemos efektyvumą. </a:t>
            </a:r>
          </a:p>
          <a:p>
            <a:endParaRPr lang="lt-LT" altLang="lt-LT" dirty="0"/>
          </a:p>
          <a:p>
            <a:r>
              <a:rPr lang="lt-LT" altLang="lt-LT" dirty="0"/>
              <a:t>Įgyvendinant projektą buvo </a:t>
            </a:r>
            <a:r>
              <a:rPr lang="lt-LT" altLang="lt-LT" b="1" dirty="0"/>
              <a:t>parengta Valstybės tarnautojų atrankos tobulinimo koncepcija, sukurti bendrųjų gebėjimų, užsienio kalbų testai ir vadovavimo gebėjimus vertinančios užduotys, atrankos programinė įranga, įrengta kompiuterizuota testavimo salė, apmokyta beveik 1000 darbuotojų, atsakingų už personalo valdymą, administravimą ar tvarkymą įstaigose, parengtas Praktinis vadovas valstybės tarnautojų atrankos komisijoms, vykdančioms konkursus konkrečiose įstaigose</a:t>
            </a:r>
            <a:r>
              <a:rPr lang="lt-LT" altLang="lt-LT" dirty="0"/>
              <a:t>.</a:t>
            </a:r>
          </a:p>
          <a:p>
            <a:r>
              <a:rPr lang="lt-LT" altLang="lt-LT" dirty="0"/>
              <a:t>Pagrindinis šio projekto rezultatas –  nuo 2013 m. birželio 1 d. pradėta vykdyti iš dalies centralizuota valstybės ir savivaldybių institucijų ir įstaigų valstybės tarnautojų atranka. Pirmasis etapas vykdomas Valstybės tarnybos departamente, tikrinami pretendentų į valstybės tarnautojų pareigas bendrieji ir vadovavimo gebėjimai, o antrasis etapas – konkursas – vykdomas konkrečiose įstaigose. </a:t>
            </a:r>
          </a:p>
          <a:p>
            <a:r>
              <a:rPr lang="lt-LT" altLang="lt-LT" dirty="0"/>
              <a:t>Taigi valstybės tarnautojų atranka tapo skaidresnė, nes dėl jos dalinio centralizavimo labai sumažėjo subjektų, kurie priima sprendimus dėl atrankos rezultatų, skaičius. Bendrųjų gebėjimų testus jau laikė daugiau negu 6000 asmenų, pretenduojančių į valstybės tarnybą, ir daugiau negu 300 kandidatų, pretenduojančių į vadovų pareigybes. </a:t>
            </a:r>
          </a:p>
          <a:p>
            <a:endParaRPr lang="lt-LT" altLang="lt-LT" dirty="0"/>
          </a:p>
          <a:p>
            <a:r>
              <a:rPr lang="lt-LT" altLang="lt-LT" dirty="0"/>
              <a:t>Atrankų rezultatai rodo, kad atrankos mechanizmas tapo veiksmingesnis, nes leidžia visapusiškai nustatyti kandidatų gebėjimus. Be to, naujoji atrankos sistema prisideda ir prie valstybės tarnybos patrauklumo bei prieinamumo didinimo, nes sukūrus informacinę sistemą pretenduoti į valstybės tarnybą tapo paprasčiau. Tikėtina, kad per artimiausius metus turėtų keistis ir iki šiol vyravusi visuomenės nuomonė, kad įdarbinant į valstybės tarnybą yra paplitusi korupcija. Galiausiai projektas prisideda prie valstybės tarnybos reformos įgyvendinimo Lietuvoje.</a:t>
            </a:r>
          </a:p>
          <a:p>
            <a:endParaRPr lang="lt-LT" altLang="lt-LT" dirty="0"/>
          </a:p>
          <a:p>
            <a:r>
              <a:rPr lang="lt-LT" altLang="lt-LT" dirty="0"/>
              <a:t>Įgyvendinant projektą buvo siekiama konsensuso tarp suinteresuotųjų grupių. Siekiant pritarimo projektui valstybės ir savivaldybių institucijose, buvo įgyvendinamos tokios priemonės kaip mokymai, diskusijos darbo grupėse, apklausos, konsultacijos, konferencijos. Taip pat daug dėmesio buvo skiriama ryšiams su visuomene. Per žiniasklaidą visuomenė buvo nuolat informuojama apie vykstančius valstybės tarnybos atrankos pokyčius, siekiant formuoti teigiamas nuostatas, paskelbta kelios dešimtys straipsnių žiniasklaidoje. </a:t>
            </a:r>
          </a:p>
          <a:p>
            <a:r>
              <a:rPr lang="lt-LT" altLang="lt-LT" dirty="0"/>
              <a:t>Tinkamai projektą suplanuoti ir įgyvendinti padėjo ir sukaupta užsienio šalių patirtis. Valstybės tarnybos departamento specialistai sėmėsi praktinės patirties Belgijoje, Airijoje, Prancūzijoje ir Olandijoje – šalyse, pagal kurių atrankos modelių geriausiai pasiteisinusius elementus buvo tobulinama atrankos sistema Lietuvoje. Projektas buvo tinkamai suderintas su kitais Valstybės tarnybos departamento įgyvendinamais projektais – „Valstybės tarnyboje būtinų kompetencijų analizė ir valstybės tarnautojų pareigybių aprašymų katalogas“ bei „Valstybės tarnautojų registro ir valstybės tarnybos valdymo informacinės sistemos modernizavimas ir plėtra“. Galiausiai svarbus projekto bruožas yra tai, kad jis prisideda prie sisteminių pokyčių Lietuvoje –  yra susijęs su valstybės tarnybos reforma.</a:t>
            </a:r>
          </a:p>
          <a:p>
            <a:endParaRPr lang="lt-LT" altLang="lt-LT" dirty="0"/>
          </a:p>
          <a:p>
            <a:r>
              <a:rPr lang="lt-LT" altLang="lt-LT" dirty="0"/>
              <a:t>https://www.youtube.com/watch?v=qqr0pkQ_cj8</a:t>
            </a:r>
          </a:p>
        </p:txBody>
      </p:sp>
    </p:spTree>
    <p:extLst>
      <p:ext uri="{BB962C8B-B14F-4D97-AF65-F5344CB8AC3E}">
        <p14:creationId xmlns:p14="http://schemas.microsoft.com/office/powerpoint/2010/main" val="1465894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defTabSz="914400" eaLnBrk="1" hangingPunct="1">
              <a:spcBef>
                <a:spcPct val="0"/>
              </a:spcBef>
              <a:defRPr/>
            </a:pPr>
            <a:r>
              <a:rPr lang="lt-LT" altLang="lt-LT" sz="1600" b="1" i="1" u="sng"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Intervencijų poveikis</a:t>
            </a:r>
            <a:r>
              <a:rPr lang="en-US" altLang="lt-LT" sz="1600" b="1" i="1" u="sng"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a:t>
            </a:r>
            <a:r>
              <a:rPr lang="en-US" altLang="lt-LT" b="1" i="1" u="sng"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 </a:t>
            </a:r>
          </a:p>
          <a:p>
            <a:pPr defTabSz="914400" eaLnBrk="1" hangingPunct="1">
              <a:spcBef>
                <a:spcPct val="0"/>
              </a:spcBef>
              <a:buFont typeface="Arial" panose="020B0604020202020204" pitchFamily="34" charset="0"/>
              <a:buNone/>
              <a:defRPr/>
            </a:pPr>
            <a:endParaRPr lang="lt-LT" sz="400" dirty="0"/>
          </a:p>
          <a:p>
            <a:pPr marL="171450" indent="-171450">
              <a:buFont typeface="Arial" panose="020B0604020202020204" pitchFamily="34" charset="0"/>
              <a:buChar char="•"/>
              <a:defRPr/>
            </a:pPr>
            <a:r>
              <a:rPr lang="lt-LT" dirty="0"/>
              <a:t>Investicijos darė </a:t>
            </a:r>
            <a:r>
              <a:rPr lang="lt-LT" b="1" dirty="0"/>
              <a:t>poveikį strateginio konteksto rodiklių pasiekimui </a:t>
            </a:r>
            <a:r>
              <a:rPr lang="lt-LT" dirty="0"/>
              <a:t>(gerėjo viešųjų paslaugų kokybės, valstybės tarnybos kokybės, geresnio reglamentavimo politikos kokybės suvokimas). 2007–2015 m. Lietuvos rodiklių reikšmės svyravo. Pradžioje nežymiai kritę, laikotarpio pabaigoje jie pradėjo augti. Apibendrinus visą laikotarpį, šių rodiklių reikšmės pagerėjo. Abiejų rodiklių reikšmių pokytis yra susijęs ir su ES fondų lėšų intervencijomis į viešojo valdymo kokybės gerinimą susijusius aspektus (pavyzdžiui, viešųjų paslaugų kokybę, valstybės tarnybos kokybę, geresnio reglamentavimo politikos kokybę)</a:t>
            </a:r>
          </a:p>
          <a:p>
            <a:pPr marL="285750" indent="-285750" algn="just" defTabSz="914400" eaLnBrk="1" hangingPunct="1">
              <a:spcBef>
                <a:spcPct val="0"/>
              </a:spcBef>
              <a:buFont typeface="Arial" panose="020B0604020202020204" pitchFamily="34" charset="0"/>
              <a:buChar char="•"/>
              <a:defRPr/>
            </a:pPr>
            <a:endParaRPr lang="lt-LT" dirty="0"/>
          </a:p>
          <a:p>
            <a:pPr marL="285750" indent="-285750" algn="just" defTabSz="914400" eaLnBrk="1" hangingPunct="1">
              <a:spcBef>
                <a:spcPct val="0"/>
              </a:spcBef>
              <a:buFont typeface="Arial" panose="020B0604020202020204" pitchFamily="34" charset="0"/>
              <a:buChar char="•"/>
              <a:defRPr/>
            </a:pPr>
            <a:r>
              <a:rPr lang="lt-LT" dirty="0"/>
              <a:t>Per programavimo laikotarpį visi su viešojo administravimo sektoriumi susiję rodikliai kito teigiama linkme. Gyventojų pasitikėjimas valstybės ir savivaldybių institucijomis didėjo ir 2015 m. siekė 64 proc.</a:t>
            </a:r>
          </a:p>
          <a:p>
            <a:pPr marL="285750" indent="-285750" algn="just" defTabSz="914400" eaLnBrk="1" hangingPunct="1">
              <a:spcBef>
                <a:spcPct val="0"/>
              </a:spcBef>
              <a:buFont typeface="Arial" panose="020B0604020202020204" pitchFamily="34" charset="0"/>
              <a:buChar char="•"/>
              <a:defRPr/>
            </a:pPr>
            <a:endParaRPr lang="lt-LT" sz="400" dirty="0"/>
          </a:p>
          <a:p>
            <a:pPr marL="285750" indent="-285750" algn="just" defTabSz="914400" eaLnBrk="1" hangingPunct="1">
              <a:spcBef>
                <a:spcPct val="0"/>
              </a:spcBef>
              <a:buFont typeface="Arial" panose="020B0604020202020204" pitchFamily="34" charset="0"/>
              <a:buChar char="•"/>
              <a:defRPr/>
            </a:pPr>
            <a:r>
              <a:rPr lang="lt-LT" dirty="0"/>
              <a:t>ES investicijų </a:t>
            </a:r>
            <a:r>
              <a:rPr lang="lt-LT" b="1" dirty="0"/>
              <a:t>poveikis viešajam valdymui žmogiškųjų išteklių srityje buvo santykinai dideli</a:t>
            </a:r>
            <a:r>
              <a:rPr lang="lt-LT" dirty="0"/>
              <a:t>s. Didžiausias investicijų poveikis matomas valstybės tarnautojų atrankos, personalo valdymo, taip pat informacinių technologijų valstybės tarnybos valdyme naudojimo srityse, t. y. srityse, kuriose buvo vykdomi sisteminio lygio žmogiškųjų išteklių valdymo pokyčiai. Šiam poveikiui pasireikšti padeda projektų įgyvendinimo metu sukurtų sisteminio lygio žmogiškųjų išteklių valdymo priemonių taikymo patvirtinimas teisės aktais ir sisteminių intervencijų ryšys su organizaciniais pokyčiais. numatoma toliau investuoti į tarnautojų kompetencijų stiprinimą. Siekiant šių investicijų rezultatyvumo, numatoma stiprinti tas tarnautojų kompetencijas, kurios reikalingos konkrečių pokyčių tinkamam įgyvendinimui. Taip pat numatoma sisteminiu lygiu vykdyti tarnautojų strateginėms kompetencijoms stiprinti skirtus projektus, ypatingą dėmesį skiriant tokių projektų tikslinių grupių (dalyvių) nustatymui. </a:t>
            </a:r>
          </a:p>
          <a:p>
            <a:pPr marL="285750" indent="-285750" algn="just" defTabSz="914400" eaLnBrk="1" hangingPunct="1">
              <a:spcBef>
                <a:spcPct val="0"/>
              </a:spcBef>
              <a:buFont typeface="Arial" panose="020B0604020202020204" pitchFamily="34" charset="0"/>
              <a:buChar char="•"/>
              <a:defRPr/>
            </a:pPr>
            <a:endParaRPr lang="lt-LT" sz="400" dirty="0"/>
          </a:p>
          <a:p>
            <a:pPr marL="285750" indent="-285750" algn="just" defTabSz="914400" eaLnBrk="1" hangingPunct="1">
              <a:spcBef>
                <a:spcPct val="0"/>
              </a:spcBef>
              <a:buFont typeface="Arial" panose="020B0604020202020204" pitchFamily="34" charset="0"/>
              <a:buChar char="•"/>
              <a:defRPr/>
            </a:pPr>
            <a:r>
              <a:rPr lang="lt-LT" dirty="0"/>
              <a:t>ES investicijų </a:t>
            </a:r>
            <a:r>
              <a:rPr lang="lt-LT" b="1" dirty="0"/>
              <a:t>poveikis veiklos valdymo srityje</a:t>
            </a:r>
            <a:r>
              <a:rPr lang="lt-LT" b="1" i="1" dirty="0"/>
              <a:t> </a:t>
            </a:r>
            <a:r>
              <a:rPr lang="lt-LT" dirty="0"/>
              <a:t>taip pat</a:t>
            </a:r>
            <a:r>
              <a:rPr lang="lt-LT" i="1" dirty="0"/>
              <a:t> </a:t>
            </a:r>
            <a:r>
              <a:rPr lang="lt-LT" dirty="0"/>
              <a:t>yra santykinai didelis (didžiausią poveikį padarė su strateginio planavimo ir viešojo sektoriaus apskaitos reformų įgyvendinimu susiję sisteminio lygio projektų rezultatai).</a:t>
            </a:r>
          </a:p>
          <a:p>
            <a:pPr marL="285750" indent="-285750" algn="just" defTabSz="914400" eaLnBrk="1" hangingPunct="1">
              <a:spcBef>
                <a:spcPct val="0"/>
              </a:spcBef>
              <a:buFont typeface="Arial" panose="020B0604020202020204" pitchFamily="34" charset="0"/>
              <a:buChar char="•"/>
              <a:defRPr/>
            </a:pPr>
            <a:endParaRPr lang="lt-LT" sz="400" dirty="0"/>
          </a:p>
          <a:p>
            <a:pPr marL="285750" indent="-285750" algn="just" defTabSz="914400" eaLnBrk="1" hangingPunct="1">
              <a:spcBef>
                <a:spcPct val="0"/>
              </a:spcBef>
              <a:buFont typeface="Arial" panose="020B0604020202020204" pitchFamily="34" charset="0"/>
              <a:buChar char="•"/>
              <a:defRPr/>
            </a:pPr>
            <a:r>
              <a:rPr lang="lt-LT" b="1" dirty="0"/>
              <a:t>Sisteminių viešosios politikos reformų srities projektų poveikis </a:t>
            </a:r>
            <a:r>
              <a:rPr lang="lt-LT" dirty="0"/>
              <a:t>tebėra sektorinis ir ribotas (didžiausias – reglamentavimo diegimu (pvz., administracinės naštos mažinimu) susijusių projektų poveikis).</a:t>
            </a:r>
          </a:p>
        </p:txBody>
      </p:sp>
    </p:spTree>
    <p:extLst>
      <p:ext uri="{BB962C8B-B14F-4D97-AF65-F5344CB8AC3E}">
        <p14:creationId xmlns:p14="http://schemas.microsoft.com/office/powerpoint/2010/main" val="122105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91809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marL="0" marR="0" lvl="0" indent="0" algn="l" defTabSz="914147"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Didelę įtaką 1 prioriteto įgyvendinimui darė ekonominės ir socialinės situacijos pokyčiai. Programavimo laikotarpiu šiam prioritetui keturis kartus buvo skirtas papildomas finansavimas, atsižvelgiant į poreikį spręsti nedarbo problemas. Svarbiausia priemonė, skirta kovai su nedarbu, buvo „Ieškančių darbo asmenų integracija į darbo rinką“. Šiai priemonei skirtas finansavimas programavimo laikotarpiu išaugo net 3 kartus. Papildomos lėšos taip pat buvo skirtos jaunimo nedarbui mažinti bei verslumui skatinti, siekiant, kad žmonės pradėtų savo verslus ir kurtų sau darbo vietas, o tokiu būdu būtų mažinamas nedarbas.</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1741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lt-LT" altLang="lt-LT" dirty="0" smtClean="0"/>
              <a:t>Įgyvendinat šį uždavinį, buvo finansuojamas žmogiškųjų išteklių tobulinimas įmonėse ir viešajame sektoriuje (vykdomi darbuotojų ir vadovų mokymai), remiamas socialinis dialogas ir įmonių socialinės atsakomybės iniciatyvos, finansuojami šeimos ir darbo įsipareigojimų derinimui skirti veiksmai, remiamas kompiuterinio raštingumo įgūdžių ugdymas, taip pat </a:t>
            </a:r>
            <a:r>
              <a:rPr lang="lt-LT" altLang="lt-LT" dirty="0" err="1" smtClean="0"/>
              <a:t>finansu</a:t>
            </a:r>
            <a:endParaRPr lang="lt-LT" altLang="lt-LT" dirty="0" smtClean="0"/>
          </a:p>
          <a:p>
            <a:endParaRPr lang="lt-LT" altLang="lt-LT" dirty="0" smtClean="0"/>
          </a:p>
          <a:p>
            <a:pPr marL="0" marR="0" lvl="0" indent="0" algn="l" defTabSz="914147"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Buvo pasiekti geresni nei planuoti įsidarbinimo po dalyvavimo ADRP priemonėse rezultatai – Lietuvos darbo biržos kaupiami duomenys apie tikslinės grupės padėtį darbo rinkoje rodo, kad po intervencijos daugiau nei metus darbo rinkoje išsilaikė 45 proc. visų dalyvių. Prie šio rezultato teigiamai prisidėjo gana greitai po krizės atsigavusi Lietuvos ekonomika ir atitinkamai pradėjusi augti paklausa darbo jėgai.</a:t>
            </a:r>
            <a:endParaRPr lang="en-US" sz="1200" kern="1200" dirty="0" smtClean="0">
              <a:solidFill>
                <a:schemeClr val="tx1"/>
              </a:solidFill>
              <a:effectLst/>
              <a:latin typeface="+mn-lt"/>
              <a:ea typeface="+mn-ea"/>
              <a:cs typeface="+mn-cs"/>
            </a:endParaRPr>
          </a:p>
          <a:p>
            <a:endParaRPr lang="en-US" altLang="lt-LT" dirty="0" smtClean="0"/>
          </a:p>
          <a:p>
            <a:pPr algn="just" eaLnBrk="1" hangingPunct="1">
              <a:buFont typeface="Arial" charset="0"/>
              <a:buChar char="•"/>
            </a:pPr>
            <a:endParaRPr lang="en-US" altLang="lt-LT" dirty="0" smtClean="0">
              <a:solidFill>
                <a:schemeClr val="tx1"/>
              </a:solidFill>
            </a:endParaRPr>
          </a:p>
          <a:p>
            <a:pPr algn="just" eaLnBrk="1" hangingPunct="1">
              <a:buFont typeface="Arial" charset="0"/>
              <a:buChar char="•"/>
            </a:pPr>
            <a:r>
              <a:rPr lang="lt-LT" altLang="lt-LT" dirty="0" smtClean="0">
                <a:solidFill>
                  <a:schemeClr val="tx1"/>
                </a:solidFill>
              </a:rPr>
              <a:t>Įgyvendinti 405 projektai, kuriuose mokymai buvo viena iš pagrindinių veiklų. </a:t>
            </a:r>
            <a:r>
              <a:rPr lang="lt-LT" altLang="lt-LT" b="1" dirty="0" smtClean="0">
                <a:solidFill>
                  <a:schemeClr val="tx1"/>
                </a:solidFill>
              </a:rPr>
              <a:t>Mokymų dalyvių skaičius </a:t>
            </a:r>
            <a:r>
              <a:rPr lang="lt-LT" altLang="lt-LT" dirty="0" smtClean="0">
                <a:solidFill>
                  <a:schemeClr val="tx1"/>
                </a:solidFill>
              </a:rPr>
              <a:t>siekė daugiau nei </a:t>
            </a:r>
            <a:r>
              <a:rPr lang="lt-LT" altLang="lt-LT" b="1" dirty="0" smtClean="0">
                <a:solidFill>
                  <a:schemeClr val="tx1"/>
                </a:solidFill>
              </a:rPr>
              <a:t>235 tūkst. asmenų</a:t>
            </a:r>
            <a:r>
              <a:rPr lang="lt-LT" altLang="lt-LT" dirty="0" smtClean="0">
                <a:solidFill>
                  <a:schemeClr val="tx1"/>
                </a:solidFill>
              </a:rPr>
              <a:t>.</a:t>
            </a:r>
          </a:p>
          <a:p>
            <a:pPr algn="just" eaLnBrk="1" hangingPunct="1">
              <a:buFont typeface="Arial" charset="0"/>
              <a:buChar char="•"/>
            </a:pPr>
            <a:r>
              <a:rPr lang="lt-LT" altLang="lt-LT" dirty="0" smtClean="0">
                <a:solidFill>
                  <a:schemeClr val="tx1"/>
                </a:solidFill>
              </a:rPr>
              <a:t>Mokymuose įgytas žinias savo darbo vietoje taikė apie 90 proc. jų dalyvių.</a:t>
            </a:r>
          </a:p>
          <a:p>
            <a:pPr algn="just" eaLnBrk="1" hangingPunct="1">
              <a:buFont typeface="Arial" charset="0"/>
              <a:buChar char="•"/>
            </a:pPr>
            <a:r>
              <a:rPr lang="lt-LT" altLang="lt-LT" b="1" dirty="0" smtClean="0">
                <a:solidFill>
                  <a:schemeClr val="tx1"/>
                </a:solidFill>
              </a:rPr>
              <a:t>68 proc. projektuose dalyvavusių įmonių </a:t>
            </a:r>
            <a:r>
              <a:rPr lang="lt-LT" altLang="lt-LT" dirty="0" smtClean="0">
                <a:solidFill>
                  <a:schemeClr val="tx1"/>
                </a:solidFill>
              </a:rPr>
              <a:t>net ir po jų pabaigos </a:t>
            </a:r>
            <a:r>
              <a:rPr lang="lt-LT" altLang="lt-LT" b="1" dirty="0" smtClean="0">
                <a:solidFill>
                  <a:schemeClr val="tx1"/>
                </a:solidFill>
              </a:rPr>
              <a:t>organizuoja tęstinius mokymus </a:t>
            </a:r>
            <a:r>
              <a:rPr lang="lt-LT" altLang="lt-LT" dirty="0" smtClean="0">
                <a:solidFill>
                  <a:schemeClr val="tx1"/>
                </a:solidFill>
              </a:rPr>
              <a:t>savo darbuotojams, o 87 proc. šių įmonių yra SVV. </a:t>
            </a:r>
            <a:r>
              <a:rPr lang="lt-LT" altLang="lt-LT" dirty="0" smtClean="0"/>
              <a:t>ES parama padėjo išlaikyti gana aukštą tęstinių mokymų organizavimo įmonėse lygį ekonominio nuosmukio laikotarpiu, kai įmonių finansinės galimybės organizuoti mokymus savo darbuotojams buvo sumažėjusios.</a:t>
            </a:r>
          </a:p>
          <a:p>
            <a:pPr algn="just" eaLnBrk="1" hangingPunct="1">
              <a:buFont typeface="Arial" charset="0"/>
              <a:buChar char="•"/>
            </a:pPr>
            <a:endParaRPr lang="lt-LT" altLang="lt-LT" dirty="0" smtClean="0">
              <a:solidFill>
                <a:schemeClr val="tx1"/>
              </a:solidFill>
            </a:endParaRPr>
          </a:p>
          <a:p>
            <a:pPr algn="just" eaLnBrk="1" hangingPunct="1">
              <a:buFont typeface="Arial" charset="0"/>
              <a:buChar char="•"/>
            </a:pPr>
            <a:r>
              <a:rPr lang="lt-LT" altLang="lt-LT" dirty="0" smtClean="0">
                <a:solidFill>
                  <a:schemeClr val="tx1"/>
                </a:solidFill>
              </a:rPr>
              <a:t>Į aktyvias darbo rinkos politikos priemones </a:t>
            </a:r>
            <a:r>
              <a:rPr lang="lt-LT" altLang="lt-LT" b="1" dirty="0" smtClean="0">
                <a:solidFill>
                  <a:schemeClr val="tx1"/>
                </a:solidFill>
              </a:rPr>
              <a:t>įtraukta 245 tūkst. bedarbių</a:t>
            </a:r>
            <a:r>
              <a:rPr lang="lt-LT" altLang="lt-LT" dirty="0" smtClean="0">
                <a:solidFill>
                  <a:schemeClr val="tx1"/>
                </a:solidFill>
              </a:rPr>
              <a:t>. Trumpalaikis investicijų poveikis – žymus, nes įsidarbino ir 1 m. darbo rinkoje išliko kas antras intervencijose dalyvavęs žmogus. </a:t>
            </a:r>
            <a:r>
              <a:rPr lang="lt-LT" altLang="lt-LT" b="1" dirty="0" smtClean="0">
                <a:solidFill>
                  <a:schemeClr val="tx1"/>
                </a:solidFill>
              </a:rPr>
              <a:t>Per metus dėl ES investicijų įsidarbindavo apie 6 proc. konkrečiais metais registruotų bedarbių</a:t>
            </a:r>
            <a:r>
              <a:rPr lang="lt-LT" altLang="lt-LT" dirty="0" smtClean="0">
                <a:solidFill>
                  <a:schemeClr val="tx1"/>
                </a:solidFill>
              </a:rPr>
              <a:t>.</a:t>
            </a:r>
            <a:r>
              <a:rPr lang="lt-LT" altLang="lt-LT" b="1" dirty="0" smtClean="0"/>
              <a:t> Anot vertinimų didžiausią poveikį</a:t>
            </a:r>
            <a:r>
              <a:rPr lang="lt-LT" altLang="lt-LT" dirty="0" smtClean="0"/>
              <a:t> intervencijose dalyvavusių asmenų išsilaikymui darbo rinkoje darė aktyvios darbo rinkos priemonės </a:t>
            </a:r>
            <a:r>
              <a:rPr lang="lt-LT" altLang="lt-LT" b="1" dirty="0" smtClean="0"/>
              <a:t>darbo įgūdžių rėmimui ir profesiniam mokymui </a:t>
            </a:r>
            <a:r>
              <a:rPr lang="lt-LT" altLang="lt-LT" dirty="0" smtClean="0"/>
              <a:t>skatinti</a:t>
            </a:r>
            <a:endParaRPr lang="lt-LT" altLang="lt-LT" dirty="0" smtClean="0">
              <a:solidFill>
                <a:schemeClr val="tx1"/>
              </a:solidFill>
            </a:endParaRPr>
          </a:p>
          <a:p>
            <a:pPr algn="just" eaLnBrk="1" hangingPunct="1">
              <a:buFont typeface="Arial" charset="0"/>
              <a:buChar char="•"/>
            </a:pPr>
            <a:r>
              <a:rPr lang="lt-LT" altLang="lt-LT" dirty="0" smtClean="0">
                <a:solidFill>
                  <a:schemeClr val="tx1"/>
                </a:solidFill>
              </a:rPr>
              <a:t>Į profesinės reabilitacijos programas, įgyvendinamas ES lėšomis, buvo įtraukti faktiškai visi neįgalieji, kuriems konkrečiais metais nustatytas profesinės reabilitacijos paslaugų poreikis. </a:t>
            </a:r>
            <a:r>
              <a:rPr lang="lt-LT" altLang="lt-LT" dirty="0" smtClean="0"/>
              <a:t>Neįgaliesiems buvo svarbios ne tik profesinę kvalifikaciją įgyti leidžiančios paslaugos, bet ir socialinę integraciją stiprinančios veiklos, pavyzdžiui, galimybė plėsti draugų ir pažinčių tinklą, didinti pasitikėjimą savo jėgomis. Neįgaliųjų atveju efektyviausiai veikė įdarbinimas subsidijuojant, nes bent vieną darbo dieną per metus dirbusių neįgaliųjų buvo 20 proc. punktų daugiau nei būtų be dalyvavimo šioje priemonėje. Taip pat veiklose dalyvavusių neįgaliųjų metinės pajamos buvo 630 eurų didesnės nei tuo atveju, jei jie nebūtų dalyvavę projekte.</a:t>
            </a:r>
          </a:p>
          <a:p>
            <a:pPr algn="just" eaLnBrk="1" hangingPunct="1">
              <a:buFont typeface="Arial" charset="0"/>
              <a:buChar char="•"/>
            </a:pPr>
            <a:r>
              <a:rPr lang="lt-LT" altLang="lt-LT" dirty="0" smtClean="0"/>
              <a:t>Atsižvelgiant į didelį nedarbą, padidintas dėmesys buvo skirtas jaunimui kaip tikslinei grupei. Šiame kontekste galima paminėti pagal priemonę „Ieškančių darbo asmenų integracija į darbo rinką“ įgyvendintą jaunimui skirtą projektą „Būk aktyvus darbo rinkoje“. </a:t>
            </a:r>
            <a:endParaRPr lang="lt-LT" altLang="lt-LT" dirty="0" smtClean="0">
              <a:solidFill>
                <a:schemeClr val="tx1"/>
              </a:solidFill>
            </a:endParaRPr>
          </a:p>
          <a:p>
            <a:endParaRPr lang="sk-SK" dirty="0" smtClean="0"/>
          </a:p>
          <a:p>
            <a:endParaRPr lang="en-US" dirty="0"/>
          </a:p>
        </p:txBody>
      </p:sp>
    </p:spTree>
    <p:extLst>
      <p:ext uri="{BB962C8B-B14F-4D97-AF65-F5344CB8AC3E}">
        <p14:creationId xmlns:p14="http://schemas.microsoft.com/office/powerpoint/2010/main" val="255275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Atsižvelgiant į kintančią socialinę bei ekonominę situaciją, taip pat buvo keičiamos kai kurių priemonių veiklos. Pavyzdžiui, priemonė „Verslumo skatinimas“ iš pradžių buvo suplanuota kaip informacinė, ugdanti verslumo įgūdžius ir skatinanti darbo jėgos konkurencingumą, tačiau 2009 m., atsižvelgiant į krizės padarinius ir sumažėjusias verslo kreditavimo galimybes, priemonė buvo  suformuluota naujai, tam, kad pagal ją būtų galima teikti lengvatines paskolas.</a:t>
            </a:r>
            <a:endParaRPr lang="lt-LT" altLang="lt-LT" b="1" dirty="0">
              <a:cs typeface="Times New Roman" pitchFamily="18" charset="0"/>
            </a:endParaRPr>
          </a:p>
          <a:p>
            <a:endParaRPr lang="lt-LT" altLang="lt-LT" b="1" dirty="0">
              <a:cs typeface="Times New Roman" pitchFamily="18" charset="0"/>
            </a:endParaRPr>
          </a:p>
          <a:p>
            <a:r>
              <a:rPr lang="lt-LT" altLang="lt-LT" b="1" dirty="0">
                <a:cs typeface="Times New Roman" pitchFamily="18" charset="0"/>
              </a:rPr>
              <a:t>Palankiai įvertinta tai, kad buvo pakeista priemonės intervencijos logika</a:t>
            </a:r>
            <a:r>
              <a:rPr lang="lt-LT" altLang="lt-LT" dirty="0">
                <a:cs typeface="Times New Roman" pitchFamily="18" charset="0"/>
              </a:rPr>
              <a:t>. Iš pradžių priemonė suplanuota kaip informacinė, ugdanti verslumo įgūdžius ir skatinanti darbo jėgos konkurencingumą, tačiau 2009 m., atsižvelgiant į krizės padarinius ir sumažėjusias verslo kreditavimo galimybes, priemonė buvo išdėstyta nauja redakcija, nusprendus pagal ją teikti paskolas. </a:t>
            </a:r>
            <a:endParaRPr lang="en-US" altLang="lt-LT" dirty="0">
              <a:cs typeface="Times New Roman" pitchFamily="18" charset="0"/>
            </a:endParaRPr>
          </a:p>
          <a:p>
            <a:endParaRPr lang="lt-LT" altLang="lt-LT" sz="700" dirty="0">
              <a:cs typeface="Times New Roman" pitchFamily="18" charset="0"/>
            </a:endParaRPr>
          </a:p>
          <a:p>
            <a:r>
              <a:rPr lang="lt-LT" altLang="lt-LT" dirty="0"/>
              <a:t>Nuo priemonės įgyvendinimo pradžios išduotos 1266 paskolos</a:t>
            </a:r>
            <a:r>
              <a:rPr lang="en-US" altLang="lt-LT" dirty="0"/>
              <a:t> </a:t>
            </a:r>
            <a:r>
              <a:rPr lang="lt-LT" altLang="lt-LT" dirty="0"/>
              <a:t>už 19,5 mln. eurų, tai sudaro 135 proc. nuo priemonei skirtų lėšų. </a:t>
            </a:r>
            <a:endParaRPr lang="en-US" altLang="lt-LT" dirty="0"/>
          </a:p>
          <a:p>
            <a:r>
              <a:rPr lang="lt-LT" altLang="lt-LT" dirty="0"/>
              <a:t>Nuo Priemonės pradžios iki 2015 m. pabaigos prioritetinių tikslinių grupių asmenims buvo suteikta 614 paskolų, tai sudarė 341 proc. numatyto pasiekti rezultato (180 asmenų). Daugiausia prioritetinei grupei paskolų išduota asmenims iki 29 metų ar jų įsteigtomis įmonėmis – 76 proc., taip pat 16 proc. – vyresniems nei 50 metų asmenims ar jų įsteigtomis įmonėms, 5 proc. bedarbiams ir 3 proc. neįgaliųjų įsteigtoms įmonėms. </a:t>
            </a:r>
            <a:endParaRPr lang="en-US" altLang="lt-LT" dirty="0"/>
          </a:p>
          <a:p>
            <a:endParaRPr lang="lt-LT" altLang="lt-LT" dirty="0"/>
          </a:p>
          <a:p>
            <a:r>
              <a:rPr lang="lt-LT" altLang="lt-LT" dirty="0"/>
              <a:t>Nuo Priemonės pradžios iki 2015 m pabaigos buvo sukurta 3580 naujų darbo vietų, todėl galima teigti, kad viena iš Verslumo skatinimo fondo išduota paskola vidutiniškai sukūrė 2,7 darbo vietas. 2007–2013 m. ES struktūrinės paramos poveikio užimtumui ir kitiems Lietuvos ūkio makroekonominiams rodikliams vertinime nurodoma, kad </a:t>
            </a:r>
            <a:r>
              <a:rPr lang="lt-LT" altLang="lt-LT" b="1" dirty="0"/>
              <a:t>pagal šią priemonę sukurtos vienos darbo vietos kaina buvo mažiausia iš visų ES struktūrinės paramos lėšomis finansuotų priemonių </a:t>
            </a:r>
            <a:r>
              <a:rPr lang="lt-LT" altLang="lt-LT" dirty="0"/>
              <a:t>ir vidutiniškai sudarė 5 327 eurus. Geriausiai Verslumo skatinimo fondo teikiamas galimybes išnaudojusi tikslinė grupė buvo jaunimas iki 29 metų, kuriam ekonominės krizės laikotarpiu buvo ypač reikalinga parama.</a:t>
            </a:r>
            <a:endParaRPr lang="en-US" altLang="lt-LT" dirty="0"/>
          </a:p>
          <a:p>
            <a:pPr algn="just">
              <a:buFont typeface="Arial" charset="0"/>
              <a:buNone/>
            </a:pPr>
            <a:endParaRPr lang="en-US" altLang="lt-LT" dirty="0"/>
          </a:p>
          <a:p>
            <a:pPr algn="just">
              <a:buFont typeface="Arial" charset="0"/>
              <a:buNone/>
            </a:pPr>
            <a:r>
              <a:rPr lang="lt-LT" altLang="lt-LT" dirty="0">
                <a:cs typeface="Times New Roman" pitchFamily="18" charset="0"/>
              </a:rPr>
              <a:t>VSF </a:t>
            </a:r>
            <a:r>
              <a:rPr lang="lt-LT" altLang="lt-LT" b="1" dirty="0">
                <a:cs typeface="Times New Roman" pitchFamily="18" charset="0"/>
              </a:rPr>
              <a:t>paskolų patrauklumą prioritetinei grupei didino INVEGOS teikiamos valstybės garantijos </a:t>
            </a:r>
            <a:r>
              <a:rPr lang="lt-LT" altLang="lt-LT" dirty="0">
                <a:cs typeface="Times New Roman" pitchFamily="18" charset="0"/>
              </a:rPr>
              <a:t>už paskolas. Šios garantijos buvo ypač aktualios jaunimui, kuris dažnai susiduria su nepakankamo užstato problema. Priemonė efektyviausiai tenkino būtent jaunimo poreikius</a:t>
            </a:r>
            <a:endParaRPr lang="lt-LT" altLang="lt-LT" sz="700" dirty="0">
              <a:cs typeface="Times New Roman" pitchFamily="18" charset="0"/>
            </a:endParaRPr>
          </a:p>
          <a:p>
            <a:pPr algn="just">
              <a:buFont typeface="Arial" charset="0"/>
              <a:buNone/>
            </a:pPr>
            <a:endParaRPr lang="en-US" altLang="lt-LT" b="1" dirty="0">
              <a:cs typeface="Times New Roman" pitchFamily="18" charset="0"/>
            </a:endParaRPr>
          </a:p>
          <a:p>
            <a:pPr algn="just">
              <a:buFont typeface="Arial" charset="0"/>
              <a:buNone/>
            </a:pPr>
            <a:r>
              <a:rPr lang="lt-LT" altLang="lt-LT" b="1" dirty="0">
                <a:cs typeface="Times New Roman" pitchFamily="18" charset="0"/>
              </a:rPr>
              <a:t>Siekiant efektyvesnio priemonės įgyvendinimo</a:t>
            </a:r>
            <a:r>
              <a:rPr lang="lt-LT" altLang="lt-LT" dirty="0">
                <a:cs typeface="Times New Roman" pitchFamily="18" charset="0"/>
              </a:rPr>
              <a:t>, pasiūlyta peržiūrėti mokymų ir konsultacijų programas, organizuoti individualizuotus, išsamesnius ir ilgiau trunkančios mokymus. Be to, siūlyta mokymus organizuoti ne tik prieš suteikiant paskolą, bet ir ją gavus, pristatyta </a:t>
            </a:r>
            <a:r>
              <a:rPr lang="lt-LT" altLang="lt-LT" dirty="0" err="1">
                <a:cs typeface="Times New Roman" pitchFamily="18" charset="0"/>
              </a:rPr>
              <a:t>mentorių</a:t>
            </a:r>
            <a:r>
              <a:rPr lang="lt-LT" altLang="lt-LT" dirty="0">
                <a:cs typeface="Times New Roman" pitchFamily="18" charset="0"/>
              </a:rPr>
              <a:t>, kuriuos turėtų paskolų gavėjai, idėja.</a:t>
            </a:r>
          </a:p>
        </p:txBody>
      </p:sp>
      <p:sp>
        <p:nvSpPr>
          <p:cNvPr id="4" name="Slide Number Placeholder 3"/>
          <p:cNvSpPr>
            <a:spLocks noGrp="1"/>
          </p:cNvSpPr>
          <p:nvPr>
            <p:ph type="sldNum" sz="quarter" idx="10"/>
          </p:nvPr>
        </p:nvSpPr>
        <p:spPr/>
        <p:txBody>
          <a:bodyPr/>
          <a:lstStyle/>
          <a:p>
            <a:fld id="{39C4FF52-46E3-43CB-AB80-CBEE90E8F28C}" type="slidenum">
              <a:rPr lang="en-US" smtClean="0"/>
              <a:t>5</a:t>
            </a:fld>
            <a:endParaRPr lang="en-US"/>
          </a:p>
        </p:txBody>
      </p:sp>
    </p:spTree>
    <p:extLst>
      <p:ext uri="{BB962C8B-B14F-4D97-AF65-F5344CB8AC3E}">
        <p14:creationId xmlns:p14="http://schemas.microsoft.com/office/powerpoint/2010/main" val="214855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lt-LT" altLang="lt-LT" dirty="0"/>
              <a:t>2012 m. buvo pradėta įgyvendinti Integralios plėtros pagalbos programa, finansuojama ESF lėšomis, kuria buvo siekiama kokybiškos integralios pagalbos (slaugos ir socialinių paslaugų) neįgaliems asmenims, senyvo amžiaus asmenims ir konsultacinės pagalbos šeimos nariams, prižiūrintiems tokius asmenis. 2013 m. gegužės mėn. buvo pasirašyta 21 bandomųjų projektų finansavimo ir administravimo sutartis už 5,79 mln. eurų. Projektai buvo įgyvendinami iki 2015 m. pabaigos 21 savivaldybėje. Vykdant bandomuosius projektus, buvo telkiamos ir apmokomos mobiliosios specialistų komandos, į socialinės pagalbos procesą įtraukiami sveikatos priežiūros specialistai, mobilios komandos aprūpinamos transporto priemonėmis, teikiamos konsultavimo paslaugos šeimos nariams, prižiūrintiems neįgalius ar senyvo amžiaus artimuosius, skatinama neformali pagalba. Iki 2015 m. pabaigos projektuose buvo įdarbinti 456 slaugos specialistai, o daugiau nei 1,2 tūkst. asmenų suteiktos integralios pagalbos paslaugos namuose.</a:t>
            </a:r>
          </a:p>
          <a:p>
            <a:r>
              <a:rPr lang="lt-LT" altLang="lt-LT" dirty="0"/>
              <a:t>Priemonė buvo skirta spręsti įsisenėjusiai problemai – bendradarbiavimo tarp slaugos ir globos sistemų trūkumui. Šios priemonės idėja ir įgyvendinimo būdas yra palankūs sisteminiam pokyčiui. </a:t>
            </a:r>
          </a:p>
          <a:p>
            <a:r>
              <a:rPr lang="lt-LT" altLang="lt-LT" dirty="0"/>
              <a:t>Šiaulių mieste yra 1254 asmenys, kuriems nustatytas specialusis nuolatinės slaugos poreikis. Dalis jų yra visiškai vieniši, kita dalis klientų yra slaugomi savo artimųjų, kurie dažnai negali dirbti, nes neturi galimybės palikti slaugomą asmenį. Projekto pradžioje planuota teikti paslaugas 32 asmenims, bet dėl didelio poreikio siekiama suteikti paslaugas 150 asmenų. Kadangi šiuo metu įdarbintiems darbuotojams tenka labai didelis darbo krūvis, gavus papildomą finansavimą ir įdarbinus </a:t>
            </a:r>
            <a:r>
              <a:rPr lang="lt-LT" altLang="lt-LT" b="1" dirty="0"/>
              <a:t>papildomai slaugytojų, slaugytojų padėjėjų, </a:t>
            </a:r>
            <a:r>
              <a:rPr lang="lt-LT" altLang="lt-LT" b="1" dirty="0" err="1"/>
              <a:t>kinezeterapeutų</a:t>
            </a:r>
            <a:r>
              <a:rPr lang="lt-LT" altLang="lt-LT" b="1" dirty="0"/>
              <a:t>, pagerės paslaugas gaunančių neįgaliųjų gyvenimo ir gaunamų paslaugų kokybė, juos slaugantiems šeimos nariams bus suteikta dar didesnė galimybė integruotis į darbo rinką. </a:t>
            </a:r>
            <a:r>
              <a:rPr lang="lt-LT" altLang="lt-LT" dirty="0"/>
              <a:t>Šio projekto įgyvendinimas padėtų asmenį išlaikyti jo namuose, nekeičiant įprastos aplinkos, kas suteikia psichologinį komfortą bei saugumo jausmą, kartu tai pigesnė paslauga už ilgalaikės socialinės globos </a:t>
            </a:r>
            <a:r>
              <a:rPr lang="lt-LT" altLang="lt-LT" dirty="0" err="1"/>
              <a:t>paslaugą.Įgyvendinant</a:t>
            </a:r>
            <a:r>
              <a:rPr lang="lt-LT" altLang="lt-LT" dirty="0"/>
              <a:t> šį projektą, numatoma sukurti dvi mobilias komandas Šiaulių mieste, padalinant miestą į dvi teritorijas.</a:t>
            </a:r>
          </a:p>
          <a:p>
            <a:r>
              <a:rPr lang="lt-LT" altLang="lt-LT" dirty="0"/>
              <a:t>Pagrindinis projekto tikslas - sukurti ir </a:t>
            </a:r>
            <a:r>
              <a:rPr lang="lt-LT" altLang="lt-LT" b="1" dirty="0"/>
              <a:t>plėtoti integralią pagalbą namuose asmenims su negalia, senyvo amžiaus asmenims bei konsultacinę pagalbą šeimos nariams, siekiant padėti suaugusiems šeimos nariams, prižiūrintiems savo artimuosius, derinti šeimos ir darbo įsipareigojimus, įtraukiant bendruomenę bei </a:t>
            </a:r>
            <a:r>
              <a:rPr lang="lt-LT" altLang="lt-LT" b="1" dirty="0" err="1"/>
              <a:t>savanorius.</a:t>
            </a:r>
            <a:r>
              <a:rPr lang="lt-LT" altLang="lt-LT" dirty="0" err="1"/>
              <a:t>Projekto</a:t>
            </a:r>
            <a:r>
              <a:rPr lang="lt-LT" altLang="lt-LT" dirty="0"/>
              <a:t> tikslas bus pasiektas sukūrus dvi integralios pagalbos komandas ir sudarius visas reikiamas sąlygas tinkamam komandų veikimui. Po projekto įgyvendinimo bus padidinta darbuotojų kompetencija, sudarytos sąlygos neįgaliųjų artimiesiems sugrįžti į darbo rinką.</a:t>
            </a:r>
          </a:p>
        </p:txBody>
      </p:sp>
    </p:spTree>
    <p:extLst>
      <p:ext uri="{BB962C8B-B14F-4D97-AF65-F5344CB8AC3E}">
        <p14:creationId xmlns:p14="http://schemas.microsoft.com/office/powerpoint/2010/main" val="163810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marL="0" indent="0" eaLnBrk="1" hangingPunct="1">
              <a:spcBef>
                <a:spcPct val="0"/>
              </a:spcBef>
              <a:buFont typeface="Arial" panose="020B0604020202020204" pitchFamily="34" charset="0"/>
              <a:buNone/>
              <a:defRPr/>
            </a:pPr>
            <a:r>
              <a:rPr lang="lt-LT" sz="1200" kern="1200" dirty="0">
                <a:solidFill>
                  <a:schemeClr val="tx1"/>
                </a:solidFill>
                <a:effectLst/>
                <a:latin typeface="+mn-lt"/>
                <a:ea typeface="+mn-ea"/>
                <a:cs typeface="+mn-cs"/>
              </a:rPr>
              <a:t>ES struktūrinių fondų investicijos darė teigiamą įtaką užimtumo rodiklių kaitai. Dėl įgyvendintų ADRP priemonių registruoto nedarbo lygis šalyje kasmet sumažėdavo apie 1 proc. punktu, o kasmet įsidarbinusių ir ilgiau nei 1 m. darbo rinkoje išsilaikiusių šių priemonių dalyvių skaičius vidutiniškai sudarė apie 6 proc. kasmet darbo biržoje registruotų bedarbių skaičiaus. </a:t>
            </a:r>
          </a:p>
          <a:p>
            <a:pPr marL="0" indent="0" eaLnBrk="1" hangingPunct="1">
              <a:spcBef>
                <a:spcPct val="0"/>
              </a:spcBef>
              <a:buFont typeface="Arial" panose="020B0604020202020204" pitchFamily="34" charset="0"/>
              <a:buNone/>
              <a:defRPr/>
            </a:pPr>
            <a:endParaRPr lang="lt-LT" altLang="lt-LT" sz="1200" b="1" kern="1200" dirty="0">
              <a:solidFill>
                <a:schemeClr val="tx1"/>
              </a:solidFill>
              <a:effectLst/>
              <a:latin typeface="+mn-lt"/>
              <a:ea typeface="+mn-ea"/>
              <a:cs typeface="+mn-cs"/>
            </a:endParaRPr>
          </a:p>
          <a:p>
            <a:pPr marL="0" marR="0" lvl="0" indent="0" algn="l" defTabSz="914147" rtl="0" eaLnBrk="1" fontAlgn="auto" latinLnBrk="0" hangingPunct="1">
              <a:lnSpc>
                <a:spcPct val="100000"/>
              </a:lnSpc>
              <a:spcBef>
                <a:spcPct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2007–2013 m. ES struktūrinės paramos poveikio užimtumui ir kitiems Lietuvos ūkio makroekonominiams rodikliams vertinimo duomenys rodo, kad ES struktūrinių fondų lėšų dėka 2015 m. ekonomikoje buvo 33 tūkst. papildomų sąlyginių darbo vietų, užimtumo lygis 15-64 metų amžiaus gyventojų grupėje buvo 1,7 proc. punkto didesnis, o nedarbo lygis šalyje 2,3 proc. punkto mažesnis.</a:t>
            </a:r>
            <a:r>
              <a:rPr lang="en-US" dirty="0">
                <a:effectLst/>
              </a:rPr>
              <a:t> </a:t>
            </a:r>
            <a:r>
              <a:rPr lang="lt-LT" sz="1200" kern="1200" dirty="0">
                <a:solidFill>
                  <a:schemeClr val="tx1"/>
                </a:solidFill>
                <a:effectLst/>
                <a:latin typeface="+mn-lt"/>
                <a:ea typeface="+mn-ea"/>
                <a:cs typeface="+mn-cs"/>
              </a:rPr>
              <a:t>UAB „ESTEP Vilnius“, 2007–2013 m. ES struktūrinės paramos poveikio užimtumui ir kitiems Lietuvos ūkio makroekonominiams rodikliams vertinimas, 2016 m.</a:t>
            </a:r>
            <a:endParaRPr lang="en-US" sz="1200" kern="1200" dirty="0">
              <a:solidFill>
                <a:schemeClr val="tx1"/>
              </a:solidFill>
              <a:effectLst/>
              <a:latin typeface="+mn-lt"/>
              <a:ea typeface="+mn-ea"/>
              <a:cs typeface="+mn-cs"/>
            </a:endParaRPr>
          </a:p>
          <a:p>
            <a:pPr marL="0" indent="0" eaLnBrk="1" hangingPunct="1">
              <a:spcBef>
                <a:spcPct val="0"/>
              </a:spcBef>
              <a:buFont typeface="Arial" panose="020B0604020202020204" pitchFamily="34" charset="0"/>
              <a:buNone/>
              <a:defRPr/>
            </a:pPr>
            <a:endParaRPr lang="lt-LT" altLang="lt-LT" b="1" dirty="0">
              <a:solidFill>
                <a:schemeClr val="tx1"/>
              </a:solidFill>
            </a:endParaRPr>
          </a:p>
          <a:p>
            <a:pPr marL="171450" indent="-171450" eaLnBrk="1" hangingPunct="1">
              <a:spcBef>
                <a:spcPct val="0"/>
              </a:spcBef>
              <a:buFont typeface="Arial" panose="020B0604020202020204" pitchFamily="34" charset="0"/>
              <a:buChar char="•"/>
              <a:defRPr/>
            </a:pPr>
            <a:r>
              <a:rPr lang="lt-LT" altLang="lt-LT" b="1" dirty="0">
                <a:solidFill>
                  <a:schemeClr val="tx1"/>
                </a:solidFill>
              </a:rPr>
              <a:t>Darbo jėgos aktyvumo lygis </a:t>
            </a:r>
            <a:r>
              <a:rPr lang="lt-LT" altLang="lt-LT" dirty="0">
                <a:solidFill>
                  <a:schemeClr val="tx1"/>
                </a:solidFill>
              </a:rPr>
              <a:t>per programavimo laikotarpį išaugo 6,2 proc. punkto, o prie to prisidėjo ir ES intervencijos. </a:t>
            </a:r>
            <a:r>
              <a:rPr lang="lt-LT" altLang="lt-LT" dirty="0"/>
              <a:t>Investuojant buvo keliama darbuotojų kvalifikacija ir gerinamos galimybės įsidarbinti.</a:t>
            </a:r>
          </a:p>
          <a:p>
            <a:pPr algn="just" eaLnBrk="1" hangingPunct="1">
              <a:spcBef>
                <a:spcPct val="0"/>
              </a:spcBef>
              <a:buFont typeface="Arial" charset="0"/>
              <a:buChar char="•"/>
              <a:defRPr/>
            </a:pPr>
            <a:r>
              <a:rPr lang="lt-LT" altLang="lt-LT" b="1" dirty="0"/>
              <a:t>Bendras gyventojų užimtumo lygis </a:t>
            </a:r>
            <a:r>
              <a:rPr lang="lt-LT" altLang="lt-LT" dirty="0"/>
              <a:t>per programavimo laikotarpį paaugo daugiau nei 2 proc. punktais. Buvo remiamas laikinas užimtumas, per </a:t>
            </a:r>
            <a:r>
              <a:rPr lang="lt-LT" altLang="lt-LT" dirty="0" err="1"/>
              <a:t>Verslumo</a:t>
            </a:r>
            <a:r>
              <a:rPr lang="lt-LT" altLang="lt-LT" dirty="0"/>
              <a:t> skatinimo fondą tiesiogiai kuriamos naujos darbo vietos.</a:t>
            </a:r>
          </a:p>
          <a:p>
            <a:pPr algn="just" eaLnBrk="1" hangingPunct="1">
              <a:spcBef>
                <a:spcPct val="0"/>
              </a:spcBef>
              <a:buFont typeface="Arial" charset="0"/>
              <a:buNone/>
              <a:defRPr/>
            </a:pPr>
            <a:endParaRPr lang="lt-LT" altLang="lt-LT" dirty="0"/>
          </a:p>
          <a:p>
            <a:pPr algn="just" eaLnBrk="1" hangingPunct="1">
              <a:spcBef>
                <a:spcPct val="0"/>
              </a:spcBef>
              <a:buFont typeface="Arial" charset="0"/>
              <a:buChar char="•"/>
              <a:defRPr/>
            </a:pPr>
            <a:r>
              <a:rPr lang="lt-LT" altLang="lt-LT" dirty="0"/>
              <a:t>Anot vertinimų Dėl ES lėšomis įgyvendintų ADRP priemonių </a:t>
            </a:r>
            <a:r>
              <a:rPr lang="lt-LT" altLang="lt-LT" b="1" dirty="0"/>
              <a:t>nedarbo lygis šalyje sumažėdavo 1 proc.</a:t>
            </a:r>
            <a:r>
              <a:rPr lang="lt-LT" altLang="lt-LT" dirty="0"/>
              <a:t>* Dėl ES investicijų 2009–2015 m. </a:t>
            </a:r>
            <a:r>
              <a:rPr lang="lt-LT" altLang="lt-LT" b="1" dirty="0"/>
              <a:t>užimtumo lygis buvo vidutiniškai 0,8 proc. didesnis </a:t>
            </a:r>
            <a:r>
              <a:rPr lang="lt-LT" altLang="lt-LT" dirty="0"/>
              <a:t>nei būtų buvęs be investicijų.</a:t>
            </a:r>
          </a:p>
          <a:p>
            <a:pPr algn="just" eaLnBrk="1" hangingPunct="1">
              <a:spcBef>
                <a:spcPct val="0"/>
              </a:spcBef>
              <a:buFont typeface="Arial" charset="0"/>
              <a:buNone/>
              <a:defRPr/>
            </a:pPr>
            <a:endParaRPr lang="lt-LT" altLang="lt-LT" dirty="0"/>
          </a:p>
          <a:p>
            <a:pPr algn="just" eaLnBrk="1" hangingPunct="1">
              <a:spcBef>
                <a:spcPct val="0"/>
              </a:spcBef>
              <a:buFont typeface="Arial" charset="0"/>
              <a:buChar char="•"/>
              <a:defRPr/>
            </a:pPr>
            <a:r>
              <a:rPr lang="lt-LT" altLang="lt-LT" dirty="0"/>
              <a:t>Intervencijos teigiamai veikė ir </a:t>
            </a:r>
            <a:r>
              <a:rPr lang="lt-LT" altLang="lt-LT" b="1" dirty="0"/>
              <a:t>moterų užimtumo lygį</a:t>
            </a:r>
            <a:r>
              <a:rPr lang="lt-LT" altLang="lt-LT" dirty="0"/>
              <a:t>, kuris per programavimo laikotarpį paaugo 4,5 proc. punkto. Atskiri projektai padėjo derinti šeimos ir darbo įsipareigojimus bei įsilieti į darbo rinką.</a:t>
            </a:r>
          </a:p>
          <a:p>
            <a:pPr algn="just" eaLnBrk="1" hangingPunct="1">
              <a:spcBef>
                <a:spcPct val="0"/>
              </a:spcBef>
              <a:buFont typeface="Arial" charset="0"/>
              <a:buChar char="•"/>
              <a:defRPr/>
            </a:pPr>
            <a:r>
              <a:rPr lang="en-US" altLang="lt-LT" b="1" dirty="0"/>
              <a:t>p</a:t>
            </a:r>
            <a:r>
              <a:rPr lang="lt-LT" altLang="lt-LT" b="1" dirty="0" err="1"/>
              <a:t>agyvenusių</a:t>
            </a:r>
            <a:r>
              <a:rPr lang="lt-LT" altLang="lt-LT" b="1" dirty="0"/>
              <a:t> asmenų užimtumo lygis</a:t>
            </a:r>
            <a:r>
              <a:rPr lang="lt-LT" altLang="lt-LT" dirty="0"/>
              <a:t> išaugo daugiau nei 10 proc. punktų. Jį labiausiai veikė ekonomikos ciklas ir reguliacinė aplinka, bet ES investicijomis taip pat prisidėta didinant šios tikslinės grupės užimtumą (pavyzdžiui, teikiant paskolas iš </a:t>
            </a:r>
            <a:r>
              <a:rPr lang="lt-LT" altLang="lt-LT" dirty="0" err="1"/>
              <a:t>Verslumo</a:t>
            </a:r>
            <a:r>
              <a:rPr lang="lt-LT" altLang="lt-LT" dirty="0"/>
              <a:t> skatinimo fondo vyresnio amžiaus žmonės buvo išskirti kaip viena iš prioritetinių grupių). </a:t>
            </a:r>
            <a:r>
              <a:rPr lang="lt-LT" dirty="0"/>
              <a:t>Rodikliui įtakos turėjo ir priemonė „Kompiuterinio raštingumo įgūdžių ugdymas“, pagal kurią vyresnio amžiaus asmenims, dažniau patiriantiems skaitmeninę atskirtį, taip pat buvo teikiama pirmenybė atrenkant mokymų dalyvius. Šios priemonės įgyvendinimas bent iš dalies prisidėjo prie skaitmeninės atskirties mažinimo ir vyresnio amžiaus asmenų, kurie neretai patiria diskriminaciją darbo rinkoje, geresnių galimybių išlikti darbo vietoje arba įsidarbinti sudarymo.</a:t>
            </a:r>
          </a:p>
          <a:p>
            <a:pPr algn="just" eaLnBrk="1" hangingPunct="1">
              <a:spcBef>
                <a:spcPct val="0"/>
              </a:spcBef>
              <a:buFont typeface="Arial" charset="0"/>
              <a:buChar char="•"/>
              <a:defRPr/>
            </a:pPr>
            <a:endParaRPr lang="lt-LT" altLang="lt-LT" dirty="0"/>
          </a:p>
          <a:p>
            <a:pPr>
              <a:defRPr/>
            </a:pPr>
            <a:r>
              <a:rPr lang="lt-LT" altLang="lt-LT" b="1" dirty="0"/>
              <a:t>Buvo nepasiektas planuotas strateginis konteksto rodiklis dėl gyventojų, per paskutines 4 savaites dalyvavusių mokymo veikloje</a:t>
            </a:r>
            <a:r>
              <a:rPr lang="lt-LT" altLang="lt-LT" dirty="0"/>
              <a:t>, o žemas suaugusiųjų mokymosi lygis išlieka problema Lietuvoje. 2007-2013 m. intervencijos neturėjo laukiamo poveikio, nes, remiantis vertinimo rezultatais, </a:t>
            </a:r>
            <a:r>
              <a:rPr lang="lt-LT" dirty="0"/>
              <a:t>intervencijos yra nesukuriančios tęstinio mokymosi kultūros, todėl jų poveikis trumpuoju laikotarpiu nepasireiškia. Šią kultūrą bandoma kurti per kito tipo intervencijas (pavyzdžiui, investicijos į jaunosios kartos ugdymo kokybę, ugdymo pradžios ankstinimas), kurių teigiamas poveikis mokymosi visą gyvenimą lygiui turėtų pasireikšti ilguoju laikotarpiu. Antroji priežastis susijusi su tuo, kad daug intervencijų buvo skirta aukštesnės kvalifikacijos darbuotojams mokyti, kurie ir taip mokosi daugiausia. Nekvalifikuotų ir žemesnės kvalifikacijos dirbančių asmenų, kurie sudaro daugiau negu pusę visos šalies darbo jėgos, mokymuisi iki šiol skirta nepakankamai dėmesio. Atsižvelgiant į 2007–2013 m. programavimo laikotarpio patirtį ir ES Tarybos rekomendacijas Lietuvai, 2014–2020 m. laikotarpiu planuojama išplėsti suaugusiųjų formalaus švietimo paklausos skatinimo veiklas, remiant konkrečių tikslinių grupių dalyvavimą. </a:t>
            </a:r>
          </a:p>
        </p:txBody>
      </p:sp>
    </p:spTree>
    <p:extLst>
      <p:ext uri="{BB962C8B-B14F-4D97-AF65-F5344CB8AC3E}">
        <p14:creationId xmlns:p14="http://schemas.microsoft.com/office/powerpoint/2010/main" val="122105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pPr algn="just" defTabSz="914400" eaLnBrk="1" hangingPunct="1">
              <a:spcBef>
                <a:spcPct val="0"/>
              </a:spcBef>
              <a:buFont typeface="Arial" panose="020B0604020202020204" pitchFamily="34" charset="0"/>
              <a:buNone/>
              <a:defRPr/>
            </a:pPr>
            <a:r>
              <a:rPr lang="lt-LT" dirty="0" smtClean="0">
                <a:solidFill>
                  <a:schemeClr val="tx1"/>
                </a:solidFill>
              </a:rPr>
              <a:t>Įgyvendinti 154 projektai, skirti socialinių problemų prevencijai, diskriminacijos mažinimui ir socialinės rizikos bei socialinę atskirtį patiriančių asmenų integracijai į darbo rinką. P</a:t>
            </a:r>
            <a:r>
              <a:rPr lang="lt-LT" dirty="0" smtClean="0"/>
              <a:t>rioritetas buvo teikiamas iniciatyvoms, kurios kompleksiškai sprendė tikslinių grupių problemas (Projektai buvo orientuoti į individualų ar grupinį motyvavimą įsigyti išsilavinimą ir dirbti, socialinių ir savarankiško gyvenimo įgūdžių bei darbinių įgūdžių ugdymą, palaikymą ar atkūrimą; </a:t>
            </a:r>
            <a:r>
              <a:rPr lang="lt-LT" dirty="0" err="1" smtClean="0"/>
              <a:t>savipagalbos</a:t>
            </a:r>
            <a:r>
              <a:rPr lang="lt-LT" dirty="0" smtClean="0"/>
              <a:t> grupių organizavimą bendruomenėje; profesinį orientavimą, informavimą, konsultavimą; praktinį mokymo darbo vietoje; bendrųjų įgūdžių ugdymą; tarpininkavimą įsidarbinant ir pan.) sveikatos atgavimas, socialinės paslaugos, motyvavimas, pagalba įgyjant žinias ir įgūdžius, socialinė integracija, užimtumas), ekonomiškai atsilikę regionai galėjo gauti pakankamai kokybiškas ir įvairias paslaugas. Tokių ir panašių problemų sprendimas buvo naudingas ir regioninės plėtros skatinimo požiūriu. Teikiant ES paramą visoms paminėtoms veikloms, visos suinteresuotos pusės buvo skatinamos siūlyti naujus, </a:t>
            </a:r>
            <a:r>
              <a:rPr lang="lt-LT" dirty="0" err="1" smtClean="0"/>
              <a:t>inovatyvius</a:t>
            </a:r>
            <a:r>
              <a:rPr lang="lt-LT" dirty="0" smtClean="0"/>
              <a:t> socialinės aprėpties stiprinimo būdus.</a:t>
            </a:r>
            <a:endParaRPr lang="lt-LT" b="1" dirty="0" smtClean="0">
              <a:solidFill>
                <a:schemeClr val="tx1"/>
              </a:solidFill>
            </a:endParaRPr>
          </a:p>
          <a:p>
            <a:pPr algn="just" defTabSz="914400" eaLnBrk="1" hangingPunct="1">
              <a:spcBef>
                <a:spcPct val="0"/>
              </a:spcBef>
              <a:buFont typeface="Arial" panose="020B0604020202020204" pitchFamily="34" charset="0"/>
              <a:buNone/>
              <a:defRPr/>
            </a:pPr>
            <a:endParaRPr lang="lt-LT" b="1" dirty="0" smtClean="0">
              <a:solidFill>
                <a:schemeClr val="tx1"/>
              </a:solidFill>
            </a:endParaRPr>
          </a:p>
          <a:p>
            <a:pPr marL="285750" indent="-285750" algn="just" defTabSz="914400" eaLnBrk="1" hangingPunct="1">
              <a:spcBef>
                <a:spcPct val="0"/>
              </a:spcBef>
              <a:buFont typeface="Arial" panose="020B0604020202020204" pitchFamily="34" charset="0"/>
              <a:buChar char="•"/>
              <a:defRPr/>
            </a:pPr>
            <a:r>
              <a:rPr lang="lt-LT" b="1" dirty="0" smtClean="0">
                <a:solidFill>
                  <a:schemeClr val="tx1"/>
                </a:solidFill>
              </a:rPr>
              <a:t>Į veiklas buvo įtraukta 26,7 tūkst. socialinės rizikos ir socialinę atskirtį patiriančių asmenų</a:t>
            </a:r>
            <a:r>
              <a:rPr lang="lt-LT" dirty="0" smtClean="0">
                <a:solidFill>
                  <a:schemeClr val="tx1"/>
                </a:solidFill>
              </a:rPr>
              <a:t>, kurie sustiprino savo gebėjimus, įgijo naujų kvalifikacijų, įgūdžių, reikalingų integracijai į socialinį ir darbinį gyvenimą. </a:t>
            </a:r>
            <a:r>
              <a:rPr lang="lt-LT" dirty="0" smtClean="0"/>
              <a:t>Visoms tikslinėms grupėms </a:t>
            </a:r>
            <a:r>
              <a:rPr lang="lt-LT" b="1" dirty="0" smtClean="0"/>
              <a:t>didžiausią poveikį turėjo psichologinės ir socialinės konsultacijos</a:t>
            </a:r>
            <a:r>
              <a:rPr lang="lt-LT" dirty="0" smtClean="0"/>
              <a:t>, padedančios stiprinti socialinius įgūdžius, bei mokymai darbo vietoje / pameistrystė, kurie padėjo įgyti praktinę darbo patirtį.</a:t>
            </a:r>
            <a:r>
              <a:rPr lang="lt-LT" sz="800" dirty="0" smtClean="0"/>
              <a:t> Remiantis atliktais vertinimais, </a:t>
            </a:r>
            <a:r>
              <a:rPr lang="lt-LT" sz="800" b="1" dirty="0" smtClean="0"/>
              <a:t>didžiausias poveikis pastebimas projektų įgyvendinimo metu ar jiems pasibaigus</a:t>
            </a:r>
            <a:r>
              <a:rPr lang="lt-LT" sz="800" dirty="0" smtClean="0"/>
              <a:t>. </a:t>
            </a:r>
            <a:r>
              <a:rPr lang="lt-LT" altLang="lt-LT" sz="800" dirty="0" smtClean="0">
                <a:solidFill>
                  <a:schemeClr val="tx1"/>
                </a:solidFill>
                <a:cs typeface="Times New Roman" panose="02020603050405020304" pitchFamily="18" charset="0"/>
              </a:rPr>
              <a:t>Projektai darė didžiausią įtaką socialiai pažeidžiamų asmenų įsidarbinimui ir padidindavo tikimybę, kad žmonės apskritai susiras darbą. Taip pat intervencijos didino užimtumo trukmę, pajamas, aktyvumą</a:t>
            </a:r>
          </a:p>
          <a:p>
            <a:pPr marL="285750" indent="-285750" algn="just" defTabSz="914400" eaLnBrk="1" hangingPunct="1">
              <a:spcBef>
                <a:spcPct val="0"/>
              </a:spcBef>
              <a:buFont typeface="Arial" panose="020B0604020202020204" pitchFamily="34" charset="0"/>
              <a:buChar char="•"/>
              <a:defRPr/>
            </a:pPr>
            <a:r>
              <a:rPr lang="lt-LT" dirty="0" smtClean="0"/>
              <a:t>Socialinės globos kokybė neatsiejama nuo ją teikiančiųjų kompetencijos ir gebėjimų. 2012 m. patvirtinta Socialinių paslaugų įstaigų darbuotojų kompetencijų ugdymo programa. Įgyvendinant programą, buvo tobulinama socialinių paslaugų įstaigų darbuotojų kvalifikacija, stiprinami praktiniai gebėjimai, vykdoma priežiūra (profesinių santykių konsultavimas) ir pan. </a:t>
            </a:r>
            <a:endParaRPr lang="lt-LT" sz="400" dirty="0" smtClean="0">
              <a:solidFill>
                <a:schemeClr val="tx1"/>
              </a:solidFill>
            </a:endParaRPr>
          </a:p>
          <a:p>
            <a:pPr marL="285750" indent="-285750" algn="just" defTabSz="914400" eaLnBrk="1" hangingPunct="1">
              <a:spcBef>
                <a:spcPct val="0"/>
              </a:spcBef>
              <a:buFont typeface="Arial" panose="020B0604020202020204" pitchFamily="34" charset="0"/>
              <a:buChar char="•"/>
              <a:defRPr/>
            </a:pPr>
            <a:r>
              <a:rPr lang="lt-LT" b="1" dirty="0" smtClean="0">
                <a:solidFill>
                  <a:schemeClr val="tx1"/>
                </a:solidFill>
              </a:rPr>
              <a:t>Daugiau nei 28 proc.</a:t>
            </a:r>
            <a:r>
              <a:rPr lang="lt-LT" dirty="0" smtClean="0">
                <a:solidFill>
                  <a:schemeClr val="tx1"/>
                </a:solidFill>
              </a:rPr>
              <a:t> projektų veiklose dalyvavusių socialinę riziką ar socialinę atskirtį patiriančių asmenų įsidarbino, tęsia mokymus. </a:t>
            </a:r>
            <a:r>
              <a:rPr lang="lt-LT" b="1" dirty="0" smtClean="0">
                <a:solidFill>
                  <a:schemeClr val="tx1"/>
                </a:solidFill>
              </a:rPr>
              <a:t>Didžiausias įsidabinimo procentas užfiksuotas tarp neįgaliųjų – 34 proc.</a:t>
            </a:r>
            <a:r>
              <a:rPr lang="lt-LT" dirty="0" smtClean="0">
                <a:solidFill>
                  <a:schemeClr val="tx1"/>
                </a:solidFill>
              </a:rPr>
              <a:t> (dėl didesnės motyvacijos ir organizacijų patirties dirbant su neįgaliaisiais).</a:t>
            </a:r>
          </a:p>
          <a:p>
            <a:pPr marL="285750" indent="-285750" algn="just" defTabSz="914400" eaLnBrk="1" hangingPunct="1">
              <a:spcBef>
                <a:spcPct val="0"/>
              </a:spcBef>
              <a:buFont typeface="Arial" panose="020B0604020202020204" pitchFamily="34" charset="0"/>
              <a:buChar char="•"/>
              <a:defRPr/>
            </a:pPr>
            <a:r>
              <a:rPr lang="lt-LT" dirty="0" smtClean="0"/>
              <a:t>Vertinimuose nurodoma, kad buvo tinkamai parengtos organizacijos, kurios ateityje galės savarankiškai dirbi be ESF paramos. Siekiant šio tikslo įgyvendinant 3 uždavinio priemonę ,,Socialinės rizikos ir socialinę atskirtį patiriančių asmenų integracija į darbo rinką“ buvo remiamas konkrečių socialinės integracijos produktų (mokymo metodikos, leidiniai, paslaugų teikimo moduliai, internetinės svetainės, duomenų bazės ir kt.) adaptavimas, atnaujinimas arba sukūrimas.</a:t>
            </a:r>
          </a:p>
          <a:p>
            <a:pPr marL="285750" indent="-285750" algn="just" defTabSz="914400" eaLnBrk="1" hangingPunct="1">
              <a:buFont typeface="Arial" panose="020B0604020202020204" pitchFamily="34" charset="0"/>
              <a:buChar char="•"/>
              <a:defRPr/>
            </a:pPr>
            <a:r>
              <a:rPr lang="lt-LT" altLang="lt-LT" dirty="0" smtClean="0">
                <a:solidFill>
                  <a:schemeClr val="tx1"/>
                </a:solidFill>
                <a:cs typeface="Times New Roman" panose="02020603050405020304" pitchFamily="18" charset="0"/>
              </a:rPr>
              <a:t>Intervencijos prisidėjo prie strateginio konteksto rodiklio „Dirbančių neįgaliųjų dalis“ </a:t>
            </a:r>
            <a:r>
              <a:rPr lang="lt-LT" altLang="lt-LT" dirty="0" err="1" smtClean="0">
                <a:solidFill>
                  <a:schemeClr val="tx1"/>
                </a:solidFill>
                <a:cs typeface="Times New Roman" panose="02020603050405020304" pitchFamily="18" charset="0"/>
              </a:rPr>
              <a:t>pasiekimo</a:t>
            </a:r>
            <a:r>
              <a:rPr lang="lt-LT" dirty="0" err="1" smtClean="0"/>
              <a:t>augimo</a:t>
            </a:r>
            <a:r>
              <a:rPr lang="lt-LT" dirty="0" smtClean="0"/>
              <a:t>, kuris nuo 2007 m. iki 2015 m. pagerėjo 1,6 proc. punkto ir programos įgyvendinimo pabaigoje sudarė 28,8 proc. </a:t>
            </a:r>
            <a:r>
              <a:rPr lang="lt-LT" altLang="lt-LT" dirty="0" smtClean="0">
                <a:solidFill>
                  <a:schemeClr val="tx1"/>
                </a:solidFill>
                <a:cs typeface="Times New Roman" panose="02020603050405020304" pitchFamily="18" charset="0"/>
              </a:rPr>
              <a:t>. 2015 m. </a:t>
            </a:r>
            <a:r>
              <a:rPr lang="lt-LT" altLang="lt-LT" b="1" dirty="0" smtClean="0">
                <a:solidFill>
                  <a:schemeClr val="tx1"/>
                </a:solidFill>
                <a:cs typeface="Times New Roman" panose="02020603050405020304" pitchFamily="18" charset="0"/>
              </a:rPr>
              <a:t>dėl intervencijų įdarbinti neįgalieji sudarė 3 proc. </a:t>
            </a:r>
            <a:r>
              <a:rPr lang="lt-LT" altLang="lt-LT" dirty="0" smtClean="0">
                <a:solidFill>
                  <a:schemeClr val="tx1"/>
                </a:solidFill>
                <a:cs typeface="Times New Roman" panose="02020603050405020304" pitchFamily="18" charset="0"/>
              </a:rPr>
              <a:t>visų tais metais dirbusių neįgaliųjų skaičiaus.</a:t>
            </a:r>
            <a:endParaRPr lang="lt-LT" altLang="lt-LT"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55275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94845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77904692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32975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02118711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886398156"/>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03387969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59158328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61852609"/>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54042211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616226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128640979"/>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63372019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115021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71207079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120556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82145" y="1200150"/>
            <a:ext cx="7171267"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2710903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341206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937813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8980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841797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73716" y="819152"/>
            <a:ext cx="7179733" cy="381000"/>
          </a:xfrm>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184500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07995023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65255" y="819152"/>
            <a:ext cx="7188201" cy="381000"/>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48909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01779715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28481912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228272386"/>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12996776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56440059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89247665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endParaRPr lang="en-US" dirty="0"/>
          </a:p>
        </p:txBody>
      </p:sp>
      <p:sp>
        <p:nvSpPr>
          <p:cNvPr id="4" name="Title 3"/>
          <p:cNvSpPr>
            <a:spLocks noGrp="1"/>
          </p:cNvSpPr>
          <p:nvPr>
            <p:ph type="title"/>
          </p:nvPr>
        </p:nvSpPr>
        <p:spPr/>
        <p:txBody>
          <a:bodyPr vert="horz"/>
          <a:lstStyle/>
          <a:p>
            <a:r>
              <a:rPr lang="x-none"/>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50227769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302049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57731746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Content Placeholder 3"/>
          <p:cNvSpPr>
            <a:spLocks noGrp="1"/>
          </p:cNvSpPr>
          <p:nvPr>
            <p:ph sz="quarter" idx="18"/>
          </p:nvPr>
        </p:nvSpPr>
        <p:spPr>
          <a:xfrm>
            <a:off x="1032933" y="1894989"/>
            <a:ext cx="2988000" cy="1691999"/>
          </a:xfrm>
          <a:ln>
            <a:noFill/>
          </a:ln>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721995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3"/>
          <p:cNvSpPr>
            <a:spLocks noGrp="1"/>
          </p:cNvSpPr>
          <p:nvPr>
            <p:ph sz="quarter" idx="18"/>
          </p:nvPr>
        </p:nvSpPr>
        <p:spPr>
          <a:xfrm>
            <a:off x="609602" y="1960033"/>
            <a:ext cx="3509560" cy="2133600"/>
          </a:xfrm>
          <a:ln>
            <a:solidFill>
              <a:schemeClr val="accent4"/>
            </a:solidFill>
          </a:ln>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Content Placeholder 16"/>
          <p:cNvSpPr>
            <a:spLocks noGrp="1"/>
          </p:cNvSpPr>
          <p:nvPr>
            <p:ph sz="quarter" idx="14" hasCustomPrompt="1"/>
          </p:nvPr>
        </p:nvSpPr>
        <p:spPr>
          <a:xfrm>
            <a:off x="4572000" y="1657350"/>
            <a:ext cx="4320000" cy="24384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17823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990430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7" name="Content Placeholder 3"/>
          <p:cNvSpPr>
            <a:spLocks noGrp="1"/>
          </p:cNvSpPr>
          <p:nvPr>
            <p:ph sz="quarter" idx="19"/>
          </p:nvPr>
        </p:nvSpPr>
        <p:spPr>
          <a:xfrm>
            <a:off x="5334000" y="1885950"/>
            <a:ext cx="2772000" cy="1728000"/>
          </a:xfrm>
          <a:effectLst>
            <a:reflection stA="20000" endPos="10000" dir="5400000" sy="-100000" algn="bl" rotWithShape="0"/>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29495086"/>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4" name="Title 3"/>
          <p:cNvSpPr>
            <a:spLocks noGrp="1"/>
          </p:cNvSpPr>
          <p:nvPr>
            <p:ph type="title"/>
          </p:nvPr>
        </p:nvSpPr>
        <p:spPr>
          <a:xfrm>
            <a:off x="252063" y="819152"/>
            <a:ext cx="7901399" cy="381000"/>
          </a:xfrm>
        </p:spPr>
        <p:txBody>
          <a:bodyPr vert="horz"/>
          <a:lstStyle/>
          <a:p>
            <a:r>
              <a:rPr lang="x-none"/>
              <a:t>Click to edit Master title style</a:t>
            </a:r>
            <a:endParaRPr lang="en-US"/>
          </a:p>
        </p:txBody>
      </p:sp>
      <p:sp>
        <p:nvSpPr>
          <p:cNvPr id="6" name="Content Placeholder 16"/>
          <p:cNvSpPr>
            <a:spLocks noGrp="1"/>
          </p:cNvSpPr>
          <p:nvPr>
            <p:ph sz="quarter" idx="14" hasCustomPrompt="1"/>
          </p:nvPr>
        </p:nvSpPr>
        <p:spPr>
          <a:xfrm>
            <a:off x="251999" y="1352550"/>
            <a:ext cx="52344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6308922" y="1640625"/>
            <a:ext cx="1752601" cy="2340000"/>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7744784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4" name="Title 3"/>
          <p:cNvSpPr>
            <a:spLocks noGrp="1"/>
          </p:cNvSpPr>
          <p:nvPr>
            <p:ph type="title"/>
          </p:nvPr>
        </p:nvSpPr>
        <p:spPr>
          <a:xfrm>
            <a:off x="252063" y="819152"/>
            <a:ext cx="7901399" cy="381000"/>
          </a:xfrm>
        </p:spPr>
        <p:txBody>
          <a:bodyPr vert="horz"/>
          <a:lstStyle/>
          <a:p>
            <a:r>
              <a:rPr lang="x-none"/>
              <a:t>Click to edit Master title style</a:t>
            </a:r>
            <a:endParaRPr lang="en-US"/>
          </a:p>
        </p:txBody>
      </p:sp>
      <p:sp>
        <p:nvSpPr>
          <p:cNvPr id="6" name="Content Placeholder 16"/>
          <p:cNvSpPr>
            <a:spLocks noGrp="1"/>
          </p:cNvSpPr>
          <p:nvPr>
            <p:ph sz="quarter" idx="14" hasCustomPrompt="1"/>
          </p:nvPr>
        </p:nvSpPr>
        <p:spPr>
          <a:xfrm>
            <a:off x="3657600" y="1352550"/>
            <a:ext cx="52344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1325388" y="1774830"/>
            <a:ext cx="1177925" cy="2085974"/>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77105357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732000" y="1352550"/>
            <a:ext cx="2160000"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16" y="1352550"/>
            <a:ext cx="2159588"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638516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16"/>
          <p:cNvSpPr>
            <a:spLocks noGrp="1"/>
          </p:cNvSpPr>
          <p:nvPr>
            <p:ph sz="quarter" idx="19" hasCustomPrompt="1"/>
          </p:nvPr>
        </p:nvSpPr>
        <p:spPr>
          <a:xfrm>
            <a:off x="252418" y="1352550"/>
            <a:ext cx="8639588"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209126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12"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340571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noChangeAspect="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noChangeAspect="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noChangeAspect="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noChangeAspect="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noChangeAspect="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noChangeAspect="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959923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90619" y="1200150"/>
            <a:ext cx="7162799"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91951661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523282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35624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874604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94"/>
            <a:ext cx="2700339"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94"/>
            <a:ext cx="2700339"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94"/>
            <a:ext cx="2700339"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94870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84000" y="1733550"/>
            <a:ext cx="3060000" cy="2514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0" y="1733550"/>
            <a:ext cx="3060000" cy="2514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042000" y="1733550"/>
            <a:ext cx="3060000" cy="2514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802538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138220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Rectangle 17"/>
          <p:cNvSpPr/>
          <p:nvPr userDrawn="1"/>
        </p:nvSpPr>
        <p:spPr>
          <a:xfrm>
            <a:off x="-8468" y="1471500"/>
            <a:ext cx="3672000" cy="367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solidFill>
                <a:srgbClr val="415481"/>
              </a:solidFill>
              <a:latin typeface="Roboto Light"/>
            </a:endParaRPr>
          </a:p>
        </p:txBody>
      </p:sp>
      <p:sp>
        <p:nvSpPr>
          <p:cNvPr id="6" name="Text Placeholder 5"/>
          <p:cNvSpPr>
            <a:spLocks noGrp="1"/>
          </p:cNvSpPr>
          <p:nvPr>
            <p:ph type="body" sz="quarter" idx="31"/>
          </p:nvPr>
        </p:nvSpPr>
        <p:spPr>
          <a:xfrm>
            <a:off x="381003" y="1885950"/>
            <a:ext cx="2895600" cy="381000"/>
          </a:xfrm>
        </p:spPr>
        <p:txBody>
          <a:bodyPr/>
          <a:lstStyle>
            <a:lvl1pPr algn="ctr">
              <a:defRPr sz="16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1" name="Text Placeholder 5"/>
          <p:cNvSpPr>
            <a:spLocks noGrp="1"/>
          </p:cNvSpPr>
          <p:nvPr>
            <p:ph type="body" sz="quarter" idx="32"/>
          </p:nvPr>
        </p:nvSpPr>
        <p:spPr>
          <a:xfrm>
            <a:off x="381003" y="3322322"/>
            <a:ext cx="2895600" cy="381000"/>
          </a:xfrm>
        </p:spPr>
        <p:txBody>
          <a:bodyPr/>
          <a:lstStyle>
            <a:lvl1pPr algn="ctr">
              <a:defRPr sz="1200">
                <a:solidFill>
                  <a:schemeClr val="accent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2" name="Text Placeholder 5"/>
          <p:cNvSpPr>
            <a:spLocks noGrp="1"/>
          </p:cNvSpPr>
          <p:nvPr>
            <p:ph type="body" sz="quarter" idx="33"/>
          </p:nvPr>
        </p:nvSpPr>
        <p:spPr>
          <a:xfrm>
            <a:off x="381003" y="3703340"/>
            <a:ext cx="2895600" cy="1002033"/>
          </a:xfrm>
        </p:spPr>
        <p:txBody>
          <a:bodyPr/>
          <a:lstStyle>
            <a:lvl1pPr algn="ctr">
              <a:lnSpc>
                <a:spcPct val="120000"/>
              </a:lnSpc>
              <a:defRPr sz="10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4" name="Content Placeholder 23"/>
          <p:cNvSpPr>
            <a:spLocks noGrp="1"/>
          </p:cNvSpPr>
          <p:nvPr>
            <p:ph sz="quarter" idx="34"/>
          </p:nvPr>
        </p:nvSpPr>
        <p:spPr>
          <a:xfrm>
            <a:off x="1420815" y="2392367"/>
            <a:ext cx="788988" cy="788986"/>
          </a:xfrm>
        </p:spPr>
        <p:txBody>
          <a:bodyPr/>
          <a:lstStyle/>
          <a:p>
            <a:pPr lvl="0"/>
            <a:r>
              <a:rPr lang="x-none"/>
              <a:t>Click to edit</a:t>
            </a:r>
            <a:endParaRPr lang="en-US"/>
          </a:p>
        </p:txBody>
      </p:sp>
      <p:sp>
        <p:nvSpPr>
          <p:cNvPr id="1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224310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3" name="Content Placeholder 16"/>
          <p:cNvSpPr>
            <a:spLocks noGrp="1" noChangeAspect="1"/>
          </p:cNvSpPr>
          <p:nvPr>
            <p:ph sz="quarter" idx="31" hasCustomPrompt="1"/>
          </p:nvPr>
        </p:nvSpPr>
        <p:spPr>
          <a:xfrm>
            <a:off x="-8999"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4" name="Content Placeholder 16"/>
          <p:cNvSpPr>
            <a:spLocks noGrp="1" noChangeAspect="1"/>
          </p:cNvSpPr>
          <p:nvPr>
            <p:ph sz="quarter" idx="32" hasCustomPrompt="1"/>
          </p:nvPr>
        </p:nvSpPr>
        <p:spPr>
          <a:xfrm>
            <a:off x="1818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1" name="Content Placeholder 16"/>
          <p:cNvSpPr>
            <a:spLocks noGrp="1" noChangeAspect="1"/>
          </p:cNvSpPr>
          <p:nvPr>
            <p:ph sz="quarter" idx="33" hasCustomPrompt="1"/>
          </p:nvPr>
        </p:nvSpPr>
        <p:spPr>
          <a:xfrm>
            <a:off x="-8999"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2" name="Content Placeholder 16"/>
          <p:cNvSpPr>
            <a:spLocks noGrp="1" noChangeAspect="1"/>
          </p:cNvSpPr>
          <p:nvPr>
            <p:ph sz="quarter" idx="34" hasCustomPrompt="1"/>
          </p:nvPr>
        </p:nvSpPr>
        <p:spPr>
          <a:xfrm>
            <a:off x="1818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410835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72260297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95259170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ontent Placeholder 6"/>
          <p:cNvSpPr>
            <a:spLocks noGrp="1"/>
          </p:cNvSpPr>
          <p:nvPr>
            <p:ph sz="quarter" idx="11"/>
          </p:nvPr>
        </p:nvSpPr>
        <p:spPr>
          <a:xfrm>
            <a:off x="1836000" y="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3" name="Content Placeholder 6"/>
          <p:cNvSpPr>
            <a:spLocks noGrp="1"/>
          </p:cNvSpPr>
          <p:nvPr>
            <p:ph sz="quarter" idx="12"/>
          </p:nvPr>
        </p:nvSpPr>
        <p:spPr>
          <a:xfrm>
            <a:off x="3672000" y="257175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4" name="Content Placeholder 6"/>
          <p:cNvSpPr>
            <a:spLocks noGrp="1"/>
          </p:cNvSpPr>
          <p:nvPr>
            <p:ph sz="quarter" idx="13"/>
          </p:nvPr>
        </p:nvSpPr>
        <p:spPr>
          <a:xfrm>
            <a:off x="5508000" y="2571750"/>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5" name="Content Placeholder 6"/>
          <p:cNvSpPr>
            <a:spLocks noGrp="1"/>
          </p:cNvSpPr>
          <p:nvPr>
            <p:ph sz="quarter" idx="14"/>
          </p:nvPr>
        </p:nvSpPr>
        <p:spPr>
          <a:xfrm>
            <a:off x="7344000" y="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6" name="Content Placeholder 6"/>
          <p:cNvSpPr>
            <a:spLocks noGrp="1"/>
          </p:cNvSpPr>
          <p:nvPr>
            <p:ph sz="quarter" idx="15"/>
          </p:nvPr>
        </p:nvSpPr>
        <p:spPr>
          <a:xfrm>
            <a:off x="0" y="2571750"/>
            <a:ext cx="3672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Content Placeholder 6"/>
          <p:cNvSpPr>
            <a:spLocks noGrp="1"/>
          </p:cNvSpPr>
          <p:nvPr>
            <p:ph sz="quarter" idx="17"/>
          </p:nvPr>
        </p:nvSpPr>
        <p:spPr>
          <a:xfrm>
            <a:off x="7344000" y="257175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9" name="Content Placeholder 6"/>
          <p:cNvSpPr>
            <a:spLocks noGrp="1"/>
          </p:cNvSpPr>
          <p:nvPr>
            <p:ph sz="quarter" idx="18"/>
          </p:nvPr>
        </p:nvSpPr>
        <p:spPr>
          <a:xfrm>
            <a:off x="5508000" y="3867155"/>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22" name="Content Placeholder 6"/>
          <p:cNvSpPr>
            <a:spLocks noGrp="1"/>
          </p:cNvSpPr>
          <p:nvPr>
            <p:ph sz="quarter" idx="19"/>
          </p:nvPr>
        </p:nvSpPr>
        <p:spPr>
          <a:xfrm>
            <a:off x="0" y="1276352"/>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23" name="Content Placeholder 6"/>
          <p:cNvSpPr>
            <a:spLocks noGrp="1"/>
          </p:cNvSpPr>
          <p:nvPr>
            <p:ph sz="quarter" idx="20"/>
          </p:nvPr>
        </p:nvSpPr>
        <p:spPr>
          <a:xfrm>
            <a:off x="0" y="-21167"/>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7" name="Title 6"/>
          <p:cNvSpPr>
            <a:spLocks noGrp="1"/>
          </p:cNvSpPr>
          <p:nvPr>
            <p:ph type="title"/>
          </p:nvPr>
        </p:nvSpPr>
        <p:spPr/>
        <p:txBody>
          <a:bodyPr vert="horz"/>
          <a:lstStyle/>
          <a:p>
            <a:endParaRPr lang="en-US"/>
          </a:p>
        </p:txBody>
      </p:sp>
      <p:sp>
        <p:nvSpPr>
          <p:cNvPr id="9" name="Text Placeholder 8"/>
          <p:cNvSpPr>
            <a:spLocks noGrp="1"/>
          </p:cNvSpPr>
          <p:nvPr>
            <p:ph type="body" sz="quarter" idx="21"/>
          </p:nvPr>
        </p:nvSpPr>
        <p:spPr>
          <a:xfrm>
            <a:off x="3962435" y="1276355"/>
            <a:ext cx="3124201" cy="990600"/>
          </a:xfrm>
          <a:prstGeom prst="rect">
            <a:avLst/>
          </a:prstGeom>
        </p:spPr>
        <p:txBody>
          <a:bodyPr vert="horz" lIns="68565" tIns="34282" rIns="68565" bIns="34282"/>
          <a:lstStyle>
            <a:lvl1pPr>
              <a:lnSpc>
                <a:spcPct val="120000"/>
              </a:lnSpc>
              <a:defRPr>
                <a:solidFill>
                  <a:srgbClr val="FFFFFF"/>
                </a:solidFill>
              </a:defRPr>
            </a:lvl1pPr>
            <a:lvl2pPr>
              <a:lnSpc>
                <a:spcPct val="120000"/>
              </a:lnSpc>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endParaRPr lang="en-US"/>
          </a:p>
        </p:txBody>
      </p:sp>
    </p:spTree>
    <p:extLst>
      <p:ext uri="{BB962C8B-B14F-4D97-AF65-F5344CB8AC3E}">
        <p14:creationId xmlns:p14="http://schemas.microsoft.com/office/powerpoint/2010/main" val="4091484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Tree>
    <p:extLst>
      <p:ext uri="{BB962C8B-B14F-4D97-AF65-F5344CB8AC3E}">
        <p14:creationId xmlns:p14="http://schemas.microsoft.com/office/powerpoint/2010/main" val="97725479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252412" y="1352550"/>
            <a:ext cx="396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10" name="Text Placeholder 8"/>
          <p:cNvSpPr>
            <a:spLocks noGrp="1"/>
          </p:cNvSpPr>
          <p:nvPr>
            <p:ph type="body" sz="quarter" idx="23"/>
          </p:nvPr>
        </p:nvSpPr>
        <p:spPr>
          <a:xfrm>
            <a:off x="252412" y="1885952"/>
            <a:ext cx="360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1" name="Text Placeholder 8"/>
          <p:cNvSpPr>
            <a:spLocks noGrp="1"/>
          </p:cNvSpPr>
          <p:nvPr>
            <p:ph type="body" sz="quarter" idx="24"/>
          </p:nvPr>
        </p:nvSpPr>
        <p:spPr>
          <a:xfrm>
            <a:off x="252435" y="2419355"/>
            <a:ext cx="3239999"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2" name="Text Placeholder 8"/>
          <p:cNvSpPr>
            <a:spLocks noGrp="1"/>
          </p:cNvSpPr>
          <p:nvPr>
            <p:ph type="body" sz="quarter" idx="25"/>
          </p:nvPr>
        </p:nvSpPr>
        <p:spPr>
          <a:xfrm>
            <a:off x="252446" y="2952750"/>
            <a:ext cx="2871787"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3" name="Text Placeholder 8"/>
          <p:cNvSpPr>
            <a:spLocks noGrp="1"/>
          </p:cNvSpPr>
          <p:nvPr>
            <p:ph type="body" sz="quarter" idx="26"/>
          </p:nvPr>
        </p:nvSpPr>
        <p:spPr>
          <a:xfrm>
            <a:off x="252418" y="3486152"/>
            <a:ext cx="2490788"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Tree>
    <p:extLst>
      <p:ext uri="{BB962C8B-B14F-4D97-AF65-F5344CB8AC3E}">
        <p14:creationId xmlns:p14="http://schemas.microsoft.com/office/powerpoint/2010/main" val="285559467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603707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975220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971834" y="1352550"/>
            <a:ext cx="5920201"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Text Placeholder 3"/>
          <p:cNvSpPr>
            <a:spLocks noGrp="1"/>
          </p:cNvSpPr>
          <p:nvPr>
            <p:ph type="body" sz="quarter" idx="20"/>
          </p:nvPr>
        </p:nvSpPr>
        <p:spPr>
          <a:xfrm>
            <a:off x="252461" y="1352550"/>
            <a:ext cx="2719387" cy="2895600"/>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649881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52470" y="1352550"/>
            <a:ext cx="5920201"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Text Placeholder 3"/>
          <p:cNvSpPr>
            <a:spLocks noGrp="1"/>
          </p:cNvSpPr>
          <p:nvPr>
            <p:ph type="body" sz="quarter" idx="20"/>
          </p:nvPr>
        </p:nvSpPr>
        <p:spPr>
          <a:xfrm>
            <a:off x="6172662" y="1352550"/>
            <a:ext cx="2719387" cy="2895600"/>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0376088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11" name="Title 10"/>
          <p:cNvSpPr>
            <a:spLocks noGrp="1"/>
          </p:cNvSpPr>
          <p:nvPr>
            <p:ph type="title"/>
          </p:nvPr>
        </p:nvSpPr>
        <p:spPr/>
        <p:txBody>
          <a:bodyPr vert="horz"/>
          <a:lstStyle/>
          <a:p>
            <a:r>
              <a:rPr lang="x-none"/>
              <a:t>Click to edit Master title style</a:t>
            </a:r>
            <a:endParaRPr lang="en-US"/>
          </a:p>
        </p:txBody>
      </p:sp>
      <p:sp>
        <p:nvSpPr>
          <p:cNvPr id="7" name="Content Placeholder 16"/>
          <p:cNvSpPr>
            <a:spLocks noGrp="1"/>
          </p:cNvSpPr>
          <p:nvPr>
            <p:ph sz="quarter" idx="14" hasCustomPrompt="1"/>
          </p:nvPr>
        </p:nvSpPr>
        <p:spPr>
          <a:xfrm>
            <a:off x="25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33674869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352550"/>
            <a:ext cx="4319588" cy="2895600"/>
          </a:xfrm>
          <a:prstGeom prst="rect">
            <a:avLst/>
          </a:prstGeo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14" hasCustomPrompt="1"/>
          </p:nvPr>
        </p:nvSpPr>
        <p:spPr>
          <a:xfrm>
            <a:off x="457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45410802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2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20000"/>
              </a:lnSpc>
              <a:spcBef>
                <a:spcPts val="0"/>
              </a:spcBef>
              <a:buNone/>
              <a:defRPr sz="1000" b="0" i="0">
                <a:solidFill>
                  <a:schemeClr val="tx1"/>
                </a:solidFill>
                <a:latin typeface="Roboto Light"/>
                <a:cs typeface="Roboto Light"/>
              </a:defRPr>
            </a:lvl3pPr>
            <a:lvl4pPr marL="1370901" indent="0">
              <a:lnSpc>
                <a:spcPct val="120000"/>
              </a:lnSpc>
              <a:spcBef>
                <a:spcPts val="0"/>
              </a:spcBef>
              <a:buNone/>
              <a:defRPr sz="1000" b="0" i="0">
                <a:solidFill>
                  <a:schemeClr val="tx1"/>
                </a:solidFill>
                <a:latin typeface="Roboto Light"/>
                <a:cs typeface="Roboto Light"/>
              </a:defRPr>
            </a:lvl4pPr>
            <a:lvl5pPr marL="1827866" indent="0">
              <a:lnSpc>
                <a:spcPct val="12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6231853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4" name="Rectangle 3"/>
          <p:cNvSpPr/>
          <p:nvPr userDrawn="1"/>
        </p:nvSpPr>
        <p:spPr>
          <a:xfrm>
            <a:off x="0" y="4419730"/>
            <a:ext cx="9144000" cy="742832"/>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ln>
                <a:noFill/>
              </a:ln>
              <a:solidFill>
                <a:schemeClr val="bg2"/>
              </a:solidFill>
              <a:latin typeface="Roboto Light"/>
            </a:endParaRPr>
          </a:p>
        </p:txBody>
      </p:sp>
      <p:sp>
        <p:nvSpPr>
          <p:cNvPr id="3" name="Content Placeholder 2"/>
          <p:cNvSpPr>
            <a:spLocks noGrp="1"/>
          </p:cNvSpPr>
          <p:nvPr>
            <p:ph sz="quarter" idx="17"/>
          </p:nvPr>
        </p:nvSpPr>
        <p:spPr>
          <a:xfrm>
            <a:off x="252440" y="1352550"/>
            <a:ext cx="8639175" cy="2590800"/>
          </a:xfrm>
        </p:spPr>
        <p:txBody>
          <a:bodyPr>
            <a:noAutofit/>
          </a:bodyPr>
          <a:lstStyle>
            <a:lvl1pPr marL="0" indent="0">
              <a:lnSpc>
                <a:spcPct val="120000"/>
              </a:lnSpc>
              <a:buNone/>
              <a:defRPr sz="1000">
                <a:solidFill>
                  <a:srgbClr val="FFFFFF"/>
                </a:solidFill>
                <a:latin typeface="Roboto Light"/>
                <a:cs typeface="Roboto Light"/>
              </a:defRPr>
            </a:lvl1pPr>
            <a:lvl2pPr marL="456959" indent="0">
              <a:lnSpc>
                <a:spcPct val="120000"/>
              </a:lnSpc>
              <a:buNone/>
              <a:defRPr sz="1000">
                <a:solidFill>
                  <a:srgbClr val="FFFFFF"/>
                </a:solidFill>
                <a:latin typeface="Roboto Light"/>
                <a:cs typeface="Roboto Light"/>
              </a:defRPr>
            </a:lvl2pPr>
            <a:lvl3pPr marL="913934" indent="0">
              <a:lnSpc>
                <a:spcPct val="120000"/>
              </a:lnSpc>
              <a:buNone/>
              <a:defRPr sz="1000">
                <a:solidFill>
                  <a:srgbClr val="FFFFFF"/>
                </a:solidFill>
                <a:latin typeface="Roboto Light"/>
                <a:cs typeface="Roboto Light"/>
              </a:defRPr>
            </a:lvl3pPr>
            <a:lvl4pPr marL="1370901" indent="0">
              <a:lnSpc>
                <a:spcPct val="120000"/>
              </a:lnSpc>
              <a:buNone/>
              <a:defRPr sz="1000">
                <a:solidFill>
                  <a:srgbClr val="FFFFFF"/>
                </a:solidFill>
                <a:latin typeface="Roboto Light"/>
                <a:cs typeface="Roboto Light"/>
              </a:defRPr>
            </a:lvl4pPr>
            <a:lvl5pPr marL="1827866" indent="0">
              <a:lnSpc>
                <a:spcPct val="120000"/>
              </a:lnSpc>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10" name="Picture Placeholder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39407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3309801" y="819150"/>
            <a:ext cx="2520000" cy="1575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
        <p:nvSpPr>
          <p:cNvPr id="18" name="Text Placeholder 17"/>
          <p:cNvSpPr>
            <a:spLocks noGrp="1"/>
          </p:cNvSpPr>
          <p:nvPr>
            <p:ph type="body" sz="quarter" idx="15"/>
          </p:nvPr>
        </p:nvSpPr>
        <p:spPr>
          <a:xfrm>
            <a:off x="1828800" y="3316296"/>
            <a:ext cx="5486400" cy="855664"/>
          </a:xfrm>
          <a:prstGeom prst="rect">
            <a:avLst/>
          </a:prstGeom>
        </p:spPr>
        <p:txBody>
          <a:bodyPr vert="horz"/>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itle Placeholder 2"/>
          <p:cNvSpPr>
            <a:spLocks noGrp="1"/>
          </p:cNvSpPr>
          <p:nvPr>
            <p:ph type="title"/>
          </p:nvPr>
        </p:nvSpPr>
        <p:spPr>
          <a:xfrm>
            <a:off x="1828808" y="2795605"/>
            <a:ext cx="5486403" cy="520701"/>
          </a:xfrm>
          <a:prstGeom prst="rect">
            <a:avLst/>
          </a:prstGeom>
        </p:spPr>
        <p:txBody>
          <a:bodyPr vert="horz" lIns="68565" tIns="34282" rIns="68565" bIns="34282" rtlCol="0" anchor="ctr">
            <a:normAutofit/>
          </a:bodyPr>
          <a:lstStyle/>
          <a:p>
            <a:r>
              <a:rPr lang="x-none"/>
              <a:t>Click to edit Master title style</a:t>
            </a:r>
            <a:endParaRPr lang="en-US"/>
          </a:p>
        </p:txBody>
      </p:sp>
    </p:spTree>
    <p:extLst>
      <p:ext uri="{BB962C8B-B14F-4D97-AF65-F5344CB8AC3E}">
        <p14:creationId xmlns:p14="http://schemas.microsoft.com/office/powerpoint/2010/main" val="4071252172"/>
      </p:ext>
    </p:extLst>
  </p:cSld>
  <p:clrMapOvr>
    <a:masterClrMapping/>
  </p:clrMapOvr>
  <p:transition spd="slow">
    <p:push dir="u"/>
  </p:transition>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1" y="0"/>
            <a:ext cx="6172201" cy="5143500"/>
          </a:xfrm>
          <a:prstGeom prst="rect">
            <a:avLst/>
          </a:prstGeom>
          <a:solidFill>
            <a:schemeClr val="tx2"/>
          </a:solid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6400800" y="2343152"/>
            <a:ext cx="2491200" cy="1905000"/>
          </a:xfrm>
          <a:prstGeom prst="rect">
            <a:avLst/>
          </a:prstGeom>
        </p:spPr>
        <p:txBody>
          <a:bodyPr>
            <a:noAutofit/>
          </a:bodyPr>
          <a:lstStyle>
            <a:lvl1pPr marL="0" indent="0" algn="ctr">
              <a:lnSpc>
                <a:spcPct val="120000"/>
              </a:lnSpc>
              <a:buNone/>
              <a:defRPr sz="1000" cap="none">
                <a:solidFill>
                  <a:schemeClr val="bg2"/>
                </a:solidFill>
                <a:latin typeface="Roboto Light"/>
                <a:cs typeface="Roboto Light"/>
              </a:defRPr>
            </a:lvl1pPr>
            <a:lvl2pPr marL="456959" indent="0" algn="ctr">
              <a:lnSpc>
                <a:spcPct val="120000"/>
              </a:lnSpc>
              <a:buNone/>
              <a:defRPr sz="1000" cap="none">
                <a:solidFill>
                  <a:schemeClr val="bg2"/>
                </a:solidFill>
                <a:latin typeface="Roboto Light"/>
                <a:cs typeface="Roboto Light"/>
              </a:defRPr>
            </a:lvl2pPr>
            <a:lvl3pPr marL="913934" indent="0" algn="ctr">
              <a:lnSpc>
                <a:spcPct val="120000"/>
              </a:lnSpc>
              <a:buNone/>
              <a:defRPr sz="1000" cap="none">
                <a:solidFill>
                  <a:schemeClr val="bg2"/>
                </a:solidFill>
                <a:latin typeface="Roboto Light"/>
                <a:cs typeface="Roboto Light"/>
              </a:defRPr>
            </a:lvl3pPr>
            <a:lvl4pPr marL="1370901" indent="0" algn="ctr">
              <a:lnSpc>
                <a:spcPct val="120000"/>
              </a:lnSpc>
              <a:buNone/>
              <a:defRPr sz="1000" cap="none">
                <a:solidFill>
                  <a:schemeClr val="bg2"/>
                </a:solidFill>
                <a:latin typeface="Roboto Light"/>
                <a:cs typeface="Roboto Light"/>
              </a:defRPr>
            </a:lvl4pPr>
            <a:lvl5pPr marL="1827866" indent="0" algn="ctr">
              <a:lnSpc>
                <a:spcPct val="120000"/>
              </a:lnSpc>
              <a:buNone/>
              <a:defRPr sz="1000" cap="none">
                <a:solidFill>
                  <a:schemeClr val="bg2"/>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1973827"/>
            <a:ext cx="2491200" cy="293161"/>
          </a:xfrm>
          <a:prstGeom prst="rect">
            <a:avLst/>
          </a:prstGeom>
        </p:spPr>
        <p:txBody>
          <a:bodyPr vert="horz" lIns="68565" tIns="34282" rIns="68565" bIns="34282" rtlCol="0" anchor="ctr">
            <a:normAutofit/>
          </a:bodyPr>
          <a:lstStyle/>
          <a:p>
            <a:endParaRPr lang="en-US"/>
          </a:p>
        </p:txBody>
      </p:sp>
      <p:sp>
        <p:nvSpPr>
          <p:cNvPr id="3" name="Picture Placeholder 2"/>
          <p:cNvSpPr>
            <a:spLocks noGrp="1" noChangeAspect="1"/>
          </p:cNvSpPr>
          <p:nvPr>
            <p:ph type="pic" sz="quarter" idx="22"/>
          </p:nvPr>
        </p:nvSpPr>
        <p:spPr>
          <a:xfrm>
            <a:off x="6934201" y="742950"/>
            <a:ext cx="1440000" cy="9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36146610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Slide 1">
    <p:spTree>
      <p:nvGrpSpPr>
        <p:cNvPr id="1" name=""/>
        <p:cNvGrpSpPr/>
        <p:nvPr/>
      </p:nvGrpSpPr>
      <p:grpSpPr>
        <a:xfrm>
          <a:off x="0" y="0"/>
          <a:ext cx="0" cy="0"/>
          <a:chOff x="0" y="0"/>
          <a:chExt cx="0" cy="0"/>
        </a:xfrm>
      </p:grpSpPr>
      <p:sp>
        <p:nvSpPr>
          <p:cNvPr id="4" name="Rectangle 3"/>
          <p:cNvSpPr/>
          <p:nvPr userDrawn="1"/>
        </p:nvSpPr>
        <p:spPr>
          <a:xfrm>
            <a:off x="0" y="4419730"/>
            <a:ext cx="9144000" cy="742832"/>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ln>
                <a:noFill/>
              </a:ln>
              <a:solidFill>
                <a:schemeClr val="bg2"/>
              </a:solidFill>
              <a:latin typeface="Roboto Light"/>
            </a:endParaRPr>
          </a:p>
        </p:txBody>
      </p:sp>
      <p:sp>
        <p:nvSpPr>
          <p:cNvPr id="3" name="Content Placeholder 2"/>
          <p:cNvSpPr>
            <a:spLocks noGrp="1"/>
          </p:cNvSpPr>
          <p:nvPr>
            <p:ph sz="quarter" idx="17"/>
          </p:nvPr>
        </p:nvSpPr>
        <p:spPr>
          <a:xfrm>
            <a:off x="252440" y="1352550"/>
            <a:ext cx="8639175" cy="2590800"/>
          </a:xfrm>
        </p:spPr>
        <p:txBody>
          <a:bodyPr>
            <a:noAutofit/>
          </a:bodyPr>
          <a:lstStyle>
            <a:lvl1pPr marL="0" indent="0">
              <a:lnSpc>
                <a:spcPct val="120000"/>
              </a:lnSpc>
              <a:buNone/>
              <a:defRPr sz="1000">
                <a:solidFill>
                  <a:srgbClr val="FFFFFF"/>
                </a:solidFill>
                <a:latin typeface="Roboto Light"/>
                <a:cs typeface="Roboto Light"/>
              </a:defRPr>
            </a:lvl1pPr>
            <a:lvl2pPr marL="456959" indent="0">
              <a:lnSpc>
                <a:spcPct val="120000"/>
              </a:lnSpc>
              <a:buNone/>
              <a:defRPr sz="1000">
                <a:solidFill>
                  <a:srgbClr val="FFFFFF"/>
                </a:solidFill>
                <a:latin typeface="Roboto Light"/>
                <a:cs typeface="Roboto Light"/>
              </a:defRPr>
            </a:lvl2pPr>
            <a:lvl3pPr marL="913934" indent="0">
              <a:lnSpc>
                <a:spcPct val="120000"/>
              </a:lnSpc>
              <a:buNone/>
              <a:defRPr sz="1000">
                <a:solidFill>
                  <a:srgbClr val="FFFFFF"/>
                </a:solidFill>
                <a:latin typeface="Roboto Light"/>
                <a:cs typeface="Roboto Light"/>
              </a:defRPr>
            </a:lvl3pPr>
            <a:lvl4pPr marL="1370901" indent="0">
              <a:lnSpc>
                <a:spcPct val="120000"/>
              </a:lnSpc>
              <a:buNone/>
              <a:defRPr sz="1000">
                <a:solidFill>
                  <a:srgbClr val="FFFFFF"/>
                </a:solidFill>
                <a:latin typeface="Roboto Light"/>
                <a:cs typeface="Roboto Light"/>
              </a:defRPr>
            </a:lvl4pPr>
            <a:lvl5pPr marL="1827866" indent="0">
              <a:lnSpc>
                <a:spcPct val="120000"/>
              </a:lnSpc>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10" name="Picture Placeholder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60085615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655852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lvl1pPr>
              <a:tabLst>
                <a:tab pos="1252538" algn="l"/>
              </a:tabLst>
              <a:defRPr>
                <a:solidFill>
                  <a:schemeClr val="bg2"/>
                </a:solidFill>
              </a:defRPr>
            </a:lvl1p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259792821"/>
      </p:ext>
    </p:extLst>
  </p:cSld>
  <p:clrMapOvr>
    <a:masterClrMapping/>
  </p:clrMapOvr>
  <p:transition spd="slow">
    <p:push dir="u"/>
  </p:transition>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252005" y="819152"/>
            <a:ext cx="4320003" cy="381000"/>
          </a:xfrm>
        </p:spPr>
        <p:txBody>
          <a:bodyPr vert="horz"/>
          <a:lstStyle/>
          <a:p>
            <a:r>
              <a:rPr lang="sk-SK"/>
              <a:t>Click to edit Master title style</a:t>
            </a:r>
            <a:endParaRPr lang="en-US"/>
          </a:p>
        </p:txBody>
      </p:sp>
    </p:spTree>
    <p:extLst>
      <p:ext uri="{BB962C8B-B14F-4D97-AF65-F5344CB8AC3E}">
        <p14:creationId xmlns:p14="http://schemas.microsoft.com/office/powerpoint/2010/main" val="302412084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4573990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2" name="Content Placeholder 6"/>
          <p:cNvSpPr>
            <a:spLocks noGrp="1"/>
          </p:cNvSpPr>
          <p:nvPr>
            <p:ph sz="quarter" idx="11"/>
          </p:nvPr>
        </p:nvSpPr>
        <p:spPr>
          <a:xfrm>
            <a:off x="1836000" y="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3" name="Content Placeholder 6"/>
          <p:cNvSpPr>
            <a:spLocks noGrp="1"/>
          </p:cNvSpPr>
          <p:nvPr>
            <p:ph sz="quarter" idx="12"/>
          </p:nvPr>
        </p:nvSpPr>
        <p:spPr>
          <a:xfrm>
            <a:off x="3672000" y="257175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4" name="Content Placeholder 6"/>
          <p:cNvSpPr>
            <a:spLocks noGrp="1"/>
          </p:cNvSpPr>
          <p:nvPr>
            <p:ph sz="quarter" idx="13"/>
          </p:nvPr>
        </p:nvSpPr>
        <p:spPr>
          <a:xfrm>
            <a:off x="5508000" y="2571750"/>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5" name="Content Placeholder 6"/>
          <p:cNvSpPr>
            <a:spLocks noGrp="1"/>
          </p:cNvSpPr>
          <p:nvPr>
            <p:ph sz="quarter" idx="14"/>
          </p:nvPr>
        </p:nvSpPr>
        <p:spPr>
          <a:xfrm>
            <a:off x="7344000" y="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6" name="Content Placeholder 6"/>
          <p:cNvSpPr>
            <a:spLocks noGrp="1"/>
          </p:cNvSpPr>
          <p:nvPr>
            <p:ph sz="quarter" idx="15"/>
          </p:nvPr>
        </p:nvSpPr>
        <p:spPr>
          <a:xfrm>
            <a:off x="0" y="2571750"/>
            <a:ext cx="3672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Content Placeholder 6"/>
          <p:cNvSpPr>
            <a:spLocks noGrp="1"/>
          </p:cNvSpPr>
          <p:nvPr>
            <p:ph sz="quarter" idx="17"/>
          </p:nvPr>
        </p:nvSpPr>
        <p:spPr>
          <a:xfrm>
            <a:off x="7344000" y="257175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9" name="Content Placeholder 6"/>
          <p:cNvSpPr>
            <a:spLocks noGrp="1"/>
          </p:cNvSpPr>
          <p:nvPr>
            <p:ph sz="quarter" idx="18"/>
          </p:nvPr>
        </p:nvSpPr>
        <p:spPr>
          <a:xfrm>
            <a:off x="5508000" y="3867155"/>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22" name="Content Placeholder 6"/>
          <p:cNvSpPr>
            <a:spLocks noGrp="1"/>
          </p:cNvSpPr>
          <p:nvPr>
            <p:ph sz="quarter" idx="19"/>
          </p:nvPr>
        </p:nvSpPr>
        <p:spPr>
          <a:xfrm>
            <a:off x="0" y="1276352"/>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23" name="Content Placeholder 6"/>
          <p:cNvSpPr>
            <a:spLocks noGrp="1"/>
          </p:cNvSpPr>
          <p:nvPr>
            <p:ph sz="quarter" idx="20"/>
          </p:nvPr>
        </p:nvSpPr>
        <p:spPr>
          <a:xfrm>
            <a:off x="0" y="-21167"/>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7" name="Title 6"/>
          <p:cNvSpPr>
            <a:spLocks noGrp="1"/>
          </p:cNvSpPr>
          <p:nvPr>
            <p:ph type="title"/>
          </p:nvPr>
        </p:nvSpPr>
        <p:spPr/>
        <p:txBody>
          <a:bodyPr vert="horz"/>
          <a:lstStyle/>
          <a:p>
            <a:endParaRPr lang="en-US"/>
          </a:p>
        </p:txBody>
      </p:sp>
      <p:sp>
        <p:nvSpPr>
          <p:cNvPr id="9" name="Text Placeholder 8"/>
          <p:cNvSpPr>
            <a:spLocks noGrp="1"/>
          </p:cNvSpPr>
          <p:nvPr>
            <p:ph type="body" sz="quarter" idx="21"/>
          </p:nvPr>
        </p:nvSpPr>
        <p:spPr>
          <a:xfrm>
            <a:off x="3962435" y="1276355"/>
            <a:ext cx="3124201" cy="990600"/>
          </a:xfrm>
          <a:prstGeom prst="rect">
            <a:avLst/>
          </a:prstGeom>
        </p:spPr>
        <p:txBody>
          <a:bodyPr vert="horz" lIns="68565" tIns="34282" rIns="68565" bIns="34282"/>
          <a:lstStyle>
            <a:lvl1pPr>
              <a:lnSpc>
                <a:spcPct val="120000"/>
              </a:lnSpc>
              <a:defRPr>
                <a:solidFill>
                  <a:srgbClr val="FFFFFF"/>
                </a:solidFill>
              </a:defRPr>
            </a:lvl1pPr>
            <a:lvl2pPr>
              <a:lnSpc>
                <a:spcPct val="120000"/>
              </a:lnSpc>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endParaRPr lang="en-US"/>
          </a:p>
        </p:txBody>
      </p:sp>
    </p:spTree>
    <p:extLst>
      <p:ext uri="{BB962C8B-B14F-4D97-AF65-F5344CB8AC3E}">
        <p14:creationId xmlns:p14="http://schemas.microsoft.com/office/powerpoint/2010/main" val="519178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Content Placeholder 16"/>
          <p:cNvSpPr>
            <a:spLocks noGrp="1" noChangeAspect="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noChangeAspect="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noChangeAspect="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noChangeAspect="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noChangeAspect="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noChangeAspect="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198394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2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20000"/>
              </a:lnSpc>
              <a:spcBef>
                <a:spcPts val="0"/>
              </a:spcBef>
              <a:buNone/>
              <a:defRPr sz="1000" b="0" i="0">
                <a:solidFill>
                  <a:schemeClr val="tx1"/>
                </a:solidFill>
                <a:latin typeface="Roboto Light"/>
                <a:cs typeface="Roboto Light"/>
              </a:defRPr>
            </a:lvl3pPr>
            <a:lvl4pPr marL="1370901" indent="0">
              <a:lnSpc>
                <a:spcPct val="120000"/>
              </a:lnSpc>
              <a:spcBef>
                <a:spcPts val="0"/>
              </a:spcBef>
              <a:buNone/>
              <a:defRPr sz="1000" b="0" i="0">
                <a:solidFill>
                  <a:schemeClr val="tx1"/>
                </a:solidFill>
                <a:latin typeface="Roboto Light"/>
                <a:cs typeface="Roboto Light"/>
              </a:defRPr>
            </a:lvl4pPr>
            <a:lvl5pPr marL="1827866" indent="0">
              <a:lnSpc>
                <a:spcPct val="12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21349022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6233006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Slide 1">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252412" y="1352550"/>
            <a:ext cx="396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10" name="Text Placeholder 8"/>
          <p:cNvSpPr>
            <a:spLocks noGrp="1"/>
          </p:cNvSpPr>
          <p:nvPr>
            <p:ph type="body" sz="quarter" idx="23"/>
          </p:nvPr>
        </p:nvSpPr>
        <p:spPr>
          <a:xfrm>
            <a:off x="252412" y="1885952"/>
            <a:ext cx="360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1" name="Text Placeholder 8"/>
          <p:cNvSpPr>
            <a:spLocks noGrp="1"/>
          </p:cNvSpPr>
          <p:nvPr>
            <p:ph type="body" sz="quarter" idx="24"/>
          </p:nvPr>
        </p:nvSpPr>
        <p:spPr>
          <a:xfrm>
            <a:off x="252435" y="2419355"/>
            <a:ext cx="3239999"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2" name="Text Placeholder 8"/>
          <p:cNvSpPr>
            <a:spLocks noGrp="1"/>
          </p:cNvSpPr>
          <p:nvPr>
            <p:ph type="body" sz="quarter" idx="25"/>
          </p:nvPr>
        </p:nvSpPr>
        <p:spPr>
          <a:xfrm>
            <a:off x="252446" y="2952750"/>
            <a:ext cx="2871787"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3" name="Text Placeholder 8"/>
          <p:cNvSpPr>
            <a:spLocks noGrp="1"/>
          </p:cNvSpPr>
          <p:nvPr>
            <p:ph type="body" sz="quarter" idx="26"/>
          </p:nvPr>
        </p:nvSpPr>
        <p:spPr>
          <a:xfrm>
            <a:off x="252418" y="3486152"/>
            <a:ext cx="2490788"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Tree>
    <p:extLst>
      <p:ext uri="{BB962C8B-B14F-4D97-AF65-F5344CB8AC3E}">
        <p14:creationId xmlns:p14="http://schemas.microsoft.com/office/powerpoint/2010/main" val="393515017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9" name="Title Placeholder 2"/>
          <p:cNvSpPr>
            <a:spLocks noGrp="1"/>
          </p:cNvSpPr>
          <p:nvPr>
            <p:ph type="title"/>
          </p:nvPr>
        </p:nvSpPr>
        <p:spPr>
          <a:xfrm>
            <a:off x="1828808" y="2719409"/>
            <a:ext cx="5486403" cy="520701"/>
          </a:xfrm>
          <a:prstGeom prst="rect">
            <a:avLst/>
          </a:prstGeom>
        </p:spPr>
        <p:txBody>
          <a:bodyPr vert="horz" lIns="68565" tIns="34282" rIns="68565" bIns="34282" rtlCol="0" anchor="ctr">
            <a:normAutofit/>
          </a:bodyPr>
          <a:lstStyle>
            <a:lvl1pPr>
              <a:defRPr>
                <a:solidFill>
                  <a:schemeClr val="tx2"/>
                </a:solidFill>
              </a:defRPr>
            </a:lvl1pPr>
          </a:lstStyle>
          <a:p>
            <a:r>
              <a:rPr lang="x-none"/>
              <a:t>Click to edit Master title style</a:t>
            </a:r>
            <a:endParaRPr lang="en-US"/>
          </a:p>
        </p:txBody>
      </p:sp>
      <p:sp>
        <p:nvSpPr>
          <p:cNvPr id="3" name="Content Placeholder 2"/>
          <p:cNvSpPr>
            <a:spLocks noGrp="1" noChangeAspect="1"/>
          </p:cNvSpPr>
          <p:nvPr>
            <p:ph sz="quarter" idx="17"/>
          </p:nvPr>
        </p:nvSpPr>
        <p:spPr>
          <a:xfrm>
            <a:off x="3492000" y="1369384"/>
            <a:ext cx="2160000" cy="1350000"/>
          </a:xfrm>
        </p:spPr>
        <p:txBody>
          <a:bodyPr/>
          <a:lstStyle/>
          <a:p>
            <a:pPr lvl="0"/>
            <a:r>
              <a:rPr lang="sk-SK"/>
              <a:t>Click to edit Master text styles</a:t>
            </a:r>
            <a:endParaRPr lang="en-US"/>
          </a:p>
        </p:txBody>
      </p:sp>
    </p:spTree>
    <p:extLst>
      <p:ext uri="{BB962C8B-B14F-4D97-AF65-F5344CB8AC3E}">
        <p14:creationId xmlns:p14="http://schemas.microsoft.com/office/powerpoint/2010/main" val="1324775117"/>
      </p:ext>
    </p:extLst>
  </p:cSld>
  <p:clrMapOvr>
    <a:masterClrMapping/>
  </p:clrMapOvr>
  <p:transition spd="slow">
    <p:push dir="u"/>
  </p:transition>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lvl1pPr>
              <a:tabLst>
                <a:tab pos="1252538" algn="l"/>
              </a:tabLst>
              <a:defRPr>
                <a:solidFill>
                  <a:schemeClr val="bg2"/>
                </a:solidFill>
              </a:defRPr>
            </a:lvl1p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1180081733"/>
      </p:ext>
    </p:extLst>
  </p:cSld>
  <p:clrMapOvr>
    <a:masterClrMapping/>
  </p:clrMapOvr>
  <p:transition spd="slow">
    <p:push dir="u"/>
  </p:transition>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492616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lvl1pPr>
              <a:defRPr>
                <a:solidFill>
                  <a:schemeClr val="accent1"/>
                </a:solidFill>
              </a:defRPr>
            </a:lvl1p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3474471397"/>
      </p:ext>
    </p:extLst>
  </p:cSld>
  <p:clrMapOvr>
    <a:masterClrMapping/>
  </p:clrMapOvr>
  <p:transition spd="slow">
    <p:push dir="u"/>
  </p:transition>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1" y="0"/>
            <a:ext cx="6172201" cy="51435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6400800" y="2343152"/>
            <a:ext cx="2491200" cy="1905000"/>
          </a:xfrm>
          <a:prstGeom prst="rect">
            <a:avLst/>
          </a:prstGeom>
        </p:spPr>
        <p:txBody>
          <a:bodyPr>
            <a:noAutofit/>
          </a:bodyPr>
          <a:lstStyle>
            <a:lvl1pPr marL="0" indent="0" algn="ctr">
              <a:lnSpc>
                <a:spcPct val="120000"/>
              </a:lnSpc>
              <a:buNone/>
              <a:defRPr sz="1000" cap="none">
                <a:solidFill>
                  <a:schemeClr val="bg2"/>
                </a:solidFill>
                <a:latin typeface="Roboto Light"/>
                <a:cs typeface="Roboto Light"/>
              </a:defRPr>
            </a:lvl1pPr>
            <a:lvl2pPr marL="456959" indent="0" algn="ctr">
              <a:lnSpc>
                <a:spcPct val="120000"/>
              </a:lnSpc>
              <a:buNone/>
              <a:defRPr sz="1000" cap="none">
                <a:solidFill>
                  <a:schemeClr val="bg2"/>
                </a:solidFill>
                <a:latin typeface="Roboto Light"/>
                <a:cs typeface="Roboto Light"/>
              </a:defRPr>
            </a:lvl2pPr>
            <a:lvl3pPr marL="913934" indent="0" algn="ctr">
              <a:lnSpc>
                <a:spcPct val="120000"/>
              </a:lnSpc>
              <a:buNone/>
              <a:defRPr sz="1000" cap="none">
                <a:solidFill>
                  <a:schemeClr val="bg2"/>
                </a:solidFill>
                <a:latin typeface="Roboto Light"/>
                <a:cs typeface="Roboto Light"/>
              </a:defRPr>
            </a:lvl3pPr>
            <a:lvl4pPr marL="1370901" indent="0" algn="ctr">
              <a:lnSpc>
                <a:spcPct val="120000"/>
              </a:lnSpc>
              <a:buNone/>
              <a:defRPr sz="1000" cap="none">
                <a:solidFill>
                  <a:schemeClr val="bg2"/>
                </a:solidFill>
                <a:latin typeface="Roboto Light"/>
                <a:cs typeface="Roboto Light"/>
              </a:defRPr>
            </a:lvl4pPr>
            <a:lvl5pPr marL="1827866" indent="0" algn="ctr">
              <a:lnSpc>
                <a:spcPct val="120000"/>
              </a:lnSpc>
              <a:buNone/>
              <a:defRPr sz="1000" cap="none">
                <a:solidFill>
                  <a:schemeClr val="bg2"/>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1973827"/>
            <a:ext cx="2491200" cy="293161"/>
          </a:xfrm>
          <a:prstGeom prst="rect">
            <a:avLst/>
          </a:prstGeom>
        </p:spPr>
        <p:txBody>
          <a:bodyPr vert="horz" lIns="68565" tIns="34282" rIns="68565" bIns="34282" rtlCol="0" anchor="ctr">
            <a:normAutofit/>
          </a:bodyPr>
          <a:lstStyle>
            <a:lvl1pPr>
              <a:defRPr>
                <a:solidFill>
                  <a:schemeClr val="bg2"/>
                </a:solidFill>
              </a:defRPr>
            </a:lvl1pPr>
          </a:lstStyle>
          <a:p>
            <a:endParaRPr lang="en-US"/>
          </a:p>
        </p:txBody>
      </p:sp>
      <p:sp>
        <p:nvSpPr>
          <p:cNvPr id="3" name="Picture Placeholder 2"/>
          <p:cNvSpPr>
            <a:spLocks noGrp="1" noChangeAspect="1"/>
          </p:cNvSpPr>
          <p:nvPr>
            <p:ph type="pic" sz="quarter" idx="22"/>
          </p:nvPr>
        </p:nvSpPr>
        <p:spPr>
          <a:xfrm>
            <a:off x="6934201" y="742950"/>
            <a:ext cx="1440000" cy="9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278930159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2590834" y="3831206"/>
            <a:ext cx="4038601" cy="703783"/>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59" indent="0" algn="l">
              <a:lnSpc>
                <a:spcPct val="120000"/>
              </a:lnSpc>
              <a:spcAft>
                <a:spcPts val="0"/>
              </a:spcAft>
              <a:buFont typeface="Arial"/>
              <a:buNone/>
              <a:defRPr sz="1000" b="0" i="0">
                <a:solidFill>
                  <a:schemeClr val="bg1"/>
                </a:solidFill>
                <a:latin typeface="Roboto Light"/>
                <a:cs typeface="Roboto Light"/>
              </a:defRPr>
            </a:lvl2pPr>
            <a:lvl3pPr marL="913934" indent="0" algn="l">
              <a:lnSpc>
                <a:spcPct val="120000"/>
              </a:lnSpc>
              <a:spcAft>
                <a:spcPts val="0"/>
              </a:spcAft>
              <a:buFont typeface="Arial"/>
              <a:buNone/>
              <a:defRPr sz="1000" b="0" i="0">
                <a:solidFill>
                  <a:schemeClr val="bg1"/>
                </a:solidFill>
                <a:latin typeface="Roboto Light"/>
                <a:cs typeface="Roboto Light"/>
              </a:defRPr>
            </a:lvl3pPr>
            <a:lvl4pPr marL="1370901" indent="0" algn="l">
              <a:lnSpc>
                <a:spcPct val="120000"/>
              </a:lnSpc>
              <a:spcAft>
                <a:spcPts val="0"/>
              </a:spcAft>
              <a:buFont typeface="Arial"/>
              <a:buNone/>
              <a:defRPr sz="1000" b="0" i="0">
                <a:solidFill>
                  <a:schemeClr val="bg1"/>
                </a:solidFill>
                <a:latin typeface="Roboto Light"/>
                <a:cs typeface="Roboto Light"/>
              </a:defRPr>
            </a:lvl4pPr>
            <a:lvl5pPr marL="1827866"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2" name="Title 1"/>
          <p:cNvSpPr>
            <a:spLocks noGrp="1"/>
          </p:cNvSpPr>
          <p:nvPr>
            <p:ph type="title"/>
          </p:nvPr>
        </p:nvSpPr>
        <p:spPr>
          <a:xfrm>
            <a:off x="2590834" y="3409989"/>
            <a:ext cx="4038601" cy="421217"/>
          </a:xfrm>
        </p:spPr>
        <p:txBody>
          <a:bodyPr/>
          <a:lstStyle/>
          <a:p>
            <a:endParaRPr lang="en-US"/>
          </a:p>
        </p:txBody>
      </p:sp>
      <p:sp>
        <p:nvSpPr>
          <p:cNvPr id="6" name="Picture Placeholder 6"/>
          <p:cNvSpPr>
            <a:spLocks noGrp="1" noChangeAspect="1"/>
          </p:cNvSpPr>
          <p:nvPr>
            <p:ph type="pic" sz="quarter" idx="12"/>
          </p:nvPr>
        </p:nvSpPr>
        <p:spPr>
          <a:xfrm>
            <a:off x="609600" y="3409950"/>
            <a:ext cx="1800000" cy="1125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819055564"/>
      </p:ext>
    </p:extLst>
  </p:cSld>
  <p:clrMapOvr>
    <a:masterClrMapping/>
  </p:clrMapOvr>
  <p:transition spd="slow">
    <p:push dir="u"/>
  </p:transition>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12" name="Text Placeholder 8"/>
          <p:cNvSpPr>
            <a:spLocks noGrp="1"/>
          </p:cNvSpPr>
          <p:nvPr>
            <p:ph type="body" sz="quarter" idx="11" hasCustomPrompt="1"/>
          </p:nvPr>
        </p:nvSpPr>
        <p:spPr>
          <a:xfrm>
            <a:off x="533401" y="2419352"/>
            <a:ext cx="3048000" cy="2209800"/>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59" indent="0" algn="l">
              <a:lnSpc>
                <a:spcPct val="120000"/>
              </a:lnSpc>
              <a:spcAft>
                <a:spcPts val="0"/>
              </a:spcAft>
              <a:buFont typeface="Arial"/>
              <a:buNone/>
              <a:defRPr sz="1000" b="0" i="0">
                <a:solidFill>
                  <a:schemeClr val="bg1"/>
                </a:solidFill>
                <a:latin typeface="Roboto Light"/>
                <a:cs typeface="Roboto Light"/>
              </a:defRPr>
            </a:lvl2pPr>
            <a:lvl3pPr marL="913934" indent="0" algn="l">
              <a:lnSpc>
                <a:spcPct val="120000"/>
              </a:lnSpc>
              <a:spcAft>
                <a:spcPts val="0"/>
              </a:spcAft>
              <a:buFont typeface="Arial"/>
              <a:buNone/>
              <a:defRPr sz="1000" b="0" i="0">
                <a:solidFill>
                  <a:schemeClr val="bg1"/>
                </a:solidFill>
                <a:latin typeface="Roboto Light"/>
                <a:cs typeface="Roboto Light"/>
              </a:defRPr>
            </a:lvl3pPr>
            <a:lvl4pPr marL="1370901" indent="0" algn="l">
              <a:lnSpc>
                <a:spcPct val="120000"/>
              </a:lnSpc>
              <a:spcAft>
                <a:spcPts val="0"/>
              </a:spcAft>
              <a:buFont typeface="Arial"/>
              <a:buNone/>
              <a:defRPr sz="1000" b="0" i="0">
                <a:solidFill>
                  <a:schemeClr val="bg1"/>
                </a:solidFill>
                <a:latin typeface="Roboto Light"/>
                <a:cs typeface="Roboto Light"/>
              </a:defRPr>
            </a:lvl4pPr>
            <a:lvl5pPr marL="1827866"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13" name="Title 1"/>
          <p:cNvSpPr>
            <a:spLocks noGrp="1"/>
          </p:cNvSpPr>
          <p:nvPr>
            <p:ph type="title"/>
          </p:nvPr>
        </p:nvSpPr>
        <p:spPr>
          <a:xfrm>
            <a:off x="533401" y="1957958"/>
            <a:ext cx="3048000" cy="461433"/>
          </a:xfrm>
        </p:spPr>
        <p:txBody>
          <a:bodyPr/>
          <a:lstStyle/>
          <a:p>
            <a:endParaRPr lang="en-US"/>
          </a:p>
        </p:txBody>
      </p:sp>
      <p:sp>
        <p:nvSpPr>
          <p:cNvPr id="14" name="Picture Placeholder 6"/>
          <p:cNvSpPr>
            <a:spLocks noGrp="1" noChangeAspect="1"/>
          </p:cNvSpPr>
          <p:nvPr>
            <p:ph type="pic" sz="quarter" idx="12"/>
          </p:nvPr>
        </p:nvSpPr>
        <p:spPr>
          <a:xfrm>
            <a:off x="533401" y="550334"/>
            <a:ext cx="1800000" cy="1125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1835643627"/>
      </p:ext>
    </p:extLst>
  </p:cSld>
  <p:clrMapOvr>
    <a:masterClrMapping/>
  </p:clrMapOvr>
  <p:transition spd="slow">
    <p:push dir="u"/>
  </p:transition>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a:xfrm>
            <a:off x="252418" y="427574"/>
            <a:ext cx="7820065" cy="636058"/>
          </a:xfrm>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34348491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3" name="Content Placeholder 2"/>
          <p:cNvSpPr>
            <a:spLocks noGrp="1"/>
          </p:cNvSpPr>
          <p:nvPr>
            <p:ph sz="quarter" idx="17"/>
          </p:nvPr>
        </p:nvSpPr>
        <p:spPr>
          <a:xfrm>
            <a:off x="23" y="0"/>
            <a:ext cx="9143999" cy="4095750"/>
          </a:xfrm>
          <a:prstGeom prst="rect">
            <a:avLst/>
          </a:prstGeom>
        </p:spPr>
        <p:txBody>
          <a:bodyPr>
            <a:normAutofit/>
          </a:bodyPr>
          <a:lstStyle>
            <a:lvl1pPr marL="0" indent="0">
              <a:buNone/>
              <a:defRPr sz="1000">
                <a:solidFill>
                  <a:srgbClr val="FFFFFF"/>
                </a:solidFill>
                <a:latin typeface="Roboto Light"/>
                <a:cs typeface="Roboto Light"/>
              </a:defRPr>
            </a:lvl1pPr>
            <a:lvl2pPr marL="456959" indent="0">
              <a:buNone/>
              <a:defRPr sz="1000">
                <a:solidFill>
                  <a:srgbClr val="FFFFFF"/>
                </a:solidFill>
                <a:latin typeface="Roboto Light"/>
                <a:cs typeface="Roboto Light"/>
              </a:defRPr>
            </a:lvl2pPr>
            <a:lvl3pPr marL="913934" indent="0">
              <a:buNone/>
              <a:defRPr sz="1000">
                <a:solidFill>
                  <a:srgbClr val="FFFFFF"/>
                </a:solidFill>
                <a:latin typeface="Roboto Light"/>
                <a:cs typeface="Roboto Light"/>
              </a:defRPr>
            </a:lvl3pPr>
            <a:lvl4pPr marL="1370901" indent="0">
              <a:buNone/>
              <a:defRPr sz="1000">
                <a:solidFill>
                  <a:srgbClr val="FFFFFF"/>
                </a:solidFill>
                <a:latin typeface="Roboto Light"/>
                <a:cs typeface="Roboto Light"/>
              </a:defRPr>
            </a:lvl4pPr>
            <a:lvl5pPr marL="1827866" indent="0">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18"/>
          </p:nvPr>
        </p:nvSpPr>
        <p:spPr>
          <a:xfrm>
            <a:off x="4572023" y="4324350"/>
            <a:ext cx="4267199" cy="533400"/>
          </a:xfrm>
          <a:prstGeom prst="rect">
            <a:avLst/>
          </a:prstGeom>
        </p:spPr>
        <p:txBody>
          <a:bodyPr anchor="t" anchorCtr="0">
            <a:noAutofit/>
          </a:bodyPr>
          <a:lstStyle>
            <a:lvl1pPr marL="0" indent="0" algn="r">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78400" y="4644084"/>
            <a:ext cx="4293600" cy="213666"/>
          </a:xfrm>
        </p:spPr>
        <p:txBody>
          <a:bodyPr anchor="ctr" anchorCtr="0"/>
          <a:lstStyle/>
          <a:p>
            <a:r>
              <a:rPr lang="x-none"/>
              <a:t>Click to edit Master</a:t>
            </a:r>
            <a:endParaRPr lang="en-US"/>
          </a:p>
        </p:txBody>
      </p:sp>
    </p:spTree>
    <p:extLst>
      <p:ext uri="{BB962C8B-B14F-4D97-AF65-F5344CB8AC3E}">
        <p14:creationId xmlns:p14="http://schemas.microsoft.com/office/powerpoint/2010/main" val="397022926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2971850" y="0"/>
            <a:ext cx="6172201" cy="5143500"/>
          </a:xfrm>
          <a:prstGeom prst="rect">
            <a:avLst/>
          </a:prstGeom>
          <a:noFill/>
          <a:effectLst/>
        </p:spPr>
        <p:txBody>
          <a:bodyPr>
            <a:normAutofit/>
          </a:bodyPr>
          <a:lstStyle>
            <a:lvl1pPr marL="0" indent="0">
              <a:buNone/>
              <a:defRPr sz="1000"/>
            </a:lvl1pPr>
          </a:lstStyle>
          <a:p>
            <a:endParaRPr lang="en-US"/>
          </a:p>
        </p:txBody>
      </p:sp>
      <p:sp>
        <p:nvSpPr>
          <p:cNvPr id="19" name="Text Placeholder 4"/>
          <p:cNvSpPr>
            <a:spLocks noGrp="1"/>
          </p:cNvSpPr>
          <p:nvPr>
            <p:ph type="body" sz="quarter" idx="18"/>
          </p:nvPr>
        </p:nvSpPr>
        <p:spPr>
          <a:xfrm>
            <a:off x="252046" y="1123992"/>
            <a:ext cx="2415001" cy="2212447"/>
          </a:xfrm>
          <a:prstGeom prst="rect">
            <a:avLst/>
          </a:prstGeom>
        </p:spPr>
        <p:txBody>
          <a:bodyPr anchor="t" anchorCtr="0">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52046" y="567272"/>
            <a:ext cx="2415001" cy="533400"/>
          </a:xfrm>
        </p:spPr>
        <p:txBody>
          <a:bodyPr/>
          <a:lstStyle/>
          <a:p>
            <a:endParaRPr lang="en-US"/>
          </a:p>
        </p:txBody>
      </p:sp>
    </p:spTree>
    <p:extLst>
      <p:ext uri="{BB962C8B-B14F-4D97-AF65-F5344CB8AC3E}">
        <p14:creationId xmlns:p14="http://schemas.microsoft.com/office/powerpoint/2010/main" val="328168417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60507644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83.xml"/><Relationship Id="rId1"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theme" Target="../theme/theme9.xml"/><Relationship Id="rId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21"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3328465351"/>
      </p:ext>
    </p:extLst>
  </p:cSld>
  <p:clrMap bg1="lt1" tx1="dk1" bg2="lt2" tx2="dk2" accent1="accent1" accent2="accent2" accent3="accent3" accent4="accent4" accent5="accent5" accent6="accent6" hlink="hlink" folHlink="folHlink"/>
  <p:sldLayoutIdLst>
    <p:sldLayoutId id="2147483706" r:id="rId1"/>
    <p:sldLayoutId id="2147483743" r:id="rId2"/>
    <p:sldLayoutId id="2147483744" r:id="rId3"/>
    <p:sldLayoutId id="2147483745" r:id="rId4"/>
    <p:sldLayoutId id="2147483746" r:id="rId5"/>
    <p:sldLayoutId id="2147483747" r:id="rId6"/>
    <p:sldLayoutId id="2147483748" r:id="rId7"/>
    <p:sldLayoutId id="2147483663" r:id="rId8"/>
    <p:sldLayoutId id="2147483763" r:id="rId9"/>
    <p:sldLayoutId id="2147483739" r:id="rId10"/>
    <p:sldLayoutId id="2147483649" r:id="rId11"/>
    <p:sldLayoutId id="2147483673" r:id="rId12"/>
    <p:sldLayoutId id="2147483662" r:id="rId13"/>
    <p:sldLayoutId id="2147483674" r:id="rId14"/>
    <p:sldLayoutId id="2147483653" r:id="rId15"/>
    <p:sldLayoutId id="2147483738" r:id="rId16"/>
    <p:sldLayoutId id="2147483711" r:id="rId17"/>
    <p:sldLayoutId id="2147483712" r:id="rId18"/>
    <p:sldLayoutId id="2147483787" r:id="rId19"/>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5" name="Text Placeholder 4"/>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374474256"/>
      </p:ext>
    </p:extLst>
  </p:cSld>
  <p:clrMap bg1="lt1" tx1="dk1" bg2="lt2" tx2="dk2" accent1="accent1" accent2="accent2" accent3="accent3" accent4="accent4" accent5="accent5" accent6="accent6" hlink="hlink" folHlink="folHlink"/>
  <p:sldLayoutIdLst>
    <p:sldLayoutId id="2147483659" r:id="rId1"/>
    <p:sldLayoutId id="2147483718" r:id="rId2"/>
  </p:sldLayoutIdLst>
  <p:hf hdr="0" dt="0"/>
  <p:txStyles>
    <p:titleStyle>
      <a:lvl1pPr algn="l" defTabSz="456959"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l"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l"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l"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l"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l"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p:cNvSpPr>
            <a:spLocks noGrp="1"/>
          </p:cNvSpPr>
          <p:nvPr>
            <p:ph type="title"/>
          </p:nvPr>
        </p:nvSpPr>
        <p:spPr>
          <a:xfrm>
            <a:off x="252001" y="427574"/>
            <a:ext cx="7820483" cy="636058"/>
          </a:xfrm>
          <a:prstGeom prst="rect">
            <a:avLst/>
          </a:prstGeom>
        </p:spPr>
        <p:txBody>
          <a:bodyPr vert="horz" lIns="68565" tIns="34282" rIns="68565" bIns="34282" rtlCol="0" anchor="t" anchorCtr="0">
            <a:normAutofit/>
          </a:bodyPr>
          <a:lstStyle/>
          <a:p>
            <a:r>
              <a:rPr lang="x-none"/>
              <a:t>Click to edit Master title style</a:t>
            </a:r>
            <a:endParaRPr lang="en-US"/>
          </a:p>
        </p:txBody>
      </p:sp>
      <p:sp>
        <p:nvSpPr>
          <p:cNvPr id="17" name="Text Placeholder 16"/>
          <p:cNvSpPr>
            <a:spLocks noGrp="1"/>
          </p:cNvSpPr>
          <p:nvPr>
            <p:ph type="body" idx="1"/>
          </p:nvPr>
        </p:nvSpPr>
        <p:spPr>
          <a:xfrm>
            <a:off x="252044" y="1200176"/>
            <a:ext cx="8621067" cy="3185583"/>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348720733"/>
      </p:ext>
    </p:extLst>
  </p:cSld>
  <p:clrMap bg1="lt1" tx1="dk1" bg2="lt2" tx2="dk2" accent1="accent1" accent2="accent2" accent3="accent3" accent4="accent4" accent5="accent5" accent6="accent6" hlink="hlink" folHlink="folHlink"/>
  <p:sldLayoutIdLst>
    <p:sldLayoutId id="2147483761" r:id="rId1"/>
    <p:sldLayoutId id="2147483660" r:id="rId2"/>
    <p:sldLayoutId id="2147483667" r:id="rId3"/>
  </p:sldLayoutIdLst>
  <p:hf hdr="0" dt="0"/>
  <p:txStyles>
    <p:titleStyle>
      <a:lvl1pPr algn="l" defTabSz="456959" rtl="0" eaLnBrk="1" latinLnBrk="0" hangingPunct="1">
        <a:spcBef>
          <a:spcPct val="0"/>
        </a:spcBef>
        <a:buNone/>
        <a:defRPr lang="x-none" sz="2800" b="0" i="0" kern="1200" cap="none">
          <a:solidFill>
            <a:schemeClr val="accent1"/>
          </a:solidFill>
          <a:latin typeface="Roboto Light"/>
          <a:ea typeface="+mn-ea"/>
          <a:cs typeface="Roboto Light"/>
        </a:defRPr>
      </a:lvl1pPr>
    </p:titleStyle>
    <p:bodyStyle>
      <a:lvl1pPr marL="0"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1pPr>
      <a:lvl2pPr marL="456959"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2pPr>
      <a:lvl3pPr marL="913934"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3pPr>
      <a:lvl4pPr marL="1370901"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4pPr>
      <a:lvl5pPr marL="1827866" indent="0" algn="l" defTabSz="456959" rtl="0" eaLnBrk="1" latinLnBrk="0" hangingPunct="1">
        <a:lnSpc>
          <a:spcPct val="120000"/>
        </a:lnSpc>
        <a:spcBef>
          <a:spcPct val="20000"/>
        </a:spcBef>
        <a:buFont typeface="Arial"/>
        <a:buNone/>
        <a:defRPr lang="en-US" sz="1000" kern="1200">
          <a:solidFill>
            <a:schemeClr val="tx1"/>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82145" y="819152"/>
            <a:ext cx="7171267"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9" name="Picture Placeholder 13"/>
          <p:cNvPicPr>
            <a:picLocks noChangeAspect="1"/>
          </p:cNvPicPr>
          <p:nvPr userDrawn="1"/>
        </p:nvPicPr>
        <p:blipFill rotWithShape="1">
          <a:blip r:embed="rId20"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84621320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9" name="Picture Placeholder 13"/>
          <p:cNvPicPr>
            <a:picLocks noChangeAspect="1"/>
          </p:cNvPicPr>
          <p:nvPr userDrawn="1"/>
        </p:nvPicPr>
        <p:blipFill rotWithShape="1">
          <a:blip r:embed="rId8"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170975823"/>
      </p:ext>
    </p:extLst>
  </p:cSld>
  <p:clrMap bg1="lt1" tx1="dk1" bg2="lt2" tx2="dk2" accent1="accent1" accent2="accent2" accent3="accent3" accent4="accent4" accent5="accent5" accent6="accent6" hlink="hlink" folHlink="folHlink"/>
  <p:sldLayoutIdLst>
    <p:sldLayoutId id="2147483722" r:id="rId1"/>
    <p:sldLayoutId id="2147483736" r:id="rId2"/>
    <p:sldLayoutId id="2147483725" r:id="rId3"/>
    <p:sldLayoutId id="2147483727" r:id="rId4"/>
    <p:sldLayoutId id="2147483740" r:id="rId5"/>
    <p:sldLayoutId id="2147483729" r:id="rId6"/>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12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90619" y="819152"/>
            <a:ext cx="71627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990623" y="1276374"/>
            <a:ext cx="7162799" cy="1295399"/>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15"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355649487"/>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6" r:id="rId3"/>
    <p:sldLayoutId id="2147483730" r:id="rId4"/>
    <p:sldLayoutId id="2147483734" r:id="rId5"/>
    <p:sldLayoutId id="2147483735" r:id="rId6"/>
    <p:sldLayoutId id="2147483731" r:id="rId7"/>
    <p:sldLayoutId id="2147483719" r:id="rId8"/>
    <p:sldLayoutId id="2147483741" r:id="rId9"/>
    <p:sldLayoutId id="2147483732" r:id="rId10"/>
    <p:sldLayoutId id="2147483733" r:id="rId11"/>
    <p:sldLayoutId id="2147483783" r:id="rId12"/>
    <p:sldLayoutId id="2147483784" r:id="rId13"/>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3672000" y="0"/>
            <a:ext cx="3672000" cy="25717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solidFill>
                <a:srgbClr val="415481"/>
              </a:solidFill>
              <a:latin typeface="Roboto Light"/>
            </a:endParaRPr>
          </a:p>
        </p:txBody>
      </p:sp>
      <p:sp>
        <p:nvSpPr>
          <p:cNvPr id="39" name="Title Placeholder 38"/>
          <p:cNvSpPr>
            <a:spLocks noGrp="1"/>
          </p:cNvSpPr>
          <p:nvPr>
            <p:ph type="title"/>
          </p:nvPr>
        </p:nvSpPr>
        <p:spPr>
          <a:xfrm>
            <a:off x="3962435" y="819152"/>
            <a:ext cx="3124201"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pic>
        <p:nvPicPr>
          <p:cNvPr id="5" name="Picture Placeholder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38234699"/>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l" defTabSz="913934" rtl="0" eaLnBrk="1" latinLnBrk="0" hangingPunct="1">
        <a:lnSpc>
          <a:spcPct val="90000"/>
        </a:lnSpc>
        <a:spcBef>
          <a:spcPct val="0"/>
        </a:spcBef>
        <a:buNone/>
        <a:defRPr lang="en-US" sz="2800" b="0" i="0" kern="1200" cap="none">
          <a:solidFill>
            <a:schemeClr val="bg2"/>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23" y="819152"/>
            <a:ext cx="4319999" cy="381000"/>
          </a:xfrm>
          <a:prstGeom prst="rect">
            <a:avLst/>
          </a:prstGeom>
        </p:spPr>
        <p:txBody>
          <a:bodyPr lIns="68565" tIns="0" rIns="68565" bIns="0">
            <a:noAutofit/>
          </a:bodyPr>
          <a:lstStyle/>
          <a:p>
            <a:pPr marL="0" lvl="0" indent="0">
              <a:spcBef>
                <a:spcPts val="1000"/>
              </a:spcBef>
              <a:buFont typeface="Arial" panose="020B0604020202020204" pitchFamily="34" charset="0"/>
            </a:pPr>
            <a:endParaRPr lang="en-US"/>
          </a:p>
        </p:txBody>
      </p:sp>
      <p:sp>
        <p:nvSpPr>
          <p:cNvPr id="2" name="Text Placeholder 1"/>
          <p:cNvSpPr>
            <a:spLocks noGrp="1"/>
          </p:cNvSpPr>
          <p:nvPr>
            <p:ph type="body" idx="1"/>
          </p:nvPr>
        </p:nvSpPr>
        <p:spPr>
          <a:xfrm>
            <a:off x="252000" y="1946393"/>
            <a:ext cx="8229600" cy="1996957"/>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047943751"/>
      </p:ext>
    </p:extLst>
  </p:cSld>
  <p:clrMap bg1="lt1" tx1="dk1" bg2="lt2" tx2="dk2" accent1="accent1" accent2="accent2" accent3="accent3" accent4="accent4" accent5="accent5" accent6="accent6" hlink="hlink" folHlink="folHlink"/>
  <p:sldLayoutIdLst>
    <p:sldLayoutId id="2147483695" r:id="rId1"/>
    <p:sldLayoutId id="2147483713" r:id="rId2"/>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328414104"/>
      </p:ext>
    </p:extLst>
  </p:cSld>
  <p:clrMap bg1="lt1" tx1="dk1" bg2="lt2" tx2="dk2" accent1="accent1" accent2="accent2" accent3="accent3" accent4="accent4" accent5="accent5" accent6="accent6" hlink="hlink" folHlink="folHlink"/>
  <p:sldLayoutIdLst>
    <p:sldLayoutId id="2147483697" r:id="rId1"/>
    <p:sldLayoutId id="2147483707" r:id="rId2"/>
    <p:sldLayoutId id="2147483708" r:id="rId3"/>
    <p:sldLayoutId id="2147483699" r:id="rId4"/>
    <p:sldLayoutId id="2147483700" r:id="rId5"/>
    <p:sldLayoutId id="2147483702" r:id="rId6"/>
    <p:sldLayoutId id="2147483656" r:id="rId7"/>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12" name="Text Placeholder 11"/>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986610892"/>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792" r:id="rId3"/>
    <p:sldLayoutId id="2147483793" r:id="rId4"/>
    <p:sldLayoutId id="2147483794" r:id="rId5"/>
    <p:sldLayoutId id="2147483795" r:id="rId6"/>
    <p:sldLayoutId id="2147483796" r:id="rId7"/>
    <p:sldLayoutId id="2147483797" r:id="rId8"/>
    <p:sldLayoutId id="2147483798" r:id="rId9"/>
    <p:sldLayoutId id="2147483800" r:id="rId10"/>
    <p:sldLayoutId id="2147483801" r:id="rId11"/>
  </p:sldLayoutIdLst>
  <p:hf hdr="0" dt="0"/>
  <p:txStyles>
    <p:titleStyle>
      <a:lvl1pPr algn="ctr" defTabSz="456959"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12" name="Text Placeholder 11"/>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4338553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85" r:id="rId3"/>
    <p:sldLayoutId id="2147483786" r:id="rId4"/>
  </p:sldLayoutIdLst>
  <p:hf hdr="0" dt="0"/>
  <p:txStyles>
    <p:titleStyle>
      <a:lvl1pPr algn="ctr" defTabSz="456959" rtl="0" eaLnBrk="1" latinLnBrk="0" hangingPunct="1">
        <a:spcBef>
          <a:spcPct val="0"/>
        </a:spcBef>
        <a:buNone/>
        <a:defRPr lang="en-US" sz="2800" b="0" i="0" kern="1200" cap="none">
          <a:solidFill>
            <a:schemeClr val="accent1"/>
          </a:solidFill>
          <a:latin typeface="Roboto Light"/>
          <a:ea typeface="+mj-ea"/>
          <a:cs typeface="Roboto Light"/>
        </a:defRPr>
      </a:lvl1pPr>
    </p:titleStyle>
    <p:body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YT1PeQcyAHE&amp;t=17s" TargetMode="External"/><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85.xml"/><Relationship Id="rId4" Type="http://schemas.openxmlformats.org/officeDocument/2006/relationships/hyperlink" Target="mailto:Laura.previciute@finmin.l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hlinkClick r:id="rId3"/>
          </p:cNvPr>
          <p:cNvSpPr/>
          <p:nvPr/>
        </p:nvSpPr>
        <p:spPr>
          <a:xfrm>
            <a:off x="-2199" y="0"/>
            <a:ext cx="9144000" cy="51435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ln>
                <a:noFill/>
              </a:ln>
            </a:endParaRPr>
          </a:p>
        </p:txBody>
      </p:sp>
      <p:pic>
        <p:nvPicPr>
          <p:cNvPr id="9" name="Picture Placeholder 8"/>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tretch>
            <a:fillRect/>
          </a:stretch>
        </p:blipFill>
        <p:spPr>
          <a:xfrm>
            <a:off x="3353844" y="1136380"/>
            <a:ext cx="2431914" cy="940539"/>
          </a:xfrm>
          <a:prstGeom prst="rect">
            <a:avLst/>
          </a:prstGeom>
          <a:noFill/>
          <a:ln>
            <a:noFill/>
          </a:ln>
        </p:spPr>
      </p:pic>
      <p:sp>
        <p:nvSpPr>
          <p:cNvPr id="35" name="Text Placeholder 34"/>
          <p:cNvSpPr>
            <a:spLocks noGrp="1"/>
          </p:cNvSpPr>
          <p:nvPr>
            <p:ph type="body" sz="quarter" idx="15"/>
          </p:nvPr>
        </p:nvSpPr>
        <p:spPr>
          <a:xfrm>
            <a:off x="1249680" y="3539816"/>
            <a:ext cx="6380491" cy="855664"/>
          </a:xfrm>
        </p:spPr>
        <p:txBody>
          <a:bodyPr/>
          <a:lstStyle/>
          <a:p>
            <a:r>
              <a:rPr lang="lt-LT" sz="1400" dirty="0">
                <a:solidFill>
                  <a:schemeClr val="bg1"/>
                </a:solidFill>
              </a:rPr>
              <a:t>Vizija: </a:t>
            </a:r>
            <a:br>
              <a:rPr lang="lt-LT" sz="1400" dirty="0">
                <a:solidFill>
                  <a:schemeClr val="bg1"/>
                </a:solidFill>
              </a:rPr>
            </a:br>
            <a:r>
              <a:rPr lang="lt-LT" sz="1400" dirty="0">
                <a:solidFill>
                  <a:schemeClr val="bg1"/>
                </a:solidFill>
              </a:rPr>
              <a:t>Tinkami ir produktyvūs žmogiškieji ištekliai, tarnaujantys ūkio plėtros, užimtumo ir žinių visuomenės poreikiams.</a:t>
            </a:r>
          </a:p>
        </p:txBody>
      </p:sp>
      <p:sp>
        <p:nvSpPr>
          <p:cNvPr id="33" name="Title 32"/>
          <p:cNvSpPr>
            <a:spLocks noGrp="1"/>
          </p:cNvSpPr>
          <p:nvPr>
            <p:ph type="title"/>
          </p:nvPr>
        </p:nvSpPr>
        <p:spPr>
          <a:xfrm>
            <a:off x="1696724" y="2795605"/>
            <a:ext cx="5486403" cy="520701"/>
          </a:xfrm>
        </p:spPr>
        <p:txBody>
          <a:bodyPr>
            <a:normAutofit fontScale="90000"/>
          </a:bodyPr>
          <a:lstStyle/>
          <a:p>
            <a:r>
              <a:rPr lang="lt-LT" dirty="0">
                <a:hlinkClick r:id="rId3"/>
              </a:rPr>
              <a:t>Žmogiškųjų išteklių plėtros veiksmų programa</a:t>
            </a:r>
            <a:endParaRPr lang="en-US" dirty="0"/>
          </a:p>
        </p:txBody>
      </p:sp>
    </p:spTree>
    <p:extLst>
      <p:ext uri="{BB962C8B-B14F-4D97-AF65-F5344CB8AC3E}">
        <p14:creationId xmlns:p14="http://schemas.microsoft.com/office/powerpoint/2010/main" val="32646669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4"/>
          <p:cNvSpPr/>
          <p:nvPr/>
        </p:nvSpPr>
        <p:spPr>
          <a:xfrm rot="20627121" flipV="1">
            <a:off x="-1508014" y="-1450867"/>
            <a:ext cx="9679995" cy="96799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33" name="Title 32"/>
          <p:cNvSpPr>
            <a:spLocks noGrp="1"/>
          </p:cNvSpPr>
          <p:nvPr>
            <p:ph type="title"/>
          </p:nvPr>
        </p:nvSpPr>
        <p:spPr>
          <a:xfrm>
            <a:off x="457201" y="2247364"/>
            <a:ext cx="2590800" cy="857250"/>
          </a:xfrm>
        </p:spPr>
        <p:txBody>
          <a:bodyPr>
            <a:normAutofit fontScale="90000"/>
          </a:bodyPr>
          <a:lstStyle/>
          <a:p>
            <a:r>
              <a:rPr lang="lt-LT" dirty="0"/>
              <a:t>Mokymasis visą gyvenimą</a:t>
            </a:r>
            <a:endParaRPr lang="en-US" dirty="0"/>
          </a:p>
        </p:txBody>
      </p:sp>
      <p:sp>
        <p:nvSpPr>
          <p:cNvPr id="4" name="Oval 3"/>
          <p:cNvSpPr>
            <a:spLocks noChangeAspect="1"/>
          </p:cNvSpPr>
          <p:nvPr/>
        </p:nvSpPr>
        <p:spPr>
          <a:xfrm>
            <a:off x="5933439" y="2155618"/>
            <a:ext cx="2928795" cy="2928795"/>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5" name="TextBox 4"/>
          <p:cNvSpPr txBox="1"/>
          <p:nvPr/>
        </p:nvSpPr>
        <p:spPr>
          <a:xfrm>
            <a:off x="6224356" y="2835196"/>
            <a:ext cx="2346960" cy="1569638"/>
          </a:xfrm>
          <a:prstGeom prst="rect">
            <a:avLst/>
          </a:prstGeom>
          <a:noFill/>
        </p:spPr>
        <p:txBody>
          <a:bodyPr wrap="square" lIns="91420" tIns="45709" rIns="91420" bIns="45709" rtlCol="0">
            <a:spAutoFit/>
          </a:bodyPr>
          <a:lstStyle/>
          <a:p>
            <a:pPr algn="ctr"/>
            <a:r>
              <a:rPr lang="lt-LT" sz="1600" dirty="0">
                <a:solidFill>
                  <a:schemeClr val="accent1"/>
                </a:solidFill>
              </a:rPr>
              <a:t>padidinti gyventojų galimybes mokytis visą gyvenimą, sudarant sąlygas plėtotis dinamiškai žinių visuomenei</a:t>
            </a:r>
            <a:endParaRPr lang="en-US" sz="1600" dirty="0">
              <a:solidFill>
                <a:schemeClr val="accent1"/>
              </a:solidFill>
            </a:endParaRPr>
          </a:p>
        </p:txBody>
      </p:sp>
      <p:grpSp>
        <p:nvGrpSpPr>
          <p:cNvPr id="9" name="Skupina 8"/>
          <p:cNvGrpSpPr/>
          <p:nvPr/>
        </p:nvGrpSpPr>
        <p:grpSpPr>
          <a:xfrm>
            <a:off x="1544697" y="984266"/>
            <a:ext cx="541339" cy="904875"/>
            <a:chOff x="1544638" y="984251"/>
            <a:chExt cx="541338" cy="904874"/>
          </a:xfrm>
          <a:solidFill>
            <a:schemeClr val="accent2"/>
          </a:solidFill>
        </p:grpSpPr>
        <p:sp>
          <p:nvSpPr>
            <p:cNvPr id="7" name="Freeform 5"/>
            <p:cNvSpPr>
              <a:spLocks noEditPoints="1"/>
            </p:cNvSpPr>
            <p:nvPr/>
          </p:nvSpPr>
          <p:spPr bwMode="auto">
            <a:xfrm>
              <a:off x="1544638" y="984251"/>
              <a:ext cx="541338" cy="904874"/>
            </a:xfrm>
            <a:custGeom>
              <a:avLst/>
              <a:gdLst>
                <a:gd name="T0" fmla="*/ 180 w 191"/>
                <a:gd name="T1" fmla="*/ 267 h 318"/>
                <a:gd name="T2" fmla="*/ 180 w 191"/>
                <a:gd name="T3" fmla="*/ 267 h 318"/>
                <a:gd name="T4" fmla="*/ 182 w 191"/>
                <a:gd name="T5" fmla="*/ 244 h 318"/>
                <a:gd name="T6" fmla="*/ 151 w 191"/>
                <a:gd name="T7" fmla="*/ 161 h 318"/>
                <a:gd name="T8" fmla="*/ 168 w 191"/>
                <a:gd name="T9" fmla="*/ 161 h 318"/>
                <a:gd name="T10" fmla="*/ 168 w 191"/>
                <a:gd name="T11" fmla="*/ 174 h 318"/>
                <a:gd name="T12" fmla="*/ 176 w 191"/>
                <a:gd name="T13" fmla="*/ 174 h 318"/>
                <a:gd name="T14" fmla="*/ 176 w 191"/>
                <a:gd name="T15" fmla="*/ 139 h 318"/>
                <a:gd name="T16" fmla="*/ 168 w 191"/>
                <a:gd name="T17" fmla="*/ 139 h 318"/>
                <a:gd name="T18" fmla="*/ 168 w 191"/>
                <a:gd name="T19" fmla="*/ 152 h 318"/>
                <a:gd name="T20" fmla="*/ 148 w 191"/>
                <a:gd name="T21" fmla="*/ 152 h 318"/>
                <a:gd name="T22" fmla="*/ 128 w 191"/>
                <a:gd name="T23" fmla="*/ 98 h 318"/>
                <a:gd name="T24" fmla="*/ 131 w 191"/>
                <a:gd name="T25" fmla="*/ 83 h 318"/>
                <a:gd name="T26" fmla="*/ 98 w 191"/>
                <a:gd name="T27" fmla="*/ 45 h 318"/>
                <a:gd name="T28" fmla="*/ 98 w 191"/>
                <a:gd name="T29" fmla="*/ 0 h 318"/>
                <a:gd name="T30" fmla="*/ 87 w 191"/>
                <a:gd name="T31" fmla="*/ 0 h 318"/>
                <a:gd name="T32" fmla="*/ 87 w 191"/>
                <a:gd name="T33" fmla="*/ 45 h 318"/>
                <a:gd name="T34" fmla="*/ 54 w 191"/>
                <a:gd name="T35" fmla="*/ 83 h 318"/>
                <a:gd name="T36" fmla="*/ 60 w 191"/>
                <a:gd name="T37" fmla="*/ 104 h 318"/>
                <a:gd name="T38" fmla="*/ 43 w 191"/>
                <a:gd name="T39" fmla="*/ 152 h 318"/>
                <a:gd name="T40" fmla="*/ 22 w 191"/>
                <a:gd name="T41" fmla="*/ 152 h 318"/>
                <a:gd name="T42" fmla="*/ 22 w 191"/>
                <a:gd name="T43" fmla="*/ 139 h 318"/>
                <a:gd name="T44" fmla="*/ 13 w 191"/>
                <a:gd name="T45" fmla="*/ 139 h 318"/>
                <a:gd name="T46" fmla="*/ 13 w 191"/>
                <a:gd name="T47" fmla="*/ 174 h 318"/>
                <a:gd name="T48" fmla="*/ 22 w 191"/>
                <a:gd name="T49" fmla="*/ 174 h 318"/>
                <a:gd name="T50" fmla="*/ 22 w 191"/>
                <a:gd name="T51" fmla="*/ 161 h 318"/>
                <a:gd name="T52" fmla="*/ 40 w 191"/>
                <a:gd name="T53" fmla="*/ 161 h 318"/>
                <a:gd name="T54" fmla="*/ 9 w 191"/>
                <a:gd name="T55" fmla="*/ 244 h 318"/>
                <a:gd name="T56" fmla="*/ 11 w 191"/>
                <a:gd name="T57" fmla="*/ 267 h 318"/>
                <a:gd name="T58" fmla="*/ 0 w 191"/>
                <a:gd name="T59" fmla="*/ 318 h 318"/>
                <a:gd name="T60" fmla="*/ 25 w 191"/>
                <a:gd name="T61" fmla="*/ 273 h 318"/>
                <a:gd name="T62" fmla="*/ 44 w 191"/>
                <a:gd name="T63" fmla="*/ 256 h 318"/>
                <a:gd name="T64" fmla="*/ 95 w 191"/>
                <a:gd name="T65" fmla="*/ 124 h 318"/>
                <a:gd name="T66" fmla="*/ 147 w 191"/>
                <a:gd name="T67" fmla="*/ 256 h 318"/>
                <a:gd name="T68" fmla="*/ 165 w 191"/>
                <a:gd name="T69" fmla="*/ 273 h 318"/>
                <a:gd name="T70" fmla="*/ 191 w 191"/>
                <a:gd name="T71" fmla="*/ 318 h 318"/>
                <a:gd name="T72" fmla="*/ 180 w 191"/>
                <a:gd name="T73" fmla="*/ 267 h 318"/>
                <a:gd name="T74" fmla="*/ 93 w 191"/>
                <a:gd name="T75" fmla="*/ 110 h 318"/>
                <a:gd name="T76" fmla="*/ 93 w 191"/>
                <a:gd name="T77" fmla="*/ 110 h 318"/>
                <a:gd name="T78" fmla="*/ 67 w 191"/>
                <a:gd name="T79" fmla="*/ 83 h 318"/>
                <a:gd name="T80" fmla="*/ 93 w 191"/>
                <a:gd name="T81" fmla="*/ 56 h 318"/>
                <a:gd name="T82" fmla="*/ 120 w 191"/>
                <a:gd name="T83" fmla="*/ 83 h 318"/>
                <a:gd name="T84" fmla="*/ 93 w 191"/>
                <a:gd name="T85" fmla="*/ 110 h 318"/>
                <a:gd name="T86" fmla="*/ 93 w 191"/>
                <a:gd name="T87" fmla="*/ 110 h 318"/>
                <a:gd name="T88" fmla="*/ 93 w 191"/>
                <a:gd name="T89" fmla="*/ 110 h 318"/>
                <a:gd name="T90" fmla="*/ 93 w 191"/>
                <a:gd name="T91" fmla="*/ 11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1" h="318">
                  <a:moveTo>
                    <a:pt x="180" y="267"/>
                  </a:moveTo>
                  <a:lnTo>
                    <a:pt x="180" y="267"/>
                  </a:lnTo>
                  <a:lnTo>
                    <a:pt x="182" y="244"/>
                  </a:lnTo>
                  <a:lnTo>
                    <a:pt x="151" y="161"/>
                  </a:lnTo>
                  <a:lnTo>
                    <a:pt x="168" y="161"/>
                  </a:lnTo>
                  <a:lnTo>
                    <a:pt x="168" y="174"/>
                  </a:lnTo>
                  <a:lnTo>
                    <a:pt x="176" y="174"/>
                  </a:lnTo>
                  <a:lnTo>
                    <a:pt x="176" y="139"/>
                  </a:lnTo>
                  <a:lnTo>
                    <a:pt x="168" y="139"/>
                  </a:lnTo>
                  <a:lnTo>
                    <a:pt x="168" y="152"/>
                  </a:lnTo>
                  <a:lnTo>
                    <a:pt x="148" y="152"/>
                  </a:lnTo>
                  <a:lnTo>
                    <a:pt x="128" y="98"/>
                  </a:lnTo>
                  <a:cubicBezTo>
                    <a:pt x="130" y="94"/>
                    <a:pt x="131" y="88"/>
                    <a:pt x="131" y="83"/>
                  </a:cubicBezTo>
                  <a:cubicBezTo>
                    <a:pt x="131" y="63"/>
                    <a:pt x="117" y="47"/>
                    <a:pt x="98" y="45"/>
                  </a:cubicBezTo>
                  <a:lnTo>
                    <a:pt x="98" y="0"/>
                  </a:lnTo>
                  <a:lnTo>
                    <a:pt x="87" y="0"/>
                  </a:lnTo>
                  <a:lnTo>
                    <a:pt x="87" y="45"/>
                  </a:lnTo>
                  <a:cubicBezTo>
                    <a:pt x="69" y="47"/>
                    <a:pt x="54" y="63"/>
                    <a:pt x="54" y="83"/>
                  </a:cubicBezTo>
                  <a:cubicBezTo>
                    <a:pt x="54" y="91"/>
                    <a:pt x="56" y="98"/>
                    <a:pt x="60" y="104"/>
                  </a:cubicBezTo>
                  <a:lnTo>
                    <a:pt x="43" y="152"/>
                  </a:lnTo>
                  <a:lnTo>
                    <a:pt x="22" y="152"/>
                  </a:lnTo>
                  <a:lnTo>
                    <a:pt x="22" y="139"/>
                  </a:lnTo>
                  <a:lnTo>
                    <a:pt x="13" y="139"/>
                  </a:lnTo>
                  <a:lnTo>
                    <a:pt x="13" y="174"/>
                  </a:lnTo>
                  <a:lnTo>
                    <a:pt x="22" y="174"/>
                  </a:lnTo>
                  <a:lnTo>
                    <a:pt x="22" y="161"/>
                  </a:lnTo>
                  <a:lnTo>
                    <a:pt x="40" y="161"/>
                  </a:lnTo>
                  <a:lnTo>
                    <a:pt x="9" y="244"/>
                  </a:lnTo>
                  <a:lnTo>
                    <a:pt x="11" y="267"/>
                  </a:lnTo>
                  <a:lnTo>
                    <a:pt x="0" y="318"/>
                  </a:lnTo>
                  <a:lnTo>
                    <a:pt x="25" y="273"/>
                  </a:lnTo>
                  <a:lnTo>
                    <a:pt x="44" y="256"/>
                  </a:lnTo>
                  <a:lnTo>
                    <a:pt x="95" y="124"/>
                  </a:lnTo>
                  <a:lnTo>
                    <a:pt x="147" y="256"/>
                  </a:lnTo>
                  <a:lnTo>
                    <a:pt x="165" y="273"/>
                  </a:lnTo>
                  <a:lnTo>
                    <a:pt x="191" y="318"/>
                  </a:lnTo>
                  <a:lnTo>
                    <a:pt x="180" y="267"/>
                  </a:lnTo>
                  <a:close/>
                  <a:moveTo>
                    <a:pt x="93" y="110"/>
                  </a:moveTo>
                  <a:lnTo>
                    <a:pt x="93" y="110"/>
                  </a:lnTo>
                  <a:cubicBezTo>
                    <a:pt x="79" y="110"/>
                    <a:pt x="67" y="98"/>
                    <a:pt x="67" y="83"/>
                  </a:cubicBezTo>
                  <a:cubicBezTo>
                    <a:pt x="67" y="68"/>
                    <a:pt x="79" y="56"/>
                    <a:pt x="93" y="56"/>
                  </a:cubicBezTo>
                  <a:cubicBezTo>
                    <a:pt x="108" y="56"/>
                    <a:pt x="120" y="68"/>
                    <a:pt x="120" y="83"/>
                  </a:cubicBezTo>
                  <a:cubicBezTo>
                    <a:pt x="120" y="98"/>
                    <a:pt x="108" y="110"/>
                    <a:pt x="93" y="110"/>
                  </a:cubicBezTo>
                  <a:lnTo>
                    <a:pt x="93" y="110"/>
                  </a:lnTo>
                  <a:close/>
                  <a:moveTo>
                    <a:pt x="93" y="110"/>
                  </a:moveTo>
                  <a:lnTo>
                    <a:pt x="93" y="11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6"/>
            <p:cNvSpPr>
              <a:spLocks noEditPoints="1"/>
            </p:cNvSpPr>
            <p:nvPr/>
          </p:nvSpPr>
          <p:spPr bwMode="auto">
            <a:xfrm>
              <a:off x="1771651" y="1184275"/>
              <a:ext cx="73025" cy="73025"/>
            </a:xfrm>
            <a:custGeom>
              <a:avLst/>
              <a:gdLst>
                <a:gd name="T0" fmla="*/ 26 w 26"/>
                <a:gd name="T1" fmla="*/ 13 h 26"/>
                <a:gd name="T2" fmla="*/ 26 w 26"/>
                <a:gd name="T3" fmla="*/ 13 h 26"/>
                <a:gd name="T4" fmla="*/ 13 w 26"/>
                <a:gd name="T5" fmla="*/ 26 h 26"/>
                <a:gd name="T6" fmla="*/ 0 w 26"/>
                <a:gd name="T7" fmla="*/ 13 h 26"/>
                <a:gd name="T8" fmla="*/ 13 w 26"/>
                <a:gd name="T9" fmla="*/ 0 h 26"/>
                <a:gd name="T10" fmla="*/ 26 w 26"/>
                <a:gd name="T11" fmla="*/ 13 h 26"/>
                <a:gd name="T12" fmla="*/ 26 w 26"/>
                <a:gd name="T13" fmla="*/ 13 h 26"/>
                <a:gd name="T14" fmla="*/ 26 w 26"/>
                <a:gd name="T15" fmla="*/ 13 h 26"/>
                <a:gd name="T16" fmla="*/ 26 w 26"/>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13"/>
                  </a:moveTo>
                  <a:lnTo>
                    <a:pt x="26" y="13"/>
                  </a:lnTo>
                  <a:cubicBezTo>
                    <a:pt x="26" y="21"/>
                    <a:pt x="21" y="26"/>
                    <a:pt x="13" y="26"/>
                  </a:cubicBezTo>
                  <a:cubicBezTo>
                    <a:pt x="6" y="26"/>
                    <a:pt x="0" y="21"/>
                    <a:pt x="0" y="13"/>
                  </a:cubicBezTo>
                  <a:cubicBezTo>
                    <a:pt x="0" y="6"/>
                    <a:pt x="6" y="0"/>
                    <a:pt x="13" y="0"/>
                  </a:cubicBezTo>
                  <a:cubicBezTo>
                    <a:pt x="21" y="0"/>
                    <a:pt x="26" y="6"/>
                    <a:pt x="26" y="13"/>
                  </a:cubicBezTo>
                  <a:lnTo>
                    <a:pt x="26" y="13"/>
                  </a:lnTo>
                  <a:close/>
                  <a:moveTo>
                    <a:pt x="26" y="13"/>
                  </a:moveTo>
                  <a:lnTo>
                    <a:pt x="26" y="13"/>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581084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D2C2E"/>
        </a:solidFill>
        <a:effectLst/>
      </p:bgPr>
    </p:bg>
    <p:spTree>
      <p:nvGrpSpPr>
        <p:cNvPr id="1" name=""/>
        <p:cNvGrpSpPr/>
        <p:nvPr/>
      </p:nvGrpSpPr>
      <p:grpSpPr>
        <a:xfrm>
          <a:off x="0" y="0"/>
          <a:ext cx="0" cy="0"/>
          <a:chOff x="0" y="0"/>
          <a:chExt cx="0" cy="0"/>
        </a:xfrm>
      </p:grpSpPr>
      <p:sp>
        <p:nvSpPr>
          <p:cNvPr id="14" name="Right Triangle 5"/>
          <p:cNvSpPr/>
          <p:nvPr/>
        </p:nvSpPr>
        <p:spPr>
          <a:xfrm rot="20627121" flipV="1">
            <a:off x="-883459" y="-1048141"/>
            <a:ext cx="9679995" cy="9679995"/>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13" name="Title 12"/>
          <p:cNvSpPr>
            <a:spLocks noGrp="1"/>
          </p:cNvSpPr>
          <p:nvPr>
            <p:ph type="title"/>
          </p:nvPr>
        </p:nvSpPr>
        <p:spPr/>
        <p:txBody>
          <a:bodyPr>
            <a:normAutofit/>
          </a:bodyPr>
          <a:lstStyle/>
          <a:p>
            <a:r>
              <a:rPr lang="lt-LT" sz="2000" b="1" dirty="0"/>
              <a:t>Tikslas: tobulinti ir stiprinti mokymosi visą gyvenimą institucinę sistemą</a:t>
            </a:r>
            <a:endParaRPr lang="en-US" sz="2000" dirty="0"/>
          </a:p>
        </p:txBody>
      </p:sp>
      <p:sp>
        <p:nvSpPr>
          <p:cNvPr id="28" name="Data 27"/>
          <p:cNvSpPr/>
          <p:nvPr/>
        </p:nvSpPr>
        <p:spPr>
          <a:xfrm>
            <a:off x="3852474" y="2473337"/>
            <a:ext cx="4527251" cy="652000"/>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err="1" smtClean="0">
                <a:solidFill>
                  <a:schemeClr val="accent1"/>
                </a:solidFill>
              </a:rPr>
              <a:t>Subsidiarumo</a:t>
            </a:r>
            <a:r>
              <a:rPr lang="lt-LT" sz="1400" b="1" dirty="0" smtClean="0">
                <a:solidFill>
                  <a:schemeClr val="accent1"/>
                </a:solidFill>
              </a:rPr>
              <a:t> principas</a:t>
            </a:r>
            <a:endParaRPr lang="en-US" sz="1400" b="1" dirty="0">
              <a:solidFill>
                <a:schemeClr val="accent1"/>
              </a:solidFill>
            </a:endParaRPr>
          </a:p>
        </p:txBody>
      </p:sp>
      <p:sp>
        <p:nvSpPr>
          <p:cNvPr id="30" name="Data 29"/>
          <p:cNvSpPr/>
          <p:nvPr/>
        </p:nvSpPr>
        <p:spPr>
          <a:xfrm>
            <a:off x="4440662" y="1352553"/>
            <a:ext cx="4580508" cy="667316"/>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Atsakingo valdymo sistema</a:t>
            </a:r>
            <a:endParaRPr lang="en-US" sz="1400" b="1" dirty="0">
              <a:solidFill>
                <a:schemeClr val="accent1"/>
              </a:solidFill>
            </a:endParaRPr>
          </a:p>
        </p:txBody>
      </p:sp>
      <p:sp>
        <p:nvSpPr>
          <p:cNvPr id="32" name="Data 31"/>
          <p:cNvSpPr/>
          <p:nvPr/>
        </p:nvSpPr>
        <p:spPr>
          <a:xfrm>
            <a:off x="3264286" y="3550959"/>
            <a:ext cx="5115439" cy="773159"/>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22 tūkst. asmenų pakėlė kompetencijas</a:t>
            </a:r>
            <a:endParaRPr lang="en-US" sz="1400" b="1" dirty="0">
              <a:solidFill>
                <a:schemeClr val="accent1"/>
              </a:solidFill>
            </a:endParaRPr>
          </a:p>
        </p:txBody>
      </p:sp>
      <p:pic>
        <p:nvPicPr>
          <p:cNvPr id="15" name="Picture Placeholder 13"/>
          <p:cNvPicPr>
            <a:picLocks noChangeAspect="1"/>
          </p:cNvPicPr>
          <p:nvPr/>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
        <p:nvSpPr>
          <p:cNvPr id="26" name="Text Placeholder 10"/>
          <p:cNvSpPr txBox="1">
            <a:spLocks/>
          </p:cNvSpPr>
          <p:nvPr/>
        </p:nvSpPr>
        <p:spPr>
          <a:xfrm>
            <a:off x="252416" y="1352550"/>
            <a:ext cx="3704122" cy="2895600"/>
          </a:xfrm>
          <a:prstGeom prst="rect">
            <a:avLst/>
          </a:prstGeom>
        </p:spPr>
        <p:txBody>
          <a:bodyPr/>
          <a:lst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gn="l">
              <a:buFont typeface="Wingdings" panose="020B0604020202020204" pitchFamily="2" charset="2"/>
              <a:buChar char="q"/>
            </a:pPr>
            <a:r>
              <a:rPr lang="lt-LT" sz="1800" b="1" dirty="0" smtClean="0"/>
              <a:t>Švietimo vertinimo ir </a:t>
            </a:r>
            <a:r>
              <a:rPr lang="lt-LT" sz="1800" b="1" dirty="0" err="1" smtClean="0"/>
              <a:t>stebėsenos</a:t>
            </a:r>
            <a:r>
              <a:rPr lang="lt-LT" sz="1800" b="1" dirty="0" smtClean="0"/>
              <a:t> sistemos</a:t>
            </a:r>
            <a:endParaRPr lang="lt-LT" sz="1800" b="1" dirty="0"/>
          </a:p>
          <a:p>
            <a:pPr marL="171450" indent="-171450" algn="l">
              <a:buFont typeface="Wingdings" panose="020B0604020202020204" pitchFamily="2" charset="2"/>
              <a:buChar char="q"/>
            </a:pPr>
            <a:r>
              <a:rPr lang="lt-LT" sz="1800" b="1" dirty="0"/>
              <a:t>Kokybės vadybos sistemos</a:t>
            </a:r>
          </a:p>
          <a:p>
            <a:pPr marL="171450" indent="-171450" algn="l">
              <a:buFont typeface="Wingdings" panose="020B0604020202020204" pitchFamily="2" charset="2"/>
              <a:buChar char="q"/>
            </a:pPr>
            <a:r>
              <a:rPr lang="lt-LT" sz="1800" b="1" dirty="0"/>
              <a:t>Kompetencijų ugdymas</a:t>
            </a:r>
          </a:p>
          <a:p>
            <a:pPr marL="171450" indent="-171450" algn="l">
              <a:buFont typeface="Wingdings" panose="020B0604020202020204" pitchFamily="2" charset="2"/>
              <a:buChar char="q"/>
            </a:pPr>
            <a:r>
              <a:rPr lang="lt-LT" sz="1800" b="1" dirty="0"/>
              <a:t>Neformaliu būdu įgytų kompetencijų formalizavimo sistemos</a:t>
            </a:r>
          </a:p>
        </p:txBody>
      </p:sp>
    </p:spTree>
    <p:extLst>
      <p:ext uri="{BB962C8B-B14F-4D97-AF65-F5344CB8AC3E}">
        <p14:creationId xmlns:p14="http://schemas.microsoft.com/office/powerpoint/2010/main" val="28803016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300" fill="hold"/>
                                        <p:tgtEl>
                                          <p:spTgt spid="30"/>
                                        </p:tgtEl>
                                        <p:attrNameLst>
                                          <p:attrName>ppt_x</p:attrName>
                                        </p:attrNameLst>
                                      </p:cBhvr>
                                      <p:tavLst>
                                        <p:tav tm="0">
                                          <p:val>
                                            <p:strVal val="1+#ppt_w/2"/>
                                          </p:val>
                                        </p:tav>
                                        <p:tav tm="100000">
                                          <p:val>
                                            <p:strVal val="#ppt_x"/>
                                          </p:val>
                                        </p:tav>
                                      </p:tavLst>
                                    </p:anim>
                                    <p:anim calcmode="lin" valueType="num">
                                      <p:cBhvr additive="base">
                                        <p:cTn id="8" dur="3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300" fill="hold"/>
                                        <p:tgtEl>
                                          <p:spTgt spid="28"/>
                                        </p:tgtEl>
                                        <p:attrNameLst>
                                          <p:attrName>ppt_x</p:attrName>
                                        </p:attrNameLst>
                                      </p:cBhvr>
                                      <p:tavLst>
                                        <p:tav tm="0">
                                          <p:val>
                                            <p:strVal val="1+#ppt_w/2"/>
                                          </p:val>
                                        </p:tav>
                                        <p:tav tm="100000">
                                          <p:val>
                                            <p:strVal val="#ppt_x"/>
                                          </p:val>
                                        </p:tav>
                                      </p:tavLst>
                                    </p:anim>
                                    <p:anim calcmode="lin" valueType="num">
                                      <p:cBhvr additive="base">
                                        <p:cTn id="13" dur="3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300" fill="hold"/>
                                        <p:tgtEl>
                                          <p:spTgt spid="32"/>
                                        </p:tgtEl>
                                        <p:attrNameLst>
                                          <p:attrName>ppt_x</p:attrName>
                                        </p:attrNameLst>
                                      </p:cBhvr>
                                      <p:tavLst>
                                        <p:tav tm="0">
                                          <p:val>
                                            <p:strVal val="1+#ppt_w/2"/>
                                          </p:val>
                                        </p:tav>
                                        <p:tav tm="100000">
                                          <p:val>
                                            <p:strVal val="#ppt_x"/>
                                          </p:val>
                                        </p:tav>
                                      </p:tavLst>
                                    </p:anim>
                                    <p:anim calcmode="lin" valueType="num">
                                      <p:cBhvr additive="base">
                                        <p:cTn id="18"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1000"/>
                                        <p:tgtEl>
                                          <p:spTgt spid="26">
                                            <p:txEl>
                                              <p:pRg st="0" end="0"/>
                                            </p:txEl>
                                          </p:spTgt>
                                        </p:tgtEl>
                                      </p:cBhvr>
                                    </p:animEffect>
                                    <p:anim calcmode="lin" valueType="num">
                                      <p:cBhvr>
                                        <p:cTn id="2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Effect transition="in" filter="fade">
                                      <p:cBhvr>
                                        <p:cTn id="30" dur="1000"/>
                                        <p:tgtEl>
                                          <p:spTgt spid="26">
                                            <p:txEl>
                                              <p:pRg st="1" end="1"/>
                                            </p:txEl>
                                          </p:spTgt>
                                        </p:tgtEl>
                                      </p:cBhvr>
                                    </p:animEffect>
                                    <p:anim calcmode="lin" valueType="num">
                                      <p:cBhvr>
                                        <p:cTn id="31"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1000"/>
                                        <p:tgtEl>
                                          <p:spTgt spid="26">
                                            <p:txEl>
                                              <p:pRg st="2" end="2"/>
                                            </p:txEl>
                                          </p:spTgt>
                                        </p:tgtEl>
                                      </p:cBhvr>
                                    </p:animEffect>
                                    <p:anim calcmode="lin" valueType="num">
                                      <p:cBhvr>
                                        <p:cTn id="3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xEl>
                                              <p:pRg st="3" end="3"/>
                                            </p:txEl>
                                          </p:spTgt>
                                        </p:tgtEl>
                                        <p:attrNameLst>
                                          <p:attrName>style.visibility</p:attrName>
                                        </p:attrNameLst>
                                      </p:cBhvr>
                                      <p:to>
                                        <p:strVal val="visible"/>
                                      </p:to>
                                    </p:set>
                                    <p:animEffect transition="in" filter="fade">
                                      <p:cBhvr>
                                        <p:cTn id="44" dur="1000"/>
                                        <p:tgtEl>
                                          <p:spTgt spid="26">
                                            <p:txEl>
                                              <p:pRg st="3" end="3"/>
                                            </p:txEl>
                                          </p:spTgt>
                                        </p:tgtEl>
                                      </p:cBhvr>
                                    </p:animEffect>
                                    <p:anim calcmode="lin" valueType="num">
                                      <p:cBhvr>
                                        <p:cTn id="45"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2C2E"/>
        </a:solidFill>
        <a:effectLst/>
      </p:bgPr>
    </p:bg>
    <p:spTree>
      <p:nvGrpSpPr>
        <p:cNvPr id="1" name=""/>
        <p:cNvGrpSpPr/>
        <p:nvPr/>
      </p:nvGrpSpPr>
      <p:grpSpPr>
        <a:xfrm>
          <a:off x="0" y="0"/>
          <a:ext cx="0" cy="0"/>
          <a:chOff x="0" y="0"/>
          <a:chExt cx="0" cy="0"/>
        </a:xfrm>
      </p:grpSpPr>
      <p:sp>
        <p:nvSpPr>
          <p:cNvPr id="14" name="Right Triangle 5"/>
          <p:cNvSpPr/>
          <p:nvPr/>
        </p:nvSpPr>
        <p:spPr>
          <a:xfrm rot="20627121" flipV="1">
            <a:off x="-883459" y="-1048141"/>
            <a:ext cx="9679995" cy="9679995"/>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13" name="Title 12"/>
          <p:cNvSpPr>
            <a:spLocks noGrp="1"/>
          </p:cNvSpPr>
          <p:nvPr>
            <p:ph type="title"/>
          </p:nvPr>
        </p:nvSpPr>
        <p:spPr/>
        <p:txBody>
          <a:bodyPr>
            <a:normAutofit/>
          </a:bodyPr>
          <a:lstStyle/>
          <a:p>
            <a:r>
              <a:rPr lang="lt-LT" sz="2000" b="1" dirty="0"/>
              <a:t>Tikslas: </a:t>
            </a:r>
            <a:r>
              <a:rPr lang="lt-LT" sz="2000" b="1" dirty="0" smtClean="0"/>
              <a:t>gerinti mokymosi visą gyvenimą paslaugų kokybę ir prieinamumą</a:t>
            </a:r>
            <a:endParaRPr lang="en-US" sz="2000" dirty="0"/>
          </a:p>
        </p:txBody>
      </p:sp>
      <p:sp>
        <p:nvSpPr>
          <p:cNvPr id="28" name="Data 27"/>
          <p:cNvSpPr/>
          <p:nvPr/>
        </p:nvSpPr>
        <p:spPr>
          <a:xfrm>
            <a:off x="3852474" y="2473337"/>
            <a:ext cx="4527251" cy="652000"/>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43 proc. renkasi profesinį mokymą </a:t>
            </a:r>
            <a:endParaRPr lang="en-US" sz="1400" b="1" dirty="0">
              <a:solidFill>
                <a:schemeClr val="accent1"/>
              </a:solidFill>
            </a:endParaRPr>
          </a:p>
        </p:txBody>
      </p:sp>
      <p:sp>
        <p:nvSpPr>
          <p:cNvPr id="30" name="Data 29"/>
          <p:cNvSpPr/>
          <p:nvPr/>
        </p:nvSpPr>
        <p:spPr>
          <a:xfrm>
            <a:off x="4440662" y="1352553"/>
            <a:ext cx="4580508" cy="667316"/>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en-US" sz="1400" b="1" dirty="0" smtClean="0">
                <a:solidFill>
                  <a:schemeClr val="accent1"/>
                </a:solidFill>
              </a:rPr>
              <a:t>115 </a:t>
            </a:r>
            <a:r>
              <a:rPr lang="lt-LT" sz="1400" b="1" dirty="0" err="1" smtClean="0">
                <a:solidFill>
                  <a:schemeClr val="accent1"/>
                </a:solidFill>
              </a:rPr>
              <a:t>tūkst</a:t>
            </a:r>
            <a:r>
              <a:rPr lang="en-US" sz="1400" b="1" dirty="0" smtClean="0">
                <a:solidFill>
                  <a:schemeClr val="accent1"/>
                </a:solidFill>
              </a:rPr>
              <a:t>. </a:t>
            </a:r>
            <a:r>
              <a:rPr lang="lt-LT" sz="1400" b="1" dirty="0" smtClean="0">
                <a:solidFill>
                  <a:schemeClr val="accent1"/>
                </a:solidFill>
              </a:rPr>
              <a:t>ikimokykliniame</a:t>
            </a:r>
            <a:r>
              <a:rPr lang="en-US" sz="1400" b="1" dirty="0" smtClean="0">
                <a:solidFill>
                  <a:schemeClr val="accent1"/>
                </a:solidFill>
              </a:rPr>
              <a:t> </a:t>
            </a:r>
            <a:r>
              <a:rPr lang="lt-LT" sz="1400" b="1" dirty="0" smtClean="0">
                <a:solidFill>
                  <a:schemeClr val="accent1"/>
                </a:solidFill>
              </a:rPr>
              <a:t>ugdyme</a:t>
            </a:r>
            <a:r>
              <a:rPr lang="en-US" sz="1400" b="1" dirty="0" smtClean="0">
                <a:solidFill>
                  <a:schemeClr val="accent1"/>
                </a:solidFill>
              </a:rPr>
              <a:t> </a:t>
            </a:r>
            <a:r>
              <a:rPr lang="lt-LT" sz="1400" b="1" dirty="0" smtClean="0">
                <a:solidFill>
                  <a:schemeClr val="accent1"/>
                </a:solidFill>
              </a:rPr>
              <a:t>dalyvaujančių</a:t>
            </a:r>
            <a:r>
              <a:rPr lang="en-US" sz="1400" b="1" dirty="0" smtClean="0">
                <a:solidFill>
                  <a:schemeClr val="accent1"/>
                </a:solidFill>
              </a:rPr>
              <a:t> </a:t>
            </a:r>
            <a:r>
              <a:rPr lang="lt-LT" sz="1400" b="1" dirty="0" smtClean="0">
                <a:solidFill>
                  <a:schemeClr val="accent1"/>
                </a:solidFill>
              </a:rPr>
              <a:t>vaikų</a:t>
            </a:r>
            <a:r>
              <a:rPr lang="en-US" sz="1400" b="1" dirty="0" smtClean="0">
                <a:solidFill>
                  <a:schemeClr val="accent1"/>
                </a:solidFill>
              </a:rPr>
              <a:t> </a:t>
            </a:r>
            <a:endParaRPr lang="en-US" sz="1400" b="1" dirty="0">
              <a:solidFill>
                <a:schemeClr val="accent1"/>
              </a:solidFill>
            </a:endParaRPr>
          </a:p>
        </p:txBody>
      </p:sp>
      <p:sp>
        <p:nvSpPr>
          <p:cNvPr id="32" name="Data 31"/>
          <p:cNvSpPr/>
          <p:nvPr/>
        </p:nvSpPr>
        <p:spPr>
          <a:xfrm>
            <a:off x="3264286" y="3594124"/>
            <a:ext cx="5115439" cy="773159"/>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777 negalią turinčių studentų</a:t>
            </a:r>
            <a:endParaRPr lang="en-US" sz="1400" b="1" dirty="0">
              <a:solidFill>
                <a:schemeClr val="accent1"/>
              </a:solidFill>
            </a:endParaRPr>
          </a:p>
        </p:txBody>
      </p:sp>
      <p:pic>
        <p:nvPicPr>
          <p:cNvPr id="15" name="Picture Placeholder 13"/>
          <p:cNvPicPr>
            <a:picLocks noChangeAspect="1"/>
          </p:cNvPicPr>
          <p:nvPr/>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
        <p:nvSpPr>
          <p:cNvPr id="26" name="Text Placeholder 10"/>
          <p:cNvSpPr txBox="1">
            <a:spLocks/>
          </p:cNvSpPr>
          <p:nvPr/>
        </p:nvSpPr>
        <p:spPr>
          <a:xfrm>
            <a:off x="252416" y="1352550"/>
            <a:ext cx="4319588" cy="2895600"/>
          </a:xfrm>
          <a:prstGeom prst="rect">
            <a:avLst/>
          </a:prstGeom>
        </p:spPr>
        <p:txBody>
          <a:bodyPr/>
          <a:lst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gn="l">
              <a:buFont typeface="Wingdings" panose="020B0604020202020204" pitchFamily="2" charset="2"/>
              <a:buChar char="q"/>
            </a:pPr>
            <a:r>
              <a:rPr lang="lt-LT" sz="1800" b="1" dirty="0"/>
              <a:t>Ikimokyklinis ugdymas</a:t>
            </a:r>
          </a:p>
          <a:p>
            <a:pPr marL="171450" indent="-171450" algn="l">
              <a:buFont typeface="Wingdings" panose="020B0604020202020204" pitchFamily="2" charset="2"/>
              <a:buChar char="q"/>
            </a:pPr>
            <a:r>
              <a:rPr lang="lt-LT" sz="1800" b="1" dirty="0"/>
              <a:t>Bendrasis ugdymas</a:t>
            </a:r>
          </a:p>
          <a:p>
            <a:pPr marL="171450" indent="-171450" algn="l">
              <a:buFont typeface="Wingdings" panose="020B0604020202020204" pitchFamily="2" charset="2"/>
              <a:buChar char="q"/>
            </a:pPr>
            <a:r>
              <a:rPr lang="lt-LT" sz="1800" b="1" dirty="0"/>
              <a:t>Profesinis mokymas</a:t>
            </a:r>
          </a:p>
          <a:p>
            <a:pPr marL="171450" indent="-171450" algn="l">
              <a:buFont typeface="Wingdings" panose="020B0604020202020204" pitchFamily="2" charset="2"/>
              <a:buChar char="q"/>
            </a:pPr>
            <a:r>
              <a:rPr lang="lt-LT" sz="1800" b="1" dirty="0"/>
              <a:t>Aukštasis mokslas</a:t>
            </a:r>
          </a:p>
          <a:p>
            <a:pPr marL="171450" indent="-171450" algn="l">
              <a:buFont typeface="Wingdings" panose="020B0604020202020204" pitchFamily="2" charset="2"/>
              <a:buChar char="q"/>
            </a:pPr>
            <a:r>
              <a:rPr lang="lt-LT" sz="1800" b="1" dirty="0"/>
              <a:t>Švietimas specialiųjų poreikių asmenims </a:t>
            </a:r>
          </a:p>
          <a:p>
            <a:pPr marL="171450" indent="-171450" algn="l">
              <a:buFont typeface="Wingdings" panose="020B0604020202020204" pitchFamily="2" charset="2"/>
              <a:buChar char="q"/>
            </a:pPr>
            <a:r>
              <a:rPr lang="lt-LT" sz="1800" b="1" dirty="0"/>
              <a:t>Neformalusis švietimas</a:t>
            </a:r>
          </a:p>
        </p:txBody>
      </p:sp>
    </p:spTree>
    <p:extLst>
      <p:ext uri="{BB962C8B-B14F-4D97-AF65-F5344CB8AC3E}">
        <p14:creationId xmlns:p14="http://schemas.microsoft.com/office/powerpoint/2010/main" val="36714215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300" fill="hold"/>
                                        <p:tgtEl>
                                          <p:spTgt spid="30"/>
                                        </p:tgtEl>
                                        <p:attrNameLst>
                                          <p:attrName>ppt_x</p:attrName>
                                        </p:attrNameLst>
                                      </p:cBhvr>
                                      <p:tavLst>
                                        <p:tav tm="0">
                                          <p:val>
                                            <p:strVal val="1+#ppt_w/2"/>
                                          </p:val>
                                        </p:tav>
                                        <p:tav tm="100000">
                                          <p:val>
                                            <p:strVal val="#ppt_x"/>
                                          </p:val>
                                        </p:tav>
                                      </p:tavLst>
                                    </p:anim>
                                    <p:anim calcmode="lin" valueType="num">
                                      <p:cBhvr additive="base">
                                        <p:cTn id="8" dur="3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300" fill="hold"/>
                                        <p:tgtEl>
                                          <p:spTgt spid="28"/>
                                        </p:tgtEl>
                                        <p:attrNameLst>
                                          <p:attrName>ppt_x</p:attrName>
                                        </p:attrNameLst>
                                      </p:cBhvr>
                                      <p:tavLst>
                                        <p:tav tm="0">
                                          <p:val>
                                            <p:strVal val="1+#ppt_w/2"/>
                                          </p:val>
                                        </p:tav>
                                        <p:tav tm="100000">
                                          <p:val>
                                            <p:strVal val="#ppt_x"/>
                                          </p:val>
                                        </p:tav>
                                      </p:tavLst>
                                    </p:anim>
                                    <p:anim calcmode="lin" valueType="num">
                                      <p:cBhvr additive="base">
                                        <p:cTn id="13" dur="3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300" fill="hold"/>
                                        <p:tgtEl>
                                          <p:spTgt spid="32"/>
                                        </p:tgtEl>
                                        <p:attrNameLst>
                                          <p:attrName>ppt_x</p:attrName>
                                        </p:attrNameLst>
                                      </p:cBhvr>
                                      <p:tavLst>
                                        <p:tav tm="0">
                                          <p:val>
                                            <p:strVal val="1+#ppt_w/2"/>
                                          </p:val>
                                        </p:tav>
                                        <p:tav tm="100000">
                                          <p:val>
                                            <p:strVal val="#ppt_x"/>
                                          </p:val>
                                        </p:tav>
                                      </p:tavLst>
                                    </p:anim>
                                    <p:anim calcmode="lin" valueType="num">
                                      <p:cBhvr additive="base">
                                        <p:cTn id="18"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1000"/>
                                        <p:tgtEl>
                                          <p:spTgt spid="26">
                                            <p:txEl>
                                              <p:pRg st="0" end="0"/>
                                            </p:txEl>
                                          </p:spTgt>
                                        </p:tgtEl>
                                      </p:cBhvr>
                                    </p:animEffect>
                                    <p:anim calcmode="lin" valueType="num">
                                      <p:cBhvr>
                                        <p:cTn id="2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Effect transition="in" filter="fade">
                                      <p:cBhvr>
                                        <p:cTn id="30" dur="1000"/>
                                        <p:tgtEl>
                                          <p:spTgt spid="26">
                                            <p:txEl>
                                              <p:pRg st="1" end="1"/>
                                            </p:txEl>
                                          </p:spTgt>
                                        </p:tgtEl>
                                      </p:cBhvr>
                                    </p:animEffect>
                                    <p:anim calcmode="lin" valueType="num">
                                      <p:cBhvr>
                                        <p:cTn id="31"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1000"/>
                                        <p:tgtEl>
                                          <p:spTgt spid="26">
                                            <p:txEl>
                                              <p:pRg st="2" end="2"/>
                                            </p:txEl>
                                          </p:spTgt>
                                        </p:tgtEl>
                                      </p:cBhvr>
                                    </p:animEffect>
                                    <p:anim calcmode="lin" valueType="num">
                                      <p:cBhvr>
                                        <p:cTn id="3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xEl>
                                              <p:pRg st="3" end="3"/>
                                            </p:txEl>
                                          </p:spTgt>
                                        </p:tgtEl>
                                        <p:attrNameLst>
                                          <p:attrName>style.visibility</p:attrName>
                                        </p:attrNameLst>
                                      </p:cBhvr>
                                      <p:to>
                                        <p:strVal val="visible"/>
                                      </p:to>
                                    </p:set>
                                    <p:animEffect transition="in" filter="fade">
                                      <p:cBhvr>
                                        <p:cTn id="44" dur="1000"/>
                                        <p:tgtEl>
                                          <p:spTgt spid="26">
                                            <p:txEl>
                                              <p:pRg st="3" end="3"/>
                                            </p:txEl>
                                          </p:spTgt>
                                        </p:tgtEl>
                                      </p:cBhvr>
                                    </p:animEffect>
                                    <p:anim calcmode="lin" valueType="num">
                                      <p:cBhvr>
                                        <p:cTn id="45"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xEl>
                                              <p:pRg st="4" end="4"/>
                                            </p:txEl>
                                          </p:spTgt>
                                        </p:tgtEl>
                                        <p:attrNameLst>
                                          <p:attrName>style.visibility</p:attrName>
                                        </p:attrNameLst>
                                      </p:cBhvr>
                                      <p:to>
                                        <p:strVal val="visible"/>
                                      </p:to>
                                    </p:set>
                                    <p:animEffect transition="in" filter="fade">
                                      <p:cBhvr>
                                        <p:cTn id="51" dur="1000"/>
                                        <p:tgtEl>
                                          <p:spTgt spid="26">
                                            <p:txEl>
                                              <p:pRg st="4" end="4"/>
                                            </p:txEl>
                                          </p:spTgt>
                                        </p:tgtEl>
                                      </p:cBhvr>
                                    </p:animEffect>
                                    <p:anim calcmode="lin" valueType="num">
                                      <p:cBhvr>
                                        <p:cTn id="52"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6">
                                            <p:txEl>
                                              <p:pRg st="5" end="5"/>
                                            </p:txEl>
                                          </p:spTgt>
                                        </p:tgtEl>
                                        <p:attrNameLst>
                                          <p:attrName>style.visibility</p:attrName>
                                        </p:attrNameLst>
                                      </p:cBhvr>
                                      <p:to>
                                        <p:strVal val="visible"/>
                                      </p:to>
                                    </p:set>
                                    <p:animEffect transition="in" filter="fade">
                                      <p:cBhvr>
                                        <p:cTn id="58" dur="1000"/>
                                        <p:tgtEl>
                                          <p:spTgt spid="26">
                                            <p:txEl>
                                              <p:pRg st="5" end="5"/>
                                            </p:txEl>
                                          </p:spTgt>
                                        </p:tgtEl>
                                      </p:cBhvr>
                                    </p:animEffect>
                                    <p:anim calcmode="lin" valueType="num">
                                      <p:cBhvr>
                                        <p:cTn id="59"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2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762662" y="626958"/>
            <a:ext cx="3841130" cy="857250"/>
          </a:xfrm>
        </p:spPr>
        <p:txBody>
          <a:bodyPr/>
          <a:lstStyle/>
          <a:p>
            <a:r>
              <a:rPr lang="lt-LT" altLang="lt-LT"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PATINKA!</a:t>
            </a:r>
            <a:endParaRPr lang="en-US" dirty="0"/>
          </a:p>
        </p:txBody>
      </p:sp>
      <p:sp>
        <p:nvSpPr>
          <p:cNvPr id="57" name="Text Placeholder 56"/>
          <p:cNvSpPr>
            <a:spLocks noGrp="1"/>
          </p:cNvSpPr>
          <p:nvPr>
            <p:ph type="body" sz="quarter" idx="21"/>
          </p:nvPr>
        </p:nvSpPr>
        <p:spPr>
          <a:xfrm>
            <a:off x="4666467" y="1532882"/>
            <a:ext cx="4033520" cy="773438"/>
          </a:xfrm>
          <a:prstGeom prst="rect">
            <a:avLst/>
          </a:prstGeom>
        </p:spPr>
        <p:txBody>
          <a:bodyPr/>
          <a:lstStyle/>
          <a:p>
            <a:r>
              <a:rPr lang="lt-LT" sz="1400" dirty="0">
                <a:solidFill>
                  <a:schemeClr val="tx1"/>
                </a:solidFill>
              </a:rPr>
              <a:t>Projekto tikslas – užtikrinti neformaliojo ugdymo veiklas, orientuotas į IT plėtrą Lietuvoje.</a:t>
            </a:r>
          </a:p>
        </p:txBody>
      </p:sp>
      <p:pic>
        <p:nvPicPr>
          <p:cNvPr id="3" name="Zástupný symbol obsahu 2"/>
          <p:cNvPicPr>
            <a:picLocks noGrp="1" noChangeAspect="1"/>
          </p:cNvPicPr>
          <p:nvPr>
            <p:ph sz="quarter" idx="20"/>
          </p:nvPr>
        </p:nvPicPr>
        <p:blipFill>
          <a:blip r:embed="rId3" cstate="print">
            <a:extLst>
              <a:ext uri="{28A0092B-C50C-407E-A947-70E740481C1C}">
                <a14:useLocalDpi xmlns:a14="http://schemas.microsoft.com/office/drawing/2010/main" val="0"/>
              </a:ext>
            </a:extLst>
          </a:blip>
          <a:stretch>
            <a:fillRect/>
          </a:stretch>
        </p:blipFill>
        <p:spPr>
          <a:xfrm>
            <a:off x="751896" y="-1"/>
            <a:ext cx="1865275" cy="1466539"/>
          </a:xfrm>
          <a:ln>
            <a:solidFill>
              <a:schemeClr val="bg1"/>
            </a:solidFill>
          </a:ln>
        </p:spPr>
      </p:pic>
      <p:pic>
        <p:nvPicPr>
          <p:cNvPr id="5" name="Zástupný symbol obsahu 4"/>
          <p:cNvPicPr>
            <a:picLocks noGrp="1" noChangeAspect="1"/>
          </p:cNvPicPr>
          <p:nvPr>
            <p:ph sz="quarter" idx="19"/>
          </p:nvPr>
        </p:nvPicPr>
        <p:blipFill rotWithShape="1">
          <a:blip r:embed="rId4">
            <a:extLst>
              <a:ext uri="{28A0092B-C50C-407E-A947-70E740481C1C}">
                <a14:useLocalDpi xmlns:a14="http://schemas.microsoft.com/office/drawing/2010/main" val="0"/>
              </a:ext>
            </a:extLst>
          </a:blip>
          <a:srcRect t="13169"/>
          <a:stretch/>
        </p:blipFill>
        <p:spPr>
          <a:xfrm>
            <a:off x="751839" y="1466538"/>
            <a:ext cx="1869147" cy="1105212"/>
          </a:xfrm>
          <a:prstGeom prst="rect">
            <a:avLst/>
          </a:prstGeom>
          <a:ln>
            <a:solidFill>
              <a:schemeClr val="bg1"/>
            </a:solidFill>
          </a:ln>
          <a:effectLst>
            <a:outerShdw blurRad="292100" dist="139700" dir="2700000" algn="tl" rotWithShape="0">
              <a:srgbClr val="333333">
                <a:alpha val="65000"/>
              </a:srgbClr>
            </a:outerShdw>
          </a:effectLst>
        </p:spPr>
      </p:pic>
      <p:pic>
        <p:nvPicPr>
          <p:cNvPr id="7" name="Zástupný symbol obsahu 6"/>
          <p:cNvPicPr>
            <a:picLocks noGrp="1" noChangeAspect="1"/>
          </p:cNvPicPr>
          <p:nvPr>
            <p:ph sz="quarter" idx="15"/>
          </p:nvPr>
        </p:nvPicPr>
        <p:blipFill rotWithShape="1">
          <a:blip r:embed="rId5">
            <a:extLst>
              <a:ext uri="{28A0092B-C50C-407E-A947-70E740481C1C}">
                <a14:useLocalDpi xmlns:a14="http://schemas.microsoft.com/office/drawing/2010/main" val="0"/>
              </a:ext>
            </a:extLst>
          </a:blip>
          <a:srcRect b="11870"/>
          <a:stretch/>
        </p:blipFill>
        <p:spPr>
          <a:xfrm>
            <a:off x="751896" y="2571749"/>
            <a:ext cx="3671887" cy="2571750"/>
          </a:xfrm>
          <a:ln>
            <a:solidFill>
              <a:schemeClr val="bg1"/>
            </a:solidFill>
          </a:ln>
        </p:spPr>
      </p:pic>
      <p:pic>
        <p:nvPicPr>
          <p:cNvPr id="10" name="Zástupný symbol obsahu 9"/>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2617171" y="0"/>
            <a:ext cx="1777225" cy="2571749"/>
          </a:xfrm>
          <a:ln>
            <a:solidFill>
              <a:schemeClr val="bg1"/>
            </a:solidFill>
          </a:ln>
        </p:spPr>
      </p:pic>
      <p:pic>
        <p:nvPicPr>
          <p:cNvPr id="17" name="Zástupný symbol obsahu 16"/>
          <p:cNvPicPr>
            <a:picLocks noGrp="1" noChangeAspect="1"/>
          </p:cNvPicPr>
          <p:nvPr>
            <p:ph sz="quarter" idx="17"/>
          </p:nvPr>
        </p:nvPicPr>
        <p:blipFill>
          <a:blip r:embed="rId7">
            <a:extLst>
              <a:ext uri="{28A0092B-C50C-407E-A947-70E740481C1C}">
                <a14:useLocalDpi xmlns:a14="http://schemas.microsoft.com/office/drawing/2010/main" val="0"/>
              </a:ext>
            </a:extLst>
          </a:blip>
          <a:stretch>
            <a:fillRect/>
          </a:stretch>
        </p:blipFill>
        <p:spPr>
          <a:xfrm>
            <a:off x="4423840" y="2571750"/>
            <a:ext cx="3963844" cy="2571749"/>
          </a:xfrm>
          <a:ln>
            <a:solidFill>
              <a:schemeClr val="bg1"/>
            </a:solidFill>
          </a:ln>
        </p:spPr>
      </p:pic>
      <p:sp>
        <p:nvSpPr>
          <p:cNvPr id="13" name="Text Placeholder 8"/>
          <p:cNvSpPr txBox="1">
            <a:spLocks/>
          </p:cNvSpPr>
          <p:nvPr/>
        </p:nvSpPr>
        <p:spPr>
          <a:xfrm>
            <a:off x="5505317" y="231776"/>
            <a:ext cx="2355820" cy="391583"/>
          </a:xfrm>
          <a:prstGeom prst="rect">
            <a:avLst/>
          </a:prstGeom>
        </p:spPr>
        <p:txBody>
          <a:bodyPr vert="horz" lIns="91420" tIns="45709" rIns="91420" bIns="45709" rtlCol="0" anchor="ctr">
            <a:normAutofit fontScale="77500" lnSpcReduction="20000"/>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dirty="0"/>
              <a:t>Projekto pavyzdys</a:t>
            </a:r>
            <a:endParaRPr lang="en-US" sz="2000" dirty="0">
              <a:solidFill>
                <a:schemeClr val="accent2"/>
              </a:solidFill>
            </a:endParaRPr>
          </a:p>
        </p:txBody>
      </p:sp>
    </p:spTree>
    <p:extLst>
      <p:ext uri="{BB962C8B-B14F-4D97-AF65-F5344CB8AC3E}">
        <p14:creationId xmlns:p14="http://schemas.microsoft.com/office/powerpoint/2010/main" val="23608938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7">
                                            <p:txEl>
                                              <p:pRg st="0" end="0"/>
                                            </p:txEl>
                                          </p:spTgt>
                                        </p:tgtEl>
                                        <p:attrNameLst>
                                          <p:attrName>style.visibility</p:attrName>
                                        </p:attrNameLst>
                                      </p:cBhvr>
                                      <p:to>
                                        <p:strVal val="visible"/>
                                      </p:to>
                                    </p:set>
                                    <p:animEffect transition="in" filter="wipe(down)">
                                      <p:cBhvr>
                                        <p:cTn id="11" dur="500"/>
                                        <p:tgtEl>
                                          <p:spTgt spid="5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quarter" idx="14"/>
            <p:extLst>
              <p:ext uri="{D42A27DB-BD31-4B8C-83A1-F6EECF244321}">
                <p14:modId xmlns:p14="http://schemas.microsoft.com/office/powerpoint/2010/main" val="595271157"/>
              </p:ext>
            </p:extLst>
          </p:nvPr>
        </p:nvGraphicFramePr>
        <p:xfrm>
          <a:off x="252461" y="977644"/>
          <a:ext cx="8639175" cy="384001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4"/>
          </p:nvPr>
        </p:nvSpPr>
        <p:spPr>
          <a:xfrm>
            <a:off x="8363212" y="535730"/>
            <a:ext cx="447101" cy="441914"/>
          </a:xfrm>
        </p:spPr>
        <p:txBody>
          <a:bodyPr/>
          <a:lstStyle/>
          <a:p>
            <a:pPr defTabSz="685800"/>
            <a:fld id="{77513DED-9F41-6D4C-AADB-00EAAC4B4386}" type="slidenum">
              <a:rPr lang="en-US"/>
              <a:pPr defTabSz="685800"/>
              <a:t>14</a:t>
            </a:fld>
            <a:endParaRPr lang="en-US"/>
          </a:p>
        </p:txBody>
      </p:sp>
      <p:sp>
        <p:nvSpPr>
          <p:cNvPr id="7" name="Text Placeholder 8"/>
          <p:cNvSpPr txBox="1">
            <a:spLocks/>
          </p:cNvSpPr>
          <p:nvPr/>
        </p:nvSpPr>
        <p:spPr>
          <a:xfrm>
            <a:off x="252062" y="427569"/>
            <a:ext cx="3049938"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sz="2000" dirty="0">
                <a:solidFill>
                  <a:schemeClr val="accent2"/>
                </a:solidFill>
              </a:rPr>
              <a:t>Investicijų poveikis</a:t>
            </a:r>
            <a:endParaRPr lang="en-US" sz="2000" dirty="0">
              <a:solidFill>
                <a:schemeClr val="accent2"/>
              </a:solidFill>
            </a:endParaRPr>
          </a:p>
        </p:txBody>
      </p:sp>
    </p:spTree>
    <p:extLst>
      <p:ext uri="{BB962C8B-B14F-4D97-AF65-F5344CB8AC3E}">
        <p14:creationId xmlns:p14="http://schemas.microsoft.com/office/powerpoint/2010/main" val="6088106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 calcmode="lin" valueType="num">
                                      <p:cBhvr additive="base">
                                        <p:cTn id="7" dur="400"/>
                                        <p:tgtEl>
                                          <p:spTgt spid="14">
                                            <p:graphicEl>
                                              <a:chart seriesIdx="-3" categoryIdx="-3" bldStep="gridLegend"/>
                                            </p:graphicEl>
                                          </p:spTgt>
                                        </p:tgtEl>
                                        <p:attrNameLst>
                                          <p:attrName>ppt_x</p:attrName>
                                        </p:attrNameLst>
                                      </p:cBhvr>
                                      <p:tavLst>
                                        <p:tav tm="0">
                                          <p:val>
                                            <p:strVal val="#ppt_x-#ppt_w*1.125000"/>
                                          </p:val>
                                        </p:tav>
                                        <p:tav tm="100000">
                                          <p:val>
                                            <p:strVal val="#ppt_x"/>
                                          </p:val>
                                        </p:tav>
                                      </p:tavLst>
                                    </p:anim>
                                    <p:animEffect transition="in" filter="wipe(right)">
                                      <p:cBhvr>
                                        <p:cTn id="8" dur="400"/>
                                        <p:tgtEl>
                                          <p:spTgt spid="14">
                                            <p:graphicEl>
                                              <a:chart seriesIdx="-3" categoryIdx="-3" bldStep="gridLegend"/>
                                            </p:graphicEl>
                                          </p:spTgt>
                                        </p:tgtEl>
                                      </p:cBhvr>
                                    </p:animEffect>
                                  </p:childTnLst>
                                </p:cTn>
                              </p:par>
                            </p:childTnLst>
                          </p:cTn>
                        </p:par>
                        <p:par>
                          <p:cTn id="9" fill="hold">
                            <p:stCondLst>
                              <p:cond delay="400"/>
                            </p:stCondLst>
                            <p:childTnLst>
                              <p:par>
                                <p:cTn id="10" presetID="12" presetClass="entr" presetSubtype="8" fill="hold" grpId="0" nodeType="afterEffect">
                                  <p:stCondLst>
                                    <p:cond delay="0"/>
                                  </p:stCondLst>
                                  <p:childTnLst>
                                    <p:set>
                                      <p:cBhvr>
                                        <p:cTn id="11" dur="1" fill="hold">
                                          <p:stCondLst>
                                            <p:cond delay="0"/>
                                          </p:stCondLst>
                                        </p:cTn>
                                        <p:tgtEl>
                                          <p:spTgt spid="14">
                                            <p:graphicEl>
                                              <a:chart seriesIdx="-4" categoryIdx="0" bldStep="category"/>
                                            </p:graphicEl>
                                          </p:spTgt>
                                        </p:tgtEl>
                                        <p:attrNameLst>
                                          <p:attrName>style.visibility</p:attrName>
                                        </p:attrNameLst>
                                      </p:cBhvr>
                                      <p:to>
                                        <p:strVal val="visible"/>
                                      </p:to>
                                    </p:set>
                                    <p:anim calcmode="lin" valueType="num">
                                      <p:cBhvr additive="base">
                                        <p:cTn id="12" dur="400"/>
                                        <p:tgtEl>
                                          <p:spTgt spid="14">
                                            <p:graphicEl>
                                              <a:chart seriesIdx="-4" categoryIdx="0" bldStep="category"/>
                                            </p:graphicEl>
                                          </p:spTgt>
                                        </p:tgtEl>
                                        <p:attrNameLst>
                                          <p:attrName>ppt_x</p:attrName>
                                        </p:attrNameLst>
                                      </p:cBhvr>
                                      <p:tavLst>
                                        <p:tav tm="0">
                                          <p:val>
                                            <p:strVal val="#ppt_x-#ppt_w*1.125000"/>
                                          </p:val>
                                        </p:tav>
                                        <p:tav tm="100000">
                                          <p:val>
                                            <p:strVal val="#ppt_x"/>
                                          </p:val>
                                        </p:tav>
                                      </p:tavLst>
                                    </p:anim>
                                    <p:animEffect transition="in" filter="wipe(right)">
                                      <p:cBhvr>
                                        <p:cTn id="13" dur="400"/>
                                        <p:tgtEl>
                                          <p:spTgt spid="14">
                                            <p:graphicEl>
                                              <a:chart seriesIdx="-4" categoryIdx="0" bldStep="category"/>
                                            </p:graphicEl>
                                          </p:spTgt>
                                        </p:tgtEl>
                                      </p:cBhvr>
                                    </p:animEffect>
                                  </p:childTnLst>
                                </p:cTn>
                              </p:par>
                            </p:childTnLst>
                          </p:cTn>
                        </p:par>
                        <p:par>
                          <p:cTn id="14" fill="hold">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14">
                                            <p:graphicEl>
                                              <a:chart seriesIdx="-4" categoryIdx="1" bldStep="category"/>
                                            </p:graphicEl>
                                          </p:spTgt>
                                        </p:tgtEl>
                                        <p:attrNameLst>
                                          <p:attrName>style.visibility</p:attrName>
                                        </p:attrNameLst>
                                      </p:cBhvr>
                                      <p:to>
                                        <p:strVal val="visible"/>
                                      </p:to>
                                    </p:set>
                                    <p:anim calcmode="lin" valueType="num">
                                      <p:cBhvr additive="base">
                                        <p:cTn id="17" dur="400"/>
                                        <p:tgtEl>
                                          <p:spTgt spid="14">
                                            <p:graphicEl>
                                              <a:chart seriesIdx="-4" categoryIdx="1" bldStep="category"/>
                                            </p:graphicEl>
                                          </p:spTgt>
                                        </p:tgtEl>
                                        <p:attrNameLst>
                                          <p:attrName>ppt_x</p:attrName>
                                        </p:attrNameLst>
                                      </p:cBhvr>
                                      <p:tavLst>
                                        <p:tav tm="0">
                                          <p:val>
                                            <p:strVal val="#ppt_x-#ppt_w*1.125000"/>
                                          </p:val>
                                        </p:tav>
                                        <p:tav tm="100000">
                                          <p:val>
                                            <p:strVal val="#ppt_x"/>
                                          </p:val>
                                        </p:tav>
                                      </p:tavLst>
                                    </p:anim>
                                    <p:animEffect transition="in" filter="wipe(right)">
                                      <p:cBhvr>
                                        <p:cTn id="18" dur="400"/>
                                        <p:tgtEl>
                                          <p:spTgt spid="14">
                                            <p:graphicEl>
                                              <a:chart seriesIdx="-4" categoryIdx="1" bldStep="category"/>
                                            </p:graphicEl>
                                          </p:spTgt>
                                        </p:tgtEl>
                                      </p:cBhvr>
                                    </p:animEffect>
                                  </p:childTnLst>
                                </p:cTn>
                              </p:par>
                            </p:childTnLst>
                          </p:cTn>
                        </p:par>
                        <p:par>
                          <p:cTn id="19" fill="hold">
                            <p:stCondLst>
                              <p:cond delay="1200"/>
                            </p:stCondLst>
                            <p:childTnLst>
                              <p:par>
                                <p:cTn id="20" presetID="12" presetClass="entr" presetSubtype="8" fill="hold" grpId="0" nodeType="afterEffect">
                                  <p:stCondLst>
                                    <p:cond delay="0"/>
                                  </p:stCondLst>
                                  <p:childTnLst>
                                    <p:set>
                                      <p:cBhvr>
                                        <p:cTn id="21" dur="1" fill="hold">
                                          <p:stCondLst>
                                            <p:cond delay="0"/>
                                          </p:stCondLst>
                                        </p:cTn>
                                        <p:tgtEl>
                                          <p:spTgt spid="14">
                                            <p:graphicEl>
                                              <a:chart seriesIdx="-4" categoryIdx="2" bldStep="category"/>
                                            </p:graphicEl>
                                          </p:spTgt>
                                        </p:tgtEl>
                                        <p:attrNameLst>
                                          <p:attrName>style.visibility</p:attrName>
                                        </p:attrNameLst>
                                      </p:cBhvr>
                                      <p:to>
                                        <p:strVal val="visible"/>
                                      </p:to>
                                    </p:set>
                                    <p:anim calcmode="lin" valueType="num">
                                      <p:cBhvr additive="base">
                                        <p:cTn id="22" dur="400"/>
                                        <p:tgtEl>
                                          <p:spTgt spid="14">
                                            <p:graphicEl>
                                              <a:chart seriesIdx="-4" categoryIdx="2" bldStep="category"/>
                                            </p:graphicEl>
                                          </p:spTgt>
                                        </p:tgtEl>
                                        <p:attrNameLst>
                                          <p:attrName>ppt_x</p:attrName>
                                        </p:attrNameLst>
                                      </p:cBhvr>
                                      <p:tavLst>
                                        <p:tav tm="0">
                                          <p:val>
                                            <p:strVal val="#ppt_x-#ppt_w*1.125000"/>
                                          </p:val>
                                        </p:tav>
                                        <p:tav tm="100000">
                                          <p:val>
                                            <p:strVal val="#ppt_x"/>
                                          </p:val>
                                        </p:tav>
                                      </p:tavLst>
                                    </p:anim>
                                    <p:animEffect transition="in" filter="wipe(right)">
                                      <p:cBhvr>
                                        <p:cTn id="23" dur="400"/>
                                        <p:tgtEl>
                                          <p:spTgt spid="14">
                                            <p:graphicEl>
                                              <a:chart seriesIdx="-4" categoryIdx="2" bldStep="category"/>
                                            </p:graphicEl>
                                          </p:spTgt>
                                        </p:tgtEl>
                                      </p:cBhvr>
                                    </p:animEffect>
                                  </p:childTnLst>
                                </p:cTn>
                              </p:par>
                              <p:par>
                                <p:cTn id="24" presetID="45"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00"/>
                                        <p:tgtEl>
                                          <p:spTgt spid="6"/>
                                        </p:tgtEl>
                                      </p:cBhvr>
                                    </p:animEffect>
                                    <p:anim calcmode="lin" valueType="num">
                                      <p:cBhvr>
                                        <p:cTn id="27" dur="700" fill="hold"/>
                                        <p:tgtEl>
                                          <p:spTgt spid="6"/>
                                        </p:tgtEl>
                                        <p:attrNameLst>
                                          <p:attrName>ppt_w</p:attrName>
                                        </p:attrNameLst>
                                      </p:cBhvr>
                                      <p:tavLst>
                                        <p:tav tm="0" fmla="#ppt_w*sin(2.5*pi*$)">
                                          <p:val>
                                            <p:fltVal val="0"/>
                                          </p:val>
                                        </p:tav>
                                        <p:tav tm="100000">
                                          <p:val>
                                            <p:fltVal val="1"/>
                                          </p:val>
                                        </p:tav>
                                      </p:tavLst>
                                    </p:anim>
                                    <p:anim calcmode="lin" valueType="num">
                                      <p:cBhvr>
                                        <p:cTn id="28" dur="7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category"/>
        </p:bldSub>
      </p:bldGraphic>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4"/>
          <p:cNvSpPr/>
          <p:nvPr/>
        </p:nvSpPr>
        <p:spPr>
          <a:xfrm rot="20627121" flipV="1">
            <a:off x="-1508014" y="-1450867"/>
            <a:ext cx="9679995" cy="96799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33" name="Title 32"/>
          <p:cNvSpPr>
            <a:spLocks noGrp="1"/>
          </p:cNvSpPr>
          <p:nvPr>
            <p:ph type="title"/>
          </p:nvPr>
        </p:nvSpPr>
        <p:spPr>
          <a:xfrm>
            <a:off x="457201" y="2247364"/>
            <a:ext cx="2590800" cy="857250"/>
          </a:xfrm>
        </p:spPr>
        <p:txBody>
          <a:bodyPr>
            <a:normAutofit fontScale="90000"/>
          </a:bodyPr>
          <a:lstStyle/>
          <a:p>
            <a:r>
              <a:rPr lang="lt-LT" dirty="0"/>
              <a:t>Tyrėjų gebėjimų stiprinimas</a:t>
            </a:r>
            <a:endParaRPr lang="en-US" dirty="0"/>
          </a:p>
        </p:txBody>
      </p:sp>
      <p:sp>
        <p:nvSpPr>
          <p:cNvPr id="4" name="Oval 3"/>
          <p:cNvSpPr>
            <a:spLocks noChangeAspect="1"/>
          </p:cNvSpPr>
          <p:nvPr/>
        </p:nvSpPr>
        <p:spPr>
          <a:xfrm>
            <a:off x="5933439" y="2155618"/>
            <a:ext cx="2928795" cy="2928795"/>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5" name="TextBox 4"/>
          <p:cNvSpPr txBox="1"/>
          <p:nvPr/>
        </p:nvSpPr>
        <p:spPr>
          <a:xfrm>
            <a:off x="6126480" y="2958306"/>
            <a:ext cx="2552875" cy="1323417"/>
          </a:xfrm>
          <a:prstGeom prst="rect">
            <a:avLst/>
          </a:prstGeom>
          <a:noFill/>
        </p:spPr>
        <p:txBody>
          <a:bodyPr wrap="square" lIns="91420" tIns="45709" rIns="91420" bIns="45709" rtlCol="0">
            <a:spAutoFit/>
          </a:bodyPr>
          <a:lstStyle/>
          <a:p>
            <a:pPr algn="ctr"/>
            <a:r>
              <a:rPr lang="lt-LT" sz="1600" dirty="0">
                <a:solidFill>
                  <a:schemeClr val="accent1"/>
                </a:solidFill>
              </a:rPr>
              <a:t>gerinti žmogiškųjų išteklių kokybę ir kiekybę MTTP srityje, didinant Lietuvos MTTP pajėgumą ir potencialą</a:t>
            </a:r>
            <a:endParaRPr lang="en-US" sz="1600" dirty="0">
              <a:solidFill>
                <a:schemeClr val="accent1"/>
              </a:solidFill>
            </a:endParaRPr>
          </a:p>
        </p:txBody>
      </p:sp>
      <p:pic>
        <p:nvPicPr>
          <p:cNvPr id="11" name="Paveikslėlis 1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48947" y="1108448"/>
            <a:ext cx="955771" cy="955771"/>
          </a:xfrm>
          <a:prstGeom prst="rect">
            <a:avLst/>
          </a:prstGeom>
        </p:spPr>
      </p:pic>
    </p:spTree>
    <p:extLst>
      <p:ext uri="{BB962C8B-B14F-4D97-AF65-F5344CB8AC3E}">
        <p14:creationId xmlns:p14="http://schemas.microsoft.com/office/powerpoint/2010/main" val="7581084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D2C2E"/>
        </a:solidFill>
        <a:effectLst/>
      </p:bgPr>
    </p:bg>
    <p:spTree>
      <p:nvGrpSpPr>
        <p:cNvPr id="1" name=""/>
        <p:cNvGrpSpPr/>
        <p:nvPr/>
      </p:nvGrpSpPr>
      <p:grpSpPr>
        <a:xfrm>
          <a:off x="0" y="0"/>
          <a:ext cx="0" cy="0"/>
          <a:chOff x="0" y="0"/>
          <a:chExt cx="0" cy="0"/>
        </a:xfrm>
      </p:grpSpPr>
      <p:sp>
        <p:nvSpPr>
          <p:cNvPr id="14" name="Right Triangle 5"/>
          <p:cNvSpPr/>
          <p:nvPr/>
        </p:nvSpPr>
        <p:spPr>
          <a:xfrm rot="20627121" flipV="1">
            <a:off x="-883459" y="-1048141"/>
            <a:ext cx="9679995" cy="9679995"/>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13" name="Title 12"/>
          <p:cNvSpPr>
            <a:spLocks noGrp="1"/>
          </p:cNvSpPr>
          <p:nvPr>
            <p:ph type="title"/>
          </p:nvPr>
        </p:nvSpPr>
        <p:spPr/>
        <p:txBody>
          <a:bodyPr>
            <a:normAutofit/>
          </a:bodyPr>
          <a:lstStyle/>
          <a:p>
            <a:r>
              <a:rPr lang="lt-LT" sz="2000" b="1" dirty="0"/>
              <a:t>Tikslas: tobulinti tyrėjų kvalifikaciją ir kompetenciją, padėti didinti tyrėjų skaičių Lietuvoje ir mažinti jų amžiaus vidurkį </a:t>
            </a:r>
            <a:endParaRPr lang="en-US" sz="2000" dirty="0"/>
          </a:p>
        </p:txBody>
      </p:sp>
      <p:sp>
        <p:nvSpPr>
          <p:cNvPr id="28" name="Data 27"/>
          <p:cNvSpPr/>
          <p:nvPr/>
        </p:nvSpPr>
        <p:spPr>
          <a:xfrm>
            <a:off x="3852474" y="2473337"/>
            <a:ext cx="4527251" cy="652000"/>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4,5 tūkst. subsidijų mokslinei – tiriamajai veiklai</a:t>
            </a:r>
            <a:endParaRPr lang="en-US" sz="1400" b="1" dirty="0">
              <a:solidFill>
                <a:schemeClr val="accent1"/>
              </a:solidFill>
            </a:endParaRPr>
          </a:p>
        </p:txBody>
      </p:sp>
      <p:sp>
        <p:nvSpPr>
          <p:cNvPr id="30" name="Data 29"/>
          <p:cNvSpPr/>
          <p:nvPr/>
        </p:nvSpPr>
        <p:spPr>
          <a:xfrm>
            <a:off x="4440662" y="1352553"/>
            <a:ext cx="4580508" cy="667316"/>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Įdarbinti 2,1 tūkst.</a:t>
            </a:r>
            <a:r>
              <a:rPr lang="en-US" sz="1400" b="1" dirty="0" smtClean="0">
                <a:solidFill>
                  <a:schemeClr val="accent1"/>
                </a:solidFill>
              </a:rPr>
              <a:t> </a:t>
            </a:r>
            <a:r>
              <a:rPr lang="lt-LT" sz="1400" b="1" dirty="0" smtClean="0">
                <a:solidFill>
                  <a:schemeClr val="accent1"/>
                </a:solidFill>
              </a:rPr>
              <a:t>mokslininkai </a:t>
            </a:r>
            <a:endParaRPr lang="lt-LT" sz="1400" b="1" dirty="0">
              <a:solidFill>
                <a:schemeClr val="accent1"/>
              </a:solidFill>
            </a:endParaRPr>
          </a:p>
        </p:txBody>
      </p:sp>
      <p:sp>
        <p:nvSpPr>
          <p:cNvPr id="32" name="Data 31"/>
          <p:cNvSpPr/>
          <p:nvPr/>
        </p:nvSpPr>
        <p:spPr>
          <a:xfrm>
            <a:off x="3264286" y="3594124"/>
            <a:ext cx="5115439" cy="773159"/>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430 vizitų į mokyklas</a:t>
            </a:r>
            <a:endParaRPr lang="en-US" sz="1400" b="1" dirty="0">
              <a:solidFill>
                <a:schemeClr val="accent1"/>
              </a:solidFill>
            </a:endParaRPr>
          </a:p>
        </p:txBody>
      </p:sp>
      <p:pic>
        <p:nvPicPr>
          <p:cNvPr id="15" name="Picture Placeholder 13"/>
          <p:cNvPicPr>
            <a:picLocks noChangeAspect="1"/>
          </p:cNvPicPr>
          <p:nvPr/>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
        <p:nvSpPr>
          <p:cNvPr id="26" name="Text Placeholder 10"/>
          <p:cNvSpPr txBox="1">
            <a:spLocks/>
          </p:cNvSpPr>
          <p:nvPr/>
        </p:nvSpPr>
        <p:spPr>
          <a:xfrm>
            <a:off x="252415" y="1352549"/>
            <a:ext cx="3828265" cy="3014733"/>
          </a:xfrm>
          <a:prstGeom prst="rect">
            <a:avLst/>
          </a:prstGeom>
        </p:spPr>
        <p:txBody>
          <a:bodyPr/>
          <a:lst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gn="l">
              <a:buFont typeface="Wingdings" panose="020B0604020202020204" pitchFamily="2" charset="2"/>
              <a:buChar char="q"/>
            </a:pPr>
            <a:r>
              <a:rPr lang="lt-LT" sz="1800" b="1" dirty="0"/>
              <a:t>Stažuotės, formalus ir neformalus mokslininkų ir kitų tyrėjų ugdymas</a:t>
            </a:r>
          </a:p>
          <a:p>
            <a:pPr marL="171450" indent="-171450" algn="l">
              <a:buFont typeface="Wingdings" panose="020B0604020202020204" pitchFamily="2" charset="2"/>
              <a:buChar char="q"/>
            </a:pPr>
            <a:r>
              <a:rPr lang="lt-LT" sz="1800" b="1" dirty="0"/>
              <a:t>Subsidijos aukšto lygio mokslinių tyrimų vykdymui</a:t>
            </a:r>
          </a:p>
          <a:p>
            <a:pPr marL="171450" indent="-171450" algn="l">
              <a:buFont typeface="Wingdings" panose="020B0604020202020204" pitchFamily="2" charset="2"/>
              <a:buChar char="q"/>
            </a:pPr>
            <a:r>
              <a:rPr lang="lt-LT" sz="1800" b="1" dirty="0"/>
              <a:t>Mokslo populiarinimo renginiai</a:t>
            </a:r>
          </a:p>
        </p:txBody>
      </p:sp>
    </p:spTree>
    <p:extLst>
      <p:ext uri="{BB962C8B-B14F-4D97-AF65-F5344CB8AC3E}">
        <p14:creationId xmlns:p14="http://schemas.microsoft.com/office/powerpoint/2010/main" val="4230171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300" fill="hold"/>
                                        <p:tgtEl>
                                          <p:spTgt spid="30"/>
                                        </p:tgtEl>
                                        <p:attrNameLst>
                                          <p:attrName>ppt_x</p:attrName>
                                        </p:attrNameLst>
                                      </p:cBhvr>
                                      <p:tavLst>
                                        <p:tav tm="0">
                                          <p:val>
                                            <p:strVal val="1+#ppt_w/2"/>
                                          </p:val>
                                        </p:tav>
                                        <p:tav tm="100000">
                                          <p:val>
                                            <p:strVal val="#ppt_x"/>
                                          </p:val>
                                        </p:tav>
                                      </p:tavLst>
                                    </p:anim>
                                    <p:anim calcmode="lin" valueType="num">
                                      <p:cBhvr additive="base">
                                        <p:cTn id="8" dur="3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300" fill="hold"/>
                                        <p:tgtEl>
                                          <p:spTgt spid="28"/>
                                        </p:tgtEl>
                                        <p:attrNameLst>
                                          <p:attrName>ppt_x</p:attrName>
                                        </p:attrNameLst>
                                      </p:cBhvr>
                                      <p:tavLst>
                                        <p:tav tm="0">
                                          <p:val>
                                            <p:strVal val="1+#ppt_w/2"/>
                                          </p:val>
                                        </p:tav>
                                        <p:tav tm="100000">
                                          <p:val>
                                            <p:strVal val="#ppt_x"/>
                                          </p:val>
                                        </p:tav>
                                      </p:tavLst>
                                    </p:anim>
                                    <p:anim calcmode="lin" valueType="num">
                                      <p:cBhvr additive="base">
                                        <p:cTn id="13" dur="3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300" fill="hold"/>
                                        <p:tgtEl>
                                          <p:spTgt spid="32"/>
                                        </p:tgtEl>
                                        <p:attrNameLst>
                                          <p:attrName>ppt_x</p:attrName>
                                        </p:attrNameLst>
                                      </p:cBhvr>
                                      <p:tavLst>
                                        <p:tav tm="0">
                                          <p:val>
                                            <p:strVal val="1+#ppt_w/2"/>
                                          </p:val>
                                        </p:tav>
                                        <p:tav tm="100000">
                                          <p:val>
                                            <p:strVal val="#ppt_x"/>
                                          </p:val>
                                        </p:tav>
                                      </p:tavLst>
                                    </p:anim>
                                    <p:anim calcmode="lin" valueType="num">
                                      <p:cBhvr additive="base">
                                        <p:cTn id="18"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1000"/>
                                        <p:tgtEl>
                                          <p:spTgt spid="26">
                                            <p:txEl>
                                              <p:pRg st="0" end="0"/>
                                            </p:txEl>
                                          </p:spTgt>
                                        </p:tgtEl>
                                      </p:cBhvr>
                                    </p:animEffect>
                                    <p:anim calcmode="lin" valueType="num">
                                      <p:cBhvr>
                                        <p:cTn id="2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Effect transition="in" filter="fade">
                                      <p:cBhvr>
                                        <p:cTn id="30" dur="1000"/>
                                        <p:tgtEl>
                                          <p:spTgt spid="26">
                                            <p:txEl>
                                              <p:pRg st="1" end="1"/>
                                            </p:txEl>
                                          </p:spTgt>
                                        </p:tgtEl>
                                      </p:cBhvr>
                                    </p:animEffect>
                                    <p:anim calcmode="lin" valueType="num">
                                      <p:cBhvr>
                                        <p:cTn id="31"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1000"/>
                                        <p:tgtEl>
                                          <p:spTgt spid="26">
                                            <p:txEl>
                                              <p:pRg st="2" end="2"/>
                                            </p:txEl>
                                          </p:spTgt>
                                        </p:tgtEl>
                                      </p:cBhvr>
                                    </p:animEffect>
                                    <p:anim calcmode="lin" valueType="num">
                                      <p:cBhvr>
                                        <p:cTn id="3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2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4"/>
          </p:nvPr>
        </p:nvSpPr>
        <p:spPr>
          <a:xfrm>
            <a:off x="5593080" y="3414334"/>
            <a:ext cx="3156049" cy="869078"/>
          </a:xfrm>
        </p:spPr>
        <p:txBody>
          <a:bodyPr/>
          <a:lstStyle/>
          <a:p>
            <a:r>
              <a:rPr lang="en-US" sz="1400" b="1" dirty="0">
                <a:solidFill>
                  <a:schemeClr val="accent1"/>
                </a:solidFill>
              </a:rPr>
              <a:t>526 </a:t>
            </a:r>
            <a:r>
              <a:rPr lang="en-US" sz="1400" b="1" dirty="0" err="1">
                <a:solidFill>
                  <a:schemeClr val="accent1"/>
                </a:solidFill>
              </a:rPr>
              <a:t>jaunuoliai</a:t>
            </a:r>
            <a:r>
              <a:rPr lang="en-US" sz="1400" b="1" dirty="0">
                <a:solidFill>
                  <a:schemeClr val="accent1"/>
                </a:solidFill>
              </a:rPr>
              <a:t> </a:t>
            </a:r>
            <a:r>
              <a:rPr lang="en-US" sz="1400" b="1" dirty="0" err="1">
                <a:solidFill>
                  <a:schemeClr val="accent1"/>
                </a:solidFill>
              </a:rPr>
              <a:t>įtraukti</a:t>
            </a:r>
            <a:r>
              <a:rPr lang="en-US" sz="1400" b="1" dirty="0">
                <a:solidFill>
                  <a:schemeClr val="accent1"/>
                </a:solidFill>
              </a:rPr>
              <a:t> į </a:t>
            </a:r>
            <a:r>
              <a:rPr lang="en-US" sz="1400" b="1" dirty="0" err="1">
                <a:solidFill>
                  <a:schemeClr val="accent1"/>
                </a:solidFill>
              </a:rPr>
              <a:t>žinias</a:t>
            </a:r>
            <a:r>
              <a:rPr lang="en-US" sz="1400" b="1" dirty="0">
                <a:solidFill>
                  <a:schemeClr val="accent1"/>
                </a:solidFill>
              </a:rPr>
              <a:t> </a:t>
            </a:r>
            <a:r>
              <a:rPr lang="en-US" sz="1400" b="1" dirty="0" err="1">
                <a:solidFill>
                  <a:schemeClr val="accent1"/>
                </a:solidFill>
              </a:rPr>
              <a:t>apie</a:t>
            </a:r>
            <a:r>
              <a:rPr lang="en-US" sz="1400" b="1" dirty="0">
                <a:solidFill>
                  <a:schemeClr val="accent1"/>
                </a:solidFill>
              </a:rPr>
              <a:t> </a:t>
            </a:r>
            <a:r>
              <a:rPr lang="en-US" sz="1400" b="1" dirty="0" err="1">
                <a:solidFill>
                  <a:schemeClr val="accent1"/>
                </a:solidFill>
              </a:rPr>
              <a:t>mokslą</a:t>
            </a:r>
            <a:r>
              <a:rPr lang="en-US" sz="1400" b="1" dirty="0">
                <a:solidFill>
                  <a:schemeClr val="accent1"/>
                </a:solidFill>
              </a:rPr>
              <a:t> </a:t>
            </a:r>
            <a:r>
              <a:rPr lang="en-US" sz="1400" b="1" dirty="0" err="1">
                <a:solidFill>
                  <a:schemeClr val="accent1"/>
                </a:solidFill>
              </a:rPr>
              <a:t>ir</a:t>
            </a:r>
            <a:r>
              <a:rPr lang="en-US" sz="1400" b="1" dirty="0">
                <a:solidFill>
                  <a:schemeClr val="accent1"/>
                </a:solidFill>
              </a:rPr>
              <a:t> </a:t>
            </a:r>
            <a:r>
              <a:rPr lang="en-US" sz="1400" b="1" dirty="0" err="1">
                <a:solidFill>
                  <a:schemeClr val="accent1"/>
                </a:solidFill>
              </a:rPr>
              <a:t>technologijas</a:t>
            </a:r>
            <a:r>
              <a:rPr lang="en-US" sz="1400" b="1" dirty="0">
                <a:solidFill>
                  <a:schemeClr val="accent1"/>
                </a:solidFill>
              </a:rPr>
              <a:t> </a:t>
            </a:r>
            <a:r>
              <a:rPr lang="en-US" sz="1400" b="1" dirty="0" err="1">
                <a:solidFill>
                  <a:schemeClr val="accent1"/>
                </a:solidFill>
              </a:rPr>
              <a:t>gilinančią</a:t>
            </a:r>
            <a:r>
              <a:rPr lang="en-US" sz="1400" b="1" dirty="0">
                <a:solidFill>
                  <a:schemeClr val="accent1"/>
                </a:solidFill>
              </a:rPr>
              <a:t> </a:t>
            </a:r>
            <a:r>
              <a:rPr lang="en-US" sz="1400" b="1" dirty="0" err="1">
                <a:solidFill>
                  <a:schemeClr val="accent1"/>
                </a:solidFill>
              </a:rPr>
              <a:t>veiklą</a:t>
            </a:r>
            <a:endParaRPr lang="en-US" sz="1400" b="1" dirty="0">
              <a:solidFill>
                <a:schemeClr val="accent1"/>
              </a:solidFill>
            </a:endParaRPr>
          </a:p>
          <a:p>
            <a:r>
              <a:rPr lang="en-US" sz="1400" b="1" dirty="0">
                <a:solidFill>
                  <a:schemeClr val="accent1"/>
                </a:solidFill>
              </a:rPr>
              <a:t>http://www.jaunasis-tyrejas.lt/</a:t>
            </a:r>
          </a:p>
        </p:txBody>
      </p:sp>
      <p:sp>
        <p:nvSpPr>
          <p:cNvPr id="15" name="Title 14"/>
          <p:cNvSpPr>
            <a:spLocks noGrp="1"/>
          </p:cNvSpPr>
          <p:nvPr>
            <p:ph type="title"/>
          </p:nvPr>
        </p:nvSpPr>
        <p:spPr>
          <a:xfrm>
            <a:off x="5555664" y="1196410"/>
            <a:ext cx="3230880" cy="1879849"/>
          </a:xfrm>
        </p:spPr>
        <p:txBody>
          <a:bodyPr>
            <a:normAutofit fontScale="90000"/>
          </a:bodyPr>
          <a:lstStyle/>
          <a:p>
            <a:r>
              <a:rPr lang="lt-LT" dirty="0"/>
              <a:t>Mokinių jaunųjų tyrėjų atskleidimo ir ugdymo sistemos sukūrimas – II etapas</a:t>
            </a:r>
            <a:endParaRPr lang="en-US" dirty="0"/>
          </a:p>
        </p:txBody>
      </p:sp>
      <p:pic>
        <p:nvPicPr>
          <p:cNvPr id="14" name="Zástupný symbol obsahu 13"/>
          <p:cNvPicPr>
            <a:picLocks noGrp="1"/>
          </p:cNvPicPr>
          <p:nvPr>
            <p:ph sz="quarter" idx="18"/>
          </p:nvPr>
        </p:nvPicPr>
        <p:blipFill>
          <a:blip r:embed="rId3" cstate="print">
            <a:extLst>
              <a:ext uri="{28A0092B-C50C-407E-A947-70E740481C1C}">
                <a14:useLocalDpi xmlns:a14="http://schemas.microsoft.com/office/drawing/2010/main" val="0"/>
              </a:ext>
            </a:extLst>
          </a:blip>
          <a:stretch>
            <a:fillRect/>
          </a:stretch>
        </p:blipFill>
        <p:spPr>
          <a:xfrm>
            <a:off x="375473" y="953797"/>
            <a:ext cx="2479950" cy="1745204"/>
          </a:xfrm>
          <a:ln>
            <a:solidFill>
              <a:schemeClr val="bg1"/>
            </a:solidFill>
          </a:ln>
        </p:spPr>
      </p:pic>
      <p:pic>
        <p:nvPicPr>
          <p:cNvPr id="23" name="Zástupný symbol obsahu 22"/>
          <p:cNvPicPr>
            <a:picLocks noGrp="1"/>
          </p:cNvPicPr>
          <p:nvPr>
            <p:ph sz="quarter" idx="19"/>
          </p:nvPr>
        </p:nvPicPr>
        <p:blipFill>
          <a:blip r:embed="rId4" cstate="print">
            <a:extLst>
              <a:ext uri="{28A0092B-C50C-407E-A947-70E740481C1C}">
                <a14:useLocalDpi xmlns:a14="http://schemas.microsoft.com/office/drawing/2010/main" val="0"/>
              </a:ext>
            </a:extLst>
          </a:blip>
          <a:stretch>
            <a:fillRect/>
          </a:stretch>
        </p:blipFill>
        <p:spPr>
          <a:xfrm>
            <a:off x="375473" y="2690515"/>
            <a:ext cx="2479891" cy="1582848"/>
          </a:xfrm>
          <a:ln>
            <a:solidFill>
              <a:schemeClr val="bg1"/>
            </a:solidFill>
          </a:ln>
        </p:spPr>
      </p:pic>
      <p:pic>
        <p:nvPicPr>
          <p:cNvPr id="21" name="Zástupný symbol obsahu 20"/>
          <p:cNvPicPr>
            <a:picLocks noGrp="1"/>
          </p:cNvPicPr>
          <p:nvPr>
            <p:ph sz="quarter" idx="20"/>
          </p:nvPr>
        </p:nvPicPr>
        <p:blipFill>
          <a:blip r:embed="rId5">
            <a:extLst>
              <a:ext uri="{28A0092B-C50C-407E-A947-70E740481C1C}">
                <a14:useLocalDpi xmlns:a14="http://schemas.microsoft.com/office/drawing/2010/main" val="0"/>
              </a:ext>
            </a:extLst>
          </a:blip>
          <a:stretch>
            <a:fillRect/>
          </a:stretch>
        </p:blipFill>
        <p:spPr>
          <a:xfrm>
            <a:off x="2855420" y="953797"/>
            <a:ext cx="2376980" cy="1744130"/>
          </a:xfrm>
          <a:ln>
            <a:solidFill>
              <a:schemeClr val="bg1"/>
            </a:solidFill>
          </a:ln>
        </p:spPr>
      </p:pic>
      <p:pic>
        <p:nvPicPr>
          <p:cNvPr id="24" name="Zástupný symbol obsahu 23"/>
          <p:cNvPicPr>
            <a:picLocks noGrp="1"/>
          </p:cNvPicPr>
          <p:nvPr>
            <p:ph sz="quarter" idx="21"/>
          </p:nvPr>
        </p:nvPicPr>
        <p:blipFill>
          <a:blip r:embed="rId6" cstate="print">
            <a:extLst>
              <a:ext uri="{28A0092B-C50C-407E-A947-70E740481C1C}">
                <a14:useLocalDpi xmlns:a14="http://schemas.microsoft.com/office/drawing/2010/main" val="0"/>
              </a:ext>
            </a:extLst>
          </a:blip>
          <a:stretch>
            <a:fillRect/>
          </a:stretch>
        </p:blipFill>
        <p:spPr>
          <a:xfrm>
            <a:off x="2855422" y="2693709"/>
            <a:ext cx="2376978" cy="1579654"/>
          </a:xfrm>
          <a:ln>
            <a:solidFill>
              <a:schemeClr val="bg1"/>
            </a:solidFill>
          </a:ln>
        </p:spPr>
      </p:pic>
      <p:sp>
        <p:nvSpPr>
          <p:cNvPr id="13" name="Slide Number Placeholder 5"/>
          <p:cNvSpPr>
            <a:spLocks noGrp="1"/>
          </p:cNvSpPr>
          <p:nvPr>
            <p:ph type="sldNum" sz="quarter" idx="4"/>
          </p:nvPr>
        </p:nvSpPr>
        <p:spPr/>
        <p:txBody>
          <a:bodyPr/>
          <a:lstStyle/>
          <a:p>
            <a:pPr defTabSz="685800"/>
            <a:fld id="{77513DED-9F41-6D4C-AADB-00EAAC4B4386}" type="slidenum">
              <a:rPr lang="en-US"/>
              <a:pPr defTabSz="685800"/>
              <a:t>17</a:t>
            </a:fld>
            <a:endParaRPr lang="en-US"/>
          </a:p>
        </p:txBody>
      </p:sp>
      <p:sp>
        <p:nvSpPr>
          <p:cNvPr id="4" name="Rectangle 3"/>
          <p:cNvSpPr/>
          <p:nvPr/>
        </p:nvSpPr>
        <p:spPr>
          <a:xfrm>
            <a:off x="2503998" y="2339201"/>
            <a:ext cx="702732" cy="7027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12" name="Text Placeholder 8"/>
          <p:cNvSpPr txBox="1">
            <a:spLocks/>
          </p:cNvSpPr>
          <p:nvPr/>
        </p:nvSpPr>
        <p:spPr>
          <a:xfrm>
            <a:off x="252062" y="427569"/>
            <a:ext cx="2064417" cy="391583"/>
          </a:xfrm>
          <a:prstGeom prst="rect">
            <a:avLst/>
          </a:prstGeom>
        </p:spPr>
        <p:txBody>
          <a:bodyPr vert="horz" lIns="91420" tIns="45709" rIns="91420" bIns="45709" rtlCol="0" anchor="ctr">
            <a:normAutofit fontScale="70000" lnSpcReduction="20000"/>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dirty="0"/>
              <a:t>Projekto pavyzdys </a:t>
            </a:r>
            <a:endParaRPr lang="en-US" sz="2000" dirty="0">
              <a:solidFill>
                <a:schemeClr val="accent2"/>
              </a:solidFill>
            </a:endParaRPr>
          </a:p>
        </p:txBody>
      </p:sp>
      <p:pic>
        <p:nvPicPr>
          <p:cNvPr id="16" name="Paveikslėlis 1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16479" y="2451572"/>
            <a:ext cx="477886" cy="477886"/>
          </a:xfrm>
          <a:prstGeom prst="rect">
            <a:avLst/>
          </a:prstGeom>
        </p:spPr>
      </p:pic>
    </p:spTree>
    <p:extLst>
      <p:ext uri="{BB962C8B-B14F-4D97-AF65-F5344CB8AC3E}">
        <p14:creationId xmlns:p14="http://schemas.microsoft.com/office/powerpoint/2010/main" val="56731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400"/>
                                        <p:tgtEl>
                                          <p:spTgt spid="4"/>
                                        </p:tgtEl>
                                      </p:cBhvr>
                                    </p:animEffect>
                                    <p:anim calcmode="lin" valueType="num">
                                      <p:cBhvr>
                                        <p:cTn id="27" dur="400" fill="hold"/>
                                        <p:tgtEl>
                                          <p:spTgt spid="4"/>
                                        </p:tgtEl>
                                        <p:attrNameLst>
                                          <p:attrName>ppt_x</p:attrName>
                                        </p:attrNameLst>
                                      </p:cBhvr>
                                      <p:tavLst>
                                        <p:tav tm="0">
                                          <p:val>
                                            <p:strVal val="#ppt_x"/>
                                          </p:val>
                                        </p:tav>
                                        <p:tav tm="100000">
                                          <p:val>
                                            <p:strVal val="#ppt_x"/>
                                          </p:val>
                                        </p:tav>
                                      </p:tavLst>
                                    </p:anim>
                                    <p:anim calcmode="lin" valueType="num">
                                      <p:cBhvr>
                                        <p:cTn id="28" dur="4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400"/>
                            </p:stCondLst>
                            <p:childTnLst>
                              <p:par>
                                <p:cTn id="30" presetID="10" presetClass="entr" presetSubtype="0" fill="hold" grpId="0" nodeType="after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300"/>
                                        <p:tgtEl>
                                          <p:spTgt spid="17">
                                            <p:txEl>
                                              <p:pRg st="0" end="0"/>
                                            </p:txEl>
                                          </p:spTgt>
                                        </p:tgtEl>
                                      </p:cBhvr>
                                    </p:animEffect>
                                  </p:childTnLst>
                                </p:cTn>
                              </p:par>
                            </p:childTnLst>
                          </p:cTn>
                        </p:par>
                        <p:par>
                          <p:cTn id="33" fill="hold">
                            <p:stCondLst>
                              <p:cond delay="2700"/>
                            </p:stCondLst>
                            <p:childTnLst>
                              <p:par>
                                <p:cTn id="34" presetID="10" presetClass="entr" presetSubtype="0" fill="hold" grpId="0" nodeType="after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fade">
                                      <p:cBhvr>
                                        <p:cTn id="36" dur="300"/>
                                        <p:tgtEl>
                                          <p:spTgt spid="17">
                                            <p:txEl>
                                              <p:pRg st="1" end="1"/>
                                            </p:txEl>
                                          </p:spTgt>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700"/>
                                        <p:tgtEl>
                                          <p:spTgt spid="13"/>
                                        </p:tgtEl>
                                      </p:cBhvr>
                                    </p:animEffect>
                                    <p:anim calcmode="lin" valueType="num">
                                      <p:cBhvr>
                                        <p:cTn id="40" dur="700" fill="hold"/>
                                        <p:tgtEl>
                                          <p:spTgt spid="13"/>
                                        </p:tgtEl>
                                        <p:attrNameLst>
                                          <p:attrName>ppt_w</p:attrName>
                                        </p:attrNameLst>
                                      </p:cBhvr>
                                      <p:tavLst>
                                        <p:tav tm="0" fmla="#ppt_w*sin(2.5*pi*$)">
                                          <p:val>
                                            <p:fltVal val="0"/>
                                          </p:val>
                                        </p:tav>
                                        <p:tav tm="100000">
                                          <p:val>
                                            <p:fltVal val="1"/>
                                          </p:val>
                                        </p:tav>
                                      </p:tavLst>
                                    </p:anim>
                                    <p:anim calcmode="lin" valueType="num">
                                      <p:cBhvr>
                                        <p:cTn id="41" dur="700" fill="hold"/>
                                        <p:tgtEl>
                                          <p:spTgt spid="13"/>
                                        </p:tgtEl>
                                        <p:attrNameLst>
                                          <p:attrName>ppt_h</p:attrName>
                                        </p:attrNameLst>
                                      </p:cBhvr>
                                      <p:tavLst>
                                        <p:tav tm="0">
                                          <p:val>
                                            <p:strVal val="#ppt_h"/>
                                          </p:val>
                                        </p:tav>
                                        <p:tav tm="100000">
                                          <p:val>
                                            <p:strVal val="#ppt_h"/>
                                          </p:val>
                                        </p:tav>
                                      </p:tavLst>
                                    </p:anim>
                                  </p:childTnLst>
                                </p:cTn>
                              </p:par>
                            </p:childTnLst>
                          </p:cTn>
                        </p:par>
                        <p:par>
                          <p:cTn id="42" fill="hold">
                            <p:stCondLst>
                              <p:cond delay="34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5" grpId="0"/>
      <p:bldP spid="1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quarter" idx="14"/>
            <p:extLst>
              <p:ext uri="{D42A27DB-BD31-4B8C-83A1-F6EECF244321}">
                <p14:modId xmlns:p14="http://schemas.microsoft.com/office/powerpoint/2010/main" val="3600627349"/>
              </p:ext>
            </p:extLst>
          </p:nvPr>
        </p:nvGraphicFramePr>
        <p:xfrm>
          <a:off x="252461" y="1352551"/>
          <a:ext cx="8639175"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4"/>
          </p:nvPr>
        </p:nvSpPr>
        <p:spPr>
          <a:xfrm>
            <a:off x="8363212" y="535730"/>
            <a:ext cx="447101" cy="441914"/>
          </a:xfrm>
        </p:spPr>
        <p:txBody>
          <a:bodyPr/>
          <a:lstStyle/>
          <a:p>
            <a:pPr defTabSz="685800"/>
            <a:fld id="{77513DED-9F41-6D4C-AADB-00EAAC4B4386}" type="slidenum">
              <a:rPr lang="en-US"/>
              <a:pPr defTabSz="685800"/>
              <a:t>18</a:t>
            </a:fld>
            <a:endParaRPr lang="en-US"/>
          </a:p>
        </p:txBody>
      </p:sp>
      <p:sp>
        <p:nvSpPr>
          <p:cNvPr id="7" name="Text Placeholder 8"/>
          <p:cNvSpPr txBox="1">
            <a:spLocks/>
          </p:cNvSpPr>
          <p:nvPr/>
        </p:nvSpPr>
        <p:spPr>
          <a:xfrm>
            <a:off x="252062" y="427569"/>
            <a:ext cx="3049938"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sz="2000" dirty="0">
                <a:solidFill>
                  <a:schemeClr val="accent2"/>
                </a:solidFill>
              </a:rPr>
              <a:t>Investicijų poveikis</a:t>
            </a:r>
            <a:endParaRPr lang="en-US" sz="2000" dirty="0">
              <a:solidFill>
                <a:schemeClr val="accent2"/>
              </a:solidFill>
            </a:endParaRPr>
          </a:p>
        </p:txBody>
      </p:sp>
    </p:spTree>
    <p:extLst>
      <p:ext uri="{BB962C8B-B14F-4D97-AF65-F5344CB8AC3E}">
        <p14:creationId xmlns:p14="http://schemas.microsoft.com/office/powerpoint/2010/main" val="6088106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 calcmode="lin" valueType="num">
                                      <p:cBhvr additive="base">
                                        <p:cTn id="7" dur="400"/>
                                        <p:tgtEl>
                                          <p:spTgt spid="14">
                                            <p:graphicEl>
                                              <a:chart seriesIdx="-3" categoryIdx="-3" bldStep="gridLegend"/>
                                            </p:graphicEl>
                                          </p:spTgt>
                                        </p:tgtEl>
                                        <p:attrNameLst>
                                          <p:attrName>ppt_x</p:attrName>
                                        </p:attrNameLst>
                                      </p:cBhvr>
                                      <p:tavLst>
                                        <p:tav tm="0">
                                          <p:val>
                                            <p:strVal val="#ppt_x-#ppt_w*1.125000"/>
                                          </p:val>
                                        </p:tav>
                                        <p:tav tm="100000">
                                          <p:val>
                                            <p:strVal val="#ppt_x"/>
                                          </p:val>
                                        </p:tav>
                                      </p:tavLst>
                                    </p:anim>
                                    <p:animEffect transition="in" filter="wipe(right)">
                                      <p:cBhvr>
                                        <p:cTn id="8" dur="400"/>
                                        <p:tgtEl>
                                          <p:spTgt spid="14">
                                            <p:graphicEl>
                                              <a:chart seriesIdx="-3" categoryIdx="-3" bldStep="gridLegend"/>
                                            </p:graphicEl>
                                          </p:spTgt>
                                        </p:tgtEl>
                                      </p:cBhvr>
                                    </p:animEffect>
                                  </p:childTnLst>
                                </p:cTn>
                              </p:par>
                            </p:childTnLst>
                          </p:cTn>
                        </p:par>
                        <p:par>
                          <p:cTn id="9" fill="hold">
                            <p:stCondLst>
                              <p:cond delay="400"/>
                            </p:stCondLst>
                            <p:childTnLst>
                              <p:par>
                                <p:cTn id="10" presetID="12" presetClass="entr" presetSubtype="8" fill="hold" grpId="0" nodeType="afterEffect">
                                  <p:stCondLst>
                                    <p:cond delay="0"/>
                                  </p:stCondLst>
                                  <p:childTnLst>
                                    <p:set>
                                      <p:cBhvr>
                                        <p:cTn id="11" dur="1" fill="hold">
                                          <p:stCondLst>
                                            <p:cond delay="0"/>
                                          </p:stCondLst>
                                        </p:cTn>
                                        <p:tgtEl>
                                          <p:spTgt spid="14">
                                            <p:graphicEl>
                                              <a:chart seriesIdx="-4" categoryIdx="0" bldStep="category"/>
                                            </p:graphicEl>
                                          </p:spTgt>
                                        </p:tgtEl>
                                        <p:attrNameLst>
                                          <p:attrName>style.visibility</p:attrName>
                                        </p:attrNameLst>
                                      </p:cBhvr>
                                      <p:to>
                                        <p:strVal val="visible"/>
                                      </p:to>
                                    </p:set>
                                    <p:anim calcmode="lin" valueType="num">
                                      <p:cBhvr additive="base">
                                        <p:cTn id="12" dur="400"/>
                                        <p:tgtEl>
                                          <p:spTgt spid="14">
                                            <p:graphicEl>
                                              <a:chart seriesIdx="-4" categoryIdx="0" bldStep="category"/>
                                            </p:graphicEl>
                                          </p:spTgt>
                                        </p:tgtEl>
                                        <p:attrNameLst>
                                          <p:attrName>ppt_x</p:attrName>
                                        </p:attrNameLst>
                                      </p:cBhvr>
                                      <p:tavLst>
                                        <p:tav tm="0">
                                          <p:val>
                                            <p:strVal val="#ppt_x-#ppt_w*1.125000"/>
                                          </p:val>
                                        </p:tav>
                                        <p:tav tm="100000">
                                          <p:val>
                                            <p:strVal val="#ppt_x"/>
                                          </p:val>
                                        </p:tav>
                                      </p:tavLst>
                                    </p:anim>
                                    <p:animEffect transition="in" filter="wipe(right)">
                                      <p:cBhvr>
                                        <p:cTn id="13" dur="400"/>
                                        <p:tgtEl>
                                          <p:spTgt spid="14">
                                            <p:graphicEl>
                                              <a:chart seriesIdx="-4" categoryIdx="0" bldStep="category"/>
                                            </p:graphicEl>
                                          </p:spTgt>
                                        </p:tgtEl>
                                      </p:cBhvr>
                                    </p:animEffect>
                                  </p:childTnLst>
                                </p:cTn>
                              </p:par>
                            </p:childTnLst>
                          </p:cTn>
                        </p:par>
                        <p:par>
                          <p:cTn id="14" fill="hold">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14">
                                            <p:graphicEl>
                                              <a:chart seriesIdx="-4" categoryIdx="1" bldStep="category"/>
                                            </p:graphicEl>
                                          </p:spTgt>
                                        </p:tgtEl>
                                        <p:attrNameLst>
                                          <p:attrName>style.visibility</p:attrName>
                                        </p:attrNameLst>
                                      </p:cBhvr>
                                      <p:to>
                                        <p:strVal val="visible"/>
                                      </p:to>
                                    </p:set>
                                    <p:anim calcmode="lin" valueType="num">
                                      <p:cBhvr additive="base">
                                        <p:cTn id="17" dur="400"/>
                                        <p:tgtEl>
                                          <p:spTgt spid="14">
                                            <p:graphicEl>
                                              <a:chart seriesIdx="-4" categoryIdx="1" bldStep="category"/>
                                            </p:graphicEl>
                                          </p:spTgt>
                                        </p:tgtEl>
                                        <p:attrNameLst>
                                          <p:attrName>ppt_x</p:attrName>
                                        </p:attrNameLst>
                                      </p:cBhvr>
                                      <p:tavLst>
                                        <p:tav tm="0">
                                          <p:val>
                                            <p:strVal val="#ppt_x-#ppt_w*1.125000"/>
                                          </p:val>
                                        </p:tav>
                                        <p:tav tm="100000">
                                          <p:val>
                                            <p:strVal val="#ppt_x"/>
                                          </p:val>
                                        </p:tav>
                                      </p:tavLst>
                                    </p:anim>
                                    <p:animEffect transition="in" filter="wipe(right)">
                                      <p:cBhvr>
                                        <p:cTn id="18" dur="400"/>
                                        <p:tgtEl>
                                          <p:spTgt spid="14">
                                            <p:graphicEl>
                                              <a:chart seriesIdx="-4" categoryIdx="1" bldStep="category"/>
                                            </p:graphicEl>
                                          </p:spTgt>
                                        </p:tgtEl>
                                      </p:cBhvr>
                                    </p:animEffect>
                                  </p:childTnLst>
                                </p:cTn>
                              </p:par>
                            </p:childTnLst>
                          </p:cTn>
                        </p:par>
                        <p:par>
                          <p:cTn id="19" fill="hold">
                            <p:stCondLst>
                              <p:cond delay="1200"/>
                            </p:stCondLst>
                            <p:childTnLst>
                              <p:par>
                                <p:cTn id="20" presetID="12" presetClass="entr" presetSubtype="8" fill="hold" grpId="0" nodeType="afterEffect">
                                  <p:stCondLst>
                                    <p:cond delay="0"/>
                                  </p:stCondLst>
                                  <p:childTnLst>
                                    <p:set>
                                      <p:cBhvr>
                                        <p:cTn id="21" dur="1" fill="hold">
                                          <p:stCondLst>
                                            <p:cond delay="0"/>
                                          </p:stCondLst>
                                        </p:cTn>
                                        <p:tgtEl>
                                          <p:spTgt spid="14">
                                            <p:graphicEl>
                                              <a:chart seriesIdx="-4" categoryIdx="2" bldStep="category"/>
                                            </p:graphicEl>
                                          </p:spTgt>
                                        </p:tgtEl>
                                        <p:attrNameLst>
                                          <p:attrName>style.visibility</p:attrName>
                                        </p:attrNameLst>
                                      </p:cBhvr>
                                      <p:to>
                                        <p:strVal val="visible"/>
                                      </p:to>
                                    </p:set>
                                    <p:anim calcmode="lin" valueType="num">
                                      <p:cBhvr additive="base">
                                        <p:cTn id="22" dur="400"/>
                                        <p:tgtEl>
                                          <p:spTgt spid="14">
                                            <p:graphicEl>
                                              <a:chart seriesIdx="-4" categoryIdx="2" bldStep="category"/>
                                            </p:graphicEl>
                                          </p:spTgt>
                                        </p:tgtEl>
                                        <p:attrNameLst>
                                          <p:attrName>ppt_x</p:attrName>
                                        </p:attrNameLst>
                                      </p:cBhvr>
                                      <p:tavLst>
                                        <p:tav tm="0">
                                          <p:val>
                                            <p:strVal val="#ppt_x-#ppt_w*1.125000"/>
                                          </p:val>
                                        </p:tav>
                                        <p:tav tm="100000">
                                          <p:val>
                                            <p:strVal val="#ppt_x"/>
                                          </p:val>
                                        </p:tav>
                                      </p:tavLst>
                                    </p:anim>
                                    <p:animEffect transition="in" filter="wipe(right)">
                                      <p:cBhvr>
                                        <p:cTn id="23" dur="400"/>
                                        <p:tgtEl>
                                          <p:spTgt spid="14">
                                            <p:graphicEl>
                                              <a:chart seriesIdx="-4" categoryIdx="2" bldStep="category"/>
                                            </p:graphicEl>
                                          </p:spTgt>
                                        </p:tgtEl>
                                      </p:cBhvr>
                                    </p:animEffect>
                                  </p:childTnLst>
                                </p:cTn>
                              </p:par>
                            </p:childTnLst>
                          </p:cTn>
                        </p:par>
                        <p:par>
                          <p:cTn id="24" fill="hold">
                            <p:stCondLst>
                              <p:cond delay="1600"/>
                            </p:stCondLst>
                            <p:childTnLst>
                              <p:par>
                                <p:cTn id="25" presetID="12" presetClass="entr" presetSubtype="8" fill="hold" grpId="0" nodeType="afterEffect">
                                  <p:stCondLst>
                                    <p:cond delay="0"/>
                                  </p:stCondLst>
                                  <p:childTnLst>
                                    <p:set>
                                      <p:cBhvr>
                                        <p:cTn id="26" dur="1" fill="hold">
                                          <p:stCondLst>
                                            <p:cond delay="0"/>
                                          </p:stCondLst>
                                        </p:cTn>
                                        <p:tgtEl>
                                          <p:spTgt spid="14">
                                            <p:graphicEl>
                                              <a:chart seriesIdx="-4" categoryIdx="3" bldStep="category"/>
                                            </p:graphicEl>
                                          </p:spTgt>
                                        </p:tgtEl>
                                        <p:attrNameLst>
                                          <p:attrName>style.visibility</p:attrName>
                                        </p:attrNameLst>
                                      </p:cBhvr>
                                      <p:to>
                                        <p:strVal val="visible"/>
                                      </p:to>
                                    </p:set>
                                    <p:anim calcmode="lin" valueType="num">
                                      <p:cBhvr additive="base">
                                        <p:cTn id="27" dur="400"/>
                                        <p:tgtEl>
                                          <p:spTgt spid="14">
                                            <p:graphicEl>
                                              <a:chart seriesIdx="-4" categoryIdx="3" bldStep="category"/>
                                            </p:graphicEl>
                                          </p:spTgt>
                                        </p:tgtEl>
                                        <p:attrNameLst>
                                          <p:attrName>ppt_x</p:attrName>
                                        </p:attrNameLst>
                                      </p:cBhvr>
                                      <p:tavLst>
                                        <p:tav tm="0">
                                          <p:val>
                                            <p:strVal val="#ppt_x-#ppt_w*1.125000"/>
                                          </p:val>
                                        </p:tav>
                                        <p:tav tm="100000">
                                          <p:val>
                                            <p:strVal val="#ppt_x"/>
                                          </p:val>
                                        </p:tav>
                                      </p:tavLst>
                                    </p:anim>
                                    <p:animEffect transition="in" filter="wipe(right)">
                                      <p:cBhvr>
                                        <p:cTn id="28" dur="400"/>
                                        <p:tgtEl>
                                          <p:spTgt spid="14">
                                            <p:graphicEl>
                                              <a:chart seriesIdx="-4" categoryIdx="3" bldStep="category"/>
                                            </p:graphicEl>
                                          </p:spTgt>
                                        </p:tgtEl>
                                      </p:cBhvr>
                                    </p:animEffect>
                                  </p:childTnLst>
                                </p:cTn>
                              </p:par>
                              <p:par>
                                <p:cTn id="29" presetID="4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00"/>
                                        <p:tgtEl>
                                          <p:spTgt spid="6"/>
                                        </p:tgtEl>
                                      </p:cBhvr>
                                    </p:animEffect>
                                    <p:anim calcmode="lin" valueType="num">
                                      <p:cBhvr>
                                        <p:cTn id="32" dur="700" fill="hold"/>
                                        <p:tgtEl>
                                          <p:spTgt spid="6"/>
                                        </p:tgtEl>
                                        <p:attrNameLst>
                                          <p:attrName>ppt_w</p:attrName>
                                        </p:attrNameLst>
                                      </p:cBhvr>
                                      <p:tavLst>
                                        <p:tav tm="0" fmla="#ppt_w*sin(2.5*pi*$)">
                                          <p:val>
                                            <p:fltVal val="0"/>
                                          </p:val>
                                        </p:tav>
                                        <p:tav tm="100000">
                                          <p:val>
                                            <p:fltVal val="1"/>
                                          </p:val>
                                        </p:tav>
                                      </p:tavLst>
                                    </p:anim>
                                    <p:anim calcmode="lin" valueType="num">
                                      <p:cBhvr>
                                        <p:cTn id="33" dur="7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category"/>
        </p:bldSub>
      </p:bldGraphic>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4"/>
          <p:cNvSpPr/>
          <p:nvPr/>
        </p:nvSpPr>
        <p:spPr>
          <a:xfrm rot="20627121" flipV="1">
            <a:off x="-1508014" y="-1450867"/>
            <a:ext cx="9679995" cy="96799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33" name="Title 32"/>
          <p:cNvSpPr>
            <a:spLocks noGrp="1"/>
          </p:cNvSpPr>
          <p:nvPr>
            <p:ph type="title"/>
          </p:nvPr>
        </p:nvSpPr>
        <p:spPr>
          <a:xfrm>
            <a:off x="58113" y="2361128"/>
            <a:ext cx="3427194" cy="857250"/>
          </a:xfrm>
        </p:spPr>
        <p:txBody>
          <a:bodyPr>
            <a:noAutofit/>
          </a:bodyPr>
          <a:lstStyle/>
          <a:p>
            <a:r>
              <a:rPr lang="lt-LT" sz="2000" dirty="0"/>
              <a:t>Administracinių gebėjimų stiprinimas ir viešojo administravimo efektyvumo didinimas</a:t>
            </a:r>
            <a:endParaRPr lang="en-US" sz="2000" dirty="0"/>
          </a:p>
        </p:txBody>
      </p:sp>
      <p:sp>
        <p:nvSpPr>
          <p:cNvPr id="4" name="Oval 3"/>
          <p:cNvSpPr>
            <a:spLocks noChangeAspect="1"/>
          </p:cNvSpPr>
          <p:nvPr/>
        </p:nvSpPr>
        <p:spPr>
          <a:xfrm>
            <a:off x="5933439" y="2155618"/>
            <a:ext cx="2928795" cy="2928795"/>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5" name="TextBox 4"/>
          <p:cNvSpPr txBox="1"/>
          <p:nvPr/>
        </p:nvSpPr>
        <p:spPr>
          <a:xfrm>
            <a:off x="6224356" y="2958305"/>
            <a:ext cx="2346960" cy="1323417"/>
          </a:xfrm>
          <a:prstGeom prst="rect">
            <a:avLst/>
          </a:prstGeom>
          <a:noFill/>
        </p:spPr>
        <p:txBody>
          <a:bodyPr wrap="square" lIns="91420" tIns="45709" rIns="91420" bIns="45709" rtlCol="0">
            <a:spAutoFit/>
          </a:bodyPr>
          <a:lstStyle/>
          <a:p>
            <a:pPr algn="ctr"/>
            <a:r>
              <a:rPr lang="lt-LT" sz="1600" dirty="0">
                <a:solidFill>
                  <a:schemeClr val="accent1"/>
                </a:solidFill>
              </a:rPr>
              <a:t>stiprinti administracinius gebėjimus ir didinti viešojo administravimo efektyvumą</a:t>
            </a:r>
            <a:endParaRPr lang="en-US" sz="1600" dirty="0">
              <a:solidFill>
                <a:schemeClr val="accent1"/>
              </a:solidFill>
            </a:endParaRPr>
          </a:p>
        </p:txBody>
      </p:sp>
      <p:pic>
        <p:nvPicPr>
          <p:cNvPr id="11" name="Paveikslėlis 1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3765" y="997711"/>
            <a:ext cx="898450" cy="898450"/>
          </a:xfrm>
          <a:prstGeom prst="rect">
            <a:avLst/>
          </a:prstGeom>
        </p:spPr>
      </p:pic>
    </p:spTree>
    <p:extLst>
      <p:ext uri="{BB962C8B-B14F-4D97-AF65-F5344CB8AC3E}">
        <p14:creationId xmlns:p14="http://schemas.microsoft.com/office/powerpoint/2010/main" val="7581084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7"/>
            <p:extLst>
              <p:ext uri="{D42A27DB-BD31-4B8C-83A1-F6EECF244321}">
                <p14:modId xmlns:p14="http://schemas.microsoft.com/office/powerpoint/2010/main" val="1802687684"/>
              </p:ext>
            </p:extLst>
          </p:nvPr>
        </p:nvGraphicFramePr>
        <p:xfrm>
          <a:off x="252063" y="1085214"/>
          <a:ext cx="8770017" cy="330390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lt-LT" b="1" dirty="0"/>
              <a:t>ŽIPVP finansiniai duomenys</a:t>
            </a:r>
            <a:endParaRPr lang="en-US" b="1" dirty="0"/>
          </a:p>
        </p:txBody>
      </p:sp>
      <p:sp>
        <p:nvSpPr>
          <p:cNvPr id="7" name="Slide Number Placeholder 5"/>
          <p:cNvSpPr>
            <a:spLocks noGrp="1"/>
          </p:cNvSpPr>
          <p:nvPr>
            <p:ph type="sldNum" sz="quarter" idx="4"/>
          </p:nvPr>
        </p:nvSpPr>
        <p:spPr>
          <a:xfrm>
            <a:off x="8363212" y="535730"/>
            <a:ext cx="451165" cy="441914"/>
          </a:xfrm>
        </p:spPr>
        <p:txBody>
          <a:bodyPr/>
          <a:lstStyle/>
          <a:p>
            <a:pPr defTabSz="685800"/>
            <a:fld id="{77513DED-9F41-6D4C-AADB-00EAAC4B4386}" type="slidenum">
              <a:rPr lang="en-US"/>
              <a:pPr defTabSz="685800"/>
              <a:t>2</a:t>
            </a:fld>
            <a:endParaRPr lang="en-US"/>
          </a:p>
        </p:txBody>
      </p:sp>
    </p:spTree>
    <p:extLst>
      <p:ext uri="{BB962C8B-B14F-4D97-AF65-F5344CB8AC3E}">
        <p14:creationId xmlns:p14="http://schemas.microsoft.com/office/powerpoint/2010/main" val="42429026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400"/>
                                        <p:tgtEl>
                                          <p:spTgt spid="3">
                                            <p:graphicEl>
                                              <a:chart seriesIdx="-3" categoryIdx="-3" bldStep="gridLegend"/>
                                            </p:graphicEl>
                                          </p:spTgt>
                                        </p:tgtEl>
                                      </p:cBhvr>
                                    </p:animEffect>
                                  </p:childTnLst>
                                </p:cTn>
                              </p:par>
                            </p:childTnLst>
                          </p:cTn>
                        </p:par>
                        <p:par>
                          <p:cTn id="8" fill="hold">
                            <p:stCondLst>
                              <p:cond delay="4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fade">
                                      <p:cBhvr>
                                        <p:cTn id="11" dur="400"/>
                                        <p:tgtEl>
                                          <p:spTgt spid="3">
                                            <p:graphicEl>
                                              <a:chart seriesIdx="0" categoryIdx="-4" bldStep="series"/>
                                            </p:graphicEl>
                                          </p:spTgt>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15" dur="400"/>
                                        <p:tgtEl>
                                          <p:spTgt spid="3">
                                            <p:graphicEl>
                                              <a:chart seriesIdx="1" categoryIdx="-4" bldStep="series"/>
                                            </p:graphicEl>
                                          </p:spTgt>
                                        </p:tgtEl>
                                      </p:cBhvr>
                                    </p:animEffect>
                                  </p:childTnLst>
                                </p:cTn>
                              </p:par>
                              <p:par>
                                <p:cTn id="16" presetID="4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00"/>
                                        <p:tgtEl>
                                          <p:spTgt spid="7"/>
                                        </p:tgtEl>
                                      </p:cBhvr>
                                    </p:animEffect>
                                    <p:anim calcmode="lin" valueType="num">
                                      <p:cBhvr>
                                        <p:cTn id="19" dur="700" fill="hold"/>
                                        <p:tgtEl>
                                          <p:spTgt spid="7"/>
                                        </p:tgtEl>
                                        <p:attrNameLst>
                                          <p:attrName>ppt_w</p:attrName>
                                        </p:attrNameLst>
                                      </p:cBhvr>
                                      <p:tavLst>
                                        <p:tav tm="0" fmla="#ppt_w*sin(2.5*pi*$)">
                                          <p:val>
                                            <p:fltVal val="0"/>
                                          </p:val>
                                        </p:tav>
                                        <p:tav tm="100000">
                                          <p:val>
                                            <p:fltVal val="1"/>
                                          </p:val>
                                        </p:tav>
                                      </p:tavLst>
                                    </p:anim>
                                    <p:anim calcmode="lin" valueType="num">
                                      <p:cBhvr>
                                        <p:cTn id="20" dur="7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D2C2E"/>
        </a:solidFill>
        <a:effectLst/>
      </p:bgPr>
    </p:bg>
    <p:spTree>
      <p:nvGrpSpPr>
        <p:cNvPr id="1" name=""/>
        <p:cNvGrpSpPr/>
        <p:nvPr/>
      </p:nvGrpSpPr>
      <p:grpSpPr>
        <a:xfrm>
          <a:off x="0" y="0"/>
          <a:ext cx="0" cy="0"/>
          <a:chOff x="0" y="0"/>
          <a:chExt cx="0" cy="0"/>
        </a:xfrm>
      </p:grpSpPr>
      <p:sp>
        <p:nvSpPr>
          <p:cNvPr id="14" name="Right Triangle 5"/>
          <p:cNvSpPr/>
          <p:nvPr/>
        </p:nvSpPr>
        <p:spPr>
          <a:xfrm rot="20627121" flipV="1">
            <a:off x="-883459" y="-1048141"/>
            <a:ext cx="9679995" cy="9679995"/>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13" name="Title 12"/>
          <p:cNvSpPr>
            <a:spLocks noGrp="1"/>
          </p:cNvSpPr>
          <p:nvPr>
            <p:ph type="title"/>
          </p:nvPr>
        </p:nvSpPr>
        <p:spPr/>
        <p:txBody>
          <a:bodyPr>
            <a:normAutofit/>
          </a:bodyPr>
          <a:lstStyle/>
          <a:p>
            <a:r>
              <a:rPr lang="lt-LT" sz="2000" b="1" dirty="0"/>
              <a:t>Tikslas: tobulinti žmogiškųjų išteklių valdymą, veiklos valdymą, gerinti paslaugų teikimą gyventojams ir verslui</a:t>
            </a:r>
            <a:endParaRPr lang="en-US" sz="2000" dirty="0"/>
          </a:p>
        </p:txBody>
      </p:sp>
      <p:sp>
        <p:nvSpPr>
          <p:cNvPr id="28" name="Data 27"/>
          <p:cNvSpPr/>
          <p:nvPr/>
        </p:nvSpPr>
        <p:spPr>
          <a:xfrm>
            <a:off x="3852474" y="2473337"/>
            <a:ext cx="4527251" cy="652000"/>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a:solidFill>
                  <a:schemeClr val="accent1"/>
                </a:solidFill>
              </a:rPr>
              <a:t>73,2 proc</a:t>
            </a:r>
            <a:r>
              <a:rPr lang="lt-LT" sz="1400" b="1" dirty="0" smtClean="0">
                <a:solidFill>
                  <a:schemeClr val="accent1"/>
                </a:solidFill>
              </a:rPr>
              <a:t>. asmenų taiko įgytas žinias darbe</a:t>
            </a:r>
            <a:endParaRPr lang="en-US" sz="1400" b="1" dirty="0">
              <a:solidFill>
                <a:schemeClr val="accent1"/>
              </a:solidFill>
            </a:endParaRPr>
          </a:p>
        </p:txBody>
      </p:sp>
      <p:sp>
        <p:nvSpPr>
          <p:cNvPr id="30" name="Data 29"/>
          <p:cNvSpPr/>
          <p:nvPr/>
        </p:nvSpPr>
        <p:spPr>
          <a:xfrm>
            <a:off x="4440662" y="1352553"/>
            <a:ext cx="4580508" cy="667316"/>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a:solidFill>
                  <a:schemeClr val="accent1"/>
                </a:solidFill>
              </a:rPr>
              <a:t>79 proc. valstybės </a:t>
            </a:r>
            <a:r>
              <a:rPr lang="lt-LT" sz="1400" b="1" dirty="0" smtClean="0">
                <a:solidFill>
                  <a:schemeClr val="accent1"/>
                </a:solidFill>
              </a:rPr>
              <a:t>išlaidų padengtos veiklos valdymo sistemų</a:t>
            </a:r>
            <a:endParaRPr lang="lt-LT" sz="1400" b="1" dirty="0">
              <a:solidFill>
                <a:schemeClr val="accent1"/>
              </a:solidFill>
            </a:endParaRPr>
          </a:p>
        </p:txBody>
      </p:sp>
      <p:sp>
        <p:nvSpPr>
          <p:cNvPr id="32" name="Data 31"/>
          <p:cNvSpPr/>
          <p:nvPr/>
        </p:nvSpPr>
        <p:spPr>
          <a:xfrm>
            <a:off x="3264286" y="3594124"/>
            <a:ext cx="5115439" cy="773159"/>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Visos 60 savivaldybių parengė teritorijų planus</a:t>
            </a:r>
            <a:endParaRPr lang="en-US" sz="1400" b="1" dirty="0">
              <a:solidFill>
                <a:schemeClr val="accent1"/>
              </a:solidFill>
            </a:endParaRPr>
          </a:p>
        </p:txBody>
      </p:sp>
      <p:pic>
        <p:nvPicPr>
          <p:cNvPr id="15" name="Picture Placeholder 13"/>
          <p:cNvPicPr>
            <a:picLocks noChangeAspect="1"/>
          </p:cNvPicPr>
          <p:nvPr/>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
        <p:nvSpPr>
          <p:cNvPr id="26" name="Text Placeholder 10"/>
          <p:cNvSpPr txBox="1">
            <a:spLocks/>
          </p:cNvSpPr>
          <p:nvPr/>
        </p:nvSpPr>
        <p:spPr>
          <a:xfrm>
            <a:off x="252414" y="1352549"/>
            <a:ext cx="4188247" cy="3014733"/>
          </a:xfrm>
          <a:prstGeom prst="rect">
            <a:avLst/>
          </a:prstGeom>
        </p:spPr>
        <p:txBody>
          <a:bodyPr/>
          <a:lst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gn="l">
              <a:buFont typeface="Wingdings" panose="020B0604020202020204" pitchFamily="2" charset="2"/>
              <a:buChar char="q"/>
            </a:pPr>
            <a:r>
              <a:rPr lang="lt-LT" sz="1800" b="1" dirty="0"/>
              <a:t>Į rezultatus orientuotas valdymas</a:t>
            </a:r>
          </a:p>
          <a:p>
            <a:pPr marL="171450" indent="-171450" algn="l">
              <a:buFont typeface="Wingdings" panose="020B0604020202020204" pitchFamily="2" charset="2"/>
              <a:buChar char="q"/>
            </a:pPr>
            <a:r>
              <a:rPr lang="lt-LT" sz="1800" b="1" dirty="0"/>
              <a:t>Viešojo administravimo subjektų sandara ir jų vidaus administravimas</a:t>
            </a:r>
          </a:p>
          <a:p>
            <a:pPr marL="171450" indent="-171450" algn="l">
              <a:buFont typeface="Wingdings" panose="020B0604020202020204" pitchFamily="2" charset="2"/>
              <a:buChar char="q"/>
            </a:pPr>
            <a:r>
              <a:rPr lang="lt-LT" sz="1800" b="1" dirty="0"/>
              <a:t>Kompetencijų kėlimas</a:t>
            </a:r>
          </a:p>
          <a:p>
            <a:pPr marL="171450" indent="-171450" algn="l">
              <a:buFont typeface="Wingdings" panose="020B0604020202020204" pitchFamily="2" charset="2"/>
              <a:buChar char="q"/>
            </a:pPr>
            <a:r>
              <a:rPr lang="lt-LT" sz="1800" b="1" dirty="0"/>
              <a:t>Regioninės plėtros planavimo ugdymas</a:t>
            </a:r>
          </a:p>
          <a:p>
            <a:pPr marL="171450" indent="-171450" algn="l">
              <a:buFont typeface="Wingdings" panose="020B0604020202020204" pitchFamily="2" charset="2"/>
              <a:buChar char="q"/>
            </a:pPr>
            <a:r>
              <a:rPr lang="lt-LT" sz="1800" b="1" dirty="0"/>
              <a:t>Viešųjų paslaugų kokybė</a:t>
            </a:r>
          </a:p>
          <a:p>
            <a:pPr marL="171450" indent="-171450" algn="l">
              <a:buFont typeface="Wingdings" panose="020B0604020202020204" pitchFamily="2" charset="2"/>
              <a:buChar char="q"/>
            </a:pPr>
            <a:r>
              <a:rPr lang="lt-LT" sz="1800" b="1" dirty="0"/>
              <a:t>Viešosios politikos reformos</a:t>
            </a:r>
          </a:p>
        </p:txBody>
      </p:sp>
    </p:spTree>
    <p:extLst>
      <p:ext uri="{BB962C8B-B14F-4D97-AF65-F5344CB8AC3E}">
        <p14:creationId xmlns:p14="http://schemas.microsoft.com/office/powerpoint/2010/main" val="1111454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300" fill="hold"/>
                                        <p:tgtEl>
                                          <p:spTgt spid="30"/>
                                        </p:tgtEl>
                                        <p:attrNameLst>
                                          <p:attrName>ppt_x</p:attrName>
                                        </p:attrNameLst>
                                      </p:cBhvr>
                                      <p:tavLst>
                                        <p:tav tm="0">
                                          <p:val>
                                            <p:strVal val="1+#ppt_w/2"/>
                                          </p:val>
                                        </p:tav>
                                        <p:tav tm="100000">
                                          <p:val>
                                            <p:strVal val="#ppt_x"/>
                                          </p:val>
                                        </p:tav>
                                      </p:tavLst>
                                    </p:anim>
                                    <p:anim calcmode="lin" valueType="num">
                                      <p:cBhvr additive="base">
                                        <p:cTn id="8" dur="3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300" fill="hold"/>
                                        <p:tgtEl>
                                          <p:spTgt spid="28"/>
                                        </p:tgtEl>
                                        <p:attrNameLst>
                                          <p:attrName>ppt_x</p:attrName>
                                        </p:attrNameLst>
                                      </p:cBhvr>
                                      <p:tavLst>
                                        <p:tav tm="0">
                                          <p:val>
                                            <p:strVal val="1+#ppt_w/2"/>
                                          </p:val>
                                        </p:tav>
                                        <p:tav tm="100000">
                                          <p:val>
                                            <p:strVal val="#ppt_x"/>
                                          </p:val>
                                        </p:tav>
                                      </p:tavLst>
                                    </p:anim>
                                    <p:anim calcmode="lin" valueType="num">
                                      <p:cBhvr additive="base">
                                        <p:cTn id="13" dur="3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300" fill="hold"/>
                                        <p:tgtEl>
                                          <p:spTgt spid="32"/>
                                        </p:tgtEl>
                                        <p:attrNameLst>
                                          <p:attrName>ppt_x</p:attrName>
                                        </p:attrNameLst>
                                      </p:cBhvr>
                                      <p:tavLst>
                                        <p:tav tm="0">
                                          <p:val>
                                            <p:strVal val="1+#ppt_w/2"/>
                                          </p:val>
                                        </p:tav>
                                        <p:tav tm="100000">
                                          <p:val>
                                            <p:strVal val="#ppt_x"/>
                                          </p:val>
                                        </p:tav>
                                      </p:tavLst>
                                    </p:anim>
                                    <p:anim calcmode="lin" valueType="num">
                                      <p:cBhvr additive="base">
                                        <p:cTn id="18"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1000"/>
                                        <p:tgtEl>
                                          <p:spTgt spid="26">
                                            <p:txEl>
                                              <p:pRg st="0" end="0"/>
                                            </p:txEl>
                                          </p:spTgt>
                                        </p:tgtEl>
                                      </p:cBhvr>
                                    </p:animEffect>
                                    <p:anim calcmode="lin" valueType="num">
                                      <p:cBhvr>
                                        <p:cTn id="2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Effect transition="in" filter="fade">
                                      <p:cBhvr>
                                        <p:cTn id="30" dur="1000"/>
                                        <p:tgtEl>
                                          <p:spTgt spid="26">
                                            <p:txEl>
                                              <p:pRg st="1" end="1"/>
                                            </p:txEl>
                                          </p:spTgt>
                                        </p:tgtEl>
                                      </p:cBhvr>
                                    </p:animEffect>
                                    <p:anim calcmode="lin" valueType="num">
                                      <p:cBhvr>
                                        <p:cTn id="31"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1000"/>
                                        <p:tgtEl>
                                          <p:spTgt spid="26">
                                            <p:txEl>
                                              <p:pRg st="2" end="2"/>
                                            </p:txEl>
                                          </p:spTgt>
                                        </p:tgtEl>
                                      </p:cBhvr>
                                    </p:animEffect>
                                    <p:anim calcmode="lin" valueType="num">
                                      <p:cBhvr>
                                        <p:cTn id="3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xEl>
                                              <p:pRg st="3" end="3"/>
                                            </p:txEl>
                                          </p:spTgt>
                                        </p:tgtEl>
                                        <p:attrNameLst>
                                          <p:attrName>style.visibility</p:attrName>
                                        </p:attrNameLst>
                                      </p:cBhvr>
                                      <p:to>
                                        <p:strVal val="visible"/>
                                      </p:to>
                                    </p:set>
                                    <p:animEffect transition="in" filter="fade">
                                      <p:cBhvr>
                                        <p:cTn id="44" dur="1000"/>
                                        <p:tgtEl>
                                          <p:spTgt spid="26">
                                            <p:txEl>
                                              <p:pRg st="3" end="3"/>
                                            </p:txEl>
                                          </p:spTgt>
                                        </p:tgtEl>
                                      </p:cBhvr>
                                    </p:animEffect>
                                    <p:anim calcmode="lin" valueType="num">
                                      <p:cBhvr>
                                        <p:cTn id="45"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xEl>
                                              <p:pRg st="4" end="4"/>
                                            </p:txEl>
                                          </p:spTgt>
                                        </p:tgtEl>
                                        <p:attrNameLst>
                                          <p:attrName>style.visibility</p:attrName>
                                        </p:attrNameLst>
                                      </p:cBhvr>
                                      <p:to>
                                        <p:strVal val="visible"/>
                                      </p:to>
                                    </p:set>
                                    <p:animEffect transition="in" filter="fade">
                                      <p:cBhvr>
                                        <p:cTn id="51" dur="1000"/>
                                        <p:tgtEl>
                                          <p:spTgt spid="26">
                                            <p:txEl>
                                              <p:pRg st="4" end="4"/>
                                            </p:txEl>
                                          </p:spTgt>
                                        </p:tgtEl>
                                      </p:cBhvr>
                                    </p:animEffect>
                                    <p:anim calcmode="lin" valueType="num">
                                      <p:cBhvr>
                                        <p:cTn id="52"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6">
                                            <p:txEl>
                                              <p:pRg st="5" end="5"/>
                                            </p:txEl>
                                          </p:spTgt>
                                        </p:tgtEl>
                                        <p:attrNameLst>
                                          <p:attrName>style.visibility</p:attrName>
                                        </p:attrNameLst>
                                      </p:cBhvr>
                                      <p:to>
                                        <p:strVal val="visible"/>
                                      </p:to>
                                    </p:set>
                                    <p:animEffect transition="in" filter="fade">
                                      <p:cBhvr>
                                        <p:cTn id="58" dur="1000"/>
                                        <p:tgtEl>
                                          <p:spTgt spid="26">
                                            <p:txEl>
                                              <p:pRg st="5" end="5"/>
                                            </p:txEl>
                                          </p:spTgt>
                                        </p:tgtEl>
                                      </p:cBhvr>
                                    </p:animEffect>
                                    <p:anim calcmode="lin" valueType="num">
                                      <p:cBhvr>
                                        <p:cTn id="59"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2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062" y="819152"/>
            <a:ext cx="7347675" cy="381000"/>
          </a:xfrm>
        </p:spPr>
        <p:txBody>
          <a:bodyPr>
            <a:normAutofit fontScale="90000"/>
          </a:bodyPr>
          <a:lstStyle/>
          <a:p>
            <a:r>
              <a:rPr lang="lt-LT" dirty="0"/>
              <a:t>Valstybės tarnautojų atrankos sistemos tobulinimas</a:t>
            </a:r>
            <a:endParaRPr lang="en-US" dirty="0"/>
          </a:p>
        </p:txBody>
      </p:sp>
      <p:sp>
        <p:nvSpPr>
          <p:cNvPr id="6" name="Slide Number Placeholder 4"/>
          <p:cNvSpPr txBox="1">
            <a:spLocks/>
          </p:cNvSpPr>
          <p:nvPr/>
        </p:nvSpPr>
        <p:spPr>
          <a:xfrm>
            <a:off x="8444965" y="514439"/>
            <a:ext cx="432611" cy="371900"/>
          </a:xfrm>
          <a:prstGeom prst="wedgeRectCallout">
            <a:avLst>
              <a:gd name="adj1" fmla="val -31944"/>
              <a:gd name="adj2" fmla="val 68055"/>
            </a:avLst>
          </a:prstGeom>
          <a:ln w="12700" cmpd="sng">
            <a:solidFill>
              <a:schemeClr val="accent2"/>
            </a:solidFill>
          </a:ln>
        </p:spPr>
        <p:txBody>
          <a:bodyPr wrap="none" lIns="143967" tIns="107975" rIns="143967" bIns="107975"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BC618C-21AB-41B1-8C17-87BE96437C8C}" type="slidenum">
              <a:rPr lang="en-US" sz="1000">
                <a:solidFill>
                  <a:schemeClr val="accent2"/>
                </a:solidFill>
                <a:latin typeface="Roboto Light"/>
                <a:cs typeface="Roboto Light"/>
              </a:rPr>
              <a:pPr/>
              <a:t>21</a:t>
            </a:fld>
            <a:endParaRPr lang="en-US" sz="1000" dirty="0">
              <a:solidFill>
                <a:schemeClr val="accent2"/>
              </a:solidFill>
              <a:latin typeface="Roboto Light"/>
              <a:cs typeface="Roboto Light"/>
            </a:endParaRPr>
          </a:p>
        </p:txBody>
      </p:sp>
      <p:pic>
        <p:nvPicPr>
          <p:cNvPr id="3" name="Zástupný symbol obrázka 2"/>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2253062" y="1357425"/>
            <a:ext cx="5019040" cy="3427936"/>
          </a:xfrm>
          <a:ln w="19050">
            <a:solidFill>
              <a:schemeClr val="accent2"/>
            </a:solidFill>
          </a:ln>
        </p:spPr>
      </p:pic>
      <p:sp>
        <p:nvSpPr>
          <p:cNvPr id="7" name="Text Placeholder 8"/>
          <p:cNvSpPr txBox="1">
            <a:spLocks/>
          </p:cNvSpPr>
          <p:nvPr/>
        </p:nvSpPr>
        <p:spPr>
          <a:xfrm>
            <a:off x="252062" y="427569"/>
            <a:ext cx="2277777" cy="391583"/>
          </a:xfrm>
          <a:prstGeom prst="rect">
            <a:avLst/>
          </a:prstGeom>
        </p:spPr>
        <p:txBody>
          <a:bodyPr vert="horz" lIns="91420" tIns="45709" rIns="91420" bIns="45709" rtlCol="0" anchor="ctr">
            <a:normAutofit fontScale="70000" lnSpcReduction="20000"/>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dirty="0"/>
              <a:t>Projekto pavyzdys</a:t>
            </a:r>
            <a:endParaRPr lang="en-US" sz="2000" dirty="0">
              <a:solidFill>
                <a:schemeClr val="accent2"/>
              </a:solidFill>
            </a:endParaRPr>
          </a:p>
        </p:txBody>
      </p:sp>
    </p:spTree>
    <p:extLst>
      <p:ext uri="{BB962C8B-B14F-4D97-AF65-F5344CB8AC3E}">
        <p14:creationId xmlns:p14="http://schemas.microsoft.com/office/powerpoint/2010/main" val="9512096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quarter" idx="14"/>
            <p:extLst>
              <p:ext uri="{D42A27DB-BD31-4B8C-83A1-F6EECF244321}">
                <p14:modId xmlns:p14="http://schemas.microsoft.com/office/powerpoint/2010/main" val="1351222533"/>
              </p:ext>
            </p:extLst>
          </p:nvPr>
        </p:nvGraphicFramePr>
        <p:xfrm>
          <a:off x="252461" y="1352551"/>
          <a:ext cx="8639175"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4"/>
          </p:nvPr>
        </p:nvSpPr>
        <p:spPr>
          <a:xfrm>
            <a:off x="8363212" y="535730"/>
            <a:ext cx="447101" cy="441914"/>
          </a:xfrm>
        </p:spPr>
        <p:txBody>
          <a:bodyPr/>
          <a:lstStyle/>
          <a:p>
            <a:pPr defTabSz="685800"/>
            <a:fld id="{77513DED-9F41-6D4C-AADB-00EAAC4B4386}" type="slidenum">
              <a:rPr lang="en-US"/>
              <a:pPr defTabSz="685800"/>
              <a:t>22</a:t>
            </a:fld>
            <a:endParaRPr lang="en-US"/>
          </a:p>
        </p:txBody>
      </p:sp>
      <p:sp>
        <p:nvSpPr>
          <p:cNvPr id="7" name="Text Placeholder 8"/>
          <p:cNvSpPr txBox="1">
            <a:spLocks/>
          </p:cNvSpPr>
          <p:nvPr/>
        </p:nvSpPr>
        <p:spPr>
          <a:xfrm>
            <a:off x="252062" y="427569"/>
            <a:ext cx="3049938"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sz="2000" dirty="0">
                <a:solidFill>
                  <a:schemeClr val="accent2"/>
                </a:solidFill>
              </a:rPr>
              <a:t>Investicijų poveikis</a:t>
            </a:r>
            <a:endParaRPr lang="en-US" sz="2000" dirty="0">
              <a:solidFill>
                <a:schemeClr val="accent2"/>
              </a:solidFill>
            </a:endParaRPr>
          </a:p>
        </p:txBody>
      </p:sp>
    </p:spTree>
    <p:extLst>
      <p:ext uri="{BB962C8B-B14F-4D97-AF65-F5344CB8AC3E}">
        <p14:creationId xmlns:p14="http://schemas.microsoft.com/office/powerpoint/2010/main" val="6088106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 calcmode="lin" valueType="num">
                                      <p:cBhvr additive="base">
                                        <p:cTn id="7" dur="400"/>
                                        <p:tgtEl>
                                          <p:spTgt spid="14">
                                            <p:graphicEl>
                                              <a:chart seriesIdx="-3" categoryIdx="-3" bldStep="gridLegend"/>
                                            </p:graphicEl>
                                          </p:spTgt>
                                        </p:tgtEl>
                                        <p:attrNameLst>
                                          <p:attrName>ppt_x</p:attrName>
                                        </p:attrNameLst>
                                      </p:cBhvr>
                                      <p:tavLst>
                                        <p:tav tm="0">
                                          <p:val>
                                            <p:strVal val="#ppt_x-#ppt_w*1.125000"/>
                                          </p:val>
                                        </p:tav>
                                        <p:tav tm="100000">
                                          <p:val>
                                            <p:strVal val="#ppt_x"/>
                                          </p:val>
                                        </p:tav>
                                      </p:tavLst>
                                    </p:anim>
                                    <p:animEffect transition="in" filter="wipe(right)">
                                      <p:cBhvr>
                                        <p:cTn id="8" dur="400"/>
                                        <p:tgtEl>
                                          <p:spTgt spid="14">
                                            <p:graphicEl>
                                              <a:chart seriesIdx="-3" categoryIdx="-3" bldStep="gridLegend"/>
                                            </p:graphicEl>
                                          </p:spTgt>
                                        </p:tgtEl>
                                      </p:cBhvr>
                                    </p:animEffect>
                                  </p:childTnLst>
                                </p:cTn>
                              </p:par>
                            </p:childTnLst>
                          </p:cTn>
                        </p:par>
                        <p:par>
                          <p:cTn id="9" fill="hold">
                            <p:stCondLst>
                              <p:cond delay="400"/>
                            </p:stCondLst>
                            <p:childTnLst>
                              <p:par>
                                <p:cTn id="10" presetID="12" presetClass="entr" presetSubtype="8" fill="hold" grpId="0" nodeType="afterEffect">
                                  <p:stCondLst>
                                    <p:cond delay="0"/>
                                  </p:stCondLst>
                                  <p:childTnLst>
                                    <p:set>
                                      <p:cBhvr>
                                        <p:cTn id="11" dur="1" fill="hold">
                                          <p:stCondLst>
                                            <p:cond delay="0"/>
                                          </p:stCondLst>
                                        </p:cTn>
                                        <p:tgtEl>
                                          <p:spTgt spid="14">
                                            <p:graphicEl>
                                              <a:chart seriesIdx="-4" categoryIdx="0" bldStep="category"/>
                                            </p:graphicEl>
                                          </p:spTgt>
                                        </p:tgtEl>
                                        <p:attrNameLst>
                                          <p:attrName>style.visibility</p:attrName>
                                        </p:attrNameLst>
                                      </p:cBhvr>
                                      <p:to>
                                        <p:strVal val="visible"/>
                                      </p:to>
                                    </p:set>
                                    <p:anim calcmode="lin" valueType="num">
                                      <p:cBhvr additive="base">
                                        <p:cTn id="12" dur="400"/>
                                        <p:tgtEl>
                                          <p:spTgt spid="14">
                                            <p:graphicEl>
                                              <a:chart seriesIdx="-4" categoryIdx="0" bldStep="category"/>
                                            </p:graphicEl>
                                          </p:spTgt>
                                        </p:tgtEl>
                                        <p:attrNameLst>
                                          <p:attrName>ppt_x</p:attrName>
                                        </p:attrNameLst>
                                      </p:cBhvr>
                                      <p:tavLst>
                                        <p:tav tm="0">
                                          <p:val>
                                            <p:strVal val="#ppt_x-#ppt_w*1.125000"/>
                                          </p:val>
                                        </p:tav>
                                        <p:tav tm="100000">
                                          <p:val>
                                            <p:strVal val="#ppt_x"/>
                                          </p:val>
                                        </p:tav>
                                      </p:tavLst>
                                    </p:anim>
                                    <p:animEffect transition="in" filter="wipe(right)">
                                      <p:cBhvr>
                                        <p:cTn id="13" dur="400"/>
                                        <p:tgtEl>
                                          <p:spTgt spid="14">
                                            <p:graphicEl>
                                              <a:chart seriesIdx="-4" categoryIdx="0" bldStep="category"/>
                                            </p:graphicEl>
                                          </p:spTgt>
                                        </p:tgtEl>
                                      </p:cBhvr>
                                    </p:animEffect>
                                  </p:childTnLst>
                                </p:cTn>
                              </p:par>
                            </p:childTnLst>
                          </p:cTn>
                        </p:par>
                        <p:par>
                          <p:cTn id="14" fill="hold">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14">
                                            <p:graphicEl>
                                              <a:chart seriesIdx="-4" categoryIdx="1" bldStep="category"/>
                                            </p:graphicEl>
                                          </p:spTgt>
                                        </p:tgtEl>
                                        <p:attrNameLst>
                                          <p:attrName>style.visibility</p:attrName>
                                        </p:attrNameLst>
                                      </p:cBhvr>
                                      <p:to>
                                        <p:strVal val="visible"/>
                                      </p:to>
                                    </p:set>
                                    <p:anim calcmode="lin" valueType="num">
                                      <p:cBhvr additive="base">
                                        <p:cTn id="17" dur="400"/>
                                        <p:tgtEl>
                                          <p:spTgt spid="14">
                                            <p:graphicEl>
                                              <a:chart seriesIdx="-4" categoryIdx="1" bldStep="category"/>
                                            </p:graphicEl>
                                          </p:spTgt>
                                        </p:tgtEl>
                                        <p:attrNameLst>
                                          <p:attrName>ppt_x</p:attrName>
                                        </p:attrNameLst>
                                      </p:cBhvr>
                                      <p:tavLst>
                                        <p:tav tm="0">
                                          <p:val>
                                            <p:strVal val="#ppt_x-#ppt_w*1.125000"/>
                                          </p:val>
                                        </p:tav>
                                        <p:tav tm="100000">
                                          <p:val>
                                            <p:strVal val="#ppt_x"/>
                                          </p:val>
                                        </p:tav>
                                      </p:tavLst>
                                    </p:anim>
                                    <p:animEffect transition="in" filter="wipe(right)">
                                      <p:cBhvr>
                                        <p:cTn id="18" dur="400"/>
                                        <p:tgtEl>
                                          <p:spTgt spid="14">
                                            <p:graphicEl>
                                              <a:chart seriesIdx="-4" categoryIdx="1" bldStep="category"/>
                                            </p:graphicEl>
                                          </p:spTgt>
                                        </p:tgtEl>
                                      </p:cBhvr>
                                    </p:animEffect>
                                  </p:childTnLst>
                                </p:cTn>
                              </p:par>
                            </p:childTnLst>
                          </p:cTn>
                        </p:par>
                        <p:par>
                          <p:cTn id="19" fill="hold">
                            <p:stCondLst>
                              <p:cond delay="1200"/>
                            </p:stCondLst>
                            <p:childTnLst>
                              <p:par>
                                <p:cTn id="20" presetID="12" presetClass="entr" presetSubtype="8" fill="hold" grpId="0" nodeType="afterEffect">
                                  <p:stCondLst>
                                    <p:cond delay="0"/>
                                  </p:stCondLst>
                                  <p:childTnLst>
                                    <p:set>
                                      <p:cBhvr>
                                        <p:cTn id="21" dur="1" fill="hold">
                                          <p:stCondLst>
                                            <p:cond delay="0"/>
                                          </p:stCondLst>
                                        </p:cTn>
                                        <p:tgtEl>
                                          <p:spTgt spid="14">
                                            <p:graphicEl>
                                              <a:chart seriesIdx="-4" categoryIdx="2" bldStep="category"/>
                                            </p:graphicEl>
                                          </p:spTgt>
                                        </p:tgtEl>
                                        <p:attrNameLst>
                                          <p:attrName>style.visibility</p:attrName>
                                        </p:attrNameLst>
                                      </p:cBhvr>
                                      <p:to>
                                        <p:strVal val="visible"/>
                                      </p:to>
                                    </p:set>
                                    <p:anim calcmode="lin" valueType="num">
                                      <p:cBhvr additive="base">
                                        <p:cTn id="22" dur="400"/>
                                        <p:tgtEl>
                                          <p:spTgt spid="14">
                                            <p:graphicEl>
                                              <a:chart seriesIdx="-4" categoryIdx="2" bldStep="category"/>
                                            </p:graphicEl>
                                          </p:spTgt>
                                        </p:tgtEl>
                                        <p:attrNameLst>
                                          <p:attrName>ppt_x</p:attrName>
                                        </p:attrNameLst>
                                      </p:cBhvr>
                                      <p:tavLst>
                                        <p:tav tm="0">
                                          <p:val>
                                            <p:strVal val="#ppt_x-#ppt_w*1.125000"/>
                                          </p:val>
                                        </p:tav>
                                        <p:tav tm="100000">
                                          <p:val>
                                            <p:strVal val="#ppt_x"/>
                                          </p:val>
                                        </p:tav>
                                      </p:tavLst>
                                    </p:anim>
                                    <p:animEffect transition="in" filter="wipe(right)">
                                      <p:cBhvr>
                                        <p:cTn id="23" dur="400"/>
                                        <p:tgtEl>
                                          <p:spTgt spid="14">
                                            <p:graphicEl>
                                              <a:chart seriesIdx="-4" categoryIdx="2" bldStep="category"/>
                                            </p:graphicEl>
                                          </p:spTgt>
                                        </p:tgtEl>
                                      </p:cBhvr>
                                    </p:animEffect>
                                  </p:childTnLst>
                                </p:cTn>
                              </p:par>
                              <p:par>
                                <p:cTn id="24" presetID="45"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00"/>
                                        <p:tgtEl>
                                          <p:spTgt spid="6"/>
                                        </p:tgtEl>
                                      </p:cBhvr>
                                    </p:animEffect>
                                    <p:anim calcmode="lin" valueType="num">
                                      <p:cBhvr>
                                        <p:cTn id="27" dur="700" fill="hold"/>
                                        <p:tgtEl>
                                          <p:spTgt spid="6"/>
                                        </p:tgtEl>
                                        <p:attrNameLst>
                                          <p:attrName>ppt_w</p:attrName>
                                        </p:attrNameLst>
                                      </p:cBhvr>
                                      <p:tavLst>
                                        <p:tav tm="0" fmla="#ppt_w*sin(2.5*pi*$)">
                                          <p:val>
                                            <p:fltVal val="0"/>
                                          </p:val>
                                        </p:tav>
                                        <p:tav tm="100000">
                                          <p:val>
                                            <p:fltVal val="1"/>
                                          </p:val>
                                        </p:tav>
                                      </p:tavLst>
                                    </p:anim>
                                    <p:anim calcmode="lin" valueType="num">
                                      <p:cBhvr>
                                        <p:cTn id="28" dur="7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category"/>
        </p:bldSub>
      </p:bldGraphic>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478005" y="0"/>
            <a:ext cx="8188034" cy="4095750"/>
          </a:xfrm>
        </p:spPr>
      </p:pic>
      <p:sp>
        <p:nvSpPr>
          <p:cNvPr id="6" name="Text Placeholder 5"/>
          <p:cNvSpPr>
            <a:spLocks noGrp="1"/>
          </p:cNvSpPr>
          <p:nvPr>
            <p:ph type="body" sz="quarter" idx="18"/>
          </p:nvPr>
        </p:nvSpPr>
        <p:spPr>
          <a:xfrm>
            <a:off x="6035040" y="4199467"/>
            <a:ext cx="2804182" cy="533400"/>
          </a:xfrm>
        </p:spPr>
        <p:txBody>
          <a:bodyPr/>
          <a:lstStyle/>
          <a:p>
            <a:r>
              <a:rPr lang="lt-LT" dirty="0"/>
              <a:t>Laura </a:t>
            </a:r>
            <a:r>
              <a:rPr lang="lt-LT" dirty="0" err="1"/>
              <a:t>Perevičiūtė</a:t>
            </a:r>
            <a:endParaRPr lang="lt-LT" dirty="0"/>
          </a:p>
          <a:p>
            <a:r>
              <a:rPr lang="lt-LT" dirty="0"/>
              <a:t>Europos socialinio fondo investicijų skyrius</a:t>
            </a:r>
          </a:p>
          <a:p>
            <a:r>
              <a:rPr lang="lt-LT" dirty="0" err="1">
                <a:hlinkClick r:id="rId4"/>
              </a:rPr>
              <a:t>Laura.previciute</a:t>
            </a:r>
            <a:r>
              <a:rPr lang="en-US" dirty="0">
                <a:hlinkClick r:id="rId4"/>
              </a:rPr>
              <a:t>@</a:t>
            </a:r>
            <a:r>
              <a:rPr lang="en-US" dirty="0" err="1">
                <a:hlinkClick r:id="rId4"/>
              </a:rPr>
              <a:t>finmin.lt</a:t>
            </a:r>
            <a:endParaRPr lang="en-US" dirty="0"/>
          </a:p>
          <a:p>
            <a:r>
              <a:rPr lang="en-US" dirty="0"/>
              <a:t>+370 5  2194 446</a:t>
            </a:r>
          </a:p>
        </p:txBody>
      </p:sp>
      <p:sp>
        <p:nvSpPr>
          <p:cNvPr id="7" name="Text Placeholder 8"/>
          <p:cNvSpPr txBox="1">
            <a:spLocks/>
          </p:cNvSpPr>
          <p:nvPr/>
        </p:nvSpPr>
        <p:spPr>
          <a:xfrm>
            <a:off x="1226902" y="4466167"/>
            <a:ext cx="2197018"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sz="2000" cap="none" dirty="0">
                <a:solidFill>
                  <a:schemeClr val="accent2"/>
                </a:solidFill>
              </a:rPr>
              <a:t>A</a:t>
            </a:r>
            <a:r>
              <a:rPr lang="lt-LT" cap="none" dirty="0"/>
              <a:t>čiū už dėmesį</a:t>
            </a:r>
            <a:endParaRPr lang="en-US" sz="2000" cap="none" dirty="0">
              <a:solidFill>
                <a:schemeClr val="accent2"/>
              </a:solidFill>
            </a:endParaRPr>
          </a:p>
        </p:txBody>
      </p:sp>
    </p:spTree>
    <p:extLst>
      <p:ext uri="{BB962C8B-B14F-4D97-AF65-F5344CB8AC3E}">
        <p14:creationId xmlns:p14="http://schemas.microsoft.com/office/powerpoint/2010/main" val="1503952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4"/>
          <p:cNvSpPr/>
          <p:nvPr/>
        </p:nvSpPr>
        <p:spPr>
          <a:xfrm rot="20627121" flipV="1">
            <a:off x="-1508014" y="-1450867"/>
            <a:ext cx="9679995" cy="96799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33" name="Title 32"/>
          <p:cNvSpPr>
            <a:spLocks noGrp="1"/>
          </p:cNvSpPr>
          <p:nvPr>
            <p:ph type="title"/>
          </p:nvPr>
        </p:nvSpPr>
        <p:spPr>
          <a:xfrm>
            <a:off x="457201" y="2247364"/>
            <a:ext cx="2590800" cy="857250"/>
          </a:xfrm>
        </p:spPr>
        <p:txBody>
          <a:bodyPr>
            <a:normAutofit fontScale="90000"/>
          </a:bodyPr>
          <a:lstStyle/>
          <a:p>
            <a:r>
              <a:rPr lang="lt-LT" dirty="0"/>
              <a:t>Kokybiškas užimtumas ir socialinė aprėptis</a:t>
            </a:r>
            <a:endParaRPr lang="en-US" dirty="0"/>
          </a:p>
        </p:txBody>
      </p:sp>
      <p:sp>
        <p:nvSpPr>
          <p:cNvPr id="4" name="Oval 3"/>
          <p:cNvSpPr>
            <a:spLocks noChangeAspect="1"/>
          </p:cNvSpPr>
          <p:nvPr/>
        </p:nvSpPr>
        <p:spPr>
          <a:xfrm>
            <a:off x="5933439" y="2155618"/>
            <a:ext cx="2928795" cy="2928795"/>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5" name="TextBox 4"/>
          <p:cNvSpPr txBox="1"/>
          <p:nvPr/>
        </p:nvSpPr>
        <p:spPr>
          <a:xfrm>
            <a:off x="6224356" y="2819807"/>
            <a:ext cx="2346960" cy="1600416"/>
          </a:xfrm>
          <a:prstGeom prst="rect">
            <a:avLst/>
          </a:prstGeom>
          <a:noFill/>
        </p:spPr>
        <p:txBody>
          <a:bodyPr wrap="square" lIns="91420" tIns="45709" rIns="91420" bIns="45709" rtlCol="0">
            <a:spAutoFit/>
          </a:bodyPr>
          <a:lstStyle/>
          <a:p>
            <a:pPr algn="ctr"/>
            <a:r>
              <a:rPr lang="lt-LT" sz="1400" dirty="0">
                <a:solidFill>
                  <a:schemeClr val="accent1"/>
                </a:solidFill>
              </a:rPr>
              <a:t>didinti gyventojų ekonominį aktyvumą ir užimtumą, skatinti kokybiškų darbo vietų kūrimą ir užtikrinti lygias galimybes visiems dalyvauti darbo rinkoje ir visuomenės gyvenime</a:t>
            </a:r>
            <a:endParaRPr lang="en-US" sz="1400" dirty="0">
              <a:solidFill>
                <a:schemeClr val="accent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173" y="815974"/>
            <a:ext cx="941387" cy="94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271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D2C2E"/>
        </a:solidFill>
        <a:effectLst/>
      </p:bgPr>
    </p:bg>
    <p:spTree>
      <p:nvGrpSpPr>
        <p:cNvPr id="1" name=""/>
        <p:cNvGrpSpPr/>
        <p:nvPr/>
      </p:nvGrpSpPr>
      <p:grpSpPr>
        <a:xfrm>
          <a:off x="0" y="0"/>
          <a:ext cx="0" cy="0"/>
          <a:chOff x="0" y="0"/>
          <a:chExt cx="0" cy="0"/>
        </a:xfrm>
      </p:grpSpPr>
      <p:sp>
        <p:nvSpPr>
          <p:cNvPr id="14" name="Right Triangle 5"/>
          <p:cNvSpPr/>
          <p:nvPr/>
        </p:nvSpPr>
        <p:spPr>
          <a:xfrm rot="20627121" flipV="1">
            <a:off x="-883459" y="-1048141"/>
            <a:ext cx="9679995" cy="9679995"/>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13" name="Title 12"/>
          <p:cNvSpPr>
            <a:spLocks noGrp="1"/>
          </p:cNvSpPr>
          <p:nvPr>
            <p:ph type="title"/>
          </p:nvPr>
        </p:nvSpPr>
        <p:spPr/>
        <p:txBody>
          <a:bodyPr>
            <a:normAutofit/>
          </a:bodyPr>
          <a:lstStyle/>
          <a:p>
            <a:r>
              <a:rPr lang="lt-LT" sz="2000" b="1" dirty="0"/>
              <a:t>Tikslas: didinti darbuotojų ir įmonių prisitaikymą prie rinkos poreikių</a:t>
            </a:r>
            <a:endParaRPr lang="en-US" sz="2000" dirty="0"/>
          </a:p>
        </p:txBody>
      </p:sp>
      <p:sp>
        <p:nvSpPr>
          <p:cNvPr id="28" name="Data 27"/>
          <p:cNvSpPr/>
          <p:nvPr/>
        </p:nvSpPr>
        <p:spPr>
          <a:xfrm>
            <a:off x="3852474" y="2473337"/>
            <a:ext cx="4527251" cy="652000"/>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a:solidFill>
                  <a:schemeClr val="accent1"/>
                </a:solidFill>
              </a:rPr>
              <a:t>6 proc. bedarbių per metus įsidarbindavo</a:t>
            </a:r>
          </a:p>
        </p:txBody>
      </p:sp>
      <p:sp>
        <p:nvSpPr>
          <p:cNvPr id="30" name="Data 29"/>
          <p:cNvSpPr/>
          <p:nvPr/>
        </p:nvSpPr>
        <p:spPr>
          <a:xfrm>
            <a:off x="4440662" y="1352553"/>
            <a:ext cx="4580508" cy="667316"/>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a:solidFill>
                  <a:schemeClr val="accent1"/>
                </a:solidFill>
              </a:rPr>
              <a:t>68 </a:t>
            </a:r>
            <a:r>
              <a:rPr lang="en-US" sz="1400" b="1" dirty="0">
                <a:solidFill>
                  <a:schemeClr val="accent1"/>
                </a:solidFill>
              </a:rPr>
              <a:t>%</a:t>
            </a:r>
            <a:r>
              <a:rPr lang="lt-LT" sz="1400" b="1" dirty="0">
                <a:solidFill>
                  <a:schemeClr val="accent1"/>
                </a:solidFill>
              </a:rPr>
              <a:t> įmonių tęsia darbuotojų </a:t>
            </a:r>
            <a:r>
              <a:rPr lang="lt-LT" sz="1400" b="1" dirty="0" smtClean="0">
                <a:solidFill>
                  <a:schemeClr val="accent1"/>
                </a:solidFill>
              </a:rPr>
              <a:t>mokymus</a:t>
            </a:r>
            <a:endParaRPr lang="en-US" sz="1400" b="1" dirty="0">
              <a:solidFill>
                <a:schemeClr val="accent1"/>
              </a:solidFill>
            </a:endParaRPr>
          </a:p>
        </p:txBody>
      </p:sp>
      <p:sp>
        <p:nvSpPr>
          <p:cNvPr id="32" name="Data 31"/>
          <p:cNvSpPr/>
          <p:nvPr/>
        </p:nvSpPr>
        <p:spPr>
          <a:xfrm>
            <a:off x="3264286" y="3594124"/>
            <a:ext cx="5115439" cy="773159"/>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45 </a:t>
            </a:r>
            <a:r>
              <a:rPr lang="lt-LT" sz="1400" b="1" dirty="0">
                <a:solidFill>
                  <a:schemeClr val="accent1"/>
                </a:solidFill>
              </a:rPr>
              <a:t>proc. ADRP dalyvių išsilaikė darbo rinkoje</a:t>
            </a:r>
            <a:endParaRPr lang="en-US" sz="1400" b="1" dirty="0">
              <a:solidFill>
                <a:schemeClr val="accent1"/>
              </a:solidFill>
            </a:endParaRPr>
          </a:p>
          <a:p>
            <a:pPr algn="ctr"/>
            <a:endParaRPr lang="en-US" sz="1400" b="1" dirty="0">
              <a:solidFill>
                <a:schemeClr val="accent1"/>
              </a:solidFill>
            </a:endParaRPr>
          </a:p>
        </p:txBody>
      </p:sp>
      <p:pic>
        <p:nvPicPr>
          <p:cNvPr id="15" name="Picture Placeholder 13"/>
          <p:cNvPicPr>
            <a:picLocks noChangeAspect="1"/>
          </p:cNvPicPr>
          <p:nvPr/>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
        <p:nvSpPr>
          <p:cNvPr id="26" name="Text Placeholder 10"/>
          <p:cNvSpPr txBox="1">
            <a:spLocks/>
          </p:cNvSpPr>
          <p:nvPr/>
        </p:nvSpPr>
        <p:spPr>
          <a:xfrm>
            <a:off x="252416" y="1352550"/>
            <a:ext cx="4319588" cy="2895600"/>
          </a:xfrm>
          <a:prstGeom prst="rect">
            <a:avLst/>
          </a:prstGeom>
        </p:spPr>
        <p:txBody>
          <a:bodyPr/>
          <a:lst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gn="l">
              <a:buFont typeface="Wingdings" panose="020B0604020202020204" pitchFamily="2" charset="2"/>
              <a:buChar char="q"/>
            </a:pPr>
            <a:r>
              <a:rPr lang="lt-LT" sz="1800" b="1" dirty="0" smtClean="0"/>
              <a:t>Žmogiškojo kapitalo kompetencijos</a:t>
            </a:r>
          </a:p>
          <a:p>
            <a:pPr marL="171450" indent="-171450" algn="l">
              <a:buFont typeface="Wingdings" panose="020B0604020202020204" pitchFamily="2" charset="2"/>
              <a:buChar char="q"/>
            </a:pPr>
            <a:r>
              <a:rPr lang="lt-LT" sz="1800" b="1" dirty="0" smtClean="0"/>
              <a:t>Socialinis dialogas</a:t>
            </a:r>
          </a:p>
          <a:p>
            <a:pPr marL="171450" indent="-171450" algn="l">
              <a:buFont typeface="Wingdings" panose="020B0604020202020204" pitchFamily="2" charset="2"/>
              <a:buChar char="q"/>
            </a:pPr>
            <a:r>
              <a:rPr lang="lt-LT" sz="1800" b="1" dirty="0" smtClean="0"/>
              <a:t>Aktyvios darbo rinkos politikos (ADRP) priemonės</a:t>
            </a:r>
          </a:p>
          <a:p>
            <a:pPr marL="171450" indent="-171450" algn="l">
              <a:buFont typeface="Wingdings" panose="020B0604020202020204" pitchFamily="2" charset="2"/>
              <a:buChar char="q"/>
            </a:pPr>
            <a:r>
              <a:rPr lang="lt-LT" sz="1800" b="1" dirty="0" smtClean="0"/>
              <a:t>Neįgaliųjų profesinė reabilitacija</a:t>
            </a:r>
          </a:p>
          <a:p>
            <a:pPr marL="171450" indent="-171450" algn="l">
              <a:buFont typeface="Wingdings" panose="020B0604020202020204" pitchFamily="2" charset="2"/>
              <a:buChar char="q"/>
            </a:pPr>
            <a:r>
              <a:rPr lang="lt-LT" sz="1800" b="1" dirty="0" smtClean="0"/>
              <a:t>Jaunimo užimtumas </a:t>
            </a:r>
            <a:endParaRPr lang="lt-LT" sz="1800" b="1" dirty="0"/>
          </a:p>
        </p:txBody>
      </p:sp>
    </p:spTree>
    <p:extLst>
      <p:ext uri="{BB962C8B-B14F-4D97-AF65-F5344CB8AC3E}">
        <p14:creationId xmlns:p14="http://schemas.microsoft.com/office/powerpoint/2010/main" val="17663235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300" fill="hold"/>
                                        <p:tgtEl>
                                          <p:spTgt spid="30"/>
                                        </p:tgtEl>
                                        <p:attrNameLst>
                                          <p:attrName>ppt_x</p:attrName>
                                        </p:attrNameLst>
                                      </p:cBhvr>
                                      <p:tavLst>
                                        <p:tav tm="0">
                                          <p:val>
                                            <p:strVal val="1+#ppt_w/2"/>
                                          </p:val>
                                        </p:tav>
                                        <p:tav tm="100000">
                                          <p:val>
                                            <p:strVal val="#ppt_x"/>
                                          </p:val>
                                        </p:tav>
                                      </p:tavLst>
                                    </p:anim>
                                    <p:anim calcmode="lin" valueType="num">
                                      <p:cBhvr additive="base">
                                        <p:cTn id="8" dur="3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300" fill="hold"/>
                                        <p:tgtEl>
                                          <p:spTgt spid="28"/>
                                        </p:tgtEl>
                                        <p:attrNameLst>
                                          <p:attrName>ppt_x</p:attrName>
                                        </p:attrNameLst>
                                      </p:cBhvr>
                                      <p:tavLst>
                                        <p:tav tm="0">
                                          <p:val>
                                            <p:strVal val="1+#ppt_w/2"/>
                                          </p:val>
                                        </p:tav>
                                        <p:tav tm="100000">
                                          <p:val>
                                            <p:strVal val="#ppt_x"/>
                                          </p:val>
                                        </p:tav>
                                      </p:tavLst>
                                    </p:anim>
                                    <p:anim calcmode="lin" valueType="num">
                                      <p:cBhvr additive="base">
                                        <p:cTn id="13" dur="3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300" fill="hold"/>
                                        <p:tgtEl>
                                          <p:spTgt spid="32"/>
                                        </p:tgtEl>
                                        <p:attrNameLst>
                                          <p:attrName>ppt_x</p:attrName>
                                        </p:attrNameLst>
                                      </p:cBhvr>
                                      <p:tavLst>
                                        <p:tav tm="0">
                                          <p:val>
                                            <p:strVal val="1+#ppt_w/2"/>
                                          </p:val>
                                        </p:tav>
                                        <p:tav tm="100000">
                                          <p:val>
                                            <p:strVal val="#ppt_x"/>
                                          </p:val>
                                        </p:tav>
                                      </p:tavLst>
                                    </p:anim>
                                    <p:anim calcmode="lin" valueType="num">
                                      <p:cBhvr additive="base">
                                        <p:cTn id="18"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1000"/>
                                        <p:tgtEl>
                                          <p:spTgt spid="26">
                                            <p:txEl>
                                              <p:pRg st="0" end="0"/>
                                            </p:txEl>
                                          </p:spTgt>
                                        </p:tgtEl>
                                      </p:cBhvr>
                                    </p:animEffect>
                                    <p:anim calcmode="lin" valueType="num">
                                      <p:cBhvr>
                                        <p:cTn id="2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Effect transition="in" filter="fade">
                                      <p:cBhvr>
                                        <p:cTn id="30" dur="1000"/>
                                        <p:tgtEl>
                                          <p:spTgt spid="26">
                                            <p:txEl>
                                              <p:pRg st="1" end="1"/>
                                            </p:txEl>
                                          </p:spTgt>
                                        </p:tgtEl>
                                      </p:cBhvr>
                                    </p:animEffect>
                                    <p:anim calcmode="lin" valueType="num">
                                      <p:cBhvr>
                                        <p:cTn id="31"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1000"/>
                                        <p:tgtEl>
                                          <p:spTgt spid="26">
                                            <p:txEl>
                                              <p:pRg st="2" end="2"/>
                                            </p:txEl>
                                          </p:spTgt>
                                        </p:tgtEl>
                                      </p:cBhvr>
                                    </p:animEffect>
                                    <p:anim calcmode="lin" valueType="num">
                                      <p:cBhvr>
                                        <p:cTn id="3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xEl>
                                              <p:pRg st="3" end="3"/>
                                            </p:txEl>
                                          </p:spTgt>
                                        </p:tgtEl>
                                        <p:attrNameLst>
                                          <p:attrName>style.visibility</p:attrName>
                                        </p:attrNameLst>
                                      </p:cBhvr>
                                      <p:to>
                                        <p:strVal val="visible"/>
                                      </p:to>
                                    </p:set>
                                    <p:animEffect transition="in" filter="fade">
                                      <p:cBhvr>
                                        <p:cTn id="44" dur="1000"/>
                                        <p:tgtEl>
                                          <p:spTgt spid="26">
                                            <p:txEl>
                                              <p:pRg st="3" end="3"/>
                                            </p:txEl>
                                          </p:spTgt>
                                        </p:tgtEl>
                                      </p:cBhvr>
                                    </p:animEffect>
                                    <p:anim calcmode="lin" valueType="num">
                                      <p:cBhvr>
                                        <p:cTn id="45"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xEl>
                                              <p:pRg st="4" end="4"/>
                                            </p:txEl>
                                          </p:spTgt>
                                        </p:tgtEl>
                                        <p:attrNameLst>
                                          <p:attrName>style.visibility</p:attrName>
                                        </p:attrNameLst>
                                      </p:cBhvr>
                                      <p:to>
                                        <p:strVal val="visible"/>
                                      </p:to>
                                    </p:set>
                                    <p:animEffect transition="in" filter="fade">
                                      <p:cBhvr>
                                        <p:cTn id="51" dur="1000"/>
                                        <p:tgtEl>
                                          <p:spTgt spid="26">
                                            <p:txEl>
                                              <p:pRg st="4" end="4"/>
                                            </p:txEl>
                                          </p:spTgt>
                                        </p:tgtEl>
                                      </p:cBhvr>
                                    </p:animEffect>
                                    <p:anim calcmode="lin" valueType="num">
                                      <p:cBhvr>
                                        <p:cTn id="52"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5650174" y="2097629"/>
            <a:ext cx="3442208" cy="3056467"/>
          </a:xfrm>
        </p:spPr>
        <p:txBody>
          <a:bodyPr/>
          <a:lstStyle/>
          <a:p>
            <a:pPr marL="171450" indent="-171450" algn="l">
              <a:buFont typeface="Wingdings" panose="05000000000000000000" pitchFamily="2" charset="2"/>
              <a:buChar char="q"/>
            </a:pPr>
            <a:r>
              <a:rPr lang="lt-LT" sz="1800" b="1" dirty="0"/>
              <a:t> Suteikta paskolų – 1266 </a:t>
            </a:r>
          </a:p>
          <a:p>
            <a:pPr marL="171450" indent="-171450" algn="l">
              <a:buFont typeface="Wingdings" panose="05000000000000000000" pitchFamily="2" charset="2"/>
              <a:buChar char="q"/>
            </a:pPr>
            <a:r>
              <a:rPr lang="lt-LT" sz="1800" b="1" dirty="0"/>
              <a:t> Paskolų vertė – 19,5 mln. </a:t>
            </a:r>
            <a:r>
              <a:rPr lang="lt-LT" sz="1800" b="1" dirty="0" err="1"/>
              <a:t>Eur</a:t>
            </a:r>
            <a:r>
              <a:rPr lang="lt-LT" sz="1800" b="1" dirty="0"/>
              <a:t> </a:t>
            </a:r>
          </a:p>
          <a:p>
            <a:pPr marL="171450" indent="-171450" algn="l">
              <a:buFont typeface="Wingdings" panose="05000000000000000000" pitchFamily="2" charset="2"/>
              <a:buChar char="q"/>
            </a:pPr>
            <a:r>
              <a:rPr lang="lt-LT" sz="1800" b="1" dirty="0"/>
              <a:t> Sukurta darbo vietų – 3580 </a:t>
            </a:r>
            <a:endParaRPr lang="en-US" sz="1800" b="1" dirty="0"/>
          </a:p>
          <a:p>
            <a:pPr marL="285606" indent="-285606">
              <a:buFont typeface="+mj-lt"/>
              <a:buAutoNum type="romanUcPeriod"/>
            </a:pPr>
            <a:endParaRPr lang="en-US" sz="1800" b="1" dirty="0"/>
          </a:p>
        </p:txBody>
      </p:sp>
      <p:graphicFrame>
        <p:nvGraphicFramePr>
          <p:cNvPr id="14" name="Content Placeholder 9"/>
          <p:cNvGraphicFramePr>
            <a:graphicFrameLocks noGrp="1"/>
          </p:cNvGraphicFramePr>
          <p:nvPr>
            <p:ph sz="quarter" idx="20"/>
            <p:extLst>
              <p:ext uri="{D42A27DB-BD31-4B8C-83A1-F6EECF244321}">
                <p14:modId xmlns:p14="http://schemas.microsoft.com/office/powerpoint/2010/main" val="860723019"/>
              </p:ext>
            </p:extLst>
          </p:nvPr>
        </p:nvGraphicFramePr>
        <p:xfrm>
          <a:off x="2576551" y="908730"/>
          <a:ext cx="3809421" cy="3822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Skupina 18"/>
          <p:cNvGrpSpPr/>
          <p:nvPr/>
        </p:nvGrpSpPr>
        <p:grpSpPr>
          <a:xfrm>
            <a:off x="400088" y="1325575"/>
            <a:ext cx="2493963" cy="3030539"/>
            <a:chOff x="400050" y="1325563"/>
            <a:chExt cx="2493963" cy="3030538"/>
          </a:xfrm>
          <a:solidFill>
            <a:schemeClr val="tx2"/>
          </a:solidFill>
        </p:grpSpPr>
        <p:sp>
          <p:nvSpPr>
            <p:cNvPr id="6" name="Freeform 5"/>
            <p:cNvSpPr>
              <a:spLocks/>
            </p:cNvSpPr>
            <p:nvPr/>
          </p:nvSpPr>
          <p:spPr bwMode="auto">
            <a:xfrm>
              <a:off x="1893888" y="2944813"/>
              <a:ext cx="317500" cy="627063"/>
            </a:xfrm>
            <a:custGeom>
              <a:avLst/>
              <a:gdLst>
                <a:gd name="T0" fmla="*/ 0 w 64"/>
                <a:gd name="T1" fmla="*/ 0 h 128"/>
                <a:gd name="T2" fmla="*/ 0 w 64"/>
                <a:gd name="T3" fmla="*/ 0 h 128"/>
                <a:gd name="T4" fmla="*/ 64 w 64"/>
                <a:gd name="T5" fmla="*/ 0 h 128"/>
                <a:gd name="T6" fmla="*/ 64 w 64"/>
                <a:gd name="T7" fmla="*/ 128 h 128"/>
                <a:gd name="T8" fmla="*/ 0 w 64"/>
                <a:gd name="T9" fmla="*/ 128 h 128"/>
                <a:gd name="T10" fmla="*/ 0 w 64"/>
                <a:gd name="T11" fmla="*/ 0 h 128"/>
              </a:gdLst>
              <a:ahLst/>
              <a:cxnLst>
                <a:cxn ang="0">
                  <a:pos x="T0" y="T1"/>
                </a:cxn>
                <a:cxn ang="0">
                  <a:pos x="T2" y="T3"/>
                </a:cxn>
                <a:cxn ang="0">
                  <a:pos x="T4" y="T5"/>
                </a:cxn>
                <a:cxn ang="0">
                  <a:pos x="T6" y="T7"/>
                </a:cxn>
                <a:cxn ang="0">
                  <a:pos x="T8" y="T9"/>
                </a:cxn>
                <a:cxn ang="0">
                  <a:pos x="T10" y="T11"/>
                </a:cxn>
              </a:cxnLst>
              <a:rect l="0" t="0" r="r" b="b"/>
              <a:pathLst>
                <a:path w="64" h="128">
                  <a:moveTo>
                    <a:pt x="0" y="0"/>
                  </a:moveTo>
                  <a:lnTo>
                    <a:pt x="0" y="0"/>
                  </a:lnTo>
                  <a:lnTo>
                    <a:pt x="64" y="0"/>
                  </a:lnTo>
                  <a:lnTo>
                    <a:pt x="64" y="128"/>
                  </a:lnTo>
                  <a:lnTo>
                    <a:pt x="0" y="128"/>
                  </a:lnTo>
                  <a:lnTo>
                    <a:pt x="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6"/>
            <p:cNvSpPr>
              <a:spLocks/>
            </p:cNvSpPr>
            <p:nvPr/>
          </p:nvSpPr>
          <p:spPr bwMode="auto">
            <a:xfrm>
              <a:off x="1893888" y="2630488"/>
              <a:ext cx="317500" cy="53975"/>
            </a:xfrm>
            <a:custGeom>
              <a:avLst/>
              <a:gdLst>
                <a:gd name="T0" fmla="*/ 0 w 64"/>
                <a:gd name="T1" fmla="*/ 0 h 11"/>
                <a:gd name="T2" fmla="*/ 0 w 64"/>
                <a:gd name="T3" fmla="*/ 0 h 11"/>
                <a:gd name="T4" fmla="*/ 64 w 64"/>
                <a:gd name="T5" fmla="*/ 0 h 11"/>
                <a:gd name="T6" fmla="*/ 64 w 64"/>
                <a:gd name="T7" fmla="*/ 11 h 11"/>
                <a:gd name="T8" fmla="*/ 0 w 64"/>
                <a:gd name="T9" fmla="*/ 11 h 11"/>
                <a:gd name="T10" fmla="*/ 0 w 64"/>
                <a:gd name="T11" fmla="*/ 0 h 11"/>
              </a:gdLst>
              <a:ahLst/>
              <a:cxnLst>
                <a:cxn ang="0">
                  <a:pos x="T0" y="T1"/>
                </a:cxn>
                <a:cxn ang="0">
                  <a:pos x="T2" y="T3"/>
                </a:cxn>
                <a:cxn ang="0">
                  <a:pos x="T4" y="T5"/>
                </a:cxn>
                <a:cxn ang="0">
                  <a:pos x="T6" y="T7"/>
                </a:cxn>
                <a:cxn ang="0">
                  <a:pos x="T8" y="T9"/>
                </a:cxn>
                <a:cxn ang="0">
                  <a:pos x="T10" y="T11"/>
                </a:cxn>
              </a:cxnLst>
              <a:rect l="0" t="0" r="r" b="b"/>
              <a:pathLst>
                <a:path w="64" h="11">
                  <a:moveTo>
                    <a:pt x="0" y="0"/>
                  </a:moveTo>
                  <a:lnTo>
                    <a:pt x="0" y="0"/>
                  </a:lnTo>
                  <a:lnTo>
                    <a:pt x="64" y="0"/>
                  </a:lnTo>
                  <a:lnTo>
                    <a:pt x="64" y="11"/>
                  </a:lnTo>
                  <a:lnTo>
                    <a:pt x="0" y="11"/>
                  </a:lnTo>
                  <a:lnTo>
                    <a:pt x="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7"/>
            <p:cNvSpPr>
              <a:spLocks noEditPoints="1"/>
            </p:cNvSpPr>
            <p:nvPr/>
          </p:nvSpPr>
          <p:spPr bwMode="auto">
            <a:xfrm>
              <a:off x="1893888" y="2001838"/>
              <a:ext cx="579438" cy="574675"/>
            </a:xfrm>
            <a:custGeom>
              <a:avLst/>
              <a:gdLst>
                <a:gd name="T0" fmla="*/ 96 w 117"/>
                <a:gd name="T1" fmla="*/ 117 h 117"/>
                <a:gd name="T2" fmla="*/ 96 w 117"/>
                <a:gd name="T3" fmla="*/ 117 h 117"/>
                <a:gd name="T4" fmla="*/ 117 w 117"/>
                <a:gd name="T5" fmla="*/ 117 h 117"/>
                <a:gd name="T6" fmla="*/ 117 w 117"/>
                <a:gd name="T7" fmla="*/ 22 h 117"/>
                <a:gd name="T8" fmla="*/ 96 w 117"/>
                <a:gd name="T9" fmla="*/ 22 h 117"/>
                <a:gd name="T10" fmla="*/ 96 w 117"/>
                <a:gd name="T11" fmla="*/ 0 h 117"/>
                <a:gd name="T12" fmla="*/ 0 w 117"/>
                <a:gd name="T13" fmla="*/ 0 h 117"/>
                <a:gd name="T14" fmla="*/ 0 w 117"/>
                <a:gd name="T15" fmla="*/ 43 h 117"/>
                <a:gd name="T16" fmla="*/ 96 w 117"/>
                <a:gd name="T17" fmla="*/ 43 h 117"/>
                <a:gd name="T18" fmla="*/ 96 w 117"/>
                <a:gd name="T19" fmla="*/ 64 h 117"/>
                <a:gd name="T20" fmla="*/ 0 w 117"/>
                <a:gd name="T21" fmla="*/ 64 h 117"/>
                <a:gd name="T22" fmla="*/ 0 w 117"/>
                <a:gd name="T23" fmla="*/ 75 h 117"/>
                <a:gd name="T24" fmla="*/ 96 w 117"/>
                <a:gd name="T25" fmla="*/ 75 h 117"/>
                <a:gd name="T26" fmla="*/ 96 w 117"/>
                <a:gd name="T27" fmla="*/ 96 h 117"/>
                <a:gd name="T28" fmla="*/ 0 w 117"/>
                <a:gd name="T29" fmla="*/ 96 h 117"/>
                <a:gd name="T30" fmla="*/ 0 w 117"/>
                <a:gd name="T31" fmla="*/ 107 h 117"/>
                <a:gd name="T32" fmla="*/ 96 w 117"/>
                <a:gd name="T33" fmla="*/ 107 h 117"/>
                <a:gd name="T34" fmla="*/ 96 w 117"/>
                <a:gd name="T35" fmla="*/ 117 h 117"/>
                <a:gd name="T36" fmla="*/ 96 w 117"/>
                <a:gd name="T37" fmla="*/ 117 h 117"/>
                <a:gd name="T38" fmla="*/ 96 w 117"/>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17">
                  <a:moveTo>
                    <a:pt x="96" y="117"/>
                  </a:moveTo>
                  <a:lnTo>
                    <a:pt x="96" y="117"/>
                  </a:lnTo>
                  <a:lnTo>
                    <a:pt x="117" y="117"/>
                  </a:lnTo>
                  <a:lnTo>
                    <a:pt x="117" y="22"/>
                  </a:lnTo>
                  <a:lnTo>
                    <a:pt x="96" y="22"/>
                  </a:lnTo>
                  <a:lnTo>
                    <a:pt x="96" y="0"/>
                  </a:lnTo>
                  <a:lnTo>
                    <a:pt x="0" y="0"/>
                  </a:lnTo>
                  <a:lnTo>
                    <a:pt x="0" y="43"/>
                  </a:lnTo>
                  <a:lnTo>
                    <a:pt x="96" y="43"/>
                  </a:lnTo>
                  <a:lnTo>
                    <a:pt x="96" y="64"/>
                  </a:lnTo>
                  <a:lnTo>
                    <a:pt x="0" y="64"/>
                  </a:lnTo>
                  <a:lnTo>
                    <a:pt x="0" y="75"/>
                  </a:lnTo>
                  <a:lnTo>
                    <a:pt x="96" y="75"/>
                  </a:lnTo>
                  <a:lnTo>
                    <a:pt x="96" y="96"/>
                  </a:lnTo>
                  <a:lnTo>
                    <a:pt x="0" y="96"/>
                  </a:lnTo>
                  <a:lnTo>
                    <a:pt x="0" y="107"/>
                  </a:lnTo>
                  <a:lnTo>
                    <a:pt x="96" y="107"/>
                  </a:lnTo>
                  <a:lnTo>
                    <a:pt x="96" y="117"/>
                  </a:lnTo>
                  <a:close/>
                  <a:moveTo>
                    <a:pt x="96" y="117"/>
                  </a:moveTo>
                  <a:lnTo>
                    <a:pt x="96" y="117"/>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8"/>
            <p:cNvSpPr>
              <a:spLocks/>
            </p:cNvSpPr>
            <p:nvPr/>
          </p:nvSpPr>
          <p:spPr bwMode="auto">
            <a:xfrm>
              <a:off x="1893888" y="2787650"/>
              <a:ext cx="317500" cy="53975"/>
            </a:xfrm>
            <a:custGeom>
              <a:avLst/>
              <a:gdLst>
                <a:gd name="T0" fmla="*/ 0 w 64"/>
                <a:gd name="T1" fmla="*/ 0 h 11"/>
                <a:gd name="T2" fmla="*/ 0 w 64"/>
                <a:gd name="T3" fmla="*/ 0 h 11"/>
                <a:gd name="T4" fmla="*/ 64 w 64"/>
                <a:gd name="T5" fmla="*/ 0 h 11"/>
                <a:gd name="T6" fmla="*/ 64 w 64"/>
                <a:gd name="T7" fmla="*/ 11 h 11"/>
                <a:gd name="T8" fmla="*/ 0 w 64"/>
                <a:gd name="T9" fmla="*/ 11 h 11"/>
                <a:gd name="T10" fmla="*/ 0 w 64"/>
                <a:gd name="T11" fmla="*/ 0 h 11"/>
              </a:gdLst>
              <a:ahLst/>
              <a:cxnLst>
                <a:cxn ang="0">
                  <a:pos x="T0" y="T1"/>
                </a:cxn>
                <a:cxn ang="0">
                  <a:pos x="T2" y="T3"/>
                </a:cxn>
                <a:cxn ang="0">
                  <a:pos x="T4" y="T5"/>
                </a:cxn>
                <a:cxn ang="0">
                  <a:pos x="T6" y="T7"/>
                </a:cxn>
                <a:cxn ang="0">
                  <a:pos x="T8" y="T9"/>
                </a:cxn>
                <a:cxn ang="0">
                  <a:pos x="T10" y="T11"/>
                </a:cxn>
              </a:cxnLst>
              <a:rect l="0" t="0" r="r" b="b"/>
              <a:pathLst>
                <a:path w="64" h="11">
                  <a:moveTo>
                    <a:pt x="0" y="0"/>
                  </a:moveTo>
                  <a:lnTo>
                    <a:pt x="0" y="0"/>
                  </a:lnTo>
                  <a:lnTo>
                    <a:pt x="64" y="0"/>
                  </a:lnTo>
                  <a:lnTo>
                    <a:pt x="64" y="11"/>
                  </a:lnTo>
                  <a:lnTo>
                    <a:pt x="0" y="11"/>
                  </a:lnTo>
                  <a:lnTo>
                    <a:pt x="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
            <p:cNvSpPr>
              <a:spLocks noEditPoints="1"/>
            </p:cNvSpPr>
            <p:nvPr/>
          </p:nvSpPr>
          <p:spPr bwMode="auto">
            <a:xfrm>
              <a:off x="449263" y="1325563"/>
              <a:ext cx="1390650" cy="3030538"/>
            </a:xfrm>
            <a:custGeom>
              <a:avLst/>
              <a:gdLst>
                <a:gd name="T0" fmla="*/ 11 w 281"/>
                <a:gd name="T1" fmla="*/ 566 h 618"/>
                <a:gd name="T2" fmla="*/ 103 w 281"/>
                <a:gd name="T3" fmla="*/ 559 h 618"/>
                <a:gd name="T4" fmla="*/ 153 w 281"/>
                <a:gd name="T5" fmla="*/ 569 h 618"/>
                <a:gd name="T6" fmla="*/ 185 w 281"/>
                <a:gd name="T7" fmla="*/ 618 h 618"/>
                <a:gd name="T8" fmla="*/ 217 w 281"/>
                <a:gd name="T9" fmla="*/ 501 h 618"/>
                <a:gd name="T10" fmla="*/ 174 w 281"/>
                <a:gd name="T11" fmla="*/ 480 h 618"/>
                <a:gd name="T12" fmla="*/ 217 w 281"/>
                <a:gd name="T13" fmla="*/ 469 h 618"/>
                <a:gd name="T14" fmla="*/ 174 w 281"/>
                <a:gd name="T15" fmla="*/ 448 h 618"/>
                <a:gd name="T16" fmla="*/ 260 w 281"/>
                <a:gd name="T17" fmla="*/ 458 h 618"/>
                <a:gd name="T18" fmla="*/ 281 w 281"/>
                <a:gd name="T19" fmla="*/ 106 h 618"/>
                <a:gd name="T20" fmla="*/ 260 w 281"/>
                <a:gd name="T21" fmla="*/ 85 h 618"/>
                <a:gd name="T22" fmla="*/ 238 w 281"/>
                <a:gd name="T23" fmla="*/ 64 h 618"/>
                <a:gd name="T24" fmla="*/ 228 w 281"/>
                <a:gd name="T25" fmla="*/ 0 h 618"/>
                <a:gd name="T26" fmla="*/ 206 w 281"/>
                <a:gd name="T27" fmla="*/ 64 h 618"/>
                <a:gd name="T28" fmla="*/ 196 w 281"/>
                <a:gd name="T29" fmla="*/ 85 h 618"/>
                <a:gd name="T30" fmla="*/ 174 w 281"/>
                <a:gd name="T31" fmla="*/ 106 h 618"/>
                <a:gd name="T32" fmla="*/ 153 w 281"/>
                <a:gd name="T33" fmla="*/ 488 h 618"/>
                <a:gd name="T34" fmla="*/ 57 w 281"/>
                <a:gd name="T35" fmla="*/ 518 h 618"/>
                <a:gd name="T36" fmla="*/ 6 w 281"/>
                <a:gd name="T37" fmla="*/ 568 h 618"/>
                <a:gd name="T38" fmla="*/ 11 w 281"/>
                <a:gd name="T39" fmla="*/ 566 h 618"/>
                <a:gd name="T40" fmla="*/ 174 w 281"/>
                <a:gd name="T41" fmla="*/ 128 h 618"/>
                <a:gd name="T42" fmla="*/ 260 w 281"/>
                <a:gd name="T43" fmla="*/ 149 h 618"/>
                <a:gd name="T44" fmla="*/ 174 w 281"/>
                <a:gd name="T45" fmla="*/ 128 h 618"/>
                <a:gd name="T46" fmla="*/ 174 w 281"/>
                <a:gd name="T47" fmla="*/ 160 h 618"/>
                <a:gd name="T48" fmla="*/ 260 w 281"/>
                <a:gd name="T49" fmla="*/ 181 h 618"/>
                <a:gd name="T50" fmla="*/ 174 w 281"/>
                <a:gd name="T51" fmla="*/ 160 h 618"/>
                <a:gd name="T52" fmla="*/ 174 w 281"/>
                <a:gd name="T53" fmla="*/ 191 h 618"/>
                <a:gd name="T54" fmla="*/ 260 w 281"/>
                <a:gd name="T55" fmla="*/ 213 h 618"/>
                <a:gd name="T56" fmla="*/ 174 w 281"/>
                <a:gd name="T57" fmla="*/ 191 h 618"/>
                <a:gd name="T58" fmla="*/ 174 w 281"/>
                <a:gd name="T59" fmla="*/ 224 h 618"/>
                <a:gd name="T60" fmla="*/ 260 w 281"/>
                <a:gd name="T61" fmla="*/ 245 h 618"/>
                <a:gd name="T62" fmla="*/ 174 w 281"/>
                <a:gd name="T63" fmla="*/ 224 h 618"/>
                <a:gd name="T64" fmla="*/ 174 w 281"/>
                <a:gd name="T65" fmla="*/ 255 h 618"/>
                <a:gd name="T66" fmla="*/ 260 w 281"/>
                <a:gd name="T67" fmla="*/ 277 h 618"/>
                <a:gd name="T68" fmla="*/ 174 w 281"/>
                <a:gd name="T69" fmla="*/ 255 h 618"/>
                <a:gd name="T70" fmla="*/ 174 w 281"/>
                <a:gd name="T71" fmla="*/ 288 h 618"/>
                <a:gd name="T72" fmla="*/ 260 w 281"/>
                <a:gd name="T73" fmla="*/ 309 h 618"/>
                <a:gd name="T74" fmla="*/ 174 w 281"/>
                <a:gd name="T75" fmla="*/ 288 h 618"/>
                <a:gd name="T76" fmla="*/ 174 w 281"/>
                <a:gd name="T77" fmla="*/ 320 h 618"/>
                <a:gd name="T78" fmla="*/ 260 w 281"/>
                <a:gd name="T79" fmla="*/ 341 h 618"/>
                <a:gd name="T80" fmla="*/ 174 w 281"/>
                <a:gd name="T81" fmla="*/ 320 h 618"/>
                <a:gd name="T82" fmla="*/ 174 w 281"/>
                <a:gd name="T83" fmla="*/ 351 h 618"/>
                <a:gd name="T84" fmla="*/ 260 w 281"/>
                <a:gd name="T85" fmla="*/ 373 h 618"/>
                <a:gd name="T86" fmla="*/ 174 w 281"/>
                <a:gd name="T87" fmla="*/ 351 h 618"/>
                <a:gd name="T88" fmla="*/ 174 w 281"/>
                <a:gd name="T89" fmla="*/ 384 h 618"/>
                <a:gd name="T90" fmla="*/ 260 w 281"/>
                <a:gd name="T91" fmla="*/ 405 h 618"/>
                <a:gd name="T92" fmla="*/ 174 w 281"/>
                <a:gd name="T93" fmla="*/ 384 h 618"/>
                <a:gd name="T94" fmla="*/ 174 w 281"/>
                <a:gd name="T95" fmla="*/ 415 h 618"/>
                <a:gd name="T96" fmla="*/ 260 w 281"/>
                <a:gd name="T97" fmla="*/ 437 h 618"/>
                <a:gd name="T98" fmla="*/ 174 w 281"/>
                <a:gd name="T99" fmla="*/ 415 h 618"/>
                <a:gd name="T100" fmla="*/ 174 w 281"/>
                <a:gd name="T101" fmla="*/ 41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618">
                  <a:moveTo>
                    <a:pt x="11" y="566"/>
                  </a:moveTo>
                  <a:lnTo>
                    <a:pt x="11" y="566"/>
                  </a:lnTo>
                  <a:cubicBezTo>
                    <a:pt x="14" y="542"/>
                    <a:pt x="37" y="529"/>
                    <a:pt x="57" y="529"/>
                  </a:cubicBezTo>
                  <a:cubicBezTo>
                    <a:pt x="78" y="529"/>
                    <a:pt x="95" y="541"/>
                    <a:pt x="103" y="559"/>
                  </a:cubicBezTo>
                  <a:cubicBezTo>
                    <a:pt x="109" y="544"/>
                    <a:pt x="113" y="507"/>
                    <a:pt x="153" y="498"/>
                  </a:cubicBezTo>
                  <a:lnTo>
                    <a:pt x="153" y="569"/>
                  </a:lnTo>
                  <a:cubicBezTo>
                    <a:pt x="168" y="577"/>
                    <a:pt x="180" y="590"/>
                    <a:pt x="184" y="607"/>
                  </a:cubicBezTo>
                  <a:cubicBezTo>
                    <a:pt x="184" y="611"/>
                    <a:pt x="185" y="615"/>
                    <a:pt x="185" y="618"/>
                  </a:cubicBezTo>
                  <a:lnTo>
                    <a:pt x="217" y="618"/>
                  </a:lnTo>
                  <a:lnTo>
                    <a:pt x="217" y="501"/>
                  </a:lnTo>
                  <a:lnTo>
                    <a:pt x="174" y="501"/>
                  </a:lnTo>
                  <a:lnTo>
                    <a:pt x="174" y="480"/>
                  </a:lnTo>
                  <a:lnTo>
                    <a:pt x="217" y="480"/>
                  </a:lnTo>
                  <a:lnTo>
                    <a:pt x="217" y="469"/>
                  </a:lnTo>
                  <a:lnTo>
                    <a:pt x="174" y="469"/>
                  </a:lnTo>
                  <a:lnTo>
                    <a:pt x="174" y="448"/>
                  </a:lnTo>
                  <a:lnTo>
                    <a:pt x="260" y="448"/>
                  </a:lnTo>
                  <a:lnTo>
                    <a:pt x="260" y="458"/>
                  </a:lnTo>
                  <a:lnTo>
                    <a:pt x="281" y="458"/>
                  </a:lnTo>
                  <a:lnTo>
                    <a:pt x="281" y="106"/>
                  </a:lnTo>
                  <a:lnTo>
                    <a:pt x="260" y="106"/>
                  </a:lnTo>
                  <a:lnTo>
                    <a:pt x="260" y="85"/>
                  </a:lnTo>
                  <a:lnTo>
                    <a:pt x="238" y="85"/>
                  </a:lnTo>
                  <a:lnTo>
                    <a:pt x="238" y="64"/>
                  </a:lnTo>
                  <a:lnTo>
                    <a:pt x="228" y="64"/>
                  </a:lnTo>
                  <a:lnTo>
                    <a:pt x="228" y="0"/>
                  </a:lnTo>
                  <a:lnTo>
                    <a:pt x="206" y="0"/>
                  </a:lnTo>
                  <a:lnTo>
                    <a:pt x="206" y="64"/>
                  </a:lnTo>
                  <a:lnTo>
                    <a:pt x="196" y="64"/>
                  </a:lnTo>
                  <a:lnTo>
                    <a:pt x="196" y="85"/>
                  </a:lnTo>
                  <a:lnTo>
                    <a:pt x="174" y="85"/>
                  </a:lnTo>
                  <a:lnTo>
                    <a:pt x="174" y="106"/>
                  </a:lnTo>
                  <a:lnTo>
                    <a:pt x="153" y="106"/>
                  </a:lnTo>
                  <a:lnTo>
                    <a:pt x="153" y="488"/>
                  </a:lnTo>
                  <a:cubicBezTo>
                    <a:pt x="119" y="494"/>
                    <a:pt x="106" y="518"/>
                    <a:pt x="100" y="536"/>
                  </a:cubicBezTo>
                  <a:cubicBezTo>
                    <a:pt x="88" y="525"/>
                    <a:pt x="73" y="518"/>
                    <a:pt x="57" y="518"/>
                  </a:cubicBezTo>
                  <a:cubicBezTo>
                    <a:pt x="30" y="518"/>
                    <a:pt x="0" y="539"/>
                    <a:pt x="0" y="571"/>
                  </a:cubicBezTo>
                  <a:cubicBezTo>
                    <a:pt x="2" y="570"/>
                    <a:pt x="4" y="569"/>
                    <a:pt x="6" y="568"/>
                  </a:cubicBezTo>
                  <a:cubicBezTo>
                    <a:pt x="8" y="567"/>
                    <a:pt x="9" y="566"/>
                    <a:pt x="11" y="566"/>
                  </a:cubicBezTo>
                  <a:lnTo>
                    <a:pt x="11" y="566"/>
                  </a:lnTo>
                  <a:close/>
                  <a:moveTo>
                    <a:pt x="174" y="128"/>
                  </a:moveTo>
                  <a:lnTo>
                    <a:pt x="174" y="128"/>
                  </a:lnTo>
                  <a:lnTo>
                    <a:pt x="260" y="128"/>
                  </a:lnTo>
                  <a:lnTo>
                    <a:pt x="260" y="149"/>
                  </a:lnTo>
                  <a:lnTo>
                    <a:pt x="174" y="149"/>
                  </a:lnTo>
                  <a:lnTo>
                    <a:pt x="174" y="128"/>
                  </a:lnTo>
                  <a:close/>
                  <a:moveTo>
                    <a:pt x="174" y="160"/>
                  </a:moveTo>
                  <a:lnTo>
                    <a:pt x="174" y="160"/>
                  </a:lnTo>
                  <a:lnTo>
                    <a:pt x="260" y="160"/>
                  </a:lnTo>
                  <a:lnTo>
                    <a:pt x="260" y="181"/>
                  </a:lnTo>
                  <a:lnTo>
                    <a:pt x="174" y="181"/>
                  </a:lnTo>
                  <a:lnTo>
                    <a:pt x="174" y="160"/>
                  </a:lnTo>
                  <a:close/>
                  <a:moveTo>
                    <a:pt x="174" y="191"/>
                  </a:moveTo>
                  <a:lnTo>
                    <a:pt x="174" y="191"/>
                  </a:lnTo>
                  <a:lnTo>
                    <a:pt x="260" y="191"/>
                  </a:lnTo>
                  <a:lnTo>
                    <a:pt x="260" y="213"/>
                  </a:lnTo>
                  <a:lnTo>
                    <a:pt x="174" y="213"/>
                  </a:lnTo>
                  <a:lnTo>
                    <a:pt x="174" y="191"/>
                  </a:lnTo>
                  <a:close/>
                  <a:moveTo>
                    <a:pt x="174" y="224"/>
                  </a:moveTo>
                  <a:lnTo>
                    <a:pt x="174" y="224"/>
                  </a:lnTo>
                  <a:lnTo>
                    <a:pt x="260" y="224"/>
                  </a:lnTo>
                  <a:lnTo>
                    <a:pt x="260" y="245"/>
                  </a:lnTo>
                  <a:lnTo>
                    <a:pt x="174" y="245"/>
                  </a:lnTo>
                  <a:lnTo>
                    <a:pt x="174" y="224"/>
                  </a:lnTo>
                  <a:close/>
                  <a:moveTo>
                    <a:pt x="174" y="255"/>
                  </a:moveTo>
                  <a:lnTo>
                    <a:pt x="174" y="255"/>
                  </a:lnTo>
                  <a:lnTo>
                    <a:pt x="260" y="255"/>
                  </a:lnTo>
                  <a:lnTo>
                    <a:pt x="260" y="277"/>
                  </a:lnTo>
                  <a:lnTo>
                    <a:pt x="174" y="277"/>
                  </a:lnTo>
                  <a:lnTo>
                    <a:pt x="174" y="255"/>
                  </a:lnTo>
                  <a:close/>
                  <a:moveTo>
                    <a:pt x="174" y="288"/>
                  </a:moveTo>
                  <a:lnTo>
                    <a:pt x="174" y="288"/>
                  </a:lnTo>
                  <a:lnTo>
                    <a:pt x="260" y="288"/>
                  </a:lnTo>
                  <a:lnTo>
                    <a:pt x="260" y="309"/>
                  </a:lnTo>
                  <a:lnTo>
                    <a:pt x="174" y="309"/>
                  </a:lnTo>
                  <a:lnTo>
                    <a:pt x="174" y="288"/>
                  </a:lnTo>
                  <a:close/>
                  <a:moveTo>
                    <a:pt x="174" y="320"/>
                  </a:moveTo>
                  <a:lnTo>
                    <a:pt x="174" y="320"/>
                  </a:lnTo>
                  <a:lnTo>
                    <a:pt x="260" y="320"/>
                  </a:lnTo>
                  <a:lnTo>
                    <a:pt x="260" y="341"/>
                  </a:lnTo>
                  <a:lnTo>
                    <a:pt x="174" y="341"/>
                  </a:lnTo>
                  <a:lnTo>
                    <a:pt x="174" y="320"/>
                  </a:lnTo>
                  <a:close/>
                  <a:moveTo>
                    <a:pt x="174" y="351"/>
                  </a:moveTo>
                  <a:lnTo>
                    <a:pt x="174" y="351"/>
                  </a:lnTo>
                  <a:lnTo>
                    <a:pt x="260" y="351"/>
                  </a:lnTo>
                  <a:lnTo>
                    <a:pt x="260" y="373"/>
                  </a:lnTo>
                  <a:lnTo>
                    <a:pt x="174" y="373"/>
                  </a:lnTo>
                  <a:lnTo>
                    <a:pt x="174" y="351"/>
                  </a:lnTo>
                  <a:close/>
                  <a:moveTo>
                    <a:pt x="174" y="384"/>
                  </a:moveTo>
                  <a:lnTo>
                    <a:pt x="174" y="384"/>
                  </a:lnTo>
                  <a:lnTo>
                    <a:pt x="260" y="384"/>
                  </a:lnTo>
                  <a:lnTo>
                    <a:pt x="260" y="405"/>
                  </a:lnTo>
                  <a:lnTo>
                    <a:pt x="174" y="405"/>
                  </a:lnTo>
                  <a:lnTo>
                    <a:pt x="174" y="384"/>
                  </a:lnTo>
                  <a:close/>
                  <a:moveTo>
                    <a:pt x="174" y="415"/>
                  </a:moveTo>
                  <a:lnTo>
                    <a:pt x="174" y="415"/>
                  </a:lnTo>
                  <a:lnTo>
                    <a:pt x="260" y="415"/>
                  </a:lnTo>
                  <a:lnTo>
                    <a:pt x="260" y="437"/>
                  </a:lnTo>
                  <a:lnTo>
                    <a:pt x="174" y="437"/>
                  </a:lnTo>
                  <a:lnTo>
                    <a:pt x="174" y="415"/>
                  </a:lnTo>
                  <a:close/>
                  <a:moveTo>
                    <a:pt x="174" y="415"/>
                  </a:moveTo>
                  <a:lnTo>
                    <a:pt x="174" y="415"/>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0"/>
            <p:cNvSpPr>
              <a:spLocks noEditPoints="1"/>
            </p:cNvSpPr>
            <p:nvPr/>
          </p:nvSpPr>
          <p:spPr bwMode="auto">
            <a:xfrm>
              <a:off x="2260600" y="2630488"/>
              <a:ext cx="633413" cy="1725613"/>
            </a:xfrm>
            <a:custGeom>
              <a:avLst/>
              <a:gdLst>
                <a:gd name="T0" fmla="*/ 22 w 128"/>
                <a:gd name="T1" fmla="*/ 0 h 352"/>
                <a:gd name="T2" fmla="*/ 0 w 128"/>
                <a:gd name="T3" fmla="*/ 192 h 352"/>
                <a:gd name="T4" fmla="*/ 96 w 128"/>
                <a:gd name="T5" fmla="*/ 352 h 352"/>
                <a:gd name="T6" fmla="*/ 128 w 128"/>
                <a:gd name="T7" fmla="*/ 0 h 352"/>
                <a:gd name="T8" fmla="*/ 22 w 128"/>
                <a:gd name="T9" fmla="*/ 22 h 352"/>
                <a:gd name="T10" fmla="*/ 43 w 128"/>
                <a:gd name="T11" fmla="*/ 22 h 352"/>
                <a:gd name="T12" fmla="*/ 22 w 128"/>
                <a:gd name="T13" fmla="*/ 43 h 352"/>
                <a:gd name="T14" fmla="*/ 22 w 128"/>
                <a:gd name="T15" fmla="*/ 85 h 352"/>
                <a:gd name="T16" fmla="*/ 43 w 128"/>
                <a:gd name="T17" fmla="*/ 85 h 352"/>
                <a:gd name="T18" fmla="*/ 22 w 128"/>
                <a:gd name="T19" fmla="*/ 107 h 352"/>
                <a:gd name="T20" fmla="*/ 54 w 128"/>
                <a:gd name="T21" fmla="*/ 85 h 352"/>
                <a:gd name="T22" fmla="*/ 75 w 128"/>
                <a:gd name="T23" fmla="*/ 85 h 352"/>
                <a:gd name="T24" fmla="*/ 54 w 128"/>
                <a:gd name="T25" fmla="*/ 107 h 352"/>
                <a:gd name="T26" fmla="*/ 22 w 128"/>
                <a:gd name="T27" fmla="*/ 118 h 352"/>
                <a:gd name="T28" fmla="*/ 43 w 128"/>
                <a:gd name="T29" fmla="*/ 118 h 352"/>
                <a:gd name="T30" fmla="*/ 22 w 128"/>
                <a:gd name="T31" fmla="*/ 139 h 352"/>
                <a:gd name="T32" fmla="*/ 54 w 128"/>
                <a:gd name="T33" fmla="*/ 118 h 352"/>
                <a:gd name="T34" fmla="*/ 75 w 128"/>
                <a:gd name="T35" fmla="*/ 118 h 352"/>
                <a:gd name="T36" fmla="*/ 54 w 128"/>
                <a:gd name="T37" fmla="*/ 139 h 352"/>
                <a:gd name="T38" fmla="*/ 86 w 128"/>
                <a:gd name="T39" fmla="*/ 118 h 352"/>
                <a:gd name="T40" fmla="*/ 107 w 128"/>
                <a:gd name="T41" fmla="*/ 118 h 352"/>
                <a:gd name="T42" fmla="*/ 86 w 128"/>
                <a:gd name="T43" fmla="*/ 139 h 352"/>
                <a:gd name="T44" fmla="*/ 86 w 128"/>
                <a:gd name="T45" fmla="*/ 85 h 352"/>
                <a:gd name="T46" fmla="*/ 107 w 128"/>
                <a:gd name="T47" fmla="*/ 85 h 352"/>
                <a:gd name="T48" fmla="*/ 86 w 128"/>
                <a:gd name="T49" fmla="*/ 107 h 352"/>
                <a:gd name="T50" fmla="*/ 86 w 128"/>
                <a:gd name="T51" fmla="*/ 54 h 352"/>
                <a:gd name="T52" fmla="*/ 107 w 128"/>
                <a:gd name="T53" fmla="*/ 54 h 352"/>
                <a:gd name="T54" fmla="*/ 86 w 128"/>
                <a:gd name="T55" fmla="*/ 75 h 352"/>
                <a:gd name="T56" fmla="*/ 54 w 128"/>
                <a:gd name="T57" fmla="*/ 54 h 352"/>
                <a:gd name="T58" fmla="*/ 75 w 128"/>
                <a:gd name="T59" fmla="*/ 54 h 352"/>
                <a:gd name="T60" fmla="*/ 54 w 128"/>
                <a:gd name="T61" fmla="*/ 75 h 352"/>
                <a:gd name="T62" fmla="*/ 22 w 128"/>
                <a:gd name="T63" fmla="*/ 54 h 352"/>
                <a:gd name="T64" fmla="*/ 43 w 128"/>
                <a:gd name="T65" fmla="*/ 54 h 352"/>
                <a:gd name="T66" fmla="*/ 22 w 128"/>
                <a:gd name="T67" fmla="*/ 75 h 352"/>
                <a:gd name="T68" fmla="*/ 22 w 128"/>
                <a:gd name="T69" fmla="*/ 149 h 352"/>
                <a:gd name="T70" fmla="*/ 43 w 128"/>
                <a:gd name="T71" fmla="*/ 149 h 352"/>
                <a:gd name="T72" fmla="*/ 22 w 128"/>
                <a:gd name="T73" fmla="*/ 171 h 352"/>
                <a:gd name="T74" fmla="*/ 54 w 128"/>
                <a:gd name="T75" fmla="*/ 149 h 352"/>
                <a:gd name="T76" fmla="*/ 75 w 128"/>
                <a:gd name="T77" fmla="*/ 149 h 352"/>
                <a:gd name="T78" fmla="*/ 54 w 128"/>
                <a:gd name="T79" fmla="*/ 171 h 352"/>
                <a:gd name="T80" fmla="*/ 86 w 128"/>
                <a:gd name="T81" fmla="*/ 149 h 352"/>
                <a:gd name="T82" fmla="*/ 107 w 128"/>
                <a:gd name="T83" fmla="*/ 149 h 352"/>
                <a:gd name="T84" fmla="*/ 86 w 128"/>
                <a:gd name="T85" fmla="*/ 171 h 352"/>
                <a:gd name="T86" fmla="*/ 86 w 128"/>
                <a:gd name="T87" fmla="*/ 22 h 352"/>
                <a:gd name="T88" fmla="*/ 107 w 128"/>
                <a:gd name="T89" fmla="*/ 22 h 352"/>
                <a:gd name="T90" fmla="*/ 86 w 128"/>
                <a:gd name="T91" fmla="*/ 43 h 352"/>
                <a:gd name="T92" fmla="*/ 54 w 128"/>
                <a:gd name="T93" fmla="*/ 22 h 352"/>
                <a:gd name="T94" fmla="*/ 75 w 128"/>
                <a:gd name="T95" fmla="*/ 22 h 352"/>
                <a:gd name="T96" fmla="*/ 54 w 128"/>
                <a:gd name="T97" fmla="*/ 43 h 352"/>
                <a:gd name="T98" fmla="*/ 75 w 128"/>
                <a:gd name="T99" fmla="*/ 4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352">
                  <a:moveTo>
                    <a:pt x="22" y="0"/>
                  </a:moveTo>
                  <a:lnTo>
                    <a:pt x="22" y="0"/>
                  </a:lnTo>
                  <a:lnTo>
                    <a:pt x="0" y="0"/>
                  </a:lnTo>
                  <a:lnTo>
                    <a:pt x="0" y="192"/>
                  </a:lnTo>
                  <a:lnTo>
                    <a:pt x="96" y="192"/>
                  </a:lnTo>
                  <a:lnTo>
                    <a:pt x="96" y="352"/>
                  </a:lnTo>
                  <a:lnTo>
                    <a:pt x="128" y="352"/>
                  </a:lnTo>
                  <a:lnTo>
                    <a:pt x="128" y="0"/>
                  </a:lnTo>
                  <a:lnTo>
                    <a:pt x="22" y="0"/>
                  </a:lnTo>
                  <a:close/>
                  <a:moveTo>
                    <a:pt x="22" y="22"/>
                  </a:moveTo>
                  <a:lnTo>
                    <a:pt x="22" y="22"/>
                  </a:lnTo>
                  <a:lnTo>
                    <a:pt x="43" y="22"/>
                  </a:lnTo>
                  <a:lnTo>
                    <a:pt x="43" y="43"/>
                  </a:lnTo>
                  <a:lnTo>
                    <a:pt x="22" y="43"/>
                  </a:lnTo>
                  <a:lnTo>
                    <a:pt x="22" y="22"/>
                  </a:lnTo>
                  <a:close/>
                  <a:moveTo>
                    <a:pt x="22" y="85"/>
                  </a:moveTo>
                  <a:lnTo>
                    <a:pt x="22" y="85"/>
                  </a:lnTo>
                  <a:lnTo>
                    <a:pt x="43" y="85"/>
                  </a:lnTo>
                  <a:lnTo>
                    <a:pt x="43" y="107"/>
                  </a:lnTo>
                  <a:lnTo>
                    <a:pt x="22" y="107"/>
                  </a:lnTo>
                  <a:lnTo>
                    <a:pt x="22" y="85"/>
                  </a:lnTo>
                  <a:close/>
                  <a:moveTo>
                    <a:pt x="54" y="85"/>
                  </a:moveTo>
                  <a:lnTo>
                    <a:pt x="54" y="85"/>
                  </a:lnTo>
                  <a:lnTo>
                    <a:pt x="75" y="85"/>
                  </a:lnTo>
                  <a:lnTo>
                    <a:pt x="75" y="107"/>
                  </a:lnTo>
                  <a:lnTo>
                    <a:pt x="54" y="107"/>
                  </a:lnTo>
                  <a:lnTo>
                    <a:pt x="54" y="85"/>
                  </a:lnTo>
                  <a:close/>
                  <a:moveTo>
                    <a:pt x="22" y="118"/>
                  </a:moveTo>
                  <a:lnTo>
                    <a:pt x="22" y="118"/>
                  </a:lnTo>
                  <a:lnTo>
                    <a:pt x="43" y="118"/>
                  </a:lnTo>
                  <a:lnTo>
                    <a:pt x="43" y="139"/>
                  </a:lnTo>
                  <a:lnTo>
                    <a:pt x="22" y="139"/>
                  </a:lnTo>
                  <a:lnTo>
                    <a:pt x="22" y="118"/>
                  </a:lnTo>
                  <a:close/>
                  <a:moveTo>
                    <a:pt x="54" y="118"/>
                  </a:moveTo>
                  <a:lnTo>
                    <a:pt x="54" y="118"/>
                  </a:lnTo>
                  <a:lnTo>
                    <a:pt x="75" y="118"/>
                  </a:lnTo>
                  <a:lnTo>
                    <a:pt x="75" y="139"/>
                  </a:lnTo>
                  <a:lnTo>
                    <a:pt x="54" y="139"/>
                  </a:lnTo>
                  <a:lnTo>
                    <a:pt x="54" y="118"/>
                  </a:lnTo>
                  <a:close/>
                  <a:moveTo>
                    <a:pt x="86" y="118"/>
                  </a:moveTo>
                  <a:lnTo>
                    <a:pt x="86" y="118"/>
                  </a:lnTo>
                  <a:lnTo>
                    <a:pt x="107" y="118"/>
                  </a:lnTo>
                  <a:lnTo>
                    <a:pt x="107" y="139"/>
                  </a:lnTo>
                  <a:lnTo>
                    <a:pt x="86" y="139"/>
                  </a:lnTo>
                  <a:lnTo>
                    <a:pt x="86" y="118"/>
                  </a:lnTo>
                  <a:close/>
                  <a:moveTo>
                    <a:pt x="86" y="85"/>
                  </a:moveTo>
                  <a:lnTo>
                    <a:pt x="86" y="85"/>
                  </a:lnTo>
                  <a:lnTo>
                    <a:pt x="107" y="85"/>
                  </a:lnTo>
                  <a:lnTo>
                    <a:pt x="107" y="107"/>
                  </a:lnTo>
                  <a:lnTo>
                    <a:pt x="86" y="107"/>
                  </a:lnTo>
                  <a:lnTo>
                    <a:pt x="86" y="85"/>
                  </a:lnTo>
                  <a:close/>
                  <a:moveTo>
                    <a:pt x="86" y="54"/>
                  </a:moveTo>
                  <a:lnTo>
                    <a:pt x="86" y="54"/>
                  </a:lnTo>
                  <a:lnTo>
                    <a:pt x="107" y="54"/>
                  </a:lnTo>
                  <a:lnTo>
                    <a:pt x="107" y="75"/>
                  </a:lnTo>
                  <a:lnTo>
                    <a:pt x="86" y="75"/>
                  </a:lnTo>
                  <a:lnTo>
                    <a:pt x="86" y="54"/>
                  </a:lnTo>
                  <a:close/>
                  <a:moveTo>
                    <a:pt x="54" y="54"/>
                  </a:moveTo>
                  <a:lnTo>
                    <a:pt x="54" y="54"/>
                  </a:lnTo>
                  <a:lnTo>
                    <a:pt x="75" y="54"/>
                  </a:lnTo>
                  <a:lnTo>
                    <a:pt x="75" y="75"/>
                  </a:lnTo>
                  <a:lnTo>
                    <a:pt x="54" y="75"/>
                  </a:lnTo>
                  <a:lnTo>
                    <a:pt x="54" y="54"/>
                  </a:lnTo>
                  <a:close/>
                  <a:moveTo>
                    <a:pt x="22" y="54"/>
                  </a:moveTo>
                  <a:lnTo>
                    <a:pt x="22" y="54"/>
                  </a:lnTo>
                  <a:lnTo>
                    <a:pt x="43" y="54"/>
                  </a:lnTo>
                  <a:lnTo>
                    <a:pt x="43" y="75"/>
                  </a:lnTo>
                  <a:lnTo>
                    <a:pt x="22" y="75"/>
                  </a:lnTo>
                  <a:lnTo>
                    <a:pt x="22" y="54"/>
                  </a:lnTo>
                  <a:close/>
                  <a:moveTo>
                    <a:pt x="22" y="149"/>
                  </a:moveTo>
                  <a:lnTo>
                    <a:pt x="22" y="149"/>
                  </a:lnTo>
                  <a:lnTo>
                    <a:pt x="43" y="149"/>
                  </a:lnTo>
                  <a:lnTo>
                    <a:pt x="43" y="171"/>
                  </a:lnTo>
                  <a:lnTo>
                    <a:pt x="22" y="171"/>
                  </a:lnTo>
                  <a:lnTo>
                    <a:pt x="22" y="149"/>
                  </a:lnTo>
                  <a:close/>
                  <a:moveTo>
                    <a:pt x="54" y="149"/>
                  </a:moveTo>
                  <a:lnTo>
                    <a:pt x="54" y="149"/>
                  </a:lnTo>
                  <a:lnTo>
                    <a:pt x="75" y="149"/>
                  </a:lnTo>
                  <a:lnTo>
                    <a:pt x="75" y="171"/>
                  </a:lnTo>
                  <a:lnTo>
                    <a:pt x="54" y="171"/>
                  </a:lnTo>
                  <a:lnTo>
                    <a:pt x="54" y="149"/>
                  </a:lnTo>
                  <a:close/>
                  <a:moveTo>
                    <a:pt x="86" y="149"/>
                  </a:moveTo>
                  <a:lnTo>
                    <a:pt x="86" y="149"/>
                  </a:lnTo>
                  <a:lnTo>
                    <a:pt x="107" y="149"/>
                  </a:lnTo>
                  <a:lnTo>
                    <a:pt x="107" y="171"/>
                  </a:lnTo>
                  <a:lnTo>
                    <a:pt x="86" y="171"/>
                  </a:lnTo>
                  <a:lnTo>
                    <a:pt x="86" y="149"/>
                  </a:lnTo>
                  <a:close/>
                  <a:moveTo>
                    <a:pt x="86" y="22"/>
                  </a:moveTo>
                  <a:lnTo>
                    <a:pt x="86" y="22"/>
                  </a:lnTo>
                  <a:lnTo>
                    <a:pt x="107" y="22"/>
                  </a:lnTo>
                  <a:lnTo>
                    <a:pt x="107" y="43"/>
                  </a:lnTo>
                  <a:lnTo>
                    <a:pt x="86" y="43"/>
                  </a:lnTo>
                  <a:lnTo>
                    <a:pt x="86" y="22"/>
                  </a:lnTo>
                  <a:close/>
                  <a:moveTo>
                    <a:pt x="54" y="22"/>
                  </a:moveTo>
                  <a:lnTo>
                    <a:pt x="54" y="22"/>
                  </a:lnTo>
                  <a:lnTo>
                    <a:pt x="75" y="22"/>
                  </a:lnTo>
                  <a:lnTo>
                    <a:pt x="75" y="43"/>
                  </a:lnTo>
                  <a:lnTo>
                    <a:pt x="54" y="43"/>
                  </a:lnTo>
                  <a:lnTo>
                    <a:pt x="54" y="22"/>
                  </a:lnTo>
                  <a:close/>
                  <a:moveTo>
                    <a:pt x="75" y="43"/>
                  </a:moveTo>
                  <a:lnTo>
                    <a:pt x="75" y="43"/>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1"/>
            <p:cNvSpPr>
              <a:spLocks noEditPoints="1"/>
            </p:cNvSpPr>
            <p:nvPr/>
          </p:nvSpPr>
          <p:spPr bwMode="auto">
            <a:xfrm>
              <a:off x="400050" y="4130675"/>
              <a:ext cx="915988" cy="225425"/>
            </a:xfrm>
            <a:custGeom>
              <a:avLst/>
              <a:gdLst>
                <a:gd name="T0" fmla="*/ 185 w 185"/>
                <a:gd name="T1" fmla="*/ 46 h 46"/>
                <a:gd name="T2" fmla="*/ 185 w 185"/>
                <a:gd name="T3" fmla="*/ 46 h 46"/>
                <a:gd name="T4" fmla="*/ 182 w 185"/>
                <a:gd name="T5" fmla="*/ 36 h 46"/>
                <a:gd name="T6" fmla="*/ 163 w 185"/>
                <a:gd name="T7" fmla="*/ 10 h 46"/>
                <a:gd name="T8" fmla="*/ 136 w 185"/>
                <a:gd name="T9" fmla="*/ 0 h 46"/>
                <a:gd name="T10" fmla="*/ 91 w 185"/>
                <a:gd name="T11" fmla="*/ 31 h 46"/>
                <a:gd name="T12" fmla="*/ 45 w 185"/>
                <a:gd name="T13" fmla="*/ 0 h 46"/>
                <a:gd name="T14" fmla="*/ 21 w 185"/>
                <a:gd name="T15" fmla="*/ 5 h 46"/>
                <a:gd name="T16" fmla="*/ 16 w 185"/>
                <a:gd name="T17" fmla="*/ 8 h 46"/>
                <a:gd name="T18" fmla="*/ 10 w 185"/>
                <a:gd name="T19" fmla="*/ 12 h 46"/>
                <a:gd name="T20" fmla="*/ 0 w 185"/>
                <a:gd name="T21" fmla="*/ 38 h 46"/>
                <a:gd name="T22" fmla="*/ 0 w 185"/>
                <a:gd name="T23" fmla="*/ 46 h 46"/>
                <a:gd name="T24" fmla="*/ 185 w 185"/>
                <a:gd name="T25" fmla="*/ 46 h 46"/>
                <a:gd name="T26" fmla="*/ 185 w 185"/>
                <a:gd name="T27" fmla="*/ 46 h 46"/>
                <a:gd name="T28" fmla="*/ 185 w 185"/>
                <a:gd name="T2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46">
                  <a:moveTo>
                    <a:pt x="185" y="46"/>
                  </a:moveTo>
                  <a:lnTo>
                    <a:pt x="185" y="46"/>
                  </a:lnTo>
                  <a:cubicBezTo>
                    <a:pt x="184" y="43"/>
                    <a:pt x="184" y="39"/>
                    <a:pt x="182" y="36"/>
                  </a:cubicBezTo>
                  <a:cubicBezTo>
                    <a:pt x="179" y="26"/>
                    <a:pt x="172" y="16"/>
                    <a:pt x="163" y="10"/>
                  </a:cubicBezTo>
                  <a:cubicBezTo>
                    <a:pt x="155" y="4"/>
                    <a:pt x="146" y="0"/>
                    <a:pt x="136" y="0"/>
                  </a:cubicBezTo>
                  <a:cubicBezTo>
                    <a:pt x="116" y="0"/>
                    <a:pt x="99" y="13"/>
                    <a:pt x="91" y="31"/>
                  </a:cubicBezTo>
                  <a:cubicBezTo>
                    <a:pt x="84" y="13"/>
                    <a:pt x="66" y="0"/>
                    <a:pt x="45" y="0"/>
                  </a:cubicBezTo>
                  <a:cubicBezTo>
                    <a:pt x="37" y="0"/>
                    <a:pt x="29" y="2"/>
                    <a:pt x="21" y="5"/>
                  </a:cubicBezTo>
                  <a:cubicBezTo>
                    <a:pt x="19" y="6"/>
                    <a:pt x="17" y="7"/>
                    <a:pt x="16" y="8"/>
                  </a:cubicBezTo>
                  <a:cubicBezTo>
                    <a:pt x="14" y="9"/>
                    <a:pt x="12" y="11"/>
                    <a:pt x="10" y="12"/>
                  </a:cubicBezTo>
                  <a:cubicBezTo>
                    <a:pt x="4" y="19"/>
                    <a:pt x="0" y="27"/>
                    <a:pt x="0" y="38"/>
                  </a:cubicBezTo>
                  <a:cubicBezTo>
                    <a:pt x="0" y="41"/>
                    <a:pt x="0" y="46"/>
                    <a:pt x="0" y="46"/>
                  </a:cubicBezTo>
                  <a:lnTo>
                    <a:pt x="185" y="46"/>
                  </a:lnTo>
                  <a:close/>
                  <a:moveTo>
                    <a:pt x="185" y="46"/>
                  </a:moveTo>
                  <a:lnTo>
                    <a:pt x="185" y="46"/>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noEditPoints="1"/>
            </p:cNvSpPr>
            <p:nvPr/>
          </p:nvSpPr>
          <p:spPr bwMode="auto">
            <a:xfrm>
              <a:off x="1577975" y="3625850"/>
              <a:ext cx="1108075" cy="730250"/>
            </a:xfrm>
            <a:custGeom>
              <a:avLst/>
              <a:gdLst>
                <a:gd name="T0" fmla="*/ 138 w 224"/>
                <a:gd name="T1" fmla="*/ 0 h 149"/>
                <a:gd name="T2" fmla="*/ 138 w 224"/>
                <a:gd name="T3" fmla="*/ 0 h 149"/>
                <a:gd name="T4" fmla="*/ 0 w 224"/>
                <a:gd name="T5" fmla="*/ 0 h 149"/>
                <a:gd name="T6" fmla="*/ 0 w 224"/>
                <a:gd name="T7" fmla="*/ 149 h 149"/>
                <a:gd name="T8" fmla="*/ 21 w 224"/>
                <a:gd name="T9" fmla="*/ 149 h 149"/>
                <a:gd name="T10" fmla="*/ 21 w 224"/>
                <a:gd name="T11" fmla="*/ 42 h 149"/>
                <a:gd name="T12" fmla="*/ 202 w 224"/>
                <a:gd name="T13" fmla="*/ 42 h 149"/>
                <a:gd name="T14" fmla="*/ 202 w 224"/>
                <a:gd name="T15" fmla="*/ 149 h 149"/>
                <a:gd name="T16" fmla="*/ 224 w 224"/>
                <a:gd name="T17" fmla="*/ 149 h 149"/>
                <a:gd name="T18" fmla="*/ 224 w 224"/>
                <a:gd name="T19" fmla="*/ 0 h 149"/>
                <a:gd name="T20" fmla="*/ 181 w 224"/>
                <a:gd name="T21" fmla="*/ 0 h 149"/>
                <a:gd name="T22" fmla="*/ 138 w 224"/>
                <a:gd name="T23" fmla="*/ 0 h 149"/>
                <a:gd name="T24" fmla="*/ 138 w 224"/>
                <a:gd name="T25" fmla="*/ 0 h 149"/>
                <a:gd name="T26" fmla="*/ 138 w 224"/>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149">
                  <a:moveTo>
                    <a:pt x="138" y="0"/>
                  </a:moveTo>
                  <a:lnTo>
                    <a:pt x="138" y="0"/>
                  </a:lnTo>
                  <a:lnTo>
                    <a:pt x="0" y="0"/>
                  </a:lnTo>
                  <a:lnTo>
                    <a:pt x="0" y="149"/>
                  </a:lnTo>
                  <a:lnTo>
                    <a:pt x="21" y="149"/>
                  </a:lnTo>
                  <a:lnTo>
                    <a:pt x="21" y="42"/>
                  </a:lnTo>
                  <a:lnTo>
                    <a:pt x="202" y="42"/>
                  </a:lnTo>
                  <a:lnTo>
                    <a:pt x="202" y="149"/>
                  </a:lnTo>
                  <a:lnTo>
                    <a:pt x="224" y="149"/>
                  </a:lnTo>
                  <a:lnTo>
                    <a:pt x="224" y="0"/>
                  </a:lnTo>
                  <a:lnTo>
                    <a:pt x="181" y="0"/>
                  </a:lnTo>
                  <a:lnTo>
                    <a:pt x="138" y="0"/>
                  </a:lnTo>
                  <a:close/>
                  <a:moveTo>
                    <a:pt x="138" y="0"/>
                  </a:moveTo>
                  <a:lnTo>
                    <a:pt x="13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noEditPoints="1"/>
            </p:cNvSpPr>
            <p:nvPr/>
          </p:nvSpPr>
          <p:spPr bwMode="auto">
            <a:xfrm>
              <a:off x="1735138" y="3886200"/>
              <a:ext cx="792163" cy="469900"/>
            </a:xfrm>
            <a:custGeom>
              <a:avLst/>
              <a:gdLst>
                <a:gd name="T0" fmla="*/ 149 w 160"/>
                <a:gd name="T1" fmla="*/ 96 h 96"/>
                <a:gd name="T2" fmla="*/ 149 w 160"/>
                <a:gd name="T3" fmla="*/ 96 h 96"/>
                <a:gd name="T4" fmla="*/ 160 w 160"/>
                <a:gd name="T5" fmla="*/ 96 h 96"/>
                <a:gd name="T6" fmla="*/ 160 w 160"/>
                <a:gd name="T7" fmla="*/ 0 h 96"/>
                <a:gd name="T8" fmla="*/ 0 w 160"/>
                <a:gd name="T9" fmla="*/ 0 h 96"/>
                <a:gd name="T10" fmla="*/ 0 w 160"/>
                <a:gd name="T11" fmla="*/ 96 h 96"/>
                <a:gd name="T12" fmla="*/ 21 w 160"/>
                <a:gd name="T13" fmla="*/ 96 h 96"/>
                <a:gd name="T14" fmla="*/ 21 w 160"/>
                <a:gd name="T15" fmla="*/ 43 h 96"/>
                <a:gd name="T16" fmla="*/ 74 w 160"/>
                <a:gd name="T17" fmla="*/ 43 h 96"/>
                <a:gd name="T18" fmla="*/ 74 w 160"/>
                <a:gd name="T19" fmla="*/ 96 h 96"/>
                <a:gd name="T20" fmla="*/ 85 w 160"/>
                <a:gd name="T21" fmla="*/ 96 h 96"/>
                <a:gd name="T22" fmla="*/ 85 w 160"/>
                <a:gd name="T23" fmla="*/ 43 h 96"/>
                <a:gd name="T24" fmla="*/ 138 w 160"/>
                <a:gd name="T25" fmla="*/ 43 h 96"/>
                <a:gd name="T26" fmla="*/ 138 w 160"/>
                <a:gd name="T27" fmla="*/ 96 h 96"/>
                <a:gd name="T28" fmla="*/ 149 w 160"/>
                <a:gd name="T29" fmla="*/ 96 h 96"/>
                <a:gd name="T30" fmla="*/ 149 w 160"/>
                <a:gd name="T31" fmla="*/ 96 h 96"/>
                <a:gd name="T32" fmla="*/ 149 w 160"/>
                <a:gd name="T3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96">
                  <a:moveTo>
                    <a:pt x="149" y="96"/>
                  </a:moveTo>
                  <a:lnTo>
                    <a:pt x="149" y="96"/>
                  </a:lnTo>
                  <a:lnTo>
                    <a:pt x="160" y="96"/>
                  </a:lnTo>
                  <a:lnTo>
                    <a:pt x="160" y="0"/>
                  </a:lnTo>
                  <a:lnTo>
                    <a:pt x="0" y="0"/>
                  </a:lnTo>
                  <a:lnTo>
                    <a:pt x="0" y="96"/>
                  </a:lnTo>
                  <a:lnTo>
                    <a:pt x="21" y="96"/>
                  </a:lnTo>
                  <a:lnTo>
                    <a:pt x="21" y="43"/>
                  </a:lnTo>
                  <a:lnTo>
                    <a:pt x="74" y="43"/>
                  </a:lnTo>
                  <a:lnTo>
                    <a:pt x="74" y="96"/>
                  </a:lnTo>
                  <a:lnTo>
                    <a:pt x="85" y="96"/>
                  </a:lnTo>
                  <a:lnTo>
                    <a:pt x="85" y="43"/>
                  </a:lnTo>
                  <a:lnTo>
                    <a:pt x="138" y="43"/>
                  </a:lnTo>
                  <a:lnTo>
                    <a:pt x="138" y="96"/>
                  </a:lnTo>
                  <a:lnTo>
                    <a:pt x="149" y="96"/>
                  </a:lnTo>
                  <a:close/>
                  <a:moveTo>
                    <a:pt x="149" y="96"/>
                  </a:moveTo>
                  <a:lnTo>
                    <a:pt x="149" y="96"/>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Slide Number Placeholder 5"/>
          <p:cNvSpPr>
            <a:spLocks noGrp="1"/>
          </p:cNvSpPr>
          <p:nvPr>
            <p:ph type="sldNum" sz="quarter" idx="4"/>
          </p:nvPr>
        </p:nvSpPr>
        <p:spPr>
          <a:xfrm>
            <a:off x="8363212" y="535730"/>
            <a:ext cx="447101" cy="441914"/>
          </a:xfrm>
        </p:spPr>
        <p:txBody>
          <a:bodyPr/>
          <a:lstStyle/>
          <a:p>
            <a:pPr defTabSz="685800"/>
            <a:fld id="{77513DED-9F41-6D4C-AADB-00EAAC4B4386}" type="slidenum">
              <a:rPr lang="en-US"/>
              <a:pPr defTabSz="685800"/>
              <a:t>5</a:t>
            </a:fld>
            <a:endParaRPr lang="en-US"/>
          </a:p>
        </p:txBody>
      </p:sp>
      <p:sp>
        <p:nvSpPr>
          <p:cNvPr id="21" name="Text Placeholder 8"/>
          <p:cNvSpPr txBox="1">
            <a:spLocks/>
          </p:cNvSpPr>
          <p:nvPr/>
        </p:nvSpPr>
        <p:spPr>
          <a:xfrm>
            <a:off x="3261499" y="404802"/>
            <a:ext cx="2742062" cy="437116"/>
          </a:xfrm>
          <a:prstGeom prst="rect">
            <a:avLst/>
          </a:prstGeom>
        </p:spPr>
        <p:txBody>
          <a:bodyPr vert="horz" lIns="91420" tIns="45709" rIns="91420" bIns="45709" rtlCol="0" anchor="ctr">
            <a:normAutofit fontScale="85000" lnSpcReduction="10000"/>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sz="2000" dirty="0">
                <a:solidFill>
                  <a:schemeClr val="accent2"/>
                </a:solidFill>
              </a:rPr>
              <a:t>Verslumo skatinimas</a:t>
            </a:r>
            <a:endParaRPr lang="en-US" sz="2000" dirty="0">
              <a:solidFill>
                <a:schemeClr val="accent2"/>
              </a:solidFill>
            </a:endParaRPr>
          </a:p>
        </p:txBody>
      </p:sp>
    </p:spTree>
    <p:extLst>
      <p:ext uri="{BB962C8B-B14F-4D97-AF65-F5344CB8AC3E}">
        <p14:creationId xmlns:p14="http://schemas.microsoft.com/office/powerpoint/2010/main" val="37981620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400"/>
                                        <p:tgtEl>
                                          <p:spTgt spid="19"/>
                                        </p:tgtEl>
                                      </p:cBhvr>
                                    </p:animEffect>
                                  </p:childTnLst>
                                </p:cTn>
                              </p:par>
                            </p:childTnLst>
                          </p:cTn>
                        </p:par>
                        <p:par>
                          <p:cTn id="8" fill="hold">
                            <p:stCondLst>
                              <p:cond delay="400"/>
                            </p:stCondLst>
                            <p:childTnLst>
                              <p:par>
                                <p:cTn id="9" presetID="23" presetClass="entr" presetSubtype="16" fill="hold" grpId="0" nodeType="afterEffect">
                                  <p:stCondLst>
                                    <p:cond delay="0"/>
                                  </p:stCondLst>
                                  <p:childTnLst>
                                    <p:set>
                                      <p:cBhvr>
                                        <p:cTn id="10" dur="1" fill="hold">
                                          <p:stCondLst>
                                            <p:cond delay="0"/>
                                          </p:stCondLst>
                                        </p:cTn>
                                        <p:tgtEl>
                                          <p:spTgt spid="14">
                                            <p:graphicEl>
                                              <a:dgm id="{BB7815E2-F357-E84D-BF47-CE99A3BDDC0F}"/>
                                            </p:graphicEl>
                                          </p:spTgt>
                                        </p:tgtEl>
                                        <p:attrNameLst>
                                          <p:attrName>style.visibility</p:attrName>
                                        </p:attrNameLst>
                                      </p:cBhvr>
                                      <p:to>
                                        <p:strVal val="visible"/>
                                      </p:to>
                                    </p:set>
                                    <p:anim calcmode="lin" valueType="num">
                                      <p:cBhvr>
                                        <p:cTn id="11" dur="500" fill="hold"/>
                                        <p:tgtEl>
                                          <p:spTgt spid="14">
                                            <p:graphicEl>
                                              <a:dgm id="{BB7815E2-F357-E84D-BF47-CE99A3BDDC0F}"/>
                                            </p:graphicEl>
                                          </p:spTgt>
                                        </p:tgtEl>
                                        <p:attrNameLst>
                                          <p:attrName>ppt_w</p:attrName>
                                        </p:attrNameLst>
                                      </p:cBhvr>
                                      <p:tavLst>
                                        <p:tav tm="0">
                                          <p:val>
                                            <p:fltVal val="0"/>
                                          </p:val>
                                        </p:tav>
                                        <p:tav tm="100000">
                                          <p:val>
                                            <p:strVal val="#ppt_w"/>
                                          </p:val>
                                        </p:tav>
                                      </p:tavLst>
                                    </p:anim>
                                    <p:anim calcmode="lin" valueType="num">
                                      <p:cBhvr>
                                        <p:cTn id="12" dur="500" fill="hold"/>
                                        <p:tgtEl>
                                          <p:spTgt spid="14">
                                            <p:graphicEl>
                                              <a:dgm id="{BB7815E2-F357-E84D-BF47-CE99A3BDDC0F}"/>
                                            </p:graphicEl>
                                          </p:spTgt>
                                        </p:tgtEl>
                                        <p:attrNameLst>
                                          <p:attrName>ppt_h</p:attrName>
                                        </p:attrNameLst>
                                      </p:cBhvr>
                                      <p:tavLst>
                                        <p:tav tm="0">
                                          <p:val>
                                            <p:fltVal val="0"/>
                                          </p:val>
                                        </p:tav>
                                        <p:tav tm="100000">
                                          <p:val>
                                            <p:strVal val="#ppt_h"/>
                                          </p:val>
                                        </p:tav>
                                      </p:tavLst>
                                    </p:anim>
                                  </p:childTnLst>
                                </p:cTn>
                              </p:par>
                            </p:childTnLst>
                          </p:cTn>
                        </p:par>
                        <p:par>
                          <p:cTn id="13" fill="hold">
                            <p:stCondLst>
                              <p:cond delay="900"/>
                            </p:stCondLst>
                            <p:childTnLst>
                              <p:par>
                                <p:cTn id="14" presetID="23" presetClass="entr" presetSubtype="16" fill="hold" grpId="0" nodeType="afterEffect">
                                  <p:stCondLst>
                                    <p:cond delay="0"/>
                                  </p:stCondLst>
                                  <p:childTnLst>
                                    <p:set>
                                      <p:cBhvr>
                                        <p:cTn id="15" dur="1" fill="hold">
                                          <p:stCondLst>
                                            <p:cond delay="0"/>
                                          </p:stCondLst>
                                        </p:cTn>
                                        <p:tgtEl>
                                          <p:spTgt spid="14">
                                            <p:graphicEl>
                                              <a:dgm id="{DC2F7393-7E34-EC45-8C7C-41096B721070}"/>
                                            </p:graphicEl>
                                          </p:spTgt>
                                        </p:tgtEl>
                                        <p:attrNameLst>
                                          <p:attrName>style.visibility</p:attrName>
                                        </p:attrNameLst>
                                      </p:cBhvr>
                                      <p:to>
                                        <p:strVal val="visible"/>
                                      </p:to>
                                    </p:set>
                                    <p:anim calcmode="lin" valueType="num">
                                      <p:cBhvr>
                                        <p:cTn id="16" dur="500" fill="hold"/>
                                        <p:tgtEl>
                                          <p:spTgt spid="14">
                                            <p:graphicEl>
                                              <a:dgm id="{DC2F7393-7E34-EC45-8C7C-41096B721070}"/>
                                            </p:graphicEl>
                                          </p:spTgt>
                                        </p:tgtEl>
                                        <p:attrNameLst>
                                          <p:attrName>ppt_w</p:attrName>
                                        </p:attrNameLst>
                                      </p:cBhvr>
                                      <p:tavLst>
                                        <p:tav tm="0">
                                          <p:val>
                                            <p:fltVal val="0"/>
                                          </p:val>
                                        </p:tav>
                                        <p:tav tm="100000">
                                          <p:val>
                                            <p:strVal val="#ppt_w"/>
                                          </p:val>
                                        </p:tav>
                                      </p:tavLst>
                                    </p:anim>
                                    <p:anim calcmode="lin" valueType="num">
                                      <p:cBhvr>
                                        <p:cTn id="17" dur="500" fill="hold"/>
                                        <p:tgtEl>
                                          <p:spTgt spid="14">
                                            <p:graphicEl>
                                              <a:dgm id="{DC2F7393-7E34-EC45-8C7C-41096B721070}"/>
                                            </p:graphicEl>
                                          </p:spTgt>
                                        </p:tgtEl>
                                        <p:attrNameLst>
                                          <p:attrName>ppt_h</p:attrName>
                                        </p:attrNameLst>
                                      </p:cBhvr>
                                      <p:tavLst>
                                        <p:tav tm="0">
                                          <p:val>
                                            <p:fltVal val="0"/>
                                          </p:val>
                                        </p:tav>
                                        <p:tav tm="100000">
                                          <p:val>
                                            <p:strVal val="#ppt_h"/>
                                          </p:val>
                                        </p:tav>
                                      </p:tavLst>
                                    </p:anim>
                                  </p:childTnLst>
                                </p:cTn>
                              </p:par>
                            </p:childTnLst>
                          </p:cTn>
                        </p:par>
                        <p:par>
                          <p:cTn id="18" fill="hold">
                            <p:stCondLst>
                              <p:cond delay="1400"/>
                            </p:stCondLst>
                            <p:childTnLst>
                              <p:par>
                                <p:cTn id="19" presetID="23" presetClass="entr" presetSubtype="16" fill="hold" grpId="0" nodeType="afterEffect">
                                  <p:stCondLst>
                                    <p:cond delay="0"/>
                                  </p:stCondLst>
                                  <p:childTnLst>
                                    <p:set>
                                      <p:cBhvr>
                                        <p:cTn id="20" dur="1" fill="hold">
                                          <p:stCondLst>
                                            <p:cond delay="0"/>
                                          </p:stCondLst>
                                        </p:cTn>
                                        <p:tgtEl>
                                          <p:spTgt spid="14">
                                            <p:graphicEl>
                                              <a:dgm id="{C5855391-5C6C-114D-8A35-AD4E8498F954}"/>
                                            </p:graphicEl>
                                          </p:spTgt>
                                        </p:tgtEl>
                                        <p:attrNameLst>
                                          <p:attrName>style.visibility</p:attrName>
                                        </p:attrNameLst>
                                      </p:cBhvr>
                                      <p:to>
                                        <p:strVal val="visible"/>
                                      </p:to>
                                    </p:set>
                                    <p:anim calcmode="lin" valueType="num">
                                      <p:cBhvr>
                                        <p:cTn id="21" dur="500" fill="hold"/>
                                        <p:tgtEl>
                                          <p:spTgt spid="14">
                                            <p:graphicEl>
                                              <a:dgm id="{C5855391-5C6C-114D-8A35-AD4E8498F954}"/>
                                            </p:graphicEl>
                                          </p:spTgt>
                                        </p:tgtEl>
                                        <p:attrNameLst>
                                          <p:attrName>ppt_w</p:attrName>
                                        </p:attrNameLst>
                                      </p:cBhvr>
                                      <p:tavLst>
                                        <p:tav tm="0">
                                          <p:val>
                                            <p:fltVal val="0"/>
                                          </p:val>
                                        </p:tav>
                                        <p:tav tm="100000">
                                          <p:val>
                                            <p:strVal val="#ppt_w"/>
                                          </p:val>
                                        </p:tav>
                                      </p:tavLst>
                                    </p:anim>
                                    <p:anim calcmode="lin" valueType="num">
                                      <p:cBhvr>
                                        <p:cTn id="22" dur="500" fill="hold"/>
                                        <p:tgtEl>
                                          <p:spTgt spid="14">
                                            <p:graphicEl>
                                              <a:dgm id="{C5855391-5C6C-114D-8A35-AD4E8498F954}"/>
                                            </p:graphicEl>
                                          </p:spTgt>
                                        </p:tgtEl>
                                        <p:attrNameLst>
                                          <p:attrName>ppt_h</p:attrName>
                                        </p:attrNameLst>
                                      </p:cBhvr>
                                      <p:tavLst>
                                        <p:tav tm="0">
                                          <p:val>
                                            <p:fltVal val="0"/>
                                          </p:val>
                                        </p:tav>
                                        <p:tav tm="100000">
                                          <p:val>
                                            <p:strVal val="#ppt_h"/>
                                          </p:val>
                                        </p:tav>
                                      </p:tavLst>
                                    </p:anim>
                                  </p:childTnLst>
                                </p:cTn>
                              </p:par>
                            </p:childTnLst>
                          </p:cTn>
                        </p:par>
                        <p:par>
                          <p:cTn id="23" fill="hold">
                            <p:stCondLst>
                              <p:cond delay="1900"/>
                            </p:stCondLst>
                            <p:childTnLst>
                              <p:par>
                                <p:cTn id="24" presetID="23" presetClass="entr" presetSubtype="16" fill="hold" grpId="0" nodeType="afterEffect">
                                  <p:stCondLst>
                                    <p:cond delay="0"/>
                                  </p:stCondLst>
                                  <p:childTnLst>
                                    <p:set>
                                      <p:cBhvr>
                                        <p:cTn id="25" dur="1" fill="hold">
                                          <p:stCondLst>
                                            <p:cond delay="0"/>
                                          </p:stCondLst>
                                        </p:cTn>
                                        <p:tgtEl>
                                          <p:spTgt spid="14">
                                            <p:graphicEl>
                                              <a:dgm id="{FA203889-9A20-414C-986F-452183E723EF}"/>
                                            </p:graphicEl>
                                          </p:spTgt>
                                        </p:tgtEl>
                                        <p:attrNameLst>
                                          <p:attrName>style.visibility</p:attrName>
                                        </p:attrNameLst>
                                      </p:cBhvr>
                                      <p:to>
                                        <p:strVal val="visible"/>
                                      </p:to>
                                    </p:set>
                                    <p:anim calcmode="lin" valueType="num">
                                      <p:cBhvr>
                                        <p:cTn id="26" dur="500" fill="hold"/>
                                        <p:tgtEl>
                                          <p:spTgt spid="14">
                                            <p:graphicEl>
                                              <a:dgm id="{FA203889-9A20-414C-986F-452183E723EF}"/>
                                            </p:graphicEl>
                                          </p:spTgt>
                                        </p:tgtEl>
                                        <p:attrNameLst>
                                          <p:attrName>ppt_w</p:attrName>
                                        </p:attrNameLst>
                                      </p:cBhvr>
                                      <p:tavLst>
                                        <p:tav tm="0">
                                          <p:val>
                                            <p:fltVal val="0"/>
                                          </p:val>
                                        </p:tav>
                                        <p:tav tm="100000">
                                          <p:val>
                                            <p:strVal val="#ppt_w"/>
                                          </p:val>
                                        </p:tav>
                                      </p:tavLst>
                                    </p:anim>
                                    <p:anim calcmode="lin" valueType="num">
                                      <p:cBhvr>
                                        <p:cTn id="27" dur="500" fill="hold"/>
                                        <p:tgtEl>
                                          <p:spTgt spid="14">
                                            <p:graphicEl>
                                              <a:dgm id="{FA203889-9A20-414C-986F-452183E723EF}"/>
                                            </p:graphicEl>
                                          </p:spTgt>
                                        </p:tgtEl>
                                        <p:attrNameLst>
                                          <p:attrName>ppt_h</p:attrName>
                                        </p:attrNameLst>
                                      </p:cBhvr>
                                      <p:tavLst>
                                        <p:tav tm="0">
                                          <p:val>
                                            <p:fltVal val="0"/>
                                          </p:val>
                                        </p:tav>
                                        <p:tav tm="100000">
                                          <p:val>
                                            <p:strVal val="#ppt_h"/>
                                          </p:val>
                                        </p:tav>
                                      </p:tavLst>
                                    </p:anim>
                                  </p:childTnLst>
                                </p:cTn>
                              </p:par>
                            </p:childTnLst>
                          </p:cTn>
                        </p:par>
                        <p:par>
                          <p:cTn id="28" fill="hold">
                            <p:stCondLst>
                              <p:cond delay="2400"/>
                            </p:stCondLst>
                            <p:childTnLst>
                              <p:par>
                                <p:cTn id="29" presetID="23" presetClass="entr" presetSubtype="16" fill="hold" grpId="0" nodeType="afterEffect">
                                  <p:stCondLst>
                                    <p:cond delay="0"/>
                                  </p:stCondLst>
                                  <p:childTnLst>
                                    <p:set>
                                      <p:cBhvr>
                                        <p:cTn id="30" dur="1" fill="hold">
                                          <p:stCondLst>
                                            <p:cond delay="0"/>
                                          </p:stCondLst>
                                        </p:cTn>
                                        <p:tgtEl>
                                          <p:spTgt spid="14">
                                            <p:graphicEl>
                                              <a:dgm id="{ED935C44-60B1-D24F-A9FE-BEE4C4344A9C}"/>
                                            </p:graphicEl>
                                          </p:spTgt>
                                        </p:tgtEl>
                                        <p:attrNameLst>
                                          <p:attrName>style.visibility</p:attrName>
                                        </p:attrNameLst>
                                      </p:cBhvr>
                                      <p:to>
                                        <p:strVal val="visible"/>
                                      </p:to>
                                    </p:set>
                                    <p:anim calcmode="lin" valueType="num">
                                      <p:cBhvr>
                                        <p:cTn id="31" dur="500" fill="hold"/>
                                        <p:tgtEl>
                                          <p:spTgt spid="14">
                                            <p:graphicEl>
                                              <a:dgm id="{ED935C44-60B1-D24F-A9FE-BEE4C4344A9C}"/>
                                            </p:graphicEl>
                                          </p:spTgt>
                                        </p:tgtEl>
                                        <p:attrNameLst>
                                          <p:attrName>ppt_w</p:attrName>
                                        </p:attrNameLst>
                                      </p:cBhvr>
                                      <p:tavLst>
                                        <p:tav tm="0">
                                          <p:val>
                                            <p:fltVal val="0"/>
                                          </p:val>
                                        </p:tav>
                                        <p:tav tm="100000">
                                          <p:val>
                                            <p:strVal val="#ppt_w"/>
                                          </p:val>
                                        </p:tav>
                                      </p:tavLst>
                                    </p:anim>
                                    <p:anim calcmode="lin" valueType="num">
                                      <p:cBhvr>
                                        <p:cTn id="32" dur="500" fill="hold"/>
                                        <p:tgtEl>
                                          <p:spTgt spid="14">
                                            <p:graphicEl>
                                              <a:dgm id="{ED935C44-60B1-D24F-A9FE-BEE4C4344A9C}"/>
                                            </p:graphicEl>
                                          </p:spTgt>
                                        </p:tgtEl>
                                        <p:attrNameLst>
                                          <p:attrName>ppt_h</p:attrName>
                                        </p:attrNameLst>
                                      </p:cBhvr>
                                      <p:tavLst>
                                        <p:tav tm="0">
                                          <p:val>
                                            <p:fltVal val="0"/>
                                          </p:val>
                                        </p:tav>
                                        <p:tav tm="100000">
                                          <p:val>
                                            <p:strVal val="#ppt_h"/>
                                          </p:val>
                                        </p:tav>
                                      </p:tavLst>
                                    </p:anim>
                                  </p:childTnLst>
                                </p:cTn>
                              </p:par>
                            </p:childTnLst>
                          </p:cTn>
                        </p:par>
                        <p:par>
                          <p:cTn id="33" fill="hold">
                            <p:stCondLst>
                              <p:cond delay="2900"/>
                            </p:stCondLst>
                            <p:childTnLst>
                              <p:par>
                                <p:cTn id="34" presetID="23" presetClass="entr" presetSubtype="16" fill="hold" grpId="0" nodeType="afterEffect">
                                  <p:stCondLst>
                                    <p:cond delay="0"/>
                                  </p:stCondLst>
                                  <p:childTnLst>
                                    <p:set>
                                      <p:cBhvr>
                                        <p:cTn id="35" dur="1" fill="hold">
                                          <p:stCondLst>
                                            <p:cond delay="0"/>
                                          </p:stCondLst>
                                        </p:cTn>
                                        <p:tgtEl>
                                          <p:spTgt spid="14">
                                            <p:graphicEl>
                                              <a:dgm id="{086DA433-0A4B-AD47-BC31-2D8BD61FEBA3}"/>
                                            </p:graphicEl>
                                          </p:spTgt>
                                        </p:tgtEl>
                                        <p:attrNameLst>
                                          <p:attrName>style.visibility</p:attrName>
                                        </p:attrNameLst>
                                      </p:cBhvr>
                                      <p:to>
                                        <p:strVal val="visible"/>
                                      </p:to>
                                    </p:set>
                                    <p:anim calcmode="lin" valueType="num">
                                      <p:cBhvr>
                                        <p:cTn id="36" dur="500" fill="hold"/>
                                        <p:tgtEl>
                                          <p:spTgt spid="14">
                                            <p:graphicEl>
                                              <a:dgm id="{086DA433-0A4B-AD47-BC31-2D8BD61FEBA3}"/>
                                            </p:graphicEl>
                                          </p:spTgt>
                                        </p:tgtEl>
                                        <p:attrNameLst>
                                          <p:attrName>ppt_w</p:attrName>
                                        </p:attrNameLst>
                                      </p:cBhvr>
                                      <p:tavLst>
                                        <p:tav tm="0">
                                          <p:val>
                                            <p:fltVal val="0"/>
                                          </p:val>
                                        </p:tav>
                                        <p:tav tm="100000">
                                          <p:val>
                                            <p:strVal val="#ppt_w"/>
                                          </p:val>
                                        </p:tav>
                                      </p:tavLst>
                                    </p:anim>
                                    <p:anim calcmode="lin" valueType="num">
                                      <p:cBhvr>
                                        <p:cTn id="37" dur="500" fill="hold"/>
                                        <p:tgtEl>
                                          <p:spTgt spid="14">
                                            <p:graphicEl>
                                              <a:dgm id="{086DA433-0A4B-AD47-BC31-2D8BD61FEBA3}"/>
                                            </p:graphicEl>
                                          </p:spTgt>
                                        </p:tgtEl>
                                        <p:attrNameLst>
                                          <p:attrName>ppt_h</p:attrName>
                                        </p:attrNameLst>
                                      </p:cBhvr>
                                      <p:tavLst>
                                        <p:tav tm="0">
                                          <p:val>
                                            <p:fltVal val="0"/>
                                          </p:val>
                                        </p:tav>
                                        <p:tav tm="100000">
                                          <p:val>
                                            <p:strVal val="#ppt_h"/>
                                          </p:val>
                                        </p:tav>
                                      </p:tavLst>
                                    </p:anim>
                                  </p:childTnLst>
                                </p:cTn>
                              </p:par>
                            </p:childTnLst>
                          </p:cTn>
                        </p:par>
                        <p:par>
                          <p:cTn id="38" fill="hold">
                            <p:stCondLst>
                              <p:cond delay="3400"/>
                            </p:stCondLst>
                            <p:childTnLst>
                              <p:par>
                                <p:cTn id="39" presetID="22" presetClass="entr" presetSubtype="4"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down)">
                                      <p:cBhvr>
                                        <p:cTn id="41" dur="500"/>
                                        <p:tgtEl>
                                          <p:spTgt spid="2">
                                            <p:txEl>
                                              <p:pRg st="0" end="0"/>
                                            </p:txEl>
                                          </p:spTgt>
                                        </p:tgtEl>
                                      </p:cBhvr>
                                    </p:animEffect>
                                  </p:childTnLst>
                                </p:cTn>
                              </p:par>
                            </p:childTnLst>
                          </p:cTn>
                        </p:par>
                        <p:par>
                          <p:cTn id="42" fill="hold">
                            <p:stCondLst>
                              <p:cond delay="3900"/>
                            </p:stCondLst>
                            <p:childTnLst>
                              <p:par>
                                <p:cTn id="43" presetID="22" presetClass="entr" presetSubtype="4" fill="hold" grpId="0" nodeType="after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down)">
                                      <p:cBhvr>
                                        <p:cTn id="45" dur="500"/>
                                        <p:tgtEl>
                                          <p:spTgt spid="2">
                                            <p:txEl>
                                              <p:pRg st="1" end="1"/>
                                            </p:txEl>
                                          </p:spTgt>
                                        </p:tgtEl>
                                      </p:cBhvr>
                                    </p:animEffect>
                                  </p:childTnLst>
                                </p:cTn>
                              </p:par>
                            </p:childTnLst>
                          </p:cTn>
                        </p:par>
                        <p:par>
                          <p:cTn id="46" fill="hold">
                            <p:stCondLst>
                              <p:cond delay="4400"/>
                            </p:stCondLst>
                            <p:childTnLst>
                              <p:par>
                                <p:cTn id="47" presetID="22" presetClass="entr" presetSubtype="4" fill="hold" grpId="0" nodeType="after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wipe(down)">
                                      <p:cBhvr>
                                        <p:cTn id="49" dur="500"/>
                                        <p:tgtEl>
                                          <p:spTgt spid="2">
                                            <p:txEl>
                                              <p:pRg st="2" end="2"/>
                                            </p:txEl>
                                          </p:spTgt>
                                        </p:tgtEl>
                                      </p:cBhvr>
                                    </p:animEffect>
                                  </p:childTnLst>
                                </p:cTn>
                              </p:par>
                              <p:par>
                                <p:cTn id="50" presetID="45"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700"/>
                                        <p:tgtEl>
                                          <p:spTgt spid="20"/>
                                        </p:tgtEl>
                                      </p:cBhvr>
                                    </p:animEffect>
                                    <p:anim calcmode="lin" valueType="num">
                                      <p:cBhvr>
                                        <p:cTn id="53" dur="700" fill="hold"/>
                                        <p:tgtEl>
                                          <p:spTgt spid="20"/>
                                        </p:tgtEl>
                                        <p:attrNameLst>
                                          <p:attrName>ppt_w</p:attrName>
                                        </p:attrNameLst>
                                      </p:cBhvr>
                                      <p:tavLst>
                                        <p:tav tm="0" fmla="#ppt_w*sin(2.5*pi*$)">
                                          <p:val>
                                            <p:fltVal val="0"/>
                                          </p:val>
                                        </p:tav>
                                        <p:tav tm="100000">
                                          <p:val>
                                            <p:fltVal val="1"/>
                                          </p:val>
                                        </p:tav>
                                      </p:tavLst>
                                    </p:anim>
                                    <p:anim calcmode="lin" valueType="num">
                                      <p:cBhvr>
                                        <p:cTn id="54" dur="7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Graphic spid="14" grpId="0">
        <p:bldSub>
          <a:bldDgm bld="one"/>
        </p:bldSub>
      </p:bldGraphic>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p:cNvPicPr>
          <p:nvPr>
            <p:ph sz="quarter" idx="14"/>
          </p:nvPr>
        </p:nvPicPr>
        <p:blipFill rotWithShape="1">
          <a:blip r:embed="rId3">
            <a:extLst>
              <a:ext uri="{28A0092B-C50C-407E-A947-70E740481C1C}">
                <a14:useLocalDpi xmlns:a14="http://schemas.microsoft.com/office/drawing/2010/main" val="0"/>
              </a:ext>
            </a:extLst>
          </a:blip>
          <a:srcRect t="9458"/>
          <a:stretch/>
        </p:blipFill>
        <p:spPr>
          <a:xfrm>
            <a:off x="4978400" y="1503680"/>
            <a:ext cx="3705100" cy="2286000"/>
          </a:xfrm>
        </p:spPr>
      </p:pic>
      <p:pic>
        <p:nvPicPr>
          <p:cNvPr id="11" name="Content Placeholder 10"/>
          <p:cNvPicPr>
            <a:picLocks noGrp="1"/>
          </p:cNvPicPr>
          <p:nvPr>
            <p:ph sz="quarter" idx="19"/>
          </p:nvPr>
        </p:nvPicPr>
        <p:blipFill>
          <a:blip r:embed="rId4">
            <a:extLst>
              <a:ext uri="{28A0092B-C50C-407E-A947-70E740481C1C}">
                <a14:useLocalDpi xmlns:a14="http://schemas.microsoft.com/office/drawing/2010/main" val="0"/>
              </a:ext>
            </a:extLst>
          </a:blip>
          <a:stretch>
            <a:fillRect/>
          </a:stretch>
        </p:blipFill>
        <p:spPr>
          <a:xfrm>
            <a:off x="812800" y="1503680"/>
            <a:ext cx="3484880" cy="2286000"/>
          </a:xfrm>
        </p:spPr>
      </p:pic>
      <p:sp>
        <p:nvSpPr>
          <p:cNvPr id="55" name="Title 54"/>
          <p:cNvSpPr>
            <a:spLocks noGrp="1"/>
          </p:cNvSpPr>
          <p:nvPr>
            <p:ph type="title"/>
          </p:nvPr>
        </p:nvSpPr>
        <p:spPr>
          <a:xfrm>
            <a:off x="580713" y="569810"/>
            <a:ext cx="8229600" cy="857250"/>
          </a:xfrm>
        </p:spPr>
        <p:txBody>
          <a:bodyPr/>
          <a:lstStyle/>
          <a:p>
            <a:r>
              <a:rPr lang="lt-LT" dirty="0"/>
              <a:t>Integralios pagalbos plėtra</a:t>
            </a:r>
            <a:endParaRPr lang="en-US" dirty="0"/>
          </a:p>
        </p:txBody>
      </p:sp>
      <p:sp>
        <p:nvSpPr>
          <p:cNvPr id="15" name="Content Placeholder 14"/>
          <p:cNvSpPr>
            <a:spLocks noGrp="1"/>
          </p:cNvSpPr>
          <p:nvPr>
            <p:ph sz="quarter" idx="22"/>
          </p:nvPr>
        </p:nvSpPr>
        <p:spPr>
          <a:xfrm>
            <a:off x="4714240" y="4136394"/>
            <a:ext cx="4429760" cy="567686"/>
          </a:xfrm>
          <a:ln>
            <a:noFill/>
          </a:ln>
        </p:spPr>
        <p:txBody>
          <a:bodyPr vert="horz" lIns="68565" tIns="34282" rIns="68565" bIns="34282" rtlCol="0">
            <a:noAutofit/>
          </a:bodyPr>
          <a:lstStyle/>
          <a:p>
            <a:r>
              <a:rPr lang="lt-LT" sz="1600" b="1" dirty="0"/>
              <a:t>Įdarbinti slaugos specialistai: 635 asm.</a:t>
            </a:r>
          </a:p>
          <a:p>
            <a:r>
              <a:rPr lang="lt-LT" sz="1600" b="1" dirty="0"/>
              <a:t>Apmokyta darbuotojų ir savanorių: 819 asm.</a:t>
            </a:r>
          </a:p>
        </p:txBody>
      </p:sp>
      <p:sp>
        <p:nvSpPr>
          <p:cNvPr id="16" name="Content Placeholder 15"/>
          <p:cNvSpPr>
            <a:spLocks noGrp="1"/>
          </p:cNvSpPr>
          <p:nvPr>
            <p:ph sz="quarter" idx="23"/>
          </p:nvPr>
        </p:nvSpPr>
        <p:spPr>
          <a:xfrm>
            <a:off x="690880" y="4142748"/>
            <a:ext cx="3799839" cy="435606"/>
          </a:xfrm>
        </p:spPr>
        <p:txBody>
          <a:bodyPr/>
          <a:lstStyle/>
          <a:p>
            <a:r>
              <a:rPr lang="lt-LT" sz="1600" b="1" dirty="0"/>
              <a:t>Integralios pagalbos gavėjai: 1 539 asm.</a:t>
            </a:r>
          </a:p>
          <a:p>
            <a:r>
              <a:rPr lang="lt-LT" sz="1600" b="1" dirty="0"/>
              <a:t>Konsultuoti šeimos nariai: 1 397 asm.</a:t>
            </a:r>
          </a:p>
        </p:txBody>
      </p:sp>
      <p:sp>
        <p:nvSpPr>
          <p:cNvPr id="12" name="Slide Number Placeholder 5"/>
          <p:cNvSpPr>
            <a:spLocks noGrp="1"/>
          </p:cNvSpPr>
          <p:nvPr>
            <p:ph type="sldNum" sz="quarter" idx="4"/>
          </p:nvPr>
        </p:nvSpPr>
        <p:spPr>
          <a:xfrm>
            <a:off x="8363212" y="535730"/>
            <a:ext cx="447101" cy="441914"/>
          </a:xfrm>
        </p:spPr>
        <p:txBody>
          <a:bodyPr/>
          <a:lstStyle/>
          <a:p>
            <a:pPr defTabSz="685800"/>
            <a:fld id="{77513DED-9F41-6D4C-AADB-00EAAC4B4386}" type="slidenum">
              <a:rPr lang="en-US"/>
              <a:pPr defTabSz="685800"/>
              <a:t>6</a:t>
            </a:fld>
            <a:endParaRPr lang="en-US"/>
          </a:p>
        </p:txBody>
      </p:sp>
      <p:sp>
        <p:nvSpPr>
          <p:cNvPr id="13" name="Text Placeholder 8"/>
          <p:cNvSpPr txBox="1">
            <a:spLocks/>
          </p:cNvSpPr>
          <p:nvPr/>
        </p:nvSpPr>
        <p:spPr>
          <a:xfrm>
            <a:off x="3730020" y="427569"/>
            <a:ext cx="2132300" cy="391583"/>
          </a:xfrm>
          <a:prstGeom prst="rect">
            <a:avLst/>
          </a:prstGeom>
        </p:spPr>
        <p:txBody>
          <a:bodyPr vert="horz" lIns="91420" tIns="45709" rIns="91420" bIns="45709" rtlCol="0" anchor="ctr">
            <a:normAutofit fontScale="70000" lnSpcReduction="20000"/>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dirty="0"/>
              <a:t>Projekto pavyzdys</a:t>
            </a:r>
            <a:endParaRPr lang="en-US" sz="2000" dirty="0">
              <a:solidFill>
                <a:schemeClr val="accent2"/>
              </a:solidFill>
            </a:endParaRPr>
          </a:p>
        </p:txBody>
      </p:sp>
    </p:spTree>
    <p:extLst>
      <p:ext uri="{BB962C8B-B14F-4D97-AF65-F5344CB8AC3E}">
        <p14:creationId xmlns:p14="http://schemas.microsoft.com/office/powerpoint/2010/main" val="34431441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fltVal val="0.5"/>
                                          </p:val>
                                        </p:tav>
                                        <p:tav tm="100000">
                                          <p:val>
                                            <p:strVal val="#ppt_x"/>
                                          </p:val>
                                        </p:tav>
                                      </p:tavLst>
                                    </p:anim>
                                    <p:anim calcmode="lin" valueType="num">
                                      <p:cBhvr>
                                        <p:cTn id="11" dur="10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fltVal val="0.5"/>
                                          </p:val>
                                        </p:tav>
                                        <p:tav tm="100000">
                                          <p:val>
                                            <p:strVal val="#ppt_x"/>
                                          </p:val>
                                        </p:tav>
                                      </p:tavLst>
                                    </p:anim>
                                    <p:anim calcmode="lin" valueType="num">
                                      <p:cBhvr>
                                        <p:cTn id="18" dur="100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00"/>
                                        <p:tgtEl>
                                          <p:spTgt spid="16"/>
                                        </p:tgtEl>
                                      </p:cBhvr>
                                    </p:animEffect>
                                    <p:anim calcmode="lin" valueType="num">
                                      <p:cBhvr>
                                        <p:cTn id="23" dur="700" fill="hold"/>
                                        <p:tgtEl>
                                          <p:spTgt spid="16"/>
                                        </p:tgtEl>
                                        <p:attrNameLst>
                                          <p:attrName>ppt_x</p:attrName>
                                        </p:attrNameLst>
                                      </p:cBhvr>
                                      <p:tavLst>
                                        <p:tav tm="0">
                                          <p:val>
                                            <p:strVal val="#ppt_x"/>
                                          </p:val>
                                        </p:tav>
                                        <p:tav tm="100000">
                                          <p:val>
                                            <p:strVal val="#ppt_x"/>
                                          </p:val>
                                        </p:tav>
                                      </p:tavLst>
                                    </p:anim>
                                    <p:anim calcmode="lin" valueType="num">
                                      <p:cBhvr>
                                        <p:cTn id="24" dur="630" decel="100000" fill="hold"/>
                                        <p:tgtEl>
                                          <p:spTgt spid="16"/>
                                        </p:tgtEl>
                                        <p:attrNameLst>
                                          <p:attrName>ppt_y</p:attrName>
                                        </p:attrNameLst>
                                      </p:cBhvr>
                                      <p:tavLst>
                                        <p:tav tm="0">
                                          <p:val>
                                            <p:strVal val="#ppt_y+1"/>
                                          </p:val>
                                        </p:tav>
                                        <p:tav tm="100000">
                                          <p:val>
                                            <p:strVal val="#ppt_y-.03"/>
                                          </p:val>
                                        </p:tav>
                                      </p:tavLst>
                                    </p:anim>
                                    <p:anim calcmode="lin" valueType="num">
                                      <p:cBhvr>
                                        <p:cTn id="25" dur="70" accel="100000" fill="hold">
                                          <p:stCondLst>
                                            <p:cond delay="630"/>
                                          </p:stCondLst>
                                        </p:cTn>
                                        <p:tgtEl>
                                          <p:spTgt spid="16"/>
                                        </p:tgtEl>
                                        <p:attrNameLst>
                                          <p:attrName>ppt_y</p:attrName>
                                        </p:attrNameLst>
                                      </p:cBhvr>
                                      <p:tavLst>
                                        <p:tav tm="0">
                                          <p:val>
                                            <p:strVal val="#ppt_y-.03"/>
                                          </p:val>
                                        </p:tav>
                                        <p:tav tm="100000">
                                          <p:val>
                                            <p:strVal val="#ppt_y"/>
                                          </p:val>
                                        </p:tav>
                                      </p:tavLst>
                                    </p:anim>
                                  </p:childTnLst>
                                </p:cTn>
                              </p:par>
                            </p:childTnLst>
                          </p:cTn>
                        </p:par>
                        <p:par>
                          <p:cTn id="26" fill="hold">
                            <p:stCondLst>
                              <p:cond delay="170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anim calcmode="lin" valueType="num">
                                      <p:cBhvr>
                                        <p:cTn id="30" dur="700" fill="hold"/>
                                        <p:tgtEl>
                                          <p:spTgt spid="15"/>
                                        </p:tgtEl>
                                        <p:attrNameLst>
                                          <p:attrName>ppt_x</p:attrName>
                                        </p:attrNameLst>
                                      </p:cBhvr>
                                      <p:tavLst>
                                        <p:tav tm="0">
                                          <p:val>
                                            <p:strVal val="#ppt_x"/>
                                          </p:val>
                                        </p:tav>
                                        <p:tav tm="100000">
                                          <p:val>
                                            <p:strVal val="#ppt_x"/>
                                          </p:val>
                                        </p:tav>
                                      </p:tavLst>
                                    </p:anim>
                                    <p:anim calcmode="lin" valueType="num">
                                      <p:cBhvr>
                                        <p:cTn id="31" dur="630" decel="100000" fill="hold"/>
                                        <p:tgtEl>
                                          <p:spTgt spid="15"/>
                                        </p:tgtEl>
                                        <p:attrNameLst>
                                          <p:attrName>ppt_y</p:attrName>
                                        </p:attrNameLst>
                                      </p:cBhvr>
                                      <p:tavLst>
                                        <p:tav tm="0">
                                          <p:val>
                                            <p:strVal val="#ppt_y+1"/>
                                          </p:val>
                                        </p:tav>
                                        <p:tav tm="100000">
                                          <p:val>
                                            <p:strVal val="#ppt_y-.03"/>
                                          </p:val>
                                        </p:tav>
                                      </p:tavLst>
                                    </p:anim>
                                    <p:anim calcmode="lin" valueType="num">
                                      <p:cBhvr>
                                        <p:cTn id="32" dur="70" accel="100000" fill="hold">
                                          <p:stCondLst>
                                            <p:cond delay="630"/>
                                          </p:stCondLst>
                                        </p:cTn>
                                        <p:tgtEl>
                                          <p:spTgt spid="15"/>
                                        </p:tgtEl>
                                        <p:attrNameLst>
                                          <p:attrName>ppt_y</p:attrName>
                                        </p:attrNameLst>
                                      </p:cBhvr>
                                      <p:tavLst>
                                        <p:tav tm="0">
                                          <p:val>
                                            <p:strVal val="#ppt_y-.03"/>
                                          </p:val>
                                        </p:tav>
                                        <p:tav tm="100000">
                                          <p:val>
                                            <p:strVal val="#ppt_y"/>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00"/>
                                        <p:tgtEl>
                                          <p:spTgt spid="12"/>
                                        </p:tgtEl>
                                      </p:cBhvr>
                                    </p:animEffect>
                                    <p:anim calcmode="lin" valueType="num">
                                      <p:cBhvr>
                                        <p:cTn id="36" dur="700" fill="hold"/>
                                        <p:tgtEl>
                                          <p:spTgt spid="12"/>
                                        </p:tgtEl>
                                        <p:attrNameLst>
                                          <p:attrName>ppt_w</p:attrName>
                                        </p:attrNameLst>
                                      </p:cBhvr>
                                      <p:tavLst>
                                        <p:tav tm="0" fmla="#ppt_w*sin(2.5*pi*$)">
                                          <p:val>
                                            <p:fltVal val="0"/>
                                          </p:val>
                                        </p:tav>
                                        <p:tav tm="100000">
                                          <p:val>
                                            <p:fltVal val="1"/>
                                          </p:val>
                                        </p:tav>
                                      </p:tavLst>
                                    </p:anim>
                                    <p:anim calcmode="lin" valueType="num">
                                      <p:cBhvr>
                                        <p:cTn id="37" dur="7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quarter" idx="14"/>
            <p:extLst>
              <p:ext uri="{D42A27DB-BD31-4B8C-83A1-F6EECF244321}">
                <p14:modId xmlns:p14="http://schemas.microsoft.com/office/powerpoint/2010/main" val="1080000769"/>
              </p:ext>
            </p:extLst>
          </p:nvPr>
        </p:nvGraphicFramePr>
        <p:xfrm>
          <a:off x="252461" y="819152"/>
          <a:ext cx="8639175" cy="342899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4"/>
          </p:nvPr>
        </p:nvSpPr>
        <p:spPr>
          <a:xfrm>
            <a:off x="8363212" y="535730"/>
            <a:ext cx="447101" cy="441914"/>
          </a:xfrm>
        </p:spPr>
        <p:txBody>
          <a:bodyPr/>
          <a:lstStyle/>
          <a:p>
            <a:pPr defTabSz="685800"/>
            <a:fld id="{77513DED-9F41-6D4C-AADB-00EAAC4B4386}" type="slidenum">
              <a:rPr lang="en-US"/>
              <a:pPr defTabSz="685800"/>
              <a:t>7</a:t>
            </a:fld>
            <a:endParaRPr lang="en-US"/>
          </a:p>
        </p:txBody>
      </p:sp>
      <p:sp>
        <p:nvSpPr>
          <p:cNvPr id="7" name="Text Placeholder 8"/>
          <p:cNvSpPr txBox="1">
            <a:spLocks/>
          </p:cNvSpPr>
          <p:nvPr/>
        </p:nvSpPr>
        <p:spPr>
          <a:xfrm>
            <a:off x="252062" y="427569"/>
            <a:ext cx="3049938"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sz="2000" dirty="0">
                <a:solidFill>
                  <a:schemeClr val="accent2"/>
                </a:solidFill>
              </a:rPr>
              <a:t>Investicijų poveikis</a:t>
            </a:r>
            <a:endParaRPr lang="en-US" sz="2000" dirty="0">
              <a:solidFill>
                <a:schemeClr val="accent2"/>
              </a:solidFill>
            </a:endParaRPr>
          </a:p>
        </p:txBody>
      </p:sp>
    </p:spTree>
    <p:extLst>
      <p:ext uri="{BB962C8B-B14F-4D97-AF65-F5344CB8AC3E}">
        <p14:creationId xmlns:p14="http://schemas.microsoft.com/office/powerpoint/2010/main" val="374204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 calcmode="lin" valueType="num">
                                      <p:cBhvr additive="base">
                                        <p:cTn id="7" dur="400"/>
                                        <p:tgtEl>
                                          <p:spTgt spid="14">
                                            <p:graphicEl>
                                              <a:chart seriesIdx="-3" categoryIdx="-3" bldStep="gridLegend"/>
                                            </p:graphicEl>
                                          </p:spTgt>
                                        </p:tgtEl>
                                        <p:attrNameLst>
                                          <p:attrName>ppt_x</p:attrName>
                                        </p:attrNameLst>
                                      </p:cBhvr>
                                      <p:tavLst>
                                        <p:tav tm="0">
                                          <p:val>
                                            <p:strVal val="#ppt_x-#ppt_w*1.125000"/>
                                          </p:val>
                                        </p:tav>
                                        <p:tav tm="100000">
                                          <p:val>
                                            <p:strVal val="#ppt_x"/>
                                          </p:val>
                                        </p:tav>
                                      </p:tavLst>
                                    </p:anim>
                                    <p:animEffect transition="in" filter="wipe(right)">
                                      <p:cBhvr>
                                        <p:cTn id="8" dur="400"/>
                                        <p:tgtEl>
                                          <p:spTgt spid="14">
                                            <p:graphicEl>
                                              <a:chart seriesIdx="-3" categoryIdx="-3" bldStep="gridLegend"/>
                                            </p:graphicEl>
                                          </p:spTgt>
                                        </p:tgtEl>
                                      </p:cBhvr>
                                    </p:animEffect>
                                  </p:childTnLst>
                                </p:cTn>
                              </p:par>
                            </p:childTnLst>
                          </p:cTn>
                        </p:par>
                        <p:par>
                          <p:cTn id="9" fill="hold">
                            <p:stCondLst>
                              <p:cond delay="400"/>
                            </p:stCondLst>
                            <p:childTnLst>
                              <p:par>
                                <p:cTn id="10" presetID="12" presetClass="entr" presetSubtype="8" fill="hold" grpId="0" nodeType="afterEffect">
                                  <p:stCondLst>
                                    <p:cond delay="0"/>
                                  </p:stCondLst>
                                  <p:childTnLst>
                                    <p:set>
                                      <p:cBhvr>
                                        <p:cTn id="11" dur="1" fill="hold">
                                          <p:stCondLst>
                                            <p:cond delay="0"/>
                                          </p:stCondLst>
                                        </p:cTn>
                                        <p:tgtEl>
                                          <p:spTgt spid="14">
                                            <p:graphicEl>
                                              <a:chart seriesIdx="-4" categoryIdx="0" bldStep="category"/>
                                            </p:graphicEl>
                                          </p:spTgt>
                                        </p:tgtEl>
                                        <p:attrNameLst>
                                          <p:attrName>style.visibility</p:attrName>
                                        </p:attrNameLst>
                                      </p:cBhvr>
                                      <p:to>
                                        <p:strVal val="visible"/>
                                      </p:to>
                                    </p:set>
                                    <p:anim calcmode="lin" valueType="num">
                                      <p:cBhvr additive="base">
                                        <p:cTn id="12" dur="400"/>
                                        <p:tgtEl>
                                          <p:spTgt spid="14">
                                            <p:graphicEl>
                                              <a:chart seriesIdx="-4" categoryIdx="0" bldStep="category"/>
                                            </p:graphicEl>
                                          </p:spTgt>
                                        </p:tgtEl>
                                        <p:attrNameLst>
                                          <p:attrName>ppt_x</p:attrName>
                                        </p:attrNameLst>
                                      </p:cBhvr>
                                      <p:tavLst>
                                        <p:tav tm="0">
                                          <p:val>
                                            <p:strVal val="#ppt_x-#ppt_w*1.125000"/>
                                          </p:val>
                                        </p:tav>
                                        <p:tav tm="100000">
                                          <p:val>
                                            <p:strVal val="#ppt_x"/>
                                          </p:val>
                                        </p:tav>
                                      </p:tavLst>
                                    </p:anim>
                                    <p:animEffect transition="in" filter="wipe(right)">
                                      <p:cBhvr>
                                        <p:cTn id="13" dur="400"/>
                                        <p:tgtEl>
                                          <p:spTgt spid="14">
                                            <p:graphicEl>
                                              <a:chart seriesIdx="-4" categoryIdx="0" bldStep="category"/>
                                            </p:graphicEl>
                                          </p:spTgt>
                                        </p:tgtEl>
                                      </p:cBhvr>
                                    </p:animEffect>
                                  </p:childTnLst>
                                </p:cTn>
                              </p:par>
                            </p:childTnLst>
                          </p:cTn>
                        </p:par>
                        <p:par>
                          <p:cTn id="14" fill="hold">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14">
                                            <p:graphicEl>
                                              <a:chart seriesIdx="-4" categoryIdx="1" bldStep="category"/>
                                            </p:graphicEl>
                                          </p:spTgt>
                                        </p:tgtEl>
                                        <p:attrNameLst>
                                          <p:attrName>style.visibility</p:attrName>
                                        </p:attrNameLst>
                                      </p:cBhvr>
                                      <p:to>
                                        <p:strVal val="visible"/>
                                      </p:to>
                                    </p:set>
                                    <p:anim calcmode="lin" valueType="num">
                                      <p:cBhvr additive="base">
                                        <p:cTn id="17" dur="400"/>
                                        <p:tgtEl>
                                          <p:spTgt spid="14">
                                            <p:graphicEl>
                                              <a:chart seriesIdx="-4" categoryIdx="1" bldStep="category"/>
                                            </p:graphicEl>
                                          </p:spTgt>
                                        </p:tgtEl>
                                        <p:attrNameLst>
                                          <p:attrName>ppt_x</p:attrName>
                                        </p:attrNameLst>
                                      </p:cBhvr>
                                      <p:tavLst>
                                        <p:tav tm="0">
                                          <p:val>
                                            <p:strVal val="#ppt_x-#ppt_w*1.125000"/>
                                          </p:val>
                                        </p:tav>
                                        <p:tav tm="100000">
                                          <p:val>
                                            <p:strVal val="#ppt_x"/>
                                          </p:val>
                                        </p:tav>
                                      </p:tavLst>
                                    </p:anim>
                                    <p:animEffect transition="in" filter="wipe(right)">
                                      <p:cBhvr>
                                        <p:cTn id="18" dur="400"/>
                                        <p:tgtEl>
                                          <p:spTgt spid="14">
                                            <p:graphicEl>
                                              <a:chart seriesIdx="-4" categoryIdx="1" bldStep="category"/>
                                            </p:graphicEl>
                                          </p:spTgt>
                                        </p:tgtEl>
                                      </p:cBhvr>
                                    </p:animEffect>
                                  </p:childTnLst>
                                </p:cTn>
                              </p:par>
                            </p:childTnLst>
                          </p:cTn>
                        </p:par>
                        <p:par>
                          <p:cTn id="19" fill="hold">
                            <p:stCondLst>
                              <p:cond delay="1200"/>
                            </p:stCondLst>
                            <p:childTnLst>
                              <p:par>
                                <p:cTn id="20" presetID="12" presetClass="entr" presetSubtype="8" fill="hold" grpId="0" nodeType="afterEffect">
                                  <p:stCondLst>
                                    <p:cond delay="0"/>
                                  </p:stCondLst>
                                  <p:childTnLst>
                                    <p:set>
                                      <p:cBhvr>
                                        <p:cTn id="21" dur="1" fill="hold">
                                          <p:stCondLst>
                                            <p:cond delay="0"/>
                                          </p:stCondLst>
                                        </p:cTn>
                                        <p:tgtEl>
                                          <p:spTgt spid="14">
                                            <p:graphicEl>
                                              <a:chart seriesIdx="-4" categoryIdx="2" bldStep="category"/>
                                            </p:graphicEl>
                                          </p:spTgt>
                                        </p:tgtEl>
                                        <p:attrNameLst>
                                          <p:attrName>style.visibility</p:attrName>
                                        </p:attrNameLst>
                                      </p:cBhvr>
                                      <p:to>
                                        <p:strVal val="visible"/>
                                      </p:to>
                                    </p:set>
                                    <p:anim calcmode="lin" valueType="num">
                                      <p:cBhvr additive="base">
                                        <p:cTn id="22" dur="400"/>
                                        <p:tgtEl>
                                          <p:spTgt spid="14">
                                            <p:graphicEl>
                                              <a:chart seriesIdx="-4" categoryIdx="2" bldStep="category"/>
                                            </p:graphicEl>
                                          </p:spTgt>
                                        </p:tgtEl>
                                        <p:attrNameLst>
                                          <p:attrName>ppt_x</p:attrName>
                                        </p:attrNameLst>
                                      </p:cBhvr>
                                      <p:tavLst>
                                        <p:tav tm="0">
                                          <p:val>
                                            <p:strVal val="#ppt_x-#ppt_w*1.125000"/>
                                          </p:val>
                                        </p:tav>
                                        <p:tav tm="100000">
                                          <p:val>
                                            <p:strVal val="#ppt_x"/>
                                          </p:val>
                                        </p:tav>
                                      </p:tavLst>
                                    </p:anim>
                                    <p:animEffect transition="in" filter="wipe(right)">
                                      <p:cBhvr>
                                        <p:cTn id="23" dur="400"/>
                                        <p:tgtEl>
                                          <p:spTgt spid="14">
                                            <p:graphicEl>
                                              <a:chart seriesIdx="-4" categoryIdx="2" bldStep="category"/>
                                            </p:graphicEl>
                                          </p:spTgt>
                                        </p:tgtEl>
                                      </p:cBhvr>
                                    </p:animEffect>
                                  </p:childTnLst>
                                </p:cTn>
                              </p:par>
                            </p:childTnLst>
                          </p:cTn>
                        </p:par>
                        <p:par>
                          <p:cTn id="24" fill="hold">
                            <p:stCondLst>
                              <p:cond delay="1600"/>
                            </p:stCondLst>
                            <p:childTnLst>
                              <p:par>
                                <p:cTn id="25" presetID="12" presetClass="entr" presetSubtype="8" fill="hold" grpId="0" nodeType="afterEffect">
                                  <p:stCondLst>
                                    <p:cond delay="0"/>
                                  </p:stCondLst>
                                  <p:childTnLst>
                                    <p:set>
                                      <p:cBhvr>
                                        <p:cTn id="26" dur="1" fill="hold">
                                          <p:stCondLst>
                                            <p:cond delay="0"/>
                                          </p:stCondLst>
                                        </p:cTn>
                                        <p:tgtEl>
                                          <p:spTgt spid="14">
                                            <p:graphicEl>
                                              <a:chart seriesIdx="-4" categoryIdx="3" bldStep="category"/>
                                            </p:graphicEl>
                                          </p:spTgt>
                                        </p:tgtEl>
                                        <p:attrNameLst>
                                          <p:attrName>style.visibility</p:attrName>
                                        </p:attrNameLst>
                                      </p:cBhvr>
                                      <p:to>
                                        <p:strVal val="visible"/>
                                      </p:to>
                                    </p:set>
                                    <p:anim calcmode="lin" valueType="num">
                                      <p:cBhvr additive="base">
                                        <p:cTn id="27" dur="400"/>
                                        <p:tgtEl>
                                          <p:spTgt spid="14">
                                            <p:graphicEl>
                                              <a:chart seriesIdx="-4" categoryIdx="3" bldStep="category"/>
                                            </p:graphicEl>
                                          </p:spTgt>
                                        </p:tgtEl>
                                        <p:attrNameLst>
                                          <p:attrName>ppt_x</p:attrName>
                                        </p:attrNameLst>
                                      </p:cBhvr>
                                      <p:tavLst>
                                        <p:tav tm="0">
                                          <p:val>
                                            <p:strVal val="#ppt_x-#ppt_w*1.125000"/>
                                          </p:val>
                                        </p:tav>
                                        <p:tav tm="100000">
                                          <p:val>
                                            <p:strVal val="#ppt_x"/>
                                          </p:val>
                                        </p:tav>
                                      </p:tavLst>
                                    </p:anim>
                                    <p:animEffect transition="in" filter="wipe(right)">
                                      <p:cBhvr>
                                        <p:cTn id="28" dur="400"/>
                                        <p:tgtEl>
                                          <p:spTgt spid="14">
                                            <p:graphicEl>
                                              <a:chart seriesIdx="-4" categoryIdx="3" bldStep="category"/>
                                            </p:graphicEl>
                                          </p:spTgt>
                                        </p:tgtEl>
                                      </p:cBhvr>
                                    </p:animEffect>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14">
                                            <p:graphicEl>
                                              <a:chart seriesIdx="-4" categoryIdx="4" bldStep="category"/>
                                            </p:graphicEl>
                                          </p:spTgt>
                                        </p:tgtEl>
                                        <p:attrNameLst>
                                          <p:attrName>style.visibility</p:attrName>
                                        </p:attrNameLst>
                                      </p:cBhvr>
                                      <p:to>
                                        <p:strVal val="visible"/>
                                      </p:to>
                                    </p:set>
                                    <p:anim calcmode="lin" valueType="num">
                                      <p:cBhvr additive="base">
                                        <p:cTn id="32" dur="400"/>
                                        <p:tgtEl>
                                          <p:spTgt spid="14">
                                            <p:graphicEl>
                                              <a:chart seriesIdx="-4" categoryIdx="4" bldStep="category"/>
                                            </p:graphicEl>
                                          </p:spTgt>
                                        </p:tgtEl>
                                        <p:attrNameLst>
                                          <p:attrName>ppt_x</p:attrName>
                                        </p:attrNameLst>
                                      </p:cBhvr>
                                      <p:tavLst>
                                        <p:tav tm="0">
                                          <p:val>
                                            <p:strVal val="#ppt_x-#ppt_w*1.125000"/>
                                          </p:val>
                                        </p:tav>
                                        <p:tav tm="100000">
                                          <p:val>
                                            <p:strVal val="#ppt_x"/>
                                          </p:val>
                                        </p:tav>
                                      </p:tavLst>
                                    </p:anim>
                                    <p:animEffect transition="in" filter="wipe(right)">
                                      <p:cBhvr>
                                        <p:cTn id="33" dur="400"/>
                                        <p:tgtEl>
                                          <p:spTgt spid="14">
                                            <p:graphicEl>
                                              <a:chart seriesIdx="-4" categoryIdx="4" bldStep="category"/>
                                            </p:graphicEl>
                                          </p:spTgt>
                                        </p:tgtEl>
                                      </p:cBhvr>
                                    </p:animEffect>
                                  </p:childTnLst>
                                </p:cTn>
                              </p:par>
                              <p:par>
                                <p:cTn id="34" presetID="45"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00"/>
                                        <p:tgtEl>
                                          <p:spTgt spid="6"/>
                                        </p:tgtEl>
                                      </p:cBhvr>
                                    </p:animEffect>
                                    <p:anim calcmode="lin" valueType="num">
                                      <p:cBhvr>
                                        <p:cTn id="37" dur="700" fill="hold"/>
                                        <p:tgtEl>
                                          <p:spTgt spid="6"/>
                                        </p:tgtEl>
                                        <p:attrNameLst>
                                          <p:attrName>ppt_w</p:attrName>
                                        </p:attrNameLst>
                                      </p:cBhvr>
                                      <p:tavLst>
                                        <p:tav tm="0" fmla="#ppt_w*sin(2.5*pi*$)">
                                          <p:val>
                                            <p:fltVal val="0"/>
                                          </p:val>
                                        </p:tav>
                                        <p:tav tm="100000">
                                          <p:val>
                                            <p:fltVal val="1"/>
                                          </p:val>
                                        </p:tav>
                                      </p:tavLst>
                                    </p:anim>
                                    <p:anim calcmode="lin" valueType="num">
                                      <p:cBhvr>
                                        <p:cTn id="38" dur="7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category"/>
        </p:bldSub>
      </p:bldGraphic>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D2C2E"/>
        </a:solidFill>
        <a:effectLst/>
      </p:bgPr>
    </p:bg>
    <p:spTree>
      <p:nvGrpSpPr>
        <p:cNvPr id="1" name=""/>
        <p:cNvGrpSpPr/>
        <p:nvPr/>
      </p:nvGrpSpPr>
      <p:grpSpPr>
        <a:xfrm>
          <a:off x="0" y="0"/>
          <a:ext cx="0" cy="0"/>
          <a:chOff x="0" y="0"/>
          <a:chExt cx="0" cy="0"/>
        </a:xfrm>
      </p:grpSpPr>
      <p:sp>
        <p:nvSpPr>
          <p:cNvPr id="14" name="Right Triangle 5"/>
          <p:cNvSpPr/>
          <p:nvPr/>
        </p:nvSpPr>
        <p:spPr>
          <a:xfrm rot="20627121" flipV="1">
            <a:off x="-883459" y="-1048141"/>
            <a:ext cx="9679995" cy="9679995"/>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p>
        </p:txBody>
      </p:sp>
      <p:sp>
        <p:nvSpPr>
          <p:cNvPr id="13" name="Title 12"/>
          <p:cNvSpPr>
            <a:spLocks noGrp="1"/>
          </p:cNvSpPr>
          <p:nvPr>
            <p:ph type="title"/>
          </p:nvPr>
        </p:nvSpPr>
        <p:spPr/>
        <p:txBody>
          <a:bodyPr>
            <a:normAutofit/>
          </a:bodyPr>
          <a:lstStyle/>
          <a:p>
            <a:r>
              <a:rPr lang="lt-LT" sz="2000" b="1" dirty="0"/>
              <a:t>Tikslas: didinti </a:t>
            </a:r>
            <a:r>
              <a:rPr lang="lt-LT" sz="2000" b="1" dirty="0" smtClean="0"/>
              <a:t>socialinę aprėptį</a:t>
            </a:r>
            <a:endParaRPr lang="en-US" sz="2000" dirty="0"/>
          </a:p>
        </p:txBody>
      </p:sp>
      <p:sp>
        <p:nvSpPr>
          <p:cNvPr id="28" name="Data 27"/>
          <p:cNvSpPr/>
          <p:nvPr/>
        </p:nvSpPr>
        <p:spPr>
          <a:xfrm>
            <a:off x="3852474" y="2473337"/>
            <a:ext cx="4527251" cy="652000"/>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a:solidFill>
                  <a:schemeClr val="accent1"/>
                </a:solidFill>
              </a:rPr>
              <a:t>Dalyvavo 26,7 tūkst. asmenų  </a:t>
            </a:r>
            <a:endParaRPr lang="en-US" sz="1400" b="1" dirty="0">
              <a:solidFill>
                <a:schemeClr val="accent1"/>
              </a:solidFill>
            </a:endParaRPr>
          </a:p>
        </p:txBody>
      </p:sp>
      <p:sp>
        <p:nvSpPr>
          <p:cNvPr id="30" name="Data 29"/>
          <p:cNvSpPr/>
          <p:nvPr/>
        </p:nvSpPr>
        <p:spPr>
          <a:xfrm>
            <a:off x="4440662" y="1352553"/>
            <a:ext cx="4580508" cy="667316"/>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28 </a:t>
            </a:r>
            <a:r>
              <a:rPr lang="lt-LT" sz="1400" b="1" dirty="0">
                <a:solidFill>
                  <a:schemeClr val="accent1"/>
                </a:solidFill>
              </a:rPr>
              <a:t>proc. </a:t>
            </a:r>
            <a:r>
              <a:rPr lang="lt-LT" sz="1400" b="1" dirty="0" smtClean="0">
                <a:solidFill>
                  <a:schemeClr val="accent1"/>
                </a:solidFill>
              </a:rPr>
              <a:t>asmenų įsidarbino arba tęsia mokymąsi</a:t>
            </a:r>
            <a:endParaRPr lang="en-US" sz="1400" b="1" dirty="0">
              <a:solidFill>
                <a:schemeClr val="accent1"/>
              </a:solidFill>
            </a:endParaRPr>
          </a:p>
        </p:txBody>
      </p:sp>
      <p:sp>
        <p:nvSpPr>
          <p:cNvPr id="32" name="Data 31"/>
          <p:cNvSpPr/>
          <p:nvPr/>
        </p:nvSpPr>
        <p:spPr>
          <a:xfrm>
            <a:off x="3264286" y="3594124"/>
            <a:ext cx="5115439" cy="773159"/>
          </a:xfrm>
          <a:prstGeom prst="flowChartInputOutpu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91420" tIns="45709" rIns="91420" bIns="45709" rtlCol="0" anchor="ctr"/>
          <a:lstStyle/>
          <a:p>
            <a:pPr algn="ctr"/>
            <a:r>
              <a:rPr lang="lt-LT" sz="1400" b="1" dirty="0" smtClean="0">
                <a:solidFill>
                  <a:schemeClr val="accent1"/>
                </a:solidFill>
              </a:rPr>
              <a:t>Lietuvoje dirbančių neįgaliųjų dalis – 29  proc.</a:t>
            </a:r>
            <a:endParaRPr lang="en-US" sz="1400" b="1" dirty="0">
              <a:solidFill>
                <a:schemeClr val="accent1"/>
              </a:solidFill>
            </a:endParaRPr>
          </a:p>
        </p:txBody>
      </p:sp>
      <p:pic>
        <p:nvPicPr>
          <p:cNvPr id="15" name="Picture Placeholder 13"/>
          <p:cNvPicPr>
            <a:picLocks noChangeAspect="1"/>
          </p:cNvPicPr>
          <p:nvPr/>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
        <p:nvSpPr>
          <p:cNvPr id="26" name="Text Placeholder 10"/>
          <p:cNvSpPr txBox="1">
            <a:spLocks/>
          </p:cNvSpPr>
          <p:nvPr/>
        </p:nvSpPr>
        <p:spPr>
          <a:xfrm>
            <a:off x="252416" y="1352550"/>
            <a:ext cx="4319588" cy="2895600"/>
          </a:xfrm>
          <a:prstGeom prst="rect">
            <a:avLst/>
          </a:prstGeom>
        </p:spPr>
        <p:txBody>
          <a:bodyPr/>
          <a:lst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gn="l">
              <a:buFont typeface="Wingdings" panose="020B0604020202020204" pitchFamily="2" charset="2"/>
              <a:buChar char="q"/>
            </a:pPr>
            <a:r>
              <a:rPr lang="lt-LT" sz="1800" b="1" dirty="0"/>
              <a:t>Socialinių problemų prevencija</a:t>
            </a:r>
          </a:p>
          <a:p>
            <a:pPr marL="171450" indent="-171450" algn="l">
              <a:buFont typeface="Wingdings" panose="020B0604020202020204" pitchFamily="2" charset="2"/>
              <a:buChar char="q"/>
            </a:pPr>
            <a:r>
              <a:rPr lang="lt-LT" sz="1800" b="1" dirty="0"/>
              <a:t>Diskriminacijos mažinimas </a:t>
            </a:r>
          </a:p>
          <a:p>
            <a:pPr marL="171450" indent="-171450" algn="l">
              <a:buFont typeface="Wingdings" panose="020B0604020202020204" pitchFamily="2" charset="2"/>
              <a:buChar char="q"/>
            </a:pPr>
            <a:r>
              <a:rPr lang="lt-LT" sz="1800" b="1" dirty="0"/>
              <a:t>Socialinės rizikos bei socialinę atskirtį patiriančių asmenų integracija į darbo rinką</a:t>
            </a:r>
          </a:p>
        </p:txBody>
      </p:sp>
    </p:spTree>
    <p:extLst>
      <p:ext uri="{BB962C8B-B14F-4D97-AF65-F5344CB8AC3E}">
        <p14:creationId xmlns:p14="http://schemas.microsoft.com/office/powerpoint/2010/main" val="3705070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300" fill="hold"/>
                                        <p:tgtEl>
                                          <p:spTgt spid="30"/>
                                        </p:tgtEl>
                                        <p:attrNameLst>
                                          <p:attrName>ppt_x</p:attrName>
                                        </p:attrNameLst>
                                      </p:cBhvr>
                                      <p:tavLst>
                                        <p:tav tm="0">
                                          <p:val>
                                            <p:strVal val="1+#ppt_w/2"/>
                                          </p:val>
                                        </p:tav>
                                        <p:tav tm="100000">
                                          <p:val>
                                            <p:strVal val="#ppt_x"/>
                                          </p:val>
                                        </p:tav>
                                      </p:tavLst>
                                    </p:anim>
                                    <p:anim calcmode="lin" valueType="num">
                                      <p:cBhvr additive="base">
                                        <p:cTn id="8" dur="3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300" fill="hold"/>
                                        <p:tgtEl>
                                          <p:spTgt spid="28"/>
                                        </p:tgtEl>
                                        <p:attrNameLst>
                                          <p:attrName>ppt_x</p:attrName>
                                        </p:attrNameLst>
                                      </p:cBhvr>
                                      <p:tavLst>
                                        <p:tav tm="0">
                                          <p:val>
                                            <p:strVal val="1+#ppt_w/2"/>
                                          </p:val>
                                        </p:tav>
                                        <p:tav tm="100000">
                                          <p:val>
                                            <p:strVal val="#ppt_x"/>
                                          </p:val>
                                        </p:tav>
                                      </p:tavLst>
                                    </p:anim>
                                    <p:anim calcmode="lin" valueType="num">
                                      <p:cBhvr additive="base">
                                        <p:cTn id="13" dur="3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300" fill="hold"/>
                                        <p:tgtEl>
                                          <p:spTgt spid="32"/>
                                        </p:tgtEl>
                                        <p:attrNameLst>
                                          <p:attrName>ppt_x</p:attrName>
                                        </p:attrNameLst>
                                      </p:cBhvr>
                                      <p:tavLst>
                                        <p:tav tm="0">
                                          <p:val>
                                            <p:strVal val="1+#ppt_w/2"/>
                                          </p:val>
                                        </p:tav>
                                        <p:tav tm="100000">
                                          <p:val>
                                            <p:strVal val="#ppt_x"/>
                                          </p:val>
                                        </p:tav>
                                      </p:tavLst>
                                    </p:anim>
                                    <p:anim calcmode="lin" valueType="num">
                                      <p:cBhvr additive="base">
                                        <p:cTn id="18"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1000"/>
                                        <p:tgtEl>
                                          <p:spTgt spid="26">
                                            <p:txEl>
                                              <p:pRg st="0" end="0"/>
                                            </p:txEl>
                                          </p:spTgt>
                                        </p:tgtEl>
                                      </p:cBhvr>
                                    </p:animEffect>
                                    <p:anim calcmode="lin" valueType="num">
                                      <p:cBhvr>
                                        <p:cTn id="2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Effect transition="in" filter="fade">
                                      <p:cBhvr>
                                        <p:cTn id="30" dur="1000"/>
                                        <p:tgtEl>
                                          <p:spTgt spid="26">
                                            <p:txEl>
                                              <p:pRg st="1" end="1"/>
                                            </p:txEl>
                                          </p:spTgt>
                                        </p:tgtEl>
                                      </p:cBhvr>
                                    </p:animEffect>
                                    <p:anim calcmode="lin" valueType="num">
                                      <p:cBhvr>
                                        <p:cTn id="31"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1000"/>
                                        <p:tgtEl>
                                          <p:spTgt spid="26">
                                            <p:txEl>
                                              <p:pRg st="2" end="2"/>
                                            </p:txEl>
                                          </p:spTgt>
                                        </p:tgtEl>
                                      </p:cBhvr>
                                    </p:animEffect>
                                    <p:anim calcmode="lin" valueType="num">
                                      <p:cBhvr>
                                        <p:cTn id="3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sz="quarter" idx="14"/>
          </p:nvPr>
        </p:nvSpPr>
        <p:spPr>
          <a:xfrm>
            <a:off x="0" y="1717041"/>
            <a:ext cx="9144000" cy="1326410"/>
          </a:xfrm>
          <a:solidFill>
            <a:schemeClr val="tx1"/>
          </a:solidFill>
        </p:spPr>
        <p:txBody>
          <a:bodyPr/>
          <a:lstStyle/>
          <a:p>
            <a:endParaRPr lang="lt-LT" dirty="0"/>
          </a:p>
        </p:txBody>
      </p:sp>
      <p:sp>
        <p:nvSpPr>
          <p:cNvPr id="4" name="Title 3"/>
          <p:cNvSpPr>
            <a:spLocks noGrp="1"/>
          </p:cNvSpPr>
          <p:nvPr>
            <p:ph type="title"/>
          </p:nvPr>
        </p:nvSpPr>
        <p:spPr/>
        <p:txBody>
          <a:bodyPr/>
          <a:lstStyle/>
          <a:p>
            <a:r>
              <a:rPr lang="lt-LT" sz="2400" dirty="0"/>
              <a:t>Asmenų, sergančių priklausomybės nuo psichoaktyviųjų medžiagų ligomis, psichologinė ir socialinė reabilitacija</a:t>
            </a:r>
            <a:endParaRPr lang="en-US" sz="2400" dirty="0"/>
          </a:p>
        </p:txBody>
      </p:sp>
      <p:sp>
        <p:nvSpPr>
          <p:cNvPr id="15" name="Content Placeholder 14"/>
          <p:cNvSpPr>
            <a:spLocks noGrp="1"/>
          </p:cNvSpPr>
          <p:nvPr>
            <p:ph type="body" sz="quarter" idx="18"/>
          </p:nvPr>
        </p:nvSpPr>
        <p:spPr>
          <a:xfrm>
            <a:off x="252062" y="3497339"/>
            <a:ext cx="4319588" cy="914400"/>
          </a:xfrm>
        </p:spPr>
        <p:txBody>
          <a:bodyPr/>
          <a:lstStyle/>
          <a:p>
            <a:r>
              <a:rPr lang="lt-LT" sz="1600" b="1" dirty="0">
                <a:solidFill>
                  <a:schemeClr val="accent2"/>
                </a:solidFill>
              </a:rPr>
              <a:t>Dalyvavo 540 asmenų</a:t>
            </a:r>
            <a:r>
              <a:rPr lang="lt-LT" sz="1600" b="1" dirty="0"/>
              <a:t>, sergančių priklausomybės nuo psichoaktyviųjų medžiagų ligomis.</a:t>
            </a:r>
          </a:p>
        </p:txBody>
      </p:sp>
      <p:sp>
        <p:nvSpPr>
          <p:cNvPr id="7" name="Text Placeholder 6"/>
          <p:cNvSpPr>
            <a:spLocks noGrp="1"/>
          </p:cNvSpPr>
          <p:nvPr>
            <p:ph type="body" sz="quarter" idx="19"/>
          </p:nvPr>
        </p:nvSpPr>
        <p:spPr>
          <a:xfrm>
            <a:off x="4571651" y="3497339"/>
            <a:ext cx="4319588" cy="914400"/>
          </a:xfrm>
        </p:spPr>
        <p:txBody>
          <a:bodyPr/>
          <a:lstStyle/>
          <a:p>
            <a:r>
              <a:rPr lang="sv-SE" sz="1600" b="1" dirty="0">
                <a:solidFill>
                  <a:schemeClr val="accent2"/>
                </a:solidFill>
              </a:rPr>
              <a:t>152 asmenys (28 proc.) tęsė mokslus arba įsidarbino </a:t>
            </a:r>
            <a:r>
              <a:rPr lang="lt-LT" sz="1600" b="1" dirty="0">
                <a:solidFill>
                  <a:schemeClr val="accent2"/>
                </a:solidFill>
              </a:rPr>
              <a:t> </a:t>
            </a:r>
            <a:r>
              <a:rPr lang="lt-LT" sz="1600" b="1" dirty="0"/>
              <a:t>per 6 mėn. nuo dalyvavimo veiklose pabaigos.</a:t>
            </a:r>
            <a:r>
              <a:rPr lang="en-US" sz="1600" b="1" dirty="0"/>
              <a:t> </a:t>
            </a:r>
          </a:p>
        </p:txBody>
      </p:sp>
      <p:sp>
        <p:nvSpPr>
          <p:cNvPr id="12" name="Slide Number Placeholder 5"/>
          <p:cNvSpPr>
            <a:spLocks noGrp="1"/>
          </p:cNvSpPr>
          <p:nvPr>
            <p:ph type="sldNum" sz="quarter" idx="4"/>
          </p:nvPr>
        </p:nvSpPr>
        <p:spPr>
          <a:xfrm>
            <a:off x="8363212" y="535730"/>
            <a:ext cx="447101" cy="441914"/>
          </a:xfrm>
        </p:spPr>
        <p:txBody>
          <a:bodyPr/>
          <a:lstStyle/>
          <a:p>
            <a:pPr defTabSz="685800"/>
            <a:fld id="{77513DED-9F41-6D4C-AADB-00EAAC4B4386}" type="slidenum">
              <a:rPr lang="en-US"/>
              <a:pPr defTabSz="685800"/>
              <a:t>9</a:t>
            </a:fld>
            <a:endParaRPr lang="en-US"/>
          </a:p>
        </p:txBody>
      </p:sp>
      <p:sp>
        <p:nvSpPr>
          <p:cNvPr id="11" name="Text Placeholder 8"/>
          <p:cNvSpPr txBox="1">
            <a:spLocks/>
          </p:cNvSpPr>
          <p:nvPr/>
        </p:nvSpPr>
        <p:spPr>
          <a:xfrm>
            <a:off x="252062" y="427569"/>
            <a:ext cx="2548287" cy="391583"/>
          </a:xfrm>
          <a:prstGeom prst="rect">
            <a:avLst/>
          </a:prstGeom>
        </p:spPr>
        <p:txBody>
          <a:bodyPr vert="horz" lIns="91420" tIns="45709" rIns="91420" bIns="45709" rtlCol="0" anchor="ctr">
            <a:normAutofit fontScale="85000" lnSpcReduction="10000"/>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r>
              <a:rPr lang="lt-LT" dirty="0"/>
              <a:t>Projekto pavyzdys</a:t>
            </a:r>
            <a:endParaRPr lang="en-US" sz="2400" dirty="0"/>
          </a:p>
          <a:p>
            <a:pPr lvl="0"/>
            <a:endParaRPr lang="en-US" sz="2000" dirty="0">
              <a:solidFill>
                <a:schemeClr val="accent2"/>
              </a:solidFill>
            </a:endParaRPr>
          </a:p>
        </p:txBody>
      </p:sp>
      <p:pic>
        <p:nvPicPr>
          <p:cNvPr id="13" name="Paveikslėlis 1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6117" y="1769483"/>
            <a:ext cx="1273249" cy="1273249"/>
          </a:xfrm>
          <a:prstGeom prst="rect">
            <a:avLst/>
          </a:prstGeom>
        </p:spPr>
      </p:pic>
    </p:spTree>
    <p:extLst>
      <p:ext uri="{BB962C8B-B14F-4D97-AF65-F5344CB8AC3E}">
        <p14:creationId xmlns:p14="http://schemas.microsoft.com/office/powerpoint/2010/main" val="10289420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5">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7">
                                            <p:txEl>
                                              <p:pRg st="0" end="0"/>
                                            </p:txEl>
                                          </p:spTgt>
                                        </p:tgtEl>
                                      </p:cBhvr>
                                    </p:animEffect>
                                  </p:childTnLst>
                                </p:cTn>
                              </p:par>
                              <p:par>
                                <p:cTn id="14" presetID="45"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00"/>
                                        <p:tgtEl>
                                          <p:spTgt spid="12"/>
                                        </p:tgtEl>
                                      </p:cBhvr>
                                    </p:animEffect>
                                    <p:anim calcmode="lin" valueType="num">
                                      <p:cBhvr>
                                        <p:cTn id="17" dur="700" fill="hold"/>
                                        <p:tgtEl>
                                          <p:spTgt spid="12"/>
                                        </p:tgtEl>
                                        <p:attrNameLst>
                                          <p:attrName>ppt_w</p:attrName>
                                        </p:attrNameLst>
                                      </p:cBhvr>
                                      <p:tavLst>
                                        <p:tav tm="0" fmla="#ppt_w*sin(2.5*pi*$)">
                                          <p:val>
                                            <p:fltVal val="0"/>
                                          </p:val>
                                        </p:tav>
                                        <p:tav tm="100000">
                                          <p:val>
                                            <p:fltVal val="1"/>
                                          </p:val>
                                        </p:tav>
                                      </p:tavLst>
                                    </p:anim>
                                    <p:anim calcmode="lin" valueType="num">
                                      <p:cBhvr>
                                        <p:cTn id="18" dur="700" fill="hold"/>
                                        <p:tgtEl>
                                          <p:spTgt spid="12"/>
                                        </p:tgtEl>
                                        <p:attrNameLst>
                                          <p:attrName>ppt_h</p:attrName>
                                        </p:attrNameLst>
                                      </p:cBhvr>
                                      <p:tavLst>
                                        <p:tav tm="0">
                                          <p:val>
                                            <p:strVal val="#ppt_h"/>
                                          </p:val>
                                        </p:tav>
                                        <p:tav tm="100000">
                                          <p:val>
                                            <p:strVal val="#ppt_h"/>
                                          </p:val>
                                        </p:tav>
                                      </p:tavLst>
                                    </p:anim>
                                  </p:childTnLst>
                                </p:cTn>
                              </p:par>
                            </p:childTnLst>
                          </p:cTn>
                        </p:par>
                        <p:par>
                          <p:cTn id="19" fill="hold">
                            <p:stCondLst>
                              <p:cond delay="12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7" grpId="0" build="p"/>
      <p:bldP spid="12" grpId="0" animBg="1"/>
    </p:bldLst>
  </p:timing>
</p:sld>
</file>

<file path=ppt/theme/theme1.xml><?xml version="1.0" encoding="utf-8"?>
<a:theme xmlns:a="http://schemas.openxmlformats.org/drawingml/2006/main" name="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10.xml><?xml version="1.0" encoding="utf-8"?>
<a:theme xmlns:a="http://schemas.openxmlformats.org/drawingml/2006/main" name="Initial 2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ap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Centere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3.xml><?xml version="1.0" encoding="utf-8"?>
<a:theme xmlns:a="http://schemas.openxmlformats.org/drawingml/2006/main" name="Mock-Up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4.xml><?xml version="1.0" encoding="utf-8"?>
<a:theme xmlns:a="http://schemas.openxmlformats.org/drawingml/2006/main" name="Portfolio/Gri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5.xml><?xml version="1.0" encoding="utf-8"?>
<a:theme xmlns:a="http://schemas.openxmlformats.org/drawingml/2006/main" name="Portfolio/Creative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6.xml><?xml version="1.0" encoding="utf-8"?>
<a:theme xmlns:a="http://schemas.openxmlformats.org/drawingml/2006/main" name="Portfolio/Detail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7.xml><?xml version="1.0" encoding="utf-8"?>
<a:theme xmlns:a="http://schemas.openxmlformats.org/drawingml/2006/main" name="Chart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8.xml><?xml version="1.0" encoding="utf-8"?>
<a:theme xmlns:a="http://schemas.openxmlformats.org/drawingml/2006/main" name="Initial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reak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Summit_1-PowerPoint-Template.potx</Template>
  <TotalTime>1429</TotalTime>
  <Words>5532</Words>
  <Application>Microsoft Office PowerPoint</Application>
  <PresentationFormat>On-screen Show (16:9)</PresentationFormat>
  <Paragraphs>297</Paragraphs>
  <Slides>23</Slides>
  <Notes>23</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23</vt:i4>
      </vt:variant>
    </vt:vector>
  </HeadingPairs>
  <TitlesOfParts>
    <vt:vector size="42" baseType="lpstr">
      <vt:lpstr>Arial</vt:lpstr>
      <vt:lpstr>Wingdings</vt:lpstr>
      <vt:lpstr>Roboto</vt:lpstr>
      <vt:lpstr>Calibri</vt:lpstr>
      <vt:lpstr>Roboto Light</vt:lpstr>
      <vt:lpstr>Roboto Black</vt:lpstr>
      <vt:lpstr>Open Sans</vt:lpstr>
      <vt:lpstr>Times New Roman</vt:lpstr>
      <vt:lpstr>Summit_1-PowerPoint-Template</vt:lpstr>
      <vt:lpstr>Basic Centered Master</vt:lpstr>
      <vt:lpstr>Mock-Up Master</vt:lpstr>
      <vt:lpstr>Portfolio/Grid Master</vt:lpstr>
      <vt:lpstr>Portfolio/Creative Master</vt:lpstr>
      <vt:lpstr>Portfolio/Detail Master</vt:lpstr>
      <vt:lpstr>Chart Master</vt:lpstr>
      <vt:lpstr>Initial Master</vt:lpstr>
      <vt:lpstr>Break Master</vt:lpstr>
      <vt:lpstr>Initial 2 Master</vt:lpstr>
      <vt:lpstr>Map Master</vt:lpstr>
      <vt:lpstr>Žmogiškųjų išteklių plėtros veiksmų programa</vt:lpstr>
      <vt:lpstr>ŽIPVP finansiniai duomenys</vt:lpstr>
      <vt:lpstr>Kokybiškas užimtumas ir socialinė aprėptis</vt:lpstr>
      <vt:lpstr>Tikslas: didinti darbuotojų ir įmonių prisitaikymą prie rinkos poreikių</vt:lpstr>
      <vt:lpstr>PowerPoint Presentation</vt:lpstr>
      <vt:lpstr>Integralios pagalbos plėtra</vt:lpstr>
      <vt:lpstr>PowerPoint Presentation</vt:lpstr>
      <vt:lpstr>Tikslas: didinti socialinę aprėptį</vt:lpstr>
      <vt:lpstr>Asmenų, sergančių priklausomybės nuo psichoaktyviųjų medžiagų ligomis, psichologinė ir socialinė reabilitacija</vt:lpstr>
      <vt:lpstr>Mokymasis visą gyvenimą</vt:lpstr>
      <vt:lpstr>Tikslas: tobulinti ir stiprinti mokymosi visą gyvenimą institucinę sistemą</vt:lpstr>
      <vt:lpstr>Tikslas: gerinti mokymosi visą gyvenimą paslaugų kokybę ir prieinamumą</vt:lpstr>
      <vt:lpstr>PATINKA!</vt:lpstr>
      <vt:lpstr>PowerPoint Presentation</vt:lpstr>
      <vt:lpstr>Tyrėjų gebėjimų stiprinimas</vt:lpstr>
      <vt:lpstr>Tikslas: tobulinti tyrėjų kvalifikaciją ir kompetenciją, padėti didinti tyrėjų skaičių Lietuvoje ir mažinti jų amžiaus vidurkį </vt:lpstr>
      <vt:lpstr>Mokinių jaunųjų tyrėjų atskleidimo ir ugdymo sistemos sukūrimas – II etapas</vt:lpstr>
      <vt:lpstr>PowerPoint Presentation</vt:lpstr>
      <vt:lpstr>Administracinių gebėjimų stiprinimas ir viešojo administravimo efektyvumo didinimas</vt:lpstr>
      <vt:lpstr>Tikslas: tobulinti žmogiškųjų išteklių valdymą, veiklos valdymą, gerinti paslaugų teikimą gyventojams ir verslui</vt:lpstr>
      <vt:lpstr>Valstybės tarnautojų atrankos sistemos tobulinimas</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Summit_1-PowerPoint-Template</dc:title>
  <dc:creator>GoaShape</dc:creator>
  <cp:lastModifiedBy>TOSH</cp:lastModifiedBy>
  <cp:revision>157</cp:revision>
  <dcterms:created xsi:type="dcterms:W3CDTF">2014-10-25T17:49:30Z</dcterms:created>
  <dcterms:modified xsi:type="dcterms:W3CDTF">2017-02-22T13:54:17Z</dcterms:modified>
  <cp:category>Dark Blue</cp:category>
</cp:coreProperties>
</file>