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12">
  <p:sldMasterIdLst>
    <p:sldMasterId id="2147483660" r:id="rId1"/>
  </p:sldMasterIdLst>
  <p:notesMasterIdLst>
    <p:notesMasterId r:id="rId57"/>
  </p:notesMasterIdLst>
  <p:handoutMasterIdLst>
    <p:handoutMasterId r:id="rId58"/>
  </p:handoutMasterIdLst>
  <p:sldIdLst>
    <p:sldId id="257" r:id="rId2"/>
    <p:sldId id="258" r:id="rId3"/>
    <p:sldId id="266" r:id="rId4"/>
    <p:sldId id="265" r:id="rId5"/>
    <p:sldId id="316" r:id="rId6"/>
    <p:sldId id="259" r:id="rId7"/>
    <p:sldId id="290" r:id="rId8"/>
    <p:sldId id="295" r:id="rId9"/>
    <p:sldId id="267" r:id="rId10"/>
    <p:sldId id="302" r:id="rId11"/>
    <p:sldId id="292" r:id="rId12"/>
    <p:sldId id="297" r:id="rId13"/>
    <p:sldId id="268" r:id="rId14"/>
    <p:sldId id="296" r:id="rId15"/>
    <p:sldId id="300" r:id="rId16"/>
    <p:sldId id="301" r:id="rId17"/>
    <p:sldId id="298" r:id="rId18"/>
    <p:sldId id="299" r:id="rId19"/>
    <p:sldId id="286" r:id="rId20"/>
    <p:sldId id="314" r:id="rId21"/>
    <p:sldId id="315" r:id="rId22"/>
    <p:sldId id="311" r:id="rId23"/>
    <p:sldId id="269" r:id="rId24"/>
    <p:sldId id="303" r:id="rId25"/>
    <p:sldId id="304" r:id="rId26"/>
    <p:sldId id="305" r:id="rId27"/>
    <p:sldId id="306" r:id="rId28"/>
    <p:sldId id="307" r:id="rId29"/>
    <p:sldId id="308" r:id="rId30"/>
    <p:sldId id="270" r:id="rId31"/>
    <p:sldId id="309" r:id="rId32"/>
    <p:sldId id="310" r:id="rId33"/>
    <p:sldId id="312" r:id="rId34"/>
    <p:sldId id="313" r:id="rId35"/>
    <p:sldId id="271" r:id="rId36"/>
    <p:sldId id="272" r:id="rId37"/>
    <p:sldId id="287" r:id="rId38"/>
    <p:sldId id="317" r:id="rId39"/>
    <p:sldId id="318" r:id="rId40"/>
    <p:sldId id="288" r:id="rId41"/>
    <p:sldId id="319" r:id="rId42"/>
    <p:sldId id="274" r:id="rId43"/>
    <p:sldId id="260" r:id="rId44"/>
    <p:sldId id="289" r:id="rId45"/>
    <p:sldId id="279" r:id="rId46"/>
    <p:sldId id="277" r:id="rId47"/>
    <p:sldId id="278" r:id="rId48"/>
    <p:sldId id="261" r:id="rId49"/>
    <p:sldId id="280" r:id="rId50"/>
    <p:sldId id="281" r:id="rId51"/>
    <p:sldId id="262" r:id="rId52"/>
    <p:sldId id="282" r:id="rId53"/>
    <p:sldId id="283" r:id="rId54"/>
    <p:sldId id="284" r:id="rId55"/>
    <p:sldId id="285" r:id="rId56"/>
  </p:sldIdLst>
  <p:sldSz cx="9144000" cy="6858000" type="screen4x3"/>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pos="4830" userDrawn="1">
          <p15:clr>
            <a:srgbClr val="A4A3A4"/>
          </p15:clr>
        </p15:guide>
        <p15:guide id="12" pos="2880" userDrawn="1">
          <p15:clr>
            <a:srgbClr val="A4A3A4"/>
          </p15:clr>
        </p15:guide>
        <p15:guide id="13" orient="horz" pos="1117" userDrawn="1">
          <p15:clr>
            <a:srgbClr val="A4A3A4"/>
          </p15:clr>
        </p15:guide>
        <p15:guide id="14" orient="horz" pos="917">
          <p15:clr>
            <a:srgbClr val="A4A3A4"/>
          </p15:clr>
        </p15:guide>
        <p15:guide id="15" orient="horz" pos="237">
          <p15:clr>
            <a:srgbClr val="A4A3A4"/>
          </p15:clr>
        </p15:guide>
        <p15:guide id="16" pos="5351">
          <p15:clr>
            <a:srgbClr val="A4A3A4"/>
          </p15:clr>
        </p15:guide>
        <p15:guide id="17" pos="27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3" clrIdx="0"/>
  <p:cmAuthor id="1" name="Akvile Redko" initials="AR" lastIdx="7" clrIdx="1">
    <p:extLst/>
  </p:cmAuthor>
  <p:cmAuthor id="2" name="Gintautas Nedzveckas" initials="GN" lastIdx="12"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1BC"/>
    <a:srgbClr val="000000"/>
    <a:srgbClr val="6C777B"/>
    <a:srgbClr val="6C0000"/>
    <a:srgbClr val="321716"/>
    <a:srgbClr val="7F7F7F"/>
    <a:srgbClr val="D9D9D9"/>
    <a:srgbClr val="BFBFBF"/>
    <a:srgbClr val="A6A6A6"/>
    <a:srgbClr val="4C4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8" autoAdjust="0"/>
    <p:restoredTop sz="92527" autoAdjust="0"/>
  </p:normalViewPr>
  <p:slideViewPr>
    <p:cSldViewPr snapToObjects="1">
      <p:cViewPr>
        <p:scale>
          <a:sx n="68" d="100"/>
          <a:sy n="68" d="100"/>
        </p:scale>
        <p:origin x="-396" y="162"/>
      </p:cViewPr>
      <p:guideLst>
        <p:guide orient="horz" pos="1117"/>
        <p:guide orient="horz" pos="935"/>
        <p:guide orient="horz" pos="237"/>
        <p:guide pos="4830"/>
        <p:guide pos="2880"/>
        <p:guide pos="5329"/>
        <p:guide pos="271"/>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66" d="100"/>
        <a:sy n="66" d="100"/>
      </p:scale>
      <p:origin x="0" y="0"/>
    </p:cViewPr>
  </p:sorterViewPr>
  <p:notesViewPr>
    <p:cSldViewPr snapToGrid="0">
      <p:cViewPr varScale="1">
        <p:scale>
          <a:sx n="69" d="100"/>
          <a:sy n="69" d="100"/>
        </p:scale>
        <p:origin x="215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image" Target="../media/image3.emf"/><Relationship Id="rId5" Type="http://schemas.openxmlformats.org/officeDocument/2006/relationships/image" Target="../media/image33.emf"/><Relationship Id="rId4"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F5C054-9C06-41BF-8D5F-A7134E557473}" type="datetimeFigureOut">
              <a:rPr lang="en-US" smtClean="0"/>
              <a:t>6/30/2017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B88E92-C7E3-4E1C-9E94-A0D49B3FD4FD}" type="slidenum">
              <a:rPr lang="en-US" smtClean="0"/>
              <a:t>‹#›</a:t>
            </a:fld>
            <a:endParaRPr lang="en-US" dirty="0"/>
          </a:p>
        </p:txBody>
      </p:sp>
    </p:spTree>
    <p:extLst>
      <p:ext uri="{BB962C8B-B14F-4D97-AF65-F5344CB8AC3E}">
        <p14:creationId xmlns:p14="http://schemas.microsoft.com/office/powerpoint/2010/main" val="321769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A986B-77C3-4211-9EF5-0879BA05C468}" type="datetimeFigureOut">
              <a:rPr lang="en-US" smtClean="0"/>
              <a:t>6/30/2017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4B9F7-FA81-4497-846C-26B07563785F}" type="slidenum">
              <a:rPr lang="en-US" smtClean="0"/>
              <a:t>‹#›</a:t>
            </a:fld>
            <a:endParaRPr lang="en-US" dirty="0"/>
          </a:p>
        </p:txBody>
      </p:sp>
    </p:spTree>
    <p:extLst>
      <p:ext uri="{BB962C8B-B14F-4D97-AF65-F5344CB8AC3E}">
        <p14:creationId xmlns:p14="http://schemas.microsoft.com/office/powerpoint/2010/main" val="194977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1</a:t>
            </a:fld>
            <a:endParaRPr lang="en-US" dirty="0"/>
          </a:p>
        </p:txBody>
      </p:sp>
    </p:spTree>
    <p:extLst>
      <p:ext uri="{BB962C8B-B14F-4D97-AF65-F5344CB8AC3E}">
        <p14:creationId xmlns:p14="http://schemas.microsoft.com/office/powerpoint/2010/main" val="412431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19E4B9F7-FA81-4497-846C-26B07563785F}" type="slidenum">
              <a:rPr lang="en-US" smtClean="0"/>
              <a:t>3</a:t>
            </a:fld>
            <a:endParaRPr lang="en-US" dirty="0"/>
          </a:p>
        </p:txBody>
      </p:sp>
    </p:spTree>
    <p:extLst>
      <p:ext uri="{BB962C8B-B14F-4D97-AF65-F5344CB8AC3E}">
        <p14:creationId xmlns:p14="http://schemas.microsoft.com/office/powerpoint/2010/main" val="116291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E4B9F7-FA81-4497-846C-26B07563785F}" type="slidenum">
              <a:rPr lang="en-US" smtClean="0"/>
              <a:t>55</a:t>
            </a:fld>
            <a:endParaRPr lang="en-US" dirty="0"/>
          </a:p>
        </p:txBody>
      </p:sp>
    </p:spTree>
    <p:extLst>
      <p:ext uri="{BB962C8B-B14F-4D97-AF65-F5344CB8AC3E}">
        <p14:creationId xmlns:p14="http://schemas.microsoft.com/office/powerpoint/2010/main" val="943674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44463" y="1268413"/>
            <a:ext cx="8818562" cy="5402262"/>
          </a:xfrm>
          <a:prstGeom prst="rect">
            <a:avLst/>
          </a:prstGeom>
        </p:spPr>
        <p:txBody>
          <a:bodyPr/>
          <a:lstStyle>
            <a:lvl1pPr>
              <a:defRPr sz="1200">
                <a:latin typeface="Calibri" panose="020F0502020204030204" pitchFamily="34" charset="0"/>
                <a:cs typeface="Calibri" panose="020F0502020204030204" pitchFamily="34" charset="0"/>
              </a:defRPr>
            </a:lvl1pPr>
          </a:lstStyle>
          <a:p>
            <a:endParaRPr lang="en-US" dirty="0"/>
          </a:p>
        </p:txBody>
      </p:sp>
      <p:sp>
        <p:nvSpPr>
          <p:cNvPr id="11" name="Text Placeholder 10"/>
          <p:cNvSpPr>
            <a:spLocks noGrp="1"/>
          </p:cNvSpPr>
          <p:nvPr>
            <p:ph type="body" sz="quarter" idx="12" hasCustomPrompt="1"/>
          </p:nvPr>
        </p:nvSpPr>
        <p:spPr>
          <a:xfrm>
            <a:off x="157284" y="4589916"/>
            <a:ext cx="4917953" cy="712334"/>
          </a:xfrm>
          <a:prstGeom prst="rect">
            <a:avLst/>
          </a:prstGeom>
        </p:spPr>
        <p:txBody>
          <a:bodyPr/>
          <a:lstStyle>
            <a:lvl1pPr>
              <a:defRPr sz="1200">
                <a:latin typeface="Calibri" panose="020F0502020204030204" pitchFamily="34" charset="0"/>
                <a:cs typeface="Calibri" panose="020F0502020204030204" pitchFamily="34" charset="0"/>
              </a:defRPr>
            </a:lvl1pPr>
          </a:lstStyle>
          <a:p>
            <a:pPr lvl="0"/>
            <a:r>
              <a:rPr lang="en-US" dirty="0" smtClean="0"/>
              <a:t>TITLE</a:t>
            </a:r>
            <a:endParaRPr lang="en-US" dirty="0"/>
          </a:p>
        </p:txBody>
      </p:sp>
      <p:sp>
        <p:nvSpPr>
          <p:cNvPr id="13" name="Text Placeholder 12"/>
          <p:cNvSpPr>
            <a:spLocks noGrp="1"/>
          </p:cNvSpPr>
          <p:nvPr>
            <p:ph type="body" sz="quarter" idx="13" hasCustomPrompt="1"/>
          </p:nvPr>
        </p:nvSpPr>
        <p:spPr>
          <a:xfrm>
            <a:off x="157283" y="6238874"/>
            <a:ext cx="4917953" cy="360363"/>
          </a:xfrm>
          <a:prstGeom prst="rect">
            <a:avLst/>
          </a:prstGeom>
        </p:spPr>
        <p:txBody>
          <a:bodyPr/>
          <a:lstStyle>
            <a:lvl1pPr>
              <a:defRPr sz="1200">
                <a:latin typeface="Calibri" panose="020F0502020204030204" pitchFamily="34" charset="0"/>
                <a:cs typeface="Calibri" panose="020F0502020204030204" pitchFamily="34" charset="0"/>
              </a:defRPr>
            </a:lvl1pPr>
          </a:lstStyle>
          <a:p>
            <a:pPr lvl="0"/>
            <a:r>
              <a:rPr lang="en-US" dirty="0" smtClean="0"/>
              <a:t>Type of the document</a:t>
            </a:r>
            <a:endParaRPr lang="en-US" dirty="0"/>
          </a:p>
        </p:txBody>
      </p:sp>
      <p:sp>
        <p:nvSpPr>
          <p:cNvPr id="14" name="Text Placeholder 12"/>
          <p:cNvSpPr>
            <a:spLocks noGrp="1"/>
          </p:cNvSpPr>
          <p:nvPr>
            <p:ph type="body" sz="quarter" idx="14" hasCustomPrompt="1"/>
          </p:nvPr>
        </p:nvSpPr>
        <p:spPr>
          <a:xfrm>
            <a:off x="7502920" y="6238874"/>
            <a:ext cx="1460106" cy="360362"/>
          </a:xfrm>
          <a:prstGeom prst="rect">
            <a:avLst/>
          </a:prstGeom>
        </p:spPr>
        <p:txBody>
          <a:bodyPr>
            <a:normAutofit/>
          </a:bodyPr>
          <a:lstStyle>
            <a:lvl1pPr>
              <a:defRPr sz="1200">
                <a:latin typeface="Calibri" panose="020F0502020204030204" pitchFamily="34" charset="0"/>
                <a:cs typeface="Calibri" panose="020F0502020204030204" pitchFamily="34" charset="0"/>
              </a:defRPr>
            </a:lvl1pPr>
          </a:lstStyle>
          <a:p>
            <a:pPr lvl="0"/>
            <a:r>
              <a:rPr lang="en-US" dirty="0" smtClean="0"/>
              <a:t>Date</a:t>
            </a:r>
            <a:endParaRPr lang="en-US" dirty="0"/>
          </a:p>
        </p:txBody>
      </p:sp>
      <p:pic>
        <p:nvPicPr>
          <p:cNvPr id="15" name="Picture 14"/>
          <p:cNvPicPr>
            <a:picLocks noChangeAspect="1"/>
          </p:cNvPicPr>
          <p:nvPr userDrawn="1"/>
        </p:nvPicPr>
        <p:blipFill>
          <a:blip r:embed="rId2"/>
          <a:stretch>
            <a:fillRect/>
          </a:stretch>
        </p:blipFill>
        <p:spPr>
          <a:xfrm>
            <a:off x="611560" y="463824"/>
            <a:ext cx="2041175" cy="422312"/>
          </a:xfrm>
          <a:prstGeom prst="rect">
            <a:avLst/>
          </a:prstGeom>
        </p:spPr>
      </p:pic>
    </p:spTree>
    <p:extLst>
      <p:ext uri="{BB962C8B-B14F-4D97-AF65-F5344CB8AC3E}">
        <p14:creationId xmlns:p14="http://schemas.microsoft.com/office/powerpoint/2010/main" val="41532598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8481888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3244"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447674" y="404664"/>
            <a:ext cx="8067675" cy="1080120"/>
          </a:xfrm>
          <a:prstGeom prst="rect">
            <a:avLst/>
          </a:prstGeom>
        </p:spPr>
        <p:txBody>
          <a:bodyPr/>
          <a:lstStyle>
            <a:lvl1pPr>
              <a:defRPr sz="2400" b="0">
                <a:latin typeface="Calibri" panose="020F0502020204030204" pitchFamily="34" charset="0"/>
                <a:cs typeface="Calibri" panose="020F0502020204030204" pitchFamily="34" charset="0"/>
              </a:defRPr>
            </a:lvl1pPr>
          </a:lstStyle>
          <a:p>
            <a:r>
              <a:rPr lang="en-US" dirty="0" smtClean="0"/>
              <a:t>Click to edit Master title style </a:t>
            </a:r>
            <a:endParaRPr lang="en-US" dirty="0"/>
          </a:p>
        </p:txBody>
      </p:sp>
      <p:sp>
        <p:nvSpPr>
          <p:cNvPr id="3" name="Content Placeholder 2"/>
          <p:cNvSpPr>
            <a:spLocks noGrp="1"/>
          </p:cNvSpPr>
          <p:nvPr>
            <p:ph idx="1"/>
          </p:nvPr>
        </p:nvSpPr>
        <p:spPr>
          <a:xfrm>
            <a:off x="447675" y="1617141"/>
            <a:ext cx="8067675" cy="4548163"/>
          </a:xfrm>
          <a:prstGeom prst="rect">
            <a:avLst/>
          </a:prstGeom>
        </p:spPr>
        <p:txBody>
          <a:bodyPr/>
          <a:lstStyle>
            <a:lvl1pPr>
              <a:lnSpc>
                <a:spcPct val="110000"/>
              </a:lnSpc>
              <a:spcBef>
                <a:spcPts val="0"/>
              </a:spcBef>
              <a:spcAft>
                <a:spcPts val="300"/>
              </a:spcAft>
              <a:defRPr>
                <a:latin typeface="Calibri" panose="020F0502020204030204" pitchFamily="34" charset="0"/>
                <a:cs typeface="Calibri" panose="020F0502020204030204" pitchFamily="34" charset="0"/>
              </a:defRPr>
            </a:lvl1pPr>
            <a:lvl2pPr>
              <a:lnSpc>
                <a:spcPct val="110000"/>
              </a:lnSpc>
              <a:spcBef>
                <a:spcPts val="0"/>
              </a:spcBef>
              <a:spcAft>
                <a:spcPts val="300"/>
              </a:spcAft>
              <a:defRPr>
                <a:latin typeface="Calibri" panose="020F0502020204030204" pitchFamily="34" charset="0"/>
                <a:cs typeface="Calibri" panose="020F0502020204030204" pitchFamily="34" charset="0"/>
              </a:defRPr>
            </a:lvl2pPr>
            <a:lvl3pPr>
              <a:lnSpc>
                <a:spcPct val="110000"/>
              </a:lnSpc>
              <a:spcBef>
                <a:spcPts val="0"/>
              </a:spcBef>
              <a:spcAft>
                <a:spcPts val="300"/>
              </a:spcAft>
              <a:defRPr>
                <a:latin typeface="Calibri" panose="020F0502020204030204" pitchFamily="34" charset="0"/>
                <a:cs typeface="Calibri" panose="020F0502020204030204" pitchFamily="34" charset="0"/>
              </a:defRPr>
            </a:lvl3pPr>
            <a:lvl4pPr>
              <a:lnSpc>
                <a:spcPct val="110000"/>
              </a:lnSpc>
              <a:spcBef>
                <a:spcPts val="0"/>
              </a:spcBef>
              <a:spcAft>
                <a:spcPts val="300"/>
              </a:spcAft>
              <a:defRPr>
                <a:latin typeface="Calibri" panose="020F0502020204030204" pitchFamily="34" charset="0"/>
                <a:cs typeface="Calibri" panose="020F0502020204030204" pitchFamily="34" charset="0"/>
              </a:defRPr>
            </a:lvl4pPr>
            <a:lvl5pPr>
              <a:lnSpc>
                <a:spcPct val="110000"/>
              </a:lnSpc>
              <a:spcBef>
                <a:spcPts val="0"/>
              </a:spcBef>
              <a:spcAft>
                <a:spcPts val="300"/>
              </a:spcAft>
              <a:defRPr>
                <a:latin typeface="Calibri" panose="020F0502020204030204" pitchFamily="34" charset="0"/>
                <a:cs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6"/>
          <a:stretch>
            <a:fillRect/>
          </a:stretch>
        </p:blipFill>
        <p:spPr>
          <a:xfrm>
            <a:off x="539552" y="6453336"/>
            <a:ext cx="864096" cy="178779"/>
          </a:xfrm>
          <a:prstGeom prst="rect">
            <a:avLst/>
          </a:prstGeom>
        </p:spPr>
      </p:pic>
      <p:sp>
        <p:nvSpPr>
          <p:cNvPr id="9" name="Rectangle 8"/>
          <p:cNvSpPr/>
          <p:nvPr userDrawn="1"/>
        </p:nvSpPr>
        <p:spPr>
          <a:xfrm>
            <a:off x="8637913" y="376238"/>
            <a:ext cx="341760" cy="246221"/>
          </a:xfrm>
          <a:prstGeom prst="rect">
            <a:avLst/>
          </a:prstGeom>
        </p:spPr>
        <p:txBody>
          <a:bodyPr wrap="none">
            <a:spAutoFit/>
          </a:bodyPr>
          <a:lstStyle/>
          <a:p>
            <a:fld id="{4F9FAECF-B570-4AB3-8B06-E8436746DAC6}" type="slidenum">
              <a:rPr lang="en-US" sz="1000"/>
              <a:pPr/>
              <a:t>‹#›</a:t>
            </a:fld>
            <a:endParaRPr lang="en-US" sz="1000" dirty="0"/>
          </a:p>
        </p:txBody>
      </p:sp>
      <p:sp>
        <p:nvSpPr>
          <p:cNvPr id="7" name="Text Placeholder 12"/>
          <p:cNvSpPr>
            <a:spLocks noGrp="1"/>
          </p:cNvSpPr>
          <p:nvPr>
            <p:ph type="body" sz="quarter" idx="14" hasCustomPrompt="1"/>
          </p:nvPr>
        </p:nvSpPr>
        <p:spPr>
          <a:xfrm>
            <a:off x="4538582" y="6213615"/>
            <a:ext cx="3989809" cy="324000"/>
          </a:xfrm>
          <a:prstGeom prst="rect">
            <a:avLst/>
          </a:prstGeom>
        </p:spPr>
        <p:txBody>
          <a:bodyPr>
            <a:normAutofit/>
          </a:bodyPr>
          <a:lstStyle>
            <a:lvl1pPr marL="0" indent="0">
              <a:buNone/>
              <a:defRPr sz="1200" i="1">
                <a:latin typeface="Calibri" panose="020F0502020204030204" pitchFamily="34" charset="0"/>
                <a:cs typeface="Calibri" panose="020F0502020204030204" pitchFamily="34" charset="0"/>
              </a:defRPr>
            </a:lvl1pPr>
          </a:lstStyle>
          <a:p>
            <a:pPr lvl="0"/>
            <a:r>
              <a:rPr lang="en-US" dirty="0" smtClean="0"/>
              <a:t>Source:</a:t>
            </a:r>
            <a:endParaRPr lang="en-US" dirty="0"/>
          </a:p>
        </p:txBody>
      </p:sp>
      <p:pic>
        <p:nvPicPr>
          <p:cNvPr id="8" name="Picture 29"/>
          <p:cNvPicPr>
            <a:picLocks noChangeAspect="1" noChangeArrowheads="1"/>
          </p:cNvPicPr>
          <p:nvPr userDrawn="1"/>
        </p:nvPicPr>
        <p:blipFill>
          <a:blip r:embed="rId7">
            <a:extLst>
              <a:ext uri="{28A0092B-C50C-407E-A947-70E740481C1C}">
                <a14:useLocalDpi xmlns:a14="http://schemas.microsoft.com/office/drawing/2010/main" val="0"/>
              </a:ext>
            </a:extLst>
          </a:blip>
          <a:srcRect r="27499"/>
          <a:stretch>
            <a:fillRect/>
          </a:stretch>
        </p:blipFill>
        <p:spPr bwMode="auto">
          <a:xfrm>
            <a:off x="7769547" y="6462702"/>
            <a:ext cx="116571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Vaizdo rezultatas pagal užklausą „kuriame lietuvos ateiti“"/>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379147" y="55168"/>
            <a:ext cx="729241" cy="3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12934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4156" userDrawn="1">
          <p15:clr>
            <a:srgbClr val="FBAE40"/>
          </p15:clr>
        </p15:guide>
        <p15:guide id="2" pos="3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456536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407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0"/>
          </p:nvPr>
        </p:nvSpPr>
        <p:spPr>
          <a:xfrm>
            <a:off x="182562" y="1331519"/>
            <a:ext cx="8785225" cy="4908943"/>
          </a:xfrm>
          <a:prstGeom prst="rect">
            <a:avLst/>
          </a:prstGeom>
        </p:spPr>
        <p:txBody>
          <a:bodyPr vert="horz"/>
          <a:lstStyle/>
          <a:p>
            <a:endParaRPr lang="en-US"/>
          </a:p>
        </p:txBody>
      </p:sp>
      <p:sp>
        <p:nvSpPr>
          <p:cNvPr id="4" name="Title 1"/>
          <p:cNvSpPr>
            <a:spLocks noGrp="1"/>
          </p:cNvSpPr>
          <p:nvPr>
            <p:ph type="title" hasCustomPrompt="1"/>
          </p:nvPr>
        </p:nvSpPr>
        <p:spPr>
          <a:xfrm>
            <a:off x="447674" y="404664"/>
            <a:ext cx="8067675" cy="1080120"/>
          </a:xfrm>
          <a:prstGeom prst="rect">
            <a:avLst/>
          </a:prstGeom>
        </p:spPr>
        <p:txBody>
          <a:bodyPr/>
          <a:lstStyle>
            <a:lvl1pPr>
              <a:defRPr sz="2000" b="0">
                <a:latin typeface="Avenir Next Demi Bold"/>
                <a:cs typeface="Avenir Next Demi Bold"/>
              </a:defRPr>
            </a:lvl1pPr>
          </a:lstStyle>
          <a:p>
            <a:r>
              <a:rPr lang="en-US" dirty="0" smtClean="0"/>
              <a:t>Click to edit Master title style </a:t>
            </a:r>
            <a:endParaRPr lang="en-US" dirty="0"/>
          </a:p>
        </p:txBody>
      </p:sp>
    </p:spTree>
    <p:extLst>
      <p:ext uri="{BB962C8B-B14F-4D97-AF65-F5344CB8AC3E}">
        <p14:creationId xmlns:p14="http://schemas.microsoft.com/office/powerpoint/2010/main" val="1306598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Pavadinimo skaidrė">
    <p:spTree>
      <p:nvGrpSpPr>
        <p:cNvPr id="1" name=""/>
        <p:cNvGrpSpPr/>
        <p:nvPr/>
      </p:nvGrpSpPr>
      <p:grpSpPr>
        <a:xfrm>
          <a:off x="0" y="0"/>
          <a:ext cx="0" cy="0"/>
          <a:chOff x="0" y="0"/>
          <a:chExt cx="0" cy="0"/>
        </a:xfrm>
      </p:grpSpPr>
      <p:graphicFrame>
        <p:nvGraphicFramePr>
          <p:cNvPr id="7" name="Objektas 6" hidden="1"/>
          <p:cNvGraphicFramePr>
            <a:graphicFrameLocks noChangeAspect="1"/>
          </p:cNvGraphicFramePr>
          <p:nvPr userDrawn="1">
            <p:custDataLst>
              <p:tags r:id="rId2"/>
            </p:custDataLst>
            <p:extLst>
              <p:ext uri="{D42A27DB-BD31-4B8C-83A1-F6EECF244321}">
                <p14:modId xmlns:p14="http://schemas.microsoft.com/office/powerpoint/2010/main" val="2711750837"/>
              </p:ext>
            </p:extLst>
          </p:nvPr>
        </p:nvGraphicFramePr>
        <p:xfrm>
          <a:off x="1466" y="1589"/>
          <a:ext cx="1465" cy="1587"/>
        </p:xfrm>
        <a:graphic>
          <a:graphicData uri="http://schemas.openxmlformats.org/presentationml/2006/ole">
            <mc:AlternateContent xmlns:mc="http://schemas.openxmlformats.org/markup-compatibility/2006">
              <mc:Choice xmlns:v="urn:schemas-microsoft-com:vml" Requires="v">
                <p:oleObj spid="_x0000_s31642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466" y="1589"/>
                        <a:ext cx="1465" cy="1587"/>
                      </a:xfrm>
                      <a:prstGeom prst="rect">
                        <a:avLst/>
                      </a:prstGeom>
                    </p:spPr>
                  </p:pic>
                </p:oleObj>
              </mc:Fallback>
            </mc:AlternateContent>
          </a:graphicData>
        </a:graphic>
      </p:graphicFrame>
      <p:sp>
        <p:nvSpPr>
          <p:cNvPr id="2" name="Antraštė 1"/>
          <p:cNvSpPr>
            <a:spLocks noGrp="1"/>
          </p:cNvSpPr>
          <p:nvPr>
            <p:ph type="ctrTitle"/>
          </p:nvPr>
        </p:nvSpPr>
        <p:spPr>
          <a:xfrm>
            <a:off x="685800" y="2130427"/>
            <a:ext cx="7772400" cy="1470025"/>
          </a:xfrm>
          <a:prstGeom prst="rect">
            <a:avLst/>
          </a:prstGeo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a:xfrm>
            <a:off x="457200" y="6356352"/>
            <a:ext cx="2133600" cy="365125"/>
          </a:xfrm>
          <a:prstGeom prst="rect">
            <a:avLst/>
          </a:prstGeom>
        </p:spPr>
        <p:txBody>
          <a:bodyPr/>
          <a:lstStyle/>
          <a:p>
            <a:fld id="{7219439D-E2D5-4303-8C53-E634EAE02C70}" type="datetimeFigureOut">
              <a:rPr lang="lt-LT" smtClean="0"/>
              <a:t>2017-06-30</a:t>
            </a:fld>
            <a:endParaRPr lang="lt-LT"/>
          </a:p>
        </p:txBody>
      </p:sp>
      <p:sp>
        <p:nvSpPr>
          <p:cNvPr id="5" name="Poraštės vietos rezervavimo ženklas 4"/>
          <p:cNvSpPr>
            <a:spLocks noGrp="1"/>
          </p:cNvSpPr>
          <p:nvPr>
            <p:ph type="ftr" sz="quarter" idx="11"/>
          </p:nvPr>
        </p:nvSpPr>
        <p:spPr>
          <a:xfrm>
            <a:off x="3124200" y="6356352"/>
            <a:ext cx="2895600" cy="365125"/>
          </a:xfrm>
          <a:prstGeom prst="rect">
            <a:avLst/>
          </a:prstGeom>
        </p:spPr>
        <p:txBody>
          <a:bodyPr/>
          <a:lstStyle/>
          <a:p>
            <a:endParaRPr lang="lt-LT"/>
          </a:p>
        </p:txBody>
      </p:sp>
      <p:sp>
        <p:nvSpPr>
          <p:cNvPr id="6" name="Skaidrės numerio vietos rezervavimo ženklas 5"/>
          <p:cNvSpPr>
            <a:spLocks noGrp="1"/>
          </p:cNvSpPr>
          <p:nvPr>
            <p:ph type="sldNum" sz="quarter" idx="12"/>
          </p:nvPr>
        </p:nvSpPr>
        <p:spPr>
          <a:xfrm>
            <a:off x="6553200" y="6356352"/>
            <a:ext cx="2133600" cy="365125"/>
          </a:xfrm>
          <a:prstGeom prst="rect">
            <a:avLst/>
          </a:prstGeom>
        </p:spPr>
        <p:txBody>
          <a:bodyPr/>
          <a:lstStyle/>
          <a:p>
            <a:fld id="{4747205A-FF2C-4C5F-A029-0B5013446E66}" type="slidenum">
              <a:rPr lang="lt-LT" smtClean="0"/>
              <a:t>‹#›</a:t>
            </a:fld>
            <a:endParaRPr lang="lt-LT"/>
          </a:p>
        </p:txBody>
      </p:sp>
    </p:spTree>
    <p:extLst>
      <p:ext uri="{BB962C8B-B14F-4D97-AF65-F5344CB8AC3E}">
        <p14:creationId xmlns:p14="http://schemas.microsoft.com/office/powerpoint/2010/main" val="383888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
            </p:custDataLst>
            <p:extLst>
              <p:ext uri="{D42A27DB-BD31-4B8C-83A1-F6EECF244321}">
                <p14:modId xmlns:p14="http://schemas.microsoft.com/office/powerpoint/2010/main" val="33048449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51" name="think-cell Slide" r:id="rId8" imgW="473" imgH="476" progId="TCLayout.ActiveDocument.1">
                  <p:embed/>
                </p:oleObj>
              </mc:Choice>
              <mc:Fallback>
                <p:oleObj name="think-cell Slide" r:id="rId8" imgW="473" imgH="476" progId="TCLayout.ActiveDocument.1">
                  <p:embed/>
                  <p:pic>
                    <p:nvPicPr>
                      <p:cNvPr id="0" name=""/>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2" name="Title 1"/>
          <p:cNvSpPr txBox="1">
            <a:spLocks/>
          </p:cNvSpPr>
          <p:nvPr/>
        </p:nvSpPr>
        <p:spPr>
          <a:xfrm>
            <a:off x="357394" y="59658"/>
            <a:ext cx="8067675" cy="128111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Avenir Next Medium"/>
                <a:ea typeface="+mj-ea"/>
                <a:cs typeface="Avenir Next Medium"/>
              </a:defRPr>
            </a:lvl1pPr>
          </a:lstStyle>
          <a:p>
            <a:endParaRPr lang="en-US" dirty="0"/>
          </a:p>
        </p:txBody>
      </p:sp>
      <p:sp>
        <p:nvSpPr>
          <p:cNvPr id="13" name="Title 1"/>
          <p:cNvSpPr txBox="1">
            <a:spLocks/>
          </p:cNvSpPr>
          <p:nvPr/>
        </p:nvSpPr>
        <p:spPr>
          <a:xfrm>
            <a:off x="447674" y="9527"/>
            <a:ext cx="8067675" cy="1225548"/>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Avenir Next Medium"/>
                <a:ea typeface="+mj-ea"/>
                <a:cs typeface="Avenir Next Medium"/>
              </a:defRPr>
            </a:lvl1pPr>
          </a:lstStyle>
          <a:p>
            <a:endParaRPr lang="en-US" dirty="0"/>
          </a:p>
        </p:txBody>
      </p:sp>
    </p:spTree>
    <p:extLst>
      <p:ext uri="{BB962C8B-B14F-4D97-AF65-F5344CB8AC3E}">
        <p14:creationId xmlns:p14="http://schemas.microsoft.com/office/powerpoint/2010/main" val="2276676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chemeClr val="tx1"/>
          </a:solidFill>
          <a:latin typeface="Avenir Next Medium"/>
          <a:ea typeface="+mj-ea"/>
          <a:cs typeface="Avenir Next Medium"/>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5.bin"/><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emf"/><Relationship Id="rId11" Type="http://schemas.openxmlformats.org/officeDocument/2006/relationships/image" Target="../media/image9.png"/><Relationship Id="rId5" Type="http://schemas.openxmlformats.org/officeDocument/2006/relationships/image" Target="../media/image7.jpe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4.xml"/><Relationship Id="rId7" Type="http://schemas.openxmlformats.org/officeDocument/2006/relationships/image" Target="../media/image12.emf"/><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11.emf"/><Relationship Id="rId11" Type="http://schemas.openxmlformats.org/officeDocument/2006/relationships/image" Target="../media/image9.png"/><Relationship Id="rId5" Type="http://schemas.openxmlformats.org/officeDocument/2006/relationships/image" Target="../media/image6.emf"/><Relationship Id="rId10" Type="http://schemas.openxmlformats.org/officeDocument/2006/relationships/image" Target="../media/image15.emf"/><Relationship Id="rId4" Type="http://schemas.openxmlformats.org/officeDocument/2006/relationships/oleObject" Target="../embeddings/oleObject9.bin"/><Relationship Id="rId9" Type="http://schemas.openxmlformats.org/officeDocument/2006/relationships/image" Target="../media/image14.emf"/></Relationships>
</file>

<file path=ppt/slides/_rels/slide1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tags" Target="../tags/tag13.xml"/><Relationship Id="rId7" Type="http://schemas.openxmlformats.org/officeDocument/2006/relationships/image" Target="../media/image11.emf"/><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3.emf"/><Relationship Id="rId11" Type="http://schemas.openxmlformats.org/officeDocument/2006/relationships/image" Target="../media/image15.emf"/><Relationship Id="rId5" Type="http://schemas.openxmlformats.org/officeDocument/2006/relationships/oleObject" Target="../embeddings/oleObject10.bin"/><Relationship Id="rId10" Type="http://schemas.openxmlformats.org/officeDocument/2006/relationships/image" Target="../media/image14.emf"/><Relationship Id="rId4" Type="http://schemas.openxmlformats.org/officeDocument/2006/relationships/slideLayout" Target="../slideLayouts/slideLayout2.xml"/><Relationship Id="rId9" Type="http://schemas.openxmlformats.org/officeDocument/2006/relationships/image" Target="../media/image13.emf"/></Relationships>
</file>

<file path=ppt/slides/_rels/slide1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emf"/><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oleObject" Target="../embeddings/oleObject11.bin"/><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tags" Target="../tags/tag18.xml"/><Relationship Id="rId11" Type="http://schemas.openxmlformats.org/officeDocument/2006/relationships/slideLayout" Target="../slideLayouts/slideLayout2.xml"/><Relationship Id="rId5" Type="http://schemas.openxmlformats.org/officeDocument/2006/relationships/tags" Target="../tags/tag17.xml"/><Relationship Id="rId15" Type="http://schemas.openxmlformats.org/officeDocument/2006/relationships/image" Target="../media/image19.emf"/><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tags" Target="../tags/tag47.xml"/><Relationship Id="rId39" Type="http://schemas.openxmlformats.org/officeDocument/2006/relationships/oleObject" Target="../embeddings/oleObject16.bin"/><Relationship Id="rId21" Type="http://schemas.openxmlformats.org/officeDocument/2006/relationships/tags" Target="../tags/tag42.xml"/><Relationship Id="rId34" Type="http://schemas.openxmlformats.org/officeDocument/2006/relationships/image" Target="../media/image3.emf"/><Relationship Id="rId42" Type="http://schemas.openxmlformats.org/officeDocument/2006/relationships/image" Target="../media/image33.emf"/><Relationship Id="rId7" Type="http://schemas.openxmlformats.org/officeDocument/2006/relationships/tags" Target="../tags/tag28.xml"/><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tags" Target="../tags/tag50.xml"/><Relationship Id="rId41" Type="http://schemas.openxmlformats.org/officeDocument/2006/relationships/oleObject" Target="../embeddings/oleObject17.bin"/><Relationship Id="rId1" Type="http://schemas.openxmlformats.org/officeDocument/2006/relationships/vmlDrawing" Target="../drawings/vmlDrawing12.v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tags" Target="../tags/tag45.xml"/><Relationship Id="rId32" Type="http://schemas.openxmlformats.org/officeDocument/2006/relationships/slideLayout" Target="../slideLayouts/slideLayout2.xml"/><Relationship Id="rId37" Type="http://schemas.openxmlformats.org/officeDocument/2006/relationships/oleObject" Target="../embeddings/oleObject15.bin"/><Relationship Id="rId40" Type="http://schemas.openxmlformats.org/officeDocument/2006/relationships/image" Target="../media/image32.emf"/><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image" Target="../media/image30.emf"/><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tags" Target="../tags/tag52.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tags" Target="../tags/tag48.xml"/><Relationship Id="rId30" Type="http://schemas.openxmlformats.org/officeDocument/2006/relationships/tags" Target="../tags/tag51.xml"/><Relationship Id="rId35" Type="http://schemas.openxmlformats.org/officeDocument/2006/relationships/oleObject" Target="../embeddings/oleObject14.bin"/><Relationship Id="rId8" Type="http://schemas.openxmlformats.org/officeDocument/2006/relationships/tags" Target="../tags/tag29.xm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oleObject" Target="../embeddings/oleObject13.bin"/><Relationship Id="rId38"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3.emf"/><Relationship Id="rId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tags" Target="../tags/tag53.xml"/><Relationship Id="rId1" Type="http://schemas.openxmlformats.org/officeDocument/2006/relationships/vmlDrawing" Target="../drawings/vmlDrawing13.vml"/><Relationship Id="rId6" Type="http://schemas.openxmlformats.org/officeDocument/2006/relationships/image" Target="../media/image11.emf"/><Relationship Id="rId5" Type="http://schemas.openxmlformats.org/officeDocument/2006/relationships/image" Target="../media/image3.emf"/><Relationship Id="rId10" Type="http://schemas.openxmlformats.org/officeDocument/2006/relationships/image" Target="../media/image15.emf"/><Relationship Id="rId4" Type="http://schemas.openxmlformats.org/officeDocument/2006/relationships/oleObject" Target="../embeddings/oleObject18.bin"/><Relationship Id="rId9" Type="http://schemas.openxmlformats.org/officeDocument/2006/relationships/image" Target="../media/image1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tags" Target="../tags/tag70.xml"/><Relationship Id="rId26" Type="http://schemas.openxmlformats.org/officeDocument/2006/relationships/image" Target="../media/image45.emf"/><Relationship Id="rId3" Type="http://schemas.openxmlformats.org/officeDocument/2006/relationships/tags" Target="../tags/tag55.xml"/><Relationship Id="rId21" Type="http://schemas.openxmlformats.org/officeDocument/2006/relationships/slideLayout" Target="../slideLayouts/slideLayout2.xml"/><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tags" Target="../tags/tag69.xml"/><Relationship Id="rId25" Type="http://schemas.openxmlformats.org/officeDocument/2006/relationships/image" Target="../media/image44.emf"/><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tags" Target="../tags/tag72.xml"/><Relationship Id="rId1" Type="http://schemas.openxmlformats.org/officeDocument/2006/relationships/vmlDrawing" Target="../drawings/vmlDrawing14.vml"/><Relationship Id="rId6" Type="http://schemas.openxmlformats.org/officeDocument/2006/relationships/tags" Target="../tags/tag58.xml"/><Relationship Id="rId11" Type="http://schemas.openxmlformats.org/officeDocument/2006/relationships/tags" Target="../tags/tag63.xml"/><Relationship Id="rId24" Type="http://schemas.openxmlformats.org/officeDocument/2006/relationships/oleObject" Target="../embeddings/oleObject20.bin"/><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image" Target="../media/image3.emf"/><Relationship Id="rId10" Type="http://schemas.openxmlformats.org/officeDocument/2006/relationships/tags" Target="../tags/tag62.xml"/><Relationship Id="rId19" Type="http://schemas.openxmlformats.org/officeDocument/2006/relationships/tags" Target="../tags/tag71.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oleObject" Target="../embeddings/oleObject19.bin"/><Relationship Id="rId27" Type="http://schemas.openxmlformats.org/officeDocument/2006/relationships/image" Target="../media/image15.emf"/></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47.png"/><Relationship Id="rId2" Type="http://schemas.openxmlformats.org/officeDocument/2006/relationships/tags" Target="../tags/tag73.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oleObject" Target="../embeddings/oleObject21.bin"/><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tags" Target="../tags/tag75.xml"/><Relationship Id="rId1" Type="http://schemas.openxmlformats.org/officeDocument/2006/relationships/vmlDrawing" Target="../drawings/vmlDrawing16.vml"/><Relationship Id="rId6" Type="http://schemas.openxmlformats.org/officeDocument/2006/relationships/image" Target="../media/image11.emf"/><Relationship Id="rId5" Type="http://schemas.openxmlformats.org/officeDocument/2006/relationships/image" Target="../media/image3.emf"/><Relationship Id="rId10" Type="http://schemas.openxmlformats.org/officeDocument/2006/relationships/image" Target="../media/image15.emf"/><Relationship Id="rId4" Type="http://schemas.openxmlformats.org/officeDocument/2006/relationships/oleObject" Target="../embeddings/oleObject22.bin"/><Relationship Id="rId9" Type="http://schemas.openxmlformats.org/officeDocument/2006/relationships/image" Target="../media/image14.emf"/></Relationships>
</file>

<file path=ppt/slides/_rels/slide42.xml.rels><?xml version="1.0" encoding="UTF-8" standalone="yes"?>
<Relationships xmlns="http://schemas.openxmlformats.org/package/2006/relationships"><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39" Type="http://schemas.openxmlformats.org/officeDocument/2006/relationships/tags" Target="../tags/tag113.xml"/><Relationship Id="rId21" Type="http://schemas.openxmlformats.org/officeDocument/2006/relationships/tags" Target="../tags/tag95.xml"/><Relationship Id="rId34" Type="http://schemas.openxmlformats.org/officeDocument/2006/relationships/tags" Target="../tags/tag108.xml"/><Relationship Id="rId42" Type="http://schemas.openxmlformats.org/officeDocument/2006/relationships/tags" Target="../tags/tag116.xml"/><Relationship Id="rId47" Type="http://schemas.openxmlformats.org/officeDocument/2006/relationships/tags" Target="../tags/tag121.xml"/><Relationship Id="rId50" Type="http://schemas.openxmlformats.org/officeDocument/2006/relationships/tags" Target="../tags/tag124.xml"/><Relationship Id="rId55" Type="http://schemas.openxmlformats.org/officeDocument/2006/relationships/tags" Target="../tags/tag129.xml"/><Relationship Id="rId63" Type="http://schemas.openxmlformats.org/officeDocument/2006/relationships/oleObject" Target="../embeddings/oleObject24.bin"/><Relationship Id="rId7" Type="http://schemas.openxmlformats.org/officeDocument/2006/relationships/tags" Target="../tags/tag81.xml"/><Relationship Id="rId2" Type="http://schemas.openxmlformats.org/officeDocument/2006/relationships/tags" Target="../tags/tag76.xml"/><Relationship Id="rId16" Type="http://schemas.openxmlformats.org/officeDocument/2006/relationships/tags" Target="../tags/tag90.xml"/><Relationship Id="rId29" Type="http://schemas.openxmlformats.org/officeDocument/2006/relationships/tags" Target="../tags/tag103.xml"/><Relationship Id="rId11" Type="http://schemas.openxmlformats.org/officeDocument/2006/relationships/tags" Target="../tags/tag85.xml"/><Relationship Id="rId24" Type="http://schemas.openxmlformats.org/officeDocument/2006/relationships/tags" Target="../tags/tag98.xml"/><Relationship Id="rId32" Type="http://schemas.openxmlformats.org/officeDocument/2006/relationships/tags" Target="../tags/tag106.xml"/><Relationship Id="rId37" Type="http://schemas.openxmlformats.org/officeDocument/2006/relationships/tags" Target="../tags/tag111.xml"/><Relationship Id="rId40" Type="http://schemas.openxmlformats.org/officeDocument/2006/relationships/tags" Target="../tags/tag114.xml"/><Relationship Id="rId45" Type="http://schemas.openxmlformats.org/officeDocument/2006/relationships/tags" Target="../tags/tag119.xml"/><Relationship Id="rId53" Type="http://schemas.openxmlformats.org/officeDocument/2006/relationships/tags" Target="../tags/tag127.xml"/><Relationship Id="rId58" Type="http://schemas.openxmlformats.org/officeDocument/2006/relationships/tags" Target="../tags/tag132.xml"/><Relationship Id="rId5" Type="http://schemas.openxmlformats.org/officeDocument/2006/relationships/tags" Target="../tags/tag79.xml"/><Relationship Id="rId61" Type="http://schemas.openxmlformats.org/officeDocument/2006/relationships/oleObject" Target="../embeddings/oleObject23.bin"/><Relationship Id="rId19" Type="http://schemas.openxmlformats.org/officeDocument/2006/relationships/tags" Target="../tags/tag93.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 Id="rId35" Type="http://schemas.openxmlformats.org/officeDocument/2006/relationships/tags" Target="../tags/tag109.xml"/><Relationship Id="rId43" Type="http://schemas.openxmlformats.org/officeDocument/2006/relationships/tags" Target="../tags/tag117.xml"/><Relationship Id="rId48" Type="http://schemas.openxmlformats.org/officeDocument/2006/relationships/tags" Target="../tags/tag122.xml"/><Relationship Id="rId56" Type="http://schemas.openxmlformats.org/officeDocument/2006/relationships/tags" Target="../tags/tag130.xml"/><Relationship Id="rId64" Type="http://schemas.openxmlformats.org/officeDocument/2006/relationships/image" Target="../media/image50.emf"/><Relationship Id="rId8" Type="http://schemas.openxmlformats.org/officeDocument/2006/relationships/tags" Target="../tags/tag82.xml"/><Relationship Id="rId51" Type="http://schemas.openxmlformats.org/officeDocument/2006/relationships/tags" Target="../tags/tag125.xml"/><Relationship Id="rId3" Type="http://schemas.openxmlformats.org/officeDocument/2006/relationships/tags" Target="../tags/tag77.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tags" Target="../tags/tag107.xml"/><Relationship Id="rId38" Type="http://schemas.openxmlformats.org/officeDocument/2006/relationships/tags" Target="../tags/tag112.xml"/><Relationship Id="rId46" Type="http://schemas.openxmlformats.org/officeDocument/2006/relationships/tags" Target="../tags/tag120.xml"/><Relationship Id="rId59" Type="http://schemas.openxmlformats.org/officeDocument/2006/relationships/tags" Target="../tags/tag133.xml"/><Relationship Id="rId20" Type="http://schemas.openxmlformats.org/officeDocument/2006/relationships/tags" Target="../tags/tag94.xml"/><Relationship Id="rId41" Type="http://schemas.openxmlformats.org/officeDocument/2006/relationships/tags" Target="../tags/tag115.xml"/><Relationship Id="rId54" Type="http://schemas.openxmlformats.org/officeDocument/2006/relationships/tags" Target="../tags/tag128.xml"/><Relationship Id="rId62" Type="http://schemas.openxmlformats.org/officeDocument/2006/relationships/image" Target="../media/image3.emf"/><Relationship Id="rId1" Type="http://schemas.openxmlformats.org/officeDocument/2006/relationships/vmlDrawing" Target="../drawings/vmlDrawing17.vml"/><Relationship Id="rId6" Type="http://schemas.openxmlformats.org/officeDocument/2006/relationships/tags" Target="../tags/tag80.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36" Type="http://schemas.openxmlformats.org/officeDocument/2006/relationships/tags" Target="../tags/tag110.xml"/><Relationship Id="rId49" Type="http://schemas.openxmlformats.org/officeDocument/2006/relationships/tags" Target="../tags/tag123.xml"/><Relationship Id="rId57" Type="http://schemas.openxmlformats.org/officeDocument/2006/relationships/tags" Target="../tags/tag131.xml"/><Relationship Id="rId10" Type="http://schemas.openxmlformats.org/officeDocument/2006/relationships/tags" Target="../tags/tag84.xml"/><Relationship Id="rId31" Type="http://schemas.openxmlformats.org/officeDocument/2006/relationships/tags" Target="../tags/tag105.xml"/><Relationship Id="rId44" Type="http://schemas.openxmlformats.org/officeDocument/2006/relationships/tags" Target="../tags/tag118.xml"/><Relationship Id="rId52" Type="http://schemas.openxmlformats.org/officeDocument/2006/relationships/tags" Target="../tags/tag126.xml"/><Relationship Id="rId60" Type="http://schemas.openxmlformats.org/officeDocument/2006/relationships/slideLayout" Target="../slideLayouts/slideLayout2.xml"/><Relationship Id="rId4" Type="http://schemas.openxmlformats.org/officeDocument/2006/relationships/tags" Target="../tags/tag78.xml"/><Relationship Id="rId9" Type="http://schemas.openxmlformats.org/officeDocument/2006/relationships/tags" Target="../tags/tag8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vmlDrawing" Target="../drawings/vmlDrawing18.vml"/><Relationship Id="rId5" Type="http://schemas.openxmlformats.org/officeDocument/2006/relationships/image" Target="../media/image3.emf"/><Relationship Id="rId4" Type="http://schemas.openxmlformats.org/officeDocument/2006/relationships/oleObject" Target="../embeddings/oleObject25.bin"/></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vmlDrawing" Target="../drawings/vmlDrawing19.vml"/><Relationship Id="rId5" Type="http://schemas.openxmlformats.org/officeDocument/2006/relationships/image" Target="../media/image3.emf"/><Relationship Id="rId4" Type="http://schemas.openxmlformats.org/officeDocument/2006/relationships/oleObject" Target="../embeddings/oleObject26.bin"/></Relationships>
</file>

<file path=ppt/slides/_rels/slide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6.xml"/><Relationship Id="rId1" Type="http://schemas.openxmlformats.org/officeDocument/2006/relationships/vmlDrawing" Target="../drawings/vmlDrawing20.vml"/><Relationship Id="rId5" Type="http://schemas.openxmlformats.org/officeDocument/2006/relationships/image" Target="../media/image3.emf"/><Relationship Id="rId4" Type="http://schemas.openxmlformats.org/officeDocument/2006/relationships/oleObject" Target="../embeddings/oleObject27.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137.xml"/><Relationship Id="rId1" Type="http://schemas.openxmlformats.org/officeDocument/2006/relationships/vmlDrawing" Target="../drawings/vmlDrawing21.vml"/><Relationship Id="rId6" Type="http://schemas.openxmlformats.org/officeDocument/2006/relationships/oleObject" Target="../embeddings/oleObject28.bin"/><Relationship Id="rId5" Type="http://schemas.openxmlformats.org/officeDocument/2006/relationships/image" Target="../media/image53.emf"/><Relationship Id="rId4" Type="http://schemas.openxmlformats.org/officeDocument/2006/relationships/notesSlide" Target="../notesSlides/notesSlide3.xml"/><Relationship Id="rId9" Type="http://schemas.openxmlformats.org/officeDocument/2006/relationships/hyperlink" Target="http://www.civitta.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3.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0.xml"/><Relationship Id="rId7" Type="http://schemas.openxmlformats.org/officeDocument/2006/relationships/image" Target="../media/image15.emf"/><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3.emf"/><Relationship Id="rId11" Type="http://schemas.openxmlformats.org/officeDocument/2006/relationships/image" Target="../media/image13.emf"/><Relationship Id="rId5" Type="http://schemas.openxmlformats.org/officeDocument/2006/relationships/oleObject" Target="../embeddings/oleObject8.bin"/><Relationship Id="rId10" Type="http://schemas.openxmlformats.org/officeDocument/2006/relationships/image" Target="../media/image12.emf"/><Relationship Id="rId4" Type="http://schemas.openxmlformats.org/officeDocument/2006/relationships/slideLayout" Target="../slideLayouts/slideLayout2.xml"/><Relationship Id="rId9"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ntitled-6_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3" y="1268761"/>
            <a:ext cx="8772683" cy="5409499"/>
          </a:xfrm>
          <a:prstGeom prst="rect">
            <a:avLst/>
          </a:prstGeom>
        </p:spPr>
      </p:pic>
      <p:pic>
        <p:nvPicPr>
          <p:cNvPr id="27" name="Picture 26"/>
          <p:cNvPicPr>
            <a:picLocks noChangeAspect="1"/>
          </p:cNvPicPr>
          <p:nvPr/>
        </p:nvPicPr>
        <p:blipFill>
          <a:blip r:embed="rId6"/>
          <a:stretch>
            <a:fillRect/>
          </a:stretch>
        </p:blipFill>
        <p:spPr>
          <a:xfrm>
            <a:off x="251520" y="493648"/>
            <a:ext cx="2540270" cy="525573"/>
          </a:xfrm>
          <a:prstGeom prst="rect">
            <a:avLst/>
          </a:prstGeom>
        </p:spPr>
      </p:pic>
      <p:graphicFrame>
        <p:nvGraphicFramePr>
          <p:cNvPr id="3" name="Object 2" hidden="1"/>
          <p:cNvGraphicFramePr>
            <a:graphicFrameLocks noChangeAspect="1"/>
          </p:cNvGraphicFramePr>
          <p:nvPr>
            <p:custDataLst>
              <p:tags r:id="rId2"/>
            </p:custDataLst>
            <p:extLst/>
          </p:nvPr>
        </p:nvGraphicFramePr>
        <p:xfrm>
          <a:off x="1590" y="1589"/>
          <a:ext cx="1587" cy="1587"/>
        </p:xfrm>
        <a:graphic>
          <a:graphicData uri="http://schemas.openxmlformats.org/presentationml/2006/ole">
            <mc:AlternateContent xmlns:mc="http://schemas.openxmlformats.org/markup-compatibility/2006">
              <mc:Choice xmlns:v="urn:schemas-microsoft-com:vml" Requires="v">
                <p:oleObj spid="_x0000_s296084" name="think-cell Slide" r:id="rId7" imgW="473" imgH="476" progId="TCLayout.ActiveDocument.1">
                  <p:embed/>
                </p:oleObj>
              </mc:Choice>
              <mc:Fallback>
                <p:oleObj name="think-cell Slide" r:id="rId7" imgW="473" imgH="476" progId="TCLayout.ActiveDocument.1">
                  <p:embed/>
                  <p:pic>
                    <p:nvPicPr>
                      <p:cNvPr id="0" name=""/>
                      <p:cNvPicPr/>
                      <p:nvPr/>
                    </p:nvPicPr>
                    <p:blipFill>
                      <a:blip r:embed="rId8"/>
                      <a:stretch>
                        <a:fillRect/>
                      </a:stretch>
                    </p:blipFill>
                    <p:spPr>
                      <a:xfrm>
                        <a:off x="1590" y="1589"/>
                        <a:ext cx="1587" cy="1587"/>
                      </a:xfrm>
                      <a:prstGeom prst="rect">
                        <a:avLst/>
                      </a:prstGeom>
                    </p:spPr>
                  </p:pic>
                </p:oleObj>
              </mc:Fallback>
            </mc:AlternateContent>
          </a:graphicData>
        </a:graphic>
      </p:graphicFrame>
      <p:sp>
        <p:nvSpPr>
          <p:cNvPr id="7" name="Rectangle 6"/>
          <p:cNvSpPr/>
          <p:nvPr/>
        </p:nvSpPr>
        <p:spPr>
          <a:xfrm>
            <a:off x="184558" y="4559724"/>
            <a:ext cx="5441089" cy="795962"/>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sp>
        <p:nvSpPr>
          <p:cNvPr id="24" name="TextBox 23"/>
          <p:cNvSpPr txBox="1"/>
          <p:nvPr/>
        </p:nvSpPr>
        <p:spPr>
          <a:xfrm>
            <a:off x="425257" y="4656736"/>
            <a:ext cx="4938833" cy="572464"/>
          </a:xfrm>
          <a:prstGeom prst="rect">
            <a:avLst/>
          </a:prstGeom>
          <a:noFill/>
        </p:spPr>
        <p:txBody>
          <a:bodyPr wrap="square" rtlCol="0">
            <a:spAutoFit/>
          </a:bodyPr>
          <a:lstStyle/>
          <a:p>
            <a:pPr>
              <a:lnSpc>
                <a:spcPct val="130000"/>
              </a:lnSpc>
            </a:pPr>
            <a:r>
              <a:rPr lang="lt-LT" sz="1200" b="1" dirty="0">
                <a:solidFill>
                  <a:schemeClr val="bg1"/>
                </a:solidFill>
                <a:latin typeface="Avenir Next Regular"/>
                <a:cs typeface="Avenir Next Regular"/>
              </a:rPr>
              <a:t>2007–2013 M. EUROPOS SĄJUNGOS STRUKTŪRINĖS PARAMOS</a:t>
            </a:r>
          </a:p>
          <a:p>
            <a:pPr>
              <a:lnSpc>
                <a:spcPct val="130000"/>
              </a:lnSpc>
            </a:pPr>
            <a:r>
              <a:rPr lang="lt-LT" sz="1200" b="1" dirty="0">
                <a:solidFill>
                  <a:schemeClr val="bg1"/>
                </a:solidFill>
                <a:latin typeface="Avenir Next Regular"/>
                <a:cs typeface="Avenir Next Regular"/>
              </a:rPr>
              <a:t>POVEIKIO ENERGETIKOS SEKTORIUI </a:t>
            </a:r>
            <a:r>
              <a:rPr lang="lt-LT" sz="1200" b="1" dirty="0" smtClean="0">
                <a:solidFill>
                  <a:schemeClr val="bg1"/>
                </a:solidFill>
                <a:latin typeface="Avenir Next Regular"/>
                <a:cs typeface="Avenir Next Regular"/>
              </a:rPr>
              <a:t>VERTINIMAS</a:t>
            </a:r>
            <a:endParaRPr lang="lt-LT" sz="1200" b="1" dirty="0">
              <a:solidFill>
                <a:schemeClr val="bg1"/>
              </a:solidFill>
              <a:latin typeface="Avenir Next Regular"/>
              <a:cs typeface="Avenir Next Regular"/>
            </a:endParaRPr>
          </a:p>
        </p:txBody>
      </p:sp>
      <p:sp>
        <p:nvSpPr>
          <p:cNvPr id="4" name="TextBox 3"/>
          <p:cNvSpPr txBox="1"/>
          <p:nvPr/>
        </p:nvSpPr>
        <p:spPr>
          <a:xfrm>
            <a:off x="7256111" y="6157578"/>
            <a:ext cx="1716085" cy="276999"/>
          </a:xfrm>
          <a:prstGeom prst="rect">
            <a:avLst/>
          </a:prstGeom>
          <a:noFill/>
        </p:spPr>
        <p:txBody>
          <a:bodyPr wrap="square" rtlCol="0">
            <a:spAutoFit/>
          </a:bodyPr>
          <a:lstStyle/>
          <a:p>
            <a:pPr algn="ctr"/>
            <a:r>
              <a:rPr lang="en-GB" sz="1200" dirty="0" smtClean="0">
                <a:solidFill>
                  <a:schemeClr val="bg1"/>
                </a:solidFill>
                <a:latin typeface="Calibri" panose="020F0502020204030204" pitchFamily="34" charset="0"/>
              </a:rPr>
              <a:t>201</a:t>
            </a:r>
            <a:r>
              <a:rPr lang="lt-LT" sz="1200" dirty="0" smtClean="0">
                <a:solidFill>
                  <a:schemeClr val="bg1"/>
                </a:solidFill>
                <a:latin typeface="Calibri" panose="020F0502020204030204" pitchFamily="34" charset="0"/>
              </a:rPr>
              <a:t>7</a:t>
            </a:r>
            <a:r>
              <a:rPr lang="en-GB" sz="1200" dirty="0" smtClean="0">
                <a:solidFill>
                  <a:schemeClr val="bg1"/>
                </a:solidFill>
                <a:latin typeface="Calibri" panose="020F0502020204030204" pitchFamily="34" charset="0"/>
              </a:rPr>
              <a:t> m.</a:t>
            </a:r>
            <a:r>
              <a:rPr lang="lt-LT" sz="1200" dirty="0" smtClean="0">
                <a:solidFill>
                  <a:schemeClr val="bg1"/>
                </a:solidFill>
                <a:latin typeface="Calibri" panose="020F0502020204030204" pitchFamily="34" charset="0"/>
              </a:rPr>
              <a:t> birželio 28 d.</a:t>
            </a:r>
            <a:r>
              <a:rPr lang="en-GB" sz="1200" dirty="0" smtClean="0">
                <a:solidFill>
                  <a:schemeClr val="bg1"/>
                </a:solidFill>
                <a:latin typeface="Calibri" panose="020F0502020204030204" pitchFamily="34" charset="0"/>
              </a:rPr>
              <a:t> </a:t>
            </a:r>
            <a:endParaRPr lang="lt-LT" sz="1200" dirty="0">
              <a:solidFill>
                <a:schemeClr val="bg1"/>
              </a:solidFill>
              <a:latin typeface="Calibri" panose="020F0502020204030204"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4017" y="80437"/>
            <a:ext cx="1950720" cy="938784"/>
          </a:xfrm>
          <a:prstGeom prst="rect">
            <a:avLst/>
          </a:prstGeom>
        </p:spPr>
      </p:pic>
      <p:pic>
        <p:nvPicPr>
          <p:cNvPr id="295937" name="Picture 29"/>
          <p:cNvPicPr>
            <a:picLocks noChangeAspect="1" noChangeArrowheads="1"/>
          </p:cNvPicPr>
          <p:nvPr/>
        </p:nvPicPr>
        <p:blipFill>
          <a:blip r:embed="rId10">
            <a:extLst>
              <a:ext uri="{28A0092B-C50C-407E-A947-70E740481C1C}">
                <a14:useLocalDpi xmlns:a14="http://schemas.microsoft.com/office/drawing/2010/main" val="0"/>
              </a:ext>
            </a:extLst>
          </a:blip>
          <a:srcRect r="27499"/>
          <a:stretch>
            <a:fillRect/>
          </a:stretch>
        </p:blipFill>
        <p:spPr bwMode="auto">
          <a:xfrm>
            <a:off x="3119561" y="693785"/>
            <a:ext cx="1812479" cy="3358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Vaizdo rezultatas pagal užklausą „kuriame lietuvos ateit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48064" y="473855"/>
            <a:ext cx="1296142" cy="59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296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EAVP ir SSVP tikslai ir uždaviniai energetikos sektoriaus problemoms spręsti</a:t>
            </a:r>
          </a:p>
        </p:txBody>
      </p:sp>
      <p:graphicFrame>
        <p:nvGraphicFramePr>
          <p:cNvPr id="6" name="Turinio vietos rezervavimo ženklas 5"/>
          <p:cNvGraphicFramePr>
            <a:graphicFrameLocks noGrp="1"/>
          </p:cNvGraphicFramePr>
          <p:nvPr>
            <p:ph idx="1"/>
            <p:extLst>
              <p:ext uri="{D42A27DB-BD31-4B8C-83A1-F6EECF244321}">
                <p14:modId xmlns:p14="http://schemas.microsoft.com/office/powerpoint/2010/main" val="1160004636"/>
              </p:ext>
            </p:extLst>
          </p:nvPr>
        </p:nvGraphicFramePr>
        <p:xfrm>
          <a:off x="393934" y="2492896"/>
          <a:ext cx="8067675" cy="1740124"/>
        </p:xfrm>
        <a:graphic>
          <a:graphicData uri="http://schemas.openxmlformats.org/drawingml/2006/table">
            <a:tbl>
              <a:tblPr firstRow="1" firstCol="1" bandRow="1"/>
              <a:tblGrid>
                <a:gridCol w="4703455"/>
                <a:gridCol w="3364220"/>
              </a:tblGrid>
              <a:tr h="134461">
                <a:tc>
                  <a:txBody>
                    <a:bodyPr/>
                    <a:lstStyle/>
                    <a:p>
                      <a:pPr algn="just">
                        <a:spcAft>
                          <a:spcPts val="600"/>
                        </a:spcAft>
                      </a:pPr>
                      <a:r>
                        <a:rPr lang="lt-LT" sz="900" b="1">
                          <a:solidFill>
                            <a:srgbClr val="FFFFFF"/>
                          </a:solidFill>
                          <a:effectLst/>
                          <a:latin typeface="Calibri"/>
                          <a:ea typeface="SimSun"/>
                          <a:cs typeface="Cambria"/>
                        </a:rPr>
                        <a:t>Tikslai</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3CA1BC"/>
                    </a:solidFill>
                  </a:tcPr>
                </a:tc>
                <a:tc>
                  <a:txBody>
                    <a:bodyPr/>
                    <a:lstStyle/>
                    <a:p>
                      <a:pPr algn="just">
                        <a:spcAft>
                          <a:spcPts val="600"/>
                        </a:spcAft>
                      </a:pPr>
                      <a:r>
                        <a:rPr lang="lt-LT" sz="900" b="1">
                          <a:solidFill>
                            <a:srgbClr val="FFFFFF"/>
                          </a:solidFill>
                          <a:effectLst/>
                          <a:latin typeface="Calibri"/>
                          <a:ea typeface="SimSun"/>
                          <a:cs typeface="Cambria"/>
                        </a:rPr>
                        <a:t>Uždaviniai</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3CA1BC"/>
                    </a:solidFill>
                  </a:tcPr>
                </a:tc>
              </a:tr>
              <a:tr h="223480">
                <a:tc gridSpan="2">
                  <a:txBody>
                    <a:bodyPr/>
                    <a:lstStyle/>
                    <a:p>
                      <a:pPr algn="ctr">
                        <a:spcBef>
                          <a:spcPts val="300"/>
                        </a:spcBef>
                        <a:spcAft>
                          <a:spcPts val="300"/>
                        </a:spcAft>
                      </a:pPr>
                      <a:r>
                        <a:rPr lang="lt-LT" sz="900">
                          <a:effectLst/>
                          <a:latin typeface="Calibri"/>
                          <a:ea typeface="SimSun"/>
                          <a:cs typeface="Cambria"/>
                        </a:rPr>
                        <a:t>Ekonomikos augimo veiksmų programa</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hMerge="1">
                  <a:txBody>
                    <a:bodyPr/>
                    <a:lstStyle/>
                    <a:p>
                      <a:endParaRPr lang="lt-LT"/>
                    </a:p>
                  </a:txBody>
                  <a:tcPr/>
                </a:tc>
              </a:tr>
              <a:tr h="403384">
                <a:tc rowSpan="2">
                  <a:txBody>
                    <a:bodyPr/>
                    <a:lstStyle/>
                    <a:p>
                      <a:pPr algn="just">
                        <a:spcAft>
                          <a:spcPts val="600"/>
                        </a:spcAft>
                      </a:pPr>
                      <a:r>
                        <a:rPr lang="lt-LT" sz="900">
                          <a:effectLst/>
                          <a:latin typeface="Calibri"/>
                          <a:ea typeface="SimSun"/>
                          <a:cs typeface="Cambria"/>
                        </a:rPr>
                        <a:t>Efektyvinti ekonominę infrastruktūrą.</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c>
                  <a:txBody>
                    <a:bodyPr/>
                    <a:lstStyle/>
                    <a:p>
                      <a:pPr marR="86360" algn="just">
                        <a:spcAft>
                          <a:spcPts val="300"/>
                        </a:spcAft>
                      </a:pPr>
                      <a:r>
                        <a:rPr lang="lt-LT" sz="900">
                          <a:effectLst/>
                          <a:latin typeface="Calibri"/>
                          <a:ea typeface="SimSun"/>
                          <a:cs typeface="Cambria"/>
                        </a:rPr>
                        <a:t>Sudaryti technines galimybes ir aplinkosaugines prielaidas Lietuvos elektros ir dujų rinkų integracijai į ES bendrąsias elektros ir dujų vidaus rinkas.</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r>
              <a:tr h="145044">
                <a:tc vMerge="1">
                  <a:txBody>
                    <a:bodyPr/>
                    <a:lstStyle/>
                    <a:p>
                      <a:endParaRPr lang="lt-LT"/>
                    </a:p>
                  </a:txBody>
                  <a:tcPr/>
                </a:tc>
                <a:tc>
                  <a:txBody>
                    <a:bodyPr/>
                    <a:lstStyle/>
                    <a:p>
                      <a:pPr marR="86360" algn="just">
                        <a:spcAft>
                          <a:spcPts val="300"/>
                        </a:spcAft>
                      </a:pPr>
                      <a:r>
                        <a:rPr lang="lt-LT" sz="900">
                          <a:effectLst/>
                          <a:latin typeface="Calibri"/>
                          <a:ea typeface="SimSun"/>
                          <a:cs typeface="Cambria"/>
                        </a:rPr>
                        <a:t>Didinti energijos tiekimo patikimumą ir saugumą.</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r>
              <a:tr h="134461">
                <a:tc gridSpan="2">
                  <a:txBody>
                    <a:bodyPr/>
                    <a:lstStyle/>
                    <a:p>
                      <a:pPr algn="ctr">
                        <a:spcBef>
                          <a:spcPts val="300"/>
                        </a:spcBef>
                        <a:spcAft>
                          <a:spcPts val="300"/>
                        </a:spcAft>
                      </a:pPr>
                      <a:r>
                        <a:rPr lang="lt-LT" sz="900">
                          <a:effectLst/>
                          <a:latin typeface="Calibri"/>
                          <a:ea typeface="SimSun"/>
                          <a:cs typeface="Cambria"/>
                        </a:rPr>
                        <a:t>Sanglaudos skatinimo veiksmų programa</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BFBFBF"/>
                    </a:solidFill>
                  </a:tcPr>
                </a:tc>
                <a:tc hMerge="1">
                  <a:txBody>
                    <a:bodyPr/>
                    <a:lstStyle/>
                    <a:p>
                      <a:endParaRPr lang="lt-LT"/>
                    </a:p>
                  </a:txBody>
                  <a:tcPr/>
                </a:tc>
              </a:tr>
              <a:tr h="268922">
                <a:tc>
                  <a:txBody>
                    <a:bodyPr/>
                    <a:lstStyle/>
                    <a:p>
                      <a:pPr marR="36195" algn="just">
                        <a:spcAft>
                          <a:spcPts val="300"/>
                        </a:spcAft>
                      </a:pPr>
                      <a:r>
                        <a:rPr lang="lt-LT" sz="900">
                          <a:effectLst/>
                          <a:latin typeface="Calibri"/>
                          <a:ea typeface="SimSun"/>
                          <a:cs typeface="Cambria"/>
                        </a:rPr>
                        <a:t>Siekti geresnės aplinkos kokybės, ypatingą dėmesį skiriant energijos panaudojimo efektyvumo didinimui. </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c>
                  <a:txBody>
                    <a:bodyPr/>
                    <a:lstStyle/>
                    <a:p>
                      <a:pPr marR="86360" algn="just">
                        <a:spcAft>
                          <a:spcPts val="300"/>
                        </a:spcAft>
                      </a:pPr>
                      <a:r>
                        <a:rPr lang="lt-LT" sz="900">
                          <a:effectLst/>
                          <a:latin typeface="Calibri"/>
                          <a:ea typeface="SimSun"/>
                          <a:cs typeface="Cambria"/>
                        </a:rPr>
                        <a:t>Padidinti energijos gamybos ir vartojimo efektyvumą bei atsinaujinančių energijos išteklių vartojimą.</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r>
              <a:tr h="403384">
                <a:tc>
                  <a:txBody>
                    <a:bodyPr/>
                    <a:lstStyle/>
                    <a:p>
                      <a:pPr marR="36195" algn="just">
                        <a:spcAft>
                          <a:spcPts val="300"/>
                        </a:spcAft>
                      </a:pPr>
                      <a:r>
                        <a:rPr lang="lt-LT" sz="900">
                          <a:effectLst/>
                          <a:latin typeface="Calibri"/>
                          <a:ea typeface="SimSun"/>
                          <a:cs typeface="Cambria"/>
                        </a:rPr>
                        <a:t>Paskatinti efektyvų vietos potencialo panaudojimą ūkio plėtrai.</a:t>
                      </a:r>
                      <a:endParaRPr lang="lt-LT" sz="110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c>
                  <a:txBody>
                    <a:bodyPr/>
                    <a:lstStyle/>
                    <a:p>
                      <a:pPr marR="86360" algn="just">
                        <a:spcAft>
                          <a:spcPts val="300"/>
                        </a:spcAft>
                      </a:pPr>
                      <a:r>
                        <a:rPr lang="lt-LT" sz="900" dirty="0">
                          <a:effectLst/>
                          <a:latin typeface="Calibri"/>
                          <a:ea typeface="SimSun"/>
                          <a:cs typeface="Cambria"/>
                        </a:rPr>
                        <a:t>Sumažinti pagrindinių ir likusių šalies miestų gyvenimo aplinkos ir kokybės skirtumus ypatingą dėmesį skiriant būsto sąlygų pagerinimui.</a:t>
                      </a:r>
                      <a:endParaRPr lang="lt-LT" sz="1100" dirty="0">
                        <a:effectLst/>
                        <a:latin typeface="Calibri"/>
                        <a:ea typeface="SimSun"/>
                        <a:cs typeface="Cambria"/>
                      </a:endParaRPr>
                    </a:p>
                  </a:txBody>
                  <a:tcPr marL="67231" marR="672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2F2F2"/>
                    </a:solidFill>
                  </a:tcPr>
                </a:tc>
              </a:tr>
            </a:tbl>
          </a:graphicData>
        </a:graphic>
      </p:graphicFrame>
      <p:sp>
        <p:nvSpPr>
          <p:cNvPr id="4" name="Teksto vietos rezervavimo ženklas 3"/>
          <p:cNvSpPr>
            <a:spLocks noGrp="1"/>
          </p:cNvSpPr>
          <p:nvPr>
            <p:ph type="body" sz="quarter" idx="14"/>
          </p:nvPr>
        </p:nvSpPr>
        <p:spPr/>
        <p:txBody>
          <a:bodyPr/>
          <a:lstStyle/>
          <a:p>
            <a:endParaRPr lang="lt-LT"/>
          </a:p>
        </p:txBody>
      </p:sp>
    </p:spTree>
    <p:extLst>
      <p:ext uri="{BB962C8B-B14F-4D97-AF65-F5344CB8AC3E}">
        <p14:creationId xmlns:p14="http://schemas.microsoft.com/office/powerpoint/2010/main" val="8042623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sp>
        <p:nvSpPr>
          <p:cNvPr id="3" name="Turinio vietos rezervavimo ženklas 2"/>
          <p:cNvSpPr>
            <a:spLocks noGrp="1"/>
          </p:cNvSpPr>
          <p:nvPr>
            <p:ph idx="1"/>
          </p:nvPr>
        </p:nvSpPr>
        <p:spPr/>
        <p:txBody>
          <a:bodyPr/>
          <a:lstStyle/>
          <a:p>
            <a:endParaRPr lang="lt-LT"/>
          </a:p>
        </p:txBody>
      </p:sp>
      <p:sp>
        <p:nvSpPr>
          <p:cNvPr id="4" name="Teksto vietos rezervavimo ženklas 3"/>
          <p:cNvSpPr>
            <a:spLocks noGrp="1"/>
          </p:cNvSpPr>
          <p:nvPr>
            <p:ph type="body" sz="quarter" idx="14"/>
          </p:nvPr>
        </p:nvSpPr>
        <p:spPr/>
        <p:txBody>
          <a:bodyPr/>
          <a:lstStyle/>
          <a:p>
            <a:endParaRPr lang="lt-LT"/>
          </a:p>
        </p:txBody>
      </p:sp>
      <p:pic>
        <p:nvPicPr>
          <p:cNvPr id="3123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89" y="3639"/>
            <a:ext cx="9333194" cy="68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4691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as 3" hidden="1"/>
          <p:cNvGraphicFramePr>
            <a:graphicFrameLocks noChangeAspect="1"/>
          </p:cNvGraphicFramePr>
          <p:nvPr>
            <p:custDataLst>
              <p:tags r:id="rId2"/>
            </p:custDataLst>
            <p:extLst>
              <p:ext uri="{D42A27DB-BD31-4B8C-83A1-F6EECF244321}">
                <p14:modId xmlns:p14="http://schemas.microsoft.com/office/powerpoint/2010/main" val="1656907894"/>
              </p:ext>
            </p:extLst>
          </p:nvPr>
        </p:nvGraphicFramePr>
        <p:xfrm>
          <a:off x="1466" y="1589"/>
          <a:ext cx="1465" cy="1587"/>
        </p:xfrm>
        <a:graphic>
          <a:graphicData uri="http://schemas.openxmlformats.org/presentationml/2006/ole">
            <mc:AlternateContent xmlns:mc="http://schemas.openxmlformats.org/markup-compatibility/2006">
              <mc:Choice xmlns:v="urn:schemas-microsoft-com:vml" Requires="v">
                <p:oleObj spid="_x0000_s31745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466" y="1589"/>
                        <a:ext cx="1465" cy="1587"/>
                      </a:xfrm>
                      <a:prstGeom prst="rect">
                        <a:avLst/>
                      </a:prstGeom>
                    </p:spPr>
                  </p:pic>
                </p:oleObj>
              </mc:Fallback>
            </mc:AlternateContent>
          </a:graphicData>
        </a:graphic>
      </p:graphicFrame>
      <p:sp>
        <p:nvSpPr>
          <p:cNvPr id="7" name="Rectangle 15"/>
          <p:cNvSpPr/>
          <p:nvPr/>
        </p:nvSpPr>
        <p:spPr>
          <a:xfrm>
            <a:off x="1259515" y="1177384"/>
            <a:ext cx="1296000" cy="2105408"/>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8" name="Picture 16"/>
          <p:cNvPicPr>
            <a:picLocks noChangeAspect="1"/>
          </p:cNvPicPr>
          <p:nvPr/>
        </p:nvPicPr>
        <p:blipFill>
          <a:blip r:embed="rId6"/>
          <a:stretch>
            <a:fillRect/>
          </a:stretch>
        </p:blipFill>
        <p:spPr>
          <a:xfrm>
            <a:off x="1343860" y="1542720"/>
            <a:ext cx="275812" cy="396000"/>
          </a:xfrm>
          <a:prstGeom prst="rect">
            <a:avLst/>
          </a:prstGeom>
        </p:spPr>
      </p:pic>
      <p:sp>
        <p:nvSpPr>
          <p:cNvPr id="9" name="TextBox 8"/>
          <p:cNvSpPr txBox="1"/>
          <p:nvPr/>
        </p:nvSpPr>
        <p:spPr>
          <a:xfrm>
            <a:off x="1248554" y="1906281"/>
            <a:ext cx="1278906"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Elektros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10" name="Rectangle 23"/>
          <p:cNvSpPr/>
          <p:nvPr/>
        </p:nvSpPr>
        <p:spPr>
          <a:xfrm>
            <a:off x="1258036" y="476672"/>
            <a:ext cx="1296000" cy="626586"/>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11" name="Picture 24"/>
          <p:cNvPicPr>
            <a:picLocks noChangeAspect="1"/>
          </p:cNvPicPr>
          <p:nvPr/>
        </p:nvPicPr>
        <p:blipFill>
          <a:blip r:embed="rId7"/>
          <a:stretch>
            <a:fillRect/>
          </a:stretch>
        </p:blipFill>
        <p:spPr>
          <a:xfrm>
            <a:off x="1302169" y="546822"/>
            <a:ext cx="504841" cy="324849"/>
          </a:xfrm>
          <a:prstGeom prst="rect">
            <a:avLst/>
          </a:prstGeom>
        </p:spPr>
      </p:pic>
      <p:sp>
        <p:nvSpPr>
          <p:cNvPr id="12" name="TextBox 11"/>
          <p:cNvSpPr txBox="1"/>
          <p:nvPr/>
        </p:nvSpPr>
        <p:spPr>
          <a:xfrm>
            <a:off x="1656849" y="631092"/>
            <a:ext cx="969583" cy="27762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Dujų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13" name="Rectangle 17"/>
          <p:cNvSpPr/>
          <p:nvPr/>
        </p:nvSpPr>
        <p:spPr>
          <a:xfrm>
            <a:off x="1258036" y="3751318"/>
            <a:ext cx="1296000" cy="373292"/>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14" name="Picture 18"/>
          <p:cNvPicPr>
            <a:picLocks noChangeAspect="1"/>
          </p:cNvPicPr>
          <p:nvPr/>
        </p:nvPicPr>
        <p:blipFill>
          <a:blip r:embed="rId8"/>
          <a:stretch>
            <a:fillRect/>
          </a:stretch>
        </p:blipFill>
        <p:spPr>
          <a:xfrm>
            <a:off x="1324505" y="3789041"/>
            <a:ext cx="297698" cy="312511"/>
          </a:xfrm>
          <a:prstGeom prst="rect">
            <a:avLst/>
          </a:prstGeom>
        </p:spPr>
      </p:pic>
      <p:sp>
        <p:nvSpPr>
          <p:cNvPr id="15" name="TextBox 14"/>
          <p:cNvSpPr txBox="1"/>
          <p:nvPr/>
        </p:nvSpPr>
        <p:spPr>
          <a:xfrm>
            <a:off x="1541754" y="3836577"/>
            <a:ext cx="979191"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CŠT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16" name="Rectangle 19"/>
          <p:cNvSpPr/>
          <p:nvPr/>
        </p:nvSpPr>
        <p:spPr>
          <a:xfrm>
            <a:off x="1274525" y="3358372"/>
            <a:ext cx="1296000" cy="335914"/>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17" name="Picture 20"/>
          <p:cNvPicPr>
            <a:picLocks noChangeAspect="1"/>
          </p:cNvPicPr>
          <p:nvPr/>
        </p:nvPicPr>
        <p:blipFill>
          <a:blip r:embed="rId9"/>
          <a:stretch>
            <a:fillRect/>
          </a:stretch>
        </p:blipFill>
        <p:spPr>
          <a:xfrm>
            <a:off x="1335375" y="3358292"/>
            <a:ext cx="317617" cy="296347"/>
          </a:xfrm>
          <a:prstGeom prst="rect">
            <a:avLst/>
          </a:prstGeom>
        </p:spPr>
      </p:pic>
      <p:sp>
        <p:nvSpPr>
          <p:cNvPr id="18" name="TextBox 17"/>
          <p:cNvSpPr txBox="1"/>
          <p:nvPr/>
        </p:nvSpPr>
        <p:spPr>
          <a:xfrm>
            <a:off x="1636514" y="3415748"/>
            <a:ext cx="817963"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AEI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19" name="Rectangle 21"/>
          <p:cNvSpPr/>
          <p:nvPr/>
        </p:nvSpPr>
        <p:spPr>
          <a:xfrm>
            <a:off x="1265061" y="4182968"/>
            <a:ext cx="1296000" cy="239352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20" name="Picture 22"/>
          <p:cNvPicPr>
            <a:picLocks noChangeAspect="1"/>
          </p:cNvPicPr>
          <p:nvPr/>
        </p:nvPicPr>
        <p:blipFill>
          <a:blip r:embed="rId10"/>
          <a:stretch>
            <a:fillRect/>
          </a:stretch>
        </p:blipFill>
        <p:spPr>
          <a:xfrm>
            <a:off x="1350758" y="4817788"/>
            <a:ext cx="219376" cy="396000"/>
          </a:xfrm>
          <a:prstGeom prst="rect">
            <a:avLst/>
          </a:prstGeom>
        </p:spPr>
      </p:pic>
      <p:sp>
        <p:nvSpPr>
          <p:cNvPr id="21" name="TextBox 20"/>
          <p:cNvSpPr txBox="1"/>
          <p:nvPr/>
        </p:nvSpPr>
        <p:spPr>
          <a:xfrm>
            <a:off x="1350758" y="5275108"/>
            <a:ext cx="1296000" cy="503215"/>
          </a:xfrm>
          <a:prstGeom prst="rect">
            <a:avLst/>
          </a:prstGeom>
          <a:noFill/>
        </p:spPr>
        <p:txBody>
          <a:bodyPr wrap="square" rtlCol="0" anchor="b">
            <a:spAutoFit/>
          </a:bodyPr>
          <a:lstStyle/>
          <a:p>
            <a:pP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Pastatų </a:t>
            </a:r>
          </a:p>
          <a:p>
            <a:pP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renovavimas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24" name="TextBox 23"/>
          <p:cNvSpPr txBox="1"/>
          <p:nvPr/>
        </p:nvSpPr>
        <p:spPr>
          <a:xfrm>
            <a:off x="3059997" y="1195735"/>
            <a:ext cx="2952163" cy="577081"/>
          </a:xfrm>
          <a:prstGeom prst="rect">
            <a:avLst/>
          </a:prstGeom>
          <a:noFill/>
        </p:spPr>
        <p:txBody>
          <a:bodyPr wrap="square" rtlCol="0">
            <a:spAutoFit/>
          </a:bodyPr>
          <a:lstStyle/>
          <a:p>
            <a:r>
              <a:rPr lang="lt-LT" sz="1050" dirty="0" smtClean="0">
                <a:solidFill>
                  <a:srgbClr val="3BA1BC"/>
                </a:solidFill>
              </a:rPr>
              <a:t>elektros skirstymo sistemoje naujai įrengtos ir (arba modernizuotos transformatorių pastotės ir arba skirstyklos</a:t>
            </a:r>
            <a:endParaRPr lang="lt-LT" sz="1050" dirty="0">
              <a:solidFill>
                <a:srgbClr val="3BA1BC"/>
              </a:solidFill>
            </a:endParaRPr>
          </a:p>
        </p:txBody>
      </p:sp>
      <p:sp>
        <p:nvSpPr>
          <p:cNvPr id="25" name="TextBox 24"/>
          <p:cNvSpPr txBox="1"/>
          <p:nvPr/>
        </p:nvSpPr>
        <p:spPr>
          <a:xfrm>
            <a:off x="2603491" y="1185758"/>
            <a:ext cx="515675" cy="338554"/>
          </a:xfrm>
          <a:prstGeom prst="rect">
            <a:avLst/>
          </a:prstGeom>
          <a:noFill/>
        </p:spPr>
        <p:txBody>
          <a:bodyPr wrap="square" rtlCol="0">
            <a:spAutoFit/>
          </a:bodyPr>
          <a:lstStyle/>
          <a:p>
            <a:r>
              <a:rPr lang="lt-LT" sz="1600" b="1" dirty="0" smtClean="0">
                <a:solidFill>
                  <a:srgbClr val="3BA1BC"/>
                </a:solidFill>
              </a:rPr>
              <a:t>774</a:t>
            </a:r>
            <a:endParaRPr lang="lt-LT" sz="1600" b="1" dirty="0">
              <a:solidFill>
                <a:srgbClr val="3BA1BC"/>
              </a:solidFill>
            </a:endParaRPr>
          </a:p>
        </p:txBody>
      </p:sp>
      <p:sp>
        <p:nvSpPr>
          <p:cNvPr id="26" name="TextBox 25"/>
          <p:cNvSpPr txBox="1"/>
          <p:nvPr/>
        </p:nvSpPr>
        <p:spPr>
          <a:xfrm>
            <a:off x="3120379" y="1628800"/>
            <a:ext cx="2658757" cy="238527"/>
          </a:xfrm>
          <a:prstGeom prst="rect">
            <a:avLst/>
          </a:prstGeom>
          <a:noFill/>
        </p:spPr>
        <p:txBody>
          <a:bodyPr wrap="square" rtlCol="0">
            <a:spAutoFit/>
          </a:bodyPr>
          <a:lstStyle/>
          <a:p>
            <a:r>
              <a:rPr lang="lt-LT" sz="950" dirty="0" smtClean="0">
                <a:solidFill>
                  <a:srgbClr val="3BA1BC"/>
                </a:solidFill>
              </a:rPr>
              <a:t>kilometrų naujai nutiestų elektros skirstymo linijų</a:t>
            </a:r>
            <a:endParaRPr lang="lt-LT" sz="950" dirty="0">
              <a:solidFill>
                <a:srgbClr val="3BA1BC"/>
              </a:solidFill>
            </a:endParaRPr>
          </a:p>
        </p:txBody>
      </p:sp>
      <p:sp>
        <p:nvSpPr>
          <p:cNvPr id="27" name="TextBox 26"/>
          <p:cNvSpPr txBox="1"/>
          <p:nvPr/>
        </p:nvSpPr>
        <p:spPr>
          <a:xfrm>
            <a:off x="2520945" y="1576424"/>
            <a:ext cx="1079579" cy="338554"/>
          </a:xfrm>
          <a:prstGeom prst="rect">
            <a:avLst/>
          </a:prstGeom>
          <a:noFill/>
        </p:spPr>
        <p:txBody>
          <a:bodyPr wrap="square" rtlCol="0">
            <a:spAutoFit/>
          </a:bodyPr>
          <a:lstStyle/>
          <a:p>
            <a:r>
              <a:rPr lang="lt-LT" sz="1600" b="1" dirty="0" smtClean="0">
                <a:solidFill>
                  <a:srgbClr val="3BA1BC"/>
                </a:solidFill>
              </a:rPr>
              <a:t>675,66</a:t>
            </a:r>
            <a:endParaRPr lang="lt-LT" sz="1600" b="1" dirty="0">
              <a:solidFill>
                <a:srgbClr val="3BA1BC"/>
              </a:solidFill>
            </a:endParaRPr>
          </a:p>
        </p:txBody>
      </p:sp>
      <p:sp>
        <p:nvSpPr>
          <p:cNvPr id="28" name="TextBox 27"/>
          <p:cNvSpPr txBox="1"/>
          <p:nvPr/>
        </p:nvSpPr>
        <p:spPr>
          <a:xfrm>
            <a:off x="6872521" y="1247155"/>
            <a:ext cx="1939300" cy="577081"/>
          </a:xfrm>
          <a:prstGeom prst="rect">
            <a:avLst/>
          </a:prstGeom>
          <a:noFill/>
        </p:spPr>
        <p:txBody>
          <a:bodyPr wrap="square" rtlCol="0">
            <a:spAutoFit/>
          </a:bodyPr>
          <a:lstStyle/>
          <a:p>
            <a:r>
              <a:rPr lang="lt-LT" sz="1050" dirty="0" smtClean="0">
                <a:solidFill>
                  <a:srgbClr val="3BA1BC"/>
                </a:solidFill>
              </a:rPr>
              <a:t>elektros vartotojai, kuriems  elektros energija tiekiama patikimiau</a:t>
            </a:r>
            <a:endParaRPr lang="lt-LT" sz="1050" dirty="0">
              <a:solidFill>
                <a:srgbClr val="3BA1BC"/>
              </a:solidFill>
            </a:endParaRPr>
          </a:p>
        </p:txBody>
      </p:sp>
      <p:sp>
        <p:nvSpPr>
          <p:cNvPr id="29" name="TextBox 28"/>
          <p:cNvSpPr txBox="1"/>
          <p:nvPr/>
        </p:nvSpPr>
        <p:spPr>
          <a:xfrm>
            <a:off x="6066726" y="1328531"/>
            <a:ext cx="1129972" cy="276999"/>
          </a:xfrm>
          <a:prstGeom prst="rect">
            <a:avLst/>
          </a:prstGeom>
          <a:noFill/>
        </p:spPr>
        <p:txBody>
          <a:bodyPr wrap="square" rtlCol="0">
            <a:spAutoFit/>
          </a:bodyPr>
          <a:lstStyle/>
          <a:p>
            <a:r>
              <a:rPr lang="lt-LT" sz="1200" b="1" dirty="0" smtClean="0">
                <a:solidFill>
                  <a:srgbClr val="3BA1BC"/>
                </a:solidFill>
              </a:rPr>
              <a:t>239‘643</a:t>
            </a:r>
            <a:endParaRPr lang="lt-LT" sz="1200" b="1" dirty="0">
              <a:solidFill>
                <a:srgbClr val="3BA1BC"/>
              </a:solidFill>
            </a:endParaRPr>
          </a:p>
        </p:txBody>
      </p:sp>
      <p:sp>
        <p:nvSpPr>
          <p:cNvPr id="30" name="TextBox 29"/>
          <p:cNvSpPr txBox="1"/>
          <p:nvPr/>
        </p:nvSpPr>
        <p:spPr>
          <a:xfrm>
            <a:off x="2545062" y="486852"/>
            <a:ext cx="1595254" cy="338554"/>
          </a:xfrm>
          <a:prstGeom prst="rect">
            <a:avLst/>
          </a:prstGeom>
          <a:noFill/>
        </p:spPr>
        <p:txBody>
          <a:bodyPr wrap="square" rtlCol="0">
            <a:spAutoFit/>
          </a:bodyPr>
          <a:lstStyle/>
          <a:p>
            <a:r>
              <a:rPr lang="lt-LT" sz="1600" b="1" dirty="0" smtClean="0">
                <a:solidFill>
                  <a:srgbClr val="3BA1BC"/>
                </a:solidFill>
              </a:rPr>
              <a:t>137,88</a:t>
            </a:r>
            <a:endParaRPr lang="lt-LT" sz="1600" b="1" dirty="0">
              <a:solidFill>
                <a:srgbClr val="3BA1BC"/>
              </a:solidFill>
            </a:endParaRPr>
          </a:p>
        </p:txBody>
      </p:sp>
      <p:sp>
        <p:nvSpPr>
          <p:cNvPr id="31" name="TextBox 30"/>
          <p:cNvSpPr txBox="1"/>
          <p:nvPr/>
        </p:nvSpPr>
        <p:spPr>
          <a:xfrm>
            <a:off x="3149460" y="496428"/>
            <a:ext cx="2658757" cy="238527"/>
          </a:xfrm>
          <a:prstGeom prst="rect">
            <a:avLst/>
          </a:prstGeom>
          <a:noFill/>
        </p:spPr>
        <p:txBody>
          <a:bodyPr wrap="square" rtlCol="0">
            <a:spAutoFit/>
          </a:bodyPr>
          <a:lstStyle/>
          <a:p>
            <a:r>
              <a:rPr lang="lt-LT" sz="950" dirty="0" smtClean="0">
                <a:solidFill>
                  <a:srgbClr val="3BA1BC"/>
                </a:solidFill>
              </a:rPr>
              <a:t>kilometrų nauju magistralinių </a:t>
            </a:r>
            <a:r>
              <a:rPr lang="lt-LT" sz="950" dirty="0" err="1" smtClean="0">
                <a:solidFill>
                  <a:srgbClr val="3BA1BC"/>
                </a:solidFill>
              </a:rPr>
              <a:t>dujotekių</a:t>
            </a:r>
            <a:endParaRPr lang="lt-LT" sz="950" dirty="0">
              <a:solidFill>
                <a:srgbClr val="3BA1BC"/>
              </a:solidFill>
            </a:endParaRPr>
          </a:p>
        </p:txBody>
      </p:sp>
      <p:sp>
        <p:nvSpPr>
          <p:cNvPr id="32" name="TextBox 31"/>
          <p:cNvSpPr txBox="1"/>
          <p:nvPr/>
        </p:nvSpPr>
        <p:spPr>
          <a:xfrm>
            <a:off x="2557120" y="764704"/>
            <a:ext cx="712278" cy="338554"/>
          </a:xfrm>
          <a:prstGeom prst="rect">
            <a:avLst/>
          </a:prstGeom>
          <a:noFill/>
        </p:spPr>
        <p:txBody>
          <a:bodyPr wrap="square" rtlCol="0">
            <a:spAutoFit/>
          </a:bodyPr>
          <a:lstStyle/>
          <a:p>
            <a:r>
              <a:rPr lang="lt-LT" sz="1600" b="1" dirty="0" smtClean="0">
                <a:solidFill>
                  <a:srgbClr val="3BA1BC"/>
                </a:solidFill>
              </a:rPr>
              <a:t>79</a:t>
            </a:r>
            <a:endParaRPr lang="lt-LT" sz="1600" b="1" dirty="0">
              <a:solidFill>
                <a:srgbClr val="3BA1BC"/>
              </a:solidFill>
            </a:endParaRPr>
          </a:p>
        </p:txBody>
      </p:sp>
      <p:sp>
        <p:nvSpPr>
          <p:cNvPr id="33" name="TextBox 32"/>
          <p:cNvSpPr txBox="1"/>
          <p:nvPr/>
        </p:nvSpPr>
        <p:spPr>
          <a:xfrm>
            <a:off x="3132813" y="709246"/>
            <a:ext cx="2658757" cy="384721"/>
          </a:xfrm>
          <a:prstGeom prst="rect">
            <a:avLst/>
          </a:prstGeom>
          <a:noFill/>
        </p:spPr>
        <p:txBody>
          <a:bodyPr wrap="square" rtlCol="0">
            <a:spAutoFit/>
          </a:bodyPr>
          <a:lstStyle/>
          <a:p>
            <a:r>
              <a:rPr lang="lt-LT" sz="950" dirty="0" smtClean="0">
                <a:solidFill>
                  <a:srgbClr val="3BA1BC"/>
                </a:solidFill>
              </a:rPr>
              <a:t>tūkst. kubinių metrų per valą papildomi gamtinių dujų perdavimo sistemos pajėgumai</a:t>
            </a:r>
            <a:endParaRPr lang="lt-LT" sz="950" dirty="0">
              <a:solidFill>
                <a:srgbClr val="3BA1BC"/>
              </a:solidFill>
            </a:endParaRPr>
          </a:p>
        </p:txBody>
      </p:sp>
      <p:sp>
        <p:nvSpPr>
          <p:cNvPr id="34" name="TextBox 33"/>
          <p:cNvSpPr txBox="1"/>
          <p:nvPr/>
        </p:nvSpPr>
        <p:spPr>
          <a:xfrm>
            <a:off x="6107021" y="672382"/>
            <a:ext cx="780325" cy="276999"/>
          </a:xfrm>
          <a:prstGeom prst="rect">
            <a:avLst/>
          </a:prstGeom>
          <a:noFill/>
        </p:spPr>
        <p:txBody>
          <a:bodyPr wrap="square" rtlCol="0">
            <a:spAutoFit/>
          </a:bodyPr>
          <a:lstStyle/>
          <a:p>
            <a:r>
              <a:rPr lang="lt-LT" sz="1200" b="1" dirty="0" smtClean="0">
                <a:solidFill>
                  <a:srgbClr val="3BA1BC"/>
                </a:solidFill>
              </a:rPr>
              <a:t>34,67</a:t>
            </a:r>
            <a:endParaRPr lang="lt-LT" sz="1200" b="1" dirty="0">
              <a:solidFill>
                <a:srgbClr val="3BA1BC"/>
              </a:solidFill>
            </a:endParaRPr>
          </a:p>
        </p:txBody>
      </p:sp>
      <p:sp>
        <p:nvSpPr>
          <p:cNvPr id="35" name="TextBox 34"/>
          <p:cNvSpPr txBox="1"/>
          <p:nvPr/>
        </p:nvSpPr>
        <p:spPr>
          <a:xfrm>
            <a:off x="6850987" y="620026"/>
            <a:ext cx="1906108" cy="415498"/>
          </a:xfrm>
          <a:prstGeom prst="rect">
            <a:avLst/>
          </a:prstGeom>
          <a:noFill/>
        </p:spPr>
        <p:txBody>
          <a:bodyPr wrap="square" rtlCol="0">
            <a:spAutoFit/>
          </a:bodyPr>
          <a:lstStyle/>
          <a:p>
            <a:r>
              <a:rPr lang="lt-LT" sz="1050" dirty="0" smtClean="0">
                <a:solidFill>
                  <a:srgbClr val="3BA1BC"/>
                </a:solidFill>
              </a:rPr>
              <a:t>mln. EUR pritraukta privačių investicijų</a:t>
            </a:r>
            <a:endParaRPr lang="lt-LT" sz="1050" dirty="0">
              <a:solidFill>
                <a:srgbClr val="3BA1BC"/>
              </a:solidFill>
            </a:endParaRPr>
          </a:p>
        </p:txBody>
      </p:sp>
      <p:sp>
        <p:nvSpPr>
          <p:cNvPr id="36" name="TextBox 35"/>
          <p:cNvSpPr txBox="1"/>
          <p:nvPr/>
        </p:nvSpPr>
        <p:spPr>
          <a:xfrm>
            <a:off x="3149461" y="1861375"/>
            <a:ext cx="2694932" cy="530915"/>
          </a:xfrm>
          <a:prstGeom prst="rect">
            <a:avLst/>
          </a:prstGeom>
          <a:noFill/>
        </p:spPr>
        <p:txBody>
          <a:bodyPr wrap="square" rtlCol="0">
            <a:spAutoFit/>
          </a:bodyPr>
          <a:lstStyle/>
          <a:p>
            <a:r>
              <a:rPr lang="lt-LT" sz="950" dirty="0" smtClean="0">
                <a:solidFill>
                  <a:srgbClr val="3BA1BC"/>
                </a:solidFill>
              </a:rPr>
              <a:t>elektros perdavimo sistemoje naujai įrengtos ir (arba modernizuotos transformatorių pastotės ir arba skirstyklos</a:t>
            </a:r>
            <a:endParaRPr lang="lt-LT" sz="950" dirty="0">
              <a:solidFill>
                <a:srgbClr val="3BA1BC"/>
              </a:solidFill>
            </a:endParaRPr>
          </a:p>
        </p:txBody>
      </p:sp>
      <p:sp>
        <p:nvSpPr>
          <p:cNvPr id="37" name="TextBox 36"/>
          <p:cNvSpPr txBox="1"/>
          <p:nvPr/>
        </p:nvSpPr>
        <p:spPr>
          <a:xfrm>
            <a:off x="2615549" y="1916832"/>
            <a:ext cx="997034" cy="338554"/>
          </a:xfrm>
          <a:prstGeom prst="rect">
            <a:avLst/>
          </a:prstGeom>
          <a:noFill/>
        </p:spPr>
        <p:txBody>
          <a:bodyPr wrap="square" rtlCol="0">
            <a:spAutoFit/>
          </a:bodyPr>
          <a:lstStyle/>
          <a:p>
            <a:r>
              <a:rPr lang="lt-LT" sz="1600" b="1" dirty="0" smtClean="0">
                <a:solidFill>
                  <a:srgbClr val="3BA1BC"/>
                </a:solidFill>
              </a:rPr>
              <a:t>18</a:t>
            </a:r>
            <a:endParaRPr lang="lt-LT" sz="1600" b="1" dirty="0">
              <a:solidFill>
                <a:srgbClr val="3BA1BC"/>
              </a:solidFill>
            </a:endParaRPr>
          </a:p>
        </p:txBody>
      </p:sp>
      <p:sp>
        <p:nvSpPr>
          <p:cNvPr id="38" name="TextBox 37"/>
          <p:cNvSpPr txBox="1"/>
          <p:nvPr/>
        </p:nvSpPr>
        <p:spPr>
          <a:xfrm>
            <a:off x="3149462" y="2324240"/>
            <a:ext cx="2933925" cy="253916"/>
          </a:xfrm>
          <a:prstGeom prst="rect">
            <a:avLst/>
          </a:prstGeom>
          <a:noFill/>
        </p:spPr>
        <p:txBody>
          <a:bodyPr wrap="square" rtlCol="0">
            <a:spAutoFit/>
          </a:bodyPr>
          <a:lstStyle/>
          <a:p>
            <a:r>
              <a:rPr lang="lt-LT" sz="1050" dirty="0" smtClean="0">
                <a:solidFill>
                  <a:srgbClr val="3BA1BC"/>
                </a:solidFill>
              </a:rPr>
              <a:t>kilometrų naujai nutiestų elektros perdavimo linijų</a:t>
            </a:r>
            <a:endParaRPr lang="lt-LT" sz="1050" dirty="0">
              <a:solidFill>
                <a:srgbClr val="3BA1BC"/>
              </a:solidFill>
            </a:endParaRPr>
          </a:p>
        </p:txBody>
      </p:sp>
      <p:sp>
        <p:nvSpPr>
          <p:cNvPr id="39" name="TextBox 38"/>
          <p:cNvSpPr txBox="1"/>
          <p:nvPr/>
        </p:nvSpPr>
        <p:spPr>
          <a:xfrm>
            <a:off x="2556612" y="2250368"/>
            <a:ext cx="1055970" cy="338554"/>
          </a:xfrm>
          <a:prstGeom prst="rect">
            <a:avLst/>
          </a:prstGeom>
          <a:noFill/>
        </p:spPr>
        <p:txBody>
          <a:bodyPr wrap="square" rtlCol="0">
            <a:spAutoFit/>
          </a:bodyPr>
          <a:lstStyle/>
          <a:p>
            <a:r>
              <a:rPr lang="lt-LT" sz="1600" b="1" dirty="0" smtClean="0">
                <a:solidFill>
                  <a:srgbClr val="3BA1BC"/>
                </a:solidFill>
              </a:rPr>
              <a:t>89,11</a:t>
            </a:r>
            <a:endParaRPr lang="lt-LT" sz="1600" b="1" dirty="0">
              <a:solidFill>
                <a:srgbClr val="3BA1BC"/>
              </a:solidFill>
            </a:endParaRPr>
          </a:p>
        </p:txBody>
      </p:sp>
      <p:sp>
        <p:nvSpPr>
          <p:cNvPr id="40" name="TextBox 39"/>
          <p:cNvSpPr txBox="1"/>
          <p:nvPr/>
        </p:nvSpPr>
        <p:spPr>
          <a:xfrm>
            <a:off x="6850987" y="1902804"/>
            <a:ext cx="1801839" cy="577081"/>
          </a:xfrm>
          <a:prstGeom prst="rect">
            <a:avLst/>
          </a:prstGeom>
          <a:noFill/>
        </p:spPr>
        <p:txBody>
          <a:bodyPr wrap="square" rtlCol="0">
            <a:spAutoFit/>
          </a:bodyPr>
          <a:lstStyle/>
          <a:p>
            <a:r>
              <a:rPr lang="lt-LT" sz="1050" dirty="0" smtClean="0">
                <a:solidFill>
                  <a:srgbClr val="3BA1BC"/>
                </a:solidFill>
              </a:rPr>
              <a:t>elektros vartotojai, kuriems  elektros energija tiekiama patikimiau</a:t>
            </a:r>
            <a:endParaRPr lang="lt-LT" sz="1050" dirty="0">
              <a:solidFill>
                <a:srgbClr val="3BA1BC"/>
              </a:solidFill>
            </a:endParaRPr>
          </a:p>
        </p:txBody>
      </p:sp>
      <p:sp>
        <p:nvSpPr>
          <p:cNvPr id="41" name="TextBox 40"/>
          <p:cNvSpPr txBox="1"/>
          <p:nvPr/>
        </p:nvSpPr>
        <p:spPr>
          <a:xfrm>
            <a:off x="6057957" y="2045550"/>
            <a:ext cx="1129972" cy="276999"/>
          </a:xfrm>
          <a:prstGeom prst="rect">
            <a:avLst/>
          </a:prstGeom>
          <a:noFill/>
        </p:spPr>
        <p:txBody>
          <a:bodyPr wrap="square" rtlCol="0">
            <a:spAutoFit/>
          </a:bodyPr>
          <a:lstStyle/>
          <a:p>
            <a:r>
              <a:rPr lang="lt-LT" sz="1200" b="1" dirty="0" smtClean="0">
                <a:solidFill>
                  <a:srgbClr val="3BA1BC"/>
                </a:solidFill>
              </a:rPr>
              <a:t>433‘543</a:t>
            </a:r>
            <a:endParaRPr lang="lt-LT" sz="1200" b="1" dirty="0">
              <a:solidFill>
                <a:srgbClr val="3BA1BC"/>
              </a:solidFill>
            </a:endParaRPr>
          </a:p>
        </p:txBody>
      </p:sp>
      <p:sp>
        <p:nvSpPr>
          <p:cNvPr id="42" name="TextBox 41"/>
          <p:cNvSpPr txBox="1"/>
          <p:nvPr/>
        </p:nvSpPr>
        <p:spPr>
          <a:xfrm>
            <a:off x="3106933" y="2629783"/>
            <a:ext cx="2858164" cy="253916"/>
          </a:xfrm>
          <a:prstGeom prst="rect">
            <a:avLst/>
          </a:prstGeom>
          <a:noFill/>
        </p:spPr>
        <p:txBody>
          <a:bodyPr wrap="square" rtlCol="0">
            <a:spAutoFit/>
          </a:bodyPr>
          <a:lstStyle/>
          <a:p>
            <a:r>
              <a:rPr lang="lt-LT" sz="1000" dirty="0" smtClean="0">
                <a:solidFill>
                  <a:srgbClr val="3BA1BC"/>
                </a:solidFill>
              </a:rPr>
              <a:t>kilometrų perkeltų elektros perdavimo linijų </a:t>
            </a:r>
            <a:endParaRPr lang="lt-LT" sz="1000" dirty="0">
              <a:solidFill>
                <a:srgbClr val="3BA1BC"/>
              </a:solidFill>
            </a:endParaRPr>
          </a:p>
        </p:txBody>
      </p:sp>
      <p:sp>
        <p:nvSpPr>
          <p:cNvPr id="43" name="TextBox 42"/>
          <p:cNvSpPr txBox="1"/>
          <p:nvPr/>
        </p:nvSpPr>
        <p:spPr>
          <a:xfrm>
            <a:off x="2581852" y="2564904"/>
            <a:ext cx="1055970" cy="338554"/>
          </a:xfrm>
          <a:prstGeom prst="rect">
            <a:avLst/>
          </a:prstGeom>
          <a:noFill/>
        </p:spPr>
        <p:txBody>
          <a:bodyPr wrap="square" rtlCol="0">
            <a:spAutoFit/>
          </a:bodyPr>
          <a:lstStyle/>
          <a:p>
            <a:r>
              <a:rPr lang="lt-LT" sz="1600" b="1" dirty="0" smtClean="0">
                <a:solidFill>
                  <a:srgbClr val="3BA1BC"/>
                </a:solidFill>
              </a:rPr>
              <a:t>12,09</a:t>
            </a:r>
            <a:endParaRPr lang="lt-LT" sz="1600" b="1" dirty="0">
              <a:solidFill>
                <a:srgbClr val="3BA1BC"/>
              </a:solidFill>
            </a:endParaRPr>
          </a:p>
        </p:txBody>
      </p:sp>
      <p:sp>
        <p:nvSpPr>
          <p:cNvPr id="44" name="TextBox 43"/>
          <p:cNvSpPr txBox="1"/>
          <p:nvPr/>
        </p:nvSpPr>
        <p:spPr>
          <a:xfrm>
            <a:off x="6872521" y="2484642"/>
            <a:ext cx="1649665" cy="577081"/>
          </a:xfrm>
          <a:prstGeom prst="rect">
            <a:avLst/>
          </a:prstGeom>
          <a:noFill/>
        </p:spPr>
        <p:txBody>
          <a:bodyPr wrap="square" rtlCol="0">
            <a:spAutoFit/>
          </a:bodyPr>
          <a:lstStyle/>
          <a:p>
            <a:r>
              <a:rPr lang="lt-LT" sz="1050" dirty="0" smtClean="0">
                <a:solidFill>
                  <a:srgbClr val="3BA1BC"/>
                </a:solidFill>
              </a:rPr>
              <a:t>hektarų atlaisvintų teritorijų viešajai infrastruktūrai plėtoti</a:t>
            </a:r>
            <a:endParaRPr lang="lt-LT" sz="1050" dirty="0">
              <a:solidFill>
                <a:srgbClr val="3BA1BC"/>
              </a:solidFill>
            </a:endParaRPr>
          </a:p>
        </p:txBody>
      </p:sp>
      <p:sp>
        <p:nvSpPr>
          <p:cNvPr id="45" name="TextBox 44"/>
          <p:cNvSpPr txBox="1"/>
          <p:nvPr/>
        </p:nvSpPr>
        <p:spPr>
          <a:xfrm>
            <a:off x="6051330" y="2528790"/>
            <a:ext cx="1055970" cy="276999"/>
          </a:xfrm>
          <a:prstGeom prst="rect">
            <a:avLst/>
          </a:prstGeom>
          <a:noFill/>
        </p:spPr>
        <p:txBody>
          <a:bodyPr wrap="square" rtlCol="0">
            <a:spAutoFit/>
          </a:bodyPr>
          <a:lstStyle/>
          <a:p>
            <a:r>
              <a:rPr lang="lt-LT" sz="1200" b="1" dirty="0" smtClean="0">
                <a:solidFill>
                  <a:srgbClr val="3BA1BC"/>
                </a:solidFill>
              </a:rPr>
              <a:t>20,35</a:t>
            </a:r>
            <a:endParaRPr lang="lt-LT" sz="1200" b="1" dirty="0">
              <a:solidFill>
                <a:srgbClr val="3BA1BC"/>
              </a:solidFill>
            </a:endParaRPr>
          </a:p>
        </p:txBody>
      </p:sp>
      <p:sp>
        <p:nvSpPr>
          <p:cNvPr id="47" name="Penkiakampis 46"/>
          <p:cNvSpPr/>
          <p:nvPr/>
        </p:nvSpPr>
        <p:spPr>
          <a:xfrm>
            <a:off x="5933984" y="1185930"/>
            <a:ext cx="149402" cy="650292"/>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48" name="Penkiakampis 47"/>
          <p:cNvSpPr/>
          <p:nvPr/>
        </p:nvSpPr>
        <p:spPr>
          <a:xfrm>
            <a:off x="5933511" y="1923358"/>
            <a:ext cx="124446" cy="592151"/>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49" name="Penkiakampis 48"/>
          <p:cNvSpPr/>
          <p:nvPr/>
        </p:nvSpPr>
        <p:spPr>
          <a:xfrm>
            <a:off x="5927967" y="496429"/>
            <a:ext cx="155419" cy="642519"/>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50" name="Penkiakampis 49"/>
          <p:cNvSpPr/>
          <p:nvPr/>
        </p:nvSpPr>
        <p:spPr>
          <a:xfrm>
            <a:off x="5919078" y="2542042"/>
            <a:ext cx="147648" cy="355350"/>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51" name="Stačiakampis 50"/>
          <p:cNvSpPr/>
          <p:nvPr/>
        </p:nvSpPr>
        <p:spPr>
          <a:xfrm>
            <a:off x="2589843" y="1196752"/>
            <a:ext cx="3254550" cy="672650"/>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2" name="Stačiakampis 51"/>
          <p:cNvSpPr/>
          <p:nvPr/>
        </p:nvSpPr>
        <p:spPr>
          <a:xfrm>
            <a:off x="2579355" y="1889105"/>
            <a:ext cx="3265038" cy="626405"/>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3" name="Stačiakampis 52"/>
          <p:cNvSpPr/>
          <p:nvPr/>
        </p:nvSpPr>
        <p:spPr>
          <a:xfrm>
            <a:off x="2582050" y="2569922"/>
            <a:ext cx="3262342" cy="314219"/>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4" name="Stačiakampis 53"/>
          <p:cNvSpPr/>
          <p:nvPr/>
        </p:nvSpPr>
        <p:spPr>
          <a:xfrm>
            <a:off x="2603491" y="476672"/>
            <a:ext cx="3240901" cy="626586"/>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5" name="TextBox 54"/>
          <p:cNvSpPr txBox="1"/>
          <p:nvPr/>
        </p:nvSpPr>
        <p:spPr>
          <a:xfrm>
            <a:off x="2617185" y="3799307"/>
            <a:ext cx="1595254" cy="338554"/>
          </a:xfrm>
          <a:prstGeom prst="rect">
            <a:avLst/>
          </a:prstGeom>
          <a:noFill/>
        </p:spPr>
        <p:txBody>
          <a:bodyPr wrap="square" rtlCol="0">
            <a:spAutoFit/>
          </a:bodyPr>
          <a:lstStyle/>
          <a:p>
            <a:r>
              <a:rPr lang="lt-LT" sz="1600" b="1" dirty="0" smtClean="0">
                <a:solidFill>
                  <a:srgbClr val="3BA1BC"/>
                </a:solidFill>
              </a:rPr>
              <a:t>1011,44</a:t>
            </a:r>
            <a:endParaRPr lang="lt-LT" sz="1600" b="1" dirty="0">
              <a:solidFill>
                <a:srgbClr val="3BA1BC"/>
              </a:solidFill>
            </a:endParaRPr>
          </a:p>
        </p:txBody>
      </p:sp>
      <p:sp>
        <p:nvSpPr>
          <p:cNvPr id="56" name="TextBox 55"/>
          <p:cNvSpPr txBox="1"/>
          <p:nvPr/>
        </p:nvSpPr>
        <p:spPr>
          <a:xfrm>
            <a:off x="3318572" y="3764569"/>
            <a:ext cx="2658757" cy="415498"/>
          </a:xfrm>
          <a:prstGeom prst="rect">
            <a:avLst/>
          </a:prstGeom>
          <a:noFill/>
        </p:spPr>
        <p:txBody>
          <a:bodyPr wrap="square" rtlCol="0">
            <a:spAutoFit/>
          </a:bodyPr>
          <a:lstStyle/>
          <a:p>
            <a:r>
              <a:rPr lang="lt-LT" sz="1000" dirty="0" smtClean="0">
                <a:solidFill>
                  <a:srgbClr val="3BA1BC"/>
                </a:solidFill>
              </a:rPr>
              <a:t>kilometrai modernizuotų centrinio šilumos tiekimo tinklų</a:t>
            </a:r>
            <a:endParaRPr lang="lt-LT" sz="1000" dirty="0">
              <a:solidFill>
                <a:srgbClr val="3BA1BC"/>
              </a:solidFill>
            </a:endParaRPr>
          </a:p>
        </p:txBody>
      </p:sp>
      <p:sp>
        <p:nvSpPr>
          <p:cNvPr id="59" name="Stačiakampis 58"/>
          <p:cNvSpPr/>
          <p:nvPr/>
        </p:nvSpPr>
        <p:spPr>
          <a:xfrm>
            <a:off x="2587415" y="3764569"/>
            <a:ext cx="3256977" cy="363902"/>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0" name="Penkiakampis 59"/>
          <p:cNvSpPr/>
          <p:nvPr/>
        </p:nvSpPr>
        <p:spPr>
          <a:xfrm>
            <a:off x="5932804" y="3795740"/>
            <a:ext cx="165425" cy="328870"/>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61" name="TextBox 60"/>
          <p:cNvSpPr txBox="1"/>
          <p:nvPr/>
        </p:nvSpPr>
        <p:spPr>
          <a:xfrm>
            <a:off x="6036871" y="3775788"/>
            <a:ext cx="1196441" cy="276999"/>
          </a:xfrm>
          <a:prstGeom prst="rect">
            <a:avLst/>
          </a:prstGeom>
          <a:noFill/>
        </p:spPr>
        <p:txBody>
          <a:bodyPr wrap="square" rtlCol="0">
            <a:spAutoFit/>
          </a:bodyPr>
          <a:lstStyle/>
          <a:p>
            <a:r>
              <a:rPr lang="lt-LT" sz="1200" b="1" dirty="0" smtClean="0">
                <a:solidFill>
                  <a:srgbClr val="3BA1BC"/>
                </a:solidFill>
              </a:rPr>
              <a:t>1‘404‘735</a:t>
            </a:r>
            <a:endParaRPr lang="lt-LT" sz="1200" b="1" dirty="0">
              <a:solidFill>
                <a:srgbClr val="3BA1BC"/>
              </a:solidFill>
            </a:endParaRPr>
          </a:p>
        </p:txBody>
      </p:sp>
      <p:sp>
        <p:nvSpPr>
          <p:cNvPr id="62" name="TextBox 61"/>
          <p:cNvSpPr txBox="1"/>
          <p:nvPr/>
        </p:nvSpPr>
        <p:spPr>
          <a:xfrm>
            <a:off x="6873832" y="3715692"/>
            <a:ext cx="2172548" cy="415498"/>
          </a:xfrm>
          <a:prstGeom prst="rect">
            <a:avLst/>
          </a:prstGeom>
          <a:noFill/>
        </p:spPr>
        <p:txBody>
          <a:bodyPr wrap="square" rtlCol="0">
            <a:spAutoFit/>
          </a:bodyPr>
          <a:lstStyle/>
          <a:p>
            <a:r>
              <a:rPr lang="lt-LT" sz="1050" dirty="0" smtClean="0">
                <a:solidFill>
                  <a:srgbClr val="3BA1BC"/>
                </a:solidFill>
              </a:rPr>
              <a:t>šilumos vartotojai, kuriems šiluma tiekiama patikimiau ir kokybiškiau</a:t>
            </a:r>
            <a:endParaRPr lang="lt-LT" sz="1050" dirty="0">
              <a:solidFill>
                <a:srgbClr val="3BA1BC"/>
              </a:solidFill>
            </a:endParaRPr>
          </a:p>
        </p:txBody>
      </p:sp>
      <p:sp>
        <p:nvSpPr>
          <p:cNvPr id="63" name="TextBox 62"/>
          <p:cNvSpPr txBox="1"/>
          <p:nvPr/>
        </p:nvSpPr>
        <p:spPr>
          <a:xfrm>
            <a:off x="2626374" y="2957196"/>
            <a:ext cx="1595254" cy="338554"/>
          </a:xfrm>
          <a:prstGeom prst="rect">
            <a:avLst/>
          </a:prstGeom>
          <a:noFill/>
        </p:spPr>
        <p:txBody>
          <a:bodyPr wrap="square" rtlCol="0">
            <a:spAutoFit/>
          </a:bodyPr>
          <a:lstStyle/>
          <a:p>
            <a:r>
              <a:rPr lang="lt-LT" sz="1600" b="1" dirty="0" smtClean="0">
                <a:solidFill>
                  <a:srgbClr val="3BA1BC"/>
                </a:solidFill>
              </a:rPr>
              <a:t>7</a:t>
            </a:r>
            <a:endParaRPr lang="lt-LT" sz="1600" b="1" dirty="0">
              <a:solidFill>
                <a:srgbClr val="3BA1BC"/>
              </a:solidFill>
            </a:endParaRPr>
          </a:p>
        </p:txBody>
      </p:sp>
      <p:sp>
        <p:nvSpPr>
          <p:cNvPr id="64" name="TextBox 63"/>
          <p:cNvSpPr txBox="1"/>
          <p:nvPr/>
        </p:nvSpPr>
        <p:spPr>
          <a:xfrm>
            <a:off x="3094700" y="2901738"/>
            <a:ext cx="2658757" cy="384721"/>
          </a:xfrm>
          <a:prstGeom prst="rect">
            <a:avLst/>
          </a:prstGeom>
          <a:noFill/>
        </p:spPr>
        <p:txBody>
          <a:bodyPr wrap="square" rtlCol="0">
            <a:spAutoFit/>
          </a:bodyPr>
          <a:lstStyle/>
          <a:p>
            <a:r>
              <a:rPr lang="lt-LT" sz="950" dirty="0" smtClean="0">
                <a:solidFill>
                  <a:srgbClr val="3BA1BC"/>
                </a:solidFill>
              </a:rPr>
              <a:t>vienetai naujai įrengtų ir (arba) modernizuotų energijos gamybos pajėgumų</a:t>
            </a:r>
            <a:endParaRPr lang="lt-LT" sz="950" dirty="0">
              <a:solidFill>
                <a:srgbClr val="3BA1BC"/>
              </a:solidFill>
            </a:endParaRPr>
          </a:p>
        </p:txBody>
      </p:sp>
      <p:sp>
        <p:nvSpPr>
          <p:cNvPr id="65" name="Stačiakampis 64"/>
          <p:cNvSpPr/>
          <p:nvPr/>
        </p:nvSpPr>
        <p:spPr>
          <a:xfrm>
            <a:off x="2587066" y="2939828"/>
            <a:ext cx="3257328" cy="363902"/>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6" name="Penkiakampis 65"/>
          <p:cNvSpPr/>
          <p:nvPr/>
        </p:nvSpPr>
        <p:spPr>
          <a:xfrm>
            <a:off x="5928159" y="2957197"/>
            <a:ext cx="120983" cy="338554"/>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67" name="TextBox 66"/>
          <p:cNvSpPr txBox="1"/>
          <p:nvPr/>
        </p:nvSpPr>
        <p:spPr>
          <a:xfrm>
            <a:off x="6088138" y="2944238"/>
            <a:ext cx="1196441" cy="276999"/>
          </a:xfrm>
          <a:prstGeom prst="rect">
            <a:avLst/>
          </a:prstGeom>
          <a:noFill/>
        </p:spPr>
        <p:txBody>
          <a:bodyPr wrap="square" rtlCol="0">
            <a:spAutoFit/>
          </a:bodyPr>
          <a:lstStyle/>
          <a:p>
            <a:r>
              <a:rPr lang="lt-LT" sz="1200" b="1" dirty="0" smtClean="0">
                <a:solidFill>
                  <a:srgbClr val="3BA1BC"/>
                </a:solidFill>
              </a:rPr>
              <a:t>138,39</a:t>
            </a:r>
            <a:endParaRPr lang="lt-LT" sz="1200" b="1" dirty="0">
              <a:solidFill>
                <a:srgbClr val="3BA1BC"/>
              </a:solidFill>
            </a:endParaRPr>
          </a:p>
        </p:txBody>
      </p:sp>
      <p:sp>
        <p:nvSpPr>
          <p:cNvPr id="69" name="TextBox 68"/>
          <p:cNvSpPr txBox="1"/>
          <p:nvPr/>
        </p:nvSpPr>
        <p:spPr>
          <a:xfrm>
            <a:off x="2587414" y="3378478"/>
            <a:ext cx="1595254" cy="338554"/>
          </a:xfrm>
          <a:prstGeom prst="rect">
            <a:avLst/>
          </a:prstGeom>
          <a:noFill/>
        </p:spPr>
        <p:txBody>
          <a:bodyPr wrap="square" rtlCol="0">
            <a:spAutoFit/>
          </a:bodyPr>
          <a:lstStyle/>
          <a:p>
            <a:r>
              <a:rPr lang="lt-LT" sz="1600" b="1" dirty="0" smtClean="0">
                <a:solidFill>
                  <a:srgbClr val="3BA1BC"/>
                </a:solidFill>
              </a:rPr>
              <a:t>56</a:t>
            </a:r>
            <a:endParaRPr lang="lt-LT" sz="1600" b="1" dirty="0">
              <a:solidFill>
                <a:srgbClr val="3BA1BC"/>
              </a:solidFill>
            </a:endParaRPr>
          </a:p>
        </p:txBody>
      </p:sp>
      <p:sp>
        <p:nvSpPr>
          <p:cNvPr id="70" name="TextBox 69"/>
          <p:cNvSpPr txBox="1"/>
          <p:nvPr/>
        </p:nvSpPr>
        <p:spPr>
          <a:xfrm>
            <a:off x="2986228" y="3373542"/>
            <a:ext cx="3058925" cy="415498"/>
          </a:xfrm>
          <a:prstGeom prst="rect">
            <a:avLst/>
          </a:prstGeom>
          <a:noFill/>
        </p:spPr>
        <p:txBody>
          <a:bodyPr wrap="square" rtlCol="0">
            <a:spAutoFit/>
          </a:bodyPr>
          <a:lstStyle/>
          <a:p>
            <a:r>
              <a:rPr lang="lt-LT" sz="1000" dirty="0" smtClean="0">
                <a:solidFill>
                  <a:srgbClr val="3BA1BC"/>
                </a:solidFill>
              </a:rPr>
              <a:t>vienetai naujai įrengtų ir (arba) modernizuotų energijos gamybos pajėgumų naudojančių biomasę</a:t>
            </a:r>
            <a:endParaRPr lang="lt-LT" sz="1000" dirty="0">
              <a:solidFill>
                <a:srgbClr val="3BA1BC"/>
              </a:solidFill>
            </a:endParaRPr>
          </a:p>
        </p:txBody>
      </p:sp>
      <p:sp>
        <p:nvSpPr>
          <p:cNvPr id="71" name="Stačiakampis 70"/>
          <p:cNvSpPr/>
          <p:nvPr/>
        </p:nvSpPr>
        <p:spPr>
          <a:xfrm>
            <a:off x="2587415" y="3353130"/>
            <a:ext cx="3256977" cy="363902"/>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2" name="Penkiakampis 71"/>
          <p:cNvSpPr/>
          <p:nvPr/>
        </p:nvSpPr>
        <p:spPr>
          <a:xfrm>
            <a:off x="5936951" y="3393192"/>
            <a:ext cx="142395" cy="323841"/>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73" name="TextBox 72"/>
          <p:cNvSpPr txBox="1"/>
          <p:nvPr/>
        </p:nvSpPr>
        <p:spPr>
          <a:xfrm>
            <a:off x="6043799" y="3365804"/>
            <a:ext cx="1474328" cy="338554"/>
          </a:xfrm>
          <a:prstGeom prst="rect">
            <a:avLst/>
          </a:prstGeom>
          <a:noFill/>
        </p:spPr>
        <p:txBody>
          <a:bodyPr wrap="square" rtlCol="0">
            <a:spAutoFit/>
          </a:bodyPr>
          <a:lstStyle/>
          <a:p>
            <a:r>
              <a:rPr lang="lt-LT" sz="1600" b="1" dirty="0" smtClean="0">
                <a:solidFill>
                  <a:srgbClr val="3BA1BC"/>
                </a:solidFill>
              </a:rPr>
              <a:t>649,16</a:t>
            </a:r>
            <a:endParaRPr lang="lt-LT" sz="1600" b="1" dirty="0">
              <a:solidFill>
                <a:srgbClr val="3BA1BC"/>
              </a:solidFill>
            </a:endParaRPr>
          </a:p>
        </p:txBody>
      </p:sp>
      <p:sp>
        <p:nvSpPr>
          <p:cNvPr id="74" name="TextBox 73"/>
          <p:cNvSpPr txBox="1"/>
          <p:nvPr/>
        </p:nvSpPr>
        <p:spPr>
          <a:xfrm>
            <a:off x="6856294" y="3380123"/>
            <a:ext cx="2278269" cy="253916"/>
          </a:xfrm>
          <a:prstGeom prst="rect">
            <a:avLst/>
          </a:prstGeom>
          <a:noFill/>
        </p:spPr>
        <p:txBody>
          <a:bodyPr wrap="square" rtlCol="0">
            <a:spAutoFit/>
          </a:bodyPr>
          <a:lstStyle/>
          <a:p>
            <a:r>
              <a:rPr lang="lt-LT" sz="1050" dirty="0" smtClean="0">
                <a:solidFill>
                  <a:srgbClr val="3BA1BC"/>
                </a:solidFill>
              </a:rPr>
              <a:t>MW pajėgumų galia </a:t>
            </a:r>
            <a:endParaRPr lang="lt-LT" sz="1050" dirty="0">
              <a:solidFill>
                <a:srgbClr val="3BA1BC"/>
              </a:solidFill>
            </a:endParaRPr>
          </a:p>
        </p:txBody>
      </p:sp>
      <p:sp>
        <p:nvSpPr>
          <p:cNvPr id="76" name="TextBox 75"/>
          <p:cNvSpPr txBox="1"/>
          <p:nvPr/>
        </p:nvSpPr>
        <p:spPr>
          <a:xfrm>
            <a:off x="2653883" y="4177950"/>
            <a:ext cx="1595254" cy="338554"/>
          </a:xfrm>
          <a:prstGeom prst="rect">
            <a:avLst/>
          </a:prstGeom>
          <a:noFill/>
        </p:spPr>
        <p:txBody>
          <a:bodyPr wrap="square" rtlCol="0">
            <a:spAutoFit/>
          </a:bodyPr>
          <a:lstStyle/>
          <a:p>
            <a:r>
              <a:rPr lang="lt-LT" sz="1600" b="1" dirty="0" smtClean="0">
                <a:solidFill>
                  <a:srgbClr val="3BA1BC"/>
                </a:solidFill>
              </a:rPr>
              <a:t>15</a:t>
            </a:r>
            <a:endParaRPr lang="lt-LT" sz="1600" b="1" dirty="0">
              <a:solidFill>
                <a:srgbClr val="3BA1BC"/>
              </a:solidFill>
            </a:endParaRPr>
          </a:p>
        </p:txBody>
      </p:sp>
      <p:sp>
        <p:nvSpPr>
          <p:cNvPr id="77" name="TextBox 76"/>
          <p:cNvSpPr txBox="1"/>
          <p:nvPr/>
        </p:nvSpPr>
        <p:spPr>
          <a:xfrm>
            <a:off x="3082467" y="4186266"/>
            <a:ext cx="2761926" cy="384721"/>
          </a:xfrm>
          <a:prstGeom prst="rect">
            <a:avLst/>
          </a:prstGeom>
          <a:noFill/>
        </p:spPr>
        <p:txBody>
          <a:bodyPr wrap="square" rtlCol="0">
            <a:spAutoFit/>
          </a:bodyPr>
          <a:lstStyle/>
          <a:p>
            <a:r>
              <a:rPr lang="lt-LT" sz="950" dirty="0" smtClean="0">
                <a:solidFill>
                  <a:srgbClr val="3BA1BC"/>
                </a:solidFill>
              </a:rPr>
              <a:t>atnaujintų valstybinių aukštųjų mokyklų bendrabučių</a:t>
            </a:r>
            <a:endParaRPr lang="lt-LT" sz="950" dirty="0">
              <a:solidFill>
                <a:srgbClr val="3BA1BC"/>
              </a:solidFill>
            </a:endParaRPr>
          </a:p>
        </p:txBody>
      </p:sp>
      <p:sp>
        <p:nvSpPr>
          <p:cNvPr id="78" name="Stačiakampis 77"/>
          <p:cNvSpPr/>
          <p:nvPr/>
        </p:nvSpPr>
        <p:spPr>
          <a:xfrm>
            <a:off x="2587415" y="4199518"/>
            <a:ext cx="3256980" cy="559514"/>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9" name="TextBox 78"/>
          <p:cNvSpPr txBox="1"/>
          <p:nvPr/>
        </p:nvSpPr>
        <p:spPr>
          <a:xfrm>
            <a:off x="3064929" y="4519802"/>
            <a:ext cx="3124038" cy="253916"/>
          </a:xfrm>
          <a:prstGeom prst="rect">
            <a:avLst/>
          </a:prstGeom>
          <a:noFill/>
        </p:spPr>
        <p:txBody>
          <a:bodyPr wrap="square" rtlCol="0">
            <a:spAutoFit/>
          </a:bodyPr>
          <a:lstStyle/>
          <a:p>
            <a:r>
              <a:rPr lang="lt-LT" sz="1050" dirty="0" smtClean="0">
                <a:solidFill>
                  <a:srgbClr val="3BA1BC"/>
                </a:solidFill>
              </a:rPr>
              <a:t>atnaujintas profesinio mokymo įstaigų bendrabutis</a:t>
            </a:r>
            <a:endParaRPr lang="lt-LT" sz="1050" dirty="0">
              <a:solidFill>
                <a:srgbClr val="3BA1BC"/>
              </a:solidFill>
            </a:endParaRPr>
          </a:p>
        </p:txBody>
      </p:sp>
      <p:sp>
        <p:nvSpPr>
          <p:cNvPr id="80" name="TextBox 79"/>
          <p:cNvSpPr txBox="1"/>
          <p:nvPr/>
        </p:nvSpPr>
        <p:spPr>
          <a:xfrm>
            <a:off x="2708119" y="4479234"/>
            <a:ext cx="1595254" cy="338554"/>
          </a:xfrm>
          <a:prstGeom prst="rect">
            <a:avLst/>
          </a:prstGeom>
          <a:noFill/>
        </p:spPr>
        <p:txBody>
          <a:bodyPr wrap="square" rtlCol="0">
            <a:spAutoFit/>
          </a:bodyPr>
          <a:lstStyle/>
          <a:p>
            <a:r>
              <a:rPr lang="lt-LT" sz="1600" b="1" dirty="0" smtClean="0">
                <a:solidFill>
                  <a:srgbClr val="3BA1BC"/>
                </a:solidFill>
              </a:rPr>
              <a:t>1</a:t>
            </a:r>
            <a:endParaRPr lang="lt-LT" sz="1600" b="1" dirty="0">
              <a:solidFill>
                <a:srgbClr val="3BA1BC"/>
              </a:solidFill>
            </a:endParaRPr>
          </a:p>
        </p:txBody>
      </p:sp>
      <p:sp>
        <p:nvSpPr>
          <p:cNvPr id="81" name="TextBox 80"/>
          <p:cNvSpPr txBox="1"/>
          <p:nvPr/>
        </p:nvSpPr>
        <p:spPr>
          <a:xfrm>
            <a:off x="2556022" y="4785536"/>
            <a:ext cx="946641" cy="338554"/>
          </a:xfrm>
          <a:prstGeom prst="rect">
            <a:avLst/>
          </a:prstGeom>
          <a:noFill/>
        </p:spPr>
        <p:txBody>
          <a:bodyPr wrap="square" rtlCol="0">
            <a:spAutoFit/>
          </a:bodyPr>
          <a:lstStyle/>
          <a:p>
            <a:r>
              <a:rPr lang="lt-LT" sz="1600" b="1" dirty="0" smtClean="0">
                <a:solidFill>
                  <a:srgbClr val="3BA1BC"/>
                </a:solidFill>
              </a:rPr>
              <a:t>763</a:t>
            </a:r>
            <a:endParaRPr lang="lt-LT" sz="1600" b="1" dirty="0">
              <a:solidFill>
                <a:srgbClr val="3BA1BC"/>
              </a:solidFill>
            </a:endParaRPr>
          </a:p>
        </p:txBody>
      </p:sp>
      <p:sp>
        <p:nvSpPr>
          <p:cNvPr id="82" name="TextBox 81"/>
          <p:cNvSpPr txBox="1"/>
          <p:nvPr/>
        </p:nvSpPr>
        <p:spPr>
          <a:xfrm>
            <a:off x="3052698" y="4832904"/>
            <a:ext cx="2392880" cy="238527"/>
          </a:xfrm>
          <a:prstGeom prst="rect">
            <a:avLst/>
          </a:prstGeom>
          <a:noFill/>
        </p:spPr>
        <p:txBody>
          <a:bodyPr wrap="square" rtlCol="0">
            <a:spAutoFit/>
          </a:bodyPr>
          <a:lstStyle/>
          <a:p>
            <a:r>
              <a:rPr lang="lt-LT" sz="950" dirty="0" smtClean="0">
                <a:solidFill>
                  <a:srgbClr val="3BA1BC"/>
                </a:solidFill>
              </a:rPr>
              <a:t>atnaujintų daugiabučių namų</a:t>
            </a:r>
            <a:endParaRPr lang="lt-LT" sz="950" dirty="0">
              <a:solidFill>
                <a:srgbClr val="3BA1BC"/>
              </a:solidFill>
            </a:endParaRPr>
          </a:p>
        </p:txBody>
      </p:sp>
      <p:sp>
        <p:nvSpPr>
          <p:cNvPr id="83" name="TextBox 82"/>
          <p:cNvSpPr txBox="1"/>
          <p:nvPr/>
        </p:nvSpPr>
        <p:spPr>
          <a:xfrm>
            <a:off x="6043798" y="4319983"/>
            <a:ext cx="688998" cy="276999"/>
          </a:xfrm>
          <a:prstGeom prst="rect">
            <a:avLst/>
          </a:prstGeom>
          <a:noFill/>
        </p:spPr>
        <p:txBody>
          <a:bodyPr wrap="square" rtlCol="0">
            <a:spAutoFit/>
          </a:bodyPr>
          <a:lstStyle/>
          <a:p>
            <a:r>
              <a:rPr lang="lt-LT" sz="1200" b="1" dirty="0" smtClean="0">
                <a:solidFill>
                  <a:srgbClr val="3BA1BC"/>
                </a:solidFill>
              </a:rPr>
              <a:t>+52</a:t>
            </a:r>
            <a:r>
              <a:rPr lang="en-GB" sz="1200" b="1" dirty="0">
                <a:solidFill>
                  <a:srgbClr val="3BA1BC"/>
                </a:solidFill>
              </a:rPr>
              <a:t> </a:t>
            </a:r>
            <a:r>
              <a:rPr lang="en-GB" sz="1200" b="1" dirty="0" smtClean="0">
                <a:solidFill>
                  <a:srgbClr val="3BA1BC"/>
                </a:solidFill>
              </a:rPr>
              <a:t>%</a:t>
            </a:r>
            <a:r>
              <a:rPr lang="lt-LT" sz="1200" b="1" dirty="0" smtClean="0">
                <a:solidFill>
                  <a:srgbClr val="3BA1BC"/>
                </a:solidFill>
              </a:rPr>
              <a:t> </a:t>
            </a:r>
            <a:endParaRPr lang="lt-LT" sz="1200" b="1" dirty="0">
              <a:solidFill>
                <a:srgbClr val="3BA1BC"/>
              </a:solidFill>
            </a:endParaRPr>
          </a:p>
        </p:txBody>
      </p:sp>
      <p:sp>
        <p:nvSpPr>
          <p:cNvPr id="84" name="Penkiakampis 83"/>
          <p:cNvSpPr/>
          <p:nvPr/>
        </p:nvSpPr>
        <p:spPr>
          <a:xfrm>
            <a:off x="5929985" y="4240165"/>
            <a:ext cx="119157" cy="498193"/>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85" name="TextBox 84"/>
          <p:cNvSpPr txBox="1"/>
          <p:nvPr/>
        </p:nvSpPr>
        <p:spPr>
          <a:xfrm>
            <a:off x="6873832" y="4120839"/>
            <a:ext cx="2260731" cy="738664"/>
          </a:xfrm>
          <a:prstGeom prst="rect">
            <a:avLst/>
          </a:prstGeom>
          <a:noFill/>
        </p:spPr>
        <p:txBody>
          <a:bodyPr wrap="square" rtlCol="0">
            <a:spAutoFit/>
          </a:bodyPr>
          <a:lstStyle/>
          <a:p>
            <a:r>
              <a:rPr lang="lt-LT" sz="1050" dirty="0" smtClean="0">
                <a:solidFill>
                  <a:srgbClr val="3BA1BC"/>
                </a:solidFill>
              </a:rPr>
              <a:t>energijos vartojimo efektyvumo  padidėjimas atnaujintuose aukštųjų mokyklų ir profesinio mokymo įstaigų bendrabučiuose</a:t>
            </a:r>
            <a:endParaRPr lang="lt-LT" sz="1050" dirty="0">
              <a:solidFill>
                <a:srgbClr val="3BA1BC"/>
              </a:solidFill>
            </a:endParaRPr>
          </a:p>
        </p:txBody>
      </p:sp>
      <p:sp>
        <p:nvSpPr>
          <p:cNvPr id="86" name="Stačiakampis 85"/>
          <p:cNvSpPr/>
          <p:nvPr/>
        </p:nvSpPr>
        <p:spPr>
          <a:xfrm>
            <a:off x="2591258" y="4806228"/>
            <a:ext cx="3240904" cy="279836"/>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7" name="Penkiakampis 86"/>
          <p:cNvSpPr/>
          <p:nvPr/>
        </p:nvSpPr>
        <p:spPr>
          <a:xfrm>
            <a:off x="5928829" y="4855082"/>
            <a:ext cx="153571" cy="255757"/>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88" name="TextBox 87"/>
          <p:cNvSpPr txBox="1"/>
          <p:nvPr/>
        </p:nvSpPr>
        <p:spPr>
          <a:xfrm>
            <a:off x="6850987" y="4778078"/>
            <a:ext cx="2283576" cy="577081"/>
          </a:xfrm>
          <a:prstGeom prst="rect">
            <a:avLst/>
          </a:prstGeom>
          <a:noFill/>
        </p:spPr>
        <p:txBody>
          <a:bodyPr wrap="square" rtlCol="0">
            <a:spAutoFit/>
          </a:bodyPr>
          <a:lstStyle/>
          <a:p>
            <a:r>
              <a:rPr lang="lt-LT" sz="1050" dirty="0" smtClean="0">
                <a:solidFill>
                  <a:srgbClr val="3BA1BC"/>
                </a:solidFill>
              </a:rPr>
              <a:t>energijos vartojimo efektyvumo padidėjimas renovuotuose daugiabučiuose</a:t>
            </a:r>
            <a:endParaRPr lang="lt-LT" sz="1050" dirty="0">
              <a:solidFill>
                <a:srgbClr val="3BA1BC"/>
              </a:solidFill>
            </a:endParaRPr>
          </a:p>
        </p:txBody>
      </p:sp>
      <p:sp>
        <p:nvSpPr>
          <p:cNvPr id="89" name="TextBox 88"/>
          <p:cNvSpPr txBox="1"/>
          <p:nvPr/>
        </p:nvSpPr>
        <p:spPr>
          <a:xfrm>
            <a:off x="6023718" y="4806228"/>
            <a:ext cx="930566" cy="276999"/>
          </a:xfrm>
          <a:prstGeom prst="rect">
            <a:avLst/>
          </a:prstGeom>
          <a:noFill/>
        </p:spPr>
        <p:txBody>
          <a:bodyPr wrap="square" rtlCol="0">
            <a:spAutoFit/>
          </a:bodyPr>
          <a:lstStyle/>
          <a:p>
            <a:r>
              <a:rPr lang="lt-LT" sz="1200" b="1" dirty="0" smtClean="0">
                <a:solidFill>
                  <a:srgbClr val="3BA1BC"/>
                </a:solidFill>
              </a:rPr>
              <a:t>+67,32</a:t>
            </a:r>
            <a:r>
              <a:rPr lang="en-GB" sz="1200" b="1" dirty="0" smtClean="0">
                <a:solidFill>
                  <a:srgbClr val="3BA1BC"/>
                </a:solidFill>
              </a:rPr>
              <a:t> %</a:t>
            </a:r>
            <a:r>
              <a:rPr lang="lt-LT" sz="1200" b="1" dirty="0" smtClean="0">
                <a:solidFill>
                  <a:srgbClr val="3BA1BC"/>
                </a:solidFill>
              </a:rPr>
              <a:t> </a:t>
            </a:r>
            <a:endParaRPr lang="lt-LT" sz="1200" b="1" dirty="0">
              <a:solidFill>
                <a:srgbClr val="3BA1BC"/>
              </a:solidFill>
            </a:endParaRPr>
          </a:p>
        </p:txBody>
      </p:sp>
      <p:sp>
        <p:nvSpPr>
          <p:cNvPr id="96" name="TextBox 95"/>
          <p:cNvSpPr txBox="1"/>
          <p:nvPr/>
        </p:nvSpPr>
        <p:spPr>
          <a:xfrm>
            <a:off x="2925065" y="5152324"/>
            <a:ext cx="3034806" cy="246221"/>
          </a:xfrm>
          <a:prstGeom prst="rect">
            <a:avLst/>
          </a:prstGeom>
          <a:noFill/>
        </p:spPr>
        <p:txBody>
          <a:bodyPr wrap="square" rtlCol="0">
            <a:spAutoFit/>
          </a:bodyPr>
          <a:lstStyle/>
          <a:p>
            <a:r>
              <a:rPr lang="lt-LT" sz="1000" dirty="0" smtClean="0">
                <a:solidFill>
                  <a:srgbClr val="3BA1BC"/>
                </a:solidFill>
              </a:rPr>
              <a:t>atnaujintų daugiabučių namų probleminėse teritorijose</a:t>
            </a:r>
            <a:endParaRPr lang="lt-LT" sz="1000" dirty="0">
              <a:solidFill>
                <a:srgbClr val="3BA1BC"/>
              </a:solidFill>
            </a:endParaRPr>
          </a:p>
        </p:txBody>
      </p:sp>
      <p:sp>
        <p:nvSpPr>
          <p:cNvPr id="97" name="Stačiakampis 96"/>
          <p:cNvSpPr/>
          <p:nvPr/>
        </p:nvSpPr>
        <p:spPr>
          <a:xfrm>
            <a:off x="2599647" y="5125648"/>
            <a:ext cx="3244747" cy="443608"/>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8" name="TextBox 97"/>
          <p:cNvSpPr txBox="1"/>
          <p:nvPr/>
        </p:nvSpPr>
        <p:spPr>
          <a:xfrm>
            <a:off x="2587414" y="5072812"/>
            <a:ext cx="946641" cy="338554"/>
          </a:xfrm>
          <a:prstGeom prst="rect">
            <a:avLst/>
          </a:prstGeom>
          <a:noFill/>
        </p:spPr>
        <p:txBody>
          <a:bodyPr wrap="square" rtlCol="0">
            <a:spAutoFit/>
          </a:bodyPr>
          <a:lstStyle/>
          <a:p>
            <a:r>
              <a:rPr lang="lt-LT" sz="1600" b="1" dirty="0" smtClean="0">
                <a:solidFill>
                  <a:srgbClr val="3BA1BC"/>
                </a:solidFill>
              </a:rPr>
              <a:t>398</a:t>
            </a:r>
            <a:endParaRPr lang="lt-LT" sz="1600" b="1" dirty="0">
              <a:solidFill>
                <a:srgbClr val="3BA1BC"/>
              </a:solidFill>
            </a:endParaRPr>
          </a:p>
        </p:txBody>
      </p:sp>
      <p:sp>
        <p:nvSpPr>
          <p:cNvPr id="99" name="Penkiakampis 98"/>
          <p:cNvSpPr/>
          <p:nvPr/>
        </p:nvSpPr>
        <p:spPr>
          <a:xfrm>
            <a:off x="5925959" y="5139072"/>
            <a:ext cx="147648" cy="432048"/>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100" name="TextBox 99"/>
          <p:cNvSpPr txBox="1"/>
          <p:nvPr/>
        </p:nvSpPr>
        <p:spPr>
          <a:xfrm>
            <a:off x="2587414" y="5264818"/>
            <a:ext cx="946641" cy="338554"/>
          </a:xfrm>
          <a:prstGeom prst="rect">
            <a:avLst/>
          </a:prstGeom>
          <a:noFill/>
        </p:spPr>
        <p:txBody>
          <a:bodyPr wrap="square" rtlCol="0">
            <a:spAutoFit/>
          </a:bodyPr>
          <a:lstStyle/>
          <a:p>
            <a:r>
              <a:rPr lang="lt-LT" sz="1600" b="1" dirty="0" smtClean="0">
                <a:solidFill>
                  <a:srgbClr val="3BA1BC"/>
                </a:solidFill>
              </a:rPr>
              <a:t>155</a:t>
            </a:r>
            <a:endParaRPr lang="lt-LT" sz="1600" b="1" dirty="0">
              <a:solidFill>
                <a:srgbClr val="3BA1BC"/>
              </a:solidFill>
            </a:endParaRPr>
          </a:p>
        </p:txBody>
      </p:sp>
      <p:sp>
        <p:nvSpPr>
          <p:cNvPr id="101" name="TextBox 100"/>
          <p:cNvSpPr txBox="1"/>
          <p:nvPr/>
        </p:nvSpPr>
        <p:spPr>
          <a:xfrm>
            <a:off x="2902221" y="5322794"/>
            <a:ext cx="3265627" cy="253916"/>
          </a:xfrm>
          <a:prstGeom prst="rect">
            <a:avLst/>
          </a:prstGeom>
          <a:noFill/>
        </p:spPr>
        <p:txBody>
          <a:bodyPr wrap="square" rtlCol="0">
            <a:spAutoFit/>
          </a:bodyPr>
          <a:lstStyle/>
          <a:p>
            <a:r>
              <a:rPr lang="lt-LT" sz="1050" dirty="0" smtClean="0">
                <a:solidFill>
                  <a:srgbClr val="3BA1BC"/>
                </a:solidFill>
              </a:rPr>
              <a:t>kompleksiniai plėtros projektai probleminėse teritorijose</a:t>
            </a:r>
            <a:endParaRPr lang="lt-LT" sz="1050" dirty="0">
              <a:solidFill>
                <a:srgbClr val="3BA1BC"/>
              </a:solidFill>
            </a:endParaRPr>
          </a:p>
        </p:txBody>
      </p:sp>
      <p:sp>
        <p:nvSpPr>
          <p:cNvPr id="102" name="TextBox 101"/>
          <p:cNvSpPr txBox="1"/>
          <p:nvPr/>
        </p:nvSpPr>
        <p:spPr>
          <a:xfrm>
            <a:off x="6083386" y="5192810"/>
            <a:ext cx="688998" cy="276999"/>
          </a:xfrm>
          <a:prstGeom prst="rect">
            <a:avLst/>
          </a:prstGeom>
          <a:noFill/>
        </p:spPr>
        <p:txBody>
          <a:bodyPr wrap="square" rtlCol="0">
            <a:spAutoFit/>
          </a:bodyPr>
          <a:lstStyle/>
          <a:p>
            <a:r>
              <a:rPr lang="lt-LT" sz="1200" b="1" dirty="0" smtClean="0">
                <a:solidFill>
                  <a:srgbClr val="3BA1BC"/>
                </a:solidFill>
              </a:rPr>
              <a:t>13 586</a:t>
            </a:r>
            <a:endParaRPr lang="lt-LT" sz="1200" b="1" dirty="0">
              <a:solidFill>
                <a:srgbClr val="3BA1BC"/>
              </a:solidFill>
            </a:endParaRPr>
          </a:p>
        </p:txBody>
      </p:sp>
      <p:sp>
        <p:nvSpPr>
          <p:cNvPr id="103" name="TextBox 102"/>
          <p:cNvSpPr txBox="1"/>
          <p:nvPr/>
        </p:nvSpPr>
        <p:spPr>
          <a:xfrm>
            <a:off x="6855733" y="5282133"/>
            <a:ext cx="2055791" cy="415498"/>
          </a:xfrm>
          <a:prstGeom prst="rect">
            <a:avLst/>
          </a:prstGeom>
          <a:noFill/>
        </p:spPr>
        <p:txBody>
          <a:bodyPr wrap="square" rtlCol="0">
            <a:spAutoFit/>
          </a:bodyPr>
          <a:lstStyle/>
          <a:p>
            <a:r>
              <a:rPr lang="lt-LT" sz="1050" dirty="0" smtClean="0">
                <a:solidFill>
                  <a:srgbClr val="3BA1BC"/>
                </a:solidFill>
              </a:rPr>
              <a:t>asmenų pagerintos būsto sąlygos probleminėse teritorijose</a:t>
            </a:r>
            <a:endParaRPr lang="lt-LT" sz="1050" dirty="0">
              <a:solidFill>
                <a:srgbClr val="3BA1BC"/>
              </a:solidFill>
            </a:endParaRPr>
          </a:p>
        </p:txBody>
      </p:sp>
      <p:sp>
        <p:nvSpPr>
          <p:cNvPr id="104" name="TextBox 103"/>
          <p:cNvSpPr txBox="1"/>
          <p:nvPr/>
        </p:nvSpPr>
        <p:spPr>
          <a:xfrm>
            <a:off x="6865361" y="2964184"/>
            <a:ext cx="2278269" cy="253916"/>
          </a:xfrm>
          <a:prstGeom prst="rect">
            <a:avLst/>
          </a:prstGeom>
          <a:noFill/>
        </p:spPr>
        <p:txBody>
          <a:bodyPr wrap="square" rtlCol="0">
            <a:spAutoFit/>
          </a:bodyPr>
          <a:lstStyle/>
          <a:p>
            <a:r>
              <a:rPr lang="lt-LT" sz="1050" dirty="0" smtClean="0">
                <a:solidFill>
                  <a:srgbClr val="3BA1BC"/>
                </a:solidFill>
              </a:rPr>
              <a:t>MW pajėgumų galia </a:t>
            </a:r>
            <a:endParaRPr lang="lt-LT" sz="1050" dirty="0">
              <a:solidFill>
                <a:srgbClr val="3BA1BC"/>
              </a:solidFill>
            </a:endParaRPr>
          </a:p>
        </p:txBody>
      </p:sp>
      <p:sp>
        <p:nvSpPr>
          <p:cNvPr id="105" name="TextBox 104"/>
          <p:cNvSpPr txBox="1"/>
          <p:nvPr/>
        </p:nvSpPr>
        <p:spPr>
          <a:xfrm>
            <a:off x="2961763" y="5644883"/>
            <a:ext cx="3034806" cy="253916"/>
          </a:xfrm>
          <a:prstGeom prst="rect">
            <a:avLst/>
          </a:prstGeom>
          <a:noFill/>
        </p:spPr>
        <p:txBody>
          <a:bodyPr wrap="square" rtlCol="0">
            <a:spAutoFit/>
          </a:bodyPr>
          <a:lstStyle/>
          <a:p>
            <a:r>
              <a:rPr lang="lt-LT" sz="1000" dirty="0" smtClean="0">
                <a:solidFill>
                  <a:srgbClr val="3BA1BC"/>
                </a:solidFill>
              </a:rPr>
              <a:t>naujai įrengti soc. būstai (probleminėse teritorijose)</a:t>
            </a:r>
            <a:endParaRPr lang="lt-LT" sz="1000" dirty="0">
              <a:solidFill>
                <a:srgbClr val="3BA1BC"/>
              </a:solidFill>
            </a:endParaRPr>
          </a:p>
        </p:txBody>
      </p:sp>
      <p:sp>
        <p:nvSpPr>
          <p:cNvPr id="106" name="Stačiakampis 105"/>
          <p:cNvSpPr/>
          <p:nvPr/>
        </p:nvSpPr>
        <p:spPr>
          <a:xfrm>
            <a:off x="2599647" y="5618207"/>
            <a:ext cx="3244747" cy="691113"/>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7" name="TextBox 106"/>
          <p:cNvSpPr txBox="1"/>
          <p:nvPr/>
        </p:nvSpPr>
        <p:spPr>
          <a:xfrm>
            <a:off x="2587414" y="5565371"/>
            <a:ext cx="946641" cy="338554"/>
          </a:xfrm>
          <a:prstGeom prst="rect">
            <a:avLst/>
          </a:prstGeom>
          <a:noFill/>
        </p:spPr>
        <p:txBody>
          <a:bodyPr wrap="square" rtlCol="0">
            <a:spAutoFit/>
          </a:bodyPr>
          <a:lstStyle/>
          <a:p>
            <a:r>
              <a:rPr lang="lt-LT" sz="1600" b="1" dirty="0" smtClean="0">
                <a:solidFill>
                  <a:srgbClr val="3BA1BC"/>
                </a:solidFill>
              </a:rPr>
              <a:t>271</a:t>
            </a:r>
            <a:endParaRPr lang="lt-LT" sz="1600" b="1" dirty="0">
              <a:solidFill>
                <a:srgbClr val="3BA1BC"/>
              </a:solidFill>
            </a:endParaRPr>
          </a:p>
        </p:txBody>
      </p:sp>
      <p:sp>
        <p:nvSpPr>
          <p:cNvPr id="108" name="Penkiakampis 107"/>
          <p:cNvSpPr/>
          <p:nvPr/>
        </p:nvSpPr>
        <p:spPr>
          <a:xfrm>
            <a:off x="5924115" y="5631631"/>
            <a:ext cx="140700" cy="664436"/>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109" name="TextBox 108"/>
          <p:cNvSpPr txBox="1"/>
          <p:nvPr/>
        </p:nvSpPr>
        <p:spPr>
          <a:xfrm>
            <a:off x="2587414" y="5783881"/>
            <a:ext cx="946641" cy="338554"/>
          </a:xfrm>
          <a:prstGeom prst="rect">
            <a:avLst/>
          </a:prstGeom>
          <a:noFill/>
        </p:spPr>
        <p:txBody>
          <a:bodyPr wrap="square" rtlCol="0">
            <a:spAutoFit/>
          </a:bodyPr>
          <a:lstStyle/>
          <a:p>
            <a:r>
              <a:rPr lang="lt-LT" sz="1600" b="1" dirty="0" smtClean="0">
                <a:solidFill>
                  <a:srgbClr val="3BA1BC"/>
                </a:solidFill>
              </a:rPr>
              <a:t>291</a:t>
            </a:r>
            <a:endParaRPr lang="lt-LT" sz="1600" b="1" dirty="0">
              <a:solidFill>
                <a:srgbClr val="3BA1BC"/>
              </a:solidFill>
            </a:endParaRPr>
          </a:p>
        </p:txBody>
      </p:sp>
      <p:sp>
        <p:nvSpPr>
          <p:cNvPr id="110" name="TextBox 109"/>
          <p:cNvSpPr txBox="1"/>
          <p:nvPr/>
        </p:nvSpPr>
        <p:spPr>
          <a:xfrm>
            <a:off x="2957270" y="5834403"/>
            <a:ext cx="3265627" cy="253916"/>
          </a:xfrm>
          <a:prstGeom prst="rect">
            <a:avLst/>
          </a:prstGeom>
          <a:noFill/>
        </p:spPr>
        <p:txBody>
          <a:bodyPr wrap="square" rtlCol="0">
            <a:spAutoFit/>
          </a:bodyPr>
          <a:lstStyle/>
          <a:p>
            <a:r>
              <a:rPr lang="lt-LT" sz="1050" dirty="0" smtClean="0">
                <a:solidFill>
                  <a:srgbClr val="3BA1BC"/>
                </a:solidFill>
              </a:rPr>
              <a:t>atnaujinti soc. būstai (probleminėse teritorijose)</a:t>
            </a:r>
            <a:endParaRPr lang="lt-LT" sz="1050" dirty="0">
              <a:solidFill>
                <a:srgbClr val="3BA1BC"/>
              </a:solidFill>
            </a:endParaRPr>
          </a:p>
        </p:txBody>
      </p:sp>
      <p:sp>
        <p:nvSpPr>
          <p:cNvPr id="111" name="TextBox 110"/>
          <p:cNvSpPr txBox="1"/>
          <p:nvPr/>
        </p:nvSpPr>
        <p:spPr>
          <a:xfrm>
            <a:off x="6107020" y="5805264"/>
            <a:ext cx="688998" cy="276999"/>
          </a:xfrm>
          <a:prstGeom prst="rect">
            <a:avLst/>
          </a:prstGeom>
          <a:noFill/>
        </p:spPr>
        <p:txBody>
          <a:bodyPr wrap="square" rtlCol="0">
            <a:spAutoFit/>
          </a:bodyPr>
          <a:lstStyle/>
          <a:p>
            <a:r>
              <a:rPr lang="lt-LT" sz="1200" b="1" dirty="0" smtClean="0">
                <a:solidFill>
                  <a:srgbClr val="3BA1BC"/>
                </a:solidFill>
              </a:rPr>
              <a:t>1220</a:t>
            </a:r>
            <a:endParaRPr lang="lt-LT" sz="1200" b="1" dirty="0">
              <a:solidFill>
                <a:srgbClr val="3BA1BC"/>
              </a:solidFill>
            </a:endParaRPr>
          </a:p>
        </p:txBody>
      </p:sp>
      <p:sp>
        <p:nvSpPr>
          <p:cNvPr id="112" name="TextBox 111"/>
          <p:cNvSpPr txBox="1"/>
          <p:nvPr/>
        </p:nvSpPr>
        <p:spPr>
          <a:xfrm>
            <a:off x="6841506" y="5786189"/>
            <a:ext cx="2204874" cy="415498"/>
          </a:xfrm>
          <a:prstGeom prst="rect">
            <a:avLst/>
          </a:prstGeom>
          <a:noFill/>
        </p:spPr>
        <p:txBody>
          <a:bodyPr wrap="square" rtlCol="0">
            <a:spAutoFit/>
          </a:bodyPr>
          <a:lstStyle/>
          <a:p>
            <a:r>
              <a:rPr lang="lt-LT" sz="1050" dirty="0" smtClean="0">
                <a:solidFill>
                  <a:srgbClr val="3BA1BC"/>
                </a:solidFill>
              </a:rPr>
              <a:t>asmenų gavę įrengtą socialinį būstą (probleminėse teritorijose)</a:t>
            </a:r>
            <a:endParaRPr lang="lt-LT" sz="1050" dirty="0">
              <a:solidFill>
                <a:srgbClr val="3BA1BC"/>
              </a:solidFill>
            </a:endParaRPr>
          </a:p>
        </p:txBody>
      </p:sp>
      <p:sp>
        <p:nvSpPr>
          <p:cNvPr id="113" name="TextBox 112"/>
          <p:cNvSpPr txBox="1"/>
          <p:nvPr/>
        </p:nvSpPr>
        <p:spPr>
          <a:xfrm>
            <a:off x="2599647" y="6010522"/>
            <a:ext cx="946641" cy="338554"/>
          </a:xfrm>
          <a:prstGeom prst="rect">
            <a:avLst/>
          </a:prstGeom>
          <a:noFill/>
        </p:spPr>
        <p:txBody>
          <a:bodyPr wrap="square" rtlCol="0">
            <a:spAutoFit/>
          </a:bodyPr>
          <a:lstStyle/>
          <a:p>
            <a:r>
              <a:rPr lang="lt-LT" sz="1600" b="1" dirty="0" smtClean="0">
                <a:solidFill>
                  <a:srgbClr val="3BA1BC"/>
                </a:solidFill>
              </a:rPr>
              <a:t>40</a:t>
            </a:r>
            <a:endParaRPr lang="lt-LT" sz="1600" b="1" dirty="0">
              <a:solidFill>
                <a:srgbClr val="3BA1BC"/>
              </a:solidFill>
            </a:endParaRPr>
          </a:p>
        </p:txBody>
      </p:sp>
      <p:sp>
        <p:nvSpPr>
          <p:cNvPr id="114" name="TextBox 113"/>
          <p:cNvSpPr txBox="1"/>
          <p:nvPr/>
        </p:nvSpPr>
        <p:spPr>
          <a:xfrm>
            <a:off x="2969502" y="6061044"/>
            <a:ext cx="3265627" cy="253916"/>
          </a:xfrm>
          <a:prstGeom prst="rect">
            <a:avLst/>
          </a:prstGeom>
          <a:noFill/>
        </p:spPr>
        <p:txBody>
          <a:bodyPr wrap="square" rtlCol="0">
            <a:spAutoFit/>
          </a:bodyPr>
          <a:lstStyle/>
          <a:p>
            <a:r>
              <a:rPr lang="lt-LT" sz="1050" dirty="0" smtClean="0">
                <a:solidFill>
                  <a:srgbClr val="3BA1BC"/>
                </a:solidFill>
              </a:rPr>
              <a:t>kompleksiniai projektai (probleminėse teritorijose)</a:t>
            </a:r>
            <a:endParaRPr lang="lt-LT" sz="1050" dirty="0">
              <a:solidFill>
                <a:srgbClr val="3BA1BC"/>
              </a:solidFill>
            </a:endParaRPr>
          </a:p>
        </p:txBody>
      </p:sp>
      <p:sp>
        <p:nvSpPr>
          <p:cNvPr id="115" name="TextBox 114"/>
          <p:cNvSpPr txBox="1"/>
          <p:nvPr/>
        </p:nvSpPr>
        <p:spPr>
          <a:xfrm>
            <a:off x="2602256" y="6282816"/>
            <a:ext cx="1595254" cy="338554"/>
          </a:xfrm>
          <a:prstGeom prst="rect">
            <a:avLst/>
          </a:prstGeom>
          <a:noFill/>
        </p:spPr>
        <p:txBody>
          <a:bodyPr wrap="square" rtlCol="0">
            <a:spAutoFit/>
          </a:bodyPr>
          <a:lstStyle/>
          <a:p>
            <a:r>
              <a:rPr lang="lt-LT" sz="1600" b="1" dirty="0" smtClean="0">
                <a:solidFill>
                  <a:srgbClr val="3BA1BC"/>
                </a:solidFill>
              </a:rPr>
              <a:t>50</a:t>
            </a:r>
            <a:endParaRPr lang="lt-LT" sz="1600" b="1" dirty="0">
              <a:solidFill>
                <a:srgbClr val="3BA1BC"/>
              </a:solidFill>
            </a:endParaRPr>
          </a:p>
        </p:txBody>
      </p:sp>
      <p:sp>
        <p:nvSpPr>
          <p:cNvPr id="116" name="TextBox 115"/>
          <p:cNvSpPr txBox="1"/>
          <p:nvPr/>
        </p:nvSpPr>
        <p:spPr>
          <a:xfrm>
            <a:off x="2986227" y="6322572"/>
            <a:ext cx="2805342" cy="246221"/>
          </a:xfrm>
          <a:prstGeom prst="rect">
            <a:avLst/>
          </a:prstGeom>
          <a:noFill/>
        </p:spPr>
        <p:txBody>
          <a:bodyPr wrap="square" rtlCol="0">
            <a:spAutoFit/>
          </a:bodyPr>
          <a:lstStyle/>
          <a:p>
            <a:r>
              <a:rPr lang="lt-LT" sz="950" dirty="0" smtClean="0">
                <a:solidFill>
                  <a:srgbClr val="3BA1BC"/>
                </a:solidFill>
              </a:rPr>
              <a:t>įgyvendinta skatinimo iniciatyvų (renovuotis būstą)</a:t>
            </a:r>
            <a:endParaRPr lang="lt-LT" sz="950" dirty="0">
              <a:solidFill>
                <a:srgbClr val="3BA1BC"/>
              </a:solidFill>
            </a:endParaRPr>
          </a:p>
        </p:txBody>
      </p:sp>
      <p:sp>
        <p:nvSpPr>
          <p:cNvPr id="117" name="Stačiakampis 116"/>
          <p:cNvSpPr/>
          <p:nvPr/>
        </p:nvSpPr>
        <p:spPr>
          <a:xfrm>
            <a:off x="2587414" y="6360662"/>
            <a:ext cx="3257328" cy="215826"/>
          </a:xfrm>
          <a:prstGeom prst="rect">
            <a:avLst/>
          </a:prstGeom>
          <a:noFill/>
          <a:ln w="3175">
            <a:solidFill>
              <a:srgbClr val="3BA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8" name="Penkiakampis 117"/>
          <p:cNvSpPr/>
          <p:nvPr/>
        </p:nvSpPr>
        <p:spPr>
          <a:xfrm>
            <a:off x="5927756" y="6351528"/>
            <a:ext cx="142395" cy="243339"/>
          </a:xfrm>
          <a:prstGeom prst="homePlate">
            <a:avLst>
              <a:gd name="adj" fmla="val 100000"/>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050"/>
          </a:p>
        </p:txBody>
      </p:sp>
      <p:sp>
        <p:nvSpPr>
          <p:cNvPr id="119" name="TextBox 118"/>
          <p:cNvSpPr txBox="1"/>
          <p:nvPr/>
        </p:nvSpPr>
        <p:spPr>
          <a:xfrm>
            <a:off x="6043798" y="6309320"/>
            <a:ext cx="1196441" cy="276999"/>
          </a:xfrm>
          <a:prstGeom prst="rect">
            <a:avLst/>
          </a:prstGeom>
          <a:noFill/>
        </p:spPr>
        <p:txBody>
          <a:bodyPr wrap="square" rtlCol="0">
            <a:spAutoFit/>
          </a:bodyPr>
          <a:lstStyle/>
          <a:p>
            <a:r>
              <a:rPr lang="lt-LT" sz="1200" b="1" dirty="0" smtClean="0">
                <a:solidFill>
                  <a:srgbClr val="3BA1BC"/>
                </a:solidFill>
              </a:rPr>
              <a:t>210,94</a:t>
            </a:r>
            <a:r>
              <a:rPr lang="en-GB" sz="1200" b="1" dirty="0" smtClean="0">
                <a:solidFill>
                  <a:srgbClr val="3BA1BC"/>
                </a:solidFill>
              </a:rPr>
              <a:t> %</a:t>
            </a:r>
            <a:endParaRPr lang="lt-LT" sz="1200" b="1" dirty="0">
              <a:solidFill>
                <a:srgbClr val="3BA1BC"/>
              </a:solidFill>
            </a:endParaRPr>
          </a:p>
        </p:txBody>
      </p:sp>
      <p:sp>
        <p:nvSpPr>
          <p:cNvPr id="120" name="TextBox 119"/>
          <p:cNvSpPr txBox="1"/>
          <p:nvPr/>
        </p:nvSpPr>
        <p:spPr>
          <a:xfrm>
            <a:off x="6905224" y="6201687"/>
            <a:ext cx="1300795" cy="577081"/>
          </a:xfrm>
          <a:prstGeom prst="rect">
            <a:avLst/>
          </a:prstGeom>
          <a:noFill/>
        </p:spPr>
        <p:txBody>
          <a:bodyPr wrap="square" rtlCol="0">
            <a:spAutoFit/>
          </a:bodyPr>
          <a:lstStyle/>
          <a:p>
            <a:r>
              <a:rPr lang="lt-LT" sz="1050" dirty="0" smtClean="0">
                <a:solidFill>
                  <a:srgbClr val="3BA1BC"/>
                </a:solidFill>
              </a:rPr>
              <a:t>paskatinta potencialų paramos gavėjų</a:t>
            </a:r>
            <a:endParaRPr lang="lt-LT" sz="1050" dirty="0">
              <a:solidFill>
                <a:srgbClr val="3BA1BC"/>
              </a:solidFill>
            </a:endParaRPr>
          </a:p>
        </p:txBody>
      </p:sp>
      <p:sp>
        <p:nvSpPr>
          <p:cNvPr id="124" name="Rectangle 15"/>
          <p:cNvSpPr/>
          <p:nvPr/>
        </p:nvSpPr>
        <p:spPr>
          <a:xfrm>
            <a:off x="78471" y="5298360"/>
            <a:ext cx="1030154" cy="316061"/>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sp>
        <p:nvSpPr>
          <p:cNvPr id="125" name="TextBox 124"/>
          <p:cNvSpPr txBox="1"/>
          <p:nvPr/>
        </p:nvSpPr>
        <p:spPr>
          <a:xfrm>
            <a:off x="301486" y="5306329"/>
            <a:ext cx="807138" cy="307777"/>
          </a:xfrm>
          <a:prstGeom prst="rect">
            <a:avLst/>
          </a:prstGeom>
          <a:noFill/>
        </p:spPr>
        <p:txBody>
          <a:bodyPr wrap="square" rtlCol="0">
            <a:spAutoFit/>
          </a:bodyPr>
          <a:lstStyle/>
          <a:p>
            <a:r>
              <a:rPr lang="en-GB" sz="1400" b="1" dirty="0" smtClean="0">
                <a:solidFill>
                  <a:schemeClr val="bg1"/>
                </a:solidFill>
              </a:rPr>
              <a:t>61,8 %</a:t>
            </a:r>
            <a:endParaRPr lang="lt-LT" sz="1400" b="1" dirty="0">
              <a:solidFill>
                <a:schemeClr val="bg1"/>
              </a:solidFill>
            </a:endParaRPr>
          </a:p>
        </p:txBody>
      </p:sp>
      <p:sp>
        <p:nvSpPr>
          <p:cNvPr id="127" name="Rectangle 15"/>
          <p:cNvSpPr/>
          <p:nvPr/>
        </p:nvSpPr>
        <p:spPr>
          <a:xfrm>
            <a:off x="76579" y="3356993"/>
            <a:ext cx="232615" cy="316061"/>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sp>
        <p:nvSpPr>
          <p:cNvPr id="128" name="TextBox 127"/>
          <p:cNvSpPr txBox="1"/>
          <p:nvPr/>
        </p:nvSpPr>
        <p:spPr>
          <a:xfrm>
            <a:off x="337103" y="3353130"/>
            <a:ext cx="807138" cy="307777"/>
          </a:xfrm>
          <a:prstGeom prst="rect">
            <a:avLst/>
          </a:prstGeom>
          <a:noFill/>
        </p:spPr>
        <p:txBody>
          <a:bodyPr wrap="square" rtlCol="0">
            <a:spAutoFit/>
          </a:bodyPr>
          <a:lstStyle/>
          <a:p>
            <a:r>
              <a:rPr lang="en-GB" sz="1400" b="1" dirty="0" smtClean="0">
                <a:solidFill>
                  <a:srgbClr val="3BA1BC"/>
                </a:solidFill>
              </a:rPr>
              <a:t>14,2 %</a:t>
            </a:r>
            <a:endParaRPr lang="lt-LT" sz="1400" b="1" dirty="0">
              <a:solidFill>
                <a:srgbClr val="3BA1BC"/>
              </a:solidFill>
            </a:endParaRPr>
          </a:p>
        </p:txBody>
      </p:sp>
      <p:sp>
        <p:nvSpPr>
          <p:cNvPr id="130" name="Rectangle 15"/>
          <p:cNvSpPr/>
          <p:nvPr/>
        </p:nvSpPr>
        <p:spPr>
          <a:xfrm>
            <a:off x="81916" y="3814389"/>
            <a:ext cx="166154" cy="316061"/>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sp>
        <p:nvSpPr>
          <p:cNvPr id="131" name="TextBox 130"/>
          <p:cNvSpPr txBox="1"/>
          <p:nvPr/>
        </p:nvSpPr>
        <p:spPr>
          <a:xfrm>
            <a:off x="343712" y="3810526"/>
            <a:ext cx="807138" cy="307777"/>
          </a:xfrm>
          <a:prstGeom prst="rect">
            <a:avLst/>
          </a:prstGeom>
          <a:noFill/>
        </p:spPr>
        <p:txBody>
          <a:bodyPr wrap="square" rtlCol="0">
            <a:spAutoFit/>
          </a:bodyPr>
          <a:lstStyle/>
          <a:p>
            <a:r>
              <a:rPr lang="en-GB" sz="1400" b="1" dirty="0" smtClean="0">
                <a:solidFill>
                  <a:srgbClr val="3BA1BC"/>
                </a:solidFill>
              </a:rPr>
              <a:t>10,4 %</a:t>
            </a:r>
            <a:endParaRPr lang="lt-LT" sz="1400" b="1" dirty="0">
              <a:solidFill>
                <a:srgbClr val="3BA1BC"/>
              </a:solidFill>
            </a:endParaRPr>
          </a:p>
        </p:txBody>
      </p:sp>
      <p:sp>
        <p:nvSpPr>
          <p:cNvPr id="132" name="Rectangle 15"/>
          <p:cNvSpPr/>
          <p:nvPr/>
        </p:nvSpPr>
        <p:spPr>
          <a:xfrm>
            <a:off x="87414" y="1992703"/>
            <a:ext cx="166154" cy="316061"/>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sp>
        <p:nvSpPr>
          <p:cNvPr id="133" name="TextBox 132"/>
          <p:cNvSpPr txBox="1"/>
          <p:nvPr/>
        </p:nvSpPr>
        <p:spPr>
          <a:xfrm>
            <a:off x="185051" y="1975588"/>
            <a:ext cx="807138" cy="307777"/>
          </a:xfrm>
          <a:prstGeom prst="rect">
            <a:avLst/>
          </a:prstGeom>
          <a:noFill/>
        </p:spPr>
        <p:txBody>
          <a:bodyPr wrap="square" rtlCol="0">
            <a:spAutoFit/>
          </a:bodyPr>
          <a:lstStyle/>
          <a:p>
            <a:r>
              <a:rPr lang="en-GB" sz="1400" b="1" dirty="0" smtClean="0">
                <a:solidFill>
                  <a:srgbClr val="3BA1BC"/>
                </a:solidFill>
              </a:rPr>
              <a:t>10,3 %</a:t>
            </a:r>
            <a:endParaRPr lang="lt-LT" sz="1400" b="1" dirty="0">
              <a:solidFill>
                <a:srgbClr val="3BA1BC"/>
              </a:solidFill>
            </a:endParaRPr>
          </a:p>
        </p:txBody>
      </p:sp>
      <p:sp>
        <p:nvSpPr>
          <p:cNvPr id="134" name="Rectangle 15"/>
          <p:cNvSpPr/>
          <p:nvPr/>
        </p:nvSpPr>
        <p:spPr>
          <a:xfrm>
            <a:off x="97231" y="624551"/>
            <a:ext cx="49846" cy="316061"/>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sp>
        <p:nvSpPr>
          <p:cNvPr id="135" name="TextBox 134"/>
          <p:cNvSpPr txBox="1"/>
          <p:nvPr/>
        </p:nvSpPr>
        <p:spPr>
          <a:xfrm>
            <a:off x="109071" y="620688"/>
            <a:ext cx="807138" cy="338554"/>
          </a:xfrm>
          <a:prstGeom prst="rect">
            <a:avLst/>
          </a:prstGeom>
          <a:noFill/>
        </p:spPr>
        <p:txBody>
          <a:bodyPr wrap="square" rtlCol="0">
            <a:spAutoFit/>
          </a:bodyPr>
          <a:lstStyle/>
          <a:p>
            <a:r>
              <a:rPr lang="en-GB" sz="1600" b="1" dirty="0" smtClean="0">
                <a:solidFill>
                  <a:srgbClr val="3BA1BC"/>
                </a:solidFill>
              </a:rPr>
              <a:t>3,3 %</a:t>
            </a:r>
            <a:r>
              <a:rPr lang="lt-LT" sz="1600" b="1" dirty="0" smtClean="0">
                <a:solidFill>
                  <a:srgbClr val="3BA1BC"/>
                </a:solidFill>
              </a:rPr>
              <a:t>*</a:t>
            </a:r>
            <a:endParaRPr lang="lt-LT" sz="1600" b="1" dirty="0">
              <a:solidFill>
                <a:srgbClr val="3BA1BC"/>
              </a:solidFill>
            </a:endParaRPr>
          </a:p>
        </p:txBody>
      </p:sp>
      <p:sp>
        <p:nvSpPr>
          <p:cNvPr id="136" name="TextBox 135"/>
          <p:cNvSpPr txBox="1"/>
          <p:nvPr/>
        </p:nvSpPr>
        <p:spPr>
          <a:xfrm>
            <a:off x="31545" y="6047793"/>
            <a:ext cx="1192544" cy="646331"/>
          </a:xfrm>
          <a:prstGeom prst="rect">
            <a:avLst/>
          </a:prstGeom>
          <a:noFill/>
        </p:spPr>
        <p:txBody>
          <a:bodyPr wrap="square" rtlCol="0">
            <a:spAutoFit/>
          </a:bodyPr>
          <a:lstStyle/>
          <a:p>
            <a:r>
              <a:rPr lang="lt-LT" sz="900" dirty="0" smtClean="0">
                <a:solidFill>
                  <a:srgbClr val="3BA1BC"/>
                </a:solidFill>
              </a:rPr>
              <a:t>*</a:t>
            </a:r>
            <a:r>
              <a:rPr lang="en-GB" sz="900" dirty="0" err="1" smtClean="0">
                <a:solidFill>
                  <a:srgbClr val="3BA1BC"/>
                </a:solidFill>
              </a:rPr>
              <a:t>nuo</a:t>
            </a:r>
            <a:r>
              <a:rPr lang="en-GB" sz="900" dirty="0" smtClean="0">
                <a:solidFill>
                  <a:srgbClr val="3BA1BC"/>
                </a:solidFill>
              </a:rPr>
              <a:t> skirt</a:t>
            </a:r>
            <a:r>
              <a:rPr lang="lt-LT" sz="900" dirty="0" smtClean="0">
                <a:solidFill>
                  <a:srgbClr val="3BA1BC"/>
                </a:solidFill>
              </a:rPr>
              <a:t>ų subsidijų</a:t>
            </a:r>
          </a:p>
          <a:p>
            <a:r>
              <a:rPr lang="lt-LT" sz="900" dirty="0" smtClean="0">
                <a:solidFill>
                  <a:srgbClr val="3BA1BC"/>
                </a:solidFill>
              </a:rPr>
              <a:t> visai sričiai, neskaitant finansų inžinerijos</a:t>
            </a:r>
            <a:endParaRPr lang="lt-LT" sz="900" dirty="0">
              <a:solidFill>
                <a:srgbClr val="3BA1BC"/>
              </a:solidFill>
            </a:endParaRPr>
          </a:p>
        </p:txBody>
      </p:sp>
      <p:pic>
        <p:nvPicPr>
          <p:cNvPr id="3103" name="Picture 31" descr="Vaizdo rezultatas pagal užklausą „kuriame lietuvos ateit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5428" y="91055"/>
            <a:ext cx="1080481" cy="49362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Tiesioji jungtis 2"/>
          <p:cNvCxnSpPr/>
          <p:nvPr/>
        </p:nvCxnSpPr>
        <p:spPr>
          <a:xfrm flipV="1">
            <a:off x="78471" y="624550"/>
            <a:ext cx="10798" cy="4831840"/>
          </a:xfrm>
          <a:prstGeom prst="line">
            <a:avLst/>
          </a:prstGeom>
          <a:ln>
            <a:solidFill>
              <a:srgbClr val="3BA1BC"/>
            </a:solidFill>
          </a:ln>
        </p:spPr>
        <p:style>
          <a:lnRef idx="1">
            <a:schemeClr val="accent1"/>
          </a:lnRef>
          <a:fillRef idx="0">
            <a:schemeClr val="accent1"/>
          </a:fillRef>
          <a:effectRef idx="0">
            <a:schemeClr val="accent1"/>
          </a:effectRef>
          <a:fontRef idx="minor">
            <a:schemeClr val="tx1"/>
          </a:fontRef>
        </p:style>
      </p:cxnSp>
      <p:sp>
        <p:nvSpPr>
          <p:cNvPr id="122" name="Title 1"/>
          <p:cNvSpPr txBox="1">
            <a:spLocks/>
          </p:cNvSpPr>
          <p:nvPr/>
        </p:nvSpPr>
        <p:spPr>
          <a:xfrm>
            <a:off x="444972" y="44624"/>
            <a:ext cx="8067675" cy="1080120"/>
          </a:xfrm>
          <a:prstGeom prst="rect">
            <a:avLst/>
          </a:prstGeom>
        </p:spPr>
        <p:txBody>
          <a:bodyPr/>
          <a:lstStyle>
            <a:lvl1pPr>
              <a:lnSpc>
                <a:spcPct val="90000"/>
              </a:lnSpc>
              <a:spcBef>
                <a:spcPct val="0"/>
              </a:spcBef>
              <a:buNone/>
              <a:defRPr sz="2400" b="0">
                <a:latin typeface="Calibri" panose="020F0502020204030204" pitchFamily="34" charset="0"/>
                <a:ea typeface="+mj-ea"/>
                <a:cs typeface="Calibri" panose="020F0502020204030204" pitchFamily="34" charset="0"/>
              </a:defRPr>
            </a:lvl1pPr>
          </a:lstStyle>
          <a:p>
            <a:r>
              <a:rPr lang="lt-LT" dirty="0" smtClean="0"/>
              <a:t>Produkto ir rezultato rodikliai</a:t>
            </a:r>
            <a:endParaRPr lang="lt-LT" dirty="0"/>
          </a:p>
        </p:txBody>
      </p:sp>
    </p:spTree>
    <p:extLst>
      <p:ext uri="{BB962C8B-B14F-4D97-AF65-F5344CB8AC3E}">
        <p14:creationId xmlns:p14="http://schemas.microsoft.com/office/powerpoint/2010/main" val="13722888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hidden="1"/>
          <p:cNvGraphicFramePr>
            <a:graphicFrameLocks noChangeAspect="1"/>
          </p:cNvGraphicFramePr>
          <p:nvPr>
            <p:custDataLst>
              <p:tags r:id="rId2"/>
            </p:custDataLst>
            <p:extLst>
              <p:ext uri="{D42A27DB-BD31-4B8C-83A1-F6EECF244321}">
                <p14:modId xmlns:p14="http://schemas.microsoft.com/office/powerpoint/2010/main" val="20512774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4351"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9" name="Rectangle 28"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lt-LT" sz="1200" dirty="0" err="1" smtClean="0">
              <a:latin typeface="Calibri"/>
              <a:sym typeface="Calibri"/>
            </a:endParaRPr>
          </a:p>
        </p:txBody>
      </p:sp>
      <p:sp>
        <p:nvSpPr>
          <p:cNvPr id="2" name="Title 1"/>
          <p:cNvSpPr>
            <a:spLocks noGrp="1"/>
          </p:cNvSpPr>
          <p:nvPr>
            <p:ph type="title"/>
          </p:nvPr>
        </p:nvSpPr>
        <p:spPr/>
        <p:txBody>
          <a:bodyPr/>
          <a:lstStyle/>
          <a:p>
            <a:r>
              <a:rPr lang="lt-LT" dirty="0" smtClean="0"/>
              <a:t>Skirtingi energetikos sektoriai tarpusavyje nelyginami, tačiau vertinama, jog sukurtas teigiamas poveikis energetikos srities plėtrai ir energijos vartojimo efektyvumo didinimui</a:t>
            </a:r>
            <a:endParaRPr lang="lt-LT" dirty="0"/>
          </a:p>
        </p:txBody>
      </p:sp>
      <p:grpSp>
        <p:nvGrpSpPr>
          <p:cNvPr id="12" name="Group 11"/>
          <p:cNvGrpSpPr/>
          <p:nvPr/>
        </p:nvGrpSpPr>
        <p:grpSpPr>
          <a:xfrm>
            <a:off x="467544" y="2022320"/>
            <a:ext cx="549465" cy="534094"/>
            <a:chOff x="2123728" y="1329131"/>
            <a:chExt cx="576064" cy="587701"/>
          </a:xfrm>
        </p:grpSpPr>
        <p:sp>
          <p:nvSpPr>
            <p:cNvPr id="38" name="Rectangle 37"/>
            <p:cNvSpPr/>
            <p:nvPr/>
          </p:nvSpPr>
          <p:spPr>
            <a:xfrm>
              <a:off x="2123728" y="1329131"/>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p:cNvPicPr>
              <a:picLocks noChangeAspect="1"/>
            </p:cNvPicPr>
            <p:nvPr/>
          </p:nvPicPr>
          <p:blipFill>
            <a:blip r:embed="rId7"/>
            <a:stretch>
              <a:fillRect/>
            </a:stretch>
          </p:blipFill>
          <p:spPr>
            <a:xfrm>
              <a:off x="2275943" y="1435221"/>
              <a:ext cx="271634" cy="360000"/>
            </a:xfrm>
            <a:prstGeom prst="rect">
              <a:avLst/>
            </a:prstGeom>
          </p:spPr>
        </p:pic>
      </p:grpSp>
      <p:sp>
        <p:nvSpPr>
          <p:cNvPr id="13" name="Rectangle 12"/>
          <p:cNvSpPr/>
          <p:nvPr/>
        </p:nvSpPr>
        <p:spPr>
          <a:xfrm>
            <a:off x="1148865" y="2022320"/>
            <a:ext cx="3182818" cy="156966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lgn="just">
              <a:buClr>
                <a:srgbClr val="3BA1BC"/>
              </a:buClr>
              <a:buFont typeface="Arial" panose="020B0604020202020204" pitchFamily="34" charset="0"/>
              <a:buChar char="•"/>
            </a:pPr>
            <a:r>
              <a:rPr lang="lt-LT" sz="1200" dirty="0" smtClean="0"/>
              <a:t>VP2-4.1-ŪM-01-V </a:t>
            </a:r>
            <a:r>
              <a:rPr lang="lt-LT" sz="1200" dirty="0"/>
              <a:t>„Elektros perdavimo sistemos modernizavimas ir </a:t>
            </a:r>
            <a:r>
              <a:rPr lang="lt-LT" sz="1200" dirty="0" smtClean="0"/>
              <a:t>plėtra“ ‒ </a:t>
            </a:r>
            <a:r>
              <a:rPr lang="lt-LT" sz="1200" b="1" dirty="0" smtClean="0"/>
              <a:t>433 </a:t>
            </a:r>
            <a:r>
              <a:rPr lang="lt-LT" sz="1200" b="1" dirty="0"/>
              <a:t>tūkst. </a:t>
            </a:r>
            <a:r>
              <a:rPr lang="lt-LT" sz="1200" dirty="0"/>
              <a:t>šalies vartotojų pagerėjo elektros energijos tiekimo kokybė ir </a:t>
            </a:r>
            <a:r>
              <a:rPr lang="lt-LT" sz="1200" dirty="0" smtClean="0"/>
              <a:t>patikimumas;</a:t>
            </a:r>
          </a:p>
          <a:p>
            <a:pPr marL="171450" lvl="0" indent="-171450" algn="just">
              <a:buClr>
                <a:srgbClr val="3BA1BC"/>
              </a:buClr>
              <a:buFont typeface="Arial" panose="020B0604020202020204" pitchFamily="34" charset="0"/>
              <a:buChar char="•"/>
            </a:pPr>
            <a:r>
              <a:rPr lang="lt-LT" sz="1200" dirty="0"/>
              <a:t>„Energetikos objektų rekonstravimas ir perkėlimas</a:t>
            </a:r>
            <a:r>
              <a:rPr lang="lt-LT" sz="1200" dirty="0" smtClean="0"/>
              <a:t>” ‒ </a:t>
            </a:r>
            <a:r>
              <a:rPr lang="lt-LT" sz="1200" b="1" dirty="0" smtClean="0"/>
              <a:t>12,09 </a:t>
            </a:r>
            <a:r>
              <a:rPr lang="lt-LT" sz="1200" b="1" dirty="0"/>
              <a:t>km </a:t>
            </a:r>
            <a:r>
              <a:rPr lang="lt-LT" sz="1200" dirty="0"/>
              <a:t>perkeltų elektros linijų bei </a:t>
            </a:r>
            <a:r>
              <a:rPr lang="lt-LT" sz="1200" b="1" dirty="0"/>
              <a:t>20,35 ha </a:t>
            </a:r>
            <a:r>
              <a:rPr lang="lt-LT" sz="1200" dirty="0"/>
              <a:t>viešajai infrastruktūrai atlaisvinto ploto.</a:t>
            </a:r>
            <a:endParaRPr lang="lt-LT" sz="1200" dirty="0">
              <a:solidFill>
                <a:srgbClr val="000000"/>
              </a:solidFill>
            </a:endParaRPr>
          </a:p>
        </p:txBody>
      </p:sp>
      <p:grpSp>
        <p:nvGrpSpPr>
          <p:cNvPr id="14" name="Group 13"/>
          <p:cNvGrpSpPr/>
          <p:nvPr/>
        </p:nvGrpSpPr>
        <p:grpSpPr>
          <a:xfrm>
            <a:off x="4651209" y="4485848"/>
            <a:ext cx="549465" cy="534094"/>
            <a:chOff x="526425" y="2398911"/>
            <a:chExt cx="576064" cy="587701"/>
          </a:xfrm>
        </p:grpSpPr>
        <p:sp>
          <p:nvSpPr>
            <p:cNvPr id="28" name="Rectangle 27"/>
            <p:cNvSpPr/>
            <p:nvPr/>
          </p:nvSpPr>
          <p:spPr>
            <a:xfrm>
              <a:off x="526425" y="2398911"/>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8"/>
            <a:stretch>
              <a:fillRect/>
            </a:stretch>
          </p:blipFill>
          <p:spPr>
            <a:xfrm>
              <a:off x="598433" y="2544353"/>
              <a:ext cx="424264" cy="252000"/>
            </a:xfrm>
            <a:prstGeom prst="rect">
              <a:avLst/>
            </a:prstGeom>
          </p:spPr>
        </p:pic>
      </p:grpSp>
      <p:sp>
        <p:nvSpPr>
          <p:cNvPr id="15" name="Rectangle 14"/>
          <p:cNvSpPr/>
          <p:nvPr/>
        </p:nvSpPr>
        <p:spPr>
          <a:xfrm>
            <a:off x="5332531" y="4532927"/>
            <a:ext cx="3182818" cy="120032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t>„Magistralinio </a:t>
            </a:r>
            <a:r>
              <a:rPr lang="lt-LT" sz="1200" dirty="0"/>
              <a:t>dujotiekio Jurbarkas‒Klaipėda </a:t>
            </a:r>
            <a:r>
              <a:rPr lang="lt-LT" sz="1200" dirty="0" smtClean="0"/>
              <a:t>statyba“ ‒ įdiegti </a:t>
            </a:r>
            <a:r>
              <a:rPr lang="lt-LT" sz="1200" dirty="0"/>
              <a:t>papildomi </a:t>
            </a:r>
            <a:r>
              <a:rPr lang="lt-LT" sz="1200" b="1" dirty="0"/>
              <a:t>79 tūkst. m</a:t>
            </a:r>
            <a:r>
              <a:rPr lang="lt-LT" sz="1200" b="1" baseline="30000" dirty="0"/>
              <a:t>3</a:t>
            </a:r>
            <a:r>
              <a:rPr lang="lt-LT" sz="1200" b="1" dirty="0"/>
              <a:t>/val</a:t>
            </a:r>
            <a:r>
              <a:rPr lang="lt-LT" sz="1200" dirty="0"/>
              <a:t>. dujų perdavimo </a:t>
            </a:r>
            <a:r>
              <a:rPr lang="lt-LT" sz="1200" dirty="0" smtClean="0"/>
              <a:t>pajėgumai;</a:t>
            </a:r>
          </a:p>
          <a:p>
            <a:pPr marL="171450" lvl="0" indent="-171450">
              <a:buClr>
                <a:srgbClr val="3BA1BC"/>
              </a:buClr>
              <a:buFont typeface="Arial" panose="020B0604020202020204" pitchFamily="34" charset="0"/>
              <a:buChar char="•"/>
            </a:pPr>
            <a:r>
              <a:rPr lang="lt-LT" sz="1200" dirty="0"/>
              <a:t>M</a:t>
            </a:r>
            <a:r>
              <a:rPr lang="lt-LT" sz="1200" dirty="0" smtClean="0"/>
              <a:t>agistralinis </a:t>
            </a:r>
            <a:r>
              <a:rPr lang="lt-LT" sz="1200" dirty="0"/>
              <a:t>dujotiekis </a:t>
            </a:r>
            <a:r>
              <a:rPr lang="lt-LT" sz="1200" dirty="0" smtClean="0"/>
              <a:t>‒būtina </a:t>
            </a:r>
            <a:r>
              <a:rPr lang="lt-LT" sz="1200" dirty="0"/>
              <a:t>sąlyga </a:t>
            </a:r>
            <a:r>
              <a:rPr lang="lt-LT" sz="1200" dirty="0" smtClean="0"/>
              <a:t>SGD terminalo prijungimui prie </a:t>
            </a:r>
            <a:r>
              <a:rPr lang="lt-LT" sz="1200" dirty="0"/>
              <a:t>Lietuvos dujų perdavimo </a:t>
            </a:r>
            <a:r>
              <a:rPr lang="lt-LT" sz="1200" dirty="0" smtClean="0"/>
              <a:t>sistemos.</a:t>
            </a:r>
            <a:endParaRPr lang="lt-LT" sz="1200" dirty="0">
              <a:solidFill>
                <a:srgbClr val="000000"/>
              </a:solidFill>
            </a:endParaRPr>
          </a:p>
        </p:txBody>
      </p:sp>
      <p:grpSp>
        <p:nvGrpSpPr>
          <p:cNvPr id="16" name="Group 15"/>
          <p:cNvGrpSpPr/>
          <p:nvPr/>
        </p:nvGrpSpPr>
        <p:grpSpPr>
          <a:xfrm>
            <a:off x="4651209" y="2996952"/>
            <a:ext cx="549465" cy="534094"/>
            <a:chOff x="4783034" y="1190616"/>
            <a:chExt cx="576064" cy="587701"/>
          </a:xfrm>
        </p:grpSpPr>
        <p:sp>
          <p:nvSpPr>
            <p:cNvPr id="26" name="Rectangle 25"/>
            <p:cNvSpPr/>
            <p:nvPr/>
          </p:nvSpPr>
          <p:spPr>
            <a:xfrm>
              <a:off x="4783034" y="1190616"/>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9"/>
            <a:stretch>
              <a:fillRect/>
            </a:stretch>
          </p:blipFill>
          <p:spPr>
            <a:xfrm>
              <a:off x="4873032" y="1308709"/>
              <a:ext cx="371514" cy="360000"/>
            </a:xfrm>
            <a:prstGeom prst="rect">
              <a:avLst/>
            </a:prstGeom>
          </p:spPr>
        </p:pic>
      </p:grpSp>
      <p:sp>
        <p:nvSpPr>
          <p:cNvPr id="17" name="Rectangle 16"/>
          <p:cNvSpPr/>
          <p:nvPr/>
        </p:nvSpPr>
        <p:spPr>
          <a:xfrm>
            <a:off x="5332531" y="2996952"/>
            <a:ext cx="3182818" cy="138499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t>VP2-4.2-ŪM-02-K „Šilumos tiekimo sistemos modernizavimas ir plėtra“ įgyvendintų projektų bendra sukurta nauda ‒ </a:t>
            </a:r>
            <a:r>
              <a:rPr lang="lt-LT" sz="1200" b="1" dirty="0"/>
              <a:t>1,404 mln. </a:t>
            </a:r>
            <a:r>
              <a:rPr lang="lt-LT" sz="1200" dirty="0"/>
              <a:t>vartotojų patikimiau ir kokybiškiau tiekiama </a:t>
            </a:r>
            <a:r>
              <a:rPr lang="lt-LT" sz="1200" dirty="0" smtClean="0"/>
              <a:t>šiluma;</a:t>
            </a:r>
          </a:p>
          <a:p>
            <a:pPr marL="171450" indent="-171450">
              <a:buClr>
                <a:srgbClr val="3BA1BC"/>
              </a:buClr>
              <a:buFont typeface="Arial" panose="020B0604020202020204" pitchFamily="34" charset="0"/>
              <a:buChar char="•"/>
            </a:pPr>
            <a:r>
              <a:rPr lang="lt-LT" sz="1200" dirty="0"/>
              <a:t>Naujai įdiegta </a:t>
            </a:r>
            <a:r>
              <a:rPr lang="lt-LT" sz="1200" b="1" dirty="0"/>
              <a:t>5,25 </a:t>
            </a:r>
            <a:r>
              <a:rPr lang="lt-LT" sz="1200" b="1" dirty="0" smtClean="0"/>
              <a:t>MW </a:t>
            </a:r>
            <a:r>
              <a:rPr lang="lt-LT" sz="1200" dirty="0" smtClean="0"/>
              <a:t>šilumos ir elektros gamybos galios.</a:t>
            </a:r>
          </a:p>
        </p:txBody>
      </p:sp>
      <p:grpSp>
        <p:nvGrpSpPr>
          <p:cNvPr id="18" name="Group 17"/>
          <p:cNvGrpSpPr/>
          <p:nvPr/>
        </p:nvGrpSpPr>
        <p:grpSpPr>
          <a:xfrm>
            <a:off x="4651209" y="2022320"/>
            <a:ext cx="549465" cy="534094"/>
            <a:chOff x="4814885" y="2004886"/>
            <a:chExt cx="576064" cy="587701"/>
          </a:xfrm>
        </p:grpSpPr>
        <p:sp>
          <p:nvSpPr>
            <p:cNvPr id="24" name="Rectangle 23"/>
            <p:cNvSpPr/>
            <p:nvPr/>
          </p:nvSpPr>
          <p:spPr>
            <a:xfrm>
              <a:off x="4814885" y="2004886"/>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10"/>
            <a:stretch>
              <a:fillRect/>
            </a:stretch>
          </p:blipFill>
          <p:spPr>
            <a:xfrm>
              <a:off x="4914075" y="2117161"/>
              <a:ext cx="417993" cy="360000"/>
            </a:xfrm>
            <a:prstGeom prst="rect">
              <a:avLst/>
            </a:prstGeom>
          </p:spPr>
        </p:pic>
      </p:grpSp>
      <p:sp>
        <p:nvSpPr>
          <p:cNvPr id="19" name="Rectangle 18"/>
          <p:cNvSpPr/>
          <p:nvPr/>
        </p:nvSpPr>
        <p:spPr>
          <a:xfrm>
            <a:off x="5332531" y="2022320"/>
            <a:ext cx="3182818"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t>I</a:t>
            </a:r>
            <a:r>
              <a:rPr lang="lt-LT" sz="1200" dirty="0" smtClean="0"/>
              <a:t>nstaliuota </a:t>
            </a:r>
            <a:r>
              <a:rPr lang="lt-LT" sz="1200" b="1" dirty="0"/>
              <a:t>796,18 MW </a:t>
            </a:r>
            <a:r>
              <a:rPr lang="lt-LT" sz="1200" dirty="0" smtClean="0"/>
              <a:t>energijos gamybos pajėgumų galios;</a:t>
            </a:r>
          </a:p>
          <a:p>
            <a:pPr marL="171450" lvl="0" indent="-171450">
              <a:buClr>
                <a:srgbClr val="3BA1BC"/>
              </a:buClr>
              <a:buFont typeface="Arial" panose="020B0604020202020204" pitchFamily="34" charset="0"/>
              <a:buChar char="•"/>
            </a:pPr>
            <a:r>
              <a:rPr lang="lt-LT" sz="1200" dirty="0" smtClean="0"/>
              <a:t>Gamtinių dujų dalies mažinimas </a:t>
            </a:r>
            <a:r>
              <a:rPr lang="lt-LT" sz="1200" b="1" dirty="0" smtClean="0"/>
              <a:t>(36,1 proc. </a:t>
            </a:r>
            <a:r>
              <a:rPr lang="lt-LT" sz="1200" dirty="0" smtClean="0"/>
              <a:t>2015 m.) šilumos ūkyje. </a:t>
            </a:r>
            <a:endParaRPr lang="lt-LT" sz="1200" dirty="0">
              <a:solidFill>
                <a:srgbClr val="000000"/>
              </a:solidFill>
            </a:endParaRPr>
          </a:p>
        </p:txBody>
      </p:sp>
      <p:grpSp>
        <p:nvGrpSpPr>
          <p:cNvPr id="20" name="Group 19"/>
          <p:cNvGrpSpPr/>
          <p:nvPr/>
        </p:nvGrpSpPr>
        <p:grpSpPr>
          <a:xfrm>
            <a:off x="467544" y="3690676"/>
            <a:ext cx="549465" cy="534094"/>
            <a:chOff x="522533" y="3412572"/>
            <a:chExt cx="576064" cy="587701"/>
          </a:xfrm>
        </p:grpSpPr>
        <p:sp>
          <p:nvSpPr>
            <p:cNvPr id="22" name="Rectangle 21"/>
            <p:cNvSpPr/>
            <p:nvPr/>
          </p:nvSpPr>
          <p:spPr>
            <a:xfrm>
              <a:off x="522533" y="3412572"/>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11"/>
            <a:stretch>
              <a:fillRect/>
            </a:stretch>
          </p:blipFill>
          <p:spPr>
            <a:xfrm>
              <a:off x="696272" y="3508422"/>
              <a:ext cx="237657" cy="396000"/>
            </a:xfrm>
            <a:prstGeom prst="rect">
              <a:avLst/>
            </a:prstGeom>
          </p:spPr>
        </p:pic>
      </p:grpSp>
      <p:sp>
        <p:nvSpPr>
          <p:cNvPr id="21" name="Rectangle 20"/>
          <p:cNvSpPr/>
          <p:nvPr/>
        </p:nvSpPr>
        <p:spPr>
          <a:xfrm>
            <a:off x="1148865" y="3700189"/>
            <a:ext cx="3182818" cy="138499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lgn="just">
              <a:buClr>
                <a:srgbClr val="3BA1BC"/>
              </a:buClr>
              <a:buFont typeface="Arial" panose="020B0604020202020204" pitchFamily="34" charset="0"/>
              <a:buChar char="•"/>
            </a:pPr>
            <a:r>
              <a:rPr lang="lt-LT" sz="1200" dirty="0"/>
              <a:t>Nacionaliniu, regioniniu lygmenimis atliktos renovacijos viešuosiuose pastatuose </a:t>
            </a:r>
            <a:r>
              <a:rPr lang="lt-LT" sz="1200" b="1" dirty="0" smtClean="0"/>
              <a:t>(279,22 GWh)</a:t>
            </a:r>
            <a:r>
              <a:rPr lang="lt-LT" sz="1200" dirty="0" smtClean="0"/>
              <a:t> </a:t>
            </a:r>
            <a:r>
              <a:rPr lang="lt-LT" sz="1200" dirty="0"/>
              <a:t>bei daugiabučiuose namuose </a:t>
            </a:r>
            <a:r>
              <a:rPr lang="lt-LT" sz="1200" b="1" dirty="0"/>
              <a:t>(38,72 GWh</a:t>
            </a:r>
            <a:r>
              <a:rPr lang="lt-LT" sz="1200" b="1" dirty="0" smtClean="0"/>
              <a:t>)</a:t>
            </a:r>
            <a:r>
              <a:rPr lang="lt-LT" sz="1200" dirty="0" smtClean="0"/>
              <a:t>;</a:t>
            </a:r>
          </a:p>
          <a:p>
            <a:pPr marL="171450" lvl="0" indent="-171450" algn="just">
              <a:buClr>
                <a:srgbClr val="3BA1BC"/>
              </a:buClr>
              <a:buFont typeface="Arial" panose="020B0604020202020204" pitchFamily="34" charset="0"/>
              <a:buChar char="•"/>
            </a:pPr>
            <a:r>
              <a:rPr lang="lt-LT" sz="1200" dirty="0"/>
              <a:t>Energijos sutaupymai renovuotuose daugiabučiuose siekia </a:t>
            </a:r>
            <a:r>
              <a:rPr lang="lt-LT" sz="1200" b="1" dirty="0"/>
              <a:t>66,6 proc</a:t>
            </a:r>
            <a:r>
              <a:rPr lang="lt-LT" sz="1200" dirty="0"/>
              <a:t>., bendrabučiuose – </a:t>
            </a:r>
            <a:r>
              <a:rPr lang="lt-LT" sz="1200" b="1" dirty="0"/>
              <a:t>52,0 proc</a:t>
            </a:r>
            <a:r>
              <a:rPr lang="lt-LT" sz="1200" dirty="0"/>
              <a:t>. </a:t>
            </a:r>
            <a:endParaRPr lang="lt-LT" sz="1200" dirty="0">
              <a:solidFill>
                <a:srgbClr val="000000"/>
              </a:solidFill>
            </a:endParaRPr>
          </a:p>
        </p:txBody>
      </p:sp>
    </p:spTree>
    <p:extLst>
      <p:ext uri="{BB962C8B-B14F-4D97-AF65-F5344CB8AC3E}">
        <p14:creationId xmlns:p14="http://schemas.microsoft.com/office/powerpoint/2010/main" val="2823794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p:cNvGraphicFramePr>
            <a:graphicFrameLocks noChangeAspect="1"/>
          </p:cNvGraphicFramePr>
          <p:nvPr>
            <p:custDataLst>
              <p:tags r:id="rId2"/>
            </p:custDataLst>
            <p:extLst>
              <p:ext uri="{D42A27DB-BD31-4B8C-83A1-F6EECF244321}">
                <p14:modId xmlns:p14="http://schemas.microsoft.com/office/powerpoint/2010/main" val="19619648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5419" name="think-cell Slide" r:id="rId12" imgW="378" imgH="379" progId="TCLayout.ActiveDocument.1">
                  <p:embed/>
                </p:oleObj>
              </mc:Choice>
              <mc:Fallback>
                <p:oleObj name="think-cell Slide" r:id="rId12" imgW="378" imgH="379" progId="TCLayout.ActiveDocument.1">
                  <p:embed/>
                  <p:pic>
                    <p:nvPicPr>
                      <p:cNvPr id="0" name=""/>
                      <p:cNvPicPr/>
                      <p:nvPr/>
                    </p:nvPicPr>
                    <p:blipFill>
                      <a:blip r:embed="rId13"/>
                      <a:stretch>
                        <a:fillRect/>
                      </a:stretch>
                    </p:blipFill>
                    <p:spPr>
                      <a:xfrm>
                        <a:off x="1588" y="1588"/>
                        <a:ext cx="1587" cy="1587"/>
                      </a:xfrm>
                      <a:prstGeom prst="rect">
                        <a:avLst/>
                      </a:prstGeom>
                    </p:spPr>
                  </p:pic>
                </p:oleObj>
              </mc:Fallback>
            </mc:AlternateContent>
          </a:graphicData>
        </a:graphic>
      </p:graphicFrame>
      <p:sp>
        <p:nvSpPr>
          <p:cNvPr id="33" name="Rectangle 32"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lt-LT" sz="1100" b="1" dirty="0" err="1" smtClean="0">
              <a:latin typeface="Calibri"/>
              <a:sym typeface="Calibri"/>
            </a:endParaRPr>
          </a:p>
        </p:txBody>
      </p:sp>
      <p:sp>
        <p:nvSpPr>
          <p:cNvPr id="2" name="Title 1"/>
          <p:cNvSpPr>
            <a:spLocks noGrp="1"/>
          </p:cNvSpPr>
          <p:nvPr>
            <p:ph type="title"/>
          </p:nvPr>
        </p:nvSpPr>
        <p:spPr>
          <a:xfrm>
            <a:off x="444972" y="386765"/>
            <a:ext cx="8067675" cy="1080120"/>
          </a:xfrm>
        </p:spPr>
        <p:txBody>
          <a:bodyPr/>
          <a:lstStyle/>
          <a:p>
            <a:r>
              <a:rPr lang="lt-LT" dirty="0" smtClean="0"/>
              <a:t>Investicijos į energetikos ir energijos efektyvumo sektorių lėmė ŠESD emisijos mažėjimą</a:t>
            </a:r>
            <a:endParaRPr lang="lt-LT" dirty="0"/>
          </a:p>
        </p:txBody>
      </p:sp>
      <p:sp>
        <p:nvSpPr>
          <p:cNvPr id="24" name="TextBox 23"/>
          <p:cNvSpPr txBox="1"/>
          <p:nvPr/>
        </p:nvSpPr>
        <p:spPr>
          <a:xfrm>
            <a:off x="2244725" y="2017713"/>
            <a:ext cx="2771755" cy="295466"/>
          </a:xfrm>
          <a:prstGeom prst="rect">
            <a:avLst/>
          </a:prstGeom>
          <a:noFill/>
        </p:spPr>
        <p:txBody>
          <a:bodyPr wrap="square" rtlCol="0">
            <a:spAutoFit/>
          </a:bodyPr>
          <a:lstStyle/>
          <a:p>
            <a:pPr algn="just">
              <a:lnSpc>
                <a:spcPct val="110000"/>
              </a:lnSpc>
              <a:spcAft>
                <a:spcPts val="300"/>
              </a:spcAft>
            </a:pPr>
            <a:r>
              <a:rPr lang="lt-LT" sz="1200" dirty="0"/>
              <a:t>ŠESD emisijos CO</a:t>
            </a:r>
            <a:r>
              <a:rPr lang="lt-LT" sz="1200" baseline="-25000" dirty="0"/>
              <a:t>2</a:t>
            </a:r>
            <a:r>
              <a:rPr lang="lt-LT" sz="1200" dirty="0"/>
              <a:t> ekv / mln. Eur BVP </a:t>
            </a:r>
            <a:endParaRPr lang="lt-LT" sz="1200" dirty="0">
              <a:solidFill>
                <a:srgbClr val="321716"/>
              </a:solidFill>
              <a:latin typeface="Calibri" panose="020F0502020204030204" pitchFamily="34" charset="0"/>
              <a:cs typeface="Times New Roman" panose="02020603050405020304" pitchFamily="18" charset="0"/>
            </a:endParaRPr>
          </a:p>
        </p:txBody>
      </p:sp>
      <p:graphicFrame>
        <p:nvGraphicFramePr>
          <p:cNvPr id="26" name="Object 25"/>
          <p:cNvGraphicFramePr>
            <a:graphicFrameLocks/>
          </p:cNvGraphicFramePr>
          <p:nvPr>
            <p:custDataLst>
              <p:tags r:id="rId4"/>
            </p:custDataLst>
            <p:extLst>
              <p:ext uri="{D42A27DB-BD31-4B8C-83A1-F6EECF244321}">
                <p14:modId xmlns:p14="http://schemas.microsoft.com/office/powerpoint/2010/main" val="1550087409"/>
              </p:ext>
            </p:extLst>
          </p:nvPr>
        </p:nvGraphicFramePr>
        <p:xfrm>
          <a:off x="2133599" y="2286000"/>
          <a:ext cx="4257748" cy="2666826"/>
        </p:xfrm>
        <a:graphic>
          <a:graphicData uri="http://schemas.openxmlformats.org/presentationml/2006/ole">
            <mc:AlternateContent xmlns:mc="http://schemas.openxmlformats.org/markup-compatibility/2006">
              <mc:Choice xmlns:v="urn:schemas-microsoft-com:vml" Requires="v">
                <p:oleObj spid="_x0000_s315420" name="Chart" r:id="rId14" imgW="4257748" imgH="2666826" progId="MSGraph.Chart.8">
                  <p:embed followColorScheme="full"/>
                </p:oleObj>
              </mc:Choice>
              <mc:Fallback>
                <p:oleObj name="Chart" r:id="rId14" imgW="4257748" imgH="2666826" progId="MSGraph.Chart.8">
                  <p:embed followColorScheme="full"/>
                  <p:pic>
                    <p:nvPicPr>
                      <p:cNvPr id="0" name=""/>
                      <p:cNvPicPr/>
                      <p:nvPr/>
                    </p:nvPicPr>
                    <p:blipFill>
                      <a:blip r:embed="rId15"/>
                      <a:stretch>
                        <a:fillRect/>
                      </a:stretch>
                    </p:blipFill>
                    <p:spPr>
                      <a:xfrm>
                        <a:off x="2133599" y="2286000"/>
                        <a:ext cx="4257748" cy="2666826"/>
                      </a:xfrm>
                      <a:prstGeom prst="rect">
                        <a:avLst/>
                      </a:prstGeom>
                    </p:spPr>
                  </p:pic>
                </p:oleObj>
              </mc:Fallback>
            </mc:AlternateContent>
          </a:graphicData>
        </a:graphic>
      </p:graphicFrame>
      <p:cxnSp>
        <p:nvCxnSpPr>
          <p:cNvPr id="27" name="Straight Connector 26"/>
          <p:cNvCxnSpPr/>
          <p:nvPr>
            <p:custDataLst>
              <p:tags r:id="rId5"/>
            </p:custDataLst>
          </p:nvPr>
        </p:nvCxnSpPr>
        <p:spPr bwMode="gray">
          <a:xfrm>
            <a:off x="2524125" y="2519363"/>
            <a:ext cx="3609975" cy="333375"/>
          </a:xfrm>
          <a:prstGeom prst="line">
            <a:avLst/>
          </a:prstGeom>
          <a:ln w="25400">
            <a:solidFill>
              <a:srgbClr val="969696"/>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34" name="Oval 33"/>
          <p:cNvSpPr/>
          <p:nvPr>
            <p:custDataLst>
              <p:tags r:id="rId6"/>
            </p:custDataLst>
          </p:nvPr>
        </p:nvSpPr>
        <p:spPr bwMode="auto">
          <a:xfrm>
            <a:off x="4019550" y="2579688"/>
            <a:ext cx="620713" cy="2143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fld id="{FF43C16F-836A-4E5B-900D-15013A8FBE11}" type="datetime'-''''''''''''''''''''''''''''''-2'',''''''''36''''%'">
              <a:rPr lang="lt-LT" altLang="en-US" sz="1100" b="1">
                <a:solidFill>
                  <a:schemeClr val="tx1"/>
                </a:solidFill>
              </a:rPr>
              <a:pPr/>
              <a:t>--2,36%</a:t>
            </a:fld>
            <a:endParaRPr lang="lt-LT" sz="1100" b="1" dirty="0" err="1" smtClean="0">
              <a:solidFill>
                <a:schemeClr val="tx1"/>
              </a:solidFill>
              <a:sym typeface="+mn-lt"/>
            </a:endParaRPr>
          </a:p>
        </p:txBody>
      </p:sp>
      <p:cxnSp>
        <p:nvCxnSpPr>
          <p:cNvPr id="35" name="Straight Arrow Connector 34"/>
          <p:cNvCxnSpPr/>
          <p:nvPr/>
        </p:nvCxnSpPr>
        <p:spPr>
          <a:xfrm>
            <a:off x="2533650" y="3562350"/>
            <a:ext cx="3597275" cy="106363"/>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3778250" y="3448050"/>
            <a:ext cx="511870" cy="288032"/>
          </a:xfrm>
          <a:prstGeom prst="ellipse">
            <a:avLst/>
          </a:prstGeom>
          <a:solidFill>
            <a:schemeClr val="bg1"/>
          </a:solidFill>
          <a:ln>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sz="1100" dirty="0" smtClean="0">
              <a:solidFill>
                <a:schemeClr val="tx1"/>
              </a:solidFill>
              <a:latin typeface="Calibri" panose="020F0502020204030204" pitchFamily="34" charset="0"/>
            </a:endParaRPr>
          </a:p>
        </p:txBody>
      </p:sp>
      <p:sp>
        <p:nvSpPr>
          <p:cNvPr id="37" name="TextBox 36"/>
          <p:cNvSpPr txBox="1"/>
          <p:nvPr/>
        </p:nvSpPr>
        <p:spPr>
          <a:xfrm rot="21509098">
            <a:off x="3709988" y="3465513"/>
            <a:ext cx="768158" cy="278538"/>
          </a:xfrm>
          <a:prstGeom prst="rect">
            <a:avLst/>
          </a:prstGeom>
          <a:noFill/>
        </p:spPr>
        <p:txBody>
          <a:bodyPr wrap="square" rtlCol="0">
            <a:spAutoFit/>
          </a:bodyPr>
          <a:lstStyle/>
          <a:p>
            <a:pPr algn="just">
              <a:lnSpc>
                <a:spcPct val="110000"/>
              </a:lnSpc>
              <a:spcAft>
                <a:spcPts val="300"/>
              </a:spcAft>
            </a:pPr>
            <a:r>
              <a:rPr lang="lt-LT" sz="1100" b="1" dirty="0">
                <a:solidFill>
                  <a:srgbClr val="321716"/>
                </a:solidFill>
                <a:latin typeface="Calibri" panose="020F0502020204030204" pitchFamily="34" charset="0"/>
                <a:cs typeface="Times New Roman" panose="02020603050405020304" pitchFamily="18" charset="0"/>
              </a:rPr>
              <a:t>‒</a:t>
            </a:r>
            <a:r>
              <a:rPr lang="lt-LT" sz="1100" b="1" dirty="0" smtClean="0">
                <a:solidFill>
                  <a:srgbClr val="321716"/>
                </a:solidFill>
                <a:latin typeface="Calibri" panose="020F0502020204030204" pitchFamily="34" charset="0"/>
                <a:cs typeface="Times New Roman" panose="02020603050405020304" pitchFamily="18" charset="0"/>
              </a:rPr>
              <a:t>0,</a:t>
            </a:r>
            <a:r>
              <a:rPr lang="en-US" sz="1100" b="1" dirty="0" smtClean="0">
                <a:solidFill>
                  <a:srgbClr val="321716"/>
                </a:solidFill>
                <a:latin typeface="Calibri" panose="020F0502020204030204" pitchFamily="34" charset="0"/>
                <a:cs typeface="Times New Roman" panose="02020603050405020304" pitchFamily="18" charset="0"/>
              </a:rPr>
              <a:t>24</a:t>
            </a:r>
            <a:r>
              <a:rPr lang="lt-LT" sz="1100" b="1" dirty="0" smtClean="0">
                <a:solidFill>
                  <a:srgbClr val="321716"/>
                </a:solidFill>
                <a:latin typeface="Calibri" panose="020F0502020204030204" pitchFamily="34" charset="0"/>
                <a:cs typeface="Times New Roman" panose="02020603050405020304" pitchFamily="18" charset="0"/>
              </a:rPr>
              <a:t>%</a:t>
            </a:r>
            <a:endParaRPr lang="lt-LT" sz="1100" b="1" dirty="0">
              <a:solidFill>
                <a:srgbClr val="321716"/>
              </a:solidFill>
              <a:latin typeface="Calibri" panose="020F0502020204030204" pitchFamily="34" charset="0"/>
              <a:cs typeface="Times New Roman" panose="02020603050405020304" pitchFamily="18" charset="0"/>
            </a:endParaRPr>
          </a:p>
        </p:txBody>
      </p:sp>
      <p:cxnSp>
        <p:nvCxnSpPr>
          <p:cNvPr id="38" name="Straight Connector 37"/>
          <p:cNvCxnSpPr/>
          <p:nvPr>
            <p:custDataLst>
              <p:tags r:id="rId7"/>
            </p:custDataLst>
          </p:nvPr>
        </p:nvCxnSpPr>
        <p:spPr bwMode="gray">
          <a:xfrm>
            <a:off x="2589213" y="4938713"/>
            <a:ext cx="328613" cy="0"/>
          </a:xfrm>
          <a:prstGeom prst="line">
            <a:avLst/>
          </a:prstGeom>
          <a:ln w="28575">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custDataLst>
              <p:tags r:id="rId8"/>
            </p:custDataLst>
          </p:nvPr>
        </p:nvCxnSpPr>
        <p:spPr bwMode="gray">
          <a:xfrm>
            <a:off x="3201988" y="4938713"/>
            <a:ext cx="328613" cy="0"/>
          </a:xfrm>
          <a:prstGeom prst="line">
            <a:avLst/>
          </a:prstGeom>
          <a:ln w="28575">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Rectangle 39"/>
          <p:cNvSpPr/>
          <p:nvPr>
            <p:custDataLst>
              <p:tags r:id="rId9"/>
            </p:custDataLst>
          </p:nvPr>
        </p:nvSpPr>
        <p:spPr bwMode="auto">
          <a:xfrm>
            <a:off x="2968625" y="4860925"/>
            <a:ext cx="131763"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D88E26C-2B95-46A2-B8D5-81BA3FD30A1D}" type="datetime'''''E''''''''''''''''''''S'''''''''''''''''''''''''''">
              <a:rPr lang="lt-LT" altLang="en-US" sz="1100">
                <a:solidFill>
                  <a:schemeClr val="tx1"/>
                </a:solidFill>
              </a:rPr>
              <a:pPr/>
              <a:t>ES</a:t>
            </a:fld>
            <a:endParaRPr lang="lt-LT" sz="1100" dirty="0" err="1" smtClean="0">
              <a:solidFill>
                <a:schemeClr val="tx1"/>
              </a:solidFill>
              <a:sym typeface="+mn-lt"/>
            </a:endParaRPr>
          </a:p>
        </p:txBody>
      </p:sp>
      <p:sp>
        <p:nvSpPr>
          <p:cNvPr id="41" name="Rectangle 40"/>
          <p:cNvSpPr/>
          <p:nvPr>
            <p:custDataLst>
              <p:tags r:id="rId10"/>
            </p:custDataLst>
          </p:nvPr>
        </p:nvSpPr>
        <p:spPr bwMode="auto">
          <a:xfrm>
            <a:off x="3581400" y="4860925"/>
            <a:ext cx="409575"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60D9EF15-AD34-4BBC-B90B-DFE8E6090434}" type="datetime'''''Li''e''t''''''''''''''u''''''''''v''''''''''a'''''''''''''">
              <a:rPr lang="lt-LT" altLang="en-US" sz="1100">
                <a:solidFill>
                  <a:schemeClr val="tx1"/>
                </a:solidFill>
              </a:rPr>
              <a:pPr/>
              <a:t>Lietuva</a:t>
            </a:fld>
            <a:endParaRPr lang="lt-LT" sz="1100" dirty="0" err="1" smtClean="0">
              <a:solidFill>
                <a:schemeClr val="tx1"/>
              </a:solidFill>
              <a:sym typeface="+mn-lt"/>
            </a:endParaRPr>
          </a:p>
        </p:txBody>
      </p:sp>
      <p:cxnSp>
        <p:nvCxnSpPr>
          <p:cNvPr id="61" name="Straight Connector 60"/>
          <p:cNvCxnSpPr/>
          <p:nvPr/>
        </p:nvCxnSpPr>
        <p:spPr>
          <a:xfrm>
            <a:off x="2244725" y="2279650"/>
            <a:ext cx="403244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81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AEI pokyčiai</a:t>
            </a:r>
            <a:endParaRPr lang="lt-LT" dirty="0"/>
          </a:p>
        </p:txBody>
      </p:sp>
      <p:sp>
        <p:nvSpPr>
          <p:cNvPr id="4" name="Teksto vietos rezervavimo ženklas 3"/>
          <p:cNvSpPr>
            <a:spLocks noGrp="1"/>
          </p:cNvSpPr>
          <p:nvPr>
            <p:ph type="body" sz="quarter" idx="14"/>
          </p:nvPr>
        </p:nvSpPr>
        <p:spPr/>
        <p:txBody>
          <a:bodyPr/>
          <a:lstStyle/>
          <a:p>
            <a:endParaRPr lang="lt-LT"/>
          </a:p>
        </p:txBody>
      </p:sp>
      <p:pic>
        <p:nvPicPr>
          <p:cNvPr id="5" name="Picture 451"/>
          <p:cNvPicPr/>
          <p:nvPr/>
        </p:nvPicPr>
        <p:blipFill>
          <a:blip r:embed="rId2">
            <a:extLst>
              <a:ext uri="{28A0092B-C50C-407E-A947-70E740481C1C}">
                <a14:useLocalDpi xmlns:a14="http://schemas.microsoft.com/office/drawing/2010/main" val="0"/>
              </a:ext>
            </a:extLst>
          </a:blip>
          <a:srcRect/>
          <a:stretch>
            <a:fillRect/>
          </a:stretch>
        </p:blipFill>
        <p:spPr bwMode="auto">
          <a:xfrm>
            <a:off x="447674" y="764704"/>
            <a:ext cx="7988839" cy="2952327"/>
          </a:xfrm>
          <a:prstGeom prst="rect">
            <a:avLst/>
          </a:prstGeom>
          <a:noFill/>
        </p:spPr>
      </p:pic>
      <p:pic>
        <p:nvPicPr>
          <p:cNvPr id="6" name="Picture 45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933056"/>
            <a:ext cx="3672408" cy="1944216"/>
          </a:xfrm>
          <a:prstGeom prst="rect">
            <a:avLst/>
          </a:prstGeom>
          <a:noFill/>
        </p:spPr>
      </p:pic>
      <p:sp>
        <p:nvSpPr>
          <p:cNvPr id="8" name="Stačiakampis 7"/>
          <p:cNvSpPr/>
          <p:nvPr/>
        </p:nvSpPr>
        <p:spPr>
          <a:xfrm>
            <a:off x="827584" y="3815462"/>
            <a:ext cx="4572000" cy="215444"/>
          </a:xfrm>
          <a:prstGeom prst="rect">
            <a:avLst/>
          </a:prstGeom>
        </p:spPr>
        <p:txBody>
          <a:bodyPr>
            <a:spAutoFit/>
          </a:bodyPr>
          <a:lstStyle/>
          <a:p>
            <a:r>
              <a:rPr lang="lt-LT" sz="800" dirty="0"/>
              <a:t>Elektros energijos iš AEI dalis bendrame elektros suvartojime, proc.</a:t>
            </a:r>
          </a:p>
        </p:txBody>
      </p:sp>
      <p:pic>
        <p:nvPicPr>
          <p:cNvPr id="9" name="Picture 4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584" y="3923184"/>
            <a:ext cx="3508831" cy="1778270"/>
          </a:xfrm>
          <a:prstGeom prst="rect">
            <a:avLst/>
          </a:prstGeom>
          <a:noFill/>
        </p:spPr>
      </p:pic>
      <p:sp>
        <p:nvSpPr>
          <p:cNvPr id="10" name="Stačiakampis 9"/>
          <p:cNvSpPr/>
          <p:nvPr/>
        </p:nvSpPr>
        <p:spPr>
          <a:xfrm>
            <a:off x="4680520" y="3789040"/>
            <a:ext cx="3814193" cy="215444"/>
          </a:xfrm>
          <a:prstGeom prst="rect">
            <a:avLst/>
          </a:prstGeom>
        </p:spPr>
        <p:txBody>
          <a:bodyPr wrap="square">
            <a:spAutoFit/>
          </a:bodyPr>
          <a:lstStyle/>
          <a:p>
            <a:r>
              <a:rPr lang="lt-LT" sz="800" dirty="0"/>
              <a:t>Šilumos gamybos iš AEI dalis bendrame šilumos gamybos balanse, proc.</a:t>
            </a:r>
          </a:p>
        </p:txBody>
      </p:sp>
    </p:spTree>
    <p:extLst>
      <p:ext uri="{BB962C8B-B14F-4D97-AF65-F5344CB8AC3E}">
        <p14:creationId xmlns:p14="http://schemas.microsoft.com/office/powerpoint/2010/main" val="3441974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Kuro rūšių balanso ir kainų pokyčiai šilumos sektoriuje</a:t>
            </a:r>
            <a:endParaRPr lang="lt-LT" dirty="0"/>
          </a:p>
        </p:txBody>
      </p:sp>
      <p:pic>
        <p:nvPicPr>
          <p:cNvPr id="5" name="Picture 6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132856"/>
            <a:ext cx="3476625" cy="1567180"/>
          </a:xfrm>
          <a:prstGeom prst="rect">
            <a:avLst/>
          </a:prstGeom>
          <a:noFill/>
        </p:spPr>
      </p:pic>
      <p:sp>
        <p:nvSpPr>
          <p:cNvPr id="7" name="Stačiakampis 6"/>
          <p:cNvSpPr/>
          <p:nvPr/>
        </p:nvSpPr>
        <p:spPr>
          <a:xfrm>
            <a:off x="448046" y="1773238"/>
            <a:ext cx="2451312" cy="261610"/>
          </a:xfrm>
          <a:prstGeom prst="rect">
            <a:avLst/>
          </a:prstGeom>
        </p:spPr>
        <p:txBody>
          <a:bodyPr wrap="none">
            <a:spAutoFit/>
          </a:bodyPr>
          <a:lstStyle/>
          <a:p>
            <a:r>
              <a:rPr lang="lt-LT" sz="1100" dirty="0"/>
              <a:t>Kuro sąnaudos šilumos sektoriuje, proc.</a:t>
            </a:r>
          </a:p>
        </p:txBody>
      </p:sp>
      <p:pic>
        <p:nvPicPr>
          <p:cNvPr id="8" name="Picture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308" y="2158946"/>
            <a:ext cx="2893060" cy="1435100"/>
          </a:xfrm>
          <a:prstGeom prst="rect">
            <a:avLst/>
          </a:prstGeom>
          <a:noFill/>
        </p:spPr>
      </p:pic>
      <p:sp>
        <p:nvSpPr>
          <p:cNvPr id="9" name="Stačiakampis 8"/>
          <p:cNvSpPr/>
          <p:nvPr/>
        </p:nvSpPr>
        <p:spPr>
          <a:xfrm>
            <a:off x="4724772" y="1773238"/>
            <a:ext cx="4572000" cy="261610"/>
          </a:xfrm>
          <a:prstGeom prst="rect">
            <a:avLst/>
          </a:prstGeom>
        </p:spPr>
        <p:txBody>
          <a:bodyPr>
            <a:spAutoFit/>
          </a:bodyPr>
          <a:lstStyle/>
          <a:p>
            <a:r>
              <a:rPr lang="lt-LT" sz="1100" dirty="0"/>
              <a:t>Perkamo kuro kainos 2007‒2014 m. laikotarpiu, Eur/</a:t>
            </a:r>
            <a:r>
              <a:rPr lang="lt-LT" sz="1100" dirty="0" err="1"/>
              <a:t>tne</a:t>
            </a:r>
            <a:endParaRPr lang="lt-LT" sz="1100" dirty="0"/>
          </a:p>
        </p:txBody>
      </p:sp>
      <p:pic>
        <p:nvPicPr>
          <p:cNvPr id="10" name="Picture 45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437112"/>
            <a:ext cx="2822575" cy="1581150"/>
          </a:xfrm>
          <a:prstGeom prst="rect">
            <a:avLst/>
          </a:prstGeom>
          <a:noFill/>
        </p:spPr>
      </p:pic>
      <p:sp>
        <p:nvSpPr>
          <p:cNvPr id="12" name="Stačiakampis 11"/>
          <p:cNvSpPr/>
          <p:nvPr/>
        </p:nvSpPr>
        <p:spPr>
          <a:xfrm>
            <a:off x="2699792" y="4078233"/>
            <a:ext cx="4572000" cy="430887"/>
          </a:xfrm>
          <a:prstGeom prst="rect">
            <a:avLst/>
          </a:prstGeom>
        </p:spPr>
        <p:txBody>
          <a:bodyPr>
            <a:spAutoFit/>
          </a:bodyPr>
          <a:lstStyle/>
          <a:p>
            <a:r>
              <a:rPr lang="lt-LT" sz="1100" dirty="0"/>
              <a:t>Centralizuotai tiekiamos šilumos vidutinė kaina skirtingais šildymo sezonais Lietuvoje (Eur su PVM)</a:t>
            </a:r>
          </a:p>
        </p:txBody>
      </p:sp>
      <p:sp>
        <p:nvSpPr>
          <p:cNvPr id="13" name="Stačiakampis 12"/>
          <p:cNvSpPr/>
          <p:nvPr/>
        </p:nvSpPr>
        <p:spPr>
          <a:xfrm>
            <a:off x="4826812" y="6018262"/>
            <a:ext cx="801823" cy="230832"/>
          </a:xfrm>
          <a:prstGeom prst="rect">
            <a:avLst/>
          </a:prstGeom>
        </p:spPr>
        <p:txBody>
          <a:bodyPr wrap="none">
            <a:spAutoFit/>
          </a:bodyPr>
          <a:lstStyle/>
          <a:p>
            <a:r>
              <a:rPr lang="lt-LT" sz="900" i="1" dirty="0"/>
              <a:t>Šaltinis: LŠTA</a:t>
            </a:r>
          </a:p>
        </p:txBody>
      </p:sp>
      <p:sp>
        <p:nvSpPr>
          <p:cNvPr id="14" name="Stačiakampis 13"/>
          <p:cNvSpPr/>
          <p:nvPr/>
        </p:nvSpPr>
        <p:spPr>
          <a:xfrm>
            <a:off x="7092280" y="3594046"/>
            <a:ext cx="877163" cy="230832"/>
          </a:xfrm>
          <a:prstGeom prst="rect">
            <a:avLst/>
          </a:prstGeom>
        </p:spPr>
        <p:txBody>
          <a:bodyPr wrap="none">
            <a:spAutoFit/>
          </a:bodyPr>
          <a:lstStyle/>
          <a:p>
            <a:r>
              <a:rPr lang="lt-LT" sz="900" i="1" dirty="0"/>
              <a:t>Šaltinis: VKEKK</a:t>
            </a:r>
          </a:p>
        </p:txBody>
      </p:sp>
      <p:sp>
        <p:nvSpPr>
          <p:cNvPr id="15" name="Stačiakampis 14"/>
          <p:cNvSpPr/>
          <p:nvPr/>
        </p:nvSpPr>
        <p:spPr>
          <a:xfrm>
            <a:off x="323528" y="3645024"/>
            <a:ext cx="801823" cy="230832"/>
          </a:xfrm>
          <a:prstGeom prst="rect">
            <a:avLst/>
          </a:prstGeom>
        </p:spPr>
        <p:txBody>
          <a:bodyPr wrap="none">
            <a:spAutoFit/>
          </a:bodyPr>
          <a:lstStyle/>
          <a:p>
            <a:r>
              <a:rPr lang="lt-LT" sz="900" i="1" dirty="0"/>
              <a:t>Šaltinis: LŠTA</a:t>
            </a:r>
          </a:p>
        </p:txBody>
      </p:sp>
    </p:spTree>
    <p:extLst>
      <p:ext uri="{BB962C8B-B14F-4D97-AF65-F5344CB8AC3E}">
        <p14:creationId xmlns:p14="http://schemas.microsoft.com/office/powerpoint/2010/main" val="5289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Energijos naudojimo intensyvumo mažėjimas</a:t>
            </a:r>
            <a:endParaRPr lang="lt-LT" dirty="0"/>
          </a:p>
        </p:txBody>
      </p:sp>
      <p:sp>
        <p:nvSpPr>
          <p:cNvPr id="4" name="Teksto vietos rezervavimo ženklas 3"/>
          <p:cNvSpPr>
            <a:spLocks noGrp="1"/>
          </p:cNvSpPr>
          <p:nvPr>
            <p:ph type="body" sz="quarter" idx="14"/>
          </p:nvPr>
        </p:nvSpPr>
        <p:spPr/>
        <p:txBody>
          <a:bodyPr/>
          <a:lstStyle/>
          <a:p>
            <a:endParaRPr lang="lt-LT"/>
          </a:p>
        </p:txBody>
      </p:sp>
      <p:pic>
        <p:nvPicPr>
          <p:cNvPr id="5" name="Picture 3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4" y="2348880"/>
            <a:ext cx="3966969" cy="2085841"/>
          </a:xfrm>
          <a:prstGeom prst="rect">
            <a:avLst/>
          </a:prstGeom>
          <a:noFill/>
        </p:spPr>
      </p:pic>
      <p:sp>
        <p:nvSpPr>
          <p:cNvPr id="6" name="Stačiakampis 5"/>
          <p:cNvSpPr/>
          <p:nvPr/>
        </p:nvSpPr>
        <p:spPr>
          <a:xfrm>
            <a:off x="430213" y="1999873"/>
            <a:ext cx="4141787" cy="276999"/>
          </a:xfrm>
          <a:prstGeom prst="rect">
            <a:avLst/>
          </a:prstGeom>
        </p:spPr>
        <p:txBody>
          <a:bodyPr wrap="square">
            <a:spAutoFit/>
          </a:bodyPr>
          <a:lstStyle/>
          <a:p>
            <a:r>
              <a:rPr lang="lt-LT" sz="1200" dirty="0"/>
              <a:t>Energijos naudojimo intensyvumas, </a:t>
            </a:r>
            <a:r>
              <a:rPr lang="lt-LT" sz="1200" dirty="0" err="1"/>
              <a:t>tne</a:t>
            </a:r>
            <a:r>
              <a:rPr lang="lt-LT" sz="1200" dirty="0"/>
              <a:t>/1 000 Eur BVP</a:t>
            </a:r>
          </a:p>
        </p:txBody>
      </p:sp>
      <p:pic>
        <p:nvPicPr>
          <p:cNvPr id="7"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438395"/>
            <a:ext cx="4176464" cy="1854701"/>
          </a:xfrm>
          <a:prstGeom prst="rect">
            <a:avLst/>
          </a:prstGeom>
          <a:noFill/>
        </p:spPr>
      </p:pic>
      <p:sp>
        <p:nvSpPr>
          <p:cNvPr id="8" name="Stačiakampis 7"/>
          <p:cNvSpPr/>
          <p:nvPr/>
        </p:nvSpPr>
        <p:spPr>
          <a:xfrm>
            <a:off x="4606677" y="1999873"/>
            <a:ext cx="4285803" cy="276999"/>
          </a:xfrm>
          <a:prstGeom prst="rect">
            <a:avLst/>
          </a:prstGeom>
        </p:spPr>
        <p:txBody>
          <a:bodyPr wrap="square">
            <a:spAutoFit/>
          </a:bodyPr>
          <a:lstStyle/>
          <a:p>
            <a:r>
              <a:rPr lang="lt-LT" sz="1200" dirty="0"/>
              <a:t>Galutinis energijos sunaudojimas 2005‒2015 m. laikotarpiu, </a:t>
            </a:r>
            <a:r>
              <a:rPr lang="lt-LT" sz="1200" dirty="0" err="1"/>
              <a:t>mtne</a:t>
            </a:r>
            <a:endParaRPr lang="lt-LT" sz="1200" dirty="0"/>
          </a:p>
        </p:txBody>
      </p:sp>
    </p:spTree>
    <p:extLst>
      <p:ext uri="{BB962C8B-B14F-4D97-AF65-F5344CB8AC3E}">
        <p14:creationId xmlns:p14="http://schemas.microsoft.com/office/powerpoint/2010/main" val="2153241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0716" y="399431"/>
            <a:ext cx="8067675" cy="1080120"/>
          </a:xfrm>
        </p:spPr>
        <p:txBody>
          <a:bodyPr/>
          <a:lstStyle/>
          <a:p>
            <a:r>
              <a:rPr lang="lt-LT" sz="1800" dirty="0" smtClean="0"/>
              <a:t>Technologinių nuostolių sumažėjimas</a:t>
            </a:r>
            <a:endParaRPr lang="lt-LT" sz="1800" dirty="0"/>
          </a:p>
        </p:txBody>
      </p:sp>
      <p:sp>
        <p:nvSpPr>
          <p:cNvPr id="4" name="Teksto vietos rezervavimo ženklas 3"/>
          <p:cNvSpPr>
            <a:spLocks noGrp="1"/>
          </p:cNvSpPr>
          <p:nvPr>
            <p:ph type="body" sz="quarter" idx="14"/>
          </p:nvPr>
        </p:nvSpPr>
        <p:spPr/>
        <p:txBody>
          <a:bodyPr/>
          <a:lstStyle/>
          <a:p>
            <a:endParaRPr lang="lt-LT"/>
          </a:p>
        </p:txBody>
      </p:sp>
      <p:pic>
        <p:nvPicPr>
          <p:cNvPr id="5" name="Picture 5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771" y="2843654"/>
            <a:ext cx="3672408" cy="1843598"/>
          </a:xfrm>
          <a:prstGeom prst="rect">
            <a:avLst/>
          </a:prstGeom>
          <a:noFill/>
        </p:spPr>
      </p:pic>
      <p:pic>
        <p:nvPicPr>
          <p:cNvPr id="6" name="Picture 6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291" y="3022503"/>
            <a:ext cx="3274695" cy="1485900"/>
          </a:xfrm>
          <a:prstGeom prst="rect">
            <a:avLst/>
          </a:prstGeom>
          <a:noFill/>
        </p:spPr>
      </p:pic>
      <p:sp>
        <p:nvSpPr>
          <p:cNvPr id="7" name="Antraštė 1"/>
          <p:cNvSpPr txBox="1">
            <a:spLocks/>
          </p:cNvSpPr>
          <p:nvPr/>
        </p:nvSpPr>
        <p:spPr>
          <a:xfrm>
            <a:off x="290756" y="2382996"/>
            <a:ext cx="4248472" cy="1080120"/>
          </a:xfrm>
          <a:prstGeom prst="rect">
            <a:avLst/>
          </a:prstGeom>
        </p:spPr>
        <p:txBody>
          <a:bodyPr/>
          <a:lstStyle>
            <a:lvl1pPr algn="l" defTabSz="914400" rtl="0" eaLnBrk="1" latinLnBrk="0" hangingPunct="1">
              <a:lnSpc>
                <a:spcPct val="90000"/>
              </a:lnSpc>
              <a:spcBef>
                <a:spcPct val="0"/>
              </a:spcBef>
              <a:buNone/>
              <a:defRPr sz="2400" b="0" kern="1200">
                <a:solidFill>
                  <a:schemeClr val="tx1"/>
                </a:solidFill>
                <a:latin typeface="Calibri" panose="020F0502020204030204" pitchFamily="34" charset="0"/>
                <a:ea typeface="+mj-ea"/>
                <a:cs typeface="Calibri" panose="020F0502020204030204" pitchFamily="34" charset="0"/>
              </a:defRPr>
            </a:lvl1pPr>
          </a:lstStyle>
          <a:p>
            <a:r>
              <a:rPr lang="lt-LT" sz="1100" smtClean="0"/>
              <a:t>Elektros tinkluose technologiniai nuostoliai 2006‒2015 m. laikotarpiu sumažėjo 34 proc. </a:t>
            </a:r>
            <a:endParaRPr lang="lt-LT" sz="1100" dirty="0"/>
          </a:p>
        </p:txBody>
      </p:sp>
      <p:sp>
        <p:nvSpPr>
          <p:cNvPr id="8" name="Antraštė 1"/>
          <p:cNvSpPr txBox="1">
            <a:spLocks/>
          </p:cNvSpPr>
          <p:nvPr/>
        </p:nvSpPr>
        <p:spPr>
          <a:xfrm>
            <a:off x="4716016" y="2391887"/>
            <a:ext cx="4248472" cy="1080120"/>
          </a:xfrm>
          <a:prstGeom prst="rect">
            <a:avLst/>
          </a:prstGeom>
        </p:spPr>
        <p:txBody>
          <a:bodyPr/>
          <a:lstStyle>
            <a:lvl1pPr algn="l" defTabSz="914400" rtl="0" eaLnBrk="1" latinLnBrk="0" hangingPunct="1">
              <a:lnSpc>
                <a:spcPct val="90000"/>
              </a:lnSpc>
              <a:spcBef>
                <a:spcPct val="0"/>
              </a:spcBef>
              <a:buNone/>
              <a:defRPr sz="2400" b="0" kern="1200">
                <a:solidFill>
                  <a:schemeClr val="tx1"/>
                </a:solidFill>
                <a:latin typeface="Calibri" panose="020F0502020204030204" pitchFamily="34" charset="0"/>
                <a:ea typeface="+mj-ea"/>
                <a:cs typeface="Calibri" panose="020F0502020204030204" pitchFamily="34" charset="0"/>
              </a:defRPr>
            </a:lvl1pPr>
          </a:lstStyle>
          <a:p>
            <a:r>
              <a:rPr lang="lt-LT" sz="1100" dirty="0" smtClean="0"/>
              <a:t>Technologinių nuostolių sumažėjimas šilumos perdavimo ūkyje</a:t>
            </a:r>
            <a:endParaRPr lang="lt-LT" sz="1100" dirty="0"/>
          </a:p>
        </p:txBody>
      </p:sp>
      <p:sp>
        <p:nvSpPr>
          <p:cNvPr id="10" name="Stačiakampis 9"/>
          <p:cNvSpPr/>
          <p:nvPr/>
        </p:nvSpPr>
        <p:spPr>
          <a:xfrm>
            <a:off x="7484831" y="4564156"/>
            <a:ext cx="934871" cy="261610"/>
          </a:xfrm>
          <a:prstGeom prst="rect">
            <a:avLst/>
          </a:prstGeom>
        </p:spPr>
        <p:txBody>
          <a:bodyPr wrap="none">
            <a:spAutoFit/>
          </a:bodyPr>
          <a:lstStyle/>
          <a:p>
            <a:r>
              <a:rPr lang="lt-LT" sz="1050" i="1" dirty="0"/>
              <a:t>Šaltinis: LŠTA</a:t>
            </a:r>
          </a:p>
        </p:txBody>
      </p:sp>
      <p:sp>
        <p:nvSpPr>
          <p:cNvPr id="11" name="Stačiakampis 10"/>
          <p:cNvSpPr/>
          <p:nvPr/>
        </p:nvSpPr>
        <p:spPr>
          <a:xfrm>
            <a:off x="434771" y="4687252"/>
            <a:ext cx="1023037" cy="253916"/>
          </a:xfrm>
          <a:prstGeom prst="rect">
            <a:avLst/>
          </a:prstGeom>
        </p:spPr>
        <p:txBody>
          <a:bodyPr wrap="none">
            <a:spAutoFit/>
          </a:bodyPr>
          <a:lstStyle/>
          <a:p>
            <a:r>
              <a:rPr lang="lt-LT" sz="1050" i="1" dirty="0"/>
              <a:t>Šaltinis: VKEKK </a:t>
            </a:r>
          </a:p>
        </p:txBody>
      </p:sp>
    </p:spTree>
    <p:extLst>
      <p:ext uri="{BB962C8B-B14F-4D97-AF65-F5344CB8AC3E}">
        <p14:creationId xmlns:p14="http://schemas.microsoft.com/office/powerpoint/2010/main" val="1808088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42211074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1492" name="think-cell Slide" r:id="rId33" imgW="378" imgH="379" progId="TCLayout.ActiveDocument.1">
                  <p:embed/>
                </p:oleObj>
              </mc:Choice>
              <mc:Fallback>
                <p:oleObj name="think-cell Slide" r:id="rId33" imgW="378" imgH="379" progId="TCLayout.ActiveDocument.1">
                  <p:embed/>
                  <p:pic>
                    <p:nvPicPr>
                      <p:cNvPr id="0" name=""/>
                      <p:cNvPicPr/>
                      <p:nvPr/>
                    </p:nvPicPr>
                    <p:blipFill>
                      <a:blip r:embed="rId34"/>
                      <a:stretch>
                        <a:fillRect/>
                      </a:stretch>
                    </p:blipFill>
                    <p:spPr>
                      <a:xfrm>
                        <a:off x="1588" y="1588"/>
                        <a:ext cx="1587" cy="1587"/>
                      </a:xfrm>
                      <a:prstGeom prst="rect">
                        <a:avLst/>
                      </a:prstGeom>
                    </p:spPr>
                  </p:pic>
                </p:oleObj>
              </mc:Fallback>
            </mc:AlternateContent>
          </a:graphicData>
        </a:graphic>
      </p:graphicFrame>
      <p:sp>
        <p:nvSpPr>
          <p:cNvPr id="15" name="Rectangle 14"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lt-LT" sz="1100" dirty="0" err="1" smtClean="0">
              <a:latin typeface="Calibri"/>
              <a:sym typeface="+mn-lt"/>
            </a:endParaRPr>
          </a:p>
        </p:txBody>
      </p:sp>
      <p:sp>
        <p:nvSpPr>
          <p:cNvPr id="2" name="Title 1"/>
          <p:cNvSpPr>
            <a:spLocks noGrp="1"/>
          </p:cNvSpPr>
          <p:nvPr>
            <p:ph type="title"/>
          </p:nvPr>
        </p:nvSpPr>
        <p:spPr/>
        <p:txBody>
          <a:bodyPr/>
          <a:lstStyle/>
          <a:p>
            <a:r>
              <a:rPr lang="lt-LT" dirty="0" smtClean="0"/>
              <a:t>Projektų įgyvendinimas siejamas su dujų bei elektros energijos tiekimo kokybės ir patikimumo didėjimu</a:t>
            </a:r>
            <a:endParaRPr lang="lt-LT" dirty="0"/>
          </a:p>
        </p:txBody>
      </p:sp>
      <p:graphicFrame>
        <p:nvGraphicFramePr>
          <p:cNvPr id="37" name="Object 36"/>
          <p:cNvGraphicFramePr>
            <a:graphicFrameLocks/>
          </p:cNvGraphicFramePr>
          <p:nvPr>
            <p:custDataLst>
              <p:tags r:id="rId4"/>
            </p:custDataLst>
            <p:extLst>
              <p:ext uri="{D42A27DB-BD31-4B8C-83A1-F6EECF244321}">
                <p14:modId xmlns:p14="http://schemas.microsoft.com/office/powerpoint/2010/main" val="2120075187"/>
              </p:ext>
            </p:extLst>
          </p:nvPr>
        </p:nvGraphicFramePr>
        <p:xfrm>
          <a:off x="152400" y="1219200"/>
          <a:ext cx="3190758" cy="2486031"/>
        </p:xfrm>
        <a:graphic>
          <a:graphicData uri="http://schemas.openxmlformats.org/presentationml/2006/ole">
            <mc:AlternateContent xmlns:mc="http://schemas.openxmlformats.org/markup-compatibility/2006">
              <mc:Choice xmlns:v="urn:schemas-microsoft-com:vml" Requires="v">
                <p:oleObj spid="_x0000_s311493" name="Chart" r:id="rId35" imgW="3190758" imgH="2486031" progId="MSGraph.Chart.8">
                  <p:embed followColorScheme="full"/>
                </p:oleObj>
              </mc:Choice>
              <mc:Fallback>
                <p:oleObj name="Chart" r:id="rId35" imgW="3190758" imgH="2486031" progId="MSGraph.Chart.8">
                  <p:embed followColorScheme="full"/>
                  <p:pic>
                    <p:nvPicPr>
                      <p:cNvPr id="0" name=""/>
                      <p:cNvPicPr/>
                      <p:nvPr/>
                    </p:nvPicPr>
                    <p:blipFill>
                      <a:blip r:embed="rId36"/>
                      <a:stretch>
                        <a:fillRect/>
                      </a:stretch>
                    </p:blipFill>
                    <p:spPr>
                      <a:xfrm>
                        <a:off x="152400" y="1219200"/>
                        <a:ext cx="3190758" cy="2486031"/>
                      </a:xfrm>
                      <a:prstGeom prst="rect">
                        <a:avLst/>
                      </a:prstGeom>
                    </p:spPr>
                  </p:pic>
                </p:oleObj>
              </mc:Fallback>
            </mc:AlternateContent>
          </a:graphicData>
        </a:graphic>
      </p:graphicFrame>
      <p:sp>
        <p:nvSpPr>
          <p:cNvPr id="38" name="TextBox 37"/>
          <p:cNvSpPr txBox="1"/>
          <p:nvPr/>
        </p:nvSpPr>
        <p:spPr>
          <a:xfrm>
            <a:off x="250825" y="1139825"/>
            <a:ext cx="1482030" cy="278538"/>
          </a:xfrm>
          <a:prstGeom prst="rect">
            <a:avLst/>
          </a:prstGeom>
          <a:noFill/>
        </p:spPr>
        <p:txBody>
          <a:bodyPr wrap="square" rtlCol="0">
            <a:spAutoFit/>
          </a:bodyPr>
          <a:lstStyle/>
          <a:p>
            <a:pPr algn="just">
              <a:lnSpc>
                <a:spcPct val="110000"/>
              </a:lnSpc>
              <a:spcAft>
                <a:spcPts val="300"/>
              </a:spcAft>
            </a:pPr>
            <a:r>
              <a:rPr lang="lt-LT" sz="1100" dirty="0" smtClean="0">
                <a:solidFill>
                  <a:srgbClr val="321716"/>
                </a:solidFill>
                <a:latin typeface="Calibri" panose="020F0502020204030204" pitchFamily="34" charset="0"/>
                <a:cs typeface="Times New Roman" panose="02020603050405020304" pitchFamily="18" charset="0"/>
              </a:rPr>
              <a:t>SAIDI</a:t>
            </a:r>
            <a:r>
              <a:rPr lang="en-US" sz="1100" baseline="30000" dirty="0" smtClean="0">
                <a:solidFill>
                  <a:srgbClr val="321716"/>
                </a:solidFill>
                <a:latin typeface="Calibri" panose="020F0502020204030204" pitchFamily="34" charset="0"/>
                <a:cs typeface="Times New Roman" panose="02020603050405020304" pitchFamily="18" charset="0"/>
              </a:rPr>
              <a:t>*</a:t>
            </a:r>
            <a:r>
              <a:rPr lang="lt-LT" sz="1100" dirty="0" smtClean="0">
                <a:solidFill>
                  <a:srgbClr val="321716"/>
                </a:solidFill>
                <a:latin typeface="Calibri" panose="020F0502020204030204" pitchFamily="34" charset="0"/>
                <a:cs typeface="Times New Roman" panose="02020603050405020304" pitchFamily="18" charset="0"/>
              </a:rPr>
              <a:t> (min.)</a:t>
            </a:r>
            <a:endParaRPr lang="lt-LT" sz="1100" dirty="0">
              <a:solidFill>
                <a:srgbClr val="321716"/>
              </a:solidFill>
              <a:latin typeface="Calibri" panose="020F0502020204030204" pitchFamily="34" charset="0"/>
              <a:cs typeface="Times New Roman" panose="02020603050405020304" pitchFamily="18" charset="0"/>
            </a:endParaRPr>
          </a:p>
        </p:txBody>
      </p:sp>
      <p:graphicFrame>
        <p:nvGraphicFramePr>
          <p:cNvPr id="39" name="Object 38"/>
          <p:cNvGraphicFramePr>
            <a:graphicFrameLocks/>
          </p:cNvGraphicFramePr>
          <p:nvPr>
            <p:custDataLst>
              <p:tags r:id="rId5"/>
            </p:custDataLst>
            <p:extLst>
              <p:ext uri="{D42A27DB-BD31-4B8C-83A1-F6EECF244321}">
                <p14:modId xmlns:p14="http://schemas.microsoft.com/office/powerpoint/2010/main" val="2334051659"/>
              </p:ext>
            </p:extLst>
          </p:nvPr>
        </p:nvGraphicFramePr>
        <p:xfrm>
          <a:off x="3276600" y="1219200"/>
          <a:ext cx="3228959" cy="2486031"/>
        </p:xfrm>
        <a:graphic>
          <a:graphicData uri="http://schemas.openxmlformats.org/presentationml/2006/ole">
            <mc:AlternateContent xmlns:mc="http://schemas.openxmlformats.org/markup-compatibility/2006">
              <mc:Choice xmlns:v="urn:schemas-microsoft-com:vml" Requires="v">
                <p:oleObj spid="_x0000_s311494" name="Chart" r:id="rId37" imgW="3228959" imgH="2486031" progId="MSGraph.Chart.8">
                  <p:embed followColorScheme="full"/>
                </p:oleObj>
              </mc:Choice>
              <mc:Fallback>
                <p:oleObj name="Chart" r:id="rId37" imgW="3228959" imgH="2486031" progId="MSGraph.Chart.8">
                  <p:embed followColorScheme="full"/>
                  <p:pic>
                    <p:nvPicPr>
                      <p:cNvPr id="0" name=""/>
                      <p:cNvPicPr/>
                      <p:nvPr/>
                    </p:nvPicPr>
                    <p:blipFill>
                      <a:blip r:embed="rId38"/>
                      <a:stretch>
                        <a:fillRect/>
                      </a:stretch>
                    </p:blipFill>
                    <p:spPr>
                      <a:xfrm>
                        <a:off x="3276600" y="1219200"/>
                        <a:ext cx="3228959" cy="2486031"/>
                      </a:xfrm>
                      <a:prstGeom prst="rect">
                        <a:avLst/>
                      </a:prstGeom>
                    </p:spPr>
                  </p:pic>
                </p:oleObj>
              </mc:Fallback>
            </mc:AlternateContent>
          </a:graphicData>
        </a:graphic>
      </p:graphicFrame>
      <p:sp>
        <p:nvSpPr>
          <p:cNvPr id="40" name="TextBox 39"/>
          <p:cNvSpPr txBox="1"/>
          <p:nvPr/>
        </p:nvSpPr>
        <p:spPr>
          <a:xfrm>
            <a:off x="3468688" y="1139825"/>
            <a:ext cx="1482030" cy="278538"/>
          </a:xfrm>
          <a:prstGeom prst="rect">
            <a:avLst/>
          </a:prstGeom>
          <a:noFill/>
        </p:spPr>
        <p:txBody>
          <a:bodyPr wrap="square" rtlCol="0">
            <a:spAutoFit/>
          </a:bodyPr>
          <a:lstStyle/>
          <a:p>
            <a:pPr algn="just">
              <a:lnSpc>
                <a:spcPct val="110000"/>
              </a:lnSpc>
              <a:spcAft>
                <a:spcPts val="300"/>
              </a:spcAft>
            </a:pPr>
            <a:r>
              <a:rPr lang="lt-LT" sz="1100" dirty="0" smtClean="0">
                <a:solidFill>
                  <a:srgbClr val="321716"/>
                </a:solidFill>
                <a:latin typeface="Calibri" panose="020F0502020204030204" pitchFamily="34" charset="0"/>
                <a:cs typeface="Times New Roman" panose="02020603050405020304" pitchFamily="18" charset="0"/>
              </a:rPr>
              <a:t>SAIFI</a:t>
            </a:r>
            <a:r>
              <a:rPr lang="en-US" sz="1100" dirty="0" smtClean="0">
                <a:solidFill>
                  <a:srgbClr val="321716"/>
                </a:solidFill>
                <a:latin typeface="Calibri" panose="020F0502020204030204" pitchFamily="34" charset="0"/>
                <a:cs typeface="Times New Roman" panose="02020603050405020304" pitchFamily="18" charset="0"/>
              </a:rPr>
              <a:t>**</a:t>
            </a:r>
            <a:r>
              <a:rPr lang="lt-LT" sz="1100" dirty="0" smtClean="0">
                <a:solidFill>
                  <a:srgbClr val="321716"/>
                </a:solidFill>
                <a:latin typeface="Calibri" panose="020F0502020204030204" pitchFamily="34" charset="0"/>
                <a:cs typeface="Times New Roman" panose="02020603050405020304" pitchFamily="18" charset="0"/>
              </a:rPr>
              <a:t> (vnt)</a:t>
            </a:r>
            <a:endParaRPr lang="lt-LT" sz="1100" dirty="0">
              <a:solidFill>
                <a:srgbClr val="321716"/>
              </a:solidFill>
              <a:latin typeface="Calibri" panose="020F0502020204030204" pitchFamily="34" charset="0"/>
              <a:cs typeface="Times New Roman" panose="02020603050405020304" pitchFamily="18" charset="0"/>
            </a:endParaRPr>
          </a:p>
        </p:txBody>
      </p:sp>
      <p:graphicFrame>
        <p:nvGraphicFramePr>
          <p:cNvPr id="41" name="Object 40"/>
          <p:cNvGraphicFramePr>
            <a:graphicFrameLocks/>
          </p:cNvGraphicFramePr>
          <p:nvPr>
            <p:custDataLst>
              <p:tags r:id="rId6"/>
            </p:custDataLst>
            <p:extLst>
              <p:ext uri="{D42A27DB-BD31-4B8C-83A1-F6EECF244321}">
                <p14:modId xmlns:p14="http://schemas.microsoft.com/office/powerpoint/2010/main" val="647329708"/>
              </p:ext>
            </p:extLst>
          </p:nvPr>
        </p:nvGraphicFramePr>
        <p:xfrm>
          <a:off x="0" y="3543299"/>
          <a:ext cx="3257705" cy="2467080"/>
        </p:xfrm>
        <a:graphic>
          <a:graphicData uri="http://schemas.openxmlformats.org/presentationml/2006/ole">
            <mc:AlternateContent xmlns:mc="http://schemas.openxmlformats.org/markup-compatibility/2006">
              <mc:Choice xmlns:v="urn:schemas-microsoft-com:vml" Requires="v">
                <p:oleObj spid="_x0000_s311495" name="Chart" r:id="rId39" imgW="3257705" imgH="2467080" progId="MSGraph.Chart.8">
                  <p:embed followColorScheme="full"/>
                </p:oleObj>
              </mc:Choice>
              <mc:Fallback>
                <p:oleObj name="Chart" r:id="rId39" imgW="3257705" imgH="2467080" progId="MSGraph.Chart.8">
                  <p:embed followColorScheme="full"/>
                  <p:pic>
                    <p:nvPicPr>
                      <p:cNvPr id="0" name=""/>
                      <p:cNvPicPr/>
                      <p:nvPr/>
                    </p:nvPicPr>
                    <p:blipFill>
                      <a:blip r:embed="rId40"/>
                      <a:stretch>
                        <a:fillRect/>
                      </a:stretch>
                    </p:blipFill>
                    <p:spPr>
                      <a:xfrm>
                        <a:off x="0" y="3543299"/>
                        <a:ext cx="3257705" cy="2467080"/>
                      </a:xfrm>
                      <a:prstGeom prst="rect">
                        <a:avLst/>
                      </a:prstGeom>
                    </p:spPr>
                  </p:pic>
                </p:oleObj>
              </mc:Fallback>
            </mc:AlternateContent>
          </a:graphicData>
        </a:graphic>
      </p:graphicFrame>
      <p:sp>
        <p:nvSpPr>
          <p:cNvPr id="42" name="Rectangle 41"/>
          <p:cNvSpPr/>
          <p:nvPr>
            <p:custDataLst>
              <p:tags r:id="rId7"/>
            </p:custDataLst>
          </p:nvPr>
        </p:nvSpPr>
        <p:spPr bwMode="gray">
          <a:xfrm>
            <a:off x="256222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35A26D19-FEC2-4690-94E3-D7D391DBD8AB}" type="datetime'''''''2''''''''''''''''''''''''01''4'''''''''''''''''''">
              <a:rPr lang="lt-LT" altLang="en-US" sz="1100">
                <a:solidFill>
                  <a:schemeClr val="tx1"/>
                </a:solidFill>
              </a:rPr>
              <a:pPr/>
              <a:t>2014</a:t>
            </a:fld>
            <a:endParaRPr lang="lt-LT" sz="1100" dirty="0" err="1" smtClean="0">
              <a:solidFill>
                <a:schemeClr val="tx1"/>
              </a:solidFill>
              <a:sym typeface="+mn-lt"/>
            </a:endParaRPr>
          </a:p>
        </p:txBody>
      </p:sp>
      <p:sp>
        <p:nvSpPr>
          <p:cNvPr id="44" name="Rectangle 43"/>
          <p:cNvSpPr/>
          <p:nvPr>
            <p:custDataLst>
              <p:tags r:id="rId8"/>
            </p:custDataLst>
          </p:nvPr>
        </p:nvSpPr>
        <p:spPr bwMode="gray">
          <a:xfrm>
            <a:off x="111442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BD79B26C-4E2D-488B-A967-7BD7C266AF3F}" type="datetime'2''''''''''''''''''''''''''''0''''''''''''10'''''">
              <a:rPr lang="lt-LT" altLang="en-US" sz="1100">
                <a:solidFill>
                  <a:schemeClr val="tx1"/>
                </a:solidFill>
              </a:rPr>
              <a:pPr/>
              <a:t>2010</a:t>
            </a:fld>
            <a:endParaRPr lang="lt-LT" sz="1100" dirty="0" err="1" smtClean="0">
              <a:solidFill>
                <a:schemeClr val="tx1"/>
              </a:solidFill>
              <a:sym typeface="+mn-lt"/>
            </a:endParaRPr>
          </a:p>
        </p:txBody>
      </p:sp>
      <p:sp>
        <p:nvSpPr>
          <p:cNvPr id="46" name="Rectangle 45"/>
          <p:cNvSpPr/>
          <p:nvPr>
            <p:custDataLst>
              <p:tags r:id="rId9"/>
            </p:custDataLst>
          </p:nvPr>
        </p:nvSpPr>
        <p:spPr bwMode="gray">
          <a:xfrm>
            <a:off x="220027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4290158F-E32F-4225-B104-7258F6B97488}" type="datetime'''''''''''''''2''0''''''''''''1''''''3'''''''''''''''''''''''">
              <a:rPr lang="lt-LT" altLang="en-US" sz="1100">
                <a:solidFill>
                  <a:schemeClr val="tx1"/>
                </a:solidFill>
              </a:rPr>
              <a:pPr/>
              <a:t>2013</a:t>
            </a:fld>
            <a:endParaRPr lang="lt-LT" sz="1100" dirty="0" err="1" smtClean="0">
              <a:solidFill>
                <a:schemeClr val="tx1"/>
              </a:solidFill>
              <a:sym typeface="+mn-lt"/>
            </a:endParaRPr>
          </a:p>
        </p:txBody>
      </p:sp>
      <p:sp>
        <p:nvSpPr>
          <p:cNvPr id="47" name="Rectangle 46"/>
          <p:cNvSpPr/>
          <p:nvPr>
            <p:custDataLst>
              <p:tags r:id="rId10"/>
            </p:custDataLst>
          </p:nvPr>
        </p:nvSpPr>
        <p:spPr bwMode="gray">
          <a:xfrm>
            <a:off x="183832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00351BAD-3807-4213-9502-7940C583CC64}" type="datetime'''''''''2''''''''''''''''''0''''''''''''''''''''''''''''12'">
              <a:rPr lang="lt-LT" altLang="en-US" sz="1100">
                <a:solidFill>
                  <a:schemeClr val="tx1"/>
                </a:solidFill>
              </a:rPr>
              <a:pPr/>
              <a:t>2012</a:t>
            </a:fld>
            <a:endParaRPr lang="lt-LT" sz="1100" dirty="0" err="1" smtClean="0">
              <a:solidFill>
                <a:schemeClr val="tx1"/>
              </a:solidFill>
              <a:sym typeface="+mn-lt"/>
            </a:endParaRPr>
          </a:p>
        </p:txBody>
      </p:sp>
      <p:sp>
        <p:nvSpPr>
          <p:cNvPr id="48" name="Rectangle 47"/>
          <p:cNvSpPr/>
          <p:nvPr>
            <p:custDataLst>
              <p:tags r:id="rId11"/>
            </p:custDataLst>
          </p:nvPr>
        </p:nvSpPr>
        <p:spPr bwMode="gray">
          <a:xfrm>
            <a:off x="39052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AA4F3119-0489-4F33-9A50-25DDF9397B86}" type="datetime'200''''''''8'''''''''''''''''''''''''''''''''">
              <a:rPr lang="lt-LT" altLang="en-US" sz="1100">
                <a:solidFill>
                  <a:schemeClr val="tx1"/>
                </a:solidFill>
              </a:rPr>
              <a:pPr/>
              <a:t>2008</a:t>
            </a:fld>
            <a:endParaRPr lang="lt-LT" sz="1100" dirty="0" err="1" smtClean="0">
              <a:solidFill>
                <a:schemeClr val="tx1"/>
              </a:solidFill>
              <a:sym typeface="+mn-lt"/>
            </a:endParaRPr>
          </a:p>
        </p:txBody>
      </p:sp>
      <p:sp>
        <p:nvSpPr>
          <p:cNvPr id="49" name="Rectangle 48"/>
          <p:cNvSpPr/>
          <p:nvPr>
            <p:custDataLst>
              <p:tags r:id="rId12"/>
            </p:custDataLst>
          </p:nvPr>
        </p:nvSpPr>
        <p:spPr bwMode="gray">
          <a:xfrm>
            <a:off x="292417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487F49A6-8702-4328-91CF-A941D0DB668B}" type="datetime'''''''''2''''''0''''''''''''''''''''''''''''''''1''5'''''''">
              <a:rPr lang="lt-LT" altLang="en-US" sz="1100">
                <a:solidFill>
                  <a:schemeClr val="tx1"/>
                </a:solidFill>
              </a:rPr>
              <a:pPr/>
              <a:t>2015</a:t>
            </a:fld>
            <a:endParaRPr lang="lt-LT" sz="1100" dirty="0" err="1" smtClean="0">
              <a:solidFill>
                <a:schemeClr val="tx1"/>
              </a:solidFill>
              <a:sym typeface="+mn-lt"/>
            </a:endParaRPr>
          </a:p>
        </p:txBody>
      </p:sp>
      <p:sp>
        <p:nvSpPr>
          <p:cNvPr id="50" name="Rectangle 49"/>
          <p:cNvSpPr/>
          <p:nvPr>
            <p:custDataLst>
              <p:tags r:id="rId13"/>
            </p:custDataLst>
          </p:nvPr>
        </p:nvSpPr>
        <p:spPr bwMode="gray">
          <a:xfrm>
            <a:off x="147637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2453117C-E07E-4122-B537-CEFF686F480C}" type="datetime'''''''''''''''''''''2''0''''''''''''''''''''1''''''1'''">
              <a:rPr lang="lt-LT" altLang="en-US" sz="1100">
                <a:solidFill>
                  <a:schemeClr val="tx1"/>
                </a:solidFill>
              </a:rPr>
              <a:pPr/>
              <a:t>2011</a:t>
            </a:fld>
            <a:endParaRPr lang="lt-LT" sz="1100" dirty="0" err="1" smtClean="0">
              <a:solidFill>
                <a:schemeClr val="tx1"/>
              </a:solidFill>
              <a:sym typeface="+mn-lt"/>
            </a:endParaRPr>
          </a:p>
        </p:txBody>
      </p:sp>
      <p:sp>
        <p:nvSpPr>
          <p:cNvPr id="51" name="Rectangle 50"/>
          <p:cNvSpPr/>
          <p:nvPr>
            <p:custDataLst>
              <p:tags r:id="rId14"/>
            </p:custDataLst>
          </p:nvPr>
        </p:nvSpPr>
        <p:spPr bwMode="gray">
          <a:xfrm>
            <a:off x="752475" y="58039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4DEEF692-6DF2-4811-B18B-CB08074137CB}" type="datetime'''''''''''''''2''''''''''''''''''''''''''''''0''''''0''9'''">
              <a:rPr lang="lt-LT" altLang="en-US" sz="1100">
                <a:solidFill>
                  <a:schemeClr val="tx1"/>
                </a:solidFill>
              </a:rPr>
              <a:pPr/>
              <a:t>2009</a:t>
            </a:fld>
            <a:endParaRPr lang="lt-LT" sz="1100" dirty="0" err="1" smtClean="0">
              <a:solidFill>
                <a:schemeClr val="tx1"/>
              </a:solidFill>
              <a:sym typeface="+mn-lt"/>
            </a:endParaRPr>
          </a:p>
        </p:txBody>
      </p:sp>
      <p:cxnSp>
        <p:nvCxnSpPr>
          <p:cNvPr id="52" name="Straight Connector 51"/>
          <p:cNvCxnSpPr/>
          <p:nvPr>
            <p:custDataLst>
              <p:tags r:id="rId15"/>
            </p:custDataLst>
          </p:nvPr>
        </p:nvCxnSpPr>
        <p:spPr bwMode="gray">
          <a:xfrm>
            <a:off x="1349375" y="6170613"/>
            <a:ext cx="328612" cy="0"/>
          </a:xfrm>
          <a:prstGeom prst="line">
            <a:avLst/>
          </a:prstGeom>
          <a:ln w="28575">
            <a:solidFill>
              <a:schemeClr val="accent3"/>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16"/>
            </p:custDataLst>
          </p:nvPr>
        </p:nvCxnSpPr>
        <p:spPr bwMode="gray">
          <a:xfrm>
            <a:off x="568325" y="6170613"/>
            <a:ext cx="328612" cy="0"/>
          </a:xfrm>
          <a:prstGeom prst="line">
            <a:avLst/>
          </a:prstGeom>
          <a:ln w="28575">
            <a:solidFill>
              <a:srgbClr val="0092A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4" name="Rectangle 53"/>
          <p:cNvSpPr/>
          <p:nvPr>
            <p:custDataLst>
              <p:tags r:id="rId17"/>
            </p:custDataLst>
          </p:nvPr>
        </p:nvSpPr>
        <p:spPr bwMode="auto">
          <a:xfrm>
            <a:off x="947738" y="6092825"/>
            <a:ext cx="300038"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AD69F10B-B916-447C-9D06-ACD30B3CCAB8}" type="datetime'''''''''''SA''''I''''D''''''''''''''''''''''''''I'''">
              <a:rPr lang="lt-LT" altLang="en-US" sz="1100">
                <a:solidFill>
                  <a:schemeClr val="tx1"/>
                </a:solidFill>
              </a:rPr>
              <a:pPr/>
              <a:t>SAIDI</a:t>
            </a:fld>
            <a:endParaRPr lang="lt-LT" sz="1100" dirty="0" err="1" smtClean="0">
              <a:solidFill>
                <a:schemeClr val="tx1"/>
              </a:solidFill>
              <a:sym typeface="+mn-lt"/>
            </a:endParaRPr>
          </a:p>
        </p:txBody>
      </p:sp>
      <p:sp>
        <p:nvSpPr>
          <p:cNvPr id="55" name="Rectangle 54"/>
          <p:cNvSpPr/>
          <p:nvPr>
            <p:custDataLst>
              <p:tags r:id="rId18"/>
            </p:custDataLst>
          </p:nvPr>
        </p:nvSpPr>
        <p:spPr bwMode="auto">
          <a:xfrm>
            <a:off x="1728788" y="6092825"/>
            <a:ext cx="97790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CC97403B-89DA-4BA3-BED4-E518552129AF}" type="datetime'M''''''i''''n''''ima''li'''''''''' ''re''i''''''kš''''mė'">
              <a:rPr lang="lt-LT" altLang="en-US" sz="1100">
                <a:solidFill>
                  <a:schemeClr val="tx1"/>
                </a:solidFill>
              </a:rPr>
              <a:pPr/>
              <a:t>Minimali reikšmė</a:t>
            </a:fld>
            <a:endParaRPr lang="lt-LT" sz="1100" dirty="0" err="1" smtClean="0">
              <a:solidFill>
                <a:schemeClr val="tx1"/>
              </a:solidFill>
              <a:sym typeface="+mn-lt"/>
            </a:endParaRPr>
          </a:p>
        </p:txBody>
      </p:sp>
      <p:graphicFrame>
        <p:nvGraphicFramePr>
          <p:cNvPr id="56" name="Object 55"/>
          <p:cNvGraphicFramePr>
            <a:graphicFrameLocks/>
          </p:cNvGraphicFramePr>
          <p:nvPr>
            <p:custDataLst>
              <p:tags r:id="rId19"/>
            </p:custDataLst>
            <p:extLst>
              <p:ext uri="{D42A27DB-BD31-4B8C-83A1-F6EECF244321}">
                <p14:modId xmlns:p14="http://schemas.microsoft.com/office/powerpoint/2010/main" val="2798529356"/>
              </p:ext>
            </p:extLst>
          </p:nvPr>
        </p:nvGraphicFramePr>
        <p:xfrm>
          <a:off x="3352800" y="3543300"/>
          <a:ext cx="3143100" cy="2504982"/>
        </p:xfrm>
        <a:graphic>
          <a:graphicData uri="http://schemas.openxmlformats.org/presentationml/2006/ole">
            <mc:AlternateContent xmlns:mc="http://schemas.openxmlformats.org/markup-compatibility/2006">
              <mc:Choice xmlns:v="urn:schemas-microsoft-com:vml" Requires="v">
                <p:oleObj spid="_x0000_s311496" name="Chart" r:id="rId41" imgW="3143100" imgH="2504982" progId="MSGraph.Chart.8">
                  <p:embed followColorScheme="full"/>
                </p:oleObj>
              </mc:Choice>
              <mc:Fallback>
                <p:oleObj name="Chart" r:id="rId41" imgW="3143100" imgH="2504982" progId="MSGraph.Chart.8">
                  <p:embed followColorScheme="full"/>
                  <p:pic>
                    <p:nvPicPr>
                      <p:cNvPr id="0" name=""/>
                      <p:cNvPicPr/>
                      <p:nvPr/>
                    </p:nvPicPr>
                    <p:blipFill>
                      <a:blip r:embed="rId42"/>
                      <a:stretch>
                        <a:fillRect/>
                      </a:stretch>
                    </p:blipFill>
                    <p:spPr>
                      <a:xfrm>
                        <a:off x="3352800" y="3543300"/>
                        <a:ext cx="3143100" cy="2504982"/>
                      </a:xfrm>
                      <a:prstGeom prst="rect">
                        <a:avLst/>
                      </a:prstGeom>
                    </p:spPr>
                  </p:pic>
                </p:oleObj>
              </mc:Fallback>
            </mc:AlternateContent>
          </a:graphicData>
        </a:graphic>
      </p:graphicFrame>
      <p:sp>
        <p:nvSpPr>
          <p:cNvPr id="58" name="Rectangle 57"/>
          <p:cNvSpPr/>
          <p:nvPr>
            <p:custDataLst>
              <p:tags r:id="rId20"/>
            </p:custDataLst>
          </p:nvPr>
        </p:nvSpPr>
        <p:spPr bwMode="gray">
          <a:xfrm>
            <a:off x="50768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9DA48B07-CFC1-4F0A-8698-30155A5A3F2A}" type="datetime'''2''''''''''0''''''1''''''''''''''''''''''''2'''''''''''''''">
              <a:rPr lang="lt-LT" altLang="en-US" sz="1100">
                <a:solidFill>
                  <a:schemeClr val="tx1"/>
                </a:solidFill>
              </a:rPr>
              <a:pPr/>
              <a:t>2012</a:t>
            </a:fld>
            <a:endParaRPr lang="lt-LT" sz="1100" dirty="0" err="1" smtClean="0">
              <a:solidFill>
                <a:schemeClr val="tx1"/>
              </a:solidFill>
              <a:sym typeface="+mn-lt"/>
            </a:endParaRPr>
          </a:p>
        </p:txBody>
      </p:sp>
      <p:sp>
        <p:nvSpPr>
          <p:cNvPr id="59" name="Rectangle 58"/>
          <p:cNvSpPr/>
          <p:nvPr>
            <p:custDataLst>
              <p:tags r:id="rId21"/>
            </p:custDataLst>
          </p:nvPr>
        </p:nvSpPr>
        <p:spPr bwMode="gray">
          <a:xfrm>
            <a:off x="40481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5A5FEF8C-82D9-4E08-93D4-40EAFA1A4CB2}" type="datetime'2''''''''''''''''''''''''''''''''''''''''''0''''0''''9'''">
              <a:rPr lang="lt-LT" altLang="en-US" sz="1100">
                <a:solidFill>
                  <a:schemeClr val="tx1"/>
                </a:solidFill>
              </a:rPr>
              <a:pPr/>
              <a:t>2009</a:t>
            </a:fld>
            <a:endParaRPr lang="lt-LT" sz="1100" dirty="0" err="1" smtClean="0">
              <a:solidFill>
                <a:schemeClr val="tx1"/>
              </a:solidFill>
              <a:sym typeface="+mn-lt"/>
            </a:endParaRPr>
          </a:p>
        </p:txBody>
      </p:sp>
      <p:sp>
        <p:nvSpPr>
          <p:cNvPr id="65" name="Rectangle 64"/>
          <p:cNvSpPr/>
          <p:nvPr>
            <p:custDataLst>
              <p:tags r:id="rId22"/>
            </p:custDataLst>
          </p:nvPr>
        </p:nvSpPr>
        <p:spPr bwMode="gray">
          <a:xfrm>
            <a:off x="61055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C73EA75C-28E2-4DB2-8C8E-0D1CBCF6917B}" type="datetime'''''''''''''''20''''''''1''''''''''''''5'''">
              <a:rPr lang="lt-LT" altLang="en-US" sz="1100">
                <a:solidFill>
                  <a:schemeClr val="tx1"/>
                </a:solidFill>
              </a:rPr>
              <a:pPr/>
              <a:t>2015</a:t>
            </a:fld>
            <a:endParaRPr lang="lt-LT" sz="1100" dirty="0" err="1" smtClean="0">
              <a:solidFill>
                <a:schemeClr val="tx1"/>
              </a:solidFill>
              <a:sym typeface="+mn-lt"/>
            </a:endParaRPr>
          </a:p>
        </p:txBody>
      </p:sp>
      <p:sp>
        <p:nvSpPr>
          <p:cNvPr id="71" name="Rectangle 70"/>
          <p:cNvSpPr/>
          <p:nvPr>
            <p:custDataLst>
              <p:tags r:id="rId23"/>
            </p:custDataLst>
          </p:nvPr>
        </p:nvSpPr>
        <p:spPr bwMode="gray">
          <a:xfrm>
            <a:off x="43910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96578E55-7588-4427-AC06-480ADC65627D}" type="datetime'2''''''''''''''''''''''''''''''0''1''''''''''''''''''0'">
              <a:rPr lang="lt-LT" altLang="en-US" sz="1100">
                <a:solidFill>
                  <a:schemeClr val="tx1"/>
                </a:solidFill>
              </a:rPr>
              <a:pPr/>
              <a:t>2010</a:t>
            </a:fld>
            <a:endParaRPr lang="lt-LT" sz="1100" dirty="0" err="1" smtClean="0">
              <a:solidFill>
                <a:schemeClr val="tx1"/>
              </a:solidFill>
              <a:sym typeface="+mn-lt"/>
            </a:endParaRPr>
          </a:p>
        </p:txBody>
      </p:sp>
      <p:sp>
        <p:nvSpPr>
          <p:cNvPr id="88" name="Rectangle 87"/>
          <p:cNvSpPr/>
          <p:nvPr>
            <p:custDataLst>
              <p:tags r:id="rId24"/>
            </p:custDataLst>
          </p:nvPr>
        </p:nvSpPr>
        <p:spPr bwMode="gray">
          <a:xfrm>
            <a:off x="54197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01C710CB-0AE2-40CF-9927-1AC40603ABA5}" type="datetime'''''''''''''''''''''''2''0''''''13'''''''''''''''">
              <a:rPr lang="lt-LT" altLang="en-US" sz="1100">
                <a:solidFill>
                  <a:schemeClr val="tx1"/>
                </a:solidFill>
              </a:rPr>
              <a:pPr/>
              <a:t>2013</a:t>
            </a:fld>
            <a:endParaRPr lang="lt-LT" sz="1100" dirty="0" err="1" smtClean="0">
              <a:solidFill>
                <a:schemeClr val="tx1"/>
              </a:solidFill>
              <a:sym typeface="+mn-lt"/>
            </a:endParaRPr>
          </a:p>
        </p:txBody>
      </p:sp>
      <p:sp>
        <p:nvSpPr>
          <p:cNvPr id="89" name="Rectangle 88"/>
          <p:cNvSpPr/>
          <p:nvPr>
            <p:custDataLst>
              <p:tags r:id="rId25"/>
            </p:custDataLst>
          </p:nvPr>
        </p:nvSpPr>
        <p:spPr bwMode="gray">
          <a:xfrm>
            <a:off x="57626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80A21D0E-ED0C-4DFB-B9AC-EC10489C9139}" type="datetime'''''''''2''''''''''''''''0''1''''''''4'''''">
              <a:rPr lang="lt-LT" altLang="en-US" sz="1100">
                <a:solidFill>
                  <a:schemeClr val="tx1"/>
                </a:solidFill>
              </a:rPr>
              <a:pPr/>
              <a:t>2014</a:t>
            </a:fld>
            <a:endParaRPr lang="lt-LT" sz="1100" dirty="0" err="1" smtClean="0">
              <a:solidFill>
                <a:schemeClr val="tx1"/>
              </a:solidFill>
              <a:sym typeface="+mn-lt"/>
            </a:endParaRPr>
          </a:p>
        </p:txBody>
      </p:sp>
      <p:sp>
        <p:nvSpPr>
          <p:cNvPr id="90" name="Rectangle 89"/>
          <p:cNvSpPr/>
          <p:nvPr>
            <p:custDataLst>
              <p:tags r:id="rId26"/>
            </p:custDataLst>
          </p:nvPr>
        </p:nvSpPr>
        <p:spPr bwMode="gray">
          <a:xfrm>
            <a:off x="47339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E9CC3411-8F07-4A6A-A54D-4CFFC4350232}" type="datetime'''''''''''''''''''''''''''2''''''''''0''''''''''''1''''''''1'">
              <a:rPr lang="lt-LT" altLang="en-US" sz="1100">
                <a:solidFill>
                  <a:schemeClr val="tx1"/>
                </a:solidFill>
              </a:rPr>
              <a:pPr/>
              <a:t>2011</a:t>
            </a:fld>
            <a:endParaRPr lang="lt-LT" sz="1100" dirty="0" err="1" smtClean="0">
              <a:solidFill>
                <a:schemeClr val="tx1"/>
              </a:solidFill>
              <a:sym typeface="+mn-lt"/>
            </a:endParaRPr>
          </a:p>
        </p:txBody>
      </p:sp>
      <p:sp>
        <p:nvSpPr>
          <p:cNvPr id="91" name="Rectangle 90"/>
          <p:cNvSpPr/>
          <p:nvPr>
            <p:custDataLst>
              <p:tags r:id="rId27"/>
            </p:custDataLst>
          </p:nvPr>
        </p:nvSpPr>
        <p:spPr bwMode="gray">
          <a:xfrm>
            <a:off x="3705225" y="5842000"/>
            <a:ext cx="28575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spcBef>
                <a:spcPct val="0"/>
              </a:spcBef>
              <a:spcAft>
                <a:spcPct val="0"/>
              </a:spcAft>
            </a:pPr>
            <a:fld id="{CEA5079D-9136-4E9E-BF68-36D0C8A1AAF7}" type="datetime'''''2''0''''''''''''''''''''''''0''''''''''8'''''''''''''''''">
              <a:rPr lang="lt-LT" altLang="en-US" sz="1100">
                <a:solidFill>
                  <a:schemeClr val="tx1"/>
                </a:solidFill>
              </a:rPr>
              <a:pPr/>
              <a:t>2008</a:t>
            </a:fld>
            <a:endParaRPr lang="lt-LT" sz="1100" dirty="0" err="1" smtClean="0">
              <a:solidFill>
                <a:schemeClr val="tx1"/>
              </a:solidFill>
              <a:sym typeface="+mn-lt"/>
            </a:endParaRPr>
          </a:p>
        </p:txBody>
      </p:sp>
      <p:cxnSp>
        <p:nvCxnSpPr>
          <p:cNvPr id="92" name="Straight Connector 91"/>
          <p:cNvCxnSpPr/>
          <p:nvPr>
            <p:custDataLst>
              <p:tags r:id="rId28"/>
            </p:custDataLst>
          </p:nvPr>
        </p:nvCxnSpPr>
        <p:spPr bwMode="gray">
          <a:xfrm>
            <a:off x="4657725" y="6170613"/>
            <a:ext cx="328612" cy="0"/>
          </a:xfrm>
          <a:prstGeom prst="line">
            <a:avLst/>
          </a:prstGeom>
          <a:ln w="28575">
            <a:solidFill>
              <a:schemeClr val="accent3"/>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custDataLst>
              <p:tags r:id="rId29"/>
            </p:custDataLst>
          </p:nvPr>
        </p:nvCxnSpPr>
        <p:spPr bwMode="gray">
          <a:xfrm>
            <a:off x="3898900" y="6170613"/>
            <a:ext cx="328612" cy="0"/>
          </a:xfrm>
          <a:prstGeom prst="line">
            <a:avLst/>
          </a:prstGeom>
          <a:ln w="28575">
            <a:solidFill>
              <a:srgbClr val="0092A7"/>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4" name="Rectangle 93"/>
          <p:cNvSpPr/>
          <p:nvPr>
            <p:custDataLst>
              <p:tags r:id="rId30"/>
            </p:custDataLst>
          </p:nvPr>
        </p:nvSpPr>
        <p:spPr bwMode="auto">
          <a:xfrm>
            <a:off x="5037138" y="6092825"/>
            <a:ext cx="977900"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E3A4955F-C742-4EB2-852D-7C63601F6458}" type="datetime'''''''''M''''inim''al''''''i'' re''''ikš''''''m''''''''''''ė'">
              <a:rPr lang="lt-LT" altLang="en-US" sz="1100">
                <a:solidFill>
                  <a:schemeClr val="tx1"/>
                </a:solidFill>
              </a:rPr>
              <a:pPr/>
              <a:t>Minimali reikšmė</a:t>
            </a:fld>
            <a:endParaRPr lang="lt-LT" sz="1100" dirty="0" err="1" smtClean="0">
              <a:solidFill>
                <a:schemeClr val="tx1"/>
              </a:solidFill>
              <a:sym typeface="+mn-lt"/>
            </a:endParaRPr>
          </a:p>
        </p:txBody>
      </p:sp>
      <p:sp>
        <p:nvSpPr>
          <p:cNvPr id="95" name="Rectangle 94"/>
          <p:cNvSpPr/>
          <p:nvPr>
            <p:custDataLst>
              <p:tags r:id="rId31"/>
            </p:custDataLst>
          </p:nvPr>
        </p:nvSpPr>
        <p:spPr bwMode="auto">
          <a:xfrm>
            <a:off x="4278313" y="6092825"/>
            <a:ext cx="277813" cy="168275"/>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4ADE8E64-72B4-4A60-A48D-6DE5BC826BA7}" type="datetime'''''''''''S''A''''''''''''''''''''I''F''''I'''''''''''">
              <a:rPr lang="lt-LT" altLang="en-US" sz="1100">
                <a:solidFill>
                  <a:schemeClr val="tx1"/>
                </a:solidFill>
              </a:rPr>
              <a:pPr/>
              <a:t>SAIFI</a:t>
            </a:fld>
            <a:endParaRPr lang="lt-LT" sz="1100" dirty="0" err="1" smtClean="0">
              <a:solidFill>
                <a:schemeClr val="tx1"/>
              </a:solidFill>
              <a:sym typeface="+mn-lt"/>
            </a:endParaRPr>
          </a:p>
        </p:txBody>
      </p:sp>
      <p:sp>
        <p:nvSpPr>
          <p:cNvPr id="98" name="TextBox 97"/>
          <p:cNvSpPr txBox="1"/>
          <p:nvPr/>
        </p:nvSpPr>
        <p:spPr>
          <a:xfrm>
            <a:off x="6535738" y="3886200"/>
            <a:ext cx="2140499" cy="2365263"/>
          </a:xfrm>
          <a:prstGeom prst="rect">
            <a:avLst/>
          </a:prstGeom>
          <a:noFill/>
        </p:spPr>
        <p:txBody>
          <a:bodyPr wrap="square" rtlCol="0">
            <a:spAutoFit/>
          </a:bodyPr>
          <a:lstStyle/>
          <a:p>
            <a:pPr marL="171450" indent="-171450" algn="just">
              <a:lnSpc>
                <a:spcPct val="110000"/>
              </a:lnSpc>
              <a:spcAft>
                <a:spcPts val="300"/>
              </a:spcAft>
              <a:buFont typeface="Arial" panose="020B0604020202020204" pitchFamily="34" charset="0"/>
              <a:buChar char="•"/>
            </a:pPr>
            <a:r>
              <a:rPr lang="lt-LT" sz="1200" b="1" dirty="0" smtClean="0"/>
              <a:t>Elektros</a:t>
            </a:r>
            <a:r>
              <a:rPr lang="lt-LT" sz="1200" dirty="0" smtClean="0"/>
              <a:t> srityje 2016‒2020 </a:t>
            </a:r>
            <a:r>
              <a:rPr lang="lt-LT" sz="1200" dirty="0"/>
              <a:t>m. laikotarpiui nustatytos reikšmės </a:t>
            </a:r>
            <a:r>
              <a:rPr lang="lt-LT" sz="1200" dirty="0" smtClean="0"/>
              <a:t>mažėjančios </a:t>
            </a:r>
            <a:r>
              <a:rPr lang="lt-LT" sz="1200" dirty="0"/>
              <a:t>‒ SAIDI ‒ 52,12 min, SAIFI ‒ 0,72 karto. </a:t>
            </a:r>
            <a:endParaRPr lang="lt-LT" sz="1200" dirty="0" smtClean="0"/>
          </a:p>
          <a:p>
            <a:pPr marL="171450" indent="-171450" algn="just">
              <a:lnSpc>
                <a:spcPct val="110000"/>
              </a:lnSpc>
              <a:spcAft>
                <a:spcPts val="300"/>
              </a:spcAft>
              <a:buFont typeface="Arial" panose="020B0604020202020204" pitchFamily="34" charset="0"/>
              <a:buChar char="•"/>
            </a:pPr>
            <a:r>
              <a:rPr lang="lt-LT" sz="1200" dirty="0" smtClean="0"/>
              <a:t>Tai </a:t>
            </a:r>
            <a:r>
              <a:rPr lang="lt-LT" sz="1200" dirty="0"/>
              <a:t>rodo mažėjantį elektros energijos skirstymo tinklų gedimų skaičių dėl techninių kliūčių ‒ operatoriaus atsakomybės ar nenustatytų priežasčių.</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99" name="TextBox 98"/>
          <p:cNvSpPr txBox="1"/>
          <p:nvPr/>
        </p:nvSpPr>
        <p:spPr>
          <a:xfrm>
            <a:off x="6535738" y="1139825"/>
            <a:ext cx="2140499" cy="2365263"/>
          </a:xfrm>
          <a:prstGeom prst="rect">
            <a:avLst/>
          </a:prstGeom>
          <a:noFill/>
        </p:spPr>
        <p:txBody>
          <a:bodyPr wrap="square" rtlCol="0">
            <a:spAutoFit/>
          </a:bodyPr>
          <a:lstStyle/>
          <a:p>
            <a:pPr marL="171450" indent="-171450" algn="just">
              <a:lnSpc>
                <a:spcPct val="110000"/>
              </a:lnSpc>
              <a:spcAft>
                <a:spcPts val="300"/>
              </a:spcAft>
              <a:buFont typeface="Arial" panose="020B0604020202020204" pitchFamily="34" charset="0"/>
              <a:buChar char="•"/>
            </a:pPr>
            <a:r>
              <a:rPr lang="lt-LT" sz="1200" b="1" dirty="0" smtClean="0"/>
              <a:t>Dujų</a:t>
            </a:r>
            <a:r>
              <a:rPr lang="lt-LT" sz="1200" dirty="0" smtClean="0"/>
              <a:t> tiekimo kokybė ir patikimumas išlieka aukšt</a:t>
            </a:r>
            <a:r>
              <a:rPr lang="en-US" sz="1200" dirty="0" err="1" smtClean="0"/>
              <a:t>i</a:t>
            </a:r>
            <a:r>
              <a:rPr lang="lt-LT" sz="1200" dirty="0" smtClean="0"/>
              <a:t>. </a:t>
            </a:r>
          </a:p>
          <a:p>
            <a:pPr marL="171450" indent="-171450" algn="just">
              <a:lnSpc>
                <a:spcPct val="110000"/>
              </a:lnSpc>
              <a:spcAft>
                <a:spcPts val="300"/>
              </a:spcAft>
              <a:buFont typeface="Arial" panose="020B0604020202020204" pitchFamily="34" charset="0"/>
              <a:buChar char="•"/>
            </a:pPr>
            <a:r>
              <a:rPr lang="lt-LT" sz="1200" dirty="0" smtClean="0"/>
              <a:t> </a:t>
            </a:r>
            <a:r>
              <a:rPr lang="lt-LT" sz="1200" dirty="0"/>
              <a:t>2014 m. gedimas fiksuotas AB Lietuvos dujos gamtinių dujų slėgio reguliavimo įrenginyje, dėl šios priežasties kilo gamtinių dujų transportavimo sutrikimai, lėmę sąlyginai ilgą dujų tiekimo nutraukimą </a:t>
            </a:r>
            <a:r>
              <a:rPr lang="lt-LT" sz="1200" dirty="0" smtClean="0"/>
              <a:t>vartotojams.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00" name="Straight Connector 99"/>
          <p:cNvCxnSpPr/>
          <p:nvPr/>
        </p:nvCxnSpPr>
        <p:spPr>
          <a:xfrm>
            <a:off x="250825" y="3659188"/>
            <a:ext cx="613092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1711325" y="6324600"/>
            <a:ext cx="5593965" cy="447815"/>
          </a:xfrm>
          <a:prstGeom prst="rect">
            <a:avLst/>
          </a:prstGeom>
          <a:noFill/>
        </p:spPr>
        <p:txBody>
          <a:bodyPr wrap="square" rtlCol="0">
            <a:spAutoFit/>
          </a:bodyPr>
          <a:lstStyle/>
          <a:p>
            <a:pPr algn="just">
              <a:lnSpc>
                <a:spcPct val="110000"/>
              </a:lnSpc>
            </a:pPr>
            <a:r>
              <a:rPr lang="en-US" sz="1050" baseline="30000" dirty="0" smtClean="0">
                <a:solidFill>
                  <a:srgbClr val="321716"/>
                </a:solidFill>
                <a:latin typeface="Calibri" panose="020F0502020204030204" pitchFamily="34" charset="0"/>
                <a:cs typeface="Times New Roman" panose="02020603050405020304" pitchFamily="18" charset="0"/>
              </a:rPr>
              <a:t>*</a:t>
            </a:r>
            <a:r>
              <a:rPr lang="en-US" sz="1050" dirty="0" smtClean="0">
                <a:solidFill>
                  <a:srgbClr val="321716"/>
                </a:solidFill>
                <a:latin typeface="Calibri" panose="020F0502020204030204" pitchFamily="34" charset="0"/>
                <a:cs typeface="Times New Roman" panose="02020603050405020304" pitchFamily="18" charset="0"/>
              </a:rPr>
              <a:t>SAIDI - </a:t>
            </a:r>
            <a:r>
              <a:rPr lang="lt-LT" sz="1050" dirty="0">
                <a:solidFill>
                  <a:srgbClr val="321716"/>
                </a:solidFill>
                <a:latin typeface="Calibri" panose="020F0502020204030204" pitchFamily="34" charset="0"/>
                <a:cs typeface="Times New Roman" panose="02020603050405020304" pitchFamily="18" charset="0"/>
              </a:rPr>
              <a:t>vidutinė </a:t>
            </a:r>
            <a:r>
              <a:rPr lang="en-US" sz="1050" dirty="0" err="1" smtClean="0">
                <a:solidFill>
                  <a:srgbClr val="321716"/>
                </a:solidFill>
                <a:latin typeface="Calibri" panose="020F0502020204030204" pitchFamily="34" charset="0"/>
                <a:cs typeface="Times New Roman" panose="02020603050405020304" pitchFamily="18" charset="0"/>
              </a:rPr>
              <a:t>energijos</a:t>
            </a:r>
            <a:r>
              <a:rPr lang="en-US" sz="1050" dirty="0" smtClean="0">
                <a:solidFill>
                  <a:srgbClr val="321716"/>
                </a:solidFill>
                <a:latin typeface="Calibri" panose="020F0502020204030204" pitchFamily="34" charset="0"/>
                <a:cs typeface="Times New Roman" panose="02020603050405020304" pitchFamily="18" charset="0"/>
              </a:rPr>
              <a:t> </a:t>
            </a:r>
            <a:r>
              <a:rPr lang="lt-LT" sz="1050" dirty="0" smtClean="0">
                <a:solidFill>
                  <a:srgbClr val="321716"/>
                </a:solidFill>
                <a:latin typeface="Calibri" panose="020F0502020204030204" pitchFamily="34" charset="0"/>
                <a:cs typeface="Times New Roman" panose="02020603050405020304" pitchFamily="18" charset="0"/>
              </a:rPr>
              <a:t>nutraukimų </a:t>
            </a:r>
            <a:r>
              <a:rPr lang="lt-LT" sz="1050" dirty="0">
                <a:solidFill>
                  <a:srgbClr val="321716"/>
                </a:solidFill>
                <a:latin typeface="Calibri" panose="020F0502020204030204" pitchFamily="34" charset="0"/>
                <a:cs typeface="Times New Roman" panose="02020603050405020304" pitchFamily="18" charset="0"/>
              </a:rPr>
              <a:t>trukmė vienam </a:t>
            </a:r>
            <a:r>
              <a:rPr lang="lt-LT" sz="1050" dirty="0" smtClean="0">
                <a:solidFill>
                  <a:srgbClr val="321716"/>
                </a:solidFill>
                <a:latin typeface="Calibri" panose="020F0502020204030204" pitchFamily="34" charset="0"/>
                <a:cs typeface="Times New Roman" panose="02020603050405020304" pitchFamily="18" charset="0"/>
              </a:rPr>
              <a:t>vartotojui</a:t>
            </a:r>
            <a:r>
              <a:rPr lang="en-US" sz="1050" dirty="0" smtClean="0">
                <a:solidFill>
                  <a:srgbClr val="321716"/>
                </a:solidFill>
                <a:latin typeface="Calibri" panose="020F0502020204030204" pitchFamily="34" charset="0"/>
                <a:cs typeface="Times New Roman" panose="02020603050405020304" pitchFamily="18" charset="0"/>
              </a:rPr>
              <a:t>;</a:t>
            </a:r>
          </a:p>
          <a:p>
            <a:pPr algn="just">
              <a:lnSpc>
                <a:spcPct val="110000"/>
              </a:lnSpc>
            </a:pPr>
            <a:r>
              <a:rPr lang="en-US" sz="1050" baseline="30000" dirty="0" smtClean="0">
                <a:solidFill>
                  <a:srgbClr val="321716"/>
                </a:solidFill>
                <a:latin typeface="Calibri" panose="020F0502020204030204" pitchFamily="34" charset="0"/>
                <a:cs typeface="Times New Roman" panose="02020603050405020304" pitchFamily="18" charset="0"/>
              </a:rPr>
              <a:t>**</a:t>
            </a:r>
            <a:r>
              <a:rPr lang="en-US" sz="1050" dirty="0" smtClean="0">
                <a:solidFill>
                  <a:srgbClr val="321716"/>
                </a:solidFill>
                <a:latin typeface="Calibri" panose="020F0502020204030204" pitchFamily="34" charset="0"/>
                <a:cs typeface="Times New Roman" panose="02020603050405020304" pitchFamily="18" charset="0"/>
              </a:rPr>
              <a:t>SAIFI - </a:t>
            </a:r>
            <a:r>
              <a:rPr lang="lt-LT" sz="1050" dirty="0"/>
              <a:t>vidutinis </a:t>
            </a:r>
            <a:r>
              <a:rPr lang="en-US" sz="1050" dirty="0" err="1" smtClean="0"/>
              <a:t>energijos</a:t>
            </a:r>
            <a:r>
              <a:rPr lang="en-US" sz="1050" dirty="0" smtClean="0"/>
              <a:t> </a:t>
            </a:r>
            <a:r>
              <a:rPr lang="lt-LT" sz="1050" dirty="0" smtClean="0"/>
              <a:t>nutraukimų </a:t>
            </a:r>
            <a:r>
              <a:rPr lang="lt-LT" sz="1050" dirty="0"/>
              <a:t>skaičius vienam </a:t>
            </a:r>
            <a:r>
              <a:rPr lang="lt-LT" sz="1050" dirty="0" smtClean="0"/>
              <a:t>vartotojui</a:t>
            </a:r>
            <a:r>
              <a:rPr lang="en-US" sz="1050" dirty="0"/>
              <a:t>.</a:t>
            </a:r>
            <a:endParaRPr lang="lt-LT" sz="105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6347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8229442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710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47674" y="260648"/>
            <a:ext cx="8067675" cy="1080120"/>
          </a:xfrm>
        </p:spPr>
        <p:txBody>
          <a:bodyPr/>
          <a:lstStyle/>
          <a:p>
            <a:r>
              <a:rPr lang="lt-LT" dirty="0" smtClean="0"/>
              <a:t>Turinys</a:t>
            </a:r>
            <a:endParaRPr lang="lt-LT" dirty="0"/>
          </a:p>
        </p:txBody>
      </p:sp>
      <p:grpSp>
        <p:nvGrpSpPr>
          <p:cNvPr id="11" name="Group 10"/>
          <p:cNvGrpSpPr/>
          <p:nvPr/>
        </p:nvGrpSpPr>
        <p:grpSpPr>
          <a:xfrm>
            <a:off x="395536" y="4797240"/>
            <a:ext cx="8343852" cy="792000"/>
            <a:chOff x="430213" y="2044362"/>
            <a:chExt cx="8343852" cy="510349"/>
          </a:xfrm>
        </p:grpSpPr>
        <p:sp>
          <p:nvSpPr>
            <p:cNvPr id="12" name="Rectangle 11"/>
            <p:cNvSpPr/>
            <p:nvPr/>
          </p:nvSpPr>
          <p:spPr>
            <a:xfrm>
              <a:off x="430213" y="2044362"/>
              <a:ext cx="8343852" cy="510349"/>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Išvados ir rekomendacijos</a:t>
              </a:r>
              <a:endParaRPr lang="lt-LT" sz="1400" dirty="0">
                <a:solidFill>
                  <a:srgbClr val="000000"/>
                </a:solidFill>
                <a:latin typeface="Calibri" panose="020F0502020204030204" pitchFamily="34" charset="0"/>
                <a:cs typeface="Avenir Next Regular"/>
              </a:endParaRPr>
            </a:p>
          </p:txBody>
        </p:sp>
        <p:sp>
          <p:nvSpPr>
            <p:cNvPr id="13" name="Rectangle 12"/>
            <p:cNvSpPr/>
            <p:nvPr/>
          </p:nvSpPr>
          <p:spPr>
            <a:xfrm>
              <a:off x="859670" y="2183507"/>
              <a:ext cx="276038" cy="198325"/>
            </a:xfrm>
            <a:prstGeom prst="rect">
              <a:avLst/>
            </a:prstGeom>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grpSp>
        <p:nvGrpSpPr>
          <p:cNvPr id="38" name="Group 37"/>
          <p:cNvGrpSpPr/>
          <p:nvPr/>
        </p:nvGrpSpPr>
        <p:grpSpPr>
          <a:xfrm>
            <a:off x="400074" y="3941672"/>
            <a:ext cx="8343852" cy="792000"/>
            <a:chOff x="430213" y="2044362"/>
            <a:chExt cx="8343852" cy="510349"/>
          </a:xfrm>
          <a:solidFill>
            <a:schemeClr val="bg1">
              <a:lumMod val="95000"/>
            </a:schemeClr>
          </a:solidFill>
        </p:grpSpPr>
        <p:sp>
          <p:nvSpPr>
            <p:cNvPr id="39" name="Rectangle 38"/>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Planavimo, administravimo, projektų įgyvendinimo pamokos</a:t>
              </a:r>
              <a:endParaRPr lang="lt-LT" sz="1400" dirty="0">
                <a:solidFill>
                  <a:srgbClr val="000000"/>
                </a:solidFill>
                <a:latin typeface="Calibri" panose="020F0502020204030204" pitchFamily="34" charset="0"/>
                <a:cs typeface="Avenir Next Regular"/>
              </a:endParaRPr>
            </a:p>
          </p:txBody>
        </p:sp>
        <p:sp>
          <p:nvSpPr>
            <p:cNvPr id="40" name="Rectangle 39"/>
            <p:cNvSpPr/>
            <p:nvPr/>
          </p:nvSpPr>
          <p:spPr>
            <a:xfrm>
              <a:off x="859670" y="2211689"/>
              <a:ext cx="286090" cy="198325"/>
            </a:xfrm>
            <a:prstGeom prst="rect">
              <a:avLst/>
            </a:prstGeom>
            <a:grpFill/>
          </p:spPr>
          <p:txBody>
            <a:bodyPr wrap="squar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grpSp>
        <p:nvGrpSpPr>
          <p:cNvPr id="43" name="Group 42"/>
          <p:cNvGrpSpPr/>
          <p:nvPr/>
        </p:nvGrpSpPr>
        <p:grpSpPr>
          <a:xfrm>
            <a:off x="398586" y="1374883"/>
            <a:ext cx="8346829" cy="792088"/>
            <a:chOff x="419787" y="692696"/>
            <a:chExt cx="8346829" cy="792088"/>
          </a:xfrm>
        </p:grpSpPr>
        <p:sp>
          <p:nvSpPr>
            <p:cNvPr id="6" name="Rectangle 5"/>
            <p:cNvSpPr/>
            <p:nvPr/>
          </p:nvSpPr>
          <p:spPr>
            <a:xfrm>
              <a:off x="422764" y="692696"/>
              <a:ext cx="8343852" cy="792088"/>
            </a:xfrm>
            <a:prstGeom prst="rect">
              <a:avLst/>
            </a:prstGeom>
            <a:solidFill>
              <a:schemeClr val="accent3">
                <a:lumMod val="40000"/>
                <a:lumOff val="60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chemeClr val="tx1"/>
                  </a:solidFill>
                  <a:latin typeface="Calibri" panose="020F0502020204030204" pitchFamily="34" charset="0"/>
                  <a:cs typeface="Avenir Next Regular"/>
                </a:rPr>
                <a:t>Vertinimo tikslas, uždaviniai, klausimai, metodologija</a:t>
              </a:r>
              <a:endParaRPr lang="lt-LT" sz="1400" dirty="0">
                <a:solidFill>
                  <a:schemeClr val="tx1"/>
                </a:solidFill>
                <a:latin typeface="Calibri" panose="020F0502020204030204" pitchFamily="34" charset="0"/>
                <a:cs typeface="Avenir Next Regular"/>
              </a:endParaRPr>
            </a:p>
          </p:txBody>
        </p:sp>
        <p:sp>
          <p:nvSpPr>
            <p:cNvPr id="42" name="Pentagon 41"/>
            <p:cNvSpPr/>
            <p:nvPr/>
          </p:nvSpPr>
          <p:spPr>
            <a:xfrm>
              <a:off x="419787" y="695707"/>
              <a:ext cx="1271893" cy="789077"/>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7" name="TextBox 36"/>
            <p:cNvSpPr txBox="1"/>
            <p:nvPr/>
          </p:nvSpPr>
          <p:spPr>
            <a:xfrm>
              <a:off x="827584" y="939179"/>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1</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23" name="Group 22"/>
          <p:cNvGrpSpPr/>
          <p:nvPr/>
        </p:nvGrpSpPr>
        <p:grpSpPr>
          <a:xfrm>
            <a:off x="398586" y="2230538"/>
            <a:ext cx="8344800" cy="792000"/>
            <a:chOff x="434967" y="1456942"/>
            <a:chExt cx="8325269" cy="537379"/>
          </a:xfrm>
          <a:solidFill>
            <a:schemeClr val="bg1">
              <a:lumMod val="95000"/>
            </a:schemeClr>
          </a:solidFill>
        </p:grpSpPr>
        <p:sp>
          <p:nvSpPr>
            <p:cNvPr id="25" name="Rectangle 24"/>
            <p:cNvSpPr/>
            <p:nvPr/>
          </p:nvSpPr>
          <p:spPr>
            <a:xfrm>
              <a:off x="434967" y="1456942"/>
              <a:ext cx="8325269" cy="53737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ES struktūrinės paramos poveikio energetikos sektoriui rezultatai</a:t>
              </a:r>
              <a:endParaRPr lang="en-GB" sz="1400" dirty="0" smtClean="0">
                <a:solidFill>
                  <a:schemeClr val="tx1"/>
                </a:solidFill>
                <a:latin typeface="Calibri" panose="020F0502020204030204" pitchFamily="34" charset="0"/>
                <a:cs typeface="Avenir Next Regular"/>
              </a:endParaRPr>
            </a:p>
          </p:txBody>
        </p:sp>
        <p:sp>
          <p:nvSpPr>
            <p:cNvPr id="26" name="Rectangle 25"/>
            <p:cNvSpPr/>
            <p:nvPr/>
          </p:nvSpPr>
          <p:spPr>
            <a:xfrm>
              <a:off x="859670" y="1621558"/>
              <a:ext cx="275392" cy="208829"/>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2</a:t>
              </a:r>
              <a:endParaRPr lang="en-US" sz="1400" dirty="0">
                <a:solidFill>
                  <a:srgbClr val="000000"/>
                </a:solidFill>
                <a:latin typeface="Calibri" panose="020F0502020204030204" pitchFamily="34" charset="0"/>
                <a:cs typeface="Avenir Next Demi Bold"/>
              </a:endParaRPr>
            </a:p>
          </p:txBody>
        </p:sp>
      </p:grpSp>
      <p:grpSp>
        <p:nvGrpSpPr>
          <p:cNvPr id="3" name="Group 2"/>
          <p:cNvGrpSpPr/>
          <p:nvPr/>
        </p:nvGrpSpPr>
        <p:grpSpPr>
          <a:xfrm>
            <a:off x="399600" y="3086105"/>
            <a:ext cx="8344800" cy="792000"/>
            <a:chOff x="399600" y="3103075"/>
            <a:chExt cx="8344800" cy="792000"/>
          </a:xfrm>
        </p:grpSpPr>
        <p:sp>
          <p:nvSpPr>
            <p:cNvPr id="9" name="Rectangle 8"/>
            <p:cNvSpPr/>
            <p:nvPr/>
          </p:nvSpPr>
          <p:spPr>
            <a:xfrm>
              <a:off x="399600" y="3103075"/>
              <a:ext cx="8344800" cy="792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Sektina ES šalių patirtis</a:t>
              </a:r>
              <a:endParaRPr lang="en-GB" sz="1400" dirty="0" smtClean="0">
                <a:solidFill>
                  <a:schemeClr val="tx1"/>
                </a:solidFill>
                <a:latin typeface="Calibri" panose="020F0502020204030204" pitchFamily="34" charset="0"/>
                <a:cs typeface="Avenir Next Regular"/>
              </a:endParaRPr>
            </a:p>
          </p:txBody>
        </p:sp>
        <p:sp>
          <p:nvSpPr>
            <p:cNvPr id="27" name="Rectangle 26"/>
            <p:cNvSpPr/>
            <p:nvPr/>
          </p:nvSpPr>
          <p:spPr>
            <a:xfrm>
              <a:off x="839583" y="3345186"/>
              <a:ext cx="276038" cy="307777"/>
            </a:xfrm>
            <a:prstGeom prst="rect">
              <a:avLst/>
            </a:prstGeom>
            <a:solidFill>
              <a:schemeClr val="bg1">
                <a:lumMod val="85000"/>
              </a:schemeClr>
            </a:solidFill>
          </p:spPr>
          <p:txBody>
            <a:bodyPr wrap="none">
              <a:spAutoFit/>
            </a:bodyPr>
            <a:lstStyle/>
            <a:p>
              <a:r>
                <a:rPr lang="lt-LT" sz="1400" dirty="0" smtClean="0">
                  <a:solidFill>
                    <a:srgbClr val="000000"/>
                  </a:solidFill>
                  <a:latin typeface="Calibri" panose="020F0502020204030204" pitchFamily="34" charset="0"/>
                  <a:cs typeface="Avenir Next Demi Bold"/>
                </a:rPr>
                <a:t>3</a:t>
              </a:r>
              <a:endParaRPr lang="en-US" sz="1400" dirty="0">
                <a:solidFill>
                  <a:srgbClr val="000000"/>
                </a:solidFill>
                <a:latin typeface="Calibri" panose="020F0502020204030204" pitchFamily="34" charset="0"/>
                <a:cs typeface="Avenir Next Demi Bold"/>
              </a:endParaRPr>
            </a:p>
          </p:txBody>
        </p:sp>
      </p:grpSp>
    </p:spTree>
    <p:extLst>
      <p:ext uri="{BB962C8B-B14F-4D97-AF65-F5344CB8AC3E}">
        <p14:creationId xmlns:p14="http://schemas.microsoft.com/office/powerpoint/2010/main" val="5617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Energetinės nepriklausomybės ir tiekimo saugumo bei patikimumo užtikrinimas ir dujų ūkyje</a:t>
            </a:r>
            <a:endParaRPr lang="lt-LT" dirty="0"/>
          </a:p>
        </p:txBody>
      </p:sp>
      <p:pic>
        <p:nvPicPr>
          <p:cNvPr id="5" name="Picture 41"/>
          <p:cNvPicPr/>
          <p:nvPr/>
        </p:nvPicPr>
        <p:blipFill rotWithShape="1">
          <a:blip r:embed="rId2" cstate="print">
            <a:extLst>
              <a:ext uri="{28A0092B-C50C-407E-A947-70E740481C1C}">
                <a14:useLocalDpi xmlns:a14="http://schemas.microsoft.com/office/drawing/2010/main" val="0"/>
              </a:ext>
            </a:extLst>
          </a:blip>
          <a:srcRect l="2465" t="7019" r="2198" b="3015"/>
          <a:stretch/>
        </p:blipFill>
        <p:spPr bwMode="auto">
          <a:xfrm>
            <a:off x="2555776" y="2276872"/>
            <a:ext cx="3600399" cy="27948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71134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Pastatų ūkio renovavimo progresas ir potencialas</a:t>
            </a:r>
            <a:endParaRPr lang="lt-LT" dirty="0"/>
          </a:p>
        </p:txBody>
      </p:sp>
      <p:sp>
        <p:nvSpPr>
          <p:cNvPr id="4" name="Teksto vietos rezervavimo ženklas 3"/>
          <p:cNvSpPr>
            <a:spLocks noGrp="1"/>
          </p:cNvSpPr>
          <p:nvPr>
            <p:ph type="body" sz="quarter" idx="14"/>
          </p:nvPr>
        </p:nvSpPr>
        <p:spPr/>
        <p:txBody>
          <a:bodyPr/>
          <a:lstStyle/>
          <a:p>
            <a:endParaRPr lang="lt-LT"/>
          </a:p>
        </p:txBody>
      </p:sp>
      <p:pic>
        <p:nvPicPr>
          <p:cNvPr id="5" name="Paveikslėlis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420888"/>
            <a:ext cx="3672408" cy="2304256"/>
          </a:xfrm>
          <a:prstGeom prst="rect">
            <a:avLst/>
          </a:prstGeom>
          <a:noFill/>
        </p:spPr>
      </p:pic>
      <p:pic>
        <p:nvPicPr>
          <p:cNvPr id="6" name="Paveikslėlis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492896"/>
            <a:ext cx="3456384" cy="2123315"/>
          </a:xfrm>
          <a:prstGeom prst="rect">
            <a:avLst/>
          </a:prstGeom>
          <a:noFill/>
        </p:spPr>
      </p:pic>
      <p:sp>
        <p:nvSpPr>
          <p:cNvPr id="7" name="TextBox 6"/>
          <p:cNvSpPr txBox="1"/>
          <p:nvPr/>
        </p:nvSpPr>
        <p:spPr>
          <a:xfrm>
            <a:off x="1331640" y="2273155"/>
            <a:ext cx="122413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vnt.</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8" name="TextBox 7"/>
          <p:cNvSpPr txBox="1"/>
          <p:nvPr/>
        </p:nvSpPr>
        <p:spPr>
          <a:xfrm>
            <a:off x="5940152" y="2277822"/>
            <a:ext cx="122413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proc.</a:t>
            </a:r>
            <a:endParaRPr lang="lt-LT" sz="120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0485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Savivaldybės, kuriose vyko daugiabučių namų renovacija pagal priemonę VP3‒1.1‒VRM‒03‒R „Daugiabučių namų atnaujinimas pirmiausia didinant jų energijos vartojimo efektyvumą“ (kair.) ir socialinio būsto projektai (</a:t>
            </a:r>
            <a:r>
              <a:rPr lang="lt-LT" dirty="0" err="1"/>
              <a:t>deš</a:t>
            </a:r>
            <a:r>
              <a:rPr lang="lt-LT" dirty="0"/>
              <a:t>.)</a:t>
            </a:r>
          </a:p>
        </p:txBody>
      </p:sp>
      <p:sp>
        <p:nvSpPr>
          <p:cNvPr id="4" name="Teksto vietos rezervavimo ženklas 3"/>
          <p:cNvSpPr>
            <a:spLocks noGrp="1"/>
          </p:cNvSpPr>
          <p:nvPr>
            <p:ph type="body" sz="quarter" idx="14"/>
          </p:nvPr>
        </p:nvSpPr>
        <p:spPr/>
        <p:txBody>
          <a:bodyPr/>
          <a:lstStyle/>
          <a:p>
            <a:r>
              <a:rPr lang="lt-LT" dirty="0" smtClean="0"/>
              <a:t>šaltinis: sudaryta autorių pagal CVPIS duomenis</a:t>
            </a:r>
            <a:endParaRPr lang="lt-LT" dirty="0"/>
          </a:p>
        </p:txBody>
      </p:sp>
      <p:pic>
        <p:nvPicPr>
          <p:cNvPr id="5"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430213" y="2276872"/>
            <a:ext cx="4033267" cy="3168352"/>
          </a:xfrm>
          <a:prstGeom prst="rect">
            <a:avLst/>
          </a:prstGeom>
          <a:noFill/>
        </p:spPr>
      </p:pic>
      <p:pic>
        <p:nvPicPr>
          <p:cNvPr id="6" name="Picture 473"/>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4176464" cy="3289915"/>
          </a:xfrm>
          <a:prstGeom prst="rect">
            <a:avLst/>
          </a:prstGeom>
          <a:noFill/>
        </p:spPr>
      </p:pic>
    </p:spTree>
    <p:extLst>
      <p:ext uri="{BB962C8B-B14F-4D97-AF65-F5344CB8AC3E}">
        <p14:creationId xmlns:p14="http://schemas.microsoft.com/office/powerpoint/2010/main" val="4153241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
            </p:custDataLst>
            <p:extLst>
              <p:ext uri="{D42A27DB-BD31-4B8C-83A1-F6EECF244321}">
                <p14:modId xmlns:p14="http://schemas.microsoft.com/office/powerpoint/2010/main" val="30211047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5287"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lt-LT" dirty="0" smtClean="0"/>
              <a:t>Remtinos veiklos pasirinktos tinkamai ir viena kitą papildančios</a:t>
            </a:r>
            <a:endParaRPr lang="lt-LT" dirty="0"/>
          </a:p>
        </p:txBody>
      </p:sp>
      <p:grpSp>
        <p:nvGrpSpPr>
          <p:cNvPr id="17" name="Group 16"/>
          <p:cNvGrpSpPr/>
          <p:nvPr/>
        </p:nvGrpSpPr>
        <p:grpSpPr>
          <a:xfrm>
            <a:off x="467544" y="3255176"/>
            <a:ext cx="559212" cy="551904"/>
            <a:chOff x="2123728" y="1329131"/>
            <a:chExt cx="576064" cy="587701"/>
          </a:xfrm>
        </p:grpSpPr>
        <p:sp>
          <p:nvSpPr>
            <p:cNvPr id="15" name="Rectangle 14"/>
            <p:cNvSpPr/>
            <p:nvPr/>
          </p:nvSpPr>
          <p:spPr>
            <a:xfrm>
              <a:off x="2123728" y="1329131"/>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2275943" y="1435221"/>
              <a:ext cx="271634" cy="360000"/>
            </a:xfrm>
            <a:prstGeom prst="rect">
              <a:avLst/>
            </a:prstGeom>
          </p:spPr>
        </p:pic>
      </p:grpSp>
      <p:sp>
        <p:nvSpPr>
          <p:cNvPr id="18" name="Rectangle 17"/>
          <p:cNvSpPr/>
          <p:nvPr/>
        </p:nvSpPr>
        <p:spPr>
          <a:xfrm>
            <a:off x="1160952" y="3255176"/>
            <a:ext cx="3239281" cy="101566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solidFill>
                  <a:srgbClr val="000000"/>
                </a:solidFill>
              </a:rPr>
              <a:t>elektros orinių linijų keitimas </a:t>
            </a:r>
            <a:r>
              <a:rPr lang="lt-LT" sz="1200" dirty="0" smtClean="0">
                <a:solidFill>
                  <a:srgbClr val="000000"/>
                </a:solidFill>
              </a:rPr>
              <a:t>kabelinėmis;</a:t>
            </a:r>
          </a:p>
          <a:p>
            <a:pPr marL="171450" lvl="0" indent="-171450">
              <a:buClr>
                <a:srgbClr val="3BA1BC"/>
              </a:buClr>
              <a:buFont typeface="Arial" panose="020B0604020202020204" pitchFamily="34" charset="0"/>
              <a:buChar char="•"/>
            </a:pPr>
            <a:r>
              <a:rPr lang="lt-LT" sz="1200" dirty="0" smtClean="0">
                <a:solidFill>
                  <a:srgbClr val="000000"/>
                </a:solidFill>
              </a:rPr>
              <a:t>elektros </a:t>
            </a:r>
            <a:r>
              <a:rPr lang="lt-LT" sz="1200" dirty="0">
                <a:solidFill>
                  <a:srgbClr val="000000"/>
                </a:solidFill>
              </a:rPr>
              <a:t>perdavimo linijos Klaipėda‒Telšiai </a:t>
            </a:r>
            <a:r>
              <a:rPr lang="lt-LT" sz="1200" dirty="0" smtClean="0">
                <a:solidFill>
                  <a:srgbClr val="000000"/>
                </a:solidFill>
              </a:rPr>
              <a:t>statyba;</a:t>
            </a:r>
          </a:p>
          <a:p>
            <a:pPr marL="171450" lvl="0" indent="-171450">
              <a:buClr>
                <a:srgbClr val="3BA1BC"/>
              </a:buClr>
              <a:buFont typeface="Arial" panose="020B0604020202020204" pitchFamily="34" charset="0"/>
              <a:buChar char="•"/>
            </a:pPr>
            <a:r>
              <a:rPr lang="lt-LT" sz="1200" dirty="0" smtClean="0">
                <a:solidFill>
                  <a:srgbClr val="000000"/>
                </a:solidFill>
              </a:rPr>
              <a:t>transformatorinių </a:t>
            </a:r>
            <a:r>
              <a:rPr lang="lt-LT" sz="1200" dirty="0">
                <a:solidFill>
                  <a:srgbClr val="000000"/>
                </a:solidFill>
              </a:rPr>
              <a:t>pastočių, jų skirstyklų </a:t>
            </a:r>
            <a:r>
              <a:rPr lang="lt-LT" sz="1200" dirty="0" smtClean="0">
                <a:solidFill>
                  <a:srgbClr val="000000"/>
                </a:solidFill>
              </a:rPr>
              <a:t>rekonstrukcija.</a:t>
            </a:r>
            <a:endParaRPr lang="lt-LT" sz="1200" dirty="0">
              <a:solidFill>
                <a:srgbClr val="000000"/>
              </a:solidFill>
            </a:endParaRPr>
          </a:p>
        </p:txBody>
      </p:sp>
      <p:grpSp>
        <p:nvGrpSpPr>
          <p:cNvPr id="35" name="Group 34"/>
          <p:cNvGrpSpPr/>
          <p:nvPr/>
        </p:nvGrpSpPr>
        <p:grpSpPr>
          <a:xfrm>
            <a:off x="4725427" y="5259995"/>
            <a:ext cx="559212" cy="551904"/>
            <a:chOff x="526425" y="2398911"/>
            <a:chExt cx="576064" cy="587701"/>
          </a:xfrm>
        </p:grpSpPr>
        <p:sp>
          <p:nvSpPr>
            <p:cNvPr id="20" name="Rectangle 19"/>
            <p:cNvSpPr/>
            <p:nvPr/>
          </p:nvSpPr>
          <p:spPr>
            <a:xfrm>
              <a:off x="526425" y="2398911"/>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7"/>
            <a:stretch>
              <a:fillRect/>
            </a:stretch>
          </p:blipFill>
          <p:spPr>
            <a:xfrm>
              <a:off x="598433" y="2544353"/>
              <a:ext cx="424264" cy="252000"/>
            </a:xfrm>
            <a:prstGeom prst="rect">
              <a:avLst/>
            </a:prstGeom>
          </p:spPr>
        </p:pic>
      </p:grpSp>
      <p:sp>
        <p:nvSpPr>
          <p:cNvPr id="23" name="Rectangle 22"/>
          <p:cNvSpPr/>
          <p:nvPr/>
        </p:nvSpPr>
        <p:spPr>
          <a:xfrm>
            <a:off x="5418835" y="5308644"/>
            <a:ext cx="3239281"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t>magistralinio dujotiekio Jurbarkas‒Klaipėda statyba</a:t>
            </a:r>
            <a:endParaRPr lang="lt-LT" sz="1200" dirty="0">
              <a:solidFill>
                <a:srgbClr val="000000"/>
              </a:solidFill>
            </a:endParaRPr>
          </a:p>
        </p:txBody>
      </p:sp>
      <p:grpSp>
        <p:nvGrpSpPr>
          <p:cNvPr id="37" name="Group 36"/>
          <p:cNvGrpSpPr/>
          <p:nvPr/>
        </p:nvGrpSpPr>
        <p:grpSpPr>
          <a:xfrm>
            <a:off x="4725427" y="4354846"/>
            <a:ext cx="559212" cy="551904"/>
            <a:chOff x="4783034" y="1190616"/>
            <a:chExt cx="576064" cy="587701"/>
          </a:xfrm>
        </p:grpSpPr>
        <p:sp>
          <p:nvSpPr>
            <p:cNvPr id="25" name="Rectangle 24"/>
            <p:cNvSpPr/>
            <p:nvPr/>
          </p:nvSpPr>
          <p:spPr>
            <a:xfrm>
              <a:off x="4783034" y="1190616"/>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8"/>
            <a:stretch>
              <a:fillRect/>
            </a:stretch>
          </p:blipFill>
          <p:spPr>
            <a:xfrm>
              <a:off x="4873032" y="1308709"/>
              <a:ext cx="371514" cy="360000"/>
            </a:xfrm>
            <a:prstGeom prst="rect">
              <a:avLst/>
            </a:prstGeom>
          </p:spPr>
        </p:pic>
      </p:grpSp>
      <p:sp>
        <p:nvSpPr>
          <p:cNvPr id="28" name="Rectangle 27"/>
          <p:cNvSpPr/>
          <p:nvPr/>
        </p:nvSpPr>
        <p:spPr>
          <a:xfrm>
            <a:off x="5418835" y="4354846"/>
            <a:ext cx="3239281" cy="65685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t>susidėvėjusių centralizuoto šilumos tiekimo tinklų keitimas naujais diegiant naujausias </a:t>
            </a:r>
            <a:r>
              <a:rPr lang="lt-LT" sz="1200" dirty="0" smtClean="0"/>
              <a:t>technologijas</a:t>
            </a:r>
          </a:p>
        </p:txBody>
      </p:sp>
      <p:grpSp>
        <p:nvGrpSpPr>
          <p:cNvPr id="38" name="Group 37"/>
          <p:cNvGrpSpPr/>
          <p:nvPr/>
        </p:nvGrpSpPr>
        <p:grpSpPr>
          <a:xfrm>
            <a:off x="4725427" y="3255176"/>
            <a:ext cx="559212" cy="551904"/>
            <a:chOff x="4814885" y="2004886"/>
            <a:chExt cx="576064" cy="587701"/>
          </a:xfrm>
        </p:grpSpPr>
        <p:sp>
          <p:nvSpPr>
            <p:cNvPr id="29" name="Rectangle 28"/>
            <p:cNvSpPr/>
            <p:nvPr/>
          </p:nvSpPr>
          <p:spPr>
            <a:xfrm>
              <a:off x="4814885" y="2004886"/>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9"/>
            <a:stretch>
              <a:fillRect/>
            </a:stretch>
          </p:blipFill>
          <p:spPr>
            <a:xfrm>
              <a:off x="4914075" y="2117161"/>
              <a:ext cx="417993" cy="360000"/>
            </a:xfrm>
            <a:prstGeom prst="rect">
              <a:avLst/>
            </a:prstGeom>
          </p:spPr>
        </p:pic>
      </p:grpSp>
      <p:sp>
        <p:nvSpPr>
          <p:cNvPr id="31" name="Rectangle 30"/>
          <p:cNvSpPr/>
          <p:nvPr/>
        </p:nvSpPr>
        <p:spPr>
          <a:xfrm>
            <a:off x="5418835" y="3255176"/>
            <a:ext cx="3239281"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t>didelio efektyvumo termofikacinių elektrinių, kogeneracinės elektrinės jėgainės statyba;</a:t>
            </a:r>
          </a:p>
          <a:p>
            <a:pPr marL="171450" lvl="0" indent="-171450">
              <a:buClr>
                <a:srgbClr val="3BA1BC"/>
              </a:buClr>
              <a:buFont typeface="Arial" panose="020B0604020202020204" pitchFamily="34" charset="0"/>
              <a:buChar char="•"/>
            </a:pPr>
            <a:r>
              <a:rPr lang="lt-LT" sz="1200" dirty="0" smtClean="0"/>
              <a:t>biokuro katilinių renovacija / statyba ar katilinių pritaikymas naudoti biokurą</a:t>
            </a:r>
            <a:endParaRPr lang="lt-LT" sz="1200" dirty="0">
              <a:solidFill>
                <a:srgbClr val="000000"/>
              </a:solidFill>
            </a:endParaRPr>
          </a:p>
        </p:txBody>
      </p:sp>
      <p:grpSp>
        <p:nvGrpSpPr>
          <p:cNvPr id="36" name="Group 35"/>
          <p:cNvGrpSpPr/>
          <p:nvPr/>
        </p:nvGrpSpPr>
        <p:grpSpPr>
          <a:xfrm>
            <a:off x="467544" y="4419730"/>
            <a:ext cx="559212" cy="551904"/>
            <a:chOff x="522533" y="3412572"/>
            <a:chExt cx="576064" cy="587701"/>
          </a:xfrm>
        </p:grpSpPr>
        <p:sp>
          <p:nvSpPr>
            <p:cNvPr id="32" name="Rectangle 31"/>
            <p:cNvSpPr/>
            <p:nvPr/>
          </p:nvSpPr>
          <p:spPr>
            <a:xfrm>
              <a:off x="522533" y="3412572"/>
              <a:ext cx="576064" cy="587701"/>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p:cNvPicPr>
              <a:picLocks noChangeAspect="1"/>
            </p:cNvPicPr>
            <p:nvPr/>
          </p:nvPicPr>
          <p:blipFill>
            <a:blip r:embed="rId10"/>
            <a:stretch>
              <a:fillRect/>
            </a:stretch>
          </p:blipFill>
          <p:spPr>
            <a:xfrm>
              <a:off x="696272" y="3508422"/>
              <a:ext cx="237657" cy="396000"/>
            </a:xfrm>
            <a:prstGeom prst="rect">
              <a:avLst/>
            </a:prstGeom>
          </p:spPr>
        </p:pic>
      </p:grpSp>
      <p:sp>
        <p:nvSpPr>
          <p:cNvPr id="34" name="Rectangle 33"/>
          <p:cNvSpPr/>
          <p:nvPr/>
        </p:nvSpPr>
        <p:spPr>
          <a:xfrm>
            <a:off x="1160952" y="4429561"/>
            <a:ext cx="3239281" cy="101566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t>viešosios paskirties pastatų rekonstrukcija / energetikos sistemų </a:t>
            </a:r>
            <a:r>
              <a:rPr lang="lt-LT" sz="1200" dirty="0" smtClean="0"/>
              <a:t>modernizavimas;</a:t>
            </a:r>
          </a:p>
          <a:p>
            <a:pPr marL="171450" lvl="0" indent="-171450">
              <a:buClr>
                <a:srgbClr val="3BA1BC"/>
              </a:buClr>
              <a:buFont typeface="Arial" panose="020B0604020202020204" pitchFamily="34" charset="0"/>
              <a:buChar char="•"/>
            </a:pPr>
            <a:r>
              <a:rPr lang="lt-LT" sz="1200" dirty="0"/>
              <a:t>daugiabučių namų modernizavimas / modernizavimo </a:t>
            </a:r>
            <a:r>
              <a:rPr lang="lt-LT" sz="1200" dirty="0" smtClean="0"/>
              <a:t>skatinimas;</a:t>
            </a:r>
          </a:p>
          <a:p>
            <a:pPr marL="171450" lvl="0" indent="-171450">
              <a:buClr>
                <a:srgbClr val="3BA1BC"/>
              </a:buClr>
              <a:buFont typeface="Arial" panose="020B0604020202020204" pitchFamily="34" charset="0"/>
              <a:buChar char="•"/>
            </a:pPr>
            <a:r>
              <a:rPr lang="lt-LT" sz="1200" dirty="0"/>
              <a:t>socialinio būsto </a:t>
            </a:r>
            <a:r>
              <a:rPr lang="lt-LT" sz="1200" dirty="0" smtClean="0"/>
              <a:t>plėtra. </a:t>
            </a:r>
            <a:endParaRPr lang="lt-LT" sz="1200" dirty="0">
              <a:solidFill>
                <a:srgbClr val="000000"/>
              </a:solidFill>
            </a:endParaRPr>
          </a:p>
        </p:txBody>
      </p:sp>
      <p:sp>
        <p:nvSpPr>
          <p:cNvPr id="42" name="TextBox 41"/>
          <p:cNvSpPr txBox="1"/>
          <p:nvPr/>
        </p:nvSpPr>
        <p:spPr>
          <a:xfrm>
            <a:off x="467544" y="2852936"/>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Remtinos veiklos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43" name="Straight Connector 42"/>
          <p:cNvCxnSpPr/>
          <p:nvPr/>
        </p:nvCxnSpPr>
        <p:spPr>
          <a:xfrm>
            <a:off x="467544" y="3140968"/>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4196884" y="1880888"/>
            <a:ext cx="972000" cy="540000"/>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uždavinys</a:t>
            </a:r>
            <a:endParaRPr lang="en-GB" sz="1200" baseline="-25000" dirty="0" smtClean="0">
              <a:latin typeface="Calibri" panose="020F0502020204030204" pitchFamily="34" charset="0"/>
            </a:endParaRPr>
          </a:p>
        </p:txBody>
      </p:sp>
      <p:sp>
        <p:nvSpPr>
          <p:cNvPr id="47" name="Rectangle 46"/>
          <p:cNvSpPr/>
          <p:nvPr/>
        </p:nvSpPr>
        <p:spPr>
          <a:xfrm>
            <a:off x="2915816" y="1880888"/>
            <a:ext cx="972000" cy="540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veikla</a:t>
            </a:r>
            <a:endParaRPr lang="en-GB" sz="1200" baseline="-25000" dirty="0" smtClean="0">
              <a:latin typeface="Calibri" panose="020F0502020204030204" pitchFamily="34" charset="0"/>
            </a:endParaRPr>
          </a:p>
        </p:txBody>
      </p:sp>
      <p:sp>
        <p:nvSpPr>
          <p:cNvPr id="48" name="Rectangle 47"/>
          <p:cNvSpPr/>
          <p:nvPr/>
        </p:nvSpPr>
        <p:spPr>
          <a:xfrm>
            <a:off x="5493028" y="1880888"/>
            <a:ext cx="972000" cy="5400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tikslas</a:t>
            </a:r>
            <a:endParaRPr lang="en-GB" sz="1200" baseline="-25000" dirty="0" smtClean="0">
              <a:latin typeface="Calibri" panose="020F0502020204030204" pitchFamily="34" charset="0"/>
            </a:endParaRPr>
          </a:p>
        </p:txBody>
      </p:sp>
      <p:sp>
        <p:nvSpPr>
          <p:cNvPr id="49" name="Isosceles Triangle 48"/>
          <p:cNvSpPr/>
          <p:nvPr/>
        </p:nvSpPr>
        <p:spPr>
          <a:xfrm rot="5400000">
            <a:off x="3836844" y="2085699"/>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50" name="Isosceles Triangle 49"/>
          <p:cNvSpPr/>
          <p:nvPr/>
        </p:nvSpPr>
        <p:spPr>
          <a:xfrm rot="5400000">
            <a:off x="5132988" y="2085699"/>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54" name="TextBox 53"/>
          <p:cNvSpPr txBox="1"/>
          <p:nvPr/>
        </p:nvSpPr>
        <p:spPr>
          <a:xfrm>
            <a:off x="467544"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Intervencijos logika</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55" name="Straight Connector 54"/>
          <p:cNvCxnSpPr/>
          <p:nvPr/>
        </p:nvCxnSpPr>
        <p:spPr>
          <a:xfrm>
            <a:off x="467544" y="158542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23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z="1800" dirty="0"/>
              <a:t>S</a:t>
            </a:r>
            <a:r>
              <a:rPr lang="lt-LT" sz="1800" dirty="0" smtClean="0"/>
              <a:t>trateginių </a:t>
            </a:r>
            <a:r>
              <a:rPr lang="lt-LT" sz="1800" dirty="0"/>
              <a:t>dokumentų tikslai ir uždaviniai buvo </a:t>
            </a:r>
            <a:r>
              <a:rPr lang="lt-LT" sz="1800" dirty="0" smtClean="0"/>
              <a:t>pasiekti</a:t>
            </a:r>
            <a:endParaRPr lang="lt-LT" sz="1800" dirty="0"/>
          </a:p>
        </p:txBody>
      </p:sp>
      <p:sp>
        <p:nvSpPr>
          <p:cNvPr id="3" name="Turinio vietos rezervavimo ženklas 2"/>
          <p:cNvSpPr>
            <a:spLocks noGrp="1"/>
          </p:cNvSpPr>
          <p:nvPr>
            <p:ph idx="1"/>
          </p:nvPr>
        </p:nvSpPr>
        <p:spPr>
          <a:xfrm>
            <a:off x="447675" y="1340768"/>
            <a:ext cx="8067675" cy="4548163"/>
          </a:xfrm>
        </p:spPr>
        <p:txBody>
          <a:bodyPr/>
          <a:lstStyle/>
          <a:p>
            <a:pPr lvl="0"/>
            <a:r>
              <a:rPr lang="lt-LT" sz="1400" b="1" dirty="0"/>
              <a:t>Energijos vartojimo efektyvumo didinimas.</a:t>
            </a:r>
            <a:r>
              <a:rPr lang="lt-LT" sz="1400" dirty="0"/>
              <a:t> Numatyta mažinti ŠESD emisijų kiekį, bendrą energijos suvartojimą ir didinti galutinės energijos sutaupymus. Vertinama, jog 2005‒2014 m. laikotarpiu energijos intensyvumas vidutiniškai kasmet mažėjo 5,3 proc., o ŠESD emisijos CO</a:t>
            </a:r>
            <a:r>
              <a:rPr lang="lt-LT" sz="1400" baseline="-25000" dirty="0"/>
              <a:t>2</a:t>
            </a:r>
            <a:r>
              <a:rPr lang="lt-LT" sz="1400" dirty="0"/>
              <a:t> </a:t>
            </a:r>
            <a:r>
              <a:rPr lang="lt-LT" sz="1400" dirty="0" err="1"/>
              <a:t>ekv</a:t>
            </a:r>
            <a:r>
              <a:rPr lang="lt-LT" sz="1400" dirty="0"/>
              <a:t> / mln. Eur BVP kiekis sumažėjo 0,24 </a:t>
            </a:r>
            <a:r>
              <a:rPr lang="lt-LT" sz="1400" dirty="0" err="1"/>
              <a:t>proc.Vertinama</a:t>
            </a:r>
            <a:r>
              <a:rPr lang="lt-LT" sz="1400" dirty="0"/>
              <a:t>, kad nors Lietuvoje vis dar suvartojama daugiau energijos nei ES (2014 m.: Lietuvoje 202,5 </a:t>
            </a:r>
            <a:r>
              <a:rPr lang="lt-LT" sz="1400" dirty="0" err="1"/>
              <a:t>tne</a:t>
            </a:r>
            <a:r>
              <a:rPr lang="lt-LT" sz="1400" dirty="0"/>
              <a:t>/1 000 Eur BPV, ES ‒ 121,6 </a:t>
            </a:r>
            <a:r>
              <a:rPr lang="lt-LT" sz="1400" dirty="0" err="1"/>
              <a:t>tne</a:t>
            </a:r>
            <a:r>
              <a:rPr lang="lt-LT" sz="1400" dirty="0"/>
              <a:t>/1 000 Eur BVP), energijos vartojimo intensyvumo mažėjimas spartesnis (5,3 proc. Lietuvoje ir 2,2 proc. ES). </a:t>
            </a:r>
          </a:p>
          <a:p>
            <a:pPr lvl="0"/>
            <a:r>
              <a:rPr lang="lt-LT" sz="1400" b="1" dirty="0"/>
              <a:t>AEI dalies energijos vartojime didinimas.</a:t>
            </a:r>
            <a:r>
              <a:rPr lang="lt-LT" sz="1400" dirty="0"/>
              <a:t> Numatyta didinti AEI dalį bendrame suvartojamos energijos kiekyje, bendrame energijos gamybos balanse, taip pat akcentuojant AEI dalies elektros energijos gamyboje padidėjimą. Vertinama, jog AEI plėtra vyko efektyviai, kadangi jau 2014 m. AEI sudarė 13,57 proc. pirminės energijos gamybos balanse (2005‒2015 m. AEI dalis padidėjo 25,2 </a:t>
            </a:r>
            <a:r>
              <a:rPr lang="lt-LT" sz="1400" dirty="0" err="1"/>
              <a:t>proc</a:t>
            </a:r>
            <a:r>
              <a:rPr lang="lt-LT" sz="1400" dirty="0"/>
              <a:t>), 2015 m. ‒ 15,5 proc. elektros energijos gamyboje (2005‒2015 m. laikotarpiu AEI dalis padidėjo 15,1 proc.), 46,17 proc. šiluminės energijos gamyboje (2005‒2015 m. laikotarpiu AEI dalis padidėjo 16,8 proc.).</a:t>
            </a:r>
          </a:p>
          <a:p>
            <a:pPr lvl="0"/>
            <a:r>
              <a:rPr lang="lt-LT" sz="1400" b="1" dirty="0"/>
              <a:t>Energijos tiekimo saugumo ir patikimumo didinimas. </a:t>
            </a:r>
            <a:r>
              <a:rPr lang="lt-LT" sz="1400" dirty="0"/>
              <a:t>Numatyta užtikrinti dujų tiekėjų diversifikaciją bei saugų ir patikimą energijos tiekimą. SAIDI (‒7,38 proc.) ir SAIFI (‒8,3 proc.) rodikliai rodo, jog elektros skirstymo tinkluose 2008‒2015 m. laikotarpiu užtikrinamas kokybiškas energijos tiekimas. ENS (‒17,1 proc.) ir AIT (‒13,7) rodikliai rodo, jog elektros perdavimo tinkluose 2010‒2015 m. laikotarpiu užtikrinamas kokybiškas energijos tiekimas. Dujų perdavimo kokybė (SAIDI (‒3,5 proc.) ir SAIFI (‒5,4 proc.)) 2008‒2015 m. laikotarpiu išlieka aukšto lygio. </a:t>
            </a:r>
          </a:p>
          <a:p>
            <a:endParaRPr lang="lt-LT" sz="1400" dirty="0"/>
          </a:p>
        </p:txBody>
      </p:sp>
    </p:spTree>
    <p:extLst>
      <p:ext uri="{BB962C8B-B14F-4D97-AF65-F5344CB8AC3E}">
        <p14:creationId xmlns:p14="http://schemas.microsoft.com/office/powerpoint/2010/main" val="323997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EAVP ir SSVP tikslų ir uždavinių pasiekimas</a:t>
            </a:r>
            <a:endParaRPr lang="lt-LT" dirty="0"/>
          </a:p>
        </p:txBody>
      </p:sp>
      <p:sp>
        <p:nvSpPr>
          <p:cNvPr id="3" name="Turinio vietos rezervavimo ženklas 2"/>
          <p:cNvSpPr>
            <a:spLocks noGrp="1"/>
          </p:cNvSpPr>
          <p:nvPr>
            <p:ph idx="1"/>
          </p:nvPr>
        </p:nvSpPr>
        <p:spPr/>
        <p:txBody>
          <a:bodyPr/>
          <a:lstStyle/>
          <a:p>
            <a:r>
              <a:rPr lang="lt-LT" dirty="0"/>
              <a:t>ES intervencijos energetikos sektoriuje buvo numatytos pagal dvi Veiksmų programas: EAVP ir SSVP. Programos nukreiptos tikslingai į identifikuotas problemas, numatant tikslus bei uždavinius, susijusius su infrastruktūros modernizavimu, integracija į Vakarų Europos energetikos rinką, energijos tiekimo saugumą ir patikimumą, AEI dalies energijos gamyboje bei suvartojime didinimą</a:t>
            </a:r>
            <a:r>
              <a:rPr lang="lt-LT" dirty="0" smtClean="0"/>
              <a:t>, būsto </a:t>
            </a:r>
            <a:r>
              <a:rPr lang="lt-LT" dirty="0"/>
              <a:t>sąlygų ir aplinkos kokybės gerinimą. Tikslai ir uždaviniai pasiekti 15 priemonių pagalba visuose penkiuose energetikos ūkiuose</a:t>
            </a:r>
          </a:p>
        </p:txBody>
      </p:sp>
    </p:spTree>
    <p:extLst>
      <p:ext uri="{BB962C8B-B14F-4D97-AF65-F5344CB8AC3E}">
        <p14:creationId xmlns:p14="http://schemas.microsoft.com/office/powerpoint/2010/main" val="1914582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EAVP ir SSVP programos rodiklių pasiekimas</a:t>
            </a:r>
            <a:endParaRPr lang="lt-LT" dirty="0"/>
          </a:p>
        </p:txBody>
      </p:sp>
      <p:sp>
        <p:nvSpPr>
          <p:cNvPr id="3" name="Turinio vietos rezervavimo ženklas 2"/>
          <p:cNvSpPr>
            <a:spLocks noGrp="1"/>
          </p:cNvSpPr>
          <p:nvPr>
            <p:ph idx="1"/>
          </p:nvPr>
        </p:nvSpPr>
        <p:spPr/>
        <p:txBody>
          <a:bodyPr/>
          <a:lstStyle/>
          <a:p>
            <a:r>
              <a:rPr lang="lt-LT" sz="1600" dirty="0"/>
              <a:t>EAVP numatyti trys programos lygmens rodikliai: elektros energijos transportavimo nuostoliai, šiluminės energijos transportavimo nuostoliai bei MAIFI (vidutinis neplanuotų trumpų nutraukimų elektros vartotojams skaičius). Vertinama, jog technologiniai nuostoliai 2006‒2015 m. laikotarpiu sumažėjo elektros (‒4,4 proc.) bei šilumos (‒0,92 proc.) tinkluose. </a:t>
            </a:r>
          </a:p>
          <a:p>
            <a:r>
              <a:rPr lang="lt-LT" sz="1600" dirty="0"/>
              <a:t>SSVP numatyti trys programos lygmens rodikliai buvo pasiekti: energijos intensyvumas </a:t>
            </a:r>
            <a:r>
              <a:rPr lang="lt-LT" sz="1600" dirty="0" err="1"/>
              <a:t>tne</a:t>
            </a:r>
            <a:r>
              <a:rPr lang="lt-LT" sz="1600" dirty="0"/>
              <a:t>/1 000 Eur (202,5 proc.), AEI panaudojimas </a:t>
            </a:r>
            <a:r>
              <a:rPr lang="lt-LT" sz="1600" dirty="0" err="1"/>
              <a:t>tne</a:t>
            </a:r>
            <a:r>
              <a:rPr lang="lt-LT" sz="1600" dirty="0"/>
              <a:t> (140,35 proc.), ŠESD emisija į atmosferą tūkst. </a:t>
            </a:r>
            <a:r>
              <a:rPr lang="lt-LT" sz="1600" dirty="0" err="1"/>
              <a:t>tne</a:t>
            </a:r>
            <a:r>
              <a:rPr lang="lt-LT" sz="1600" dirty="0"/>
              <a:t> CO</a:t>
            </a:r>
            <a:r>
              <a:rPr lang="lt-LT" sz="1600" baseline="-25000" dirty="0"/>
              <a:t>2</a:t>
            </a:r>
            <a:r>
              <a:rPr lang="lt-LT" sz="1600" dirty="0"/>
              <a:t> </a:t>
            </a:r>
            <a:r>
              <a:rPr lang="lt-LT" sz="1600" dirty="0" err="1"/>
              <a:t>ekv</a:t>
            </a:r>
            <a:r>
              <a:rPr lang="lt-LT" sz="1600" dirty="0"/>
              <a:t>./mln. Eur BVP (115,38 proc.). </a:t>
            </a:r>
          </a:p>
          <a:p>
            <a:r>
              <a:rPr lang="lt-LT" sz="1600" dirty="0"/>
              <a:t>2007‒2013 m. laikotarpiu Veiksmų programa keitėsi, priklausomai nuo ekonominės situacijos, todėl MAIFI rodiklis nebebuvo skaičiuojamas kaip programos įgyvendinimo rodiklis. </a:t>
            </a:r>
          </a:p>
          <a:p>
            <a:endParaRPr lang="lt-LT" sz="1600" dirty="0"/>
          </a:p>
        </p:txBody>
      </p:sp>
    </p:spTree>
    <p:extLst>
      <p:ext uri="{BB962C8B-B14F-4D97-AF65-F5344CB8AC3E}">
        <p14:creationId xmlns:p14="http://schemas.microsoft.com/office/powerpoint/2010/main" val="12139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Priemonių rodiklių pasiekimas</a:t>
            </a:r>
            <a:endParaRPr lang="lt-LT" dirty="0"/>
          </a:p>
        </p:txBody>
      </p:sp>
      <p:sp>
        <p:nvSpPr>
          <p:cNvPr id="3" name="Turinio vietos rezervavimo ženklas 2"/>
          <p:cNvSpPr>
            <a:spLocks noGrp="1"/>
          </p:cNvSpPr>
          <p:nvPr>
            <p:ph idx="1"/>
          </p:nvPr>
        </p:nvSpPr>
        <p:spPr>
          <a:xfrm>
            <a:off x="447675" y="1484784"/>
            <a:ext cx="8067675" cy="4548163"/>
          </a:xfrm>
        </p:spPr>
        <p:txBody>
          <a:bodyPr/>
          <a:lstStyle/>
          <a:p>
            <a:r>
              <a:rPr lang="lt-LT" sz="1400" b="1" dirty="0" smtClean="0"/>
              <a:t>Rodikliai </a:t>
            </a:r>
            <a:r>
              <a:rPr lang="lt-LT" sz="1400" b="1" dirty="0"/>
              <a:t>viršyti</a:t>
            </a:r>
            <a:r>
              <a:rPr lang="lt-LT" sz="1400" dirty="0"/>
              <a:t>. Elektros perdavimo sistemų modernizavimo srityje pasiektas du kartus didesnis produkto rodiklis (18 vnt.) bei dvigubai didesnis rezultato rodiklis (433 tūkst. vartotojų). Panaši tendencija fiksuojama ir elektros skirstymo modernizavimo srityje pasiektas net 19 kartų didesnis produkto rodiklis (774 vnt.). Taip pat 50 proc. viršytas elektros nuostolių sumažėjimo rodiklis. Viešosios paskirties pastatų renovavimo nacionaliniu bei regioniniu lygmeniu pasiekti didesni nei planuota produkto rodikliai ‒ fiksuojamas viršijimas siekia 4,8 karto. 2,6 karto viršytas valstybinių aukštųjų mokyklų ir profesinio mokymo bendrabučių energijos efektyvumo vartojimo rodiklis bei 2,2 karto ‒ renovuotų daugiabučių. </a:t>
            </a:r>
          </a:p>
          <a:p>
            <a:r>
              <a:rPr lang="lt-LT" sz="1400" b="1" dirty="0" smtClean="0"/>
              <a:t>Rodikliai </a:t>
            </a:r>
            <a:r>
              <a:rPr lang="lt-LT" sz="1400" b="1" dirty="0"/>
              <a:t>nepasiekti</a:t>
            </a:r>
            <a:r>
              <a:rPr lang="lt-LT" sz="1400" dirty="0"/>
              <a:t>. Rodiklių nepasiekimas fiksuojamas elektros energijos skirstymo modernizavimo srityje, kuomet faktinis vartotojų, kuriems pagerėjo elektros tiekimas, skaičius buvo du kartus mažesnis ‒ 239 tūkst. vartotojų. Taip pat nepasiektas gamtinių dujų priemonės rodiklis ‒ pritraukta 43,3 proc. planuotų privačių investicijų. Įrengiant iškastinio kuro jėgaines, pastatyta vienu pajėgumu mažiau nei planuota (7 vnt.). Nežymus nepasiekimas fiksuojamas įrengiant socialinius būstus, kuomet atnaujinta 19 pastatų mažiau nei planuota.</a:t>
            </a:r>
          </a:p>
          <a:p>
            <a:r>
              <a:rPr lang="lt-LT" sz="1400" b="1" dirty="0" smtClean="0"/>
              <a:t>Rodikliai </a:t>
            </a:r>
            <a:r>
              <a:rPr lang="lt-LT" sz="1400" b="1" dirty="0"/>
              <a:t>pasiekti kaip planuota</a:t>
            </a:r>
            <a:r>
              <a:rPr lang="lt-LT" sz="1400" dirty="0"/>
              <a:t>. Dauguma programose numatytų produkto bei rezultato rodiklių pasiekta kaip planuota ‒ 100 proc. produkto ir rezultato rodikliai pasiekti priemonėse (VP2-4.1-ŪM-02-V „Gamtinių dujų perdavimo sistemos modernizavimas ir plėtra“ bei VP2-4.2-ŪM-03-V „Energetikos objektų rekonstravimas ir perkėlimas“.</a:t>
            </a:r>
          </a:p>
          <a:p>
            <a:endParaRPr lang="lt-LT" sz="1400" dirty="0"/>
          </a:p>
        </p:txBody>
      </p:sp>
    </p:spTree>
    <p:extLst>
      <p:ext uri="{BB962C8B-B14F-4D97-AF65-F5344CB8AC3E}">
        <p14:creationId xmlns:p14="http://schemas.microsoft.com/office/powerpoint/2010/main" val="123933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47674" y="404664"/>
            <a:ext cx="8067675" cy="432048"/>
          </a:xfrm>
        </p:spPr>
        <p:txBody>
          <a:bodyPr/>
          <a:lstStyle/>
          <a:p>
            <a:r>
              <a:rPr lang="lt-LT" dirty="0" smtClean="0"/>
              <a:t>Priežastys</a:t>
            </a:r>
            <a:endParaRPr lang="lt-LT" dirty="0"/>
          </a:p>
        </p:txBody>
      </p:sp>
      <p:sp>
        <p:nvSpPr>
          <p:cNvPr id="3" name="Turinio vietos rezervavimo ženklas 2"/>
          <p:cNvSpPr>
            <a:spLocks noGrp="1"/>
          </p:cNvSpPr>
          <p:nvPr>
            <p:ph idx="1"/>
          </p:nvPr>
        </p:nvSpPr>
        <p:spPr>
          <a:xfrm>
            <a:off x="447675" y="863455"/>
            <a:ext cx="8067675" cy="4548163"/>
          </a:xfrm>
        </p:spPr>
        <p:txBody>
          <a:bodyPr/>
          <a:lstStyle/>
          <a:p>
            <a:pPr marL="0" indent="0">
              <a:buNone/>
            </a:pPr>
            <a:r>
              <a:rPr lang="lt-LT" sz="1200" dirty="0"/>
              <a:t>Identifikuotos išorinės ir vidinės priežastys, lėmusios rodiklių </a:t>
            </a:r>
            <a:r>
              <a:rPr lang="lt-LT" sz="1200" b="1" dirty="0"/>
              <a:t>nepasiekimą</a:t>
            </a:r>
            <a:r>
              <a:rPr lang="lt-LT" sz="1200" dirty="0"/>
              <a:t>:</a:t>
            </a:r>
          </a:p>
          <a:p>
            <a:pPr marL="0" indent="0">
              <a:buNone/>
              <a:tabLst>
                <a:tab pos="180975" algn="l"/>
              </a:tabLst>
            </a:pPr>
            <a:r>
              <a:rPr lang="lt-LT" sz="1200" dirty="0"/>
              <a:t>•	Mažėjantis gyventojų skaičius lėmė mažą (239 tūkst.) elektros vartotojų, kuriems elektros energija tiekiama patikimiau, rodiklio rezultatyvumą. </a:t>
            </a:r>
          </a:p>
          <a:p>
            <a:pPr marL="0" indent="0">
              <a:buNone/>
              <a:tabLst>
                <a:tab pos="180975" algn="l"/>
              </a:tabLst>
            </a:pPr>
            <a:r>
              <a:rPr lang="lt-LT" sz="1200" dirty="0"/>
              <a:t>•	Lietuvos narystė BRELL žiedo sistemoje didino šalies izoliaciją nuo Vakarų Europos elektros tinklų bei apsunkino šalies integraciją į Vakarų Europos energetikos rinką. </a:t>
            </a:r>
          </a:p>
          <a:p>
            <a:pPr marL="0" indent="0">
              <a:buNone/>
              <a:tabLst>
                <a:tab pos="180975" algn="l"/>
              </a:tabLst>
            </a:pPr>
            <a:r>
              <a:rPr lang="lt-LT" sz="1200" dirty="0"/>
              <a:t>•	Mažam privačių investicijų pritraukimui (34,67 mln. Eur) įgyvendinus magistralinio dujotiekio </a:t>
            </a:r>
            <a:r>
              <a:rPr lang="lt-LT" sz="1200" dirty="0" err="1"/>
              <a:t>Jurbarkas‒Klaipėda</a:t>
            </a:r>
            <a:r>
              <a:rPr lang="lt-LT" sz="1200" dirty="0"/>
              <a:t> projektą, neigiamos įtakos turėjo 2008‒2009 m. ekonominė krizė. </a:t>
            </a:r>
          </a:p>
          <a:p>
            <a:pPr marL="0" indent="0">
              <a:buNone/>
              <a:tabLst>
                <a:tab pos="180975" algn="l"/>
              </a:tabLst>
            </a:pPr>
            <a:r>
              <a:rPr lang="lt-LT" sz="1200" dirty="0"/>
              <a:t>•	Dviejų gamtinių dujų biržų veikimas šalyje neskatino verslo kūrimosi mažesniuose regionuose, dujų tiekėjų diversifikacijos. </a:t>
            </a:r>
          </a:p>
          <a:p>
            <a:pPr marL="0" indent="0">
              <a:buNone/>
              <a:tabLst>
                <a:tab pos="180975" algn="l"/>
              </a:tabLst>
            </a:pPr>
            <a:r>
              <a:rPr lang="lt-LT" sz="1200" dirty="0"/>
              <a:t>•	Technologiniai nuostoliai šilumos perdavime sumažėjo dėl ES intervencijų (‒0,92 proc.), tačiau vidutinės sausio mėnesio temperatūros svyravimai ir nuo jų priklausantis šilumos suvartojimas turėjo neigiamos įtakos nuostolių pokyčiams. </a:t>
            </a:r>
          </a:p>
          <a:p>
            <a:pPr marL="0" indent="0">
              <a:buNone/>
              <a:tabLst>
                <a:tab pos="180975" algn="l"/>
              </a:tabLst>
            </a:pPr>
            <a:r>
              <a:rPr lang="lt-LT" sz="1200" dirty="0"/>
              <a:t>•	Daugiabučių namų renovacijų programos ilgą laiką visuomenėje buvo nepopuliarios, finansavimo būdas atrodė nepatrauklus , o tai turėjo neigiamos įtakos renovuojamų daugiabučių skaičiui.</a:t>
            </a:r>
          </a:p>
          <a:p>
            <a:pPr marL="0" indent="0">
              <a:buNone/>
              <a:tabLst>
                <a:tab pos="180975" algn="l"/>
              </a:tabLst>
            </a:pPr>
            <a:r>
              <a:rPr lang="lt-LT" sz="1200" dirty="0"/>
              <a:t>Identifikuotos vidinės ir išorinės priežastys, lėmusios rodiklių </a:t>
            </a:r>
            <a:r>
              <a:rPr lang="lt-LT" sz="1200" b="1" dirty="0"/>
              <a:t>pasiekimą</a:t>
            </a:r>
            <a:r>
              <a:rPr lang="lt-LT" sz="1200" dirty="0"/>
              <a:t>:</a:t>
            </a:r>
          </a:p>
          <a:p>
            <a:pPr marL="0" indent="0">
              <a:buNone/>
              <a:tabLst>
                <a:tab pos="180975" algn="l"/>
              </a:tabLst>
            </a:pPr>
            <a:r>
              <a:rPr lang="lt-LT" sz="1200" dirty="0"/>
              <a:t>•	IAE uždarymas lėmė ženkliai išaugusį importuojamos energijos kiekį (59,9 proc. 2010 m.), o tai teigiamai paveikė AEI dalies bendroje elektros energijos gamyboje santykinę dalį (+16,0 proc. 2010‒2015 m. laikotarpiu). </a:t>
            </a:r>
          </a:p>
          <a:p>
            <a:pPr marL="0" indent="0">
              <a:buNone/>
              <a:tabLst>
                <a:tab pos="180975" algn="l"/>
              </a:tabLst>
            </a:pPr>
            <a:r>
              <a:rPr lang="lt-LT" sz="1200" dirty="0"/>
              <a:t>•	Didėjantis į miestus emigravusių žmonių skaičius (202 145 </a:t>
            </a:r>
            <a:r>
              <a:rPr lang="lt-LT" sz="1200" dirty="0" err="1"/>
              <a:t>gyv</a:t>
            </a:r>
            <a:r>
              <a:rPr lang="lt-LT" sz="1200" dirty="0"/>
              <a:t>. 2005‒2015 m laikotarpiu) savo ruožtu prisidėjo prie NT plėtros, kuri tiesiogiai siejasi su CŠT vartotojų skaičiaus augimu (+1,8 proc. 2008‒2015 m laikotarpiu). </a:t>
            </a:r>
          </a:p>
          <a:p>
            <a:pPr marL="0" indent="0">
              <a:buNone/>
              <a:tabLst>
                <a:tab pos="180975" algn="l"/>
              </a:tabLst>
            </a:pPr>
            <a:r>
              <a:rPr lang="lt-LT" sz="1200" dirty="0"/>
              <a:t>•	Gyventojų skaičiaus mažėjimas (‒1,3 proc. 2006‒2015 m. laikotarpiu) šalyje turėjo teigiamos įtakos elektros energijos suvartojimui ‒ šiuo laikotarpiu vienam gyventojui tenkantis elektros energijos kiekis sumažėjo 2,7 proc.</a:t>
            </a:r>
          </a:p>
          <a:p>
            <a:pPr marL="0" indent="0">
              <a:buNone/>
              <a:tabLst>
                <a:tab pos="180975" algn="l"/>
              </a:tabLst>
            </a:pPr>
            <a:r>
              <a:rPr lang="lt-LT" sz="1200" dirty="0"/>
              <a:t>•	Žema biokuro kaina (227 Eur/</a:t>
            </a:r>
            <a:r>
              <a:rPr lang="lt-LT" sz="1200" dirty="0" err="1"/>
              <a:t>tne</a:t>
            </a:r>
            <a:r>
              <a:rPr lang="lt-LT" sz="1200" dirty="0"/>
              <a:t> 2014 m.) prisidėjo prie biokuro kaip AEI panaudojimo šilumos energijos gamyboje plėtros (61,3 proc. 2015 m.) ir sėkmingo projektų įgyvendinimo (rezultato rodiklio ‒ šilumos vartotojai, kuriems šiluma tiekiama patikimiau ir kuriems pagerėjo tiekimo kokybė ‒ rezultatyvumas siekia 156,08 proc. ).</a:t>
            </a:r>
          </a:p>
          <a:p>
            <a:pPr marL="0" indent="0">
              <a:buNone/>
              <a:tabLst>
                <a:tab pos="180975" algn="l"/>
              </a:tabLst>
            </a:pPr>
            <a:r>
              <a:rPr lang="lt-LT" sz="1200" dirty="0"/>
              <a:t>•	Ekonominių ciklų kaita (2008‒2009 m.) lėmė sumažėjusias statybos darbų kainas (2009‒2010 m laikotarpiu iki 10 proc.), kurios leido atlikti daugiau darbų nei buvo suplanuota ‒ pasiekti didesnius produkto rodiklius (ypač priemonėse imliose statyboms – renovacijos, kt.).</a:t>
            </a:r>
          </a:p>
          <a:p>
            <a:pPr marL="0" indent="0">
              <a:buNone/>
              <a:tabLst>
                <a:tab pos="180975" algn="l"/>
              </a:tabLst>
            </a:pPr>
            <a:endParaRPr lang="lt-LT" sz="1200" dirty="0"/>
          </a:p>
        </p:txBody>
      </p:sp>
    </p:spTree>
    <p:extLst>
      <p:ext uri="{BB962C8B-B14F-4D97-AF65-F5344CB8AC3E}">
        <p14:creationId xmlns:p14="http://schemas.microsoft.com/office/powerpoint/2010/main" val="145008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47674" y="404664"/>
            <a:ext cx="8067675" cy="576064"/>
          </a:xfrm>
        </p:spPr>
        <p:txBody>
          <a:bodyPr/>
          <a:lstStyle/>
          <a:p>
            <a:r>
              <a:rPr lang="lt-LT" dirty="0" smtClean="0"/>
              <a:t>Investicijų tvarumas</a:t>
            </a:r>
            <a:endParaRPr lang="lt-LT" dirty="0"/>
          </a:p>
        </p:txBody>
      </p:sp>
      <p:sp>
        <p:nvSpPr>
          <p:cNvPr id="3" name="Turinio vietos rezervavimo ženklas 2"/>
          <p:cNvSpPr>
            <a:spLocks noGrp="1"/>
          </p:cNvSpPr>
          <p:nvPr>
            <p:ph idx="1"/>
          </p:nvPr>
        </p:nvSpPr>
        <p:spPr>
          <a:xfrm>
            <a:off x="447675" y="1473125"/>
            <a:ext cx="8067675" cy="4548163"/>
          </a:xfrm>
        </p:spPr>
        <p:txBody>
          <a:bodyPr/>
          <a:lstStyle/>
          <a:p>
            <a:r>
              <a:rPr lang="lt-LT" sz="1600" dirty="0"/>
              <a:t>Vertinama, jog elektros srityje sukurta infrastruktūra naudojama tiekti elektrą vartotojams, taip pat užtikrinti </a:t>
            </a:r>
            <a:r>
              <a:rPr lang="lt-LT" sz="1600" dirty="0" err="1"/>
              <a:t>NordBalt</a:t>
            </a:r>
            <a:r>
              <a:rPr lang="lt-LT" sz="1600" dirty="0"/>
              <a:t> jungties veikimą. </a:t>
            </a:r>
            <a:endParaRPr lang="lt-LT" sz="1600" dirty="0" smtClean="0"/>
          </a:p>
          <a:p>
            <a:r>
              <a:rPr lang="lt-LT" sz="1600" dirty="0" smtClean="0"/>
              <a:t>Dujų </a:t>
            </a:r>
            <a:r>
              <a:rPr lang="lt-LT" sz="1600" dirty="0"/>
              <a:t>srityje pastatytas magistralinis dujotiekis, kuriuo vidutiniškai per parą transportuojama 17 991 761,06 </a:t>
            </a:r>
            <a:r>
              <a:rPr lang="lt-LT" sz="1600" dirty="0" err="1"/>
              <a:t>kWh</a:t>
            </a:r>
            <a:r>
              <a:rPr lang="lt-LT" sz="1600" dirty="0"/>
              <a:t> dujų . </a:t>
            </a:r>
            <a:endParaRPr lang="lt-LT" sz="1600" dirty="0" smtClean="0"/>
          </a:p>
          <a:p>
            <a:r>
              <a:rPr lang="lt-LT" sz="1600" dirty="0" smtClean="0"/>
              <a:t>Šilumos </a:t>
            </a:r>
            <a:r>
              <a:rPr lang="lt-LT" sz="1600" dirty="0"/>
              <a:t>srityje tvarumą rodo didėjantis CŠT vartotojų skaičius (+1,8 proc. 2008‒2015 m laikotarpiu). </a:t>
            </a:r>
            <a:endParaRPr lang="lt-LT" sz="1600" dirty="0" smtClean="0"/>
          </a:p>
          <a:p>
            <a:r>
              <a:rPr lang="lt-LT" sz="1600" dirty="0" smtClean="0"/>
              <a:t>AEI </a:t>
            </a:r>
            <a:r>
              <a:rPr lang="lt-LT" sz="1600" dirty="0"/>
              <a:t>srityje sukurta infrastruktūra išnaudojama didinant AEI dalį šilumos energijos gamybos balanse (61,3 proc. 2015 m.). </a:t>
            </a:r>
            <a:endParaRPr lang="lt-LT" sz="1600" dirty="0" smtClean="0"/>
          </a:p>
          <a:p>
            <a:r>
              <a:rPr lang="lt-LT" sz="1600" dirty="0" smtClean="0"/>
              <a:t>Pastatų </a:t>
            </a:r>
            <a:r>
              <a:rPr lang="lt-LT" sz="1600" dirty="0"/>
              <a:t>renovavimo srityje vertinama, jog gyventojų migracija į miestus (202 145 </a:t>
            </a:r>
            <a:r>
              <a:rPr lang="lt-LT" sz="1600" dirty="0" err="1"/>
              <a:t>gyv</a:t>
            </a:r>
            <a:r>
              <a:rPr lang="lt-LT" sz="1600" dirty="0"/>
              <a:t>. 2005‒2015 m laikotarpiu) rodo augančią pastatų renovavimo paklausą.</a:t>
            </a:r>
          </a:p>
          <a:p>
            <a:r>
              <a:rPr lang="lt-LT" sz="1600" dirty="0"/>
              <a:t>Vertinama, jog 2007‒2013 m. periodu įgyvendintos priemonės yra tvarios, kadangi jų apimtyje įgyvendintų projektų sukurti rezultatai yra reikšmingi energijos tiekimo patikimumui, kokybei bei saugumui trumpalaikėje ir ilgalaikėje perspektyvoje užtikrinti. </a:t>
            </a:r>
          </a:p>
          <a:p>
            <a:endParaRPr lang="lt-LT" sz="1600" dirty="0"/>
          </a:p>
        </p:txBody>
      </p:sp>
    </p:spTree>
    <p:extLst>
      <p:ext uri="{BB962C8B-B14F-4D97-AF65-F5344CB8AC3E}">
        <p14:creationId xmlns:p14="http://schemas.microsoft.com/office/powerpoint/2010/main" val="7881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ES struktūrinių lėšų poveikio energetikos sektoriui </a:t>
            </a:r>
            <a:r>
              <a:rPr lang="lt-LT" i="1" dirty="0"/>
              <a:t>ex-post </a:t>
            </a:r>
            <a:r>
              <a:rPr lang="lt-LT" dirty="0"/>
              <a:t>vertinimas atliktas siekiant įvertinti investicijų naudą</a:t>
            </a:r>
          </a:p>
        </p:txBody>
      </p:sp>
      <p:sp>
        <p:nvSpPr>
          <p:cNvPr id="5" name="Rectangle 4"/>
          <p:cNvSpPr/>
          <p:nvPr/>
        </p:nvSpPr>
        <p:spPr>
          <a:xfrm>
            <a:off x="847090" y="1635856"/>
            <a:ext cx="7921005" cy="646331"/>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dirty="0">
                <a:solidFill>
                  <a:schemeClr val="bg1"/>
                </a:solidFill>
                <a:latin typeface="Calibri" panose="020F0502020204030204" pitchFamily="34" charset="0"/>
                <a:cs typeface="Calibri" panose="020F0502020204030204" pitchFamily="34" charset="0"/>
              </a:rPr>
              <a:t>Nustatyti 2007–2013 m. ES struktūrinės paramos, skirtos energetikos sričiai ir energijos vartojimo efektyvumo didinimui, panaudojimo efektyvumą, šios paramos finansinį ir socialinį ekonominį poveikį šalies energetikos ūkio plėtrai, ekonomikai bei patobulinti 2014–2020 m. ES fondų investicijų panaudojimą atsižvelgiant į 2007–2013 m. laikotarpio praktiką.</a:t>
            </a:r>
          </a:p>
        </p:txBody>
      </p:sp>
      <p:cxnSp>
        <p:nvCxnSpPr>
          <p:cNvPr id="6" name="Straight Connector 5"/>
          <p:cNvCxnSpPr/>
          <p:nvPr/>
        </p:nvCxnSpPr>
        <p:spPr>
          <a:xfrm>
            <a:off x="343230" y="1545005"/>
            <a:ext cx="84248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1520" y="1268760"/>
            <a:ext cx="5219847" cy="276999"/>
          </a:xfrm>
          <a:prstGeom prst="rect">
            <a:avLst/>
          </a:prstGeom>
          <a:noFill/>
        </p:spPr>
        <p:txBody>
          <a:bodyPr wrap="square" rtlCol="0">
            <a:spAutoFit/>
          </a:bodyPr>
          <a:lstStyle/>
          <a:p>
            <a:r>
              <a:rPr lang="lt-LT" sz="1200" dirty="0" smtClean="0">
                <a:latin typeface="Calibri" panose="020F0502020204030204" pitchFamily="34" charset="0"/>
                <a:cs typeface="Calibri" panose="020F0502020204030204" pitchFamily="34" charset="0"/>
              </a:rPr>
              <a:t>Vertinimo tikslas ir uždaviniai</a:t>
            </a:r>
            <a:endParaRPr lang="lt-LT" sz="1200" dirty="0">
              <a:latin typeface="Calibri" panose="020F0502020204030204" pitchFamily="34" charset="0"/>
              <a:cs typeface="Calibri" panose="020F0502020204030204" pitchFamily="34" charset="0"/>
            </a:endParaRPr>
          </a:p>
        </p:txBody>
      </p:sp>
      <p:sp>
        <p:nvSpPr>
          <p:cNvPr id="8" name="Rectangle 7"/>
          <p:cNvSpPr/>
          <p:nvPr/>
        </p:nvSpPr>
        <p:spPr>
          <a:xfrm>
            <a:off x="346845" y="1635855"/>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387177" y="1714866"/>
            <a:ext cx="333336" cy="333336"/>
          </a:xfrm>
          <a:prstGeom prst="rect">
            <a:avLst/>
          </a:prstGeom>
        </p:spPr>
      </p:pic>
      <p:sp>
        <p:nvSpPr>
          <p:cNvPr id="10" name="Rectangle 9"/>
          <p:cNvSpPr/>
          <p:nvPr/>
        </p:nvSpPr>
        <p:spPr>
          <a:xfrm>
            <a:off x="847091" y="2374755"/>
            <a:ext cx="7921005"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r>
              <a:rPr lang="en-GB" sz="1200" dirty="0" smtClean="0">
                <a:solidFill>
                  <a:schemeClr val="tx1"/>
                </a:solidFill>
                <a:latin typeface="Calibri" panose="020F0502020204030204" pitchFamily="34" charset="0"/>
                <a:cs typeface="Calibri" panose="020F0502020204030204" pitchFamily="34" charset="0"/>
              </a:rPr>
              <a:t>U1. </a:t>
            </a:r>
            <a:r>
              <a:rPr lang="lt-LT" sz="1200" dirty="0">
                <a:latin typeface="Calibri" panose="020F0502020204030204" pitchFamily="34" charset="0"/>
                <a:cs typeface="Calibri" panose="020F0502020204030204" pitchFamily="34" charset="0"/>
              </a:rPr>
              <a:t>Įvertinti 2007–2013 m. ES struktūrinės paramos lėšomis finansuotų energetikos srities priemonių tvarumą, pakankamumą, tinkamumą ir jų veiksmingumą ES struktūrinių fondų veiksmų programose nustatytiems energetikos srities ir energijos vartojimo efektyvumo didinimo tikslams pasiekti</a:t>
            </a:r>
          </a:p>
        </p:txBody>
      </p:sp>
      <p:sp>
        <p:nvSpPr>
          <p:cNvPr id="12" name="Rectangle 11"/>
          <p:cNvSpPr/>
          <p:nvPr/>
        </p:nvSpPr>
        <p:spPr>
          <a:xfrm>
            <a:off x="847090" y="3113654"/>
            <a:ext cx="7921005" cy="48846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lnSpc>
                <a:spcPct val="110000"/>
              </a:lnSpc>
              <a:spcAft>
                <a:spcPts val="300"/>
              </a:spcAft>
            </a:pPr>
            <a:r>
              <a:rPr lang="en-GB" sz="1200" dirty="0" smtClean="0">
                <a:solidFill>
                  <a:schemeClr val="tx1"/>
                </a:solidFill>
                <a:latin typeface="Calibri" panose="020F0502020204030204" pitchFamily="34" charset="0"/>
                <a:cs typeface="Calibri" panose="020F0502020204030204" pitchFamily="34" charset="0"/>
              </a:rPr>
              <a:t>U</a:t>
            </a:r>
            <a:r>
              <a:rPr lang="lt-LT" sz="1200" dirty="0" smtClean="0">
                <a:solidFill>
                  <a:schemeClr val="tx1"/>
                </a:solidFill>
                <a:latin typeface="Calibri" panose="020F0502020204030204" pitchFamily="34" charset="0"/>
                <a:cs typeface="Calibri" panose="020F0502020204030204" pitchFamily="34" charset="0"/>
              </a:rPr>
              <a:t>2</a:t>
            </a:r>
            <a:r>
              <a:rPr lang="en-GB" sz="1200" dirty="0" smtClean="0">
                <a:solidFill>
                  <a:schemeClr val="tx1"/>
                </a:solidFill>
                <a:latin typeface="Calibri" panose="020F0502020204030204" pitchFamily="34" charset="0"/>
                <a:cs typeface="Calibri" panose="020F0502020204030204" pitchFamily="34" charset="0"/>
              </a:rPr>
              <a:t>. </a:t>
            </a:r>
            <a:r>
              <a:rPr lang="lt-LT" sz="1200" dirty="0"/>
              <a:t>Įvertinti 2007–2013 m. ES struktūrinės paramos lėšomis finansuotų priemonių finansinį ir socialinį ekonominį poveikį šalies ekonomikai</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13" name="Rectangle 12"/>
          <p:cNvSpPr/>
          <p:nvPr/>
        </p:nvSpPr>
        <p:spPr>
          <a:xfrm>
            <a:off x="847090" y="3694688"/>
            <a:ext cx="7921005" cy="6916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lnSpc>
                <a:spcPct val="110000"/>
              </a:lnSpc>
              <a:spcAft>
                <a:spcPts val="300"/>
              </a:spcAft>
            </a:pPr>
            <a:r>
              <a:rPr lang="en-GB" sz="1200" dirty="0" smtClean="0">
                <a:solidFill>
                  <a:schemeClr val="tx1"/>
                </a:solidFill>
                <a:latin typeface="Calibri" panose="020F0502020204030204" pitchFamily="34" charset="0"/>
                <a:cs typeface="Calibri" panose="020F0502020204030204" pitchFamily="34" charset="0"/>
              </a:rPr>
              <a:t>U3. </a:t>
            </a:r>
            <a:r>
              <a:rPr lang="lt-LT" sz="1200" dirty="0"/>
              <a:t>Nustatyti gerosios praktikos pavyzdžius pagal pagrindines 2007‒2013 m. ES struktūrinės paramos investicijų sritis energetikos sektoriuje, pateikti išvadas ir aktualias rekomendacijas dėl priemonių, suplanuotų 2014‒2020 m. laikotarpiu, tobulinimo</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15" name="TextBox 14"/>
          <p:cNvSpPr txBox="1"/>
          <p:nvPr/>
        </p:nvSpPr>
        <p:spPr>
          <a:xfrm>
            <a:off x="251520" y="4653136"/>
            <a:ext cx="5219847" cy="276999"/>
          </a:xfrm>
          <a:prstGeom prst="rect">
            <a:avLst/>
          </a:prstGeom>
          <a:noFill/>
        </p:spPr>
        <p:txBody>
          <a:bodyPr wrap="square" rtlCol="0">
            <a:spAutoFit/>
          </a:bodyPr>
          <a:lstStyle/>
          <a:p>
            <a:r>
              <a:rPr lang="lt-LT" sz="1200" dirty="0" smtClean="0">
                <a:latin typeface="Calibri" panose="020F0502020204030204" pitchFamily="34" charset="0"/>
                <a:cs typeface="Calibri" panose="020F0502020204030204" pitchFamily="34" charset="0"/>
              </a:rPr>
              <a:t>Vertinami energetikos ir energetikos efektyvumo ūkiai</a:t>
            </a:r>
            <a:endParaRPr lang="lt-LT" sz="1200" dirty="0">
              <a:latin typeface="Calibri" panose="020F0502020204030204" pitchFamily="34" charset="0"/>
              <a:cs typeface="Calibri" panose="020F0502020204030204" pitchFamily="34" charset="0"/>
            </a:endParaRPr>
          </a:p>
        </p:txBody>
      </p:sp>
      <p:sp>
        <p:nvSpPr>
          <p:cNvPr id="16" name="Rectangle 15"/>
          <p:cNvSpPr/>
          <p:nvPr/>
        </p:nvSpPr>
        <p:spPr>
          <a:xfrm>
            <a:off x="971601" y="5084354"/>
            <a:ext cx="14040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547665" y="5161658"/>
            <a:ext cx="298796" cy="396000"/>
          </a:xfrm>
          <a:prstGeom prst="rect">
            <a:avLst/>
          </a:prstGeom>
        </p:spPr>
      </p:pic>
      <p:sp>
        <p:nvSpPr>
          <p:cNvPr id="26" name="TextBox 25"/>
          <p:cNvSpPr txBox="1"/>
          <p:nvPr/>
        </p:nvSpPr>
        <p:spPr>
          <a:xfrm>
            <a:off x="971601" y="5525219"/>
            <a:ext cx="1385481"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Elektros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24" name="Rectangle 23"/>
          <p:cNvSpPr/>
          <p:nvPr/>
        </p:nvSpPr>
        <p:spPr>
          <a:xfrm>
            <a:off x="2429138" y="5084354"/>
            <a:ext cx="14040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25" name="Picture 24"/>
          <p:cNvPicPr>
            <a:picLocks noChangeAspect="1"/>
          </p:cNvPicPr>
          <p:nvPr/>
        </p:nvPicPr>
        <p:blipFill>
          <a:blip r:embed="rId5"/>
          <a:stretch>
            <a:fillRect/>
          </a:stretch>
        </p:blipFill>
        <p:spPr>
          <a:xfrm>
            <a:off x="2872962" y="5158105"/>
            <a:ext cx="546911" cy="324849"/>
          </a:xfrm>
          <a:prstGeom prst="rect">
            <a:avLst/>
          </a:prstGeom>
        </p:spPr>
      </p:pic>
      <p:sp>
        <p:nvSpPr>
          <p:cNvPr id="27" name="TextBox 26"/>
          <p:cNvSpPr txBox="1"/>
          <p:nvPr/>
        </p:nvSpPr>
        <p:spPr>
          <a:xfrm>
            <a:off x="2458876" y="5526726"/>
            <a:ext cx="1383927"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Dujų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18" name="Rectangle 17"/>
          <p:cNvSpPr/>
          <p:nvPr/>
        </p:nvSpPr>
        <p:spPr>
          <a:xfrm>
            <a:off x="3886675" y="5084354"/>
            <a:ext cx="14040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stretch>
            <a:fillRect/>
          </a:stretch>
        </p:blipFill>
        <p:spPr>
          <a:xfrm>
            <a:off x="4379360" y="5161658"/>
            <a:ext cx="408665" cy="396000"/>
          </a:xfrm>
          <a:prstGeom prst="rect">
            <a:avLst/>
          </a:prstGeom>
        </p:spPr>
      </p:pic>
      <p:sp>
        <p:nvSpPr>
          <p:cNvPr id="28" name="TextBox 27"/>
          <p:cNvSpPr txBox="1"/>
          <p:nvPr/>
        </p:nvSpPr>
        <p:spPr>
          <a:xfrm>
            <a:off x="3906005" y="5525816"/>
            <a:ext cx="1404000"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CŠT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20" name="Rectangle 19"/>
          <p:cNvSpPr/>
          <p:nvPr/>
        </p:nvSpPr>
        <p:spPr>
          <a:xfrm>
            <a:off x="5344212" y="5084354"/>
            <a:ext cx="14040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7"/>
          <a:stretch>
            <a:fillRect/>
          </a:stretch>
        </p:blipFill>
        <p:spPr>
          <a:xfrm>
            <a:off x="5840401" y="5115802"/>
            <a:ext cx="459792" cy="396000"/>
          </a:xfrm>
          <a:prstGeom prst="rect">
            <a:avLst/>
          </a:prstGeom>
        </p:spPr>
      </p:pic>
      <p:sp>
        <p:nvSpPr>
          <p:cNvPr id="29" name="TextBox 28"/>
          <p:cNvSpPr txBox="1"/>
          <p:nvPr/>
        </p:nvSpPr>
        <p:spPr>
          <a:xfrm>
            <a:off x="5393280" y="5511802"/>
            <a:ext cx="1383927"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AEI ūkis</a:t>
            </a:r>
            <a:endParaRPr lang="lt-LT" sz="1100" dirty="0">
              <a:solidFill>
                <a:schemeClr val="bg1"/>
              </a:solidFill>
              <a:latin typeface="Calibri" panose="020F0502020204030204" pitchFamily="34" charset="0"/>
              <a:cs typeface="Times New Roman" panose="02020603050405020304" pitchFamily="18" charset="0"/>
            </a:endParaRPr>
          </a:p>
        </p:txBody>
      </p:sp>
      <p:sp>
        <p:nvSpPr>
          <p:cNvPr id="22" name="Rectangle 21"/>
          <p:cNvSpPr/>
          <p:nvPr/>
        </p:nvSpPr>
        <p:spPr>
          <a:xfrm>
            <a:off x="6801749" y="5084354"/>
            <a:ext cx="14040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8"/>
          <a:stretch>
            <a:fillRect/>
          </a:stretch>
        </p:blipFill>
        <p:spPr>
          <a:xfrm>
            <a:off x="7303017" y="5154570"/>
            <a:ext cx="237657" cy="396000"/>
          </a:xfrm>
          <a:prstGeom prst="rect">
            <a:avLst/>
          </a:prstGeom>
        </p:spPr>
      </p:pic>
      <p:sp>
        <p:nvSpPr>
          <p:cNvPr id="30" name="TextBox 29"/>
          <p:cNvSpPr txBox="1"/>
          <p:nvPr/>
        </p:nvSpPr>
        <p:spPr>
          <a:xfrm>
            <a:off x="6840409" y="5485650"/>
            <a:ext cx="1404000" cy="278538"/>
          </a:xfrm>
          <a:prstGeom prst="rect">
            <a:avLst/>
          </a:prstGeom>
          <a:noFill/>
        </p:spPr>
        <p:txBody>
          <a:bodyPr wrap="square" rtlCol="0" anchor="b">
            <a:spAutoFit/>
          </a:bodyPr>
          <a:lstStyle/>
          <a:p>
            <a:pP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Pastatų renovavimas</a:t>
            </a:r>
            <a:endParaRPr lang="lt-LT" sz="1100" dirty="0">
              <a:solidFill>
                <a:schemeClr val="bg1"/>
              </a:solidFill>
              <a:latin typeface="Calibri" panose="020F0502020204030204" pitchFamily="34" charset="0"/>
              <a:cs typeface="Times New Roman" panose="02020603050405020304" pitchFamily="18" charset="0"/>
            </a:endParaRPr>
          </a:p>
        </p:txBody>
      </p:sp>
      <p:cxnSp>
        <p:nvCxnSpPr>
          <p:cNvPr id="38" name="Straight Connector 37"/>
          <p:cNvCxnSpPr/>
          <p:nvPr/>
        </p:nvCxnSpPr>
        <p:spPr>
          <a:xfrm>
            <a:off x="343230" y="4930135"/>
            <a:ext cx="84248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5590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JESSICA kontroliuojantysis fondas – vienintelė finansų inžinerijos priemonė energetikos sektoriuje 2007‒2013 m. periodu</a:t>
            </a:r>
            <a:endParaRPr lang="lt-LT" dirty="0"/>
          </a:p>
        </p:txBody>
      </p:sp>
      <p:pic>
        <p:nvPicPr>
          <p:cNvPr id="5" name="Picture 4"/>
          <p:cNvPicPr/>
          <p:nvPr/>
        </p:nvPicPr>
        <p:blipFill rotWithShape="1">
          <a:blip r:embed="rId2">
            <a:extLst>
              <a:ext uri="{28A0092B-C50C-407E-A947-70E740481C1C}">
                <a14:useLocalDpi xmlns:a14="http://schemas.microsoft.com/office/drawing/2010/main" val="0"/>
              </a:ext>
            </a:extLst>
          </a:blip>
          <a:srcRect r="20651" b="1672"/>
          <a:stretch/>
        </p:blipFill>
        <p:spPr bwMode="auto">
          <a:xfrm>
            <a:off x="467544" y="1900118"/>
            <a:ext cx="3142555" cy="3401090"/>
          </a:xfrm>
          <a:prstGeom prst="rect">
            <a:avLst/>
          </a:prstGeom>
          <a:noFill/>
          <a:ln>
            <a:noFill/>
          </a:ln>
          <a:effectLst>
            <a:softEdge rad="31750"/>
          </a:effectLst>
          <a:extLst>
            <a:ext uri="{53640926-AAD7-44D8-BBD7-CCE9431645EC}">
              <a14:shadowObscured xmlns:a14="http://schemas.microsoft.com/office/drawing/2010/main"/>
            </a:ext>
          </a:extLst>
        </p:spPr>
      </p:pic>
      <p:sp>
        <p:nvSpPr>
          <p:cNvPr id="6" name="TextBox 5"/>
          <p:cNvSpPr txBox="1"/>
          <p:nvPr/>
        </p:nvSpPr>
        <p:spPr>
          <a:xfrm>
            <a:off x="467544" y="1540078"/>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Priemonės pagal finansavimo intensyvumą</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7" name="Straight Connector 6"/>
          <p:cNvCxnSpPr/>
          <p:nvPr/>
        </p:nvCxnSpPr>
        <p:spPr>
          <a:xfrm>
            <a:off x="467544" y="1844824"/>
            <a:ext cx="314255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1906928041"/>
              </p:ext>
            </p:extLst>
          </p:nvPr>
        </p:nvGraphicFramePr>
        <p:xfrm>
          <a:off x="4139952" y="1967058"/>
          <a:ext cx="4536504" cy="2796561"/>
        </p:xfrm>
        <a:graphic>
          <a:graphicData uri="http://schemas.openxmlformats.org/drawingml/2006/table">
            <a:tbl>
              <a:tblPr firstRow="1" firstCol="1" bandRow="1">
                <a:tableStyleId>{21E4AEA4-8DFA-4A89-87EB-49C32662AFE0}</a:tableStyleId>
              </a:tblPr>
              <a:tblGrid>
                <a:gridCol w="609381"/>
                <a:gridCol w="1946486"/>
                <a:gridCol w="1980637"/>
              </a:tblGrid>
              <a:tr h="175281">
                <a:tc>
                  <a:txBody>
                    <a:bodyPr/>
                    <a:lstStyle/>
                    <a:p>
                      <a:pPr algn="ctr">
                        <a:spcBef>
                          <a:spcPts val="300"/>
                        </a:spcBef>
                        <a:spcAft>
                          <a:spcPts val="300"/>
                        </a:spcAft>
                      </a:pPr>
                      <a:r>
                        <a:rPr lang="lt-LT" sz="1050" dirty="0">
                          <a:effectLst/>
                        </a:rPr>
                        <a:t> </a:t>
                      </a:r>
                      <a:endParaRPr lang="lt-LT" sz="1050" dirty="0">
                        <a:effectLst/>
                        <a:latin typeface="Calibri"/>
                        <a:ea typeface="SimSun"/>
                        <a:cs typeface="Cambria"/>
                      </a:endParaRPr>
                    </a:p>
                  </a:txBody>
                  <a:tcPr marL="68580" marR="68580" marT="0" marB="0"/>
                </a:tc>
                <a:tc>
                  <a:txBody>
                    <a:bodyPr/>
                    <a:lstStyle/>
                    <a:p>
                      <a:pPr algn="ctr">
                        <a:spcBef>
                          <a:spcPts val="300"/>
                        </a:spcBef>
                        <a:spcAft>
                          <a:spcPts val="300"/>
                        </a:spcAft>
                      </a:pPr>
                      <a:r>
                        <a:rPr lang="lt-LT" sz="1050" dirty="0">
                          <a:effectLst/>
                        </a:rPr>
                        <a:t>Negrąžintina subsidija</a:t>
                      </a:r>
                      <a:endParaRPr lang="lt-LT" sz="1050" dirty="0">
                        <a:effectLst/>
                        <a:latin typeface="Calibri"/>
                        <a:ea typeface="SimSun"/>
                        <a:cs typeface="Cambria"/>
                      </a:endParaRPr>
                    </a:p>
                  </a:txBody>
                  <a:tcPr marL="68580" marR="68580" marT="0" marB="0"/>
                </a:tc>
                <a:tc>
                  <a:txBody>
                    <a:bodyPr/>
                    <a:lstStyle/>
                    <a:p>
                      <a:pPr algn="ctr">
                        <a:spcBef>
                          <a:spcPts val="300"/>
                        </a:spcBef>
                        <a:spcAft>
                          <a:spcPts val="300"/>
                        </a:spcAft>
                      </a:pPr>
                      <a:r>
                        <a:rPr lang="lt-LT" sz="1050">
                          <a:effectLst/>
                        </a:rPr>
                        <a:t>Finansų inžinerija</a:t>
                      </a:r>
                      <a:endParaRPr lang="lt-LT" sz="1050">
                        <a:effectLst/>
                        <a:latin typeface="Calibri"/>
                        <a:ea typeface="SimSun"/>
                        <a:cs typeface="Cambria"/>
                      </a:endParaRPr>
                    </a:p>
                  </a:txBody>
                  <a:tcPr marL="68580" marR="68580" marT="0" marB="0"/>
                </a:tc>
              </a:tr>
              <a:tr h="720598">
                <a:tc>
                  <a:txBody>
                    <a:bodyPr/>
                    <a:lstStyle/>
                    <a:p>
                      <a:pPr algn="just">
                        <a:spcBef>
                          <a:spcPts val="300"/>
                        </a:spcBef>
                        <a:spcAft>
                          <a:spcPts val="300"/>
                        </a:spcAft>
                      </a:pPr>
                      <a:r>
                        <a:rPr lang="lt-LT" sz="1050" dirty="0" smtClean="0">
                          <a:effectLst/>
                        </a:rPr>
                        <a:t>Privalu-mai</a:t>
                      </a:r>
                      <a:endParaRPr lang="lt-LT" sz="1050" dirty="0">
                        <a:effectLst/>
                        <a:latin typeface="Calibri"/>
                        <a:ea typeface="SimSun"/>
                        <a:cs typeface="Cambria"/>
                      </a:endParaRPr>
                    </a:p>
                  </a:txBody>
                  <a:tcPr marL="68580" marR="68580" marT="0" marB="0"/>
                </a:tc>
                <a:tc>
                  <a:txBody>
                    <a:bodyPr/>
                    <a:lstStyle/>
                    <a:p>
                      <a:pPr marL="171450" indent="-171450" algn="just">
                        <a:spcBef>
                          <a:spcPts val="300"/>
                        </a:spcBef>
                        <a:spcAft>
                          <a:spcPts val="300"/>
                        </a:spcAft>
                        <a:buFont typeface="Arial" panose="020B0604020202020204" pitchFamily="34" charset="0"/>
                        <a:buChar char="•"/>
                      </a:pPr>
                      <a:r>
                        <a:rPr lang="lt-LT" sz="1050" dirty="0">
                          <a:effectLst/>
                        </a:rPr>
                        <a:t>Nėra nukreipta į finansinę naudą;</a:t>
                      </a:r>
                    </a:p>
                    <a:p>
                      <a:pPr marL="171450" indent="-171450" algn="just">
                        <a:spcBef>
                          <a:spcPts val="300"/>
                        </a:spcBef>
                        <a:spcAft>
                          <a:spcPts val="300"/>
                        </a:spcAft>
                        <a:buFont typeface="Arial" panose="020B0604020202020204" pitchFamily="34" charset="0"/>
                        <a:buChar char="•"/>
                      </a:pPr>
                      <a:r>
                        <a:rPr lang="lt-LT" sz="1050" dirty="0">
                          <a:effectLst/>
                        </a:rPr>
                        <a:t>Suteiktos lėšos neturi būti grąžinamos.</a:t>
                      </a:r>
                      <a:endParaRPr lang="lt-LT" sz="1050" dirty="0">
                        <a:effectLst/>
                        <a:latin typeface="Calibri"/>
                        <a:ea typeface="SimSun"/>
                        <a:cs typeface="Cambria"/>
                      </a:endParaRPr>
                    </a:p>
                  </a:txBody>
                  <a:tcPr marL="68580" marR="68580" marT="0" marB="0"/>
                </a:tc>
                <a:tc>
                  <a:txBody>
                    <a:bodyPr/>
                    <a:lstStyle/>
                    <a:p>
                      <a:pPr marL="171450" indent="-171450" algn="just">
                        <a:spcBef>
                          <a:spcPts val="300"/>
                        </a:spcBef>
                        <a:spcAft>
                          <a:spcPts val="300"/>
                        </a:spcAft>
                        <a:buFont typeface="Arial" panose="020B0604020202020204" pitchFamily="34" charset="0"/>
                        <a:buChar char="•"/>
                      </a:pPr>
                      <a:r>
                        <a:rPr lang="lt-LT" sz="1050" dirty="0">
                          <a:effectLst/>
                        </a:rPr>
                        <a:t>Pakartotinis lėšų panaudojimas;</a:t>
                      </a:r>
                    </a:p>
                    <a:p>
                      <a:pPr marL="171450" indent="-171450" algn="just">
                        <a:spcBef>
                          <a:spcPts val="300"/>
                        </a:spcBef>
                        <a:spcAft>
                          <a:spcPts val="300"/>
                        </a:spcAft>
                        <a:buFont typeface="Arial" panose="020B0604020202020204" pitchFamily="34" charset="0"/>
                        <a:buChar char="•"/>
                      </a:pPr>
                      <a:r>
                        <a:rPr lang="lt-LT" sz="1050" dirty="0">
                          <a:effectLst/>
                        </a:rPr>
                        <a:t>Pritraukiamos privačių investuotojų lėšos;</a:t>
                      </a:r>
                    </a:p>
                    <a:p>
                      <a:pPr marL="171450" indent="-171450" algn="just">
                        <a:spcBef>
                          <a:spcPts val="300"/>
                        </a:spcBef>
                        <a:spcAft>
                          <a:spcPts val="300"/>
                        </a:spcAft>
                        <a:buFont typeface="Arial" panose="020B0604020202020204" pitchFamily="34" charset="0"/>
                        <a:buChar char="•"/>
                      </a:pPr>
                      <a:r>
                        <a:rPr lang="lt-LT" sz="1050" dirty="0">
                          <a:effectLst/>
                        </a:rPr>
                        <a:t>Pigesnės paskolos.</a:t>
                      </a:r>
                      <a:endParaRPr lang="lt-LT" sz="1050" dirty="0">
                        <a:effectLst/>
                        <a:latin typeface="Calibri"/>
                        <a:ea typeface="SimSun"/>
                        <a:cs typeface="Cambria"/>
                      </a:endParaRPr>
                    </a:p>
                  </a:txBody>
                  <a:tcPr marL="68580" marR="68580" marT="0" marB="0"/>
                </a:tc>
              </a:tr>
              <a:tr h="1214135">
                <a:tc>
                  <a:txBody>
                    <a:bodyPr/>
                    <a:lstStyle/>
                    <a:p>
                      <a:pPr algn="just">
                        <a:spcBef>
                          <a:spcPts val="300"/>
                        </a:spcBef>
                        <a:spcAft>
                          <a:spcPts val="300"/>
                        </a:spcAft>
                      </a:pPr>
                      <a:r>
                        <a:rPr lang="lt-LT" sz="1050" dirty="0" smtClean="0">
                          <a:effectLst/>
                        </a:rPr>
                        <a:t>Trūku-mai</a:t>
                      </a:r>
                      <a:endParaRPr lang="lt-LT" sz="1050" dirty="0">
                        <a:effectLst/>
                        <a:latin typeface="Calibri"/>
                        <a:ea typeface="SimSun"/>
                        <a:cs typeface="Cambria"/>
                      </a:endParaRPr>
                    </a:p>
                  </a:txBody>
                  <a:tcPr marL="68580" marR="68580" marT="0" marB="0"/>
                </a:tc>
                <a:tc>
                  <a:txBody>
                    <a:bodyPr/>
                    <a:lstStyle/>
                    <a:p>
                      <a:pPr marL="171450" indent="-171450" algn="just">
                        <a:spcBef>
                          <a:spcPts val="300"/>
                        </a:spcBef>
                        <a:spcAft>
                          <a:spcPts val="300"/>
                        </a:spcAft>
                        <a:buFont typeface="Arial" panose="020B0604020202020204" pitchFamily="34" charset="0"/>
                        <a:buChar char="•"/>
                      </a:pPr>
                      <a:r>
                        <a:rPr lang="lt-LT" sz="1050" dirty="0">
                          <a:effectLst/>
                        </a:rPr>
                        <a:t>Neįvertinamas investicijų atsiperkamumas;</a:t>
                      </a:r>
                    </a:p>
                    <a:p>
                      <a:pPr marL="171450" indent="-171450" algn="just">
                        <a:spcBef>
                          <a:spcPts val="300"/>
                        </a:spcBef>
                        <a:spcAft>
                          <a:spcPts val="300"/>
                        </a:spcAft>
                        <a:buFont typeface="Arial" panose="020B0604020202020204" pitchFamily="34" charset="0"/>
                        <a:buChar char="•"/>
                      </a:pPr>
                      <a:r>
                        <a:rPr lang="lt-LT" sz="1050" dirty="0">
                          <a:effectLst/>
                        </a:rPr>
                        <a:t>Išstumiamos privačios investicijos (išskyrus elektros sritį);</a:t>
                      </a:r>
                    </a:p>
                    <a:p>
                      <a:pPr marL="171450" indent="-171450" algn="just">
                        <a:spcBef>
                          <a:spcPts val="300"/>
                        </a:spcBef>
                        <a:spcAft>
                          <a:spcPts val="300"/>
                        </a:spcAft>
                        <a:buFont typeface="Arial" panose="020B0604020202020204" pitchFamily="34" charset="0"/>
                        <a:buChar char="•"/>
                      </a:pPr>
                      <a:r>
                        <a:rPr lang="lt-LT" sz="1050" dirty="0">
                          <a:effectLst/>
                        </a:rPr>
                        <a:t>Žemesnis rodiklių rezultatyvumo laipsnis;</a:t>
                      </a:r>
                    </a:p>
                    <a:p>
                      <a:pPr marL="171450" indent="-171450" algn="just">
                        <a:spcBef>
                          <a:spcPts val="300"/>
                        </a:spcBef>
                        <a:spcAft>
                          <a:spcPts val="300"/>
                        </a:spcAft>
                        <a:buFont typeface="Arial" panose="020B0604020202020204" pitchFamily="34" charset="0"/>
                        <a:buChar char="•"/>
                      </a:pPr>
                      <a:r>
                        <a:rPr lang="lt-LT" sz="1050" dirty="0">
                          <a:effectLst/>
                        </a:rPr>
                        <a:t>Nesprendžia didelio masto problemų.</a:t>
                      </a:r>
                      <a:endParaRPr lang="lt-LT" sz="1050" dirty="0">
                        <a:effectLst/>
                        <a:latin typeface="Calibri"/>
                        <a:ea typeface="SimSun"/>
                        <a:cs typeface="Cambria"/>
                      </a:endParaRPr>
                    </a:p>
                  </a:txBody>
                  <a:tcPr marL="68580" marR="68580" marT="0" marB="0"/>
                </a:tc>
                <a:tc>
                  <a:txBody>
                    <a:bodyPr/>
                    <a:lstStyle/>
                    <a:p>
                      <a:pPr marL="171450" indent="-171450" algn="just">
                        <a:spcBef>
                          <a:spcPts val="300"/>
                        </a:spcBef>
                        <a:spcAft>
                          <a:spcPts val="300"/>
                        </a:spcAft>
                        <a:buFont typeface="Arial" panose="020B0604020202020204" pitchFamily="34" charset="0"/>
                        <a:buChar char="•"/>
                      </a:pPr>
                      <a:r>
                        <a:rPr lang="lt-LT" sz="1050" dirty="0">
                          <a:effectLst/>
                        </a:rPr>
                        <a:t>Sąlyginai brangesnis įgyvendinimas;</a:t>
                      </a:r>
                    </a:p>
                    <a:p>
                      <a:pPr marL="171450" indent="-171450" algn="just">
                        <a:spcBef>
                          <a:spcPts val="300"/>
                        </a:spcBef>
                        <a:spcAft>
                          <a:spcPts val="300"/>
                        </a:spcAft>
                        <a:buFont typeface="Arial" panose="020B0604020202020204" pitchFamily="34" charset="0"/>
                        <a:buChar char="•"/>
                      </a:pPr>
                      <a:r>
                        <a:rPr lang="lt-LT" sz="1050" dirty="0">
                          <a:effectLst/>
                        </a:rPr>
                        <a:t>Nediferencijuota parama.</a:t>
                      </a:r>
                      <a:endParaRPr lang="lt-LT" sz="1050" dirty="0">
                        <a:effectLst/>
                        <a:latin typeface="Calibri"/>
                        <a:ea typeface="SimSun"/>
                        <a:cs typeface="Cambria"/>
                      </a:endParaRPr>
                    </a:p>
                  </a:txBody>
                  <a:tcPr marL="68580" marR="68580" marT="0" marB="0"/>
                </a:tc>
              </a:tr>
            </a:tbl>
          </a:graphicData>
        </a:graphic>
      </p:graphicFrame>
      <p:pic>
        <p:nvPicPr>
          <p:cNvPr id="9" name="Picture 8"/>
          <p:cNvPicPr/>
          <p:nvPr/>
        </p:nvPicPr>
        <p:blipFill rotWithShape="1">
          <a:blip r:embed="rId2">
            <a:extLst>
              <a:ext uri="{28A0092B-C50C-407E-A947-70E740481C1C}">
                <a14:useLocalDpi xmlns:a14="http://schemas.microsoft.com/office/drawing/2010/main" val="0"/>
              </a:ext>
            </a:extLst>
          </a:blip>
          <a:srcRect l="80173" t="41554" b="41644"/>
          <a:stretch/>
        </p:blipFill>
        <p:spPr bwMode="auto">
          <a:xfrm>
            <a:off x="467544" y="5301208"/>
            <a:ext cx="938891" cy="499384"/>
          </a:xfrm>
          <a:prstGeom prst="rect">
            <a:avLst/>
          </a:prstGeom>
          <a:noFill/>
          <a:ln>
            <a:noFill/>
          </a:ln>
          <a:effectLst>
            <a:softEdge rad="31750"/>
          </a:effectLst>
          <a:extLst>
            <a:ext uri="{53640926-AAD7-44D8-BBD7-CCE9431645EC}">
              <a14:shadowObscured xmlns:a14="http://schemas.microsoft.com/office/drawing/2010/main"/>
            </a:ext>
          </a:extLst>
        </p:spPr>
      </p:pic>
      <p:sp>
        <p:nvSpPr>
          <p:cNvPr id="10" name="TextBox 9"/>
          <p:cNvSpPr txBox="1"/>
          <p:nvPr/>
        </p:nvSpPr>
        <p:spPr>
          <a:xfrm>
            <a:off x="4151828" y="1540078"/>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Finansavimo formų privalumai ir trūkumai</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1" name="Straight Connector 10"/>
          <p:cNvCxnSpPr/>
          <p:nvPr/>
        </p:nvCxnSpPr>
        <p:spPr>
          <a:xfrm>
            <a:off x="4151828" y="1844824"/>
            <a:ext cx="314255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9296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Finansavimo formų ir intensyvumo tinkamumas (1)</a:t>
            </a:r>
            <a:endParaRPr lang="lt-LT" dirty="0"/>
          </a:p>
        </p:txBody>
      </p:sp>
      <p:sp>
        <p:nvSpPr>
          <p:cNvPr id="3" name="Turinio vietos rezervavimo ženklas 2"/>
          <p:cNvSpPr>
            <a:spLocks noGrp="1"/>
          </p:cNvSpPr>
          <p:nvPr>
            <p:ph idx="1"/>
          </p:nvPr>
        </p:nvSpPr>
        <p:spPr>
          <a:xfrm>
            <a:off x="447675" y="897061"/>
            <a:ext cx="8067675" cy="4548163"/>
          </a:xfrm>
        </p:spPr>
        <p:txBody>
          <a:bodyPr/>
          <a:lstStyle/>
          <a:p>
            <a:r>
              <a:rPr lang="lt-LT" sz="1400" dirty="0"/>
              <a:t>Vertintos visos energetikos sektoriaus priemonės, neatskiriant jų pagal sritis, t.y. sritys tarpusavyje nelyginamos. 2007‒2013 m. ES struktūrinių lėšų finansavimo periodu visoms priemonėms, išskyrus JESSICA kontroliuojantįjį fondą, </a:t>
            </a:r>
            <a:r>
              <a:rPr lang="lt-LT" sz="1400" b="1" dirty="0"/>
              <a:t>buvo taikoma negrąžintinos subsidijos forma</a:t>
            </a:r>
            <a:r>
              <a:rPr lang="lt-LT" sz="1400" dirty="0"/>
              <a:t>. Vertinama, jog negrąžintinos subsidijos reikšmingos įtakos galutinei dujų ir elektros kainai vartotojams neturėjo, kadangi įmonės nuosavomis lėšomis kasmet nusidėvėjimo išlaidoms padengti bei statyboms skiria nemažą dalį investicijų (38,7 mln. Eur). Net jei projektai būtų finansuoti be ES lėšų, vartotojai nebūtų pajutę reikšmingo kainos padidėjimo. Tuo tarpu šilumos bei AEI ūkio subjektai į infrastruktūros atnaujinimą nebūtų investavę savų lėšų dėl mažo investicijų atsipirkimo (pvz. šilumos vamzdynų tarnavimo laikas yra ilgesnis nei nusidėvėjimo laikotarpis), todėl pasirinkta negrąžintinos subsidijos forma šių ūkių projektams vertinama kaip tinkama. </a:t>
            </a:r>
            <a:endParaRPr lang="lt-LT" sz="1400" dirty="0" smtClean="0"/>
          </a:p>
          <a:p>
            <a:r>
              <a:rPr lang="en-US" sz="1400" dirty="0" err="1"/>
              <a:t>Finansavimo</a:t>
            </a:r>
            <a:r>
              <a:rPr lang="en-US" sz="1400" dirty="0"/>
              <a:t> </a:t>
            </a:r>
            <a:r>
              <a:rPr lang="en-US" sz="1400" dirty="0" err="1"/>
              <a:t>formos</a:t>
            </a:r>
            <a:r>
              <a:rPr lang="en-US" sz="1400" dirty="0"/>
              <a:t>, </a:t>
            </a:r>
            <a:r>
              <a:rPr lang="en-US" sz="1400" dirty="0" err="1"/>
              <a:t>taikytos</a:t>
            </a:r>
            <a:r>
              <a:rPr lang="en-US" sz="1400" dirty="0"/>
              <a:t> </a:t>
            </a:r>
            <a:r>
              <a:rPr lang="en-US" sz="1400" dirty="0" err="1"/>
              <a:t>ūkio</a:t>
            </a:r>
            <a:r>
              <a:rPr lang="en-US" sz="1400" dirty="0"/>
              <a:t> </a:t>
            </a:r>
            <a:r>
              <a:rPr lang="en-US" sz="1400" dirty="0" err="1"/>
              <a:t>ministerijos</a:t>
            </a:r>
            <a:r>
              <a:rPr lang="en-US" sz="1400" dirty="0"/>
              <a:t> </a:t>
            </a:r>
            <a:r>
              <a:rPr lang="en-US" sz="1400" dirty="0" err="1"/>
              <a:t>įgyvendintoms</a:t>
            </a:r>
            <a:r>
              <a:rPr lang="en-US" sz="1400" dirty="0"/>
              <a:t> </a:t>
            </a:r>
            <a:r>
              <a:rPr lang="en-US" sz="1400" dirty="0" err="1"/>
              <a:t>priemonėms</a:t>
            </a:r>
            <a:r>
              <a:rPr lang="en-US" sz="1400" dirty="0"/>
              <a:t> </a:t>
            </a:r>
            <a:r>
              <a:rPr lang="en-US" sz="1400" dirty="0" err="1"/>
              <a:t>buvo</a:t>
            </a:r>
            <a:r>
              <a:rPr lang="en-US" sz="1400" dirty="0"/>
              <a:t> </a:t>
            </a:r>
            <a:r>
              <a:rPr lang="en-US" sz="1400" dirty="0" err="1"/>
              <a:t>tinkamos</a:t>
            </a:r>
            <a:r>
              <a:rPr lang="en-US" sz="1400" dirty="0"/>
              <a:t>, </a:t>
            </a:r>
            <a:r>
              <a:rPr lang="en-US" sz="1400" dirty="0" err="1"/>
              <a:t>tačiau</a:t>
            </a:r>
            <a:r>
              <a:rPr lang="en-US" sz="1400" dirty="0"/>
              <a:t> </a:t>
            </a:r>
            <a:r>
              <a:rPr lang="en-US" sz="1400" dirty="0" err="1"/>
              <a:t>pastebima</a:t>
            </a:r>
            <a:r>
              <a:rPr lang="en-US" sz="1400" dirty="0"/>
              <a:t>, jog </a:t>
            </a:r>
            <a:r>
              <a:rPr lang="en-US" sz="1400" dirty="0" err="1"/>
              <a:t>tarpinstituciniame</a:t>
            </a:r>
            <a:r>
              <a:rPr lang="en-US" sz="1400" dirty="0"/>
              <a:t> </a:t>
            </a:r>
            <a:r>
              <a:rPr lang="en-US" sz="1400" dirty="0" err="1"/>
              <a:t>lygmenyje</a:t>
            </a:r>
            <a:r>
              <a:rPr lang="en-US" sz="1400" dirty="0"/>
              <a:t> </a:t>
            </a:r>
            <a:r>
              <a:rPr lang="en-US" sz="1400" dirty="0" err="1"/>
              <a:t>finansavimo</a:t>
            </a:r>
            <a:r>
              <a:rPr lang="en-US" sz="1400" dirty="0"/>
              <a:t> </a:t>
            </a:r>
            <a:r>
              <a:rPr lang="en-US" sz="1400" dirty="0" err="1"/>
              <a:t>formos</a:t>
            </a:r>
            <a:r>
              <a:rPr lang="en-US" sz="1400" dirty="0"/>
              <a:t> </a:t>
            </a:r>
            <a:r>
              <a:rPr lang="lt-LT" sz="1400" dirty="0"/>
              <a:t>nebuvo pakankamai suderintos. Tai lėmė įgyvendintų </a:t>
            </a:r>
            <a:r>
              <a:rPr lang="lt-LT" sz="1400" b="1" dirty="0"/>
              <a:t>priemonių tarpusavio konkurenciją </a:t>
            </a:r>
            <a:r>
              <a:rPr lang="lt-LT" sz="1400" dirty="0"/>
              <a:t>(pvz.: Vidaus reikalų ministerijos būsto renovacijai skirta priemonė, pagal kurią taikyta negrąžintina subsidija ir Aplinkos ministerijos priemonė, kuriai taikyta finansų inžinerija). Pasirinktas</a:t>
            </a:r>
            <a:r>
              <a:rPr lang="en-US" sz="1400" dirty="0"/>
              <a:t> </a:t>
            </a:r>
            <a:r>
              <a:rPr lang="en-US" sz="1400" dirty="0" err="1"/>
              <a:t>subsidijų</a:t>
            </a:r>
            <a:r>
              <a:rPr lang="en-US" sz="1400" dirty="0"/>
              <a:t> </a:t>
            </a:r>
            <a:r>
              <a:rPr lang="en-US" sz="1400" dirty="0" err="1"/>
              <a:t>intensyvumas</a:t>
            </a:r>
            <a:r>
              <a:rPr lang="en-US" sz="1400" dirty="0"/>
              <a:t> </a:t>
            </a:r>
            <a:r>
              <a:rPr lang="en-US" sz="1400" dirty="0" err="1"/>
              <a:t>energetikos</a:t>
            </a:r>
            <a:r>
              <a:rPr lang="en-US" sz="1400" dirty="0"/>
              <a:t> </a:t>
            </a:r>
            <a:r>
              <a:rPr lang="en-US" sz="1400" dirty="0" err="1"/>
              <a:t>sritims</a:t>
            </a:r>
            <a:r>
              <a:rPr lang="en-US" sz="1400" dirty="0"/>
              <a:t> </a:t>
            </a:r>
            <a:r>
              <a:rPr lang="en-US" sz="1400" dirty="0" err="1"/>
              <a:t>buvo</a:t>
            </a:r>
            <a:r>
              <a:rPr lang="en-US" sz="1400" dirty="0"/>
              <a:t> </a:t>
            </a:r>
            <a:r>
              <a:rPr lang="en-US" sz="1400" dirty="0" err="1"/>
              <a:t>tinkamas</a:t>
            </a:r>
            <a:r>
              <a:rPr lang="en-US" sz="1400" dirty="0"/>
              <a:t>, </a:t>
            </a:r>
            <a:r>
              <a:rPr lang="en-US" sz="1400" dirty="0" err="1"/>
              <a:t>nes</a:t>
            </a:r>
            <a:r>
              <a:rPr lang="en-US" sz="1400" dirty="0"/>
              <a:t> </a:t>
            </a:r>
            <a:r>
              <a:rPr lang="en-US" sz="1400" dirty="0" err="1"/>
              <a:t>esant</a:t>
            </a:r>
            <a:r>
              <a:rPr lang="en-US" sz="1400" dirty="0"/>
              <a:t> </a:t>
            </a:r>
            <a:r>
              <a:rPr lang="en-US" sz="1400" dirty="0" err="1"/>
              <a:t>mažesniam</a:t>
            </a:r>
            <a:r>
              <a:rPr lang="en-US" sz="1400" dirty="0"/>
              <a:t> </a:t>
            </a:r>
            <a:r>
              <a:rPr lang="en-US" sz="1400" dirty="0" err="1"/>
              <a:t>intensyvumui</a:t>
            </a:r>
            <a:r>
              <a:rPr lang="en-US" sz="1400" dirty="0"/>
              <a:t>, </a:t>
            </a:r>
            <a:r>
              <a:rPr lang="en-US" sz="1400" dirty="0" err="1"/>
              <a:t>kofinansavimui</a:t>
            </a:r>
            <a:r>
              <a:rPr lang="en-US" sz="1400" dirty="0"/>
              <a:t> </a:t>
            </a:r>
            <a:r>
              <a:rPr lang="en-US" sz="1400" dirty="0" err="1"/>
              <a:t>būtų</a:t>
            </a:r>
            <a:r>
              <a:rPr lang="en-US" sz="1400" dirty="0"/>
              <a:t> </a:t>
            </a:r>
            <a:r>
              <a:rPr lang="en-US" sz="1400" dirty="0" err="1"/>
              <a:t>pritrūkę</a:t>
            </a:r>
            <a:r>
              <a:rPr lang="en-US" sz="1400" dirty="0"/>
              <a:t> </a:t>
            </a:r>
            <a:r>
              <a:rPr lang="en-US" sz="1400" dirty="0" err="1"/>
              <a:t>lėšų</a:t>
            </a:r>
            <a:r>
              <a:rPr lang="en-US" sz="1400" dirty="0"/>
              <a:t>, </a:t>
            </a:r>
            <a:r>
              <a:rPr lang="en-US" sz="1400" dirty="0" err="1"/>
              <a:t>nes</a:t>
            </a:r>
            <a:r>
              <a:rPr lang="en-US" sz="1400" dirty="0"/>
              <a:t> </a:t>
            </a:r>
            <a:r>
              <a:rPr lang="en-US" sz="1400" dirty="0" err="1"/>
              <a:t>skolinimosi</a:t>
            </a:r>
            <a:r>
              <a:rPr lang="en-US" sz="1400" dirty="0"/>
              <a:t> </a:t>
            </a:r>
            <a:r>
              <a:rPr lang="en-US" sz="1400" dirty="0" err="1"/>
              <a:t>limitai</a:t>
            </a:r>
            <a:r>
              <a:rPr lang="en-US" sz="1400" dirty="0"/>
              <a:t> </a:t>
            </a:r>
            <a:r>
              <a:rPr lang="en-US" sz="1400" dirty="0" err="1"/>
              <a:t>daugelyje</a:t>
            </a:r>
            <a:r>
              <a:rPr lang="en-US" sz="1400" dirty="0"/>
              <a:t> </a:t>
            </a:r>
            <a:r>
              <a:rPr lang="en-US" sz="1400" dirty="0" err="1"/>
              <a:t>savivaldybių</a:t>
            </a:r>
            <a:r>
              <a:rPr lang="en-US" sz="1400" dirty="0"/>
              <a:t> </a:t>
            </a:r>
            <a:r>
              <a:rPr lang="en-US" sz="1400" dirty="0" err="1"/>
              <a:t>buvo</a:t>
            </a:r>
            <a:r>
              <a:rPr lang="en-US" sz="1400" dirty="0"/>
              <a:t> </a:t>
            </a:r>
            <a:r>
              <a:rPr lang="en-US" sz="1400" dirty="0" err="1"/>
              <a:t>pasiekti</a:t>
            </a:r>
            <a:r>
              <a:rPr lang="en-US" sz="1400" dirty="0"/>
              <a:t> . </a:t>
            </a:r>
            <a:r>
              <a:rPr lang="lt-LT" sz="1400" dirty="0"/>
              <a:t>Didžiausias finansavimo intensyvumas pasirinktas priemonėse, susijusiose su pastatų ūkiu (83‒88 proc.), nes pareiškėjai buvo ne komercinės įstaigos, o savivaldos institucijos bei viešąsias paslaugas joms teikiančios ar valstybei priklausančios įstaigos – ugdymo, sveikatos priežiūros ir socialinės rūpybos. Be didelio intensyvumo paramos šios institucijos nebūtų įgyvendinusios projektų. Vertinama, kad pasirinktas finansavimo intensyvumas yra tinkamas. </a:t>
            </a:r>
          </a:p>
        </p:txBody>
      </p:sp>
      <p:sp>
        <p:nvSpPr>
          <p:cNvPr id="4" name="Teksto vietos rezervavimo ženklas 3"/>
          <p:cNvSpPr>
            <a:spLocks noGrp="1"/>
          </p:cNvSpPr>
          <p:nvPr>
            <p:ph type="body" sz="quarter" idx="14"/>
          </p:nvPr>
        </p:nvSpPr>
        <p:spPr/>
        <p:txBody>
          <a:bodyPr/>
          <a:lstStyle/>
          <a:p>
            <a:endParaRPr lang="lt-LT"/>
          </a:p>
        </p:txBody>
      </p:sp>
    </p:spTree>
    <p:extLst>
      <p:ext uri="{BB962C8B-B14F-4D97-AF65-F5344CB8AC3E}">
        <p14:creationId xmlns:p14="http://schemas.microsoft.com/office/powerpoint/2010/main" val="34157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Finansavimo formų ir intensyvumo tinkamumas (2)</a:t>
            </a:r>
            <a:endParaRPr lang="lt-LT" dirty="0"/>
          </a:p>
        </p:txBody>
      </p:sp>
      <p:sp>
        <p:nvSpPr>
          <p:cNvPr id="3" name="Turinio vietos rezervavimo ženklas 2"/>
          <p:cNvSpPr>
            <a:spLocks noGrp="1"/>
          </p:cNvSpPr>
          <p:nvPr>
            <p:ph idx="1"/>
          </p:nvPr>
        </p:nvSpPr>
        <p:spPr>
          <a:xfrm>
            <a:off x="447675" y="897061"/>
            <a:ext cx="8067675" cy="4548163"/>
          </a:xfrm>
        </p:spPr>
        <p:txBody>
          <a:bodyPr/>
          <a:lstStyle/>
          <a:p>
            <a:r>
              <a:rPr lang="lt-LT" sz="1400" dirty="0" smtClean="0"/>
              <a:t>Energijos </a:t>
            </a:r>
            <a:r>
              <a:rPr lang="lt-LT" sz="1400" dirty="0"/>
              <a:t>gamybos, šilumos tiekimo ir AEI priemonių finansavimo intensyvumas buvo mažesnis (34‒50 proc.), tačiau atsižvelgiant į priemonių paklausą, projektų vykdytojų apklausos rezultatus , šis intensyvumas buvo pakankamas, skatinantis konkurenciją tarp pareiškėjų ir vertintinas kaip tinkamas.</a:t>
            </a:r>
          </a:p>
          <a:p>
            <a:r>
              <a:rPr lang="lt-LT" sz="1400" dirty="0"/>
              <a:t>Dujų ir elektros ūkyje – projektų vykdytojai buvo stambios finansiškai pajėgios įmonės (AB „</a:t>
            </a:r>
            <a:r>
              <a:rPr lang="lt-LT" sz="1400" dirty="0" err="1"/>
              <a:t>Amber</a:t>
            </a:r>
            <a:r>
              <a:rPr lang="lt-LT" sz="1400" dirty="0"/>
              <a:t> </a:t>
            </a:r>
            <a:r>
              <a:rPr lang="lt-LT" sz="1400" dirty="0" err="1"/>
              <a:t>Grid</a:t>
            </a:r>
            <a:r>
              <a:rPr lang="lt-LT" sz="1400" dirty="0"/>
              <a:t>“, AB „</a:t>
            </a:r>
            <a:r>
              <a:rPr lang="lt-LT" sz="1400" dirty="0" err="1"/>
              <a:t>Litgrid</a:t>
            </a:r>
            <a:r>
              <a:rPr lang="lt-LT" sz="1400" dirty="0"/>
              <a:t>“), kurios teoriniu požiūriu galėjo naudoti ir finansų inžinerijos priemones. Vertinimo metu atsižvelgta į tai, kad įmonė AB Lietuvos dujos iki 2015 m. įvykusios energetikos srities įmonių konsolidacijos priklausė įvairiems akcininkams („</a:t>
            </a:r>
            <a:r>
              <a:rPr lang="lt-LT" sz="1400" dirty="0" err="1"/>
              <a:t>Gazprom</a:t>
            </a:r>
            <a:r>
              <a:rPr lang="lt-LT" sz="1400" dirty="0"/>
              <a:t>“, „E. </a:t>
            </a:r>
            <a:r>
              <a:rPr lang="lt-LT" sz="1400" dirty="0" err="1"/>
              <a:t>On</a:t>
            </a:r>
            <a:r>
              <a:rPr lang="lt-LT" sz="1400" dirty="0"/>
              <a:t>“), kurie nebūtų turėję paskatų modernizuoti perdavimo ir skirstymo tinklus skolintomis lėšomis, todėl subsidijos forma retrospektyviai vertinama kaip tinkama, o intensyvumas – pakankamas, nes pagal priemonę įgyvendinti projektai. </a:t>
            </a:r>
          </a:p>
          <a:p>
            <a:r>
              <a:rPr lang="lt-LT" sz="1400" dirty="0"/>
              <a:t>Daugiabučių atnaujinimo programa finansavimo laikotarpio pradžioje nebuvo populiari, tačiau pakeitus programos įgyvendinimo modelį (buvo pakeisti administratoriai, kuriais tapo savivaldybių administracijos) renovacija įsibėgėjo. Renovacijos procesui taip pat teigiamos įtakos turėjo finansavimo intensyvumo pokyčiai (2009 m. – 15 proc., 2011 m. – 30 proc., 2013 m. – 40 proc.), intensyvumas buvo didinamas siekiant paskatinti gyventojus renovuoti daugiabučius namus. Tačiau be teigiamo poveikio intensyvumo didinimas, remiantis interviu metu gauta informacija, turėjo ir neigiamą šalutinį poveikį – gyventojai neskubėjo renovuoti būsto, kadangi laukė intensyvumo padidėjimo. </a:t>
            </a:r>
          </a:p>
        </p:txBody>
      </p:sp>
    </p:spTree>
    <p:extLst>
      <p:ext uri="{BB962C8B-B14F-4D97-AF65-F5344CB8AC3E}">
        <p14:creationId xmlns:p14="http://schemas.microsoft.com/office/powerpoint/2010/main" val="403307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47674" y="404664"/>
            <a:ext cx="8067675" cy="792088"/>
          </a:xfrm>
        </p:spPr>
        <p:txBody>
          <a:bodyPr/>
          <a:lstStyle/>
          <a:p>
            <a:r>
              <a:rPr lang="lt-LT" dirty="0" smtClean="0"/>
              <a:t>Poveikio lūkesčiai</a:t>
            </a:r>
            <a:endParaRPr lang="lt-LT" dirty="0"/>
          </a:p>
        </p:txBody>
      </p:sp>
      <p:sp>
        <p:nvSpPr>
          <p:cNvPr id="3" name="Turinio vietos rezervavimo ženklas 2"/>
          <p:cNvSpPr>
            <a:spLocks noGrp="1"/>
          </p:cNvSpPr>
          <p:nvPr>
            <p:ph idx="1"/>
          </p:nvPr>
        </p:nvSpPr>
        <p:spPr>
          <a:xfrm>
            <a:off x="447675" y="836712"/>
            <a:ext cx="8067675" cy="5052219"/>
          </a:xfrm>
        </p:spPr>
        <p:txBody>
          <a:bodyPr/>
          <a:lstStyle/>
          <a:p>
            <a:pPr marL="0" indent="0">
              <a:buNone/>
            </a:pPr>
            <a:r>
              <a:rPr lang="lt-LT" sz="1400" b="1" dirty="0"/>
              <a:t>EAVP</a:t>
            </a:r>
            <a:r>
              <a:rPr lang="lt-LT" sz="1400" dirty="0"/>
              <a:t> iš 2007–2013 m. ES struktūrinės paramos energetikos ir energijos efektyvumo srityje poveikio buvo tikimasi šiose dimensijose:</a:t>
            </a:r>
          </a:p>
          <a:p>
            <a:pPr lvl="0"/>
            <a:r>
              <a:rPr lang="lt-LT" sz="1400" dirty="0"/>
              <a:t>Saugus ir patikimas energijos tiekimas;</a:t>
            </a:r>
          </a:p>
          <a:p>
            <a:pPr lvl="0"/>
            <a:r>
              <a:rPr lang="lt-LT" sz="1400" dirty="0"/>
              <a:t>Tiekiamos energijos kainų sumažėjimas;</a:t>
            </a:r>
          </a:p>
          <a:p>
            <a:pPr lvl="0"/>
            <a:r>
              <a:rPr lang="lt-LT" sz="1400" dirty="0"/>
              <a:t>Teigiamas poveikis šalies importo/eksporto balansui;</a:t>
            </a:r>
          </a:p>
          <a:p>
            <a:pPr lvl="0"/>
            <a:r>
              <a:rPr lang="lt-LT" sz="1400" dirty="0"/>
              <a:t>Palankus klimatas naujų įmonių kūrimuisi ir verslo plėtrai;</a:t>
            </a:r>
          </a:p>
          <a:p>
            <a:pPr lvl="0"/>
            <a:r>
              <a:rPr lang="lt-LT" sz="1400" dirty="0"/>
              <a:t>Aukštesnė gyvenimo kokybė ir didesnė sanglauda;</a:t>
            </a:r>
          </a:p>
          <a:p>
            <a:pPr lvl="0"/>
            <a:r>
              <a:rPr lang="lt-LT" sz="1400" dirty="0"/>
              <a:t>Investicinio patrauklumo didėjimas Lietuvos miesteliuose ir regioniniuose centruose;</a:t>
            </a:r>
          </a:p>
          <a:p>
            <a:pPr lvl="0"/>
            <a:r>
              <a:rPr lang="lt-LT" sz="1400" dirty="0"/>
              <a:t>Ekonominės ir socialinės infrastruktūros plėtros skatinimas</a:t>
            </a:r>
            <a:r>
              <a:rPr lang="lt-LT" sz="1400" dirty="0" smtClean="0"/>
              <a:t>.</a:t>
            </a:r>
          </a:p>
          <a:p>
            <a:pPr marL="0" indent="0">
              <a:buNone/>
            </a:pPr>
            <a:r>
              <a:rPr lang="lt-LT" sz="1400" dirty="0"/>
              <a:t>Tuo tarpu </a:t>
            </a:r>
            <a:r>
              <a:rPr lang="lt-LT" sz="1400" b="1" dirty="0"/>
              <a:t>SSVP</a:t>
            </a:r>
            <a:r>
              <a:rPr lang="lt-LT" sz="1400" dirty="0"/>
              <a:t> poveikio lūkesčiai buvo siejami su tuo, kad:</a:t>
            </a:r>
          </a:p>
          <a:p>
            <a:pPr lvl="0"/>
            <a:r>
              <a:rPr lang="lt-LT" sz="1400" dirty="0"/>
              <a:t>„Investuojant į viešojo sektoriaus pastatų, kuriuos daugiausia sudaro sveikatos, švietimo, socialinio sektoriaus objektai, renovaciją, jų apšildymui, kaip rodo patirtis, reikės beveik dvigubai mažiau šilumos energijos.“;</a:t>
            </a:r>
          </a:p>
          <a:p>
            <a:pPr lvl="0"/>
            <a:r>
              <a:rPr lang="lt-LT" sz="1400" dirty="0"/>
              <a:t>„Pagerės žmonių darbo sąlygos ir teikiamų paslaugų kokybė, bus sukurtos sąlygos efektyvesniam šių sektorių įstaigų darbui“;</a:t>
            </a:r>
          </a:p>
          <a:p>
            <a:pPr lvl="0"/>
            <a:r>
              <a:rPr lang="lt-LT" sz="1400" dirty="0"/>
              <a:t>Sumažės aplinkos tarša;</a:t>
            </a:r>
          </a:p>
          <a:p>
            <a:pPr lvl="0"/>
            <a:r>
              <a:rPr lang="lt-LT" sz="1400" dirty="0"/>
              <a:t>Sumažės priklausomybė nuo iškastinio kuro;</a:t>
            </a:r>
          </a:p>
          <a:p>
            <a:pPr lvl="0"/>
            <a:r>
              <a:rPr lang="lt-LT" sz="1400" dirty="0"/>
              <a:t>Investicijos sukurs papildomas darbo vietas daliai tų vietovių gyventojų, įtraukiant juos į daugiabučių gyvenamųjų namų modernizavimo ar pastatų pritaikymo socialinėms reikmėms darbus;</a:t>
            </a:r>
          </a:p>
          <a:p>
            <a:pPr lvl="0"/>
            <a:r>
              <a:rPr lang="lt-LT" sz="1400" dirty="0"/>
              <a:t>Investicijos mažins apleistų vietovių gyventojų socialinę atskirtį ir jų emigraciją.</a:t>
            </a:r>
          </a:p>
          <a:p>
            <a:pPr lvl="0"/>
            <a:endParaRPr lang="lt-LT" sz="1400" dirty="0"/>
          </a:p>
          <a:p>
            <a:endParaRPr lang="lt-LT" sz="1400" dirty="0"/>
          </a:p>
        </p:txBody>
      </p:sp>
      <p:sp>
        <p:nvSpPr>
          <p:cNvPr id="4" name="Teksto vietos rezervavimo ženklas 3"/>
          <p:cNvSpPr>
            <a:spLocks noGrp="1"/>
          </p:cNvSpPr>
          <p:nvPr>
            <p:ph type="body" sz="quarter" idx="14"/>
          </p:nvPr>
        </p:nvSpPr>
        <p:spPr/>
        <p:txBody>
          <a:bodyPr/>
          <a:lstStyle/>
          <a:p>
            <a:r>
              <a:rPr lang="lt-LT" dirty="0" smtClean="0"/>
              <a:t>Šaltinis: EAVP ir SSVP</a:t>
            </a:r>
            <a:endParaRPr lang="lt-LT" dirty="0"/>
          </a:p>
        </p:txBody>
      </p:sp>
    </p:spTree>
    <p:extLst>
      <p:ext uri="{BB962C8B-B14F-4D97-AF65-F5344CB8AC3E}">
        <p14:creationId xmlns:p14="http://schemas.microsoft.com/office/powerpoint/2010/main" val="137303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Gana reikšmingas teigiamas poveikis šalies mastu pasireiškė šiose srityse:</a:t>
            </a:r>
            <a:br>
              <a:rPr lang="lt-LT" dirty="0"/>
            </a:br>
            <a:endParaRPr lang="lt-LT" dirty="0"/>
          </a:p>
        </p:txBody>
      </p:sp>
      <p:sp>
        <p:nvSpPr>
          <p:cNvPr id="3" name="Turinio vietos rezervavimo ženklas 2"/>
          <p:cNvSpPr>
            <a:spLocks noGrp="1"/>
          </p:cNvSpPr>
          <p:nvPr>
            <p:ph idx="1"/>
          </p:nvPr>
        </p:nvSpPr>
        <p:spPr/>
        <p:txBody>
          <a:bodyPr/>
          <a:lstStyle/>
          <a:p>
            <a:pPr lvl="0"/>
            <a:r>
              <a:rPr lang="lt-LT" sz="1400" dirty="0" smtClean="0"/>
              <a:t>Energijos </a:t>
            </a:r>
            <a:r>
              <a:rPr lang="lt-LT" sz="1400" dirty="0"/>
              <a:t>tiekimas (elektros ir dujų) tapo </a:t>
            </a:r>
            <a:r>
              <a:rPr lang="lt-LT" sz="1400" dirty="0" err="1"/>
              <a:t>patikimesnis</a:t>
            </a:r>
            <a:r>
              <a:rPr lang="lt-LT" sz="1400" dirty="0"/>
              <a:t>, renovavus CŠT vamzdynus sumažėjo avarijų tikimybė ir šilumos energijos tiekime vartotojams;</a:t>
            </a:r>
          </a:p>
          <a:p>
            <a:pPr lvl="0"/>
            <a:r>
              <a:rPr lang="lt-LT" sz="1400" dirty="0"/>
              <a:t>Energijos kainos (ypač šilumos) sumažėjo, o be intervencijos, jei šilumos ūkyje dujos reikšminga dalimi nebūtų pakeistos į biokurą būtų dar labiau išaugusios;</a:t>
            </a:r>
          </a:p>
          <a:p>
            <a:pPr lvl="0"/>
            <a:r>
              <a:rPr lang="lt-LT" sz="1400" dirty="0"/>
              <a:t>Sumažėjo priklausomybė nuo iškastinio kuro (šildymo ūkyje dujas reikšminga dalimi pakeitus biokuru);</a:t>
            </a:r>
          </a:p>
          <a:p>
            <a:pPr lvl="0"/>
            <a:r>
              <a:rPr lang="lt-LT" sz="1400" dirty="0"/>
              <a:t>Kiek mažesnis, tačiau teigiamas poveikis yra dėl sumažėjusios aplinkos taršos (ŠESD emisijos duomenimis).</a:t>
            </a:r>
          </a:p>
          <a:p>
            <a:pPr lvl="0"/>
            <a:r>
              <a:rPr lang="lt-LT" sz="1400" dirty="0"/>
              <a:t>Darbo vietų kūrimas taip įtraukiant juos į daugiabučių gyvenamųjų namų modernizavimo ar pastatų pritaikymo socialinėms reikmėms darbus taip pat priskirtinas prie teigiamo poveikio, tačiau darbo vietos buvo kuriamos nebūtinai to regiono, kuriam skirtos lėšos gyventojams. </a:t>
            </a:r>
          </a:p>
          <a:p>
            <a:endParaRPr lang="lt-LT" sz="1400" dirty="0"/>
          </a:p>
        </p:txBody>
      </p:sp>
    </p:spTree>
    <p:extLst>
      <p:ext uri="{BB962C8B-B14F-4D97-AF65-F5344CB8AC3E}">
        <p14:creationId xmlns:p14="http://schemas.microsoft.com/office/powerpoint/2010/main" val="391005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Socioekonominis poveikis vertinamas mikro ir makro lygmenyse</a:t>
            </a:r>
            <a:endParaRPr lang="lt-LT" dirty="0"/>
          </a:p>
        </p:txBody>
      </p:sp>
      <p:sp>
        <p:nvSpPr>
          <p:cNvPr id="5" name="TextBox 4"/>
          <p:cNvSpPr txBox="1"/>
          <p:nvPr/>
        </p:nvSpPr>
        <p:spPr>
          <a:xfrm>
            <a:off x="395536"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Poveikis makro lygmenyje</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6" name="Straight Connector 5"/>
          <p:cNvCxnSpPr/>
          <p:nvPr/>
        </p:nvCxnSpPr>
        <p:spPr>
          <a:xfrm>
            <a:off x="395536" y="1585422"/>
            <a:ext cx="835292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5536" y="1700808"/>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stretch>
            <a:fillRect/>
          </a:stretch>
        </p:blipFill>
        <p:spPr>
          <a:xfrm>
            <a:off x="493815" y="1778760"/>
            <a:ext cx="362653" cy="396000"/>
          </a:xfrm>
          <a:prstGeom prst="rect">
            <a:avLst/>
          </a:prstGeom>
        </p:spPr>
      </p:pic>
      <p:sp>
        <p:nvSpPr>
          <p:cNvPr id="10" name="Rectangle 9"/>
          <p:cNvSpPr/>
          <p:nvPr/>
        </p:nvSpPr>
        <p:spPr>
          <a:xfrm>
            <a:off x="1088944" y="1700808"/>
            <a:ext cx="3377630" cy="1015663"/>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solidFill>
                  <a:srgbClr val="000000"/>
                </a:solidFill>
              </a:rPr>
              <a:t>Probleminėse teritorijose, į kurias buvo nukreiptos pastatų renovavimo ir socialinio būsto renovavimo </a:t>
            </a:r>
            <a:r>
              <a:rPr lang="lt-LT" sz="1200" dirty="0" smtClean="0">
                <a:solidFill>
                  <a:srgbClr val="000000"/>
                </a:solidFill>
              </a:rPr>
              <a:t>subsidijos, (pvz.: Rokiškio sav., Druskininkų sav., Visagino sav., kt.) tiesioginių </a:t>
            </a:r>
            <a:r>
              <a:rPr lang="lt-LT" sz="1200" dirty="0">
                <a:solidFill>
                  <a:srgbClr val="000000"/>
                </a:solidFill>
              </a:rPr>
              <a:t>užsienio investicijų skaičius </a:t>
            </a:r>
            <a:r>
              <a:rPr lang="lt-LT" sz="1200" dirty="0" smtClean="0">
                <a:solidFill>
                  <a:srgbClr val="000000"/>
                </a:solidFill>
              </a:rPr>
              <a:t>didėjo</a:t>
            </a:r>
            <a:r>
              <a:rPr lang="lt-LT" sz="1200" dirty="0">
                <a:solidFill>
                  <a:srgbClr val="000000"/>
                </a:solidFill>
              </a:rPr>
              <a:t>.</a:t>
            </a:r>
          </a:p>
        </p:txBody>
      </p:sp>
      <p:sp>
        <p:nvSpPr>
          <p:cNvPr id="11" name="Rectangle 10"/>
          <p:cNvSpPr/>
          <p:nvPr/>
        </p:nvSpPr>
        <p:spPr>
          <a:xfrm>
            <a:off x="4644008" y="2855766"/>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370834" y="2858607"/>
            <a:ext cx="3377630"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a:solidFill>
                  <a:srgbClr val="000000"/>
                </a:solidFill>
              </a:rPr>
              <a:t>BVP vienam </a:t>
            </a:r>
            <a:r>
              <a:rPr lang="lt-LT" sz="1200" dirty="0" smtClean="0">
                <a:solidFill>
                  <a:srgbClr val="000000"/>
                </a:solidFill>
              </a:rPr>
              <a:t>gyventojui Lietuvoje </a:t>
            </a:r>
            <a:r>
              <a:rPr lang="lt-LT" sz="1200" dirty="0">
                <a:solidFill>
                  <a:srgbClr val="000000"/>
                </a:solidFill>
              </a:rPr>
              <a:t>didėjo ‒ vidutinis kasmetinis augimas Lietuvoje siekė 3,79 proc</a:t>
            </a:r>
          </a:p>
        </p:txBody>
      </p:sp>
      <p:sp>
        <p:nvSpPr>
          <p:cNvPr id="14" name="Rectangle 13"/>
          <p:cNvSpPr/>
          <p:nvPr/>
        </p:nvSpPr>
        <p:spPr>
          <a:xfrm>
            <a:off x="395536" y="2852936"/>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7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220" y="2894766"/>
            <a:ext cx="507000" cy="468000"/>
          </a:xfrm>
          <a:prstGeom prst="rect">
            <a:avLst/>
          </a:prstGeom>
        </p:spPr>
      </p:pic>
      <p:pic>
        <p:nvPicPr>
          <p:cNvPr id="16" name="Picture 15"/>
          <p:cNvPicPr>
            <a:picLocks noChangeAspect="1"/>
          </p:cNvPicPr>
          <p:nvPr/>
        </p:nvPicPr>
        <p:blipFill>
          <a:blip r:embed="rId4"/>
          <a:stretch>
            <a:fillRect/>
          </a:stretch>
        </p:blipFill>
        <p:spPr>
          <a:xfrm>
            <a:off x="2712324" y="3308666"/>
            <a:ext cx="315286" cy="624390"/>
          </a:xfrm>
          <a:prstGeom prst="rect">
            <a:avLst/>
          </a:prstGeom>
        </p:spPr>
      </p:pic>
      <p:pic>
        <p:nvPicPr>
          <p:cNvPr id="17" name="Picture 16"/>
          <p:cNvPicPr>
            <a:picLocks noChangeAspect="1"/>
          </p:cNvPicPr>
          <p:nvPr/>
        </p:nvPicPr>
        <p:blipFill>
          <a:blip r:embed="rId4"/>
          <a:stretch>
            <a:fillRect/>
          </a:stretch>
        </p:blipFill>
        <p:spPr>
          <a:xfrm>
            <a:off x="575160" y="2924992"/>
            <a:ext cx="199962" cy="396000"/>
          </a:xfrm>
          <a:prstGeom prst="rect">
            <a:avLst/>
          </a:prstGeom>
        </p:spPr>
      </p:pic>
      <p:sp>
        <p:nvSpPr>
          <p:cNvPr id="18" name="Rectangle 17"/>
          <p:cNvSpPr/>
          <p:nvPr/>
        </p:nvSpPr>
        <p:spPr>
          <a:xfrm>
            <a:off x="1088944" y="2858607"/>
            <a:ext cx="3377630"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solidFill>
                  <a:srgbClr val="000000"/>
                </a:solidFill>
              </a:rPr>
              <a:t>Įgyvendinti </a:t>
            </a:r>
            <a:r>
              <a:rPr lang="lt-LT" sz="1200" dirty="0">
                <a:solidFill>
                  <a:srgbClr val="000000"/>
                </a:solidFill>
              </a:rPr>
              <a:t>projektai buvo imliausi statybos sektoriui – kūrėsi naujos įmonės, didėjo darbo vietų </a:t>
            </a:r>
            <a:r>
              <a:rPr lang="lt-LT" sz="1200" dirty="0" smtClean="0">
                <a:solidFill>
                  <a:srgbClr val="000000"/>
                </a:solidFill>
              </a:rPr>
              <a:t>skaičius.</a:t>
            </a:r>
            <a:endParaRPr lang="lt-LT" sz="1200" dirty="0">
              <a:solidFill>
                <a:srgbClr val="000000"/>
              </a:solidFill>
            </a:endParaRPr>
          </a:p>
        </p:txBody>
      </p:sp>
      <p:sp>
        <p:nvSpPr>
          <p:cNvPr id="19" name="Rectangle 18"/>
          <p:cNvSpPr/>
          <p:nvPr/>
        </p:nvSpPr>
        <p:spPr>
          <a:xfrm>
            <a:off x="4643413" y="1700808"/>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7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1736864"/>
            <a:ext cx="507000" cy="468000"/>
          </a:xfrm>
          <a:prstGeom prst="rect">
            <a:avLst/>
          </a:prstGeom>
        </p:spPr>
      </p:pic>
      <p:sp>
        <p:nvSpPr>
          <p:cNvPr id="21" name="Rectangle 20"/>
          <p:cNvSpPr/>
          <p:nvPr/>
        </p:nvSpPr>
        <p:spPr>
          <a:xfrm>
            <a:off x="5370834" y="1700808"/>
            <a:ext cx="3377630"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solidFill>
                  <a:srgbClr val="000000"/>
                </a:solidFill>
              </a:rPr>
              <a:t>Energijos </a:t>
            </a:r>
            <a:r>
              <a:rPr lang="lt-LT" sz="1200" dirty="0">
                <a:solidFill>
                  <a:srgbClr val="000000"/>
                </a:solidFill>
              </a:rPr>
              <a:t>kainos </a:t>
            </a:r>
            <a:r>
              <a:rPr lang="lt-LT" sz="1200" dirty="0" smtClean="0">
                <a:solidFill>
                  <a:srgbClr val="000000"/>
                </a:solidFill>
              </a:rPr>
              <a:t>sumažėjo</a:t>
            </a:r>
            <a:r>
              <a:rPr lang="lt-LT" sz="1200" dirty="0">
                <a:solidFill>
                  <a:srgbClr val="000000"/>
                </a:solidFill>
              </a:rPr>
              <a:t>, o be intervencijos, jei šilumos ūkyje dujos reikšminga dalimi nebūtų pakeistos į biokurą būtų dar labiau </a:t>
            </a:r>
            <a:r>
              <a:rPr lang="lt-LT" sz="1200" dirty="0" smtClean="0">
                <a:solidFill>
                  <a:srgbClr val="000000"/>
                </a:solidFill>
              </a:rPr>
              <a:t>išaugusios.</a:t>
            </a:r>
            <a:endParaRPr lang="lt-LT" sz="1200" dirty="0">
              <a:solidFill>
                <a:srgbClr val="000000"/>
              </a:solidFill>
            </a:endParaRPr>
          </a:p>
        </p:txBody>
      </p:sp>
      <p:sp>
        <p:nvSpPr>
          <p:cNvPr id="23" name="TextBox 22"/>
          <p:cNvSpPr txBox="1"/>
          <p:nvPr/>
        </p:nvSpPr>
        <p:spPr>
          <a:xfrm>
            <a:off x="395536" y="3927894"/>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Poveikis mikro lygmenyje</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24" name="Straight Connector 23"/>
          <p:cNvCxnSpPr/>
          <p:nvPr/>
        </p:nvCxnSpPr>
        <p:spPr>
          <a:xfrm>
            <a:off x="395536" y="4215926"/>
            <a:ext cx="835292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hevron 24"/>
          <p:cNvSpPr/>
          <p:nvPr/>
        </p:nvSpPr>
        <p:spPr>
          <a:xfrm>
            <a:off x="1115616" y="4430282"/>
            <a:ext cx="1476000" cy="1224000"/>
          </a:xfrm>
          <a:prstGeom prst="chevron">
            <a:avLst>
              <a:gd name="adj" fmla="val 18863"/>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solidFill>
                  <a:schemeClr val="bg1"/>
                </a:solidFill>
                <a:latin typeface="Calibri" panose="020F0502020204030204" pitchFamily="34" charset="0"/>
              </a:rPr>
              <a:t>Poveikis ŠESD</a:t>
            </a:r>
            <a:endParaRPr lang="lt-LT" sz="1200" dirty="0">
              <a:solidFill>
                <a:schemeClr val="bg1"/>
              </a:solidFill>
              <a:latin typeface="Calibri" panose="020F0502020204030204" pitchFamily="34" charset="0"/>
            </a:endParaRPr>
          </a:p>
        </p:txBody>
      </p:sp>
      <p:sp>
        <p:nvSpPr>
          <p:cNvPr id="26" name="Chevron 25"/>
          <p:cNvSpPr/>
          <p:nvPr/>
        </p:nvSpPr>
        <p:spPr>
          <a:xfrm>
            <a:off x="2447764" y="4430282"/>
            <a:ext cx="1476000" cy="1224000"/>
          </a:xfrm>
          <a:prstGeom prst="chevron">
            <a:avLst>
              <a:gd name="adj" fmla="val 18863"/>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Poveikis </a:t>
            </a:r>
            <a:r>
              <a:rPr lang="lt-LT" sz="1200" dirty="0"/>
              <a:t>„gražesnei aplinkai“ ir investiciniam patrauklumui</a:t>
            </a:r>
            <a:endParaRPr lang="pt-BR" sz="1200" dirty="0">
              <a:solidFill>
                <a:schemeClr val="bg1"/>
              </a:solidFill>
              <a:latin typeface="Calibri" panose="020F0502020204030204" pitchFamily="34" charset="0"/>
            </a:endParaRPr>
          </a:p>
        </p:txBody>
      </p:sp>
      <p:sp>
        <p:nvSpPr>
          <p:cNvPr id="27" name="Chevron 26"/>
          <p:cNvSpPr/>
          <p:nvPr/>
        </p:nvSpPr>
        <p:spPr>
          <a:xfrm>
            <a:off x="3779912" y="4430282"/>
            <a:ext cx="1476000" cy="1224000"/>
          </a:xfrm>
          <a:prstGeom prst="chevron">
            <a:avLst>
              <a:gd name="adj" fmla="val 18863"/>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Poveikis </a:t>
            </a:r>
            <a:r>
              <a:rPr lang="lt-LT" sz="1200" dirty="0"/>
              <a:t>darbo vietų skaičiui</a:t>
            </a:r>
            <a:endParaRPr lang="en-GB" sz="1200" dirty="0">
              <a:solidFill>
                <a:schemeClr val="bg1"/>
              </a:solidFill>
              <a:latin typeface="Calibri" panose="020F0502020204030204" pitchFamily="34" charset="0"/>
            </a:endParaRPr>
          </a:p>
        </p:txBody>
      </p:sp>
      <p:sp>
        <p:nvSpPr>
          <p:cNvPr id="28" name="Chevron 27"/>
          <p:cNvSpPr/>
          <p:nvPr/>
        </p:nvSpPr>
        <p:spPr>
          <a:xfrm>
            <a:off x="5112060" y="4430282"/>
            <a:ext cx="1476000" cy="1224000"/>
          </a:xfrm>
          <a:prstGeom prst="chevron">
            <a:avLst>
              <a:gd name="adj" fmla="val 18863"/>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lt-LT" sz="1200" dirty="0" smtClean="0"/>
              <a:t>Poveikis </a:t>
            </a:r>
            <a:r>
              <a:rPr lang="lt-LT" sz="1200" dirty="0"/>
              <a:t>energijos gamybos efektyvumui</a:t>
            </a:r>
            <a:endParaRPr lang="en-GB" sz="1200" dirty="0">
              <a:solidFill>
                <a:schemeClr val="bg1"/>
              </a:solidFill>
              <a:latin typeface="Calibri" panose="020F0502020204030204" pitchFamily="34" charset="0"/>
            </a:endParaRPr>
          </a:p>
        </p:txBody>
      </p:sp>
      <p:sp>
        <p:nvSpPr>
          <p:cNvPr id="32" name="Chevron 31"/>
          <p:cNvSpPr/>
          <p:nvPr/>
        </p:nvSpPr>
        <p:spPr>
          <a:xfrm>
            <a:off x="6444208" y="4430282"/>
            <a:ext cx="1476000" cy="1224000"/>
          </a:xfrm>
          <a:prstGeom prst="chevron">
            <a:avLst>
              <a:gd name="adj" fmla="val 18863"/>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lt-LT" sz="1200" dirty="0" smtClean="0"/>
              <a:t>Poveikis </a:t>
            </a:r>
            <a:r>
              <a:rPr lang="lt-LT" sz="1200" dirty="0"/>
              <a:t>žmonių sveikatai</a:t>
            </a:r>
            <a:endParaRPr lang="en-GB" sz="1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56328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ext uri="{D42A27DB-BD31-4B8C-83A1-F6EECF244321}">
                <p14:modId xmlns:p14="http://schemas.microsoft.com/office/powerpoint/2010/main" val="9718708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6416" name="think-cell Slide" r:id="rId22" imgW="378" imgH="379" progId="TCLayout.ActiveDocument.1">
                  <p:embed/>
                </p:oleObj>
              </mc:Choice>
              <mc:Fallback>
                <p:oleObj name="think-cell Slide" r:id="rId22" imgW="378" imgH="379" progId="TCLayout.ActiveDocument.1">
                  <p:embed/>
                  <p:pic>
                    <p:nvPicPr>
                      <p:cNvPr id="0" name=""/>
                      <p:cNvPicPr/>
                      <p:nvPr/>
                    </p:nvPicPr>
                    <p:blipFill>
                      <a:blip r:embed="rId23"/>
                      <a:stretch>
                        <a:fillRect/>
                      </a:stretch>
                    </p:blipFill>
                    <p:spPr>
                      <a:xfrm>
                        <a:off x="1588" y="1588"/>
                        <a:ext cx="1587" cy="1587"/>
                      </a:xfrm>
                      <a:prstGeom prst="rect">
                        <a:avLst/>
                      </a:prstGeom>
                    </p:spPr>
                  </p:pic>
                </p:oleObj>
              </mc:Fallback>
            </mc:AlternateContent>
          </a:graphicData>
        </a:graphic>
      </p:graphicFrame>
      <p:sp>
        <p:nvSpPr>
          <p:cNvPr id="22" name="Rectangle 21"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lt-LT" sz="1200" dirty="0" err="1" smtClean="0">
              <a:latin typeface="Calibri"/>
              <a:sym typeface="Calibri"/>
            </a:endParaRPr>
          </a:p>
        </p:txBody>
      </p:sp>
      <p:sp>
        <p:nvSpPr>
          <p:cNvPr id="2" name="Title 1"/>
          <p:cNvSpPr>
            <a:spLocks noGrp="1"/>
          </p:cNvSpPr>
          <p:nvPr>
            <p:ph type="title"/>
          </p:nvPr>
        </p:nvSpPr>
        <p:spPr/>
        <p:txBody>
          <a:bodyPr/>
          <a:lstStyle/>
          <a:p>
            <a:r>
              <a:rPr lang="lt-LT" dirty="0" smtClean="0"/>
              <a:t>2007‒2013 m. ES investicijos į energetikos sektorių lėmė ekonominę naudą valstybei</a:t>
            </a:r>
            <a:endParaRPr lang="lt-LT" dirty="0"/>
          </a:p>
        </p:txBody>
      </p:sp>
      <p:graphicFrame>
        <p:nvGraphicFramePr>
          <p:cNvPr id="5" name="Object 4"/>
          <p:cNvGraphicFramePr>
            <a:graphicFrameLocks/>
          </p:cNvGraphicFramePr>
          <p:nvPr>
            <p:custDataLst>
              <p:tags r:id="rId4"/>
            </p:custDataLst>
            <p:extLst>
              <p:ext uri="{D42A27DB-BD31-4B8C-83A1-F6EECF244321}">
                <p14:modId xmlns:p14="http://schemas.microsoft.com/office/powerpoint/2010/main" val="857805129"/>
              </p:ext>
            </p:extLst>
          </p:nvPr>
        </p:nvGraphicFramePr>
        <p:xfrm>
          <a:off x="266700" y="1905001"/>
          <a:ext cx="4667372" cy="1771567"/>
        </p:xfrm>
        <a:graphic>
          <a:graphicData uri="http://schemas.openxmlformats.org/presentationml/2006/ole">
            <mc:AlternateContent xmlns:mc="http://schemas.openxmlformats.org/markup-compatibility/2006">
              <mc:Choice xmlns:v="urn:schemas-microsoft-com:vml" Requires="v">
                <p:oleObj spid="_x0000_s306417" name="Chart" r:id="rId24" imgW="4667372" imgH="1771567" progId="MSGraph.Chart.8">
                  <p:embed followColorScheme="full"/>
                </p:oleObj>
              </mc:Choice>
              <mc:Fallback>
                <p:oleObj name="Chart" r:id="rId24" imgW="4667372" imgH="1771567" progId="MSGraph.Chart.8">
                  <p:embed followColorScheme="full"/>
                  <p:pic>
                    <p:nvPicPr>
                      <p:cNvPr id="0" name=""/>
                      <p:cNvPicPr/>
                      <p:nvPr/>
                    </p:nvPicPr>
                    <p:blipFill>
                      <a:blip r:embed="rId25"/>
                      <a:stretch>
                        <a:fillRect/>
                      </a:stretch>
                    </p:blipFill>
                    <p:spPr>
                      <a:xfrm>
                        <a:off x="266700" y="1905001"/>
                        <a:ext cx="4667372" cy="1771567"/>
                      </a:xfrm>
                      <a:prstGeom prst="rect">
                        <a:avLst/>
                      </a:prstGeom>
                    </p:spPr>
                  </p:pic>
                </p:oleObj>
              </mc:Fallback>
            </mc:AlternateContent>
          </a:graphicData>
        </a:graphic>
      </p:graphicFrame>
      <p:sp>
        <p:nvSpPr>
          <p:cNvPr id="7" name="Rectangle 6"/>
          <p:cNvSpPr/>
          <p:nvPr>
            <p:custDataLst>
              <p:tags r:id="rId5"/>
            </p:custDataLst>
          </p:nvPr>
        </p:nvSpPr>
        <p:spPr bwMode="auto">
          <a:xfrm>
            <a:off x="3843338"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E579137E-6CDA-45F1-8148-2635E4973865}" type="datetime'''''''''20''''''''''''''1''''''''''''''''4'">
              <a:rPr lang="lt-LT" altLang="en-US" sz="1200">
                <a:solidFill>
                  <a:schemeClr val="tx1"/>
                </a:solidFill>
              </a:rPr>
              <a:pPr/>
              <a:t>2014</a:t>
            </a:fld>
            <a:endParaRPr lang="lt-LT" sz="1200" dirty="0" err="1" smtClean="0">
              <a:solidFill>
                <a:schemeClr val="tx1"/>
              </a:solidFill>
              <a:sym typeface="+mn-lt"/>
            </a:endParaRPr>
          </a:p>
        </p:txBody>
      </p:sp>
      <p:sp>
        <p:nvSpPr>
          <p:cNvPr id="6" name="Rectangle 5"/>
          <p:cNvSpPr/>
          <p:nvPr>
            <p:custDataLst>
              <p:tags r:id="rId6"/>
            </p:custDataLst>
          </p:nvPr>
        </p:nvSpPr>
        <p:spPr bwMode="gray">
          <a:xfrm>
            <a:off x="3251200" y="2106613"/>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77,51</a:t>
            </a:r>
            <a:endParaRPr lang="lt-LT" sz="1200" dirty="0" smtClean="0">
              <a:solidFill>
                <a:schemeClr val="tx1"/>
              </a:solidFill>
              <a:sym typeface="+mn-lt"/>
            </a:endParaRPr>
          </a:p>
        </p:txBody>
      </p:sp>
      <p:sp>
        <p:nvSpPr>
          <p:cNvPr id="14" name="Rectangle 13"/>
          <p:cNvSpPr/>
          <p:nvPr>
            <p:custDataLst>
              <p:tags r:id="rId7"/>
            </p:custDataLst>
          </p:nvPr>
        </p:nvSpPr>
        <p:spPr bwMode="auto">
          <a:xfrm>
            <a:off x="3286125"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E497C549-43A1-4F2C-9E2A-93A1EC5E36AB}" type="datetime'''''''''''''2''''''''''''''''''''''0''13'''''''''">
              <a:rPr lang="lt-LT" altLang="en-US" sz="1200">
                <a:solidFill>
                  <a:schemeClr val="tx1"/>
                </a:solidFill>
              </a:rPr>
              <a:pPr/>
              <a:t>2013</a:t>
            </a:fld>
            <a:endParaRPr lang="lt-LT" sz="1200" dirty="0" err="1" smtClean="0">
              <a:solidFill>
                <a:schemeClr val="tx1"/>
              </a:solidFill>
              <a:sym typeface="+mn-lt"/>
            </a:endParaRPr>
          </a:p>
        </p:txBody>
      </p:sp>
      <p:sp>
        <p:nvSpPr>
          <p:cNvPr id="17" name="Rectangle 16"/>
          <p:cNvSpPr/>
          <p:nvPr>
            <p:custDataLst>
              <p:tags r:id="rId8"/>
            </p:custDataLst>
          </p:nvPr>
        </p:nvSpPr>
        <p:spPr bwMode="auto">
          <a:xfrm>
            <a:off x="4400550"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4744DDC6-027D-4689-A473-282B2EE44B81}" type="datetime'2''''''''0''''''''''''''''''15'''''''''''''''">
              <a:rPr lang="lt-LT" altLang="en-US" sz="1200">
                <a:solidFill>
                  <a:schemeClr val="tx1"/>
                </a:solidFill>
              </a:rPr>
              <a:pPr/>
              <a:t>2015</a:t>
            </a:fld>
            <a:endParaRPr lang="lt-LT" sz="1200" dirty="0" err="1" smtClean="0">
              <a:solidFill>
                <a:schemeClr val="tx1"/>
              </a:solidFill>
              <a:sym typeface="+mn-lt"/>
            </a:endParaRPr>
          </a:p>
        </p:txBody>
      </p:sp>
      <p:sp>
        <p:nvSpPr>
          <p:cNvPr id="12" name="Rectangle 11"/>
          <p:cNvSpPr/>
          <p:nvPr>
            <p:custDataLst>
              <p:tags r:id="rId9"/>
            </p:custDataLst>
          </p:nvPr>
        </p:nvSpPr>
        <p:spPr bwMode="gray">
          <a:xfrm>
            <a:off x="4365625" y="3059113"/>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18,53</a:t>
            </a:r>
            <a:endParaRPr lang="lt-LT" sz="1200" dirty="0" smtClean="0">
              <a:solidFill>
                <a:schemeClr val="tx1"/>
              </a:solidFill>
              <a:sym typeface="+mn-lt"/>
            </a:endParaRPr>
          </a:p>
        </p:txBody>
      </p:sp>
      <p:sp>
        <p:nvSpPr>
          <p:cNvPr id="10" name="Rectangle 9"/>
          <p:cNvSpPr/>
          <p:nvPr>
            <p:custDataLst>
              <p:tags r:id="rId10"/>
            </p:custDataLst>
          </p:nvPr>
        </p:nvSpPr>
        <p:spPr bwMode="gray">
          <a:xfrm>
            <a:off x="3808413" y="2649538"/>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43,99</a:t>
            </a:r>
            <a:endParaRPr lang="lt-LT" sz="1200" dirty="0" smtClean="0">
              <a:solidFill>
                <a:schemeClr val="tx1"/>
              </a:solidFill>
              <a:sym typeface="+mn-lt"/>
            </a:endParaRPr>
          </a:p>
        </p:txBody>
      </p:sp>
      <p:sp>
        <p:nvSpPr>
          <p:cNvPr id="11" name="Rectangle 10"/>
          <p:cNvSpPr/>
          <p:nvPr>
            <p:custDataLst>
              <p:tags r:id="rId11"/>
            </p:custDataLst>
          </p:nvPr>
        </p:nvSpPr>
        <p:spPr bwMode="gray">
          <a:xfrm>
            <a:off x="469900" y="1811338"/>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95,72</a:t>
            </a:r>
            <a:endParaRPr lang="lt-LT" sz="1200" dirty="0" smtClean="0">
              <a:solidFill>
                <a:schemeClr val="tx1"/>
              </a:solidFill>
              <a:sym typeface="+mn-lt"/>
            </a:endParaRPr>
          </a:p>
        </p:txBody>
      </p:sp>
      <p:sp>
        <p:nvSpPr>
          <p:cNvPr id="20" name="Rectangle 19"/>
          <p:cNvSpPr/>
          <p:nvPr>
            <p:custDataLst>
              <p:tags r:id="rId12"/>
            </p:custDataLst>
          </p:nvPr>
        </p:nvSpPr>
        <p:spPr bwMode="auto">
          <a:xfrm>
            <a:off x="1062038"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2D2B1DE1-7F04-4060-91D2-8570D7A05D7F}" type="datetime'2''''''''''''''''''''''''''''0''''''''''0''''''''''''''9'">
              <a:rPr lang="lt-LT" altLang="en-US" sz="1200">
                <a:solidFill>
                  <a:schemeClr val="tx1"/>
                </a:solidFill>
              </a:rPr>
              <a:pPr/>
              <a:t>2009</a:t>
            </a:fld>
            <a:endParaRPr lang="lt-LT" sz="1200" dirty="0" err="1" smtClean="0">
              <a:solidFill>
                <a:schemeClr val="tx1"/>
              </a:solidFill>
              <a:sym typeface="+mn-lt"/>
            </a:endParaRPr>
          </a:p>
        </p:txBody>
      </p:sp>
      <p:sp>
        <p:nvSpPr>
          <p:cNvPr id="19" name="Rectangle 18"/>
          <p:cNvSpPr/>
          <p:nvPr>
            <p:custDataLst>
              <p:tags r:id="rId13"/>
            </p:custDataLst>
          </p:nvPr>
        </p:nvSpPr>
        <p:spPr bwMode="auto">
          <a:xfrm>
            <a:off x="504825"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63A3CDB7-CC22-4D53-81E2-817D842B3310}" type="datetime'''''''''''''''2''''00''''''''''''''''''''''''''8'''''''''''">
              <a:rPr lang="lt-LT" altLang="en-US" sz="1200">
                <a:solidFill>
                  <a:schemeClr val="tx1"/>
                </a:solidFill>
              </a:rPr>
              <a:pPr/>
              <a:t>2008</a:t>
            </a:fld>
            <a:endParaRPr lang="lt-LT" sz="1200" dirty="0" err="1" smtClean="0">
              <a:solidFill>
                <a:schemeClr val="tx1"/>
              </a:solidFill>
              <a:sym typeface="+mn-lt"/>
            </a:endParaRPr>
          </a:p>
        </p:txBody>
      </p:sp>
      <p:sp>
        <p:nvSpPr>
          <p:cNvPr id="21" name="Rectangle 20"/>
          <p:cNvSpPr/>
          <p:nvPr>
            <p:custDataLst>
              <p:tags r:id="rId14"/>
            </p:custDataLst>
          </p:nvPr>
        </p:nvSpPr>
        <p:spPr bwMode="auto">
          <a:xfrm>
            <a:off x="1619250"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2B688002-DDEE-4D1D-9143-CA1B0419667F}" type="datetime'20''''''''''''''1''''''''''0'''''''''''''''''''''''">
              <a:rPr lang="lt-LT" altLang="en-US" sz="1200">
                <a:solidFill>
                  <a:schemeClr val="tx1"/>
                </a:solidFill>
              </a:rPr>
              <a:pPr/>
              <a:t>2010</a:t>
            </a:fld>
            <a:endParaRPr lang="lt-LT" sz="1200" dirty="0" err="1" smtClean="0">
              <a:solidFill>
                <a:schemeClr val="tx1"/>
              </a:solidFill>
              <a:sym typeface="+mn-lt"/>
            </a:endParaRPr>
          </a:p>
        </p:txBody>
      </p:sp>
      <p:sp>
        <p:nvSpPr>
          <p:cNvPr id="15" name="Rectangle 14"/>
          <p:cNvSpPr/>
          <p:nvPr>
            <p:custDataLst>
              <p:tags r:id="rId15"/>
            </p:custDataLst>
          </p:nvPr>
        </p:nvSpPr>
        <p:spPr bwMode="gray">
          <a:xfrm>
            <a:off x="1584325" y="2011363"/>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83,14</a:t>
            </a:r>
            <a:endParaRPr lang="lt-LT" sz="1200" dirty="0" smtClean="0">
              <a:solidFill>
                <a:schemeClr val="tx1"/>
              </a:solidFill>
              <a:sym typeface="+mn-lt"/>
            </a:endParaRPr>
          </a:p>
        </p:txBody>
      </p:sp>
      <p:sp>
        <p:nvSpPr>
          <p:cNvPr id="16" name="Rectangle 15"/>
          <p:cNvSpPr/>
          <p:nvPr>
            <p:custDataLst>
              <p:tags r:id="rId16"/>
            </p:custDataLst>
          </p:nvPr>
        </p:nvSpPr>
        <p:spPr bwMode="auto">
          <a:xfrm>
            <a:off x="2733675"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A27BC8EF-8BDE-4131-BCB2-84032DF9E5DB}" type="datetime'2''''''''0''''''''''''''''1''''''''''''2'''''''''''''''">
              <a:rPr lang="lt-LT" altLang="en-US" sz="1200">
                <a:solidFill>
                  <a:schemeClr val="tx1"/>
                </a:solidFill>
              </a:rPr>
              <a:pPr/>
              <a:t>2012</a:t>
            </a:fld>
            <a:endParaRPr lang="lt-LT" sz="1200" dirty="0" err="1" smtClean="0">
              <a:solidFill>
                <a:schemeClr val="tx1"/>
              </a:solidFill>
              <a:sym typeface="+mn-lt"/>
            </a:endParaRPr>
          </a:p>
        </p:txBody>
      </p:sp>
      <p:sp>
        <p:nvSpPr>
          <p:cNvPr id="8" name="Rectangle 7"/>
          <p:cNvSpPr/>
          <p:nvPr>
            <p:custDataLst>
              <p:tags r:id="rId17"/>
            </p:custDataLst>
          </p:nvPr>
        </p:nvSpPr>
        <p:spPr bwMode="gray">
          <a:xfrm>
            <a:off x="2141538" y="2030413"/>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82,39</a:t>
            </a:r>
            <a:endParaRPr lang="lt-LT" sz="1200" dirty="0" smtClean="0">
              <a:solidFill>
                <a:schemeClr val="tx1"/>
              </a:solidFill>
              <a:sym typeface="+mn-lt"/>
            </a:endParaRPr>
          </a:p>
        </p:txBody>
      </p:sp>
      <p:sp>
        <p:nvSpPr>
          <p:cNvPr id="13" name="Rectangle 12"/>
          <p:cNvSpPr/>
          <p:nvPr>
            <p:custDataLst>
              <p:tags r:id="rId18"/>
            </p:custDataLst>
          </p:nvPr>
        </p:nvSpPr>
        <p:spPr bwMode="gray">
          <a:xfrm>
            <a:off x="1027113" y="2230438"/>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69,70</a:t>
            </a:r>
            <a:endParaRPr lang="lt-LT" sz="1200" dirty="0" smtClean="0">
              <a:solidFill>
                <a:schemeClr val="tx1"/>
              </a:solidFill>
              <a:sym typeface="+mn-lt"/>
            </a:endParaRPr>
          </a:p>
        </p:txBody>
      </p:sp>
      <p:sp>
        <p:nvSpPr>
          <p:cNvPr id="18" name="Rectangle 17"/>
          <p:cNvSpPr/>
          <p:nvPr>
            <p:custDataLst>
              <p:tags r:id="rId19"/>
            </p:custDataLst>
          </p:nvPr>
        </p:nvSpPr>
        <p:spPr bwMode="auto">
          <a:xfrm>
            <a:off x="2176463" y="3660775"/>
            <a:ext cx="32385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B123C9B8-7394-4239-8096-C951BA609A0B}" type="datetime'''''''''''''''''''''''''''''''''''20''''''''''''1''''1'''">
              <a:rPr lang="lt-LT" altLang="en-US" sz="1200">
                <a:solidFill>
                  <a:schemeClr val="tx1"/>
                </a:solidFill>
              </a:rPr>
              <a:pPr/>
              <a:t>2011</a:t>
            </a:fld>
            <a:endParaRPr lang="lt-LT" sz="1200" dirty="0" err="1" smtClean="0">
              <a:solidFill>
                <a:schemeClr val="tx1"/>
              </a:solidFill>
              <a:sym typeface="+mn-lt"/>
            </a:endParaRPr>
          </a:p>
        </p:txBody>
      </p:sp>
      <p:sp>
        <p:nvSpPr>
          <p:cNvPr id="9" name="Rectangle 8"/>
          <p:cNvSpPr/>
          <p:nvPr>
            <p:custDataLst>
              <p:tags r:id="rId20"/>
            </p:custDataLst>
          </p:nvPr>
        </p:nvSpPr>
        <p:spPr bwMode="gray">
          <a:xfrm>
            <a:off x="2698750" y="1858963"/>
            <a:ext cx="393700" cy="182563"/>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22225" tIns="0" rIns="22225" bIns="0" rtlCol="0" anchor="b"/>
          <a:lstStyle/>
          <a:p>
            <a:pPr algn="ctr">
              <a:spcBef>
                <a:spcPct val="0"/>
              </a:spcBef>
              <a:spcAft>
                <a:spcPct val="0"/>
              </a:spcAft>
            </a:pPr>
            <a:r>
              <a:rPr lang="lt-LT" altLang="en-US" sz="1200" dirty="0" smtClean="0">
                <a:solidFill>
                  <a:schemeClr val="tx1"/>
                </a:solidFill>
                <a:sym typeface="+mn-lt"/>
              </a:rPr>
              <a:t>92,48</a:t>
            </a:r>
            <a:endParaRPr lang="lt-LT" sz="1200" dirty="0" smtClean="0">
              <a:solidFill>
                <a:schemeClr val="tx1"/>
              </a:solidFill>
              <a:sym typeface="+mn-lt"/>
            </a:endParaRPr>
          </a:p>
        </p:txBody>
      </p:sp>
      <p:sp>
        <p:nvSpPr>
          <p:cNvPr id="24" name="TextBox 23"/>
          <p:cNvSpPr txBox="1"/>
          <p:nvPr/>
        </p:nvSpPr>
        <p:spPr>
          <a:xfrm>
            <a:off x="395536"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Ekonominė nauda perėjus prie biokuro</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25" name="Straight Connector 24"/>
          <p:cNvCxnSpPr/>
          <p:nvPr/>
        </p:nvCxnSpPr>
        <p:spPr>
          <a:xfrm>
            <a:off x="395536" y="1585422"/>
            <a:ext cx="835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1778" y="4077072"/>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Ekonominė nauda renovavus pastatus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29" name="Straight Connector 28"/>
          <p:cNvCxnSpPr/>
          <p:nvPr/>
        </p:nvCxnSpPr>
        <p:spPr>
          <a:xfrm>
            <a:off x="421778" y="4365104"/>
            <a:ext cx="835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22061" y="4509120"/>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115469" y="4509120"/>
            <a:ext cx="3239281"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solidFill>
                  <a:srgbClr val="000000"/>
                </a:solidFill>
              </a:rPr>
              <a:t>Remiantis atnaujintų viešųjų pastatų energijos sutaupymais ‒ viešųjų </a:t>
            </a:r>
            <a:r>
              <a:rPr lang="lt-LT" sz="1200" dirty="0">
                <a:solidFill>
                  <a:srgbClr val="000000"/>
                </a:solidFill>
              </a:rPr>
              <a:t>pastatų renovacijos 2007‒2013 m. laikotarpiu leido sutaupyti </a:t>
            </a:r>
            <a:r>
              <a:rPr lang="lt-LT" sz="1200" b="1" dirty="0" smtClean="0">
                <a:solidFill>
                  <a:srgbClr val="000000"/>
                </a:solidFill>
              </a:rPr>
              <a:t>13,97 </a:t>
            </a:r>
            <a:r>
              <a:rPr lang="lt-LT" sz="1200" b="1" dirty="0">
                <a:solidFill>
                  <a:srgbClr val="000000"/>
                </a:solidFill>
              </a:rPr>
              <a:t>mln. Eur.</a:t>
            </a:r>
          </a:p>
        </p:txBody>
      </p:sp>
      <p:pic>
        <p:nvPicPr>
          <p:cNvPr id="33" name="Picture 32"/>
          <p:cNvPicPr>
            <a:picLocks noChangeAspect="1"/>
          </p:cNvPicPr>
          <p:nvPr/>
        </p:nvPicPr>
        <p:blipFill>
          <a:blip r:embed="rId26"/>
          <a:stretch>
            <a:fillRect/>
          </a:stretch>
        </p:blipFill>
        <p:spPr>
          <a:xfrm>
            <a:off x="467544" y="4581168"/>
            <a:ext cx="473685" cy="360000"/>
          </a:xfrm>
          <a:prstGeom prst="rect">
            <a:avLst/>
          </a:prstGeom>
        </p:spPr>
      </p:pic>
      <p:sp>
        <p:nvSpPr>
          <p:cNvPr id="34" name="Rectangle 33"/>
          <p:cNvSpPr/>
          <p:nvPr/>
        </p:nvSpPr>
        <p:spPr>
          <a:xfrm>
            <a:off x="4571536" y="4509120"/>
            <a:ext cx="559212" cy="551904"/>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27"/>
          <a:stretch>
            <a:fillRect/>
          </a:stretch>
        </p:blipFill>
        <p:spPr>
          <a:xfrm>
            <a:off x="4735789" y="4581168"/>
            <a:ext cx="230705" cy="371880"/>
          </a:xfrm>
          <a:prstGeom prst="rect">
            <a:avLst/>
          </a:prstGeom>
        </p:spPr>
      </p:pic>
      <p:sp>
        <p:nvSpPr>
          <p:cNvPr id="36" name="Rectangle 35"/>
          <p:cNvSpPr/>
          <p:nvPr/>
        </p:nvSpPr>
        <p:spPr>
          <a:xfrm>
            <a:off x="5268889" y="4509120"/>
            <a:ext cx="3239281" cy="8309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71450" lvl="0" indent="-171450">
              <a:buClr>
                <a:srgbClr val="3BA1BC"/>
              </a:buClr>
              <a:buFont typeface="Arial" panose="020B0604020202020204" pitchFamily="34" charset="0"/>
              <a:buChar char="•"/>
            </a:pPr>
            <a:r>
              <a:rPr lang="lt-LT" sz="1200" dirty="0" smtClean="0"/>
              <a:t>Remiantis vidutiniu sunaudojamu energijos kiekiu ir  vidutine šilumos kaina, bendra </a:t>
            </a:r>
            <a:r>
              <a:rPr lang="lt-LT" sz="1200" dirty="0"/>
              <a:t>sukurta ekonominė nauda 2007‒2013 m. laikotarpiu siekia </a:t>
            </a:r>
            <a:r>
              <a:rPr lang="lt-LT" sz="1200" b="1" dirty="0" smtClean="0"/>
              <a:t>107,19 mln</a:t>
            </a:r>
            <a:r>
              <a:rPr lang="lt-LT" sz="1200" b="1" dirty="0"/>
              <a:t>. Eur.</a:t>
            </a:r>
            <a:endParaRPr lang="lt-LT" sz="1200" b="1" dirty="0">
              <a:solidFill>
                <a:srgbClr val="000000"/>
              </a:solidFill>
            </a:endParaRPr>
          </a:p>
        </p:txBody>
      </p:sp>
      <p:sp>
        <p:nvSpPr>
          <p:cNvPr id="37" name="TextBox 36"/>
          <p:cNvSpPr txBox="1"/>
          <p:nvPr/>
        </p:nvSpPr>
        <p:spPr>
          <a:xfrm>
            <a:off x="5268889" y="1811338"/>
            <a:ext cx="3504889" cy="701731"/>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smtClean="0">
                <a:solidFill>
                  <a:srgbClr val="321716"/>
                </a:solidFill>
                <a:latin typeface="Calibri" panose="020F0502020204030204" pitchFamily="34" charset="0"/>
                <a:cs typeface="Times New Roman" panose="02020603050405020304" pitchFamily="18" charset="0"/>
              </a:rPr>
              <a:t>Pakitusi biokuro ir dujų santykio struktūra šilumos tiekime vartotojams, lėmė </a:t>
            </a:r>
            <a:r>
              <a:rPr lang="lt-LT" sz="1200" b="1" dirty="0" smtClean="0">
                <a:solidFill>
                  <a:srgbClr val="321716"/>
                </a:solidFill>
                <a:latin typeface="Calibri" panose="020F0502020204030204" pitchFamily="34" charset="0"/>
                <a:cs typeface="Times New Roman" panose="02020603050405020304" pitchFamily="18" charset="0"/>
              </a:rPr>
              <a:t>563,65 mln. Eur</a:t>
            </a:r>
            <a:r>
              <a:rPr lang="lt-LT" sz="1200" dirty="0" smtClean="0">
                <a:solidFill>
                  <a:srgbClr val="321716"/>
                </a:solidFill>
                <a:latin typeface="Calibri" panose="020F0502020204030204" pitchFamily="34" charset="0"/>
                <a:cs typeface="Times New Roman" panose="02020603050405020304" pitchFamily="18" charset="0"/>
              </a:rPr>
              <a:t> sutaupymus 2007‒2015 m. laikotarpiu</a:t>
            </a:r>
            <a:endParaRPr lang="lt-LT" sz="120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8208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ES struktūrinėmis lėšomis didinta šilumos gamybos įrenginių instaliuota </a:t>
            </a:r>
            <a:r>
              <a:rPr lang="lt-LT" dirty="0"/>
              <a:t>galia ir kartu su renovacija mažinamas energijos vartojimas</a:t>
            </a: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39552" y="2071233"/>
            <a:ext cx="4608512" cy="3672408"/>
          </a:xfrm>
          <a:prstGeom prst="rect">
            <a:avLst/>
          </a:prstGeom>
          <a:noFill/>
        </p:spPr>
      </p:pic>
      <p:sp>
        <p:nvSpPr>
          <p:cNvPr id="7" name="TextBox 6"/>
          <p:cNvSpPr txBox="1"/>
          <p:nvPr/>
        </p:nvSpPr>
        <p:spPr>
          <a:xfrm>
            <a:off x="450252" y="1621366"/>
            <a:ext cx="707407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Santykis tarp bendros ir instaliuotos galios  bei patiektos energijos vartotojams pokyčio, 2007‒2015 m.</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8" name="Straight Connector 7"/>
          <p:cNvCxnSpPr/>
          <p:nvPr/>
        </p:nvCxnSpPr>
        <p:spPr>
          <a:xfrm>
            <a:off x="450252" y="1909398"/>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92080" y="2060848"/>
            <a:ext cx="3378898" cy="3496342"/>
          </a:xfrm>
          <a:prstGeom prst="rect">
            <a:avLst/>
          </a:prstGeom>
          <a:noFill/>
        </p:spPr>
        <p:txBody>
          <a:bodyPr wrap="square" rtlCol="0">
            <a:spAutoFit/>
          </a:bodyPr>
          <a:lstStyle/>
          <a:p>
            <a:pPr algn="just">
              <a:lnSpc>
                <a:spcPct val="110000"/>
              </a:lnSpc>
              <a:spcAft>
                <a:spcPts val="300"/>
              </a:spcAft>
              <a:buClr>
                <a:srgbClr val="3BA1BC"/>
              </a:buClr>
            </a:pPr>
            <a:r>
              <a:rPr lang="lt-LT" sz="1200" dirty="0"/>
              <a:t>2007‒2015 m. laikotarpiu kito ne tik vartotojams patiekiamos energijos kiekis, bet ir įrengta galia. Santykis leidžia įvertinti, kuriose įmonėse įrengti per dideli galios pajėgumai atsižvelgiant į tiekiamos energijos kiekį vartotojams</a:t>
            </a:r>
            <a:r>
              <a:rPr lang="lt-LT" sz="1200" dirty="0" smtClean="0"/>
              <a:t>.</a:t>
            </a:r>
          </a:p>
          <a:p>
            <a:pPr marL="171450" indent="-171450" algn="just">
              <a:lnSpc>
                <a:spcPct val="110000"/>
              </a:lnSpc>
              <a:spcAft>
                <a:spcPts val="300"/>
              </a:spcAft>
              <a:buClr>
                <a:srgbClr val="3BA1BC"/>
              </a:buClr>
              <a:buFont typeface="Arial" panose="020B0604020202020204" pitchFamily="34" charset="0"/>
              <a:buChar char="•"/>
            </a:pPr>
            <a:r>
              <a:rPr lang="lt-LT" sz="1200" dirty="0" smtClean="0"/>
              <a:t>UAB </a:t>
            </a:r>
            <a:r>
              <a:rPr lang="lt-LT" sz="1200" dirty="0"/>
              <a:t>„Birštono </a:t>
            </a:r>
            <a:r>
              <a:rPr lang="lt-LT" sz="1200" dirty="0" smtClean="0"/>
              <a:t>šiluma“ nagrinėjamu laikotarpiu </a:t>
            </a:r>
            <a:r>
              <a:rPr lang="lt-LT" sz="1200" dirty="0"/>
              <a:t>sumažino savo dujinio katilo pajėgumus nuo 18 MGh iki 10,3 </a:t>
            </a:r>
            <a:r>
              <a:rPr lang="lt-LT" sz="1200" dirty="0" smtClean="0"/>
              <a:t>MGh, tačiau tiekiamos energijos kiekis padidėjo;</a:t>
            </a:r>
          </a:p>
          <a:p>
            <a:pPr marL="171450" indent="-171450" algn="just">
              <a:lnSpc>
                <a:spcPct val="110000"/>
              </a:lnSpc>
              <a:spcAft>
                <a:spcPts val="300"/>
              </a:spcAft>
              <a:buClr>
                <a:srgbClr val="3BA1BC"/>
              </a:buClr>
              <a:buFont typeface="Arial" panose="020B0604020202020204" pitchFamily="34" charset="0"/>
              <a:buChar char="•"/>
            </a:pPr>
            <a:r>
              <a:rPr lang="lt-LT" sz="1200" dirty="0" smtClean="0"/>
              <a:t>Šilumos </a:t>
            </a:r>
            <a:r>
              <a:rPr lang="lt-LT" sz="1200" dirty="0"/>
              <a:t>vartojimas labiausiai išaugo įmonėje UAB „Šilalės šilumos tinklai“ (11,94 proc</a:t>
            </a:r>
            <a:r>
              <a:rPr lang="lt-LT" sz="1200" dirty="0" smtClean="0"/>
              <a:t>.);</a:t>
            </a:r>
          </a:p>
          <a:p>
            <a:pPr marL="171450" indent="-171450" algn="just">
              <a:lnSpc>
                <a:spcPct val="110000"/>
              </a:lnSpc>
              <a:spcAft>
                <a:spcPts val="300"/>
              </a:spcAft>
              <a:buClr>
                <a:srgbClr val="3BA1BC"/>
              </a:buClr>
              <a:buFont typeface="Arial" panose="020B0604020202020204" pitchFamily="34" charset="0"/>
              <a:buChar char="•"/>
            </a:pPr>
            <a:r>
              <a:rPr lang="lt-LT" sz="1200" dirty="0"/>
              <a:t>UAB „Širvintų šiluma“ bei AB „Panevėžio energija“ turėjo didžiausią </a:t>
            </a:r>
            <a:r>
              <a:rPr lang="lt-LT" sz="1200" dirty="0" smtClean="0"/>
              <a:t>instaliuotos galios procentinį prieaugį;</a:t>
            </a:r>
          </a:p>
          <a:p>
            <a:pPr marL="171450" indent="-171450" algn="just">
              <a:lnSpc>
                <a:spcPct val="110000"/>
              </a:lnSpc>
              <a:spcAft>
                <a:spcPts val="300"/>
              </a:spcAft>
              <a:buClr>
                <a:srgbClr val="3BA1BC"/>
              </a:buClr>
              <a:buFont typeface="Arial" panose="020B0604020202020204" pitchFamily="34" charset="0"/>
              <a:buChar char="•"/>
            </a:pPr>
            <a:r>
              <a:rPr lang="lt-LT" sz="1200" dirty="0" smtClean="0"/>
              <a:t>Didžiausias </a:t>
            </a:r>
            <a:r>
              <a:rPr lang="lt-LT" sz="1200" dirty="0"/>
              <a:t>šilumos energijos vartojimo sumažėjimas buvo Varėnoje (‒24,83 proc</a:t>
            </a:r>
            <a:r>
              <a:rPr lang="lt-LT" sz="1200" dirty="0" smtClean="0"/>
              <a:t>.).</a:t>
            </a:r>
          </a:p>
        </p:txBody>
      </p:sp>
      <p:sp>
        <p:nvSpPr>
          <p:cNvPr id="12" name="Oval 11"/>
          <p:cNvSpPr/>
          <p:nvPr/>
        </p:nvSpPr>
        <p:spPr>
          <a:xfrm>
            <a:off x="447674" y="5743641"/>
            <a:ext cx="91878" cy="7200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13" name="TextBox 12"/>
          <p:cNvSpPr txBox="1"/>
          <p:nvPr/>
        </p:nvSpPr>
        <p:spPr>
          <a:xfrm>
            <a:off x="611559" y="5671633"/>
            <a:ext cx="4247043" cy="261610"/>
          </a:xfrm>
          <a:prstGeom prst="rect">
            <a:avLst/>
          </a:prstGeom>
          <a:noFill/>
        </p:spPr>
        <p:txBody>
          <a:bodyPr wrap="square" rtlCol="0">
            <a:spAutoFit/>
          </a:bodyPr>
          <a:lstStyle/>
          <a:p>
            <a:pPr algn="just">
              <a:lnSpc>
                <a:spcPct val="110000"/>
              </a:lnSpc>
              <a:spcAft>
                <a:spcPts val="300"/>
              </a:spcAft>
            </a:pPr>
            <a:r>
              <a:rPr lang="lt-LT" sz="1000" dirty="0"/>
              <a:t>AB „Klaipėdos energija”, UAB „Vilniaus energija”, AB „Kauno energija”</a:t>
            </a:r>
            <a:endParaRPr lang="lt-LT" sz="100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438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 name="Object 92" hidden="1"/>
          <p:cNvGraphicFramePr>
            <a:graphicFrameLocks noChangeAspect="1"/>
          </p:cNvGraphicFramePr>
          <p:nvPr>
            <p:custDataLst>
              <p:tags r:id="rId2"/>
            </p:custDataLst>
            <p:extLst>
              <p:ext uri="{D42A27DB-BD31-4B8C-83A1-F6EECF244321}">
                <p14:modId xmlns:p14="http://schemas.microsoft.com/office/powerpoint/2010/main" val="29029148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846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lt-LT" sz="800" dirty="0" err="1" smtClean="0">
              <a:latin typeface="Calibri"/>
              <a:sym typeface="Calibri"/>
            </a:endParaRPr>
          </a:p>
        </p:txBody>
      </p:sp>
      <p:sp>
        <p:nvSpPr>
          <p:cNvPr id="2" name="Title 1"/>
          <p:cNvSpPr>
            <a:spLocks noGrp="1"/>
          </p:cNvSpPr>
          <p:nvPr>
            <p:ph type="title"/>
          </p:nvPr>
        </p:nvSpPr>
        <p:spPr/>
        <p:txBody>
          <a:bodyPr/>
          <a:lstStyle/>
          <a:p>
            <a:r>
              <a:rPr lang="lt-LT" dirty="0" smtClean="0"/>
              <a:t>2007 m. dviejose šilumos įmonėse buvo naudojama vien AEI galia</a:t>
            </a:r>
            <a:endParaRPr lang="lt-LT" dirty="0"/>
          </a:p>
        </p:txBody>
      </p:sp>
      <p:pic>
        <p:nvPicPr>
          <p:cNvPr id="3133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596" y="1700808"/>
            <a:ext cx="7272808" cy="3546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 name="TextBox 99"/>
          <p:cNvSpPr txBox="1"/>
          <p:nvPr/>
        </p:nvSpPr>
        <p:spPr>
          <a:xfrm>
            <a:off x="450252" y="1268760"/>
            <a:ext cx="707407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AEI įrengta galia šilumos tiekimo įmonėse 2007 m., proc.</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01" name="Straight Connector 100"/>
          <p:cNvCxnSpPr/>
          <p:nvPr/>
        </p:nvCxnSpPr>
        <p:spPr>
          <a:xfrm>
            <a:off x="450252" y="1556792"/>
            <a:ext cx="806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7849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2015 m. šilumos gamybai naudojama energija daugumoje įmonių viršijo 70 </a:t>
            </a:r>
            <a:r>
              <a:rPr lang="en-US" dirty="0" smtClean="0"/>
              <a:t>%</a:t>
            </a:r>
            <a:endParaRPr lang="lt-LT" dirty="0"/>
          </a:p>
        </p:txBody>
      </p:sp>
      <p:sp>
        <p:nvSpPr>
          <p:cNvPr id="4" name="Text Placeholder 3"/>
          <p:cNvSpPr>
            <a:spLocks noGrp="1"/>
          </p:cNvSpPr>
          <p:nvPr>
            <p:ph type="body" sz="quarter" idx="14"/>
          </p:nvPr>
        </p:nvSpPr>
        <p:spPr/>
        <p:txBody>
          <a:bodyPr/>
          <a:lstStyle/>
          <a:p>
            <a:endParaRPr lang="lt-LT"/>
          </a:p>
        </p:txBody>
      </p:sp>
      <p:pic>
        <p:nvPicPr>
          <p:cNvPr id="314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18" y="1808817"/>
            <a:ext cx="8091314" cy="385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0252" y="1484784"/>
            <a:ext cx="707407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AEI įrengta galia šilumos tiekimo įmonėse 2015 m., proc.</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7" name="Straight Connector 6"/>
          <p:cNvCxnSpPr/>
          <p:nvPr/>
        </p:nvCxnSpPr>
        <p:spPr>
          <a:xfrm>
            <a:off x="450252" y="1772816"/>
            <a:ext cx="806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926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Vertinimo metodai parinkti atsižvelgiant į vertinimo uždavinius bei klausimus</a:t>
            </a:r>
          </a:p>
        </p:txBody>
      </p:sp>
      <p:sp>
        <p:nvSpPr>
          <p:cNvPr id="42" name="TextBox 41"/>
          <p:cNvSpPr txBox="1"/>
          <p:nvPr/>
        </p:nvSpPr>
        <p:spPr>
          <a:xfrm>
            <a:off x="251520" y="3933056"/>
            <a:ext cx="3494974"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Vertinimo metu naudoti metodai</a:t>
            </a:r>
            <a:endParaRPr lang="lt-LT" sz="1200" dirty="0">
              <a:solidFill>
                <a:srgbClr val="321716"/>
              </a:solidFill>
              <a:latin typeface="Calibri" panose="020F0502020204030204" pitchFamily="34" charset="0"/>
              <a:cs typeface="Times New Roman" panose="02020603050405020304" pitchFamily="18" charset="0"/>
            </a:endParaRPr>
          </a:p>
        </p:txBody>
      </p:sp>
      <p:grpSp>
        <p:nvGrpSpPr>
          <p:cNvPr id="55" name="Group 54"/>
          <p:cNvGrpSpPr/>
          <p:nvPr/>
        </p:nvGrpSpPr>
        <p:grpSpPr>
          <a:xfrm>
            <a:off x="772667" y="4346177"/>
            <a:ext cx="7471741" cy="1891135"/>
            <a:chOff x="1079313" y="2037300"/>
            <a:chExt cx="7021079" cy="2183788"/>
          </a:xfrm>
        </p:grpSpPr>
        <p:sp>
          <p:nvSpPr>
            <p:cNvPr id="43" name="Rectangle 42"/>
            <p:cNvSpPr/>
            <p:nvPr/>
          </p:nvSpPr>
          <p:spPr>
            <a:xfrm>
              <a:off x="1079313" y="2037300"/>
              <a:ext cx="1559599" cy="38130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Konteksto analizė ir vertinimas</a:t>
              </a:r>
              <a:endParaRPr lang="en-GB" sz="1200" dirty="0">
                <a:latin typeface="Calibri" panose="020F0502020204030204" pitchFamily="34" charset="0"/>
                <a:cs typeface="Calibri" panose="020F0502020204030204" pitchFamily="34" charset="0"/>
              </a:endParaRPr>
            </a:p>
          </p:txBody>
        </p:sp>
        <p:sp>
          <p:nvSpPr>
            <p:cNvPr id="44" name="Rectangle 43"/>
            <p:cNvSpPr/>
            <p:nvPr/>
          </p:nvSpPr>
          <p:spPr>
            <a:xfrm>
              <a:off x="2899806" y="2037300"/>
              <a:ext cx="1559599" cy="38130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Intervencijos logikos  rekonstrukcija</a:t>
              </a:r>
              <a:endParaRPr lang="en-GB" sz="1200" dirty="0">
                <a:latin typeface="Calibri" panose="020F0502020204030204" pitchFamily="34" charset="0"/>
                <a:cs typeface="Calibri" panose="020F0502020204030204" pitchFamily="34" charset="0"/>
              </a:endParaRPr>
            </a:p>
          </p:txBody>
        </p:sp>
        <p:sp>
          <p:nvSpPr>
            <p:cNvPr id="45" name="Rectangle 44"/>
            <p:cNvSpPr/>
            <p:nvPr/>
          </p:nvSpPr>
          <p:spPr>
            <a:xfrm>
              <a:off x="4720299" y="2037300"/>
              <a:ext cx="1559599" cy="38130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Kiekybinė analizė</a:t>
              </a:r>
              <a:endParaRPr lang="en-GB" sz="1200" dirty="0">
                <a:latin typeface="Calibri" panose="020F0502020204030204" pitchFamily="34" charset="0"/>
                <a:cs typeface="Calibri" panose="020F0502020204030204" pitchFamily="34" charset="0"/>
              </a:endParaRPr>
            </a:p>
          </p:txBody>
        </p:sp>
        <p:sp>
          <p:nvSpPr>
            <p:cNvPr id="46" name="Rectangle 45"/>
            <p:cNvSpPr/>
            <p:nvPr/>
          </p:nvSpPr>
          <p:spPr>
            <a:xfrm>
              <a:off x="6540793" y="2037300"/>
              <a:ext cx="1559599" cy="381306"/>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Kokybinė analizė</a:t>
              </a:r>
              <a:endParaRPr lang="en-GB" sz="1200" dirty="0">
                <a:latin typeface="Calibri" panose="020F0502020204030204" pitchFamily="34" charset="0"/>
                <a:cs typeface="Calibri" panose="020F0502020204030204" pitchFamily="34" charset="0"/>
              </a:endParaRPr>
            </a:p>
          </p:txBody>
        </p:sp>
        <p:sp>
          <p:nvSpPr>
            <p:cNvPr id="47" name="Rectangle 46"/>
            <p:cNvSpPr/>
            <p:nvPr/>
          </p:nvSpPr>
          <p:spPr>
            <a:xfrm>
              <a:off x="1079313" y="2780928"/>
              <a:ext cx="1559599" cy="1411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Antrinių informacijos šaltinių analizė;</a:t>
              </a:r>
            </a:p>
            <a:p>
              <a:pPr algn="ctr"/>
              <a:r>
                <a:rPr lang="lt-LT" sz="1200" dirty="0" smtClean="0">
                  <a:latin typeface="Calibri" panose="020F0502020204030204" pitchFamily="34" charset="0"/>
                </a:rPr>
                <a:t>Lyginamoji analizė </a:t>
              </a:r>
              <a:endParaRPr lang="lt-LT" dirty="0" smtClean="0">
                <a:latin typeface="Calibri" panose="020F0502020204030204" pitchFamily="34" charset="0"/>
              </a:endParaRPr>
            </a:p>
          </p:txBody>
        </p:sp>
        <p:sp>
          <p:nvSpPr>
            <p:cNvPr id="48" name="Rectangle 47"/>
            <p:cNvSpPr/>
            <p:nvPr/>
          </p:nvSpPr>
          <p:spPr>
            <a:xfrm>
              <a:off x="2899805" y="2809296"/>
              <a:ext cx="1559599" cy="14117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Intervencijos logikos rekonstrukcija</a:t>
              </a:r>
              <a:endParaRPr lang="lt-LT" dirty="0" smtClean="0">
                <a:latin typeface="Calibri" panose="020F0502020204030204" pitchFamily="34" charset="0"/>
              </a:endParaRPr>
            </a:p>
          </p:txBody>
        </p:sp>
        <p:sp>
          <p:nvSpPr>
            <p:cNvPr id="49" name="Rectangle 48"/>
            <p:cNvSpPr/>
            <p:nvPr/>
          </p:nvSpPr>
          <p:spPr>
            <a:xfrm>
              <a:off x="6540793" y="2809295"/>
              <a:ext cx="1559599" cy="14117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Interviu su ekspertais, paramą gavusių institucijų atstovais;</a:t>
              </a:r>
            </a:p>
            <a:p>
              <a:pPr algn="ctr"/>
              <a:r>
                <a:rPr lang="lt-LT" sz="1200" dirty="0" smtClean="0">
                  <a:latin typeface="Calibri" panose="020F0502020204030204" pitchFamily="34" charset="0"/>
                </a:rPr>
                <a:t>Projektų vykdytojų apklausa;</a:t>
              </a:r>
            </a:p>
            <a:p>
              <a:pPr algn="ctr"/>
              <a:r>
                <a:rPr lang="lt-LT" sz="1200" dirty="0" smtClean="0">
                  <a:latin typeface="Calibri" panose="020F0502020204030204" pitchFamily="34" charset="0"/>
                </a:rPr>
                <a:t>Fokusuota grupinė diskusija</a:t>
              </a:r>
              <a:endParaRPr lang="lt-LT" dirty="0" smtClean="0">
                <a:latin typeface="Calibri" panose="020F0502020204030204" pitchFamily="34" charset="0"/>
              </a:endParaRPr>
            </a:p>
          </p:txBody>
        </p:sp>
        <p:sp>
          <p:nvSpPr>
            <p:cNvPr id="50" name="Rectangle 49"/>
            <p:cNvSpPr/>
            <p:nvPr/>
          </p:nvSpPr>
          <p:spPr>
            <a:xfrm>
              <a:off x="4720298" y="2809296"/>
              <a:ext cx="1559599" cy="14117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Statistinė analizė;</a:t>
              </a:r>
            </a:p>
            <a:p>
              <a:pPr algn="ctr"/>
              <a:r>
                <a:rPr lang="lt-LT" sz="1200" dirty="0" smtClean="0">
                  <a:latin typeface="Calibri" panose="020F0502020204030204" pitchFamily="34" charset="0"/>
                </a:rPr>
                <a:t>Ekonometrinis modeliavimas</a:t>
              </a:r>
              <a:endParaRPr lang="lt-LT" dirty="0" smtClean="0">
                <a:latin typeface="Calibri" panose="020F0502020204030204" pitchFamily="34" charset="0"/>
              </a:endParaRPr>
            </a:p>
          </p:txBody>
        </p:sp>
        <p:sp>
          <p:nvSpPr>
            <p:cNvPr id="51" name="Isosceles Triangle 50"/>
            <p:cNvSpPr/>
            <p:nvPr/>
          </p:nvSpPr>
          <p:spPr>
            <a:xfrm rot="10800000">
              <a:off x="1331640" y="2553000"/>
              <a:ext cx="1060704" cy="14629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52" name="Isosceles Triangle 51"/>
            <p:cNvSpPr/>
            <p:nvPr/>
          </p:nvSpPr>
          <p:spPr>
            <a:xfrm rot="10800000">
              <a:off x="3149253" y="2553000"/>
              <a:ext cx="1060704" cy="14629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53" name="Isosceles Triangle 52"/>
            <p:cNvSpPr/>
            <p:nvPr/>
          </p:nvSpPr>
          <p:spPr>
            <a:xfrm rot="10800000">
              <a:off x="4969745" y="2553000"/>
              <a:ext cx="1060704" cy="14629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54" name="Isosceles Triangle 53"/>
            <p:cNvSpPr/>
            <p:nvPr/>
          </p:nvSpPr>
          <p:spPr>
            <a:xfrm rot="10800000">
              <a:off x="6790240" y="2553000"/>
              <a:ext cx="1060704" cy="146298"/>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grpSp>
      <p:sp>
        <p:nvSpPr>
          <p:cNvPr id="57" name="Rectangle 56"/>
          <p:cNvSpPr/>
          <p:nvPr/>
        </p:nvSpPr>
        <p:spPr>
          <a:xfrm>
            <a:off x="611561" y="1677786"/>
            <a:ext cx="7921005"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r>
              <a:rPr lang="en-GB" sz="1200" dirty="0" smtClean="0">
                <a:solidFill>
                  <a:schemeClr val="tx1"/>
                </a:solidFill>
                <a:latin typeface="Calibri" panose="020F0502020204030204" pitchFamily="34" charset="0"/>
                <a:cs typeface="Calibri" panose="020F0502020204030204" pitchFamily="34" charset="0"/>
              </a:rPr>
              <a:t>U1. </a:t>
            </a:r>
            <a:r>
              <a:rPr lang="lt-LT" sz="1200" dirty="0" smtClean="0">
                <a:latin typeface="Calibri" panose="020F0502020204030204" pitchFamily="34" charset="0"/>
                <a:cs typeface="Calibri" panose="020F0502020204030204" pitchFamily="34" charset="0"/>
              </a:rPr>
              <a:t>Ar buvo pasiekti veiksmų programų ir strateginių dokumentų tikslai, uždaviniai rodikliai? Kokios to priežastys? Kurios priemonės / projektai turėjo </a:t>
            </a:r>
            <a:r>
              <a:rPr lang="lt-LT" sz="1200" b="1" dirty="0" smtClean="0">
                <a:latin typeface="Calibri" panose="020F0502020204030204" pitchFamily="34" charset="0"/>
                <a:cs typeface="Calibri" panose="020F0502020204030204" pitchFamily="34" charset="0"/>
              </a:rPr>
              <a:t>didžiausią teigiamą poveikį </a:t>
            </a:r>
            <a:r>
              <a:rPr lang="lt-LT" sz="1200" dirty="0" smtClean="0">
                <a:latin typeface="Calibri" panose="020F0502020204030204" pitchFamily="34" charset="0"/>
                <a:cs typeface="Calibri" panose="020F0502020204030204" pitchFamily="34" charset="0"/>
              </a:rPr>
              <a:t>energetikos srities plėtrai ir energijos vartojimo efektyvumui? Ar veiklos buvo tinkamos, </a:t>
            </a:r>
            <a:r>
              <a:rPr lang="lt-LT" sz="1200" b="1" dirty="0" smtClean="0">
                <a:latin typeface="Calibri" panose="020F0502020204030204" pitchFamily="34" charset="0"/>
                <a:cs typeface="Calibri" panose="020F0502020204030204" pitchFamily="34" charset="0"/>
              </a:rPr>
              <a:t>pakankamos</a:t>
            </a:r>
            <a:r>
              <a:rPr lang="lt-LT" sz="1200" dirty="0" smtClean="0">
                <a:latin typeface="Calibri" panose="020F0502020204030204" pitchFamily="34" charset="0"/>
                <a:cs typeface="Calibri" panose="020F0502020204030204" pitchFamily="34" charset="0"/>
              </a:rPr>
              <a:t>? Ar paramos teikimo formos, jų </a:t>
            </a:r>
            <a:r>
              <a:rPr lang="lt-LT" sz="1200" b="1" dirty="0" smtClean="0">
                <a:latin typeface="Calibri" panose="020F0502020204030204" pitchFamily="34" charset="0"/>
                <a:cs typeface="Calibri" panose="020F0502020204030204" pitchFamily="34" charset="0"/>
              </a:rPr>
              <a:t>intensyvumas</a:t>
            </a:r>
            <a:r>
              <a:rPr lang="lt-LT" sz="1200" dirty="0" smtClean="0">
                <a:latin typeface="Calibri" panose="020F0502020204030204" pitchFamily="34" charset="0"/>
                <a:cs typeface="Calibri" panose="020F0502020204030204" pitchFamily="34" charset="0"/>
              </a:rPr>
              <a:t> tinkamas?</a:t>
            </a:r>
            <a:endParaRPr lang="lt-LT" sz="1200" dirty="0">
              <a:latin typeface="Calibri" panose="020F0502020204030204" pitchFamily="34" charset="0"/>
              <a:cs typeface="Calibri" panose="020F0502020204030204" pitchFamily="34" charset="0"/>
            </a:endParaRPr>
          </a:p>
        </p:txBody>
      </p:sp>
      <p:sp>
        <p:nvSpPr>
          <p:cNvPr id="58" name="Rectangle 57"/>
          <p:cNvSpPr/>
          <p:nvPr/>
        </p:nvSpPr>
        <p:spPr>
          <a:xfrm>
            <a:off x="611560" y="2416685"/>
            <a:ext cx="7921005" cy="7017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lnSpc>
                <a:spcPct val="110000"/>
              </a:lnSpc>
              <a:spcAft>
                <a:spcPts val="300"/>
              </a:spcAft>
            </a:pPr>
            <a:r>
              <a:rPr lang="en-GB" sz="1200" dirty="0" smtClean="0">
                <a:solidFill>
                  <a:schemeClr val="tx1"/>
                </a:solidFill>
                <a:latin typeface="Calibri" panose="020F0502020204030204" pitchFamily="34" charset="0"/>
                <a:cs typeface="Calibri" panose="020F0502020204030204" pitchFamily="34" charset="0"/>
              </a:rPr>
              <a:t>U</a:t>
            </a:r>
            <a:r>
              <a:rPr lang="lt-LT" sz="1200" dirty="0" smtClean="0">
                <a:solidFill>
                  <a:schemeClr val="tx1"/>
                </a:solidFill>
                <a:latin typeface="Calibri" panose="020F0502020204030204" pitchFamily="34" charset="0"/>
                <a:cs typeface="Calibri" panose="020F0502020204030204" pitchFamily="34" charset="0"/>
              </a:rPr>
              <a:t>2</a:t>
            </a:r>
            <a:r>
              <a:rPr lang="en-GB" sz="1200" dirty="0" smtClean="0">
                <a:solidFill>
                  <a:schemeClr val="tx1"/>
                </a:solidFill>
                <a:latin typeface="Calibri" panose="020F0502020204030204" pitchFamily="34" charset="0"/>
                <a:cs typeface="Calibri" panose="020F0502020204030204" pitchFamily="34" charset="0"/>
              </a:rPr>
              <a:t>. </a:t>
            </a:r>
            <a:r>
              <a:rPr lang="lt-LT" sz="1200" dirty="0" smtClean="0"/>
              <a:t>Kokį </a:t>
            </a:r>
            <a:r>
              <a:rPr lang="lt-LT" sz="1200" b="1" dirty="0" smtClean="0"/>
              <a:t>socialinį ir ekonominį poveikį </a:t>
            </a:r>
            <a:r>
              <a:rPr lang="lt-LT" sz="1200" dirty="0" smtClean="0"/>
              <a:t>turėjo priemonių įgyvendinimas? </a:t>
            </a:r>
            <a:r>
              <a:rPr lang="lt-LT" sz="1200" dirty="0"/>
              <a:t>Koks priemonių socialinis ir ekonominis poveikis šaliai</a:t>
            </a:r>
            <a:r>
              <a:rPr lang="lt-LT" sz="1200" dirty="0" smtClean="0"/>
              <a:t>? Kokį poveikį įgyvendintos priemonės turėjo energetikos </a:t>
            </a:r>
            <a:r>
              <a:rPr lang="lt-LT" sz="1200" b="1" dirty="0" smtClean="0"/>
              <a:t>sektoriaus konkurencingumo </a:t>
            </a:r>
            <a:r>
              <a:rPr lang="lt-LT" sz="1200" dirty="0" smtClean="0"/>
              <a:t>didinimui? Kokį poveikį įgyvendintos priemonės turėjo </a:t>
            </a:r>
            <a:r>
              <a:rPr lang="lt-LT" sz="1200" b="1" dirty="0" smtClean="0"/>
              <a:t>galutinei energijos kainai</a:t>
            </a:r>
            <a:r>
              <a:rPr lang="lt-LT" sz="1200" dirty="0" smtClean="0"/>
              <a:t>?</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59" name="Rectangle 58"/>
          <p:cNvSpPr/>
          <p:nvPr/>
        </p:nvSpPr>
        <p:spPr>
          <a:xfrm>
            <a:off x="611560" y="3218434"/>
            <a:ext cx="7921005" cy="49859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lnSpc>
                <a:spcPct val="110000"/>
              </a:lnSpc>
              <a:spcAft>
                <a:spcPts val="300"/>
              </a:spcAft>
            </a:pPr>
            <a:r>
              <a:rPr lang="en-GB" sz="1200" dirty="0" smtClean="0">
                <a:solidFill>
                  <a:schemeClr val="tx1"/>
                </a:solidFill>
                <a:latin typeface="Calibri" panose="020F0502020204030204" pitchFamily="34" charset="0"/>
                <a:cs typeface="Calibri" panose="020F0502020204030204" pitchFamily="34" charset="0"/>
              </a:rPr>
              <a:t>U3. </a:t>
            </a:r>
            <a:r>
              <a:rPr lang="lt-LT" sz="1200" dirty="0" smtClean="0"/>
              <a:t>Kokios paramos planavimo, administravimo, projektų įgyvendinimo </a:t>
            </a:r>
            <a:r>
              <a:rPr lang="lt-LT" sz="1200" b="1" dirty="0" smtClean="0"/>
              <a:t>pamokos</a:t>
            </a:r>
            <a:r>
              <a:rPr lang="lt-LT" sz="1200" dirty="0" smtClean="0"/>
              <a:t> išskiriamos? Kokia kitų ES valstybių narių sektina ir Lietuvoje pritaikoma  </a:t>
            </a:r>
            <a:r>
              <a:rPr lang="lt-LT" sz="1200" b="1" dirty="0" smtClean="0"/>
              <a:t>praktika</a:t>
            </a:r>
            <a:r>
              <a:rPr lang="lt-LT" sz="1200" dirty="0" smtClean="0"/>
              <a:t>, patirtis? </a:t>
            </a:r>
            <a:r>
              <a:rPr lang="lt-LT" sz="1200" b="1" dirty="0" smtClean="0"/>
              <a:t>Rekomendacijos</a:t>
            </a:r>
            <a:r>
              <a:rPr lang="lt-LT" sz="1200" dirty="0" smtClean="0"/>
              <a:t> ir siūlymai </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60" name="Straight Connector 59"/>
          <p:cNvCxnSpPr/>
          <p:nvPr/>
        </p:nvCxnSpPr>
        <p:spPr>
          <a:xfrm>
            <a:off x="343231" y="1545005"/>
            <a:ext cx="84248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51520" y="1268760"/>
            <a:ext cx="5219847" cy="276999"/>
          </a:xfrm>
          <a:prstGeom prst="rect">
            <a:avLst/>
          </a:prstGeom>
          <a:noFill/>
        </p:spPr>
        <p:txBody>
          <a:bodyPr wrap="square" rtlCol="0">
            <a:spAutoFit/>
          </a:bodyPr>
          <a:lstStyle/>
          <a:p>
            <a:r>
              <a:rPr lang="en-GB" sz="1200" dirty="0" err="1" smtClean="0">
                <a:latin typeface="Calibri" panose="020F0502020204030204" pitchFamily="34" charset="0"/>
                <a:cs typeface="Calibri" panose="020F0502020204030204" pitchFamily="34" charset="0"/>
              </a:rPr>
              <a:t>Vertinimo</a:t>
            </a:r>
            <a:r>
              <a:rPr lang="en-GB" sz="1200" dirty="0" smtClean="0">
                <a:latin typeface="Calibri" panose="020F0502020204030204" pitchFamily="34" charset="0"/>
                <a:cs typeface="Calibri" panose="020F0502020204030204" pitchFamily="34" charset="0"/>
              </a:rPr>
              <a:t> </a:t>
            </a:r>
            <a:r>
              <a:rPr lang="lt-LT" sz="1200" dirty="0" smtClean="0">
                <a:latin typeface="Calibri" panose="020F0502020204030204" pitchFamily="34" charset="0"/>
                <a:cs typeface="Calibri" panose="020F0502020204030204" pitchFamily="34" charset="0"/>
              </a:rPr>
              <a:t>uždavinių klausimai</a:t>
            </a:r>
            <a:endParaRPr lang="en-GB" sz="1200" dirty="0">
              <a:latin typeface="Calibri" panose="020F0502020204030204" pitchFamily="34" charset="0"/>
              <a:cs typeface="Calibri" panose="020F0502020204030204" pitchFamily="34" charset="0"/>
            </a:endParaRPr>
          </a:p>
        </p:txBody>
      </p:sp>
      <p:cxnSp>
        <p:nvCxnSpPr>
          <p:cNvPr id="62" name="Straight Connector 61"/>
          <p:cNvCxnSpPr/>
          <p:nvPr/>
        </p:nvCxnSpPr>
        <p:spPr>
          <a:xfrm>
            <a:off x="343231" y="4221088"/>
            <a:ext cx="842486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4575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Jei investicijos būtų atliktos nuosavomis lėšomis, šilumos kainos padidėjimas galėtų siekti iki 57 proc.</a:t>
            </a:r>
            <a:endParaRPr lang="lt-LT" dirty="0"/>
          </a:p>
        </p:txBody>
      </p:sp>
      <p:sp>
        <p:nvSpPr>
          <p:cNvPr id="4" name="Text Placeholder 3"/>
          <p:cNvSpPr>
            <a:spLocks noGrp="1"/>
          </p:cNvSpPr>
          <p:nvPr>
            <p:ph type="body" sz="quarter" idx="14"/>
          </p:nvPr>
        </p:nvSpPr>
        <p:spPr/>
        <p:txBody>
          <a:bodyPr/>
          <a:lstStyle/>
          <a:p>
            <a:endParaRPr lang="lt-LT"/>
          </a:p>
        </p:txBody>
      </p:sp>
      <p:pic>
        <p:nvPicPr>
          <p:cNvPr id="6" name="Paveikslėlis 13"/>
          <p:cNvPicPr/>
          <p:nvPr/>
        </p:nvPicPr>
        <p:blipFill>
          <a:blip r:embed="rId2">
            <a:extLst>
              <a:ext uri="{28A0092B-C50C-407E-A947-70E740481C1C}">
                <a14:useLocalDpi xmlns:a14="http://schemas.microsoft.com/office/drawing/2010/main" val="0"/>
              </a:ext>
            </a:extLst>
          </a:blip>
          <a:srcRect/>
          <a:stretch>
            <a:fillRect/>
          </a:stretch>
        </p:blipFill>
        <p:spPr bwMode="auto">
          <a:xfrm>
            <a:off x="451961" y="1929006"/>
            <a:ext cx="6093916" cy="3228186"/>
          </a:xfrm>
          <a:prstGeom prst="rect">
            <a:avLst/>
          </a:prstGeom>
          <a:noFill/>
        </p:spPr>
      </p:pic>
      <p:sp>
        <p:nvSpPr>
          <p:cNvPr id="7" name="TextBox 6"/>
          <p:cNvSpPr txBox="1"/>
          <p:nvPr/>
        </p:nvSpPr>
        <p:spPr>
          <a:xfrm>
            <a:off x="450252" y="1484784"/>
            <a:ext cx="707407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Procentinis kainos skirtumas, jei biokuro, mazuto ir dujų santykis šilumos gamyboje būtų 2007 m. lygio</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8" name="Straight Connector 7"/>
          <p:cNvCxnSpPr/>
          <p:nvPr/>
        </p:nvCxnSpPr>
        <p:spPr>
          <a:xfrm>
            <a:off x="450252" y="1772816"/>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2746" y="1929006"/>
            <a:ext cx="2088232" cy="3177793"/>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a:t>ES struktūrinių investicijų poveikio energijos kainai modelis sudarytas įvertinus kiekvieno šilumos gamintojo tiekėjo taikomą vidutinę šilumos kainą vartotojams, bei ES lėšomis sukurtos infrastruktūros metinį nusidėvėjimą</a:t>
            </a:r>
            <a:endParaRPr lang="lt-LT" sz="1200" dirty="0" smtClean="0">
              <a:solidFill>
                <a:srgbClr val="321716"/>
              </a:solidFill>
              <a:latin typeface="Calibri" panose="020F0502020204030204" pitchFamily="34" charset="0"/>
              <a:cs typeface="Times New Roman" panose="02020603050405020304" pitchFamily="18" charset="0"/>
            </a:endParaRPr>
          </a:p>
          <a:p>
            <a:pPr marL="171450" indent="-171450" algn="just">
              <a:lnSpc>
                <a:spcPct val="110000"/>
              </a:lnSpc>
              <a:spcAft>
                <a:spcPts val="300"/>
              </a:spcAft>
              <a:buClr>
                <a:srgbClr val="3BA1BC"/>
              </a:buClr>
              <a:buFont typeface="Arial" panose="020B0604020202020204" pitchFamily="34" charset="0"/>
              <a:buChar char="•"/>
            </a:pPr>
            <a:r>
              <a:rPr lang="lt-LT" sz="1200" dirty="0" smtClean="0">
                <a:solidFill>
                  <a:srgbClr val="321716"/>
                </a:solidFill>
                <a:latin typeface="Calibri" panose="020F0502020204030204" pitchFamily="34" charset="0"/>
                <a:cs typeface="Times New Roman" panose="02020603050405020304" pitchFamily="18" charset="0"/>
              </a:rPr>
              <a:t>Didžiausias kainų sumažėjimas fiksuojamas Radviliškyje, kur gamtinių dujų sunaudojimas sumažintas nuo 5685 tne 2007 m. iki 448 tne 2015 m.</a:t>
            </a:r>
          </a:p>
        </p:txBody>
      </p:sp>
    </p:spTree>
    <p:extLst>
      <p:ext uri="{BB962C8B-B14F-4D97-AF65-F5344CB8AC3E}">
        <p14:creationId xmlns:p14="http://schemas.microsoft.com/office/powerpoint/2010/main" val="32883859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Object 67" hidden="1"/>
          <p:cNvGraphicFramePr>
            <a:graphicFrameLocks noChangeAspect="1"/>
          </p:cNvGraphicFramePr>
          <p:nvPr>
            <p:custDataLst>
              <p:tags r:id="rId2"/>
            </p:custDataLst>
            <p:extLst>
              <p:ext uri="{D42A27DB-BD31-4B8C-83A1-F6EECF244321}">
                <p14:modId xmlns:p14="http://schemas.microsoft.com/office/powerpoint/2010/main" val="35758534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9493"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130" name="Straight Connector 129"/>
          <p:cNvCxnSpPr/>
          <p:nvPr/>
        </p:nvCxnSpPr>
        <p:spPr>
          <a:xfrm>
            <a:off x="3869081" y="5267136"/>
            <a:ext cx="228" cy="583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023446" y="5267136"/>
            <a:ext cx="228" cy="583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173892" y="4716219"/>
            <a:ext cx="228" cy="583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85" idx="2"/>
            <a:endCxn id="87" idx="2"/>
          </p:cNvCxnSpPr>
          <p:nvPr/>
        </p:nvCxnSpPr>
        <p:spPr>
          <a:xfrm>
            <a:off x="6973159" y="4721744"/>
            <a:ext cx="228" cy="583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577760" y="2840969"/>
            <a:ext cx="11269" cy="11530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1" idx="2"/>
            <a:endCxn id="50" idx="2"/>
          </p:cNvCxnSpPr>
          <p:nvPr/>
        </p:nvCxnSpPr>
        <p:spPr>
          <a:xfrm flipH="1">
            <a:off x="3197048" y="2852026"/>
            <a:ext cx="11269" cy="11530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lt-LT" dirty="0"/>
              <a:t>Didžiausią socialinę ir ekonominę naudą energijos vartojimo efektyvumo srityje suteikė pastatų renovavimo priemonės</a:t>
            </a:r>
          </a:p>
        </p:txBody>
      </p:sp>
      <p:sp>
        <p:nvSpPr>
          <p:cNvPr id="5" name="Rectangle 4"/>
          <p:cNvSpPr/>
          <p:nvPr/>
        </p:nvSpPr>
        <p:spPr>
          <a:xfrm rot="16200000">
            <a:off x="4391980" y="41407"/>
            <a:ext cx="504055" cy="3030768"/>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lt-LT" sz="1200" dirty="0" smtClean="0">
                <a:latin typeface="Calibri" panose="020F0502020204030204" pitchFamily="34" charset="0"/>
              </a:rPr>
              <a:t>Socialinė ekonominė nauda Lietuvai</a:t>
            </a:r>
            <a:endParaRPr lang="en-GB" sz="1200" dirty="0" err="1">
              <a:latin typeface="Calibri" panose="020F0502020204030204" pitchFamily="34" charset="0"/>
            </a:endParaRPr>
          </a:p>
        </p:txBody>
      </p:sp>
      <p:grpSp>
        <p:nvGrpSpPr>
          <p:cNvPr id="58" name="Group 57"/>
          <p:cNvGrpSpPr/>
          <p:nvPr/>
        </p:nvGrpSpPr>
        <p:grpSpPr>
          <a:xfrm>
            <a:off x="1043608" y="2132026"/>
            <a:ext cx="1411872" cy="720000"/>
            <a:chOff x="1043608" y="2132026"/>
            <a:chExt cx="1411872" cy="720000"/>
          </a:xfrm>
        </p:grpSpPr>
        <p:sp>
          <p:nvSpPr>
            <p:cNvPr id="7" name="Rectangle 6"/>
            <p:cNvSpPr/>
            <p:nvPr/>
          </p:nvSpPr>
          <p:spPr>
            <a:xfrm>
              <a:off x="1062280" y="2132026"/>
              <a:ext cx="13932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619672" y="2209330"/>
              <a:ext cx="298796" cy="396000"/>
            </a:xfrm>
            <a:prstGeom prst="rect">
              <a:avLst/>
            </a:prstGeom>
          </p:spPr>
        </p:pic>
        <p:sp>
          <p:nvSpPr>
            <p:cNvPr id="9" name="TextBox 8"/>
            <p:cNvSpPr txBox="1"/>
            <p:nvPr/>
          </p:nvSpPr>
          <p:spPr>
            <a:xfrm>
              <a:off x="1043608" y="2572891"/>
              <a:ext cx="1385481"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Elektros ūkis</a:t>
              </a:r>
              <a:endParaRPr lang="lt-LT" sz="1100" dirty="0">
                <a:solidFill>
                  <a:schemeClr val="bg1"/>
                </a:solidFill>
                <a:latin typeface="Calibri" panose="020F0502020204030204" pitchFamily="34" charset="0"/>
                <a:cs typeface="Times New Roman" panose="02020603050405020304" pitchFamily="18" charset="0"/>
              </a:endParaRPr>
            </a:p>
          </p:txBody>
        </p:sp>
      </p:grpSp>
      <p:grpSp>
        <p:nvGrpSpPr>
          <p:cNvPr id="57" name="Group 56"/>
          <p:cNvGrpSpPr/>
          <p:nvPr/>
        </p:nvGrpSpPr>
        <p:grpSpPr>
          <a:xfrm>
            <a:off x="2511717" y="2132026"/>
            <a:ext cx="1404000" cy="720910"/>
            <a:chOff x="2510810" y="2132026"/>
            <a:chExt cx="1404000" cy="720910"/>
          </a:xfrm>
        </p:grpSpPr>
        <p:sp>
          <p:nvSpPr>
            <p:cNvPr id="11" name="Rectangle 10"/>
            <p:cNvSpPr/>
            <p:nvPr/>
          </p:nvSpPr>
          <p:spPr>
            <a:xfrm>
              <a:off x="2510810" y="2132026"/>
              <a:ext cx="13932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b"/>
            <a:lstStyle/>
            <a:p>
              <a:pPr marL="119063" algn="ctr"/>
              <a:endParaRPr lang="en-US" sz="1100" dirty="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2944969" y="2205777"/>
              <a:ext cx="546911" cy="324849"/>
            </a:xfrm>
            <a:prstGeom prst="rect">
              <a:avLst/>
            </a:prstGeom>
          </p:spPr>
        </p:pic>
        <p:sp>
          <p:nvSpPr>
            <p:cNvPr id="13" name="TextBox 12"/>
            <p:cNvSpPr txBox="1"/>
            <p:nvPr/>
          </p:nvSpPr>
          <p:spPr>
            <a:xfrm>
              <a:off x="2530883" y="2574398"/>
              <a:ext cx="1383927"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Dujų ūkis</a:t>
              </a:r>
              <a:endParaRPr lang="lt-LT" sz="1100" dirty="0">
                <a:solidFill>
                  <a:schemeClr val="bg1"/>
                </a:solidFill>
                <a:latin typeface="Calibri" panose="020F0502020204030204" pitchFamily="34" charset="0"/>
                <a:cs typeface="Times New Roman" panose="02020603050405020304" pitchFamily="18" charset="0"/>
              </a:endParaRPr>
            </a:p>
          </p:txBody>
        </p:sp>
      </p:grpSp>
      <p:grpSp>
        <p:nvGrpSpPr>
          <p:cNvPr id="56" name="Group 55"/>
          <p:cNvGrpSpPr/>
          <p:nvPr/>
        </p:nvGrpSpPr>
        <p:grpSpPr>
          <a:xfrm>
            <a:off x="3971954" y="2132026"/>
            <a:ext cx="1404000" cy="720000"/>
            <a:chOff x="3978012" y="2132026"/>
            <a:chExt cx="1404000" cy="720000"/>
          </a:xfrm>
        </p:grpSpPr>
        <p:sp>
          <p:nvSpPr>
            <p:cNvPr id="15" name="Rectangle 14"/>
            <p:cNvSpPr/>
            <p:nvPr/>
          </p:nvSpPr>
          <p:spPr>
            <a:xfrm>
              <a:off x="3978168" y="2132026"/>
              <a:ext cx="13932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8"/>
            <a:stretch>
              <a:fillRect/>
            </a:stretch>
          </p:blipFill>
          <p:spPr>
            <a:xfrm>
              <a:off x="4451367" y="2209330"/>
              <a:ext cx="408665" cy="396000"/>
            </a:xfrm>
            <a:prstGeom prst="rect">
              <a:avLst/>
            </a:prstGeom>
          </p:spPr>
        </p:pic>
        <p:sp>
          <p:nvSpPr>
            <p:cNvPr id="17" name="TextBox 16"/>
            <p:cNvSpPr txBox="1"/>
            <p:nvPr/>
          </p:nvSpPr>
          <p:spPr>
            <a:xfrm>
              <a:off x="3978012" y="2573488"/>
              <a:ext cx="1404000"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CŠT ūkis</a:t>
              </a:r>
              <a:endParaRPr lang="lt-LT" sz="1100" dirty="0">
                <a:solidFill>
                  <a:schemeClr val="bg1"/>
                </a:solidFill>
                <a:latin typeface="Calibri" panose="020F0502020204030204" pitchFamily="34" charset="0"/>
                <a:cs typeface="Times New Roman" panose="02020603050405020304" pitchFamily="18" charset="0"/>
              </a:endParaRPr>
            </a:p>
          </p:txBody>
        </p:sp>
      </p:grpSp>
      <p:grpSp>
        <p:nvGrpSpPr>
          <p:cNvPr id="55" name="Group 54"/>
          <p:cNvGrpSpPr/>
          <p:nvPr/>
        </p:nvGrpSpPr>
        <p:grpSpPr>
          <a:xfrm>
            <a:off x="5432191" y="2132026"/>
            <a:ext cx="1404000" cy="720000"/>
            <a:chOff x="5445214" y="2132026"/>
            <a:chExt cx="1404000" cy="720000"/>
          </a:xfrm>
        </p:grpSpPr>
        <p:sp>
          <p:nvSpPr>
            <p:cNvPr id="19" name="Rectangle 18"/>
            <p:cNvSpPr/>
            <p:nvPr/>
          </p:nvSpPr>
          <p:spPr>
            <a:xfrm>
              <a:off x="5445214" y="2132026"/>
              <a:ext cx="13932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9"/>
            <a:stretch>
              <a:fillRect/>
            </a:stretch>
          </p:blipFill>
          <p:spPr>
            <a:xfrm>
              <a:off x="5912408" y="2163474"/>
              <a:ext cx="459792" cy="396000"/>
            </a:xfrm>
            <a:prstGeom prst="rect">
              <a:avLst/>
            </a:prstGeom>
          </p:spPr>
        </p:pic>
        <p:sp>
          <p:nvSpPr>
            <p:cNvPr id="21" name="TextBox 20"/>
            <p:cNvSpPr txBox="1"/>
            <p:nvPr/>
          </p:nvSpPr>
          <p:spPr>
            <a:xfrm>
              <a:off x="5465287" y="2559474"/>
              <a:ext cx="1383927" cy="278538"/>
            </a:xfrm>
            <a:prstGeom prst="rect">
              <a:avLst/>
            </a:prstGeom>
            <a:noFill/>
          </p:spPr>
          <p:txBody>
            <a:bodyPr wrap="square" rtlCol="0">
              <a:spAutoFit/>
            </a:bodyPr>
            <a:lstStyle/>
            <a:p>
              <a:pPr algn="ct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AEI ūkis</a:t>
              </a:r>
              <a:endParaRPr lang="lt-LT" sz="1100" dirty="0">
                <a:solidFill>
                  <a:schemeClr val="bg1"/>
                </a:solidFill>
                <a:latin typeface="Calibri" panose="020F0502020204030204" pitchFamily="34" charset="0"/>
                <a:cs typeface="Times New Roman" panose="02020603050405020304" pitchFamily="18" charset="0"/>
              </a:endParaRPr>
            </a:p>
          </p:txBody>
        </p:sp>
      </p:grpSp>
      <p:grpSp>
        <p:nvGrpSpPr>
          <p:cNvPr id="54" name="Group 53"/>
          <p:cNvGrpSpPr/>
          <p:nvPr/>
        </p:nvGrpSpPr>
        <p:grpSpPr>
          <a:xfrm>
            <a:off x="6892428" y="2132026"/>
            <a:ext cx="1423988" cy="720000"/>
            <a:chOff x="6892428" y="2132026"/>
            <a:chExt cx="1423988" cy="720000"/>
          </a:xfrm>
        </p:grpSpPr>
        <p:sp>
          <p:nvSpPr>
            <p:cNvPr id="23" name="Rectangle 22"/>
            <p:cNvSpPr/>
            <p:nvPr/>
          </p:nvSpPr>
          <p:spPr>
            <a:xfrm>
              <a:off x="6892428" y="2132026"/>
              <a:ext cx="1393200" cy="720000"/>
            </a:xfrm>
            <a:prstGeom prst="rect">
              <a:avLst/>
            </a:prstGeom>
            <a:solidFill>
              <a:srgbClr val="3BA1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119063"/>
              <a:endParaRPr lang="en-US" sz="14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0"/>
            <a:stretch>
              <a:fillRect/>
            </a:stretch>
          </p:blipFill>
          <p:spPr>
            <a:xfrm>
              <a:off x="7502695" y="2202242"/>
              <a:ext cx="237657" cy="396000"/>
            </a:xfrm>
            <a:prstGeom prst="rect">
              <a:avLst/>
            </a:prstGeom>
          </p:spPr>
        </p:pic>
        <p:sp>
          <p:nvSpPr>
            <p:cNvPr id="25" name="TextBox 24"/>
            <p:cNvSpPr txBox="1"/>
            <p:nvPr/>
          </p:nvSpPr>
          <p:spPr>
            <a:xfrm>
              <a:off x="6912416" y="2533322"/>
              <a:ext cx="1404000" cy="278538"/>
            </a:xfrm>
            <a:prstGeom prst="rect">
              <a:avLst/>
            </a:prstGeom>
            <a:noFill/>
          </p:spPr>
          <p:txBody>
            <a:bodyPr wrap="square" rtlCol="0" anchor="b">
              <a:spAutoFit/>
            </a:bodyPr>
            <a:lstStyle/>
            <a:p>
              <a:pPr>
                <a:lnSpc>
                  <a:spcPct val="110000"/>
                </a:lnSpc>
                <a:spcAft>
                  <a:spcPts val="300"/>
                </a:spcAft>
              </a:pPr>
              <a:r>
                <a:rPr lang="lt-LT" sz="1100" dirty="0" smtClean="0">
                  <a:solidFill>
                    <a:schemeClr val="bg1"/>
                  </a:solidFill>
                  <a:latin typeface="Calibri" panose="020F0502020204030204" pitchFamily="34" charset="0"/>
                  <a:cs typeface="Times New Roman" panose="02020603050405020304" pitchFamily="18" charset="0"/>
                </a:rPr>
                <a:t>Pastatų renovavimas</a:t>
              </a:r>
              <a:endParaRPr lang="lt-LT" sz="1100" dirty="0">
                <a:solidFill>
                  <a:schemeClr val="bg1"/>
                </a:solidFill>
                <a:latin typeface="Calibri" panose="020F0502020204030204" pitchFamily="34" charset="0"/>
                <a:cs typeface="Times New Roman" panose="02020603050405020304" pitchFamily="18" charset="0"/>
              </a:endParaRPr>
            </a:p>
          </p:txBody>
        </p:sp>
      </p:grpSp>
      <p:cxnSp>
        <p:nvCxnSpPr>
          <p:cNvPr id="32" name="Elbow Connector 31"/>
          <p:cNvCxnSpPr>
            <a:stCxn id="5" idx="1"/>
            <a:endCxn id="7" idx="0"/>
          </p:cNvCxnSpPr>
          <p:nvPr/>
        </p:nvCxnSpPr>
        <p:spPr>
          <a:xfrm rot="5400000">
            <a:off x="3039841" y="527858"/>
            <a:ext cx="323207" cy="2885128"/>
          </a:xfrm>
          <a:prstGeom prst="bentConnector5">
            <a:avLst>
              <a:gd name="adj1" fmla="val 28502"/>
              <a:gd name="adj2" fmla="val 42295"/>
              <a:gd name="adj3" fmla="val 2927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endCxn id="23" idx="0"/>
          </p:cNvCxnSpPr>
          <p:nvPr/>
        </p:nvCxnSpPr>
        <p:spPr>
          <a:xfrm>
            <a:off x="4655699" y="1916832"/>
            <a:ext cx="2933329" cy="215194"/>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9" idx="0"/>
          </p:cNvCxnSpPr>
          <p:nvPr/>
        </p:nvCxnSpPr>
        <p:spPr>
          <a:xfrm flipV="1">
            <a:off x="6128791" y="1916832"/>
            <a:ext cx="8311" cy="215194"/>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655538" y="1916832"/>
            <a:ext cx="0" cy="215194"/>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197359" y="1916832"/>
            <a:ext cx="0" cy="215194"/>
          </a:xfrm>
          <a:prstGeom prst="straightConnector1">
            <a:avLst/>
          </a:prstGeom>
          <a:ln>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747063" y="4437224"/>
            <a:ext cx="1393200" cy="10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Energijos perdavimo nuostolių sumažėjimas</a:t>
            </a:r>
            <a:endParaRPr lang="lt-LT" dirty="0" smtClean="0">
              <a:latin typeface="Calibri" panose="020F0502020204030204" pitchFamily="34" charset="0"/>
            </a:endParaRPr>
          </a:p>
        </p:txBody>
      </p:sp>
      <p:sp>
        <p:nvSpPr>
          <p:cNvPr id="49" name="Rectangle 48"/>
          <p:cNvSpPr/>
          <p:nvPr/>
        </p:nvSpPr>
        <p:spPr>
          <a:xfrm>
            <a:off x="4733101" y="2996953"/>
            <a:ext cx="1393200" cy="10081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Biokuras reikšmingai pakeitė dujas</a:t>
            </a:r>
          </a:p>
          <a:p>
            <a:pPr algn="ctr"/>
            <a:r>
              <a:rPr lang="lt-LT" sz="1200" dirty="0" smtClean="0">
                <a:latin typeface="Calibri" panose="020F0502020204030204" pitchFamily="34" charset="0"/>
              </a:rPr>
              <a:t>(</a:t>
            </a:r>
            <a:r>
              <a:rPr lang="pl-PL" sz="1200" dirty="0" smtClean="0">
                <a:latin typeface="Calibri" panose="020F0502020204030204" pitchFamily="34" charset="0"/>
              </a:rPr>
              <a:t>2015 </a:t>
            </a:r>
            <a:r>
              <a:rPr lang="pl-PL" sz="1200" dirty="0">
                <a:latin typeface="Calibri" panose="020F0502020204030204" pitchFamily="34" charset="0"/>
              </a:rPr>
              <a:t>m. sudarė 61,3 proc</a:t>
            </a:r>
            <a:r>
              <a:rPr lang="pl-PL" sz="1200" dirty="0" smtClean="0">
                <a:latin typeface="Calibri" panose="020F0502020204030204" pitchFamily="34" charset="0"/>
              </a:rPr>
              <a:t>.</a:t>
            </a:r>
            <a:r>
              <a:rPr lang="lt-LT" sz="1200" dirty="0" smtClean="0">
                <a:latin typeface="Calibri" panose="020F0502020204030204" pitchFamily="34" charset="0"/>
              </a:rPr>
              <a:t>)</a:t>
            </a:r>
          </a:p>
        </p:txBody>
      </p:sp>
      <p:sp>
        <p:nvSpPr>
          <p:cNvPr id="50" name="Rectangle 49"/>
          <p:cNvSpPr/>
          <p:nvPr/>
        </p:nvSpPr>
        <p:spPr>
          <a:xfrm>
            <a:off x="2500448" y="2996952"/>
            <a:ext cx="1393200" cy="10081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Alternatyvūs gamtinių dujų šaltiniai;</a:t>
            </a:r>
          </a:p>
          <a:p>
            <a:pPr algn="ctr"/>
            <a:r>
              <a:rPr lang="lt-LT" sz="1200" dirty="0" smtClean="0">
                <a:latin typeface="Calibri" panose="020F0502020204030204" pitchFamily="34" charset="0"/>
              </a:rPr>
              <a:t>Konkurencinga dujų rinka</a:t>
            </a:r>
          </a:p>
        </p:txBody>
      </p:sp>
      <p:sp>
        <p:nvSpPr>
          <p:cNvPr id="51" name="Rectangle 50"/>
          <p:cNvSpPr/>
          <p:nvPr/>
        </p:nvSpPr>
        <p:spPr>
          <a:xfrm>
            <a:off x="6892429" y="2996953"/>
            <a:ext cx="1393200" cy="100811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t>Energijos vartojimo efektyvumo padidėjimas</a:t>
            </a:r>
            <a:endParaRPr lang="lt-LT" dirty="0" smtClean="0"/>
          </a:p>
        </p:txBody>
      </p:sp>
      <p:cxnSp>
        <p:nvCxnSpPr>
          <p:cNvPr id="71" name="Elbow Connector 70"/>
          <p:cNvCxnSpPr>
            <a:stCxn id="17" idx="2"/>
            <a:endCxn id="49" idx="0"/>
          </p:cNvCxnSpPr>
          <p:nvPr/>
        </p:nvCxnSpPr>
        <p:spPr>
          <a:xfrm rot="16200000" flipH="1">
            <a:off x="4979364" y="2546615"/>
            <a:ext cx="144927" cy="755747"/>
          </a:xfrm>
          <a:prstGeom prst="bentConnector3">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Elbow Connector 73"/>
          <p:cNvCxnSpPr>
            <a:stCxn id="19" idx="2"/>
          </p:cNvCxnSpPr>
          <p:nvPr/>
        </p:nvCxnSpPr>
        <p:spPr>
          <a:xfrm rot="5400000">
            <a:off x="5754297" y="2549994"/>
            <a:ext cx="72462" cy="676527"/>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Elbow Connector 79"/>
          <p:cNvCxnSpPr>
            <a:stCxn id="7" idx="2"/>
            <a:endCxn id="48" idx="0"/>
          </p:cNvCxnSpPr>
          <p:nvPr/>
        </p:nvCxnSpPr>
        <p:spPr>
          <a:xfrm rot="16200000" flipH="1">
            <a:off x="1308672" y="3302233"/>
            <a:ext cx="1585198" cy="684783"/>
          </a:xfrm>
          <a:prstGeom prst="bentConnector3">
            <a:avLst>
              <a:gd name="adj1" fmla="val 7927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397159" y="4217689"/>
            <a:ext cx="1152000" cy="504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Daugiabučiai namai</a:t>
            </a:r>
            <a:endParaRPr lang="lt-LT" dirty="0" smtClean="0"/>
          </a:p>
        </p:txBody>
      </p:sp>
      <p:sp>
        <p:nvSpPr>
          <p:cNvPr id="86" name="Rectangle 85"/>
          <p:cNvSpPr/>
          <p:nvPr/>
        </p:nvSpPr>
        <p:spPr>
          <a:xfrm>
            <a:off x="7621295" y="4215564"/>
            <a:ext cx="1152000" cy="504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Vieš. paskirties pastatai</a:t>
            </a:r>
            <a:endParaRPr lang="lt-LT" dirty="0" smtClean="0"/>
          </a:p>
        </p:txBody>
      </p:sp>
      <p:sp>
        <p:nvSpPr>
          <p:cNvPr id="87" name="Rectangle 86"/>
          <p:cNvSpPr/>
          <p:nvPr/>
        </p:nvSpPr>
        <p:spPr>
          <a:xfrm>
            <a:off x="6397387" y="4800803"/>
            <a:ext cx="1152000" cy="5040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Sutaupyta</a:t>
            </a:r>
          </a:p>
          <a:p>
            <a:pPr algn="ctr"/>
            <a:r>
              <a:rPr lang="lt-LT" sz="1200" b="1" dirty="0" smtClean="0"/>
              <a:t>38,72 </a:t>
            </a:r>
            <a:r>
              <a:rPr lang="lt-LT" sz="1200" b="1" dirty="0"/>
              <a:t>GWh</a:t>
            </a:r>
            <a:endParaRPr lang="lt-LT" dirty="0" smtClean="0"/>
          </a:p>
        </p:txBody>
      </p:sp>
      <p:sp>
        <p:nvSpPr>
          <p:cNvPr id="88" name="Rectangle 87"/>
          <p:cNvSpPr/>
          <p:nvPr/>
        </p:nvSpPr>
        <p:spPr>
          <a:xfrm>
            <a:off x="7621523" y="4798678"/>
            <a:ext cx="1152000" cy="5040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Sutaupyta 279,22 GWh</a:t>
            </a:r>
            <a:endParaRPr lang="lt-LT" dirty="0" smtClean="0"/>
          </a:p>
        </p:txBody>
      </p:sp>
      <p:cxnSp>
        <p:nvCxnSpPr>
          <p:cNvPr id="90" name="Elbow Connector 89"/>
          <p:cNvCxnSpPr>
            <a:stCxn id="51" idx="2"/>
            <a:endCxn id="86" idx="0"/>
          </p:cNvCxnSpPr>
          <p:nvPr/>
        </p:nvCxnSpPr>
        <p:spPr>
          <a:xfrm rot="16200000" flipH="1">
            <a:off x="7787912" y="3806181"/>
            <a:ext cx="210500" cy="608266"/>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Elbow Connector 93"/>
          <p:cNvCxnSpPr>
            <a:endCxn id="85" idx="0"/>
          </p:cNvCxnSpPr>
          <p:nvPr/>
        </p:nvCxnSpPr>
        <p:spPr>
          <a:xfrm rot="10800000" flipV="1">
            <a:off x="6973159" y="4108613"/>
            <a:ext cx="640700" cy="109076"/>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7" idx="2"/>
            <a:endCxn id="48" idx="0"/>
          </p:cNvCxnSpPr>
          <p:nvPr/>
        </p:nvCxnSpPr>
        <p:spPr>
          <a:xfrm rot="5400000">
            <a:off x="2766210" y="2529480"/>
            <a:ext cx="1585198" cy="2230291"/>
          </a:xfrm>
          <a:prstGeom prst="bentConnector3">
            <a:avLst>
              <a:gd name="adj1" fmla="val 7927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447674" y="4763137"/>
            <a:ext cx="1152000" cy="504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Elektros ūkis</a:t>
            </a:r>
            <a:endParaRPr lang="lt-LT" dirty="0" smtClean="0"/>
          </a:p>
        </p:txBody>
      </p:sp>
      <p:sp>
        <p:nvSpPr>
          <p:cNvPr id="120" name="Rectangle 119"/>
          <p:cNvSpPr/>
          <p:nvPr/>
        </p:nvSpPr>
        <p:spPr>
          <a:xfrm>
            <a:off x="3293309" y="4763081"/>
            <a:ext cx="1152000" cy="5040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CŠT ūkis</a:t>
            </a:r>
            <a:endParaRPr lang="lt-LT" dirty="0" smtClean="0"/>
          </a:p>
        </p:txBody>
      </p:sp>
      <p:sp>
        <p:nvSpPr>
          <p:cNvPr id="121" name="Rectangle 120"/>
          <p:cNvSpPr/>
          <p:nvPr/>
        </p:nvSpPr>
        <p:spPr>
          <a:xfrm>
            <a:off x="447674" y="5373217"/>
            <a:ext cx="1152000" cy="5040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 33,33 proc.</a:t>
            </a:r>
            <a:endParaRPr lang="lt-LT" dirty="0" smtClean="0"/>
          </a:p>
        </p:txBody>
      </p:sp>
      <p:sp>
        <p:nvSpPr>
          <p:cNvPr id="122" name="Rectangle 121"/>
          <p:cNvSpPr/>
          <p:nvPr/>
        </p:nvSpPr>
        <p:spPr>
          <a:xfrm>
            <a:off x="3293309" y="5372984"/>
            <a:ext cx="1152000" cy="5040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b="1" dirty="0" smtClean="0"/>
              <a:t>‒ </a:t>
            </a:r>
            <a:r>
              <a:rPr lang="en-US" sz="1200" b="1" dirty="0" smtClean="0"/>
              <a:t>0,92</a:t>
            </a:r>
            <a:r>
              <a:rPr lang="lt-LT" sz="1200" b="1" dirty="0" smtClean="0"/>
              <a:t> proc.</a:t>
            </a:r>
            <a:endParaRPr lang="lt-LT" dirty="0" smtClean="0"/>
          </a:p>
        </p:txBody>
      </p:sp>
      <p:cxnSp>
        <p:nvCxnSpPr>
          <p:cNvPr id="124" name="Elbow Connector 123"/>
          <p:cNvCxnSpPr>
            <a:stCxn id="48" idx="1"/>
            <a:endCxn id="119" idx="3"/>
          </p:cNvCxnSpPr>
          <p:nvPr/>
        </p:nvCxnSpPr>
        <p:spPr>
          <a:xfrm rot="10800000" flipV="1">
            <a:off x="1599675" y="4941223"/>
            <a:ext cx="147389" cy="73941"/>
          </a:xfrm>
          <a:prstGeom prst="bentConnector3">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Elbow Connector 126"/>
          <p:cNvCxnSpPr>
            <a:stCxn id="48" idx="3"/>
            <a:endCxn id="120" idx="1"/>
          </p:cNvCxnSpPr>
          <p:nvPr/>
        </p:nvCxnSpPr>
        <p:spPr>
          <a:xfrm>
            <a:off x="3140263" y="4941224"/>
            <a:ext cx="153046" cy="73885"/>
          </a:xfrm>
          <a:prstGeom prst="bentConnector3">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651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Object 73" hidden="1"/>
          <p:cNvGraphicFramePr>
            <a:graphicFrameLocks noChangeAspect="1"/>
          </p:cNvGraphicFramePr>
          <p:nvPr>
            <p:custDataLst>
              <p:tags r:id="rId2"/>
            </p:custDataLst>
            <p:extLst>
              <p:ext uri="{D42A27DB-BD31-4B8C-83A1-F6EECF244321}">
                <p14:modId xmlns:p14="http://schemas.microsoft.com/office/powerpoint/2010/main" val="18790742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428" name="think-cell Slide" r:id="rId61" imgW="378" imgH="379" progId="TCLayout.ActiveDocument.1">
                  <p:embed/>
                </p:oleObj>
              </mc:Choice>
              <mc:Fallback>
                <p:oleObj name="think-cell Slide" r:id="rId61" imgW="378" imgH="379" progId="TCLayout.ActiveDocument.1">
                  <p:embed/>
                  <p:pic>
                    <p:nvPicPr>
                      <p:cNvPr id="0" name=""/>
                      <p:cNvPicPr/>
                      <p:nvPr/>
                    </p:nvPicPr>
                    <p:blipFill>
                      <a:blip r:embed="rId62"/>
                      <a:stretch>
                        <a:fillRect/>
                      </a:stretch>
                    </p:blipFill>
                    <p:spPr>
                      <a:xfrm>
                        <a:off x="1588" y="1588"/>
                        <a:ext cx="1587" cy="1587"/>
                      </a:xfrm>
                      <a:prstGeom prst="rect">
                        <a:avLst/>
                      </a:prstGeom>
                    </p:spPr>
                  </p:pic>
                </p:oleObj>
              </mc:Fallback>
            </mc:AlternateContent>
          </a:graphicData>
        </a:graphic>
      </p:graphicFrame>
      <p:sp>
        <p:nvSpPr>
          <p:cNvPr id="73" name="Rectangle 72"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lt-LT" sz="1000" dirty="0" err="1" smtClean="0">
              <a:latin typeface="Calibri"/>
              <a:sym typeface="Calibri"/>
            </a:endParaRPr>
          </a:p>
        </p:txBody>
      </p:sp>
      <p:sp>
        <p:nvSpPr>
          <p:cNvPr id="2" name="Title 1"/>
          <p:cNvSpPr>
            <a:spLocks noGrp="1"/>
          </p:cNvSpPr>
          <p:nvPr>
            <p:ph type="title"/>
          </p:nvPr>
        </p:nvSpPr>
        <p:spPr/>
        <p:txBody>
          <a:bodyPr/>
          <a:lstStyle/>
          <a:p>
            <a:r>
              <a:rPr lang="lt-LT" dirty="0"/>
              <a:t>Geopolitiniame kontekste Lietuvos energetikos sektoriaus konkurencingumas </a:t>
            </a:r>
            <a:r>
              <a:rPr lang="lt-LT" dirty="0" smtClean="0"/>
              <a:t>išlieka aukštas</a:t>
            </a:r>
            <a:endParaRPr lang="lt-LT" dirty="0"/>
          </a:p>
        </p:txBody>
      </p:sp>
      <p:sp>
        <p:nvSpPr>
          <p:cNvPr id="5" name="Rectangle 4"/>
          <p:cNvSpPr/>
          <p:nvPr/>
        </p:nvSpPr>
        <p:spPr>
          <a:xfrm>
            <a:off x="3585704" y="1880888"/>
            <a:ext cx="1922400" cy="540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Energy Architecture Performance Index (EAPI</a:t>
            </a:r>
            <a:r>
              <a:rPr lang="lt-LT" sz="1200" dirty="0" smtClean="0"/>
              <a:t>) ‒ </a:t>
            </a:r>
            <a:r>
              <a:rPr lang="lt-LT" sz="1200" b="1" dirty="0" smtClean="0"/>
              <a:t>35 v.</a:t>
            </a:r>
            <a:r>
              <a:rPr lang="lt-LT" sz="1200" dirty="0" smtClean="0"/>
              <a:t> (2016 m.)</a:t>
            </a:r>
            <a:endParaRPr lang="en-GB" sz="1200" baseline="-25000" dirty="0" smtClean="0">
              <a:latin typeface="Calibri" panose="020F0502020204030204" pitchFamily="34" charset="0"/>
            </a:endParaRPr>
          </a:p>
        </p:txBody>
      </p:sp>
      <p:sp>
        <p:nvSpPr>
          <p:cNvPr id="6" name="Rectangle 5"/>
          <p:cNvSpPr/>
          <p:nvPr/>
        </p:nvSpPr>
        <p:spPr>
          <a:xfrm>
            <a:off x="1353456" y="1880888"/>
            <a:ext cx="1922400" cy="540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Choiseul Energy </a:t>
            </a:r>
            <a:r>
              <a:rPr lang="lt-LT" sz="1200" dirty="0" smtClean="0"/>
              <a:t>Index ‒    </a:t>
            </a:r>
            <a:r>
              <a:rPr lang="lt-LT" sz="1200" b="1" dirty="0" smtClean="0"/>
              <a:t>64 v.</a:t>
            </a:r>
            <a:r>
              <a:rPr lang="lt-LT" sz="1200" dirty="0" smtClean="0"/>
              <a:t> (2015 m.)</a:t>
            </a:r>
            <a:endParaRPr lang="en-GB" sz="1200" baseline="-25000" dirty="0" smtClean="0">
              <a:latin typeface="Calibri" panose="020F0502020204030204" pitchFamily="34" charset="0"/>
            </a:endParaRPr>
          </a:p>
        </p:txBody>
      </p:sp>
      <p:sp>
        <p:nvSpPr>
          <p:cNvPr id="7" name="Rectangle 6"/>
          <p:cNvSpPr/>
          <p:nvPr/>
        </p:nvSpPr>
        <p:spPr>
          <a:xfrm>
            <a:off x="5817952" y="1894113"/>
            <a:ext cx="1922400" cy="540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a:t>Global Competitiveness Index (GCI</a:t>
            </a:r>
            <a:r>
              <a:rPr lang="lt-LT" sz="1200" dirty="0" smtClean="0"/>
              <a:t>) ‒ </a:t>
            </a:r>
            <a:r>
              <a:rPr lang="lt-LT" sz="1200" b="1" dirty="0" smtClean="0"/>
              <a:t>36 v.        </a:t>
            </a:r>
            <a:r>
              <a:rPr lang="lt-LT" sz="1200" dirty="0" smtClean="0"/>
              <a:t>(2015-2016 m.)</a:t>
            </a:r>
            <a:endParaRPr lang="en-GB" sz="1200" baseline="-25000" dirty="0" smtClean="0">
              <a:latin typeface="Calibri" panose="020F0502020204030204" pitchFamily="34" charset="0"/>
            </a:endParaRPr>
          </a:p>
        </p:txBody>
      </p:sp>
      <p:sp>
        <p:nvSpPr>
          <p:cNvPr id="8" name="Isosceles Triangle 7"/>
          <p:cNvSpPr/>
          <p:nvPr/>
        </p:nvSpPr>
        <p:spPr>
          <a:xfrm rot="5400000">
            <a:off x="3214756" y="2085699"/>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9" name="Isosceles Triangle 8"/>
          <p:cNvSpPr/>
          <p:nvPr/>
        </p:nvSpPr>
        <p:spPr>
          <a:xfrm rot="5400000">
            <a:off x="5447004" y="2096131"/>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10" name="TextBox 9"/>
          <p:cNvSpPr txBox="1"/>
          <p:nvPr/>
        </p:nvSpPr>
        <p:spPr>
          <a:xfrm>
            <a:off x="450252" y="1297390"/>
            <a:ext cx="4536504"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Tarptautiniai konkurencingumo indeksai, Lietuvos vieta</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1" name="Straight Connector 10"/>
          <p:cNvCxnSpPr/>
          <p:nvPr/>
        </p:nvCxnSpPr>
        <p:spPr>
          <a:xfrm>
            <a:off x="450252" y="158542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0252" y="2852936"/>
            <a:ext cx="4536504"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Šilumos gamybos rinkos konkurencingumas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3" name="Straight Connector 12"/>
          <p:cNvCxnSpPr/>
          <p:nvPr/>
        </p:nvCxnSpPr>
        <p:spPr>
          <a:xfrm>
            <a:off x="450252" y="3140968"/>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p:cNvGraphicFramePr>
          <p:nvPr>
            <p:custDataLst>
              <p:tags r:id="rId4"/>
            </p:custDataLst>
            <p:extLst>
              <p:ext uri="{D42A27DB-BD31-4B8C-83A1-F6EECF244321}">
                <p14:modId xmlns:p14="http://schemas.microsoft.com/office/powerpoint/2010/main" val="3800994716"/>
              </p:ext>
            </p:extLst>
          </p:nvPr>
        </p:nvGraphicFramePr>
        <p:xfrm>
          <a:off x="419100" y="3124200"/>
          <a:ext cx="5972269" cy="2419322"/>
        </p:xfrm>
        <a:graphic>
          <a:graphicData uri="http://schemas.openxmlformats.org/presentationml/2006/ole">
            <mc:AlternateContent xmlns:mc="http://schemas.openxmlformats.org/markup-compatibility/2006">
              <mc:Choice xmlns:v="urn:schemas-microsoft-com:vml" Requires="v">
                <p:oleObj spid="_x0000_s308429" name="Chart" r:id="rId63" imgW="5972269" imgH="2419322" progId="MSGraph.Chart.8">
                  <p:embed followColorScheme="full"/>
                </p:oleObj>
              </mc:Choice>
              <mc:Fallback>
                <p:oleObj name="Chart" r:id="rId63" imgW="5972269" imgH="2419322" progId="MSGraph.Chart.8">
                  <p:embed followColorScheme="full"/>
                  <p:pic>
                    <p:nvPicPr>
                      <p:cNvPr id="0" name=""/>
                      <p:cNvPicPr/>
                      <p:nvPr/>
                    </p:nvPicPr>
                    <p:blipFill>
                      <a:blip r:embed="rId64"/>
                      <a:stretch>
                        <a:fillRect/>
                      </a:stretch>
                    </p:blipFill>
                    <p:spPr>
                      <a:xfrm>
                        <a:off x="419100" y="3124200"/>
                        <a:ext cx="5972269" cy="2419322"/>
                      </a:xfrm>
                      <a:prstGeom prst="rect">
                        <a:avLst/>
                      </a:prstGeom>
                    </p:spPr>
                  </p:pic>
                </p:oleObj>
              </mc:Fallback>
            </mc:AlternateContent>
          </a:graphicData>
        </a:graphic>
      </p:graphicFrame>
      <p:cxnSp>
        <p:nvCxnSpPr>
          <p:cNvPr id="20" name="Straight Connector 19"/>
          <p:cNvCxnSpPr/>
          <p:nvPr>
            <p:custDataLst>
              <p:tags r:id="rId5"/>
            </p:custDataLst>
          </p:nvPr>
        </p:nvCxnSpPr>
        <p:spPr bwMode="auto">
          <a:xfrm flipV="1">
            <a:off x="2849563" y="4300538"/>
            <a:ext cx="53975" cy="350838"/>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6"/>
            </p:custDataLst>
          </p:nvPr>
        </p:nvCxnSpPr>
        <p:spPr bwMode="auto">
          <a:xfrm flipV="1">
            <a:off x="3924300"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custDataLst>
              <p:tags r:id="rId7"/>
            </p:custDataLst>
          </p:nvPr>
        </p:nvCxnSpPr>
        <p:spPr bwMode="auto">
          <a:xfrm flipV="1">
            <a:off x="2395538"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8"/>
            </p:custDataLst>
          </p:nvPr>
        </p:nvCxnSpPr>
        <p:spPr bwMode="auto">
          <a:xfrm flipV="1">
            <a:off x="2905125"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custDataLst>
              <p:tags r:id="rId9"/>
            </p:custDataLst>
          </p:nvPr>
        </p:nvCxnSpPr>
        <p:spPr bwMode="auto">
          <a:xfrm flipV="1">
            <a:off x="4433888"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10"/>
            </p:custDataLst>
          </p:nvPr>
        </p:nvCxnSpPr>
        <p:spPr bwMode="auto">
          <a:xfrm flipV="1">
            <a:off x="1885950"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11"/>
            </p:custDataLst>
          </p:nvPr>
        </p:nvCxnSpPr>
        <p:spPr bwMode="auto">
          <a:xfrm flipV="1">
            <a:off x="5962650"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12"/>
            </p:custDataLst>
          </p:nvPr>
        </p:nvCxnSpPr>
        <p:spPr bwMode="auto">
          <a:xfrm flipV="1">
            <a:off x="5453063"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13"/>
            </p:custDataLst>
          </p:nvPr>
        </p:nvCxnSpPr>
        <p:spPr bwMode="auto">
          <a:xfrm flipV="1">
            <a:off x="4943475"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custDataLst>
              <p:tags r:id="rId14"/>
            </p:custDataLst>
          </p:nvPr>
        </p:nvCxnSpPr>
        <p:spPr bwMode="auto">
          <a:xfrm flipV="1">
            <a:off x="3414713"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15"/>
            </p:custDataLst>
          </p:nvPr>
        </p:nvCxnSpPr>
        <p:spPr bwMode="auto">
          <a:xfrm flipH="1">
            <a:off x="2905125" y="4062413"/>
            <a:ext cx="12700" cy="238125"/>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custDataLst>
              <p:tags r:id="rId16"/>
            </p:custDataLst>
          </p:nvPr>
        </p:nvCxnSpPr>
        <p:spPr bwMode="auto">
          <a:xfrm flipV="1">
            <a:off x="1376363"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17"/>
            </p:custDataLst>
          </p:nvPr>
        </p:nvCxnSpPr>
        <p:spPr bwMode="auto">
          <a:xfrm flipV="1">
            <a:off x="866775" y="5153025"/>
            <a:ext cx="0" cy="101600"/>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Rectangle 31"/>
          <p:cNvSpPr/>
          <p:nvPr>
            <p:custDataLst>
              <p:tags r:id="rId18"/>
            </p:custDataLst>
          </p:nvPr>
        </p:nvSpPr>
        <p:spPr bwMode="auto">
          <a:xfrm>
            <a:off x="5784850" y="5481638"/>
            <a:ext cx="35718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629AE43A-AE8C-4FB6-A1E8-7B2970A0FF18}" type="datetime'''''''''''''''''I''I'''''' ket''''''''''''''''''v''''.'''''">
              <a:rPr lang="lt-LT" altLang="en-US" sz="1000">
                <a:solidFill>
                  <a:schemeClr val="tx1"/>
                </a:solidFill>
              </a:rPr>
              <a:pPr/>
              <a:t>II ketv.</a:t>
            </a:fld>
            <a:endParaRPr lang="lt-LT" sz="1000" dirty="0" err="1" smtClean="0">
              <a:solidFill>
                <a:schemeClr val="tx1"/>
              </a:solidFill>
              <a:sym typeface="+mn-lt"/>
            </a:endParaRPr>
          </a:p>
        </p:txBody>
      </p:sp>
      <p:sp>
        <p:nvSpPr>
          <p:cNvPr id="34" name="Rectangle 33"/>
          <p:cNvSpPr/>
          <p:nvPr>
            <p:custDataLst>
              <p:tags r:id="rId19"/>
            </p:custDataLst>
          </p:nvPr>
        </p:nvSpPr>
        <p:spPr bwMode="auto">
          <a:xfrm>
            <a:off x="5291138" y="5481638"/>
            <a:ext cx="32543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DC4F45A6-00A0-4C6C-A36E-34998B9076FB}" type="datetime'''''''''''''''''''''I ''''''''''''k''''''e''''''''t''''v.'">
              <a:rPr lang="lt-LT" altLang="en-US" sz="1000">
                <a:solidFill>
                  <a:schemeClr val="tx1"/>
                </a:solidFill>
              </a:rPr>
              <a:pPr/>
              <a:t>I ketv.</a:t>
            </a:fld>
            <a:endParaRPr lang="lt-LT" sz="1000" dirty="0" err="1" smtClean="0">
              <a:solidFill>
                <a:schemeClr val="tx1"/>
              </a:solidFill>
              <a:sym typeface="+mn-lt"/>
            </a:endParaRPr>
          </a:p>
        </p:txBody>
      </p:sp>
      <p:sp>
        <p:nvSpPr>
          <p:cNvPr id="53" name="Rectangle 52"/>
          <p:cNvSpPr/>
          <p:nvPr>
            <p:custDataLst>
              <p:tags r:id="rId20"/>
            </p:custDataLst>
          </p:nvPr>
        </p:nvSpPr>
        <p:spPr bwMode="gray">
          <a:xfrm>
            <a:off x="5751513" y="4167188"/>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0B536A22-6349-46E2-BAC4-DBA2DCC1BEDB}" type="datetime'''''1''.2''''''''''7''7,''''''''''''''''4'''">
              <a:rPr lang="lt-LT" altLang="en-US" sz="1000">
                <a:solidFill>
                  <a:schemeClr val="tx1"/>
                </a:solidFill>
              </a:rPr>
              <a:pPr/>
              <a:t>1.277,4</a:t>
            </a:fld>
            <a:endParaRPr lang="lt-LT" sz="1000" dirty="0" err="1" smtClean="0">
              <a:solidFill>
                <a:schemeClr val="tx1"/>
              </a:solidFill>
              <a:sym typeface="+mn-lt"/>
            </a:endParaRPr>
          </a:p>
        </p:txBody>
      </p:sp>
      <p:sp useBgFill="1">
        <p:nvSpPr>
          <p:cNvPr id="57" name="Rectangle 56"/>
          <p:cNvSpPr/>
          <p:nvPr>
            <p:custDataLst>
              <p:tags r:id="rId21"/>
            </p:custDataLst>
          </p:nvPr>
        </p:nvSpPr>
        <p:spPr bwMode="gray">
          <a:xfrm>
            <a:off x="5284788" y="4595813"/>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E887F3B3-8F95-4A2F-9B1F-F7D5845BD5B9}" type="datetime'6''''''''''''''''3''''''''''''3'''''''''',6'''''''''''''''''''">
              <a:rPr lang="lt-LT" altLang="en-US" sz="1000">
                <a:solidFill>
                  <a:schemeClr val="tx1"/>
                </a:solidFill>
              </a:rPr>
              <a:pPr/>
              <a:t>633,6</a:t>
            </a:fld>
            <a:endParaRPr lang="lt-LT" sz="1000" dirty="0" err="1" smtClean="0">
              <a:solidFill>
                <a:schemeClr val="tx1"/>
              </a:solidFill>
              <a:sym typeface="+mn-lt"/>
            </a:endParaRPr>
          </a:p>
        </p:txBody>
      </p:sp>
      <p:sp>
        <p:nvSpPr>
          <p:cNvPr id="33" name="Rectangle 32"/>
          <p:cNvSpPr/>
          <p:nvPr>
            <p:custDataLst>
              <p:tags r:id="rId22"/>
            </p:custDataLst>
          </p:nvPr>
        </p:nvSpPr>
        <p:spPr bwMode="auto">
          <a:xfrm>
            <a:off x="4745038" y="5481638"/>
            <a:ext cx="396875"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04F3C891-A4DF-4298-A066-1826BFDE8069}" type="datetime'''''''IV'''''' ''''''k''''''''''''e''''tv.'''''''''''''''">
              <a:rPr lang="lt-LT" altLang="en-US" sz="1000">
                <a:solidFill>
                  <a:schemeClr val="tx1"/>
                </a:solidFill>
              </a:rPr>
              <a:pPr/>
              <a:t>IV ketv.</a:t>
            </a:fld>
            <a:endParaRPr lang="lt-LT" sz="1000" dirty="0" err="1" smtClean="0">
              <a:solidFill>
                <a:schemeClr val="tx1"/>
              </a:solidFill>
              <a:sym typeface="+mn-lt"/>
            </a:endParaRPr>
          </a:p>
        </p:txBody>
      </p:sp>
      <p:sp useBgFill="1">
        <p:nvSpPr>
          <p:cNvPr id="77" name="Rectangle 76"/>
          <p:cNvSpPr/>
          <p:nvPr>
            <p:custDataLst>
              <p:tags r:id="rId23"/>
            </p:custDataLst>
          </p:nvPr>
        </p:nvSpPr>
        <p:spPr bwMode="gray">
          <a:xfrm>
            <a:off x="5284788" y="5006975"/>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9A6CB0AB-EF46-40DD-B643-AFE02B47B024}" type="datetime'''''''''4''''''''''''''10,''''''''''''2'''''''''''''">
              <a:rPr lang="lt-LT" altLang="en-US" sz="1000">
                <a:solidFill>
                  <a:schemeClr val="tx1"/>
                </a:solidFill>
                <a:sym typeface="+mn-lt"/>
              </a:rPr>
              <a:pPr algn="ctr">
                <a:spcBef>
                  <a:spcPct val="0"/>
                </a:spcBef>
                <a:spcAft>
                  <a:spcPct val="0"/>
                </a:spcAft>
              </a:pPr>
              <a:t>410,2</a:t>
            </a:fld>
            <a:endParaRPr lang="lt-LT" sz="1000" dirty="0" err="1" smtClean="0">
              <a:solidFill>
                <a:schemeClr val="tx1"/>
              </a:solidFill>
              <a:sym typeface="+mn-lt"/>
            </a:endParaRPr>
          </a:p>
        </p:txBody>
      </p:sp>
      <p:sp>
        <p:nvSpPr>
          <p:cNvPr id="58" name="Rectangle 57"/>
          <p:cNvSpPr/>
          <p:nvPr>
            <p:custDataLst>
              <p:tags r:id="rId24"/>
            </p:custDataLst>
          </p:nvPr>
        </p:nvSpPr>
        <p:spPr bwMode="gray">
          <a:xfrm>
            <a:off x="2709863" y="3910013"/>
            <a:ext cx="423863" cy="1524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spcBef>
                <a:spcPct val="0"/>
              </a:spcBef>
              <a:spcAft>
                <a:spcPct val="0"/>
              </a:spcAft>
            </a:pPr>
            <a:fld id="{BABCDA0C-4081-4581-8982-6768857F0820}" type="datetime'''''''1''''''''''''''.3''''''6''''''0'''',''''6'''''''''">
              <a:rPr lang="lt-LT" altLang="en-US" sz="1000">
                <a:solidFill>
                  <a:schemeClr val="tx1"/>
                </a:solidFill>
              </a:rPr>
              <a:pPr/>
              <a:t>1.360,6</a:t>
            </a:fld>
            <a:endParaRPr lang="lt-LT" sz="1000" dirty="0" err="1" smtClean="0">
              <a:solidFill>
                <a:schemeClr val="tx1"/>
              </a:solidFill>
              <a:sym typeface="+mn-lt"/>
            </a:endParaRPr>
          </a:p>
        </p:txBody>
      </p:sp>
      <p:sp>
        <p:nvSpPr>
          <p:cNvPr id="52" name="Rectangle 51"/>
          <p:cNvSpPr/>
          <p:nvPr>
            <p:custDataLst>
              <p:tags r:id="rId25"/>
            </p:custDataLst>
          </p:nvPr>
        </p:nvSpPr>
        <p:spPr bwMode="gray">
          <a:xfrm>
            <a:off x="655638" y="3262313"/>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EF0DFEF0-3B57-4213-818B-D026BDF01DC6}" type="datetime'''''''''2''.''''''''''''''''6''''''2''''''''''2,''''''''''2'''">
              <a:rPr lang="lt-LT" altLang="en-US" sz="1000">
                <a:solidFill>
                  <a:schemeClr val="tx1"/>
                </a:solidFill>
              </a:rPr>
              <a:pPr/>
              <a:t>2.622,2</a:t>
            </a:fld>
            <a:endParaRPr lang="lt-LT" sz="1000" dirty="0" err="1" smtClean="0">
              <a:solidFill>
                <a:schemeClr val="tx1"/>
              </a:solidFill>
              <a:sym typeface="+mn-lt"/>
            </a:endParaRPr>
          </a:p>
        </p:txBody>
      </p:sp>
      <p:sp>
        <p:nvSpPr>
          <p:cNvPr id="49" name="Rectangle 48"/>
          <p:cNvSpPr/>
          <p:nvPr>
            <p:custDataLst>
              <p:tags r:id="rId26"/>
            </p:custDataLst>
          </p:nvPr>
        </p:nvSpPr>
        <p:spPr bwMode="gray">
          <a:xfrm>
            <a:off x="3198813" y="4033838"/>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58D5C68B-B66D-448E-AE24-CF08A4BA4865}" type="datetime'''''''1''''.47''''4'''''''''''''''''''''''''''''',''''''''5'''">
              <a:rPr lang="lt-LT" altLang="en-US" sz="1000">
                <a:solidFill>
                  <a:schemeClr val="tx1"/>
                </a:solidFill>
              </a:rPr>
              <a:pPr/>
              <a:t>1.474,5</a:t>
            </a:fld>
            <a:endParaRPr lang="lt-LT" sz="1000" dirty="0" err="1" smtClean="0">
              <a:solidFill>
                <a:schemeClr val="tx1"/>
              </a:solidFill>
              <a:sym typeface="+mn-lt"/>
            </a:endParaRPr>
          </a:p>
        </p:txBody>
      </p:sp>
      <p:sp>
        <p:nvSpPr>
          <p:cNvPr id="37" name="Rectangle 36"/>
          <p:cNvSpPr/>
          <p:nvPr>
            <p:custDataLst>
              <p:tags r:id="rId27"/>
            </p:custDataLst>
          </p:nvPr>
        </p:nvSpPr>
        <p:spPr bwMode="gray">
          <a:xfrm>
            <a:off x="2184400"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068F67F6-6355-49FF-A053-395AADAE9CF2}" type="datetime'''''''''''''''1''.''1''''''''''''''''''''''16'''''''',''0'''''">
              <a:rPr lang="lt-LT" altLang="en-US" sz="1000">
                <a:solidFill>
                  <a:schemeClr val="tx1"/>
                </a:solidFill>
              </a:rPr>
              <a:pPr/>
              <a:t>1.116,0</a:t>
            </a:fld>
            <a:endParaRPr lang="lt-LT" sz="1000" dirty="0" err="1" smtClean="0">
              <a:solidFill>
                <a:schemeClr val="tx1"/>
              </a:solidFill>
              <a:sym typeface="+mn-lt"/>
            </a:endParaRPr>
          </a:p>
        </p:txBody>
      </p:sp>
      <p:sp>
        <p:nvSpPr>
          <p:cNvPr id="38" name="Rectangle 37"/>
          <p:cNvSpPr/>
          <p:nvPr>
            <p:custDataLst>
              <p:tags r:id="rId28"/>
            </p:custDataLst>
          </p:nvPr>
        </p:nvSpPr>
        <p:spPr bwMode="gray">
          <a:xfrm>
            <a:off x="2693988"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8BE77EDC-7E4F-4F4C-AFDB-9FEFA622BB45}" type="datetime'''''''''''''''''''''''''''''''''''1''''''.''13''''4'',''''9'">
              <a:rPr lang="lt-LT" altLang="en-US" sz="1000">
                <a:solidFill>
                  <a:schemeClr val="tx1"/>
                </a:solidFill>
              </a:rPr>
              <a:pPr/>
              <a:t>1.134,9</a:t>
            </a:fld>
            <a:endParaRPr lang="lt-LT" sz="1000" dirty="0" err="1" smtClean="0">
              <a:solidFill>
                <a:schemeClr val="tx1"/>
              </a:solidFill>
              <a:sym typeface="+mn-lt"/>
            </a:endParaRPr>
          </a:p>
        </p:txBody>
      </p:sp>
      <p:sp>
        <p:nvSpPr>
          <p:cNvPr id="39" name="Rectangle 38"/>
          <p:cNvSpPr/>
          <p:nvPr>
            <p:custDataLst>
              <p:tags r:id="rId29"/>
            </p:custDataLst>
          </p:nvPr>
        </p:nvSpPr>
        <p:spPr bwMode="auto">
          <a:xfrm>
            <a:off x="2201863" y="5481638"/>
            <a:ext cx="38893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245B4B10-5608-4ED1-BB58-1F1B62A1BBA9}" type="datetime'''''''''I''''''''''''I''I'''''''''' k''''''''''e''''''''tv.'''">
              <a:rPr lang="lt-LT" altLang="en-US" sz="1000">
                <a:solidFill>
                  <a:schemeClr val="tx1"/>
                </a:solidFill>
              </a:rPr>
              <a:pPr/>
              <a:t>III ketv.</a:t>
            </a:fld>
            <a:endParaRPr lang="lt-LT" sz="1000" dirty="0" err="1" smtClean="0">
              <a:solidFill>
                <a:schemeClr val="tx1"/>
              </a:solidFill>
              <a:sym typeface="+mn-lt"/>
            </a:endParaRPr>
          </a:p>
        </p:txBody>
      </p:sp>
      <p:sp>
        <p:nvSpPr>
          <p:cNvPr id="40" name="Rectangle 39"/>
          <p:cNvSpPr/>
          <p:nvPr>
            <p:custDataLst>
              <p:tags r:id="rId30"/>
            </p:custDataLst>
          </p:nvPr>
        </p:nvSpPr>
        <p:spPr bwMode="auto">
          <a:xfrm>
            <a:off x="1708150" y="5481638"/>
            <a:ext cx="35718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8C5C9DC6-C0FE-4835-BA19-22EA32214B3E}" type="datetime'''''''''''''''''''II ''k''''''''''''et''''v''''''''''''''.'">
              <a:rPr lang="lt-LT" altLang="en-US" sz="1000">
                <a:solidFill>
                  <a:schemeClr val="tx1"/>
                </a:solidFill>
              </a:rPr>
              <a:pPr/>
              <a:t>II ketv.</a:t>
            </a:fld>
            <a:endParaRPr lang="lt-LT" sz="1000" dirty="0" err="1" smtClean="0">
              <a:solidFill>
                <a:schemeClr val="tx1"/>
              </a:solidFill>
              <a:sym typeface="+mn-lt"/>
            </a:endParaRPr>
          </a:p>
        </p:txBody>
      </p:sp>
      <p:sp>
        <p:nvSpPr>
          <p:cNvPr id="29" name="Rectangle 28"/>
          <p:cNvSpPr/>
          <p:nvPr>
            <p:custDataLst>
              <p:tags r:id="rId31"/>
            </p:custDataLst>
          </p:nvPr>
        </p:nvSpPr>
        <p:spPr bwMode="auto">
          <a:xfrm>
            <a:off x="2706688" y="5481638"/>
            <a:ext cx="396875"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060E0F9C-568E-49B9-B6F5-7009AC395068}" type="datetime'''I''V'''' k''et''''''''''''''''''''''''v.'''''''''''">
              <a:rPr lang="lt-LT" altLang="en-US" sz="1000">
                <a:solidFill>
                  <a:schemeClr val="tx1"/>
                </a:solidFill>
              </a:rPr>
              <a:pPr/>
              <a:t>IV ketv.</a:t>
            </a:fld>
            <a:endParaRPr lang="lt-LT" sz="1000" dirty="0" err="1" smtClean="0">
              <a:solidFill>
                <a:schemeClr val="tx1"/>
              </a:solidFill>
              <a:sym typeface="+mn-lt"/>
            </a:endParaRPr>
          </a:p>
        </p:txBody>
      </p:sp>
      <p:sp useBgFill="1">
        <p:nvSpPr>
          <p:cNvPr id="45" name="Rectangle 44"/>
          <p:cNvSpPr/>
          <p:nvPr>
            <p:custDataLst>
              <p:tags r:id="rId32"/>
            </p:custDataLst>
          </p:nvPr>
        </p:nvSpPr>
        <p:spPr bwMode="gray">
          <a:xfrm>
            <a:off x="1674813" y="4083050"/>
            <a:ext cx="423863"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DAB1D174-D238-40D1-93C7-932EF538BEEA}" type="datetime'''1''''''''''''''''.''''7''''''''''8''4,''''8'''''''''''">
              <a:rPr lang="lt-LT" altLang="en-US" sz="1000">
                <a:solidFill>
                  <a:schemeClr val="tx1"/>
                </a:solidFill>
              </a:rPr>
              <a:pPr/>
              <a:t>1.784,8</a:t>
            </a:fld>
            <a:endParaRPr lang="lt-LT" sz="1000" dirty="0" err="1" smtClean="0">
              <a:solidFill>
                <a:schemeClr val="tx1"/>
              </a:solidFill>
              <a:sym typeface="+mn-lt"/>
            </a:endParaRPr>
          </a:p>
        </p:txBody>
      </p:sp>
      <p:sp>
        <p:nvSpPr>
          <p:cNvPr id="42" name="Rectangle 41"/>
          <p:cNvSpPr/>
          <p:nvPr>
            <p:custDataLst>
              <p:tags r:id="rId33"/>
            </p:custDataLst>
          </p:nvPr>
        </p:nvSpPr>
        <p:spPr bwMode="auto">
          <a:xfrm>
            <a:off x="1214438" y="5481638"/>
            <a:ext cx="32543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7D18A974-86FD-42DE-93A1-8241F8D8A264}" type="datetime'''I'' ''''''''''''k''e''t''''''''v''.'''''''''''''''''">
              <a:rPr lang="lt-LT" altLang="en-US" sz="1000">
                <a:solidFill>
                  <a:schemeClr val="tx1"/>
                </a:solidFill>
              </a:rPr>
              <a:pPr/>
              <a:t>I ketv.</a:t>
            </a:fld>
            <a:endParaRPr lang="lt-LT" sz="1000" dirty="0" err="1" smtClean="0">
              <a:solidFill>
                <a:schemeClr val="tx1"/>
              </a:solidFill>
              <a:sym typeface="+mn-lt"/>
            </a:endParaRPr>
          </a:p>
        </p:txBody>
      </p:sp>
      <p:sp>
        <p:nvSpPr>
          <p:cNvPr id="28" name="Rectangle 27"/>
          <p:cNvSpPr/>
          <p:nvPr>
            <p:custDataLst>
              <p:tags r:id="rId34"/>
            </p:custDataLst>
          </p:nvPr>
        </p:nvSpPr>
        <p:spPr bwMode="gray">
          <a:xfrm>
            <a:off x="3203575"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5CC76D34-CF9A-40E3-B177-27BAAE767CA1}" type="datetime'''''''''''''1''''''''''''''''.''''''''1''''''''''0''1,3'''''">
              <a:rPr lang="lt-LT" altLang="en-US" sz="1000">
                <a:solidFill>
                  <a:schemeClr val="tx1"/>
                </a:solidFill>
              </a:rPr>
              <a:pPr/>
              <a:t>1.101,3</a:t>
            </a:fld>
            <a:endParaRPr lang="lt-LT" sz="1000" dirty="0" err="1" smtClean="0">
              <a:solidFill>
                <a:schemeClr val="tx1"/>
              </a:solidFill>
              <a:sym typeface="+mn-lt"/>
            </a:endParaRPr>
          </a:p>
        </p:txBody>
      </p:sp>
      <p:sp useBgFill="1">
        <p:nvSpPr>
          <p:cNvPr id="56" name="Rectangle 55"/>
          <p:cNvSpPr/>
          <p:nvPr>
            <p:custDataLst>
              <p:tags r:id="rId35"/>
            </p:custDataLst>
          </p:nvPr>
        </p:nvSpPr>
        <p:spPr bwMode="gray">
          <a:xfrm>
            <a:off x="3246438" y="4614863"/>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4FBDFA8E-D188-429D-9CA3-963F539D6549}" type="datetime'6''08'''',''''7'''''''''''''''''">
              <a:rPr lang="lt-LT" altLang="en-US" sz="1000">
                <a:solidFill>
                  <a:schemeClr val="tx1"/>
                </a:solidFill>
              </a:rPr>
              <a:pPr/>
              <a:t>608,7</a:t>
            </a:fld>
            <a:endParaRPr lang="lt-LT" sz="1000" dirty="0" err="1" smtClean="0">
              <a:solidFill>
                <a:schemeClr val="tx1"/>
              </a:solidFill>
              <a:sym typeface="+mn-lt"/>
            </a:endParaRPr>
          </a:p>
        </p:txBody>
      </p:sp>
      <p:sp>
        <p:nvSpPr>
          <p:cNvPr id="59" name="Rectangle 58"/>
          <p:cNvSpPr/>
          <p:nvPr>
            <p:custDataLst>
              <p:tags r:id="rId36"/>
            </p:custDataLst>
          </p:nvPr>
        </p:nvSpPr>
        <p:spPr bwMode="gray">
          <a:xfrm>
            <a:off x="1674813" y="3424238"/>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66928183-F200-4CE2-BDC3-D374633B20AF}" type="datetime'''''''2.3''''''''''''''8''''''''1'''''''''',''''''''''''''7'''">
              <a:rPr lang="lt-LT" altLang="en-US" sz="1000">
                <a:solidFill>
                  <a:schemeClr val="tx1"/>
                </a:solidFill>
              </a:rPr>
              <a:pPr/>
              <a:t>2.381,7</a:t>
            </a:fld>
            <a:endParaRPr lang="lt-LT" sz="1000" dirty="0" err="1" smtClean="0">
              <a:solidFill>
                <a:schemeClr val="tx1"/>
              </a:solidFill>
              <a:sym typeface="+mn-lt"/>
            </a:endParaRPr>
          </a:p>
        </p:txBody>
      </p:sp>
      <p:sp>
        <p:nvSpPr>
          <p:cNvPr id="44" name="Rectangle 43"/>
          <p:cNvSpPr/>
          <p:nvPr>
            <p:custDataLst>
              <p:tags r:id="rId37"/>
            </p:custDataLst>
          </p:nvPr>
        </p:nvSpPr>
        <p:spPr bwMode="auto">
          <a:xfrm>
            <a:off x="649288" y="5481638"/>
            <a:ext cx="434975"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BA6C419A-4FE6-40CF-8B5A-44103D2BD0F4}" type="datetime'''''''2''''0''''''''''1''''''''''''''''''''3'''' m''''''''''.'">
              <a:rPr lang="lt-LT" altLang="en-US" sz="1000">
                <a:solidFill>
                  <a:schemeClr val="tx1"/>
                </a:solidFill>
              </a:rPr>
              <a:pPr/>
              <a:t>2013 m.</a:t>
            </a:fld>
            <a:endParaRPr lang="lt-LT" sz="1000" dirty="0" err="1" smtClean="0">
              <a:solidFill>
                <a:schemeClr val="tx1"/>
              </a:solidFill>
              <a:sym typeface="+mn-lt"/>
            </a:endParaRPr>
          </a:p>
        </p:txBody>
      </p:sp>
      <p:sp>
        <p:nvSpPr>
          <p:cNvPr id="50" name="Rectangle 49"/>
          <p:cNvSpPr/>
          <p:nvPr>
            <p:custDataLst>
              <p:tags r:id="rId38"/>
            </p:custDataLst>
          </p:nvPr>
        </p:nvSpPr>
        <p:spPr bwMode="gray">
          <a:xfrm>
            <a:off x="1160463" y="3319463"/>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06AAA75F-A627-4A0F-B80B-041866EDC583}" type="datetime'''''2''.''''''''5''''''33'''''''',''''''''''9'''''''">
              <a:rPr lang="lt-LT" altLang="en-US" sz="1000">
                <a:solidFill>
                  <a:schemeClr val="tx1"/>
                </a:solidFill>
              </a:rPr>
              <a:pPr/>
              <a:t>2.533,9</a:t>
            </a:fld>
            <a:endParaRPr lang="lt-LT" sz="1000" dirty="0" err="1" smtClean="0">
              <a:solidFill>
                <a:schemeClr val="tx1"/>
              </a:solidFill>
              <a:sym typeface="+mn-lt"/>
            </a:endParaRPr>
          </a:p>
        </p:txBody>
      </p:sp>
      <p:sp useBgFill="1">
        <p:nvSpPr>
          <p:cNvPr id="60" name="Rectangle 59"/>
          <p:cNvSpPr/>
          <p:nvPr>
            <p:custDataLst>
              <p:tags r:id="rId39"/>
            </p:custDataLst>
          </p:nvPr>
        </p:nvSpPr>
        <p:spPr bwMode="gray">
          <a:xfrm>
            <a:off x="655638" y="3597275"/>
            <a:ext cx="423863"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E6194BF0-248E-4F10-B0A2-DBFC3C53B8E3}" type="datetime'2''.''''''''''''''''''''''''''''''''''51''''''4'''',''3'''''">
              <a:rPr lang="lt-LT" altLang="en-US" sz="1000">
                <a:solidFill>
                  <a:schemeClr val="tx1"/>
                </a:solidFill>
              </a:rPr>
              <a:pPr/>
              <a:t>2.514,3</a:t>
            </a:fld>
            <a:endParaRPr lang="lt-LT" sz="1000" dirty="0" err="1" smtClean="0">
              <a:solidFill>
                <a:schemeClr val="tx1"/>
              </a:solidFill>
              <a:sym typeface="+mn-lt"/>
            </a:endParaRPr>
          </a:p>
        </p:txBody>
      </p:sp>
      <p:sp useBgFill="1">
        <p:nvSpPr>
          <p:cNvPr id="54" name="Rectangle 53"/>
          <p:cNvSpPr/>
          <p:nvPr>
            <p:custDataLst>
              <p:tags r:id="rId40"/>
            </p:custDataLst>
          </p:nvPr>
        </p:nvSpPr>
        <p:spPr bwMode="gray">
          <a:xfrm>
            <a:off x="2179638" y="4445000"/>
            <a:ext cx="423863"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DC9C6027-3431-4201-B593-2D526DC79321}" type="datetime'1''''''''''''.''2''''''''''4''''1,9'''''''''">
              <a:rPr lang="lt-LT" altLang="en-US" sz="1000">
                <a:solidFill>
                  <a:schemeClr val="tx1"/>
                </a:solidFill>
              </a:rPr>
              <a:pPr/>
              <a:t>1.241,9</a:t>
            </a:fld>
            <a:endParaRPr lang="lt-LT" sz="1000" dirty="0" err="1" smtClean="0">
              <a:solidFill>
                <a:schemeClr val="tx1"/>
              </a:solidFill>
              <a:sym typeface="+mn-lt"/>
            </a:endParaRPr>
          </a:p>
        </p:txBody>
      </p:sp>
      <p:sp>
        <p:nvSpPr>
          <p:cNvPr id="36" name="Rectangle 35"/>
          <p:cNvSpPr/>
          <p:nvPr>
            <p:custDataLst>
              <p:tags r:id="rId41"/>
            </p:custDataLst>
          </p:nvPr>
        </p:nvSpPr>
        <p:spPr bwMode="gray">
          <a:xfrm>
            <a:off x="655638"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8ADAF82B-699B-43D6-B7F5-58ABCFF83BEE}" type="datetime'''2''.''''4''''4''3,''''''''''''''''''''''''''''''''0'''''''">
              <a:rPr lang="lt-LT" altLang="en-US" sz="1000">
                <a:solidFill>
                  <a:schemeClr val="tx1"/>
                </a:solidFill>
              </a:rPr>
              <a:pPr/>
              <a:t>2.443,0</a:t>
            </a:fld>
            <a:endParaRPr lang="lt-LT" sz="1000" dirty="0" err="1" smtClean="0">
              <a:solidFill>
                <a:schemeClr val="tx1"/>
              </a:solidFill>
              <a:sym typeface="+mn-lt"/>
            </a:endParaRPr>
          </a:p>
        </p:txBody>
      </p:sp>
      <p:sp useBgFill="1">
        <p:nvSpPr>
          <p:cNvPr id="47" name="Rectangle 46"/>
          <p:cNvSpPr/>
          <p:nvPr>
            <p:custDataLst>
              <p:tags r:id="rId42"/>
            </p:custDataLst>
          </p:nvPr>
        </p:nvSpPr>
        <p:spPr bwMode="gray">
          <a:xfrm>
            <a:off x="2627313" y="4651375"/>
            <a:ext cx="423863"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spcBef>
                <a:spcPct val="0"/>
              </a:spcBef>
              <a:spcAft>
                <a:spcPct val="0"/>
              </a:spcAft>
            </a:pPr>
            <a:fld id="{CA7A09AB-F105-4D1C-BB68-F3B143914BD7}" type="datetime'''''''''''1''''''''''.''4''''0''''''''2'''',''''4'''''">
              <a:rPr lang="lt-LT" altLang="en-US" sz="1000">
                <a:solidFill>
                  <a:schemeClr val="tx1"/>
                </a:solidFill>
              </a:rPr>
              <a:pPr/>
              <a:t>1.402,4</a:t>
            </a:fld>
            <a:endParaRPr lang="lt-LT" sz="1000" dirty="0" err="1" smtClean="0">
              <a:solidFill>
                <a:schemeClr val="tx1"/>
              </a:solidFill>
              <a:sym typeface="+mn-lt"/>
            </a:endParaRPr>
          </a:p>
        </p:txBody>
      </p:sp>
      <p:sp>
        <p:nvSpPr>
          <p:cNvPr id="43" name="Rectangle 42"/>
          <p:cNvSpPr/>
          <p:nvPr>
            <p:custDataLst>
              <p:tags r:id="rId43"/>
            </p:custDataLst>
          </p:nvPr>
        </p:nvSpPr>
        <p:spPr bwMode="gray">
          <a:xfrm>
            <a:off x="1165225"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B1684795-518F-46B4-9606-5E5A8A345046}" type="datetime'2''.''''''''0''''''''''''''''0''0,3'''''">
              <a:rPr lang="lt-LT" altLang="en-US" sz="1000">
                <a:solidFill>
                  <a:schemeClr val="tx1"/>
                </a:solidFill>
              </a:rPr>
              <a:pPr/>
              <a:t>2.000,3</a:t>
            </a:fld>
            <a:endParaRPr lang="lt-LT" sz="1000" dirty="0" err="1" smtClean="0">
              <a:solidFill>
                <a:schemeClr val="tx1"/>
              </a:solidFill>
              <a:sym typeface="+mn-lt"/>
            </a:endParaRPr>
          </a:p>
        </p:txBody>
      </p:sp>
      <p:sp>
        <p:nvSpPr>
          <p:cNvPr id="46" name="Rectangle 45"/>
          <p:cNvSpPr/>
          <p:nvPr>
            <p:custDataLst>
              <p:tags r:id="rId44"/>
            </p:custDataLst>
          </p:nvPr>
        </p:nvSpPr>
        <p:spPr bwMode="gray">
          <a:xfrm>
            <a:off x="2179638" y="3548063"/>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EB8A258F-30A4-4B0B-9A10-C275582F0E78}" type="datetime'2''''.''1''''''9''''''''''6'',''''''''''''''''''4'">
              <a:rPr lang="lt-LT" altLang="en-US" sz="1000">
                <a:solidFill>
                  <a:schemeClr val="tx1"/>
                </a:solidFill>
              </a:rPr>
              <a:pPr/>
              <a:t>2.196,4</a:t>
            </a:fld>
            <a:endParaRPr lang="lt-LT" sz="1000" dirty="0" err="1" smtClean="0">
              <a:solidFill>
                <a:schemeClr val="tx1"/>
              </a:solidFill>
              <a:sym typeface="+mn-lt"/>
            </a:endParaRPr>
          </a:p>
        </p:txBody>
      </p:sp>
      <p:sp useBgFill="1">
        <p:nvSpPr>
          <p:cNvPr id="51" name="Rectangle 50"/>
          <p:cNvSpPr/>
          <p:nvPr>
            <p:custDataLst>
              <p:tags r:id="rId45"/>
            </p:custDataLst>
          </p:nvPr>
        </p:nvSpPr>
        <p:spPr bwMode="gray">
          <a:xfrm>
            <a:off x="1160463" y="3825875"/>
            <a:ext cx="423863"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B653F15E-019D-4CE3-868C-E0DD25325BFB}" type="datetime'''''''''2''''''''''''''''''.''''''1''''''''''71'''''''',''''5'">
              <a:rPr lang="lt-LT" altLang="en-US" sz="1000">
                <a:solidFill>
                  <a:schemeClr val="tx1"/>
                </a:solidFill>
              </a:rPr>
              <a:pPr/>
              <a:t>2.171,5</a:t>
            </a:fld>
            <a:endParaRPr lang="lt-LT" sz="1000" dirty="0" err="1" smtClean="0">
              <a:solidFill>
                <a:schemeClr val="tx1"/>
              </a:solidFill>
              <a:sym typeface="+mn-lt"/>
            </a:endParaRPr>
          </a:p>
        </p:txBody>
      </p:sp>
      <p:sp>
        <p:nvSpPr>
          <p:cNvPr id="41" name="Rectangle 40"/>
          <p:cNvSpPr/>
          <p:nvPr>
            <p:custDataLst>
              <p:tags r:id="rId46"/>
            </p:custDataLst>
          </p:nvPr>
        </p:nvSpPr>
        <p:spPr bwMode="gray">
          <a:xfrm>
            <a:off x="1674813" y="5254625"/>
            <a:ext cx="423863" cy="152400"/>
          </a:xfrm>
          <a:prstGeom prst="rect">
            <a:avLst/>
          </a:prstGeom>
          <a:noFill/>
          <a:ln>
            <a:noFill/>
          </a:ln>
          <a:extLst>
            <a:ext uri="{909E8E84-426E-40DD-AFC4-6F175D3DCCD1}">
              <a14:hiddenFill xmlns:a14="http://schemas.microsoft.com/office/drawing/2010/main">
                <a:solidFill>
                  <a:schemeClr val="accent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CDA33AA1-5D06-484E-8B53-19E84B8FA223}" type="datetime'''''''''''''''''''''2.2''''''0''''7'''''''''''''',5'''''''''''">
              <a:rPr lang="lt-LT" altLang="en-US" sz="1000">
                <a:solidFill>
                  <a:schemeClr val="tx1"/>
                </a:solidFill>
              </a:rPr>
              <a:pPr/>
              <a:t>2.207,5</a:t>
            </a:fld>
            <a:endParaRPr lang="lt-LT" sz="1000" dirty="0" err="1" smtClean="0">
              <a:solidFill>
                <a:schemeClr val="tx1"/>
              </a:solidFill>
              <a:sym typeface="+mn-lt"/>
            </a:endParaRPr>
          </a:p>
        </p:txBody>
      </p:sp>
      <p:sp useBgFill="1">
        <p:nvSpPr>
          <p:cNvPr id="76" name="Rectangle 75"/>
          <p:cNvSpPr/>
          <p:nvPr>
            <p:custDataLst>
              <p:tags r:id="rId47"/>
            </p:custDataLst>
          </p:nvPr>
        </p:nvSpPr>
        <p:spPr bwMode="gray">
          <a:xfrm>
            <a:off x="3760788" y="4854575"/>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FDABA463-1A74-400F-90E4-7594DE995E63}" type="datetime'''''''''''''''''''''''''''6''''''3''8'''''''',''4'''''''''''">
              <a:rPr lang="lt-LT" altLang="en-US" sz="1000">
                <a:solidFill>
                  <a:schemeClr val="tx1"/>
                </a:solidFill>
                <a:sym typeface="+mn-lt"/>
              </a:rPr>
              <a:pPr algn="ctr">
                <a:spcBef>
                  <a:spcPct val="0"/>
                </a:spcBef>
                <a:spcAft>
                  <a:spcPct val="0"/>
                </a:spcAft>
              </a:pPr>
              <a:t>638,4</a:t>
            </a:fld>
            <a:endParaRPr lang="lt-LT" sz="1000" dirty="0" err="1" smtClean="0">
              <a:solidFill>
                <a:schemeClr val="tx1"/>
              </a:solidFill>
              <a:sym typeface="+mn-lt"/>
            </a:endParaRPr>
          </a:p>
        </p:txBody>
      </p:sp>
      <p:sp>
        <p:nvSpPr>
          <p:cNvPr id="30" name="Rectangle 29"/>
          <p:cNvSpPr/>
          <p:nvPr>
            <p:custDataLst>
              <p:tags r:id="rId48"/>
            </p:custDataLst>
          </p:nvPr>
        </p:nvSpPr>
        <p:spPr bwMode="auto">
          <a:xfrm>
            <a:off x="3746500" y="5481638"/>
            <a:ext cx="35718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28F41EC3-703D-4989-BADF-EE3B0A5BA9A8}" type="datetime'''''''''I''''I'''''''''''''' k''e''''''''''''t''v''.'">
              <a:rPr lang="lt-LT" altLang="en-US" sz="1000">
                <a:solidFill>
                  <a:schemeClr val="tx1"/>
                </a:solidFill>
              </a:rPr>
              <a:pPr/>
              <a:t>II ketv.</a:t>
            </a:fld>
            <a:endParaRPr lang="lt-LT" sz="1000" dirty="0" err="1" smtClean="0">
              <a:solidFill>
                <a:schemeClr val="tx1"/>
              </a:solidFill>
              <a:sym typeface="+mn-lt"/>
            </a:endParaRPr>
          </a:p>
        </p:txBody>
      </p:sp>
      <p:sp useBgFill="1">
        <p:nvSpPr>
          <p:cNvPr id="78" name="Rectangle 77"/>
          <p:cNvSpPr/>
          <p:nvPr>
            <p:custDataLst>
              <p:tags r:id="rId49"/>
            </p:custDataLst>
          </p:nvPr>
        </p:nvSpPr>
        <p:spPr bwMode="gray">
          <a:xfrm>
            <a:off x="4265613" y="4778375"/>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t"/>
          <a:lstStyle/>
          <a:p>
            <a:pPr algn="ctr">
              <a:spcBef>
                <a:spcPct val="0"/>
              </a:spcBef>
              <a:spcAft>
                <a:spcPct val="0"/>
              </a:spcAft>
            </a:pPr>
            <a:fld id="{515AE5EE-F121-44B1-BA3F-2C157FFB3BD6}" type="datetime'''''''''''''''''''''''''''''''''7''''''5''''''0'''',''''''2'''">
              <a:rPr lang="lt-LT" altLang="en-US" sz="1000">
                <a:solidFill>
                  <a:schemeClr val="tx1"/>
                </a:solidFill>
                <a:sym typeface="+mn-lt"/>
              </a:rPr>
              <a:pPr algn="ctr">
                <a:spcBef>
                  <a:spcPct val="0"/>
                </a:spcBef>
                <a:spcAft>
                  <a:spcPct val="0"/>
                </a:spcAft>
              </a:pPr>
              <a:t>750,2</a:t>
            </a:fld>
            <a:endParaRPr lang="lt-LT" sz="1000" dirty="0" err="1" smtClean="0">
              <a:solidFill>
                <a:schemeClr val="tx1"/>
              </a:solidFill>
              <a:sym typeface="+mn-lt"/>
            </a:endParaRPr>
          </a:p>
        </p:txBody>
      </p:sp>
      <p:sp useBgFill="1">
        <p:nvSpPr>
          <p:cNvPr id="48" name="Rectangle 47"/>
          <p:cNvSpPr/>
          <p:nvPr>
            <p:custDataLst>
              <p:tags r:id="rId50"/>
            </p:custDataLst>
          </p:nvPr>
        </p:nvSpPr>
        <p:spPr bwMode="gray">
          <a:xfrm>
            <a:off x="3760788" y="4548188"/>
            <a:ext cx="327025"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F00A1275-8CF2-4AD2-B1C6-3F6520D9D8F1}" type="datetime'''''''''70''8'''''''''''''',''''''''''7'''''''''''''''''''''''">
              <a:rPr lang="lt-LT" altLang="en-US" sz="1000">
                <a:solidFill>
                  <a:schemeClr val="tx1"/>
                </a:solidFill>
              </a:rPr>
              <a:pPr/>
              <a:t>708,7</a:t>
            </a:fld>
            <a:endParaRPr lang="lt-LT" sz="1000" dirty="0" err="1" smtClean="0">
              <a:solidFill>
                <a:schemeClr val="tx1"/>
              </a:solidFill>
              <a:sym typeface="+mn-lt"/>
            </a:endParaRPr>
          </a:p>
        </p:txBody>
      </p:sp>
      <p:sp>
        <p:nvSpPr>
          <p:cNvPr id="31" name="Rectangle 30"/>
          <p:cNvSpPr/>
          <p:nvPr>
            <p:custDataLst>
              <p:tags r:id="rId51"/>
            </p:custDataLst>
          </p:nvPr>
        </p:nvSpPr>
        <p:spPr bwMode="auto">
          <a:xfrm>
            <a:off x="3252788" y="5481638"/>
            <a:ext cx="32543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B1A7F699-1018-4F11-8304-0E22E8CCC358}" type="datetime'''I'''''''''''''''''''''' ket''''''''''v''.'">
              <a:rPr lang="lt-LT" altLang="en-US" sz="1000">
                <a:solidFill>
                  <a:schemeClr val="tx1"/>
                </a:solidFill>
              </a:rPr>
              <a:pPr/>
              <a:t>I ketv.</a:t>
            </a:fld>
            <a:endParaRPr lang="lt-LT" sz="1000" dirty="0" err="1" smtClean="0">
              <a:solidFill>
                <a:schemeClr val="tx1"/>
              </a:solidFill>
              <a:sym typeface="+mn-lt"/>
            </a:endParaRPr>
          </a:p>
        </p:txBody>
      </p:sp>
      <p:sp>
        <p:nvSpPr>
          <p:cNvPr id="35" name="Rectangle 34"/>
          <p:cNvSpPr/>
          <p:nvPr>
            <p:custDataLst>
              <p:tags r:id="rId52"/>
            </p:custDataLst>
          </p:nvPr>
        </p:nvSpPr>
        <p:spPr bwMode="auto">
          <a:xfrm>
            <a:off x="4240213" y="5481638"/>
            <a:ext cx="388938"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61CE185E-661C-4540-A746-FE2D5B27C110}" type="datetime'''''''''''I''''''II'' ''''ket''''v''.'''''''''''''''''''''">
              <a:rPr lang="lt-LT" altLang="en-US" sz="1000">
                <a:solidFill>
                  <a:schemeClr val="tx1"/>
                </a:solidFill>
              </a:rPr>
              <a:pPr/>
              <a:t>III ketv.</a:t>
            </a:fld>
            <a:endParaRPr lang="lt-LT" sz="1000" dirty="0" err="1" smtClean="0">
              <a:solidFill>
                <a:schemeClr val="tx1"/>
              </a:solidFill>
              <a:sym typeface="+mn-lt"/>
            </a:endParaRPr>
          </a:p>
        </p:txBody>
      </p:sp>
      <p:sp>
        <p:nvSpPr>
          <p:cNvPr id="55" name="Rectangle 54"/>
          <p:cNvSpPr/>
          <p:nvPr>
            <p:custDataLst>
              <p:tags r:id="rId53"/>
            </p:custDataLst>
          </p:nvPr>
        </p:nvSpPr>
        <p:spPr bwMode="gray">
          <a:xfrm>
            <a:off x="4217988" y="4262438"/>
            <a:ext cx="423863" cy="152400"/>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7463" tIns="0" rIns="17463" bIns="0" rtlCol="0" anchor="b"/>
          <a:lstStyle/>
          <a:p>
            <a:pPr algn="ctr">
              <a:spcBef>
                <a:spcPct val="0"/>
              </a:spcBef>
              <a:spcAft>
                <a:spcPct val="0"/>
              </a:spcAft>
            </a:pPr>
            <a:fld id="{845ADA50-7DB8-4A52-8E32-B3F4C74DB60F}" type="datetime'1''''''''.''''''1''''''''''3''''''''6'''''''',''''''''''''0'''">
              <a:rPr lang="lt-LT" altLang="en-US" sz="1000">
                <a:solidFill>
                  <a:schemeClr val="tx1"/>
                </a:solidFill>
              </a:rPr>
              <a:pPr/>
              <a:t>1.136,0</a:t>
            </a:fld>
            <a:endParaRPr lang="lt-LT" sz="1000" dirty="0" err="1" smtClean="0">
              <a:solidFill>
                <a:schemeClr val="tx1"/>
              </a:solidFill>
              <a:sym typeface="+mn-lt"/>
            </a:endParaRPr>
          </a:p>
        </p:txBody>
      </p:sp>
      <p:cxnSp>
        <p:nvCxnSpPr>
          <p:cNvPr id="61" name="Straight Connector 60"/>
          <p:cNvCxnSpPr/>
          <p:nvPr/>
        </p:nvCxnSpPr>
        <p:spPr>
          <a:xfrm>
            <a:off x="1115616" y="5067300"/>
            <a:ext cx="0" cy="65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186113" y="5067300"/>
            <a:ext cx="0" cy="65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220072" y="5067300"/>
            <a:ext cx="0" cy="657009"/>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501232" y="5602288"/>
            <a:ext cx="1093787" cy="278538"/>
          </a:xfrm>
          <a:prstGeom prst="rect">
            <a:avLst/>
          </a:prstGeom>
          <a:noFill/>
        </p:spPr>
        <p:txBody>
          <a:bodyPr wrap="square" rtlCol="0">
            <a:spAutoFit/>
          </a:bodyPr>
          <a:lstStyle/>
          <a:p>
            <a:pPr algn="ctr">
              <a:lnSpc>
                <a:spcPct val="110000"/>
              </a:lnSpc>
              <a:spcAft>
                <a:spcPts val="300"/>
              </a:spcAft>
            </a:pPr>
            <a:r>
              <a:rPr lang="lt-LT" sz="1100" dirty="0" smtClean="0">
                <a:solidFill>
                  <a:srgbClr val="321716"/>
                </a:solidFill>
                <a:latin typeface="Calibri" panose="020F0502020204030204" pitchFamily="34" charset="0"/>
                <a:cs typeface="Times New Roman" panose="02020603050405020304" pitchFamily="18" charset="0"/>
              </a:rPr>
              <a:t>2014 m.</a:t>
            </a:r>
            <a:endParaRPr lang="lt-LT" sz="1100" dirty="0">
              <a:solidFill>
                <a:srgbClr val="321716"/>
              </a:solidFill>
              <a:latin typeface="Calibri" panose="020F0502020204030204" pitchFamily="34" charset="0"/>
              <a:cs typeface="Times New Roman" panose="02020603050405020304" pitchFamily="18" charset="0"/>
            </a:endParaRPr>
          </a:p>
        </p:txBody>
      </p:sp>
      <p:sp>
        <p:nvSpPr>
          <p:cNvPr id="65" name="TextBox 64"/>
          <p:cNvSpPr txBox="1"/>
          <p:nvPr/>
        </p:nvSpPr>
        <p:spPr>
          <a:xfrm>
            <a:off x="3607891" y="5602288"/>
            <a:ext cx="1093787" cy="278538"/>
          </a:xfrm>
          <a:prstGeom prst="rect">
            <a:avLst/>
          </a:prstGeom>
          <a:noFill/>
        </p:spPr>
        <p:txBody>
          <a:bodyPr wrap="square" rtlCol="0">
            <a:spAutoFit/>
          </a:bodyPr>
          <a:lstStyle/>
          <a:p>
            <a:pPr algn="ctr">
              <a:lnSpc>
                <a:spcPct val="110000"/>
              </a:lnSpc>
              <a:spcAft>
                <a:spcPts val="300"/>
              </a:spcAft>
            </a:pPr>
            <a:r>
              <a:rPr lang="lt-LT" sz="1100" dirty="0" smtClean="0">
                <a:solidFill>
                  <a:srgbClr val="321716"/>
                </a:solidFill>
                <a:latin typeface="Calibri" panose="020F0502020204030204" pitchFamily="34" charset="0"/>
                <a:cs typeface="Times New Roman" panose="02020603050405020304" pitchFamily="18" charset="0"/>
              </a:rPr>
              <a:t>2015 m.</a:t>
            </a:r>
            <a:endParaRPr lang="lt-LT" sz="1100" dirty="0">
              <a:solidFill>
                <a:srgbClr val="321716"/>
              </a:solidFill>
              <a:latin typeface="Calibri" panose="020F0502020204030204" pitchFamily="34" charset="0"/>
              <a:cs typeface="Times New Roman" panose="02020603050405020304" pitchFamily="18" charset="0"/>
            </a:endParaRPr>
          </a:p>
        </p:txBody>
      </p:sp>
      <p:sp>
        <p:nvSpPr>
          <p:cNvPr id="66" name="TextBox 65"/>
          <p:cNvSpPr txBox="1"/>
          <p:nvPr/>
        </p:nvSpPr>
        <p:spPr>
          <a:xfrm>
            <a:off x="5302504" y="5602288"/>
            <a:ext cx="1093787" cy="278538"/>
          </a:xfrm>
          <a:prstGeom prst="rect">
            <a:avLst/>
          </a:prstGeom>
          <a:noFill/>
        </p:spPr>
        <p:txBody>
          <a:bodyPr wrap="square" rtlCol="0">
            <a:spAutoFit/>
          </a:bodyPr>
          <a:lstStyle/>
          <a:p>
            <a:pPr algn="ctr">
              <a:lnSpc>
                <a:spcPct val="110000"/>
              </a:lnSpc>
              <a:spcAft>
                <a:spcPts val="300"/>
              </a:spcAft>
            </a:pPr>
            <a:r>
              <a:rPr lang="lt-LT" sz="1100" dirty="0" smtClean="0">
                <a:solidFill>
                  <a:srgbClr val="321716"/>
                </a:solidFill>
                <a:latin typeface="Calibri" panose="020F0502020204030204" pitchFamily="34" charset="0"/>
                <a:cs typeface="Times New Roman" panose="02020603050405020304" pitchFamily="18" charset="0"/>
              </a:rPr>
              <a:t>2016 m.</a:t>
            </a:r>
            <a:endParaRPr lang="lt-LT" sz="1100" dirty="0">
              <a:solidFill>
                <a:srgbClr val="321716"/>
              </a:solidFill>
              <a:latin typeface="Calibri" panose="020F0502020204030204" pitchFamily="34" charset="0"/>
              <a:cs typeface="Times New Roman" panose="02020603050405020304" pitchFamily="18" charset="0"/>
            </a:endParaRPr>
          </a:p>
        </p:txBody>
      </p:sp>
      <p:cxnSp>
        <p:nvCxnSpPr>
          <p:cNvPr id="68" name="Straight Connector 67"/>
          <p:cNvCxnSpPr/>
          <p:nvPr>
            <p:custDataLst>
              <p:tags r:id="rId54"/>
            </p:custDataLst>
          </p:nvPr>
        </p:nvCxnSpPr>
        <p:spPr bwMode="gray">
          <a:xfrm>
            <a:off x="2662238" y="5913438"/>
            <a:ext cx="328613" cy="0"/>
          </a:xfrm>
          <a:prstGeom prst="line">
            <a:avLst/>
          </a:prstGeom>
          <a:ln w="28575">
            <a:solidFill>
              <a:srgbClr val="0092A7"/>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custDataLst>
              <p:tags r:id="rId55"/>
            </p:custDataLst>
          </p:nvPr>
        </p:nvCxnSpPr>
        <p:spPr bwMode="gray">
          <a:xfrm>
            <a:off x="1706563" y="5913438"/>
            <a:ext cx="328613" cy="0"/>
          </a:xfrm>
          <a:prstGeom prst="line">
            <a:avLst/>
          </a:prstGeom>
          <a:ln w="28575">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7" name="Rectangle 66"/>
          <p:cNvSpPr/>
          <p:nvPr>
            <p:custDataLst>
              <p:tags r:id="rId56"/>
            </p:custDataLst>
          </p:nvPr>
        </p:nvSpPr>
        <p:spPr bwMode="auto">
          <a:xfrm>
            <a:off x="693738" y="5861050"/>
            <a:ext cx="142875" cy="1063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72" name="Rectangle 71"/>
          <p:cNvSpPr/>
          <p:nvPr>
            <p:custDataLst>
              <p:tags r:id="rId57"/>
            </p:custDataLst>
          </p:nvPr>
        </p:nvSpPr>
        <p:spPr bwMode="auto">
          <a:xfrm>
            <a:off x="887413" y="5856288"/>
            <a:ext cx="717550" cy="122238"/>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43087AED-B39D-4040-B511-740056601EAC}" type="datetime'''''Be''''''n''''''''''dr''''as'''' ''''in''de''k''s''a''s'''">
              <a:rPr lang="lt-LT" altLang="en-US" sz="800">
                <a:solidFill>
                  <a:schemeClr val="tx1"/>
                </a:solidFill>
              </a:rPr>
              <a:pPr/>
              <a:t>Bendras indeksas</a:t>
            </a:fld>
            <a:endParaRPr lang="lt-LT" sz="800" dirty="0" err="1" smtClean="0">
              <a:solidFill>
                <a:schemeClr val="tx1"/>
              </a:solidFill>
              <a:sym typeface="+mn-lt"/>
            </a:endParaRPr>
          </a:p>
        </p:txBody>
      </p:sp>
      <p:sp>
        <p:nvSpPr>
          <p:cNvPr id="70" name="Rectangle 69"/>
          <p:cNvSpPr/>
          <p:nvPr>
            <p:custDataLst>
              <p:tags r:id="rId58"/>
            </p:custDataLst>
          </p:nvPr>
        </p:nvSpPr>
        <p:spPr bwMode="auto">
          <a:xfrm>
            <a:off x="3041650" y="5856288"/>
            <a:ext cx="174625" cy="122238"/>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5E14B07E-539D-4E58-996B-8C1D189D96D3}" type="datetime'''''''''''''''''''''''''''''N''''''''''''''''''''''Š''''''''G'">
              <a:rPr lang="lt-LT" altLang="en-US" sz="800">
                <a:solidFill>
                  <a:schemeClr val="tx1"/>
                </a:solidFill>
              </a:rPr>
              <a:pPr/>
              <a:t>NŠG</a:t>
            </a:fld>
            <a:endParaRPr lang="lt-LT" sz="800" dirty="0" err="1" smtClean="0">
              <a:solidFill>
                <a:schemeClr val="tx1"/>
              </a:solidFill>
              <a:sym typeface="+mn-lt"/>
            </a:endParaRPr>
          </a:p>
        </p:txBody>
      </p:sp>
      <p:sp>
        <p:nvSpPr>
          <p:cNvPr id="71" name="Rectangle 70"/>
          <p:cNvSpPr/>
          <p:nvPr>
            <p:custDataLst>
              <p:tags r:id="rId59"/>
            </p:custDataLst>
          </p:nvPr>
        </p:nvSpPr>
        <p:spPr bwMode="auto">
          <a:xfrm>
            <a:off x="2085975" y="5856288"/>
            <a:ext cx="474663" cy="122238"/>
          </a:xfrm>
          <a:prstGeom prst="rect">
            <a:avLst/>
          </a:prstGeom>
          <a:noFill/>
          <a:ln>
            <a:noFill/>
          </a:ln>
          <a:extLst>
            <a:ext uri="{909E8E84-426E-40DD-AFC4-6F175D3DCCD1}">
              <a14:hiddenFill xmlns:a14="http://schemas.microsoft.com/office/drawing/2010/main">
                <a:solidFill>
                  <a:srgbClr val="3BA1BC"/>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spcBef>
                <a:spcPct val="0"/>
              </a:spcBef>
              <a:spcAft>
                <a:spcPct val="0"/>
              </a:spcAft>
            </a:pPr>
            <a:fld id="{39F729A4-645F-4413-A828-C84A6616E2EE}" type="datetime'''C''''''Š''T ''į''''m''''''o''''''''n''''''''''''''''ė''s'''">
              <a:rPr lang="lt-LT" altLang="en-US" sz="800">
                <a:solidFill>
                  <a:schemeClr val="tx1"/>
                </a:solidFill>
              </a:rPr>
              <a:pPr/>
              <a:t>CŠT įmonės</a:t>
            </a:fld>
            <a:endParaRPr lang="lt-LT" sz="800" dirty="0" err="1" smtClean="0">
              <a:solidFill>
                <a:schemeClr val="tx1"/>
              </a:solidFill>
              <a:sym typeface="+mn-lt"/>
            </a:endParaRPr>
          </a:p>
        </p:txBody>
      </p:sp>
      <p:sp>
        <p:nvSpPr>
          <p:cNvPr id="80" name="TextBox 79"/>
          <p:cNvSpPr txBox="1"/>
          <p:nvPr/>
        </p:nvSpPr>
        <p:spPr>
          <a:xfrm>
            <a:off x="6175377" y="3322609"/>
            <a:ext cx="2495602" cy="1552733"/>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a:t>Po 2007‒2013 m. ES struktūrinių lėšų finansavimo periodo pabaigos </a:t>
            </a:r>
            <a:r>
              <a:rPr lang="lt-LT" sz="1200" dirty="0" smtClean="0"/>
              <a:t>gamtinių </a:t>
            </a:r>
            <a:r>
              <a:rPr lang="lt-LT" sz="1200" dirty="0"/>
              <a:t>dujų biržų kiekis sumažintas iki vienos (UAB Get Baltic), atverta biokuro </a:t>
            </a:r>
            <a:r>
              <a:rPr lang="lt-LT" sz="1200" dirty="0" smtClean="0"/>
              <a:t>rinka.</a:t>
            </a:r>
          </a:p>
          <a:p>
            <a:pPr marL="171450" indent="-171450" algn="just">
              <a:lnSpc>
                <a:spcPct val="110000"/>
              </a:lnSpc>
              <a:spcAft>
                <a:spcPts val="300"/>
              </a:spcAft>
              <a:buClr>
                <a:srgbClr val="3BA1BC"/>
              </a:buClr>
              <a:buFont typeface="Arial" panose="020B0604020202020204" pitchFamily="34" charset="0"/>
              <a:buChar char="•"/>
            </a:pPr>
            <a:r>
              <a:rPr lang="lt-LT" sz="1200" dirty="0" smtClean="0">
                <a:solidFill>
                  <a:srgbClr val="321716"/>
                </a:solidFill>
                <a:latin typeface="Calibri" panose="020F0502020204030204" pitchFamily="34" charset="0"/>
                <a:cs typeface="Times New Roman" panose="02020603050405020304" pitchFamily="18" charset="0"/>
              </a:rPr>
              <a:t>Biokuro rinkos koncentracija nuo 2013 m. tendencingai mažėja.</a:t>
            </a:r>
            <a:endParaRPr lang="lt-LT" sz="120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531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505345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9154"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47674" y="260648"/>
            <a:ext cx="8067675" cy="1080120"/>
          </a:xfrm>
        </p:spPr>
        <p:txBody>
          <a:bodyPr/>
          <a:lstStyle/>
          <a:p>
            <a:r>
              <a:rPr lang="lt-LT" dirty="0" smtClean="0"/>
              <a:t>Turinys</a:t>
            </a:r>
            <a:endParaRPr lang="lt-LT" dirty="0"/>
          </a:p>
        </p:txBody>
      </p:sp>
      <p:grpSp>
        <p:nvGrpSpPr>
          <p:cNvPr id="11" name="Group 10"/>
          <p:cNvGrpSpPr/>
          <p:nvPr/>
        </p:nvGrpSpPr>
        <p:grpSpPr>
          <a:xfrm>
            <a:off x="395536" y="4797240"/>
            <a:ext cx="8343852" cy="792000"/>
            <a:chOff x="430213" y="2044362"/>
            <a:chExt cx="8343852" cy="510349"/>
          </a:xfrm>
        </p:grpSpPr>
        <p:sp>
          <p:nvSpPr>
            <p:cNvPr id="12" name="Rectangle 11"/>
            <p:cNvSpPr/>
            <p:nvPr/>
          </p:nvSpPr>
          <p:spPr>
            <a:xfrm>
              <a:off x="430213" y="2044362"/>
              <a:ext cx="8343852" cy="510349"/>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Išvados ir rekomendacijos</a:t>
              </a:r>
              <a:endParaRPr lang="lt-LT" sz="1400" dirty="0">
                <a:solidFill>
                  <a:srgbClr val="000000"/>
                </a:solidFill>
                <a:latin typeface="Calibri" panose="020F0502020204030204" pitchFamily="34" charset="0"/>
                <a:cs typeface="Avenir Next Regular"/>
              </a:endParaRPr>
            </a:p>
          </p:txBody>
        </p:sp>
        <p:sp>
          <p:nvSpPr>
            <p:cNvPr id="13" name="Rectangle 12"/>
            <p:cNvSpPr/>
            <p:nvPr/>
          </p:nvSpPr>
          <p:spPr>
            <a:xfrm>
              <a:off x="859670" y="2217185"/>
              <a:ext cx="276038" cy="198325"/>
            </a:xfrm>
            <a:prstGeom prst="rect">
              <a:avLst/>
            </a:prstGeom>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grpSp>
        <p:nvGrpSpPr>
          <p:cNvPr id="38" name="Group 37"/>
          <p:cNvGrpSpPr/>
          <p:nvPr/>
        </p:nvGrpSpPr>
        <p:grpSpPr>
          <a:xfrm>
            <a:off x="400074" y="3941672"/>
            <a:ext cx="8343852" cy="792000"/>
            <a:chOff x="430213" y="2044362"/>
            <a:chExt cx="8343852" cy="510349"/>
          </a:xfrm>
          <a:solidFill>
            <a:schemeClr val="bg1">
              <a:lumMod val="95000"/>
            </a:schemeClr>
          </a:solidFill>
        </p:grpSpPr>
        <p:sp>
          <p:nvSpPr>
            <p:cNvPr id="39" name="Rectangle 38"/>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Planavimo, administravimo, projektų įgyvendinimo pamokos</a:t>
              </a:r>
              <a:endParaRPr lang="lt-LT" sz="1400" dirty="0">
                <a:solidFill>
                  <a:srgbClr val="000000"/>
                </a:solidFill>
                <a:latin typeface="Calibri" panose="020F0502020204030204" pitchFamily="34" charset="0"/>
                <a:cs typeface="Avenir Next Regular"/>
              </a:endParaRPr>
            </a:p>
          </p:txBody>
        </p:sp>
        <p:sp>
          <p:nvSpPr>
            <p:cNvPr id="40" name="Rectangle 39"/>
            <p:cNvSpPr/>
            <p:nvPr/>
          </p:nvSpPr>
          <p:spPr>
            <a:xfrm>
              <a:off x="859670" y="2195038"/>
              <a:ext cx="284696"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grpSp>
        <p:nvGrpSpPr>
          <p:cNvPr id="43" name="Group 42"/>
          <p:cNvGrpSpPr/>
          <p:nvPr/>
        </p:nvGrpSpPr>
        <p:grpSpPr>
          <a:xfrm>
            <a:off x="401563" y="1374883"/>
            <a:ext cx="8343852" cy="792088"/>
            <a:chOff x="422764" y="692696"/>
            <a:chExt cx="8343852" cy="792088"/>
          </a:xfrm>
        </p:grpSpPr>
        <p:sp>
          <p:nvSpPr>
            <p:cNvPr id="6" name="Rectangle 5"/>
            <p:cNvSpPr/>
            <p:nvPr/>
          </p:nvSpPr>
          <p:spPr>
            <a:xfrm>
              <a:off x="422764" y="692696"/>
              <a:ext cx="8343852" cy="792088"/>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chemeClr val="tx1"/>
                  </a:solidFill>
                  <a:latin typeface="Calibri" panose="020F0502020204030204" pitchFamily="34" charset="0"/>
                  <a:cs typeface="Avenir Next Regular"/>
                </a:rPr>
                <a:t>Vertinimo tikslas, uždaviniai, klausimai, metodologija</a:t>
              </a:r>
              <a:endParaRPr lang="lt-LT" sz="1400" dirty="0">
                <a:solidFill>
                  <a:schemeClr val="tx1"/>
                </a:solidFill>
                <a:latin typeface="Calibri" panose="020F0502020204030204" pitchFamily="34" charset="0"/>
                <a:cs typeface="Avenir Next Regular"/>
              </a:endParaRPr>
            </a:p>
          </p:txBody>
        </p:sp>
        <p:sp>
          <p:nvSpPr>
            <p:cNvPr id="37" name="TextBox 36"/>
            <p:cNvSpPr txBox="1"/>
            <p:nvPr/>
          </p:nvSpPr>
          <p:spPr>
            <a:xfrm>
              <a:off x="827584" y="90872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1</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7" name="Group 6"/>
          <p:cNvGrpSpPr/>
          <p:nvPr/>
        </p:nvGrpSpPr>
        <p:grpSpPr>
          <a:xfrm>
            <a:off x="398586" y="2230538"/>
            <a:ext cx="8344800" cy="792000"/>
            <a:chOff x="398586" y="2238979"/>
            <a:chExt cx="8344800" cy="792000"/>
          </a:xfrm>
        </p:grpSpPr>
        <p:sp>
          <p:nvSpPr>
            <p:cNvPr id="25" name="Rectangle 24"/>
            <p:cNvSpPr/>
            <p:nvPr/>
          </p:nvSpPr>
          <p:spPr>
            <a:xfrm>
              <a:off x="398586" y="2238979"/>
              <a:ext cx="8344800" cy="792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ES struktūrinės paramos poveikio energetikos sektoriui rezultatai</a:t>
              </a:r>
              <a:endParaRPr lang="en-GB" sz="1400" dirty="0" smtClean="0">
                <a:solidFill>
                  <a:schemeClr val="tx1"/>
                </a:solidFill>
                <a:latin typeface="Calibri" panose="020F0502020204030204" pitchFamily="34" charset="0"/>
                <a:cs typeface="Avenir Next Regular"/>
              </a:endParaRPr>
            </a:p>
          </p:txBody>
        </p:sp>
        <p:sp>
          <p:nvSpPr>
            <p:cNvPr id="21" name="TextBox 20"/>
            <p:cNvSpPr txBox="1"/>
            <p:nvPr/>
          </p:nvSpPr>
          <p:spPr>
            <a:xfrm>
              <a:off x="832662" y="248926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2</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5" name="Group 4"/>
          <p:cNvGrpSpPr/>
          <p:nvPr/>
        </p:nvGrpSpPr>
        <p:grpSpPr>
          <a:xfrm>
            <a:off x="399600" y="3086105"/>
            <a:ext cx="8344800" cy="792000"/>
            <a:chOff x="399600" y="3103075"/>
            <a:chExt cx="8344800" cy="792000"/>
          </a:xfrm>
        </p:grpSpPr>
        <p:grpSp>
          <p:nvGrpSpPr>
            <p:cNvPr id="3" name="Group 2"/>
            <p:cNvGrpSpPr/>
            <p:nvPr/>
          </p:nvGrpSpPr>
          <p:grpSpPr>
            <a:xfrm>
              <a:off x="399600" y="3103075"/>
              <a:ext cx="8344800" cy="792000"/>
              <a:chOff x="399600" y="3103075"/>
              <a:chExt cx="8344800" cy="792000"/>
            </a:xfrm>
            <a:solidFill>
              <a:schemeClr val="tx2">
                <a:lumMod val="40000"/>
                <a:lumOff val="60000"/>
              </a:schemeClr>
            </a:solidFill>
          </p:grpSpPr>
          <p:sp>
            <p:nvSpPr>
              <p:cNvPr id="9" name="Rectangle 8"/>
              <p:cNvSpPr/>
              <p:nvPr/>
            </p:nvSpPr>
            <p:spPr>
              <a:xfrm>
                <a:off x="399600" y="3103075"/>
                <a:ext cx="8344800" cy="792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Sektina ES šalių patirtis</a:t>
                </a:r>
                <a:endParaRPr lang="en-GB" sz="1400" dirty="0" smtClean="0">
                  <a:solidFill>
                    <a:schemeClr val="tx1"/>
                  </a:solidFill>
                  <a:latin typeface="Calibri" panose="020F0502020204030204" pitchFamily="34" charset="0"/>
                  <a:cs typeface="Avenir Next Regular"/>
                </a:endParaRPr>
              </a:p>
            </p:txBody>
          </p:sp>
          <p:sp>
            <p:nvSpPr>
              <p:cNvPr id="27" name="Rectangle 26"/>
              <p:cNvSpPr/>
              <p:nvPr/>
            </p:nvSpPr>
            <p:spPr>
              <a:xfrm>
                <a:off x="839583" y="3345186"/>
                <a:ext cx="276038"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3</a:t>
                </a:r>
                <a:endParaRPr lang="en-US" sz="1400" dirty="0">
                  <a:solidFill>
                    <a:srgbClr val="000000"/>
                  </a:solidFill>
                  <a:latin typeface="Calibri" panose="020F0502020204030204" pitchFamily="34" charset="0"/>
                  <a:cs typeface="Avenir Next Demi Bold"/>
                </a:endParaRPr>
              </a:p>
            </p:txBody>
          </p:sp>
        </p:grpSp>
        <p:sp>
          <p:nvSpPr>
            <p:cNvPr id="19" name="Pentagon 18"/>
            <p:cNvSpPr/>
            <p:nvPr/>
          </p:nvSpPr>
          <p:spPr>
            <a:xfrm>
              <a:off x="401563" y="3103075"/>
              <a:ext cx="1271893" cy="789077"/>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TextBox 21"/>
            <p:cNvSpPr txBox="1"/>
            <p:nvPr/>
          </p:nvSpPr>
          <p:spPr>
            <a:xfrm>
              <a:off x="835605" y="3336786"/>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3</a:t>
              </a:r>
              <a:endParaRPr lang="lt-LT" sz="1200" dirty="0">
                <a:solidFill>
                  <a:srgbClr val="321716"/>
                </a:solidFill>
                <a:latin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888151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Europos mastu 2007‒2013 m. ES struktūrinių investicijų pagrindinė kryptis energetikos sektoriuje – AEI plėtra</a:t>
            </a:r>
            <a:endParaRPr lang="lt-LT" dirty="0"/>
          </a:p>
        </p:txBody>
      </p:sp>
      <p:pic>
        <p:nvPicPr>
          <p:cNvPr id="312322" name="Picture 2" descr="C:\Users\Karolina\Downloads\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l="1687" t="3086"/>
          <a:stretch/>
        </p:blipFill>
        <p:spPr bwMode="auto">
          <a:xfrm>
            <a:off x="395536" y="2132856"/>
            <a:ext cx="6232453" cy="34239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04248" y="2132856"/>
            <a:ext cx="1872208" cy="2771528"/>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a:latin typeface="Calibri" charset="0"/>
                <a:ea typeface="SimSun" charset="0"/>
                <a:cs typeface="Cambria" charset="0"/>
              </a:rPr>
              <a:t>Dauguma Europos Sąjungos valstybių nagrinėjamuoju 2007‒2013 m. periodu investicijas nukreipė į AEI plėtrą</a:t>
            </a:r>
            <a:r>
              <a:rPr lang="lt-LT" sz="1200" dirty="0" smtClean="0">
                <a:latin typeface="Calibri" charset="0"/>
                <a:ea typeface="SimSun" charset="0"/>
                <a:cs typeface="Cambria" charset="0"/>
              </a:rPr>
              <a:t>.</a:t>
            </a:r>
          </a:p>
          <a:p>
            <a:pPr marL="171450" indent="-171450" algn="just">
              <a:lnSpc>
                <a:spcPct val="110000"/>
              </a:lnSpc>
              <a:spcAft>
                <a:spcPts val="300"/>
              </a:spcAft>
              <a:buClr>
                <a:srgbClr val="3BA1BC"/>
              </a:buClr>
              <a:buFont typeface="Arial" panose="020B0604020202020204" pitchFamily="34" charset="0"/>
              <a:buChar char="•"/>
            </a:pPr>
            <a:r>
              <a:rPr lang="lt-LT" sz="1200" dirty="0"/>
              <a:t>Valstybės, skiriančios didžiausią dalį AEI plėtrai, į energijos efektyvumą lėšų beveik neinvestuoja ‒ pvz., Švedija, Lenkija, Austrija, </a:t>
            </a:r>
            <a:r>
              <a:rPr lang="lt-LT" sz="1200" dirty="0" smtClean="0"/>
              <a:t>Graikija.</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6" name="TextBox 5"/>
          <p:cNvSpPr txBox="1"/>
          <p:nvPr/>
        </p:nvSpPr>
        <p:spPr>
          <a:xfrm>
            <a:off x="395536" y="1268760"/>
            <a:ext cx="4536504"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lėšų pasiskirstymas valstybėse pagal sritis , proc.</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8" name="Straight Connector 7"/>
          <p:cNvCxnSpPr/>
          <p:nvPr/>
        </p:nvCxnSpPr>
        <p:spPr>
          <a:xfrm>
            <a:off x="467544" y="155679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5536" y="1628800"/>
            <a:ext cx="1800200"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Lėšos AEI plėtrai, proc.</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10" name="TextBox 9"/>
          <p:cNvSpPr txBox="1"/>
          <p:nvPr/>
        </p:nvSpPr>
        <p:spPr>
          <a:xfrm>
            <a:off x="4031940" y="1628800"/>
            <a:ext cx="2268252" cy="498598"/>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Lėšos energijos vartojimo efektyvumo didinimui, proc.</a:t>
            </a:r>
            <a:endParaRPr lang="lt-LT" sz="1200" dirty="0">
              <a:solidFill>
                <a:srgbClr val="321716"/>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6374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Vokietijoje parama skirstoma decentralizuotai, identifikuojant konkrečias federalinių žemių problemas</a:t>
            </a:r>
            <a:endParaRPr lang="lt-LT" dirty="0"/>
          </a:p>
        </p:txBody>
      </p:sp>
      <p:sp>
        <p:nvSpPr>
          <p:cNvPr id="6" name="Rectangle 5"/>
          <p:cNvSpPr/>
          <p:nvPr/>
        </p:nvSpPr>
        <p:spPr>
          <a:xfrm>
            <a:off x="3829828" y="2384824"/>
            <a:ext cx="1465906" cy="540000"/>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Energetikos sektoriui skirta suma </a:t>
            </a:r>
            <a:r>
              <a:rPr lang="lt-LT" sz="1200" b="1" dirty="0" smtClean="0">
                <a:latin typeface="Calibri" panose="020F0502020204030204" pitchFamily="34" charset="0"/>
              </a:rPr>
              <a:t>‒ 479,13 mln. Eur</a:t>
            </a:r>
            <a:endParaRPr lang="en-GB" sz="1200" b="1" baseline="-25000" dirty="0" smtClean="0">
              <a:latin typeface="Calibri" panose="020F0502020204030204" pitchFamily="34" charset="0"/>
            </a:endParaRPr>
          </a:p>
        </p:txBody>
      </p:sp>
      <p:sp>
        <p:nvSpPr>
          <p:cNvPr id="7" name="Rectangle 6"/>
          <p:cNvSpPr/>
          <p:nvPr/>
        </p:nvSpPr>
        <p:spPr>
          <a:xfrm>
            <a:off x="2209756" y="2384824"/>
            <a:ext cx="1332040" cy="5400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Bendra paramos suma </a:t>
            </a:r>
            <a:r>
              <a:rPr lang="lt-LT" sz="1200" dirty="0">
                <a:latin typeface="Calibri" panose="020F0502020204030204" pitchFamily="34" charset="0"/>
              </a:rPr>
              <a:t>‒ </a:t>
            </a:r>
            <a:endParaRPr lang="lt-LT" sz="1200" dirty="0" smtClean="0">
              <a:latin typeface="Calibri" panose="020F0502020204030204" pitchFamily="34" charset="0"/>
            </a:endParaRPr>
          </a:p>
          <a:p>
            <a:pPr algn="ctr"/>
            <a:r>
              <a:rPr lang="lt-LT" sz="1200" b="1" dirty="0" smtClean="0">
                <a:latin typeface="Calibri" panose="020F0502020204030204" pitchFamily="34" charset="0"/>
              </a:rPr>
              <a:t>26,4 </a:t>
            </a:r>
            <a:r>
              <a:rPr lang="lt-LT" sz="1200" b="1" dirty="0">
                <a:latin typeface="Calibri" panose="020F0502020204030204" pitchFamily="34" charset="0"/>
              </a:rPr>
              <a:t>mlrd. Eur. </a:t>
            </a:r>
            <a:endParaRPr lang="en-GB" sz="1200" b="1" baseline="-25000" dirty="0" smtClean="0">
              <a:latin typeface="Calibri" panose="020F0502020204030204" pitchFamily="34" charset="0"/>
            </a:endParaRPr>
          </a:p>
        </p:txBody>
      </p:sp>
      <p:sp>
        <p:nvSpPr>
          <p:cNvPr id="8" name="Rectangle 7"/>
          <p:cNvSpPr/>
          <p:nvPr/>
        </p:nvSpPr>
        <p:spPr>
          <a:xfrm>
            <a:off x="5580112" y="1772816"/>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AEI plėtrai ‒ </a:t>
            </a:r>
            <a:r>
              <a:rPr lang="lt-LT" sz="1200" b="1" dirty="0" smtClean="0">
                <a:latin typeface="Calibri" panose="020F0502020204030204" pitchFamily="34" charset="0"/>
              </a:rPr>
              <a:t>47,2 proc. </a:t>
            </a:r>
            <a:endParaRPr lang="en-GB" sz="1200" b="1" baseline="-25000" dirty="0" smtClean="0">
              <a:latin typeface="Calibri" panose="020F0502020204030204" pitchFamily="34" charset="0"/>
            </a:endParaRPr>
          </a:p>
        </p:txBody>
      </p:sp>
      <p:sp>
        <p:nvSpPr>
          <p:cNvPr id="9" name="Isosceles Triangle 8"/>
          <p:cNvSpPr/>
          <p:nvPr/>
        </p:nvSpPr>
        <p:spPr>
          <a:xfrm rot="5400000">
            <a:off x="3469788" y="2582816"/>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10" name="Isosceles Triangle 9"/>
          <p:cNvSpPr/>
          <p:nvPr/>
        </p:nvSpPr>
        <p:spPr>
          <a:xfrm rot="5400000">
            <a:off x="5220072" y="2582816"/>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11" name="TextBox 10"/>
          <p:cNvSpPr txBox="1"/>
          <p:nvPr/>
        </p:nvSpPr>
        <p:spPr>
          <a:xfrm>
            <a:off x="467544"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struktūrinės paramos paskirstymas </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2" name="Straight Connector 11"/>
          <p:cNvCxnSpPr/>
          <p:nvPr/>
        </p:nvCxnSpPr>
        <p:spPr>
          <a:xfrm>
            <a:off x="467544" y="158542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580112" y="2384824"/>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Energijos efektyvumui ‒ </a:t>
            </a:r>
            <a:r>
              <a:rPr lang="lt-LT" sz="1200" b="1" dirty="0" smtClean="0">
                <a:latin typeface="Calibri" panose="020F0502020204030204" pitchFamily="34" charset="0"/>
              </a:rPr>
              <a:t>52,6 proc.</a:t>
            </a:r>
            <a:endParaRPr lang="en-GB" sz="1200" b="1" baseline="-25000" dirty="0" smtClean="0">
              <a:latin typeface="Calibri" panose="020F0502020204030204" pitchFamily="34" charset="0"/>
            </a:endParaRPr>
          </a:p>
        </p:txBody>
      </p:sp>
      <p:sp>
        <p:nvSpPr>
          <p:cNvPr id="14" name="TextBox 13"/>
          <p:cNvSpPr txBox="1"/>
          <p:nvPr/>
        </p:nvSpPr>
        <p:spPr>
          <a:xfrm>
            <a:off x="473450" y="3565582"/>
            <a:ext cx="5034653"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struktūrinių lėšų poveikis namų ūkiams bei paslaugų sektoriui</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5" name="Straight Connector 14"/>
          <p:cNvCxnSpPr/>
          <p:nvPr/>
        </p:nvCxnSpPr>
        <p:spPr>
          <a:xfrm>
            <a:off x="473451" y="3853614"/>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580112" y="2996952"/>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Kitos sritys ‒   </a:t>
            </a:r>
            <a:r>
              <a:rPr lang="lt-LT" sz="1200" b="1" dirty="0" smtClean="0">
                <a:latin typeface="Calibri" panose="020F0502020204030204" pitchFamily="34" charset="0"/>
              </a:rPr>
              <a:t>0,2 proc.</a:t>
            </a:r>
            <a:endParaRPr lang="en-GB" sz="1200" b="1" baseline="-25000" dirty="0" smtClean="0">
              <a:latin typeface="Calibri" panose="020F0502020204030204" pitchFamily="34" charset="0"/>
            </a:endParaRPr>
          </a:p>
        </p:txBody>
      </p:sp>
      <p:pic>
        <p:nvPicPr>
          <p:cNvPr id="17" name="Picture 16"/>
          <p:cNvPicPr/>
          <p:nvPr/>
        </p:nvPicPr>
        <p:blipFill>
          <a:blip r:embed="rId2">
            <a:extLst>
              <a:ext uri="{28A0092B-C50C-407E-A947-70E740481C1C}">
                <a14:useLocalDpi xmlns:a14="http://schemas.microsoft.com/office/drawing/2010/main" val="0"/>
              </a:ext>
            </a:extLst>
          </a:blip>
          <a:srcRect l="6409" t="7971" r="20824" b="3452"/>
          <a:stretch>
            <a:fillRect/>
          </a:stretch>
        </p:blipFill>
        <p:spPr bwMode="auto">
          <a:xfrm>
            <a:off x="473450" y="4077072"/>
            <a:ext cx="3954534" cy="2088232"/>
          </a:xfrm>
          <a:prstGeom prst="rect">
            <a:avLst/>
          </a:prstGeom>
          <a:noFill/>
          <a:ln>
            <a:noFill/>
          </a:ln>
        </p:spPr>
      </p:pic>
      <p:sp>
        <p:nvSpPr>
          <p:cNvPr id="18" name="TextBox 17"/>
          <p:cNvSpPr txBox="1"/>
          <p:nvPr/>
        </p:nvSpPr>
        <p:spPr>
          <a:xfrm>
            <a:off x="5580112" y="4077073"/>
            <a:ext cx="3108158" cy="1552733"/>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smtClean="0"/>
              <a:t>Valstybės mastus viso skaičiuojamos 73 priemonės, iš kurių 31 susijusi su namų ūkiais, o 28 – su paslaugų sektoriumi.</a:t>
            </a:r>
          </a:p>
          <a:p>
            <a:pPr marL="171450" indent="-171450" algn="just">
              <a:lnSpc>
                <a:spcPct val="110000"/>
              </a:lnSpc>
              <a:spcAft>
                <a:spcPts val="300"/>
              </a:spcAft>
              <a:buClr>
                <a:srgbClr val="3BA1BC"/>
              </a:buClr>
              <a:buFont typeface="Arial" panose="020B0604020202020204" pitchFamily="34" charset="0"/>
              <a:buChar char="•"/>
            </a:pPr>
            <a:r>
              <a:rPr lang="lt-LT" sz="1200" dirty="0" smtClean="0">
                <a:solidFill>
                  <a:srgbClr val="321716"/>
                </a:solidFill>
                <a:latin typeface="Calibri" panose="020F0502020204030204" pitchFamily="34" charset="0"/>
                <a:cs typeface="Times New Roman" panose="02020603050405020304" pitchFamily="18" charset="0"/>
              </a:rPr>
              <a:t>14 priemonių finansuojamos ES struktūrinėmis lėšomis, vertinama, kad 10 iš jų turi didelį teigiamą poveikį energijos efektyvumo didinimui. </a:t>
            </a:r>
          </a:p>
        </p:txBody>
      </p:sp>
      <p:sp>
        <p:nvSpPr>
          <p:cNvPr id="19" name="Rectangle 18"/>
          <p:cNvSpPr/>
          <p:nvPr/>
        </p:nvSpPr>
        <p:spPr>
          <a:xfrm>
            <a:off x="3707904" y="5557798"/>
            <a:ext cx="4864349" cy="895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200" b="1" dirty="0" smtClean="0">
                <a:solidFill>
                  <a:srgbClr val="000000"/>
                </a:solidFill>
                <a:latin typeface="Calibri" panose="020F0502020204030204" pitchFamily="34" charset="0"/>
              </a:rPr>
              <a:t>Žinotina:</a:t>
            </a:r>
          </a:p>
          <a:p>
            <a:pPr marL="177800" indent="-177800">
              <a:buFont typeface="Arial" panose="020B0604020202020204" pitchFamily="34" charset="0"/>
              <a:buChar char="•"/>
            </a:pPr>
            <a:r>
              <a:rPr lang="lt-LT" sz="1200" dirty="0" smtClean="0">
                <a:solidFill>
                  <a:srgbClr val="000000"/>
                </a:solidFill>
                <a:latin typeface="Calibri" panose="020F0502020204030204" pitchFamily="34" charset="0"/>
              </a:rPr>
              <a:t>Nėra centralizuoto centro, skirstančio lėšas – kiekviena žemė išsikelia sau aktualias problemas;</a:t>
            </a:r>
          </a:p>
          <a:p>
            <a:pPr marL="177800" indent="-177800">
              <a:buFont typeface="Arial" panose="020B0604020202020204" pitchFamily="34" charset="0"/>
              <a:buChar char="•"/>
            </a:pPr>
            <a:r>
              <a:rPr lang="lt-LT" sz="1200" dirty="0" smtClean="0">
                <a:solidFill>
                  <a:srgbClr val="000000"/>
                </a:solidFill>
                <a:latin typeface="Calibri" panose="020F0502020204030204" pitchFamily="34" charset="0"/>
              </a:rPr>
              <a:t>Daugiausiai lėšų skiriama AEI plėtrai, atsižvelgiant į gamtinį potencialą.</a:t>
            </a:r>
            <a:endParaRPr lang="lt-LT" sz="1600"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532593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Energetinio efektyvumo kriterijus Lenkijoje išskirtas horizontalusis prioritetas</a:t>
            </a:r>
            <a:endParaRPr lang="lt-LT" dirty="0"/>
          </a:p>
        </p:txBody>
      </p:sp>
      <p:sp>
        <p:nvSpPr>
          <p:cNvPr id="5" name="Rectangle 4"/>
          <p:cNvSpPr/>
          <p:nvPr/>
        </p:nvSpPr>
        <p:spPr>
          <a:xfrm>
            <a:off x="3239744" y="2384824"/>
            <a:ext cx="1465906" cy="540000"/>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Energetikos sektoriui skirta suma </a:t>
            </a:r>
            <a:r>
              <a:rPr lang="lt-LT" sz="1200" b="1" dirty="0" smtClean="0">
                <a:latin typeface="Calibri" panose="020F0502020204030204" pitchFamily="34" charset="0"/>
              </a:rPr>
              <a:t>‒ 2,2 mlrd. Eur</a:t>
            </a:r>
            <a:endParaRPr lang="en-GB" sz="1200" b="1" baseline="-25000" dirty="0" smtClean="0">
              <a:latin typeface="Calibri" panose="020F0502020204030204" pitchFamily="34" charset="0"/>
            </a:endParaRPr>
          </a:p>
        </p:txBody>
      </p:sp>
      <p:sp>
        <p:nvSpPr>
          <p:cNvPr id="6" name="Rectangle 5"/>
          <p:cNvSpPr/>
          <p:nvPr/>
        </p:nvSpPr>
        <p:spPr>
          <a:xfrm>
            <a:off x="1619672" y="2384824"/>
            <a:ext cx="1332040" cy="5400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Bendra paramos suma </a:t>
            </a:r>
            <a:r>
              <a:rPr lang="lt-LT" sz="1200" dirty="0">
                <a:latin typeface="Calibri" panose="020F0502020204030204" pitchFamily="34" charset="0"/>
              </a:rPr>
              <a:t>‒ </a:t>
            </a:r>
            <a:endParaRPr lang="lt-LT" sz="1200" dirty="0" smtClean="0">
              <a:latin typeface="Calibri" panose="020F0502020204030204" pitchFamily="34" charset="0"/>
            </a:endParaRPr>
          </a:p>
          <a:p>
            <a:pPr algn="ctr"/>
            <a:r>
              <a:rPr lang="lt-LT" sz="1200" b="1" dirty="0" smtClean="0">
                <a:latin typeface="Calibri" panose="020F0502020204030204" pitchFamily="34" charset="0"/>
              </a:rPr>
              <a:t>67 </a:t>
            </a:r>
            <a:r>
              <a:rPr lang="lt-LT" sz="1200" b="1" dirty="0">
                <a:latin typeface="Calibri" panose="020F0502020204030204" pitchFamily="34" charset="0"/>
              </a:rPr>
              <a:t>mlrd. Eur. </a:t>
            </a:r>
            <a:endParaRPr lang="en-GB" sz="1200" b="1" baseline="-25000" dirty="0" smtClean="0">
              <a:latin typeface="Calibri" panose="020F0502020204030204" pitchFamily="34" charset="0"/>
            </a:endParaRPr>
          </a:p>
        </p:txBody>
      </p:sp>
      <p:sp>
        <p:nvSpPr>
          <p:cNvPr id="7" name="Rectangle 6"/>
          <p:cNvSpPr/>
          <p:nvPr/>
        </p:nvSpPr>
        <p:spPr>
          <a:xfrm>
            <a:off x="4990028" y="2051469"/>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AEI plėtrai ‒ </a:t>
            </a:r>
            <a:r>
              <a:rPr lang="lt-LT" sz="1200" b="1" dirty="0" smtClean="0">
                <a:latin typeface="Calibri" panose="020F0502020204030204" pitchFamily="34" charset="0"/>
              </a:rPr>
              <a:t>34,9 proc. </a:t>
            </a:r>
            <a:endParaRPr lang="en-GB" sz="1200" b="1" baseline="-25000" dirty="0" smtClean="0">
              <a:latin typeface="Calibri" panose="020F0502020204030204" pitchFamily="34" charset="0"/>
            </a:endParaRPr>
          </a:p>
        </p:txBody>
      </p:sp>
      <p:sp>
        <p:nvSpPr>
          <p:cNvPr id="8" name="Isosceles Triangle 7"/>
          <p:cNvSpPr/>
          <p:nvPr/>
        </p:nvSpPr>
        <p:spPr>
          <a:xfrm rot="5400000">
            <a:off x="2879704" y="2582816"/>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9" name="Isosceles Triangle 8"/>
          <p:cNvSpPr/>
          <p:nvPr/>
        </p:nvSpPr>
        <p:spPr>
          <a:xfrm rot="5400000">
            <a:off x="4629988" y="2582816"/>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10" name="TextBox 9"/>
          <p:cNvSpPr txBox="1"/>
          <p:nvPr/>
        </p:nvSpPr>
        <p:spPr>
          <a:xfrm>
            <a:off x="467544"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struktūrinės paramos paskirstymas </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1" name="Straight Connector 10"/>
          <p:cNvCxnSpPr/>
          <p:nvPr/>
        </p:nvCxnSpPr>
        <p:spPr>
          <a:xfrm>
            <a:off x="467544" y="158542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90028" y="2663477"/>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Energijos efektyvumui ‒ </a:t>
            </a:r>
            <a:r>
              <a:rPr lang="lt-LT" sz="1200" b="1" dirty="0" smtClean="0">
                <a:latin typeface="Calibri" panose="020F0502020204030204" pitchFamily="34" charset="0"/>
              </a:rPr>
              <a:t>18,4proc.</a:t>
            </a:r>
            <a:endParaRPr lang="en-GB" sz="1200" b="1" baseline="-25000" dirty="0" smtClean="0">
              <a:latin typeface="Calibri" panose="020F0502020204030204" pitchFamily="34" charset="0"/>
            </a:endParaRPr>
          </a:p>
        </p:txBody>
      </p:sp>
      <p:sp>
        <p:nvSpPr>
          <p:cNvPr id="13" name="Rectangle 12"/>
          <p:cNvSpPr/>
          <p:nvPr/>
        </p:nvSpPr>
        <p:spPr>
          <a:xfrm>
            <a:off x="6286172" y="2051469"/>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TEN tinklai ‒   </a:t>
            </a:r>
            <a:r>
              <a:rPr lang="lt-LT" sz="1200" b="1" dirty="0" smtClean="0">
                <a:latin typeface="Calibri" panose="020F0502020204030204" pitchFamily="34" charset="0"/>
              </a:rPr>
              <a:t>18,3 proc.</a:t>
            </a:r>
            <a:endParaRPr lang="en-GB" sz="1200" b="1" baseline="-25000" dirty="0" smtClean="0">
              <a:latin typeface="Calibri" panose="020F0502020204030204" pitchFamily="34" charset="0"/>
            </a:endParaRPr>
          </a:p>
        </p:txBody>
      </p:sp>
      <p:sp>
        <p:nvSpPr>
          <p:cNvPr id="14" name="TextBox 13"/>
          <p:cNvSpPr txBox="1"/>
          <p:nvPr/>
        </p:nvSpPr>
        <p:spPr>
          <a:xfrm>
            <a:off x="456248" y="3717032"/>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struktūrinės paramos kryptys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5" name="Straight Connector 14"/>
          <p:cNvCxnSpPr/>
          <p:nvPr/>
        </p:nvCxnSpPr>
        <p:spPr>
          <a:xfrm>
            <a:off x="456248" y="4005064"/>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456248" y="4338974"/>
            <a:ext cx="5044860" cy="1152158"/>
            <a:chOff x="456248" y="4338975"/>
            <a:chExt cx="5044860" cy="1152158"/>
          </a:xfrm>
        </p:grpSpPr>
        <p:sp>
          <p:nvSpPr>
            <p:cNvPr id="17" name="Rectangle 16"/>
            <p:cNvSpPr/>
            <p:nvPr/>
          </p:nvSpPr>
          <p:spPr>
            <a:xfrm>
              <a:off x="1619672" y="4338975"/>
              <a:ext cx="2700541" cy="27699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ctr">
                <a:buClr>
                  <a:srgbClr val="3BA1BC"/>
                </a:buClr>
              </a:pPr>
              <a:r>
                <a:rPr lang="lt-LT" sz="1200" dirty="0"/>
                <a:t>„Infrastruktūros ir Aplinkos programa”</a:t>
              </a:r>
              <a:endParaRPr lang="lt-LT" sz="1200" dirty="0">
                <a:solidFill>
                  <a:srgbClr val="000000"/>
                </a:solidFill>
              </a:endParaRPr>
            </a:p>
          </p:txBody>
        </p:sp>
        <p:pic>
          <p:nvPicPr>
            <p:cNvPr id="18" name="Picture 17" descr="7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259" y="4375134"/>
              <a:ext cx="370590" cy="468000"/>
            </a:xfrm>
            <a:prstGeom prst="rect">
              <a:avLst/>
            </a:prstGeom>
          </p:spPr>
        </p:pic>
        <p:sp>
          <p:nvSpPr>
            <p:cNvPr id="19" name="Rectangle 18"/>
            <p:cNvSpPr/>
            <p:nvPr/>
          </p:nvSpPr>
          <p:spPr>
            <a:xfrm>
              <a:off x="456248" y="4843134"/>
              <a:ext cx="2468868"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ctr">
                <a:buClr>
                  <a:srgbClr val="3BA1BC"/>
                </a:buClr>
              </a:pPr>
              <a:r>
                <a:rPr lang="lt-LT" sz="1200" b="1" dirty="0"/>
                <a:t>IX prioritetas „Energetikos infrastruktūra ir energijos vartojimo efektyvumas ekologiškai aplinkai”</a:t>
              </a:r>
              <a:endParaRPr lang="lt-LT" sz="1200" dirty="0">
                <a:solidFill>
                  <a:srgbClr val="000000"/>
                </a:solidFill>
              </a:endParaRPr>
            </a:p>
          </p:txBody>
        </p:sp>
        <p:sp>
          <p:nvSpPr>
            <p:cNvPr id="20" name="Rectangle 19"/>
            <p:cNvSpPr/>
            <p:nvPr/>
          </p:nvSpPr>
          <p:spPr>
            <a:xfrm>
              <a:off x="3032240" y="4843133"/>
              <a:ext cx="2468868"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lvl="0" algn="ctr">
                <a:buClr>
                  <a:srgbClr val="3BA1BC"/>
                </a:buClr>
              </a:pPr>
              <a:r>
                <a:rPr lang="lt-LT" sz="1200" b="1" dirty="0"/>
                <a:t>X prioritetas „Energetinis saugumas, įskaitant alternatyvius energijos šaltinius”</a:t>
              </a:r>
              <a:endParaRPr lang="lt-LT" sz="1200" dirty="0">
                <a:solidFill>
                  <a:srgbClr val="000000"/>
                </a:solidFill>
              </a:endParaRPr>
            </a:p>
          </p:txBody>
        </p:sp>
        <p:cxnSp>
          <p:nvCxnSpPr>
            <p:cNvPr id="22" name="Elbow Connector 21"/>
            <p:cNvCxnSpPr>
              <a:stCxn id="17" idx="2"/>
              <a:endCxn id="20" idx="0"/>
            </p:cNvCxnSpPr>
            <p:nvPr/>
          </p:nvCxnSpPr>
          <p:spPr>
            <a:xfrm rot="16200000" flipH="1">
              <a:off x="3504729" y="4081187"/>
              <a:ext cx="227159" cy="129673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7" idx="2"/>
              <a:endCxn id="19" idx="0"/>
            </p:cNvCxnSpPr>
            <p:nvPr/>
          </p:nvCxnSpPr>
          <p:spPr>
            <a:xfrm rot="5400000">
              <a:off x="2216733" y="4089924"/>
              <a:ext cx="227160" cy="1279261"/>
            </a:xfrm>
            <a:prstGeom prst="bentConnector3">
              <a:avLst/>
            </a:prstGeom>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5580112" y="4077072"/>
            <a:ext cx="3108158" cy="1552733"/>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smtClean="0"/>
              <a:t>Energijos </a:t>
            </a:r>
            <a:r>
              <a:rPr lang="lt-LT" sz="1200" dirty="0"/>
              <a:t>efektyvumas veiksmų programose išskirtas kaip horizontalusis prioritetas, t.y. projektų atrankos procese projekto indėlis į energijos efektyvumą vertinamas papildomais </a:t>
            </a:r>
            <a:r>
              <a:rPr lang="lt-LT" sz="1200" dirty="0" smtClean="0"/>
              <a:t>balais;</a:t>
            </a:r>
          </a:p>
          <a:p>
            <a:pPr marL="171450" indent="-171450" algn="just">
              <a:lnSpc>
                <a:spcPct val="110000"/>
              </a:lnSpc>
              <a:spcAft>
                <a:spcPts val="300"/>
              </a:spcAft>
              <a:buClr>
                <a:srgbClr val="3BA1BC"/>
              </a:buClr>
              <a:buFont typeface="Arial" panose="020B0604020202020204" pitchFamily="34" charset="0"/>
              <a:buChar char="•"/>
            </a:pPr>
            <a:r>
              <a:rPr lang="lt-LT" sz="1200" dirty="0" smtClean="0"/>
              <a:t>Energetiniam </a:t>
            </a:r>
            <a:r>
              <a:rPr lang="lt-LT" sz="1200" dirty="0"/>
              <a:t>saugumui skirtas atskiras </a:t>
            </a:r>
            <a:r>
              <a:rPr lang="lt-LT" sz="1200" dirty="0" smtClean="0"/>
              <a:t>prioritetas.</a:t>
            </a:r>
            <a:endParaRPr lang="lt-LT" sz="1200" dirty="0" smtClean="0">
              <a:solidFill>
                <a:srgbClr val="321716"/>
              </a:solidFill>
              <a:latin typeface="Calibri" panose="020F0502020204030204" pitchFamily="34" charset="0"/>
              <a:cs typeface="Times New Roman" panose="02020603050405020304" pitchFamily="18" charset="0"/>
            </a:endParaRPr>
          </a:p>
        </p:txBody>
      </p:sp>
      <p:sp>
        <p:nvSpPr>
          <p:cNvPr id="37" name="Rectangle 36"/>
          <p:cNvSpPr/>
          <p:nvPr/>
        </p:nvSpPr>
        <p:spPr>
          <a:xfrm>
            <a:off x="6286172" y="2672976"/>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Kitos sritys ‒   </a:t>
            </a:r>
            <a:r>
              <a:rPr lang="lt-LT" sz="1200" b="1" dirty="0" smtClean="0">
                <a:latin typeface="Calibri" panose="020F0502020204030204" pitchFamily="34" charset="0"/>
              </a:rPr>
              <a:t>28,3 proc.</a:t>
            </a:r>
            <a:endParaRPr lang="en-GB" sz="1200" b="1" baseline="-25000" dirty="0" smtClean="0">
              <a:latin typeface="Calibri" panose="020F0502020204030204" pitchFamily="34" charset="0"/>
            </a:endParaRPr>
          </a:p>
        </p:txBody>
      </p:sp>
      <p:sp>
        <p:nvSpPr>
          <p:cNvPr id="23" name="Rectangle 22"/>
          <p:cNvSpPr/>
          <p:nvPr/>
        </p:nvSpPr>
        <p:spPr>
          <a:xfrm>
            <a:off x="2876003" y="5589240"/>
            <a:ext cx="4864349" cy="8955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200" b="1" dirty="0" smtClean="0">
                <a:solidFill>
                  <a:srgbClr val="000000"/>
                </a:solidFill>
                <a:latin typeface="Calibri" panose="020F0502020204030204" pitchFamily="34" charset="0"/>
              </a:rPr>
              <a:t>Žinotina:</a:t>
            </a:r>
          </a:p>
          <a:p>
            <a:pPr marL="285750" indent="-285750">
              <a:buFont typeface="Arial" panose="020B0604020202020204" pitchFamily="34" charset="0"/>
              <a:buChar char="•"/>
            </a:pPr>
            <a:r>
              <a:rPr lang="lt-LT" sz="1200" dirty="0" smtClean="0">
                <a:solidFill>
                  <a:srgbClr val="000000"/>
                </a:solidFill>
                <a:latin typeface="Calibri" panose="020F0502020204030204" pitchFamily="34" charset="0"/>
              </a:rPr>
              <a:t>Energijos vartojimo efektyvumas išskiriamas kaip horizontalusis prioritetas visose veiksmų programose;</a:t>
            </a:r>
          </a:p>
          <a:p>
            <a:pPr marL="285750" indent="-285750">
              <a:buFont typeface="Arial" panose="020B0604020202020204" pitchFamily="34" charset="0"/>
              <a:buChar char="•"/>
            </a:pPr>
            <a:r>
              <a:rPr lang="lt-LT" sz="1200" dirty="0" smtClean="0">
                <a:solidFill>
                  <a:srgbClr val="000000"/>
                </a:solidFill>
                <a:latin typeface="Calibri" panose="020F0502020204030204" pitchFamily="34" charset="0"/>
              </a:rPr>
              <a:t>Atskiras prioritetas skirtas energetiniam saugumui.</a:t>
            </a:r>
          </a:p>
          <a:p>
            <a:pPr marL="285750" indent="-285750">
              <a:buFont typeface="Arial" panose="020B0604020202020204" pitchFamily="34" charset="0"/>
              <a:buChar char="•"/>
            </a:pPr>
            <a:endParaRPr lang="lt-LT"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21571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Estijoje sukurta vieninga priemonių rodiklių valdymo sistema</a:t>
            </a:r>
            <a:endParaRPr lang="lt-LT" dirty="0"/>
          </a:p>
        </p:txBody>
      </p:sp>
      <p:sp>
        <p:nvSpPr>
          <p:cNvPr id="5" name="Rectangle 4"/>
          <p:cNvSpPr/>
          <p:nvPr/>
        </p:nvSpPr>
        <p:spPr>
          <a:xfrm>
            <a:off x="3829828" y="2240688"/>
            <a:ext cx="1465906" cy="540000"/>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Energetikos sektoriui skirta suma </a:t>
            </a:r>
            <a:r>
              <a:rPr lang="lt-LT" sz="1200" b="1" dirty="0" smtClean="0">
                <a:latin typeface="Calibri" panose="020F0502020204030204" pitchFamily="34" charset="0"/>
              </a:rPr>
              <a:t>‒ 73,6 mln. Eur</a:t>
            </a:r>
            <a:endParaRPr lang="en-GB" sz="1200" b="1" baseline="-25000" dirty="0" smtClean="0">
              <a:latin typeface="Calibri" panose="020F0502020204030204" pitchFamily="34" charset="0"/>
            </a:endParaRPr>
          </a:p>
        </p:txBody>
      </p:sp>
      <p:sp>
        <p:nvSpPr>
          <p:cNvPr id="6" name="Rectangle 5"/>
          <p:cNvSpPr/>
          <p:nvPr/>
        </p:nvSpPr>
        <p:spPr>
          <a:xfrm>
            <a:off x="2209756" y="2240688"/>
            <a:ext cx="1332040" cy="54000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Bendra paramos suma </a:t>
            </a:r>
            <a:r>
              <a:rPr lang="lt-LT" sz="1200" dirty="0">
                <a:latin typeface="Calibri" panose="020F0502020204030204" pitchFamily="34" charset="0"/>
              </a:rPr>
              <a:t>‒ </a:t>
            </a:r>
            <a:endParaRPr lang="lt-LT" sz="1200" dirty="0" smtClean="0">
              <a:latin typeface="Calibri" panose="020F0502020204030204" pitchFamily="34" charset="0"/>
            </a:endParaRPr>
          </a:p>
          <a:p>
            <a:pPr algn="ctr"/>
            <a:r>
              <a:rPr lang="lt-LT" sz="1200" b="1" dirty="0" smtClean="0">
                <a:latin typeface="Calibri" panose="020F0502020204030204" pitchFamily="34" charset="0"/>
              </a:rPr>
              <a:t>3,4 </a:t>
            </a:r>
            <a:r>
              <a:rPr lang="lt-LT" sz="1200" b="1" dirty="0">
                <a:latin typeface="Calibri" panose="020F0502020204030204" pitchFamily="34" charset="0"/>
              </a:rPr>
              <a:t>mlrd. Eur. </a:t>
            </a:r>
            <a:endParaRPr lang="en-GB" sz="1200" b="1" baseline="-25000" dirty="0" smtClean="0">
              <a:latin typeface="Calibri" panose="020F0502020204030204" pitchFamily="34" charset="0"/>
            </a:endParaRPr>
          </a:p>
        </p:txBody>
      </p:sp>
      <p:sp>
        <p:nvSpPr>
          <p:cNvPr id="7" name="Rectangle 6"/>
          <p:cNvSpPr/>
          <p:nvPr/>
        </p:nvSpPr>
        <p:spPr>
          <a:xfrm>
            <a:off x="5580112" y="1916832"/>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AEI plėtrai ‒ </a:t>
            </a:r>
            <a:r>
              <a:rPr lang="lt-LT" sz="1200" b="1" dirty="0" smtClean="0">
                <a:latin typeface="Calibri" panose="020F0502020204030204" pitchFamily="34" charset="0"/>
              </a:rPr>
              <a:t>13,9 proc. </a:t>
            </a:r>
            <a:endParaRPr lang="en-GB" sz="1200" b="1" baseline="-25000" dirty="0" smtClean="0">
              <a:latin typeface="Calibri" panose="020F0502020204030204" pitchFamily="34" charset="0"/>
            </a:endParaRPr>
          </a:p>
        </p:txBody>
      </p:sp>
      <p:sp>
        <p:nvSpPr>
          <p:cNvPr id="8" name="Isosceles Triangle 7"/>
          <p:cNvSpPr/>
          <p:nvPr/>
        </p:nvSpPr>
        <p:spPr>
          <a:xfrm rot="5400000">
            <a:off x="3469788" y="2438680"/>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9" name="Isosceles Triangle 8"/>
          <p:cNvSpPr/>
          <p:nvPr/>
        </p:nvSpPr>
        <p:spPr>
          <a:xfrm rot="5400000">
            <a:off x="5220072" y="2438680"/>
            <a:ext cx="432048" cy="144016"/>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smtClean="0">
              <a:latin typeface="Calibri" panose="020F0502020204030204" pitchFamily="34" charset="0"/>
            </a:endParaRPr>
          </a:p>
        </p:txBody>
      </p:sp>
      <p:sp>
        <p:nvSpPr>
          <p:cNvPr id="10" name="TextBox 9"/>
          <p:cNvSpPr txBox="1"/>
          <p:nvPr/>
        </p:nvSpPr>
        <p:spPr>
          <a:xfrm>
            <a:off x="467544" y="129739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struktūrinės paramos paskirstymas </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1" name="Straight Connector 10"/>
          <p:cNvCxnSpPr/>
          <p:nvPr/>
        </p:nvCxnSpPr>
        <p:spPr>
          <a:xfrm>
            <a:off x="467544" y="1585422"/>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580112" y="2528840"/>
            <a:ext cx="1174220" cy="540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Energijos efektyvumui ‒ </a:t>
            </a:r>
            <a:r>
              <a:rPr lang="lt-LT" sz="1200" b="1" dirty="0" smtClean="0">
                <a:latin typeface="Calibri" panose="020F0502020204030204" pitchFamily="34" charset="0"/>
              </a:rPr>
              <a:t>86,1 proc.</a:t>
            </a:r>
            <a:endParaRPr lang="en-GB" sz="1200" b="1" baseline="-25000" dirty="0" smtClean="0">
              <a:latin typeface="Calibri" panose="020F0502020204030204" pitchFamily="34" charset="0"/>
            </a:endParaRPr>
          </a:p>
        </p:txBody>
      </p:sp>
      <p:sp>
        <p:nvSpPr>
          <p:cNvPr id="14" name="TextBox 13"/>
          <p:cNvSpPr txBox="1"/>
          <p:nvPr/>
        </p:nvSpPr>
        <p:spPr>
          <a:xfrm>
            <a:off x="467544" y="3565582"/>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ES struktūrinės paramos paskirstymas </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5" name="Straight Connector 14"/>
          <p:cNvCxnSpPr/>
          <p:nvPr/>
        </p:nvCxnSpPr>
        <p:spPr>
          <a:xfrm>
            <a:off x="467544" y="3853614"/>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67544" y="3933056"/>
            <a:ext cx="1659705" cy="330207"/>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Mokslo ir tyrimų ministerija</a:t>
            </a:r>
            <a:endParaRPr lang="en-GB" sz="1200" dirty="0">
              <a:latin typeface="Calibri" panose="020F0502020204030204" pitchFamily="34" charset="0"/>
              <a:cs typeface="Calibri" panose="020F0502020204030204" pitchFamily="34" charset="0"/>
            </a:endParaRPr>
          </a:p>
        </p:txBody>
      </p:sp>
      <p:sp>
        <p:nvSpPr>
          <p:cNvPr id="18" name="Rectangle 17"/>
          <p:cNvSpPr/>
          <p:nvPr/>
        </p:nvSpPr>
        <p:spPr>
          <a:xfrm>
            <a:off x="2250654" y="3933056"/>
            <a:ext cx="1659705" cy="330207"/>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Aplinkos ministerija</a:t>
            </a:r>
            <a:endParaRPr lang="en-GB" sz="1200" dirty="0">
              <a:latin typeface="Calibri" panose="020F0502020204030204" pitchFamily="34" charset="0"/>
              <a:cs typeface="Calibri" panose="020F0502020204030204" pitchFamily="34" charset="0"/>
            </a:endParaRPr>
          </a:p>
        </p:txBody>
      </p:sp>
      <p:sp>
        <p:nvSpPr>
          <p:cNvPr id="19" name="Rectangle 18"/>
          <p:cNvSpPr/>
          <p:nvPr/>
        </p:nvSpPr>
        <p:spPr>
          <a:xfrm>
            <a:off x="4050854" y="3933056"/>
            <a:ext cx="1659705" cy="330207"/>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cs typeface="Calibri" panose="020F0502020204030204" pitchFamily="34" charset="0"/>
              </a:rPr>
              <a:t>Ekonomikos ir komunikacijų ministerja</a:t>
            </a:r>
            <a:endParaRPr lang="en-GB" sz="1200" dirty="0">
              <a:latin typeface="Calibri" panose="020F0502020204030204" pitchFamily="34" charset="0"/>
              <a:cs typeface="Calibri" panose="020F0502020204030204" pitchFamily="34" charset="0"/>
            </a:endParaRPr>
          </a:p>
        </p:txBody>
      </p:sp>
      <p:sp>
        <p:nvSpPr>
          <p:cNvPr id="21" name="Rectangle 20"/>
          <p:cNvSpPr/>
          <p:nvPr/>
        </p:nvSpPr>
        <p:spPr>
          <a:xfrm>
            <a:off x="467544" y="4577029"/>
            <a:ext cx="1659705"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Žmogiškųjų išteklių programa</a:t>
            </a:r>
            <a:endParaRPr lang="lt-LT" dirty="0" smtClean="0">
              <a:latin typeface="Calibri" panose="020F0502020204030204" pitchFamily="34" charset="0"/>
            </a:endParaRPr>
          </a:p>
        </p:txBody>
      </p:sp>
      <p:sp>
        <p:nvSpPr>
          <p:cNvPr id="22" name="Rectangle 21"/>
          <p:cNvSpPr/>
          <p:nvPr/>
        </p:nvSpPr>
        <p:spPr>
          <a:xfrm>
            <a:off x="2250653" y="4601596"/>
            <a:ext cx="1659705"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Aplinkos plėtros programa</a:t>
            </a:r>
            <a:endParaRPr lang="lt-LT" dirty="0" smtClean="0">
              <a:latin typeface="Calibri" panose="020F0502020204030204" pitchFamily="34" charset="0"/>
            </a:endParaRPr>
          </a:p>
        </p:txBody>
      </p:sp>
      <p:sp>
        <p:nvSpPr>
          <p:cNvPr id="24" name="Rectangle 23"/>
          <p:cNvSpPr/>
          <p:nvPr/>
        </p:nvSpPr>
        <p:spPr>
          <a:xfrm>
            <a:off x="4050853" y="4601596"/>
            <a:ext cx="1659705" cy="46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200" dirty="0" smtClean="0">
                <a:latin typeface="Calibri" panose="020F0502020204030204" pitchFamily="34" charset="0"/>
              </a:rPr>
              <a:t>Ekonomikos plėtros programa</a:t>
            </a:r>
            <a:endParaRPr lang="lt-LT" dirty="0" smtClean="0">
              <a:latin typeface="Calibri" panose="020F0502020204030204" pitchFamily="34" charset="0"/>
            </a:endParaRPr>
          </a:p>
        </p:txBody>
      </p:sp>
      <p:sp>
        <p:nvSpPr>
          <p:cNvPr id="25" name="Isosceles Triangle 24"/>
          <p:cNvSpPr/>
          <p:nvPr/>
        </p:nvSpPr>
        <p:spPr>
          <a:xfrm rot="10800000">
            <a:off x="736067" y="4379646"/>
            <a:ext cx="1128787" cy="12669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26" name="Isosceles Triangle 25"/>
          <p:cNvSpPr/>
          <p:nvPr/>
        </p:nvSpPr>
        <p:spPr>
          <a:xfrm rot="10800000">
            <a:off x="2516112" y="4379646"/>
            <a:ext cx="1128787" cy="12669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27" name="Isosceles Triangle 26"/>
          <p:cNvSpPr/>
          <p:nvPr/>
        </p:nvSpPr>
        <p:spPr>
          <a:xfrm rot="10800000">
            <a:off x="4316311" y="4379646"/>
            <a:ext cx="1128787" cy="12669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err="1" smtClean="0">
              <a:latin typeface="Calibri" panose="020F0502020204030204" pitchFamily="34" charset="0"/>
            </a:endParaRPr>
          </a:p>
        </p:txBody>
      </p:sp>
      <p:sp>
        <p:nvSpPr>
          <p:cNvPr id="29" name="TextBox 28"/>
          <p:cNvSpPr txBox="1"/>
          <p:nvPr/>
        </p:nvSpPr>
        <p:spPr>
          <a:xfrm>
            <a:off x="5868144" y="3933056"/>
            <a:ext cx="2820126" cy="1958998"/>
          </a:xfrm>
          <a:prstGeom prst="rect">
            <a:avLst/>
          </a:prstGeom>
          <a:noFill/>
        </p:spPr>
        <p:txBody>
          <a:bodyPr wrap="square" rtlCol="0">
            <a:spAutoFit/>
          </a:bodyPr>
          <a:lstStyle/>
          <a:p>
            <a:pPr marL="171450" indent="-171450" algn="just">
              <a:lnSpc>
                <a:spcPct val="110000"/>
              </a:lnSpc>
              <a:spcAft>
                <a:spcPts val="300"/>
              </a:spcAft>
              <a:buClr>
                <a:srgbClr val="3BA1BC"/>
              </a:buClr>
              <a:buFont typeface="Arial" panose="020B0604020202020204" pitchFamily="34" charset="0"/>
              <a:buChar char="•"/>
            </a:pPr>
            <a:r>
              <a:rPr lang="lt-LT" sz="1200" dirty="0"/>
              <a:t>Energetikos sektoriui aktuali buvo Aplinkos plėtros programa, kurią sudarė aštuoni prioritetai, vienas iš jų ‒ „Energetikos sektoriaus plėtra</a:t>
            </a:r>
            <a:r>
              <a:rPr lang="lt-LT" sz="1200" dirty="0" smtClean="0"/>
              <a:t>”;</a:t>
            </a:r>
          </a:p>
          <a:p>
            <a:pPr marL="171450" indent="-171450" algn="just">
              <a:lnSpc>
                <a:spcPct val="110000"/>
              </a:lnSpc>
              <a:spcAft>
                <a:spcPts val="300"/>
              </a:spcAft>
              <a:buClr>
                <a:srgbClr val="3BA1BC"/>
              </a:buClr>
              <a:buFont typeface="Arial" panose="020B0604020202020204" pitchFamily="34" charset="0"/>
              <a:buChar char="•"/>
            </a:pPr>
            <a:r>
              <a:rPr lang="lt-LT" sz="1200" dirty="0" smtClean="0">
                <a:solidFill>
                  <a:srgbClr val="321716"/>
                </a:solidFill>
                <a:latin typeface="Calibri" panose="020F0502020204030204" pitchFamily="34" charset="0"/>
                <a:cs typeface="Times New Roman" panose="02020603050405020304" pitchFamily="18" charset="0"/>
              </a:rPr>
              <a:t>Konkrečios programos priskyrimas ministerijai lemia vieningos stebėsenos rodiklių sistemos  sukūrimą, leidžiantį lyginti priemonių efektyvumą tarpusavyje.</a:t>
            </a:r>
          </a:p>
        </p:txBody>
      </p:sp>
      <p:sp>
        <p:nvSpPr>
          <p:cNvPr id="23" name="Rectangle 22"/>
          <p:cNvSpPr/>
          <p:nvPr/>
        </p:nvSpPr>
        <p:spPr>
          <a:xfrm>
            <a:off x="859779" y="5157192"/>
            <a:ext cx="4864349" cy="6795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lt-LT" sz="1200" b="1" dirty="0" smtClean="0">
                <a:solidFill>
                  <a:srgbClr val="000000"/>
                </a:solidFill>
                <a:latin typeface="Calibri" panose="020F0502020204030204" pitchFamily="34" charset="0"/>
              </a:rPr>
              <a:t>Žinotina:</a:t>
            </a:r>
          </a:p>
          <a:p>
            <a:pPr marL="285750" indent="-285750">
              <a:buFont typeface="Arial" panose="020B0604020202020204" pitchFamily="34" charset="0"/>
              <a:buChar char="•"/>
            </a:pPr>
            <a:r>
              <a:rPr lang="lt-LT" sz="1200" dirty="0" smtClean="0">
                <a:solidFill>
                  <a:srgbClr val="000000"/>
                </a:solidFill>
                <a:latin typeface="Calibri" panose="020F0502020204030204" pitchFamily="34" charset="0"/>
              </a:rPr>
              <a:t>Vieninga stebėsenos rodiklių sistema, leidžianti tarpusavyje lyginti  priemones tarpusavyje.</a:t>
            </a:r>
          </a:p>
          <a:p>
            <a:pPr marL="285750" indent="-285750">
              <a:buFont typeface="Arial" panose="020B0604020202020204" pitchFamily="34" charset="0"/>
              <a:buChar char="•"/>
            </a:pPr>
            <a:endParaRPr lang="lt-LT"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23725940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9901698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0178"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47674" y="260648"/>
            <a:ext cx="8067675" cy="1080120"/>
          </a:xfrm>
        </p:spPr>
        <p:txBody>
          <a:bodyPr/>
          <a:lstStyle/>
          <a:p>
            <a:r>
              <a:rPr lang="lt-LT" dirty="0" smtClean="0"/>
              <a:t>Turinys</a:t>
            </a:r>
            <a:endParaRPr lang="lt-LT" dirty="0"/>
          </a:p>
        </p:txBody>
      </p:sp>
      <p:grpSp>
        <p:nvGrpSpPr>
          <p:cNvPr id="11" name="Group 10"/>
          <p:cNvGrpSpPr/>
          <p:nvPr/>
        </p:nvGrpSpPr>
        <p:grpSpPr>
          <a:xfrm>
            <a:off x="395536" y="4797240"/>
            <a:ext cx="8343852" cy="792000"/>
            <a:chOff x="430213" y="2044362"/>
            <a:chExt cx="8343852" cy="510349"/>
          </a:xfrm>
        </p:grpSpPr>
        <p:sp>
          <p:nvSpPr>
            <p:cNvPr id="12" name="Rectangle 11"/>
            <p:cNvSpPr/>
            <p:nvPr/>
          </p:nvSpPr>
          <p:spPr>
            <a:xfrm>
              <a:off x="430213" y="2044362"/>
              <a:ext cx="8343852" cy="510349"/>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Išvados ir rekomendacijos</a:t>
              </a:r>
              <a:endParaRPr lang="lt-LT" sz="1400" dirty="0">
                <a:solidFill>
                  <a:srgbClr val="000000"/>
                </a:solidFill>
                <a:latin typeface="Calibri" panose="020F0502020204030204" pitchFamily="34" charset="0"/>
                <a:cs typeface="Avenir Next Regular"/>
              </a:endParaRPr>
            </a:p>
          </p:txBody>
        </p:sp>
        <p:sp>
          <p:nvSpPr>
            <p:cNvPr id="13" name="Rectangle 12"/>
            <p:cNvSpPr/>
            <p:nvPr/>
          </p:nvSpPr>
          <p:spPr>
            <a:xfrm>
              <a:off x="859670" y="2217185"/>
              <a:ext cx="276038" cy="198325"/>
            </a:xfrm>
            <a:prstGeom prst="rect">
              <a:avLst/>
            </a:prstGeom>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grpSp>
        <p:nvGrpSpPr>
          <p:cNvPr id="43" name="Group 42"/>
          <p:cNvGrpSpPr/>
          <p:nvPr/>
        </p:nvGrpSpPr>
        <p:grpSpPr>
          <a:xfrm>
            <a:off x="401563" y="1374883"/>
            <a:ext cx="8343852" cy="792088"/>
            <a:chOff x="422764" y="692696"/>
            <a:chExt cx="8343852" cy="792088"/>
          </a:xfrm>
        </p:grpSpPr>
        <p:sp>
          <p:nvSpPr>
            <p:cNvPr id="6" name="Rectangle 5"/>
            <p:cNvSpPr/>
            <p:nvPr/>
          </p:nvSpPr>
          <p:spPr>
            <a:xfrm>
              <a:off x="422764" y="692696"/>
              <a:ext cx="8343852" cy="792088"/>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chemeClr val="tx1"/>
                  </a:solidFill>
                  <a:latin typeface="Calibri" panose="020F0502020204030204" pitchFamily="34" charset="0"/>
                  <a:cs typeface="Avenir Next Regular"/>
                </a:rPr>
                <a:t>Vertinimo tikslas, uždaviniai, klausimai, metodologija</a:t>
              </a:r>
              <a:endParaRPr lang="lt-LT" sz="1400" dirty="0">
                <a:solidFill>
                  <a:schemeClr val="tx1"/>
                </a:solidFill>
                <a:latin typeface="Calibri" panose="020F0502020204030204" pitchFamily="34" charset="0"/>
                <a:cs typeface="Avenir Next Regular"/>
              </a:endParaRPr>
            </a:p>
          </p:txBody>
        </p:sp>
        <p:sp>
          <p:nvSpPr>
            <p:cNvPr id="37" name="TextBox 36"/>
            <p:cNvSpPr txBox="1"/>
            <p:nvPr/>
          </p:nvSpPr>
          <p:spPr>
            <a:xfrm>
              <a:off x="827584" y="90872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1</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3" name="Group 2"/>
          <p:cNvGrpSpPr/>
          <p:nvPr/>
        </p:nvGrpSpPr>
        <p:grpSpPr>
          <a:xfrm>
            <a:off x="399600" y="3086105"/>
            <a:ext cx="8344800" cy="792000"/>
            <a:chOff x="399600" y="3103075"/>
            <a:chExt cx="8344800" cy="792000"/>
          </a:xfrm>
          <a:solidFill>
            <a:schemeClr val="bg1">
              <a:lumMod val="85000"/>
            </a:schemeClr>
          </a:solidFill>
        </p:grpSpPr>
        <p:sp>
          <p:nvSpPr>
            <p:cNvPr id="9" name="Rectangle 8"/>
            <p:cNvSpPr/>
            <p:nvPr/>
          </p:nvSpPr>
          <p:spPr>
            <a:xfrm>
              <a:off x="399600" y="3103075"/>
              <a:ext cx="8344800" cy="792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Sektina ES šalių patirtis</a:t>
              </a:r>
              <a:endParaRPr lang="en-GB" sz="1400" dirty="0" smtClean="0">
                <a:solidFill>
                  <a:schemeClr val="tx1"/>
                </a:solidFill>
                <a:latin typeface="Calibri" panose="020F0502020204030204" pitchFamily="34" charset="0"/>
                <a:cs typeface="Avenir Next Regular"/>
              </a:endParaRPr>
            </a:p>
          </p:txBody>
        </p:sp>
        <p:sp>
          <p:nvSpPr>
            <p:cNvPr id="27" name="Rectangle 26"/>
            <p:cNvSpPr/>
            <p:nvPr/>
          </p:nvSpPr>
          <p:spPr>
            <a:xfrm>
              <a:off x="839583" y="3345186"/>
              <a:ext cx="276038"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3</a:t>
              </a:r>
              <a:endParaRPr lang="en-US" sz="1400" dirty="0">
                <a:solidFill>
                  <a:srgbClr val="000000"/>
                </a:solidFill>
                <a:latin typeface="Calibri" panose="020F0502020204030204" pitchFamily="34" charset="0"/>
                <a:cs typeface="Avenir Next Demi Bold"/>
              </a:endParaRPr>
            </a:p>
          </p:txBody>
        </p:sp>
      </p:grpSp>
      <p:grpSp>
        <p:nvGrpSpPr>
          <p:cNvPr id="7" name="Group 6"/>
          <p:cNvGrpSpPr/>
          <p:nvPr/>
        </p:nvGrpSpPr>
        <p:grpSpPr>
          <a:xfrm>
            <a:off x="398586" y="2230538"/>
            <a:ext cx="8344800" cy="792000"/>
            <a:chOff x="398586" y="2238979"/>
            <a:chExt cx="8344800" cy="792000"/>
          </a:xfrm>
        </p:grpSpPr>
        <p:sp>
          <p:nvSpPr>
            <p:cNvPr id="25" name="Rectangle 24"/>
            <p:cNvSpPr/>
            <p:nvPr/>
          </p:nvSpPr>
          <p:spPr>
            <a:xfrm>
              <a:off x="398586" y="2238979"/>
              <a:ext cx="8344800" cy="792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ES struktūrinės paramos poveikio energetikos sektoriui rezultatai</a:t>
              </a:r>
              <a:endParaRPr lang="en-GB" sz="1400" dirty="0" smtClean="0">
                <a:solidFill>
                  <a:schemeClr val="tx1"/>
                </a:solidFill>
                <a:latin typeface="Calibri" panose="020F0502020204030204" pitchFamily="34" charset="0"/>
                <a:cs typeface="Avenir Next Regular"/>
              </a:endParaRPr>
            </a:p>
          </p:txBody>
        </p:sp>
        <p:sp>
          <p:nvSpPr>
            <p:cNvPr id="21" name="TextBox 20"/>
            <p:cNvSpPr txBox="1"/>
            <p:nvPr/>
          </p:nvSpPr>
          <p:spPr>
            <a:xfrm>
              <a:off x="832662" y="248926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2</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5" name="Group 4"/>
          <p:cNvGrpSpPr/>
          <p:nvPr/>
        </p:nvGrpSpPr>
        <p:grpSpPr>
          <a:xfrm>
            <a:off x="395536" y="3941672"/>
            <a:ext cx="8348390" cy="792000"/>
            <a:chOff x="395536" y="3967171"/>
            <a:chExt cx="8348390" cy="792000"/>
          </a:xfrm>
        </p:grpSpPr>
        <p:grpSp>
          <p:nvGrpSpPr>
            <p:cNvPr id="38" name="Group 37"/>
            <p:cNvGrpSpPr/>
            <p:nvPr/>
          </p:nvGrpSpPr>
          <p:grpSpPr>
            <a:xfrm>
              <a:off x="400074" y="3967171"/>
              <a:ext cx="8343852" cy="792000"/>
              <a:chOff x="430213" y="2044362"/>
              <a:chExt cx="8343852" cy="510349"/>
            </a:xfrm>
            <a:solidFill>
              <a:schemeClr val="tx2">
                <a:lumMod val="40000"/>
                <a:lumOff val="60000"/>
              </a:schemeClr>
            </a:solidFill>
          </p:grpSpPr>
          <p:sp>
            <p:nvSpPr>
              <p:cNvPr id="39" name="Rectangle 38"/>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Planavimo, administravimo, projektų įgyvendinimo pamokos</a:t>
                </a:r>
                <a:endParaRPr lang="lt-LT" sz="1400" dirty="0">
                  <a:solidFill>
                    <a:srgbClr val="000000"/>
                  </a:solidFill>
                  <a:latin typeface="Calibri" panose="020F0502020204030204" pitchFamily="34" charset="0"/>
                  <a:cs typeface="Avenir Next Regular"/>
                </a:endParaRPr>
              </a:p>
            </p:txBody>
          </p:sp>
          <p:sp>
            <p:nvSpPr>
              <p:cNvPr id="40" name="Rectangle 39"/>
              <p:cNvSpPr/>
              <p:nvPr/>
            </p:nvSpPr>
            <p:spPr>
              <a:xfrm>
                <a:off x="859670" y="2145647"/>
                <a:ext cx="284696"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sp>
          <p:nvSpPr>
            <p:cNvPr id="20" name="Pentagon 19"/>
            <p:cNvSpPr/>
            <p:nvPr/>
          </p:nvSpPr>
          <p:spPr>
            <a:xfrm>
              <a:off x="395536" y="3970094"/>
              <a:ext cx="1271893" cy="789077"/>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Rectangle 22"/>
            <p:cNvSpPr/>
            <p:nvPr/>
          </p:nvSpPr>
          <p:spPr>
            <a:xfrm>
              <a:off x="853964" y="4209280"/>
              <a:ext cx="276038" cy="307777"/>
            </a:xfrm>
            <a:prstGeom prst="rect">
              <a:avLst/>
            </a:prstGeom>
            <a:solidFill>
              <a:schemeClr val="tx2">
                <a:lumMod val="60000"/>
                <a:lumOff val="40000"/>
              </a:schemeClr>
            </a:solid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spTree>
    <p:extLst>
      <p:ext uri="{BB962C8B-B14F-4D97-AF65-F5344CB8AC3E}">
        <p14:creationId xmlns:p14="http://schemas.microsoft.com/office/powerpoint/2010/main" val="30218430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Priemonių planavimo etape svarbus  kompleksiškumo, potencialo vertinimo bei rodiklių planavimo principas</a:t>
            </a:r>
            <a:endParaRPr lang="lt-LT" dirty="0"/>
          </a:p>
        </p:txBody>
      </p:sp>
      <p:sp>
        <p:nvSpPr>
          <p:cNvPr id="5" name="Rectangle 4"/>
          <p:cNvSpPr/>
          <p:nvPr/>
        </p:nvSpPr>
        <p:spPr>
          <a:xfrm>
            <a:off x="823773" y="1743200"/>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Kompleksiškumo stoka energijos vartojimo efektyvumo srityje </a:t>
            </a:r>
            <a:endParaRPr lang="lt-LT" sz="1200" dirty="0">
              <a:solidFill>
                <a:schemeClr val="bg1"/>
              </a:solidFill>
            </a:endParaRPr>
          </a:p>
        </p:txBody>
      </p:sp>
      <p:sp>
        <p:nvSpPr>
          <p:cNvPr id="6" name="Rectangle 5"/>
          <p:cNvSpPr/>
          <p:nvPr/>
        </p:nvSpPr>
        <p:spPr>
          <a:xfrm>
            <a:off x="323528" y="1743199"/>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stretch>
            <a:fillRect/>
          </a:stretch>
        </p:blipFill>
        <p:spPr>
          <a:xfrm>
            <a:off x="387176" y="1822210"/>
            <a:ext cx="333336" cy="333336"/>
          </a:xfrm>
          <a:prstGeom prst="rect">
            <a:avLst/>
          </a:prstGeom>
        </p:spPr>
      </p:pic>
      <p:sp>
        <p:nvSpPr>
          <p:cNvPr id="8" name="Rectangle 7"/>
          <p:cNvSpPr/>
          <p:nvPr/>
        </p:nvSpPr>
        <p:spPr>
          <a:xfrm>
            <a:off x="823773" y="3687415"/>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Potencialo neįvertinimas nacionaliniuose strateginiuose dokumentuose ir veiksmų programose</a:t>
            </a:r>
            <a:endParaRPr lang="lt-LT" sz="1200" dirty="0">
              <a:solidFill>
                <a:schemeClr val="bg1"/>
              </a:solidFill>
            </a:endParaRPr>
          </a:p>
        </p:txBody>
      </p:sp>
      <p:sp>
        <p:nvSpPr>
          <p:cNvPr id="9" name="Rectangle 8"/>
          <p:cNvSpPr/>
          <p:nvPr/>
        </p:nvSpPr>
        <p:spPr>
          <a:xfrm>
            <a:off x="823773" y="2103239"/>
            <a:ext cx="7921005"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V</a:t>
            </a:r>
            <a:r>
              <a:rPr lang="lt-LT" sz="1200" dirty="0" smtClean="0"/>
              <a:t>iešos </a:t>
            </a:r>
            <a:r>
              <a:rPr lang="lt-LT" sz="1200" dirty="0"/>
              <a:t>paskirties pastatų ir daugiabučių renovavimas pagal Vidaus reikalų ministerijos priemones silpnai atliepė energijos ir energijos vartojimo efektyvumo didinimo tikslus – finansuoti ne energijos vartojimo požiūriu neefektyviausi pastatai, tačiau </a:t>
            </a:r>
            <a:r>
              <a:rPr lang="lt-LT" sz="1200" dirty="0" smtClean="0"/>
              <a:t>turintys didžiausią </a:t>
            </a:r>
            <a:r>
              <a:rPr lang="lt-LT" sz="1200" dirty="0"/>
              <a:t>teigiamą poveikį regioninės politikos tikslų įgyvendinimui.</a:t>
            </a:r>
            <a:endParaRPr lang="lt-LT" sz="1200" dirty="0">
              <a:latin typeface="Calibri" panose="020F0502020204030204" pitchFamily="34" charset="0"/>
              <a:cs typeface="Calibri" panose="020F0502020204030204" pitchFamily="34" charset="0"/>
            </a:endParaRPr>
          </a:p>
        </p:txBody>
      </p:sp>
      <p:sp>
        <p:nvSpPr>
          <p:cNvPr id="10" name="Rectangle 9"/>
          <p:cNvSpPr/>
          <p:nvPr/>
        </p:nvSpPr>
        <p:spPr>
          <a:xfrm>
            <a:off x="823773" y="2895327"/>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K</a:t>
            </a:r>
            <a:r>
              <a:rPr lang="lt-LT" sz="1200" dirty="0" smtClean="0"/>
              <a:t>ompleksinis </a:t>
            </a:r>
            <a:r>
              <a:rPr lang="lt-LT" sz="1200" dirty="0"/>
              <a:t>požiūris reikalingas, jei pastatų renovavimo projektų veiklos įgyvendinamos iš skirtingų priemonių, tačiau tarpusavyje techniniu požiūriu derančių</a:t>
            </a:r>
            <a:endParaRPr lang="lt-LT" sz="1200" dirty="0">
              <a:latin typeface="Calibri" panose="020F0502020204030204" pitchFamily="34" charset="0"/>
              <a:cs typeface="Calibri" panose="020F0502020204030204" pitchFamily="34" charset="0"/>
            </a:endParaRPr>
          </a:p>
        </p:txBody>
      </p:sp>
      <p:sp>
        <p:nvSpPr>
          <p:cNvPr id="11" name="Rectangle 10"/>
          <p:cNvSpPr/>
          <p:nvPr/>
        </p:nvSpPr>
        <p:spPr>
          <a:xfrm>
            <a:off x="323528" y="3689782"/>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2"/>
          <a:stretch>
            <a:fillRect/>
          </a:stretch>
        </p:blipFill>
        <p:spPr>
          <a:xfrm>
            <a:off x="395536" y="3759423"/>
            <a:ext cx="333336" cy="333336"/>
          </a:xfrm>
          <a:prstGeom prst="rect">
            <a:avLst/>
          </a:prstGeom>
        </p:spPr>
      </p:pic>
      <p:sp>
        <p:nvSpPr>
          <p:cNvPr id="13" name="Rectangle 12"/>
          <p:cNvSpPr/>
          <p:nvPr/>
        </p:nvSpPr>
        <p:spPr>
          <a:xfrm>
            <a:off x="823773" y="4047455"/>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S</a:t>
            </a:r>
            <a:r>
              <a:rPr lang="lt-LT" sz="1200" dirty="0" smtClean="0"/>
              <a:t>varbu</a:t>
            </a:r>
            <a:r>
              <a:rPr lang="lt-LT" sz="1200" dirty="0"/>
              <a:t>, kad planuojant šilumos perdavimo (CŠT) ir gamybos pajėgumus, būtų įvertinami ir šilumos vartojimo potencialo pokyčiai, siejami su pastatų renovacijos procesais.</a:t>
            </a:r>
            <a:endParaRPr lang="lt-LT" sz="1200" dirty="0">
              <a:latin typeface="Calibri" panose="020F0502020204030204" pitchFamily="34" charset="0"/>
              <a:cs typeface="Calibri" panose="020F0502020204030204" pitchFamily="34" charset="0"/>
            </a:endParaRPr>
          </a:p>
        </p:txBody>
      </p:sp>
      <p:sp>
        <p:nvSpPr>
          <p:cNvPr id="19" name="Rectangle 18"/>
          <p:cNvSpPr/>
          <p:nvPr/>
        </p:nvSpPr>
        <p:spPr>
          <a:xfrm>
            <a:off x="823773" y="4839543"/>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Rodiklių planavimas ir rodiklių duomenų informacija</a:t>
            </a:r>
            <a:r>
              <a:rPr lang="lt-LT" sz="1200" dirty="0">
                <a:solidFill>
                  <a:schemeClr val="bg1"/>
                </a:solidFill>
              </a:rPr>
              <a:t> </a:t>
            </a:r>
          </a:p>
        </p:txBody>
      </p:sp>
      <p:sp>
        <p:nvSpPr>
          <p:cNvPr id="20" name="Rectangle 19"/>
          <p:cNvSpPr/>
          <p:nvPr/>
        </p:nvSpPr>
        <p:spPr>
          <a:xfrm>
            <a:off x="323528" y="4841910"/>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stretch>
            <a:fillRect/>
          </a:stretch>
        </p:blipFill>
        <p:spPr>
          <a:xfrm>
            <a:off x="372220" y="4911551"/>
            <a:ext cx="333336" cy="333336"/>
          </a:xfrm>
          <a:prstGeom prst="rect">
            <a:avLst/>
          </a:prstGeom>
        </p:spPr>
      </p:pic>
      <p:sp>
        <p:nvSpPr>
          <p:cNvPr id="22" name="Rectangle 21"/>
          <p:cNvSpPr/>
          <p:nvPr/>
        </p:nvSpPr>
        <p:spPr>
          <a:xfrm>
            <a:off x="823773" y="5199583"/>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P</a:t>
            </a:r>
            <a:r>
              <a:rPr lang="lt-LT" sz="1200" dirty="0" smtClean="0"/>
              <a:t>lanuojant </a:t>
            </a:r>
            <a:r>
              <a:rPr lang="lt-LT" sz="1200" dirty="0"/>
              <a:t>rodiklius svarbu užtikrinti, kad informacija apie rodiklį yra ir bus renkama, o rodiklių aktualios reikšmės bus atnaujinamos ES struktūrinės paramos kompiuterinėje informacinėje valdymo ir priežiūros sistemoje (SFMIS). </a:t>
            </a:r>
            <a:endParaRPr lang="lt-LT"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6034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Vertinimo imtis ir apribojimai</a:t>
            </a:r>
            <a:endParaRPr lang="lt-LT" dirty="0"/>
          </a:p>
        </p:txBody>
      </p:sp>
      <p:sp>
        <p:nvSpPr>
          <p:cNvPr id="3" name="Turinio vietos rezervavimo ženklas 2"/>
          <p:cNvSpPr>
            <a:spLocks noGrp="1"/>
          </p:cNvSpPr>
          <p:nvPr>
            <p:ph idx="1"/>
          </p:nvPr>
        </p:nvSpPr>
        <p:spPr>
          <a:xfrm>
            <a:off x="447675" y="1340768"/>
            <a:ext cx="8067675" cy="4548163"/>
          </a:xfrm>
        </p:spPr>
        <p:txBody>
          <a:bodyPr/>
          <a:lstStyle/>
          <a:p>
            <a:r>
              <a:rPr lang="lt-LT" sz="1400" dirty="0"/>
              <a:t>VP2‒4.1‒ŪM‒02‒V „Gamtinių dujų perdavimo sistemos modernizavimas ir plėtra“;</a:t>
            </a:r>
          </a:p>
          <a:p>
            <a:r>
              <a:rPr lang="lt-LT" sz="1400" dirty="0"/>
              <a:t>VP2‒4.1‒ŪM‒01‒V „Elektros perdavimo sistemos modernizavimas ir plėtra“;</a:t>
            </a:r>
          </a:p>
          <a:p>
            <a:r>
              <a:rPr lang="lt-LT" sz="1400" dirty="0"/>
              <a:t>VP2‒4.2‒ŪM‒01‒K „Elektros skirstymo sistemos modernizavimas ir plėtra“;</a:t>
            </a:r>
          </a:p>
          <a:p>
            <a:r>
              <a:rPr lang="lt-LT" sz="1400" dirty="0"/>
              <a:t>VP2‒4.2‒ŪM‒03‒V „Energetikos objektų rekonstravimas ir perkėlimas“.</a:t>
            </a:r>
          </a:p>
          <a:p>
            <a:r>
              <a:rPr lang="lt-LT" sz="1400" dirty="0"/>
              <a:t>VP3‒3.4‒ŪM‒01‒K „Energijos gamybos efektyvumo didinimas“; </a:t>
            </a:r>
          </a:p>
          <a:p>
            <a:r>
              <a:rPr lang="lt-LT" sz="1400" dirty="0"/>
              <a:t>VP3‒3.4‒ŪM‒02‒K „Atsinaujinančių energijos išteklių panaudojimas energijos gamybai“;</a:t>
            </a:r>
          </a:p>
          <a:p>
            <a:r>
              <a:rPr lang="lt-LT" sz="1400" dirty="0"/>
              <a:t>VP3‒3.4‒ŪM‒06‒V „Atsinaujinančių energijos išteklių panaudojimas energijos gamybai-2“</a:t>
            </a:r>
          </a:p>
          <a:p>
            <a:r>
              <a:rPr lang="lt-LT" sz="1400" dirty="0"/>
              <a:t>VP2‒4.2‒UM‒02‒K „Šilumos tiekimo sistemos modernizavimas ir plėtra“;</a:t>
            </a:r>
          </a:p>
          <a:p>
            <a:r>
              <a:rPr lang="lt-LT" sz="1400" dirty="0"/>
              <a:t>VP3‒3.4‒ŪM‒03‒V „Viešosios paskirties pastatų renovavimas nacionaliniu lygiu“; </a:t>
            </a:r>
          </a:p>
          <a:p>
            <a:r>
              <a:rPr lang="lt-LT" sz="1400" dirty="0"/>
              <a:t>VP3‒3.4‒ŪM‒04‒R „Viešosios paskirties pastatų renovavimas regioniniu lygiu“; </a:t>
            </a:r>
          </a:p>
          <a:p>
            <a:r>
              <a:rPr lang="lt-LT" sz="1400" dirty="0"/>
              <a:t>VP3‒3.4‒ŪM‒05‒V „Viešosios paskirties pastatų renovavimo projektai, atitinkantys Lietuvos 2004–2006m. bendrojo programavimo dokumento 1.2 priemonės“ naudos ir kokybės vertinimo kriterijus“</a:t>
            </a:r>
          </a:p>
          <a:p>
            <a:r>
              <a:rPr lang="lt-LT" sz="1400" dirty="0"/>
              <a:t>VP3‒1.1‒VRM‒03‒R Daugiabučių namų atnaujinimas pirmiausia didinant jų energijos vartojimo efektyvumą VP3‒1.1‒VRM‒03‒R</a:t>
            </a:r>
          </a:p>
          <a:p>
            <a:r>
              <a:rPr lang="lt-LT" sz="1400" dirty="0"/>
              <a:t>VP3‒1.1‒AM‒02‒V Daugiabučių namų modernizavimo skatinimas </a:t>
            </a:r>
          </a:p>
          <a:p>
            <a:r>
              <a:rPr lang="lt-LT" sz="1400" dirty="0"/>
              <a:t>VP3‒1.1‒VRM‒04‒R Socialinio būsto plėtra ir jo kokybės gerinimas </a:t>
            </a:r>
          </a:p>
          <a:p>
            <a:r>
              <a:rPr lang="lt-LT" sz="1400" dirty="0"/>
              <a:t>VP3‒1.1‒AM‒01‒V „JESSICA kontroliuojantysis fondas“</a:t>
            </a:r>
          </a:p>
          <a:p>
            <a:endParaRPr lang="lt-LT" sz="1400" dirty="0"/>
          </a:p>
        </p:txBody>
      </p:sp>
    </p:spTree>
    <p:extLst>
      <p:ext uri="{BB962C8B-B14F-4D97-AF65-F5344CB8AC3E}">
        <p14:creationId xmlns:p14="http://schemas.microsoft.com/office/powerpoint/2010/main" val="8481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Energijos vartojimo efektyvumo kriterijų taikymas svarbus užtikrinant priemonių įgyvendinimo efektyvumą</a:t>
            </a:r>
            <a:endParaRPr lang="lt-LT" dirty="0"/>
          </a:p>
        </p:txBody>
      </p:sp>
      <p:sp>
        <p:nvSpPr>
          <p:cNvPr id="5" name="Rectangle 4"/>
          <p:cNvSpPr/>
          <p:nvPr/>
        </p:nvSpPr>
        <p:spPr>
          <a:xfrm>
            <a:off x="823773" y="1700808"/>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Energijos vartojimo efektyvumo priemonių įgyvendinimas siekiant kitokių pirminių tikslų</a:t>
            </a:r>
            <a:endParaRPr lang="lt-LT" sz="1200" dirty="0">
              <a:solidFill>
                <a:schemeClr val="bg1"/>
              </a:solidFill>
            </a:endParaRPr>
          </a:p>
        </p:txBody>
      </p:sp>
      <p:sp>
        <p:nvSpPr>
          <p:cNvPr id="6" name="Rectangle 5"/>
          <p:cNvSpPr/>
          <p:nvPr/>
        </p:nvSpPr>
        <p:spPr>
          <a:xfrm>
            <a:off x="323528" y="1703175"/>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stretch>
            <a:fillRect/>
          </a:stretch>
        </p:blipFill>
        <p:spPr>
          <a:xfrm>
            <a:off x="372220" y="1772816"/>
            <a:ext cx="333336" cy="333336"/>
          </a:xfrm>
          <a:prstGeom prst="rect">
            <a:avLst/>
          </a:prstGeom>
        </p:spPr>
      </p:pic>
      <p:sp>
        <p:nvSpPr>
          <p:cNvPr id="8" name="Rectangle 7"/>
          <p:cNvSpPr/>
          <p:nvPr/>
        </p:nvSpPr>
        <p:spPr>
          <a:xfrm>
            <a:off x="823773" y="2060848"/>
            <a:ext cx="7921005"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smtClean="0"/>
              <a:t>Svarbu</a:t>
            </a:r>
            <a:r>
              <a:rPr lang="lt-LT" sz="1200" dirty="0"/>
              <a:t>, kad energijos vartojimo efektyvumo priemonių įgyvendinimas siekiant kitokių pirminių tikslų, (pvz. regioninės politikos įgyvendinimo) būtų vykdomas taikant visoms techniniu požiūriu panašioms priemonėms </a:t>
            </a:r>
            <a:r>
              <a:rPr lang="lt-LT" sz="1200" dirty="0" smtClean="0"/>
              <a:t>tuos </a:t>
            </a:r>
            <a:r>
              <a:rPr lang="lt-LT" sz="1200" dirty="0"/>
              <a:t>pačius atrankos kriterijus (finansuojant didžiausius energijos sutaupymus lemiančius projektus) ir matuojant tais pačiais rodikliais. </a:t>
            </a:r>
            <a:endParaRPr lang="lt-LT" sz="1200" dirty="0">
              <a:latin typeface="Calibri" panose="020F0502020204030204" pitchFamily="34" charset="0"/>
              <a:cs typeface="Calibri" panose="020F0502020204030204" pitchFamily="34" charset="0"/>
            </a:endParaRPr>
          </a:p>
        </p:txBody>
      </p:sp>
      <p:sp>
        <p:nvSpPr>
          <p:cNvPr id="9" name="Rectangle 8"/>
          <p:cNvSpPr/>
          <p:nvPr/>
        </p:nvSpPr>
        <p:spPr>
          <a:xfrm>
            <a:off x="823773" y="3028046"/>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Energijos efektyvumo priemonių naudojimas minimaliems higienos reikalavimams pasiekti</a:t>
            </a:r>
            <a:endParaRPr lang="lt-LT" sz="1200" dirty="0">
              <a:solidFill>
                <a:schemeClr val="bg1"/>
              </a:solidFill>
            </a:endParaRPr>
          </a:p>
        </p:txBody>
      </p:sp>
      <p:sp>
        <p:nvSpPr>
          <p:cNvPr id="10" name="Rectangle 9"/>
          <p:cNvSpPr/>
          <p:nvPr/>
        </p:nvSpPr>
        <p:spPr>
          <a:xfrm>
            <a:off x="323528" y="3030413"/>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a:stretch>
            <a:fillRect/>
          </a:stretch>
        </p:blipFill>
        <p:spPr>
          <a:xfrm>
            <a:off x="385954" y="3100054"/>
            <a:ext cx="333336" cy="333336"/>
          </a:xfrm>
          <a:prstGeom prst="rect">
            <a:avLst/>
          </a:prstGeom>
        </p:spPr>
      </p:pic>
      <p:sp>
        <p:nvSpPr>
          <p:cNvPr id="12" name="Rectangle 11"/>
          <p:cNvSpPr/>
          <p:nvPr/>
        </p:nvSpPr>
        <p:spPr>
          <a:xfrm>
            <a:off x="823773" y="3399383"/>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S</a:t>
            </a:r>
            <a:r>
              <a:rPr lang="lt-LT" sz="1200" dirty="0" smtClean="0"/>
              <a:t>varbu </a:t>
            </a:r>
            <a:r>
              <a:rPr lang="lt-LT" sz="1200" dirty="0"/>
              <a:t>įvertinti, kad dalis energijos efektyvumo priemonių realių finansinių sutaupymų projektų vykdytojams gali negeneruoti, o pastatų apšiltinimas tik užtikrina higienos reikalavimų pasiekimą.</a:t>
            </a:r>
            <a:endParaRPr lang="lt-LT" sz="1200" dirty="0">
              <a:latin typeface="Calibri" panose="020F0502020204030204" pitchFamily="34" charset="0"/>
              <a:cs typeface="Calibri" panose="020F0502020204030204" pitchFamily="34" charset="0"/>
            </a:endParaRPr>
          </a:p>
        </p:txBody>
      </p:sp>
      <p:sp>
        <p:nvSpPr>
          <p:cNvPr id="13" name="Rectangle 12"/>
          <p:cNvSpPr/>
          <p:nvPr/>
        </p:nvSpPr>
        <p:spPr>
          <a:xfrm>
            <a:off x="823773" y="4762881"/>
            <a:ext cx="7921005" cy="276999"/>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Energijos vartojimo efektyvumo prioriteto užtikrinimas regioninės politikos įgyvendinime</a:t>
            </a:r>
            <a:r>
              <a:rPr lang="lt-LT" sz="1200" dirty="0">
                <a:solidFill>
                  <a:schemeClr val="bg1"/>
                </a:solidFill>
              </a:rPr>
              <a:t> </a:t>
            </a:r>
          </a:p>
        </p:txBody>
      </p:sp>
      <p:sp>
        <p:nvSpPr>
          <p:cNvPr id="14" name="Rectangle 13"/>
          <p:cNvSpPr/>
          <p:nvPr/>
        </p:nvSpPr>
        <p:spPr>
          <a:xfrm>
            <a:off x="323528" y="4765248"/>
            <a:ext cx="414000" cy="461665"/>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2"/>
          <a:stretch>
            <a:fillRect/>
          </a:stretch>
        </p:blipFill>
        <p:spPr>
          <a:xfrm>
            <a:off x="385954" y="4834889"/>
            <a:ext cx="333336" cy="333336"/>
          </a:xfrm>
          <a:prstGeom prst="rect">
            <a:avLst/>
          </a:prstGeom>
        </p:spPr>
      </p:pic>
      <p:sp>
        <p:nvSpPr>
          <p:cNvPr id="16" name="Rectangle 15"/>
          <p:cNvSpPr/>
          <p:nvPr/>
        </p:nvSpPr>
        <p:spPr>
          <a:xfrm>
            <a:off x="823773" y="5127575"/>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smtClean="0"/>
              <a:t>Svarbu </a:t>
            </a:r>
            <a:r>
              <a:rPr lang="lt-LT" sz="1200" dirty="0"/>
              <a:t>užtikrinti, kad regionų plėtros tarybos tvirtinant projektus įgyvendinamus pagal regioninio planavimo priemones, būtų laikomasi energetinio efektyvumo kriterijų.</a:t>
            </a:r>
            <a:endParaRPr lang="lt-LT" sz="1200" dirty="0">
              <a:latin typeface="Calibri" panose="020F0502020204030204" pitchFamily="34" charset="0"/>
              <a:cs typeface="Calibri" panose="020F0502020204030204" pitchFamily="34" charset="0"/>
            </a:endParaRPr>
          </a:p>
        </p:txBody>
      </p:sp>
      <p:sp>
        <p:nvSpPr>
          <p:cNvPr id="17" name="Rectangle 16"/>
          <p:cNvSpPr/>
          <p:nvPr/>
        </p:nvSpPr>
        <p:spPr>
          <a:xfrm>
            <a:off x="823773" y="4005064"/>
            <a:ext cx="7921005" cy="46166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Esant tik skaičiuotinam, o ne faktinam sutaupymui – finansų inžinerijos priemonės taikymas ir energijos taupymo paslaugų teikėjo (ETPT įmonės) pritraukimas būtų sunkiai įgyvendinamas. </a:t>
            </a:r>
            <a:endParaRPr lang="lt-LT"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1967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0804990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1202"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47674" y="260648"/>
            <a:ext cx="8067675" cy="1080120"/>
          </a:xfrm>
        </p:spPr>
        <p:txBody>
          <a:bodyPr/>
          <a:lstStyle/>
          <a:p>
            <a:r>
              <a:rPr lang="lt-LT" dirty="0" smtClean="0"/>
              <a:t>Turinys</a:t>
            </a:r>
            <a:endParaRPr lang="lt-LT" dirty="0"/>
          </a:p>
        </p:txBody>
      </p:sp>
      <p:grpSp>
        <p:nvGrpSpPr>
          <p:cNvPr id="43" name="Group 42"/>
          <p:cNvGrpSpPr/>
          <p:nvPr/>
        </p:nvGrpSpPr>
        <p:grpSpPr>
          <a:xfrm>
            <a:off x="401563" y="1374883"/>
            <a:ext cx="8343852" cy="792088"/>
            <a:chOff x="422764" y="692696"/>
            <a:chExt cx="8343852" cy="792088"/>
          </a:xfrm>
        </p:grpSpPr>
        <p:sp>
          <p:nvSpPr>
            <p:cNvPr id="6" name="Rectangle 5"/>
            <p:cNvSpPr/>
            <p:nvPr/>
          </p:nvSpPr>
          <p:spPr>
            <a:xfrm>
              <a:off x="422764" y="692696"/>
              <a:ext cx="8343852" cy="792088"/>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chemeClr val="tx1"/>
                  </a:solidFill>
                  <a:latin typeface="Calibri" panose="020F0502020204030204" pitchFamily="34" charset="0"/>
                  <a:cs typeface="Avenir Next Regular"/>
                </a:rPr>
                <a:t>Vertinimo tikslas, uždaviniai, klausimai, metodologija</a:t>
              </a:r>
              <a:endParaRPr lang="lt-LT" sz="1400" dirty="0">
                <a:solidFill>
                  <a:schemeClr val="tx1"/>
                </a:solidFill>
                <a:latin typeface="Calibri" panose="020F0502020204030204" pitchFamily="34" charset="0"/>
                <a:cs typeface="Avenir Next Regular"/>
              </a:endParaRPr>
            </a:p>
          </p:txBody>
        </p:sp>
        <p:sp>
          <p:nvSpPr>
            <p:cNvPr id="37" name="TextBox 36"/>
            <p:cNvSpPr txBox="1"/>
            <p:nvPr/>
          </p:nvSpPr>
          <p:spPr>
            <a:xfrm>
              <a:off x="827584" y="90872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1</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3" name="Group 2"/>
          <p:cNvGrpSpPr/>
          <p:nvPr/>
        </p:nvGrpSpPr>
        <p:grpSpPr>
          <a:xfrm>
            <a:off x="399600" y="3086105"/>
            <a:ext cx="8344800" cy="792000"/>
            <a:chOff x="399600" y="3103075"/>
            <a:chExt cx="8344800" cy="792000"/>
          </a:xfrm>
          <a:solidFill>
            <a:schemeClr val="bg1">
              <a:lumMod val="85000"/>
            </a:schemeClr>
          </a:solidFill>
        </p:grpSpPr>
        <p:sp>
          <p:nvSpPr>
            <p:cNvPr id="9" name="Rectangle 8"/>
            <p:cNvSpPr/>
            <p:nvPr/>
          </p:nvSpPr>
          <p:spPr>
            <a:xfrm>
              <a:off x="399600" y="3103075"/>
              <a:ext cx="8344800" cy="792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Sektina ES šalių patirtis</a:t>
              </a:r>
              <a:endParaRPr lang="en-GB" sz="1400" dirty="0" smtClean="0">
                <a:solidFill>
                  <a:schemeClr val="tx1"/>
                </a:solidFill>
                <a:latin typeface="Calibri" panose="020F0502020204030204" pitchFamily="34" charset="0"/>
                <a:cs typeface="Avenir Next Regular"/>
              </a:endParaRPr>
            </a:p>
          </p:txBody>
        </p:sp>
        <p:sp>
          <p:nvSpPr>
            <p:cNvPr id="27" name="Rectangle 26"/>
            <p:cNvSpPr/>
            <p:nvPr/>
          </p:nvSpPr>
          <p:spPr>
            <a:xfrm>
              <a:off x="839583" y="3345186"/>
              <a:ext cx="276038"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3</a:t>
              </a:r>
              <a:endParaRPr lang="en-US" sz="1400" dirty="0">
                <a:solidFill>
                  <a:srgbClr val="000000"/>
                </a:solidFill>
                <a:latin typeface="Calibri" panose="020F0502020204030204" pitchFamily="34" charset="0"/>
                <a:cs typeface="Avenir Next Demi Bold"/>
              </a:endParaRPr>
            </a:p>
          </p:txBody>
        </p:sp>
      </p:grpSp>
      <p:grpSp>
        <p:nvGrpSpPr>
          <p:cNvPr id="7" name="Group 6"/>
          <p:cNvGrpSpPr/>
          <p:nvPr/>
        </p:nvGrpSpPr>
        <p:grpSpPr>
          <a:xfrm>
            <a:off x="398586" y="2230538"/>
            <a:ext cx="8344800" cy="792000"/>
            <a:chOff x="398586" y="2238979"/>
            <a:chExt cx="8344800" cy="792000"/>
          </a:xfrm>
        </p:grpSpPr>
        <p:sp>
          <p:nvSpPr>
            <p:cNvPr id="25" name="Rectangle 24"/>
            <p:cNvSpPr/>
            <p:nvPr/>
          </p:nvSpPr>
          <p:spPr>
            <a:xfrm>
              <a:off x="398586" y="2238979"/>
              <a:ext cx="8344800" cy="792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ES struktūrinės paramos poveikio energetikos sektoriui rezultatai</a:t>
              </a:r>
              <a:endParaRPr lang="en-GB" sz="1400" dirty="0" smtClean="0">
                <a:solidFill>
                  <a:schemeClr val="tx1"/>
                </a:solidFill>
                <a:latin typeface="Calibri" panose="020F0502020204030204" pitchFamily="34" charset="0"/>
                <a:cs typeface="Avenir Next Regular"/>
              </a:endParaRPr>
            </a:p>
          </p:txBody>
        </p:sp>
        <p:sp>
          <p:nvSpPr>
            <p:cNvPr id="21" name="TextBox 20"/>
            <p:cNvSpPr txBox="1"/>
            <p:nvPr/>
          </p:nvSpPr>
          <p:spPr>
            <a:xfrm>
              <a:off x="832662" y="248926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2</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8" name="Group 7"/>
          <p:cNvGrpSpPr/>
          <p:nvPr/>
        </p:nvGrpSpPr>
        <p:grpSpPr>
          <a:xfrm>
            <a:off x="400074" y="3941672"/>
            <a:ext cx="8343852" cy="792000"/>
            <a:chOff x="400074" y="3967171"/>
            <a:chExt cx="8343852" cy="792000"/>
          </a:xfrm>
        </p:grpSpPr>
        <p:grpSp>
          <p:nvGrpSpPr>
            <p:cNvPr id="38" name="Group 37"/>
            <p:cNvGrpSpPr/>
            <p:nvPr/>
          </p:nvGrpSpPr>
          <p:grpSpPr>
            <a:xfrm>
              <a:off x="400074" y="3967171"/>
              <a:ext cx="8343852" cy="792000"/>
              <a:chOff x="430213" y="2044362"/>
              <a:chExt cx="8343852" cy="510349"/>
            </a:xfrm>
            <a:solidFill>
              <a:schemeClr val="bg1">
                <a:lumMod val="95000"/>
              </a:schemeClr>
            </a:solidFill>
          </p:grpSpPr>
          <p:sp>
            <p:nvSpPr>
              <p:cNvPr id="39" name="Rectangle 38"/>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Planavimo, administravimo, projektų įgyvendinimo pamokos</a:t>
                </a:r>
                <a:endParaRPr lang="lt-LT" sz="1400" dirty="0">
                  <a:solidFill>
                    <a:srgbClr val="000000"/>
                  </a:solidFill>
                  <a:latin typeface="Calibri" panose="020F0502020204030204" pitchFamily="34" charset="0"/>
                  <a:cs typeface="Avenir Next Regular"/>
                </a:endParaRPr>
              </a:p>
            </p:txBody>
          </p:sp>
          <p:sp>
            <p:nvSpPr>
              <p:cNvPr id="40" name="Rectangle 39"/>
              <p:cNvSpPr/>
              <p:nvPr/>
            </p:nvSpPr>
            <p:spPr>
              <a:xfrm>
                <a:off x="859670" y="2145647"/>
                <a:ext cx="284696"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sp>
          <p:nvSpPr>
            <p:cNvPr id="23" name="Rectangle 22"/>
            <p:cNvSpPr/>
            <p:nvPr/>
          </p:nvSpPr>
          <p:spPr>
            <a:xfrm>
              <a:off x="853964" y="4209280"/>
              <a:ext cx="276038" cy="307777"/>
            </a:xfrm>
            <a:prstGeom prst="rect">
              <a:avLst/>
            </a:prstGeom>
            <a:solidFill>
              <a:schemeClr val="bg1">
                <a:lumMod val="95000"/>
              </a:schemeClr>
            </a:solid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grpSp>
        <p:nvGrpSpPr>
          <p:cNvPr id="5" name="Group 4"/>
          <p:cNvGrpSpPr/>
          <p:nvPr/>
        </p:nvGrpSpPr>
        <p:grpSpPr>
          <a:xfrm>
            <a:off x="395535" y="4797240"/>
            <a:ext cx="8343853" cy="792000"/>
            <a:chOff x="395535" y="4797240"/>
            <a:chExt cx="8343853" cy="792000"/>
          </a:xfrm>
        </p:grpSpPr>
        <p:grpSp>
          <p:nvGrpSpPr>
            <p:cNvPr id="11" name="Group 10"/>
            <p:cNvGrpSpPr/>
            <p:nvPr/>
          </p:nvGrpSpPr>
          <p:grpSpPr>
            <a:xfrm>
              <a:off x="395536" y="4797240"/>
              <a:ext cx="8343852" cy="792000"/>
              <a:chOff x="430213" y="2044362"/>
              <a:chExt cx="8343852" cy="510349"/>
            </a:xfrm>
            <a:solidFill>
              <a:schemeClr val="tx2">
                <a:lumMod val="40000"/>
                <a:lumOff val="60000"/>
              </a:schemeClr>
            </a:solidFill>
          </p:grpSpPr>
          <p:sp>
            <p:nvSpPr>
              <p:cNvPr id="12" name="Rectangle 11"/>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Išvados ir rekomendacijos</a:t>
                </a:r>
                <a:endParaRPr lang="lt-LT" sz="1400" dirty="0">
                  <a:solidFill>
                    <a:srgbClr val="000000"/>
                  </a:solidFill>
                  <a:latin typeface="Calibri" panose="020F0502020204030204" pitchFamily="34" charset="0"/>
                  <a:cs typeface="Avenir Next Regular"/>
                </a:endParaRPr>
              </a:p>
            </p:txBody>
          </p:sp>
          <p:sp>
            <p:nvSpPr>
              <p:cNvPr id="13" name="Rectangle 12"/>
              <p:cNvSpPr/>
              <p:nvPr/>
            </p:nvSpPr>
            <p:spPr>
              <a:xfrm>
                <a:off x="859670" y="2145647"/>
                <a:ext cx="276038" cy="198325"/>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sp>
          <p:nvSpPr>
            <p:cNvPr id="22" name="Pentagon 21"/>
            <p:cNvSpPr/>
            <p:nvPr/>
          </p:nvSpPr>
          <p:spPr>
            <a:xfrm>
              <a:off x="395535" y="4797240"/>
              <a:ext cx="1271893" cy="789077"/>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4" name="Rectangle 23"/>
            <p:cNvSpPr/>
            <p:nvPr/>
          </p:nvSpPr>
          <p:spPr>
            <a:xfrm>
              <a:off x="868345" y="5037889"/>
              <a:ext cx="276038" cy="307777"/>
            </a:xfrm>
            <a:prstGeom prst="rect">
              <a:avLst/>
            </a:prstGeom>
            <a:solidFill>
              <a:schemeClr val="tx2">
                <a:lumMod val="60000"/>
                <a:lumOff val="40000"/>
              </a:schemeClr>
            </a:solidFill>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spTree>
    <p:extLst>
      <p:ext uri="{BB962C8B-B14F-4D97-AF65-F5344CB8AC3E}">
        <p14:creationId xmlns:p14="http://schemas.microsoft.com/office/powerpoint/2010/main" val="35275544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Strateginiai siūlymai</a:t>
            </a:r>
            <a:endParaRPr lang="lt-LT" dirty="0"/>
          </a:p>
        </p:txBody>
      </p:sp>
      <p:sp>
        <p:nvSpPr>
          <p:cNvPr id="5" name="Rectangle 4"/>
          <p:cNvSpPr/>
          <p:nvPr/>
        </p:nvSpPr>
        <p:spPr>
          <a:xfrm>
            <a:off x="360344" y="1340766"/>
            <a:ext cx="1800000" cy="936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1. Priemonių </a:t>
            </a:r>
            <a:r>
              <a:rPr lang="lt-LT" sz="1200" b="1" dirty="0">
                <a:solidFill>
                  <a:schemeClr val="bg1"/>
                </a:solidFill>
              </a:rPr>
              <a:t>tęstinumas energijos vartojimo efektyvumui didinti</a:t>
            </a:r>
            <a:endParaRPr lang="lt-LT" sz="1200" dirty="0">
              <a:solidFill>
                <a:schemeClr val="bg1"/>
              </a:solidFill>
            </a:endParaRPr>
          </a:p>
        </p:txBody>
      </p:sp>
      <p:sp>
        <p:nvSpPr>
          <p:cNvPr id="8" name="Rectangle 7"/>
          <p:cNvSpPr/>
          <p:nvPr/>
        </p:nvSpPr>
        <p:spPr>
          <a:xfrm>
            <a:off x="3312472" y="1340766"/>
            <a:ext cx="5508000" cy="936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Priemonių, skirtų skatinti viešosios paskirties pastatų ir daugiabučių renovavimą, </a:t>
            </a:r>
            <a:r>
              <a:rPr lang="lt-LT" sz="1200" dirty="0" smtClean="0"/>
              <a:t>įgyvendinimas 2014–2020 </a:t>
            </a:r>
            <a:r>
              <a:rPr lang="lt-LT" sz="1200" dirty="0"/>
              <a:t>m. finansavimo periodu</a:t>
            </a:r>
            <a:r>
              <a:rPr lang="lt-LT" sz="1200" dirty="0" smtClean="0"/>
              <a:t>.;</a:t>
            </a:r>
          </a:p>
          <a:p>
            <a:pPr algn="just"/>
            <a:r>
              <a:rPr lang="lt-LT" sz="1200" dirty="0"/>
              <a:t>Peržiūrėti 2014–2020 m. ES fondų veiksmų programos priemonių, skirtų pastatų </a:t>
            </a:r>
            <a:r>
              <a:rPr lang="lt-LT" sz="1200" dirty="0" smtClean="0"/>
              <a:t>renovavimui, finansavimo </a:t>
            </a:r>
            <a:r>
              <a:rPr lang="lt-LT" sz="1200" dirty="0"/>
              <a:t>būdus ir apsvarstyti galimybę plačiau taikyti finansų inžinerijos priemones</a:t>
            </a:r>
            <a:r>
              <a:rPr lang="lt-LT" sz="1200" dirty="0" smtClean="0"/>
              <a:t> </a:t>
            </a:r>
            <a:endParaRPr lang="lt-LT" sz="1200" dirty="0">
              <a:latin typeface="Calibri" panose="020F0502020204030204" pitchFamily="34" charset="0"/>
              <a:cs typeface="Calibri" panose="020F0502020204030204" pitchFamily="34" charset="0"/>
            </a:endParaRPr>
          </a:p>
        </p:txBody>
      </p:sp>
      <p:sp>
        <p:nvSpPr>
          <p:cNvPr id="9" name="TextBox 8"/>
          <p:cNvSpPr txBox="1"/>
          <p:nvPr/>
        </p:nvSpPr>
        <p:spPr>
          <a:xfrm>
            <a:off x="395536" y="908720"/>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Identifikuotos problemos ir strateginiai siūlymai bei jų tipas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0" name="Straight Connector 9"/>
          <p:cNvCxnSpPr/>
          <p:nvPr/>
        </p:nvCxnSpPr>
        <p:spPr>
          <a:xfrm>
            <a:off x="360144" y="1196752"/>
            <a:ext cx="8424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60344" y="2375905"/>
            <a:ext cx="1800000" cy="82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2</a:t>
            </a:r>
            <a:r>
              <a:rPr lang="lt-LT" sz="1200" b="1" dirty="0" smtClean="0">
                <a:solidFill>
                  <a:schemeClr val="bg1"/>
                </a:solidFill>
              </a:rPr>
              <a:t>. </a:t>
            </a:r>
            <a:r>
              <a:rPr lang="lt-LT" sz="1200" b="1" dirty="0">
                <a:solidFill>
                  <a:schemeClr val="bg1"/>
                </a:solidFill>
              </a:rPr>
              <a:t>Finansavimo būdų tarpusavio </a:t>
            </a:r>
            <a:r>
              <a:rPr lang="lt-LT" sz="1200" b="1" dirty="0" smtClean="0">
                <a:solidFill>
                  <a:schemeClr val="bg1"/>
                </a:solidFill>
              </a:rPr>
              <a:t>derinimas</a:t>
            </a:r>
            <a:endParaRPr lang="lt-LT" sz="1200" dirty="0">
              <a:solidFill>
                <a:schemeClr val="bg1"/>
              </a:solidFill>
            </a:endParaRPr>
          </a:p>
        </p:txBody>
      </p:sp>
      <p:sp>
        <p:nvSpPr>
          <p:cNvPr id="12" name="Rectangle 11"/>
          <p:cNvSpPr/>
          <p:nvPr/>
        </p:nvSpPr>
        <p:spPr>
          <a:xfrm>
            <a:off x="3312472" y="2375904"/>
            <a:ext cx="5508000" cy="82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P</a:t>
            </a:r>
            <a:r>
              <a:rPr lang="lt-LT" sz="1200" dirty="0" smtClean="0"/>
              <a:t>eržiūrėti </a:t>
            </a:r>
            <a:r>
              <a:rPr lang="lt-LT" sz="1200" dirty="0"/>
              <a:t>energetikos srities 2014–2020 m. ES fondų veiksmų programos </a:t>
            </a:r>
            <a:r>
              <a:rPr lang="lt-LT" sz="1200" dirty="0" smtClean="0"/>
              <a:t>priemones </a:t>
            </a:r>
            <a:r>
              <a:rPr lang="lt-LT" sz="1200" dirty="0"/>
              <a:t>ir apsvarstyti perėjimo galimybę nuo projektų pareiškėjams patrauklesnės finansavimo formos (subsidijų) prie mažiau patrauklios (finansų inžinerijos) įgyvendinti etapais, pereinamuoju metu derinant abi formas. </a:t>
            </a:r>
          </a:p>
        </p:txBody>
      </p:sp>
      <p:sp>
        <p:nvSpPr>
          <p:cNvPr id="13" name="Rectangle 12"/>
          <p:cNvSpPr/>
          <p:nvPr/>
        </p:nvSpPr>
        <p:spPr>
          <a:xfrm>
            <a:off x="360344" y="3303043"/>
            <a:ext cx="1800000" cy="936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3. </a:t>
            </a:r>
            <a:r>
              <a:rPr lang="lt-LT" sz="1200" b="1" dirty="0">
                <a:solidFill>
                  <a:schemeClr val="bg1"/>
                </a:solidFill>
              </a:rPr>
              <a:t>Tiesiogiai ir netiesiogiai pastatų renovavimą remiančių priemonių rodiklių nustatymas</a:t>
            </a:r>
            <a:endParaRPr lang="lt-LT" sz="1200" dirty="0">
              <a:solidFill>
                <a:schemeClr val="bg1"/>
              </a:solidFill>
            </a:endParaRPr>
          </a:p>
        </p:txBody>
      </p:sp>
      <p:sp>
        <p:nvSpPr>
          <p:cNvPr id="14" name="Rectangle 13"/>
          <p:cNvSpPr/>
          <p:nvPr/>
        </p:nvSpPr>
        <p:spPr>
          <a:xfrm>
            <a:off x="3312472" y="3303042"/>
            <a:ext cx="5508000" cy="936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Priemonėms, reikšminga dalimi finansuojančioms tokias pačias veiklas, </a:t>
            </a:r>
            <a:r>
              <a:rPr lang="lt-LT" sz="1200" dirty="0" smtClean="0"/>
              <a:t>kuriomis prisidedama prie </a:t>
            </a:r>
            <a:r>
              <a:rPr lang="lt-LT" sz="1200" dirty="0"/>
              <a:t>energijos efektyvumo didinimo, taikyti tuos pačius rezultato rodiklius – metinius energijos sutaupymus GWh ir sumažėjusį ŠESD emisijos kiekį. </a:t>
            </a:r>
          </a:p>
        </p:txBody>
      </p:sp>
      <p:sp>
        <p:nvSpPr>
          <p:cNvPr id="15" name="Rectangle 14"/>
          <p:cNvSpPr/>
          <p:nvPr/>
        </p:nvSpPr>
        <p:spPr>
          <a:xfrm>
            <a:off x="360344" y="4338181"/>
            <a:ext cx="1800000" cy="936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4</a:t>
            </a:r>
            <a:r>
              <a:rPr lang="lt-LT" sz="1200" b="1" dirty="0" smtClean="0">
                <a:solidFill>
                  <a:schemeClr val="bg1"/>
                </a:solidFill>
              </a:rPr>
              <a:t>. </a:t>
            </a:r>
            <a:r>
              <a:rPr lang="lt-LT" sz="1200" b="1" dirty="0">
                <a:solidFill>
                  <a:schemeClr val="bg1"/>
                </a:solidFill>
              </a:rPr>
              <a:t>Priemonių įgyvendinimo laiko ir veiklų tarpusavio derinimas</a:t>
            </a:r>
            <a:endParaRPr lang="lt-LT" sz="1200" dirty="0">
              <a:solidFill>
                <a:schemeClr val="bg1"/>
              </a:solidFill>
            </a:endParaRPr>
          </a:p>
        </p:txBody>
      </p:sp>
      <p:sp>
        <p:nvSpPr>
          <p:cNvPr id="16" name="Rectangle 15"/>
          <p:cNvSpPr/>
          <p:nvPr/>
        </p:nvSpPr>
        <p:spPr>
          <a:xfrm>
            <a:off x="3312472" y="4338180"/>
            <a:ext cx="5508000" cy="936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P</a:t>
            </a:r>
            <a:r>
              <a:rPr lang="lt-LT" sz="1200" dirty="0" smtClean="0"/>
              <a:t>eržiūrėti </a:t>
            </a:r>
            <a:r>
              <a:rPr lang="lt-LT" sz="1200" dirty="0"/>
              <a:t>planuojamus kvietimus pagal 2014–2020 m. ES fondų veiksmų programos regioninio ir valstybinio planavimo </a:t>
            </a:r>
            <a:r>
              <a:rPr lang="lt-LT" sz="1200" dirty="0" smtClean="0"/>
              <a:t>priemones, </a:t>
            </a:r>
            <a:r>
              <a:rPr lang="lt-LT" sz="1200" dirty="0"/>
              <a:t>kurios </a:t>
            </a:r>
            <a:r>
              <a:rPr lang="lt-LT" sz="1200" dirty="0" smtClean="0"/>
              <a:t>tiesiogiai/netiesiogiai remia energetikos </a:t>
            </a:r>
            <a:r>
              <a:rPr lang="lt-LT" sz="1200" dirty="0"/>
              <a:t>efektyvumo didinimą pastatų </a:t>
            </a:r>
            <a:r>
              <a:rPr lang="lt-LT" sz="1200" dirty="0" smtClean="0"/>
              <a:t>ūkyje;</a:t>
            </a:r>
          </a:p>
          <a:p>
            <a:pPr algn="just"/>
            <a:r>
              <a:rPr lang="lt-LT" sz="1200" dirty="0"/>
              <a:t>Apsvarstyti galimybę pasiekti, kad pareiškėjai tam pačiam infrastruktūros objektui galėtų suderinti skirtingų priemonių </a:t>
            </a:r>
            <a:r>
              <a:rPr lang="lt-LT" sz="1200" dirty="0" smtClean="0"/>
              <a:t>veiklas</a:t>
            </a:r>
            <a:r>
              <a:rPr lang="lt-LT" sz="1200" dirty="0"/>
              <a:t>.</a:t>
            </a:r>
            <a:endParaRPr lang="lt-LT" sz="1200" dirty="0" smtClean="0"/>
          </a:p>
        </p:txBody>
      </p:sp>
      <p:sp>
        <p:nvSpPr>
          <p:cNvPr id="17" name="Rectangle 16"/>
          <p:cNvSpPr/>
          <p:nvPr/>
        </p:nvSpPr>
        <p:spPr>
          <a:xfrm>
            <a:off x="360344" y="5373320"/>
            <a:ext cx="1800000" cy="82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5. </a:t>
            </a:r>
            <a:r>
              <a:rPr lang="lt-LT" sz="1200" b="1" dirty="0">
                <a:solidFill>
                  <a:schemeClr val="bg1"/>
                </a:solidFill>
              </a:rPr>
              <a:t>Priemonių nuoseklumas šilumos ūkyje</a:t>
            </a:r>
            <a:endParaRPr lang="lt-LT" sz="1200" dirty="0">
              <a:solidFill>
                <a:schemeClr val="bg1"/>
              </a:solidFill>
            </a:endParaRPr>
          </a:p>
        </p:txBody>
      </p:sp>
      <p:sp>
        <p:nvSpPr>
          <p:cNvPr id="18" name="Rectangle 17"/>
          <p:cNvSpPr/>
          <p:nvPr/>
        </p:nvSpPr>
        <p:spPr>
          <a:xfrm>
            <a:off x="3312472" y="5373319"/>
            <a:ext cx="5508000" cy="82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2014–2020 m. programavimo laikotarpiu, prieš skiriant finansavimą projektams, turėtų būti atliktas potencialo/poreikio vertinimas (potencialo vertinimas turėtų būti atliekamas savivaldybių </a:t>
            </a:r>
            <a:r>
              <a:rPr lang="lt-LT" sz="1200" dirty="0" smtClean="0"/>
              <a:t>lygmeniu, savivaldybių </a:t>
            </a:r>
            <a:r>
              <a:rPr lang="lt-LT" sz="1200" dirty="0"/>
              <a:t>administracijos potencialo vertinimo dokumentą galėtų išduoti pareiškėjui).</a:t>
            </a:r>
          </a:p>
        </p:txBody>
      </p:sp>
      <p:sp>
        <p:nvSpPr>
          <p:cNvPr id="19" name="Rectangle 18"/>
          <p:cNvSpPr/>
          <p:nvPr/>
        </p:nvSpPr>
        <p:spPr>
          <a:xfrm>
            <a:off x="2199734" y="1340766"/>
            <a:ext cx="1044000" cy="936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0" name="Rectangle 19"/>
          <p:cNvSpPr/>
          <p:nvPr/>
        </p:nvSpPr>
        <p:spPr>
          <a:xfrm>
            <a:off x="2199734" y="2375905"/>
            <a:ext cx="1044000" cy="82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1" name="Rectangle 20"/>
          <p:cNvSpPr/>
          <p:nvPr/>
        </p:nvSpPr>
        <p:spPr>
          <a:xfrm>
            <a:off x="2199734" y="3303043"/>
            <a:ext cx="1044000" cy="936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2" name="Rectangle 21"/>
          <p:cNvSpPr/>
          <p:nvPr/>
        </p:nvSpPr>
        <p:spPr>
          <a:xfrm>
            <a:off x="2199734" y="4338181"/>
            <a:ext cx="1044000" cy="936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Daryk tai</a:t>
            </a:r>
            <a:endParaRPr lang="lt-LT" sz="1200" dirty="0">
              <a:solidFill>
                <a:schemeClr val="bg1"/>
              </a:solidFill>
            </a:endParaRPr>
          </a:p>
        </p:txBody>
      </p:sp>
      <p:sp>
        <p:nvSpPr>
          <p:cNvPr id="23" name="Rectangle 22"/>
          <p:cNvSpPr/>
          <p:nvPr/>
        </p:nvSpPr>
        <p:spPr>
          <a:xfrm>
            <a:off x="2199734" y="5373320"/>
            <a:ext cx="1044000" cy="82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Tree>
    <p:extLst>
      <p:ext uri="{BB962C8B-B14F-4D97-AF65-F5344CB8AC3E}">
        <p14:creationId xmlns:p14="http://schemas.microsoft.com/office/powerpoint/2010/main" val="30414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Strateginiai siūlymai (2)</a:t>
            </a:r>
            <a:endParaRPr lang="lt-LT" dirty="0"/>
          </a:p>
        </p:txBody>
      </p:sp>
      <p:sp>
        <p:nvSpPr>
          <p:cNvPr id="5" name="Rectangle 4"/>
          <p:cNvSpPr/>
          <p:nvPr/>
        </p:nvSpPr>
        <p:spPr>
          <a:xfrm>
            <a:off x="395536" y="1412774"/>
            <a:ext cx="1656000" cy="64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6. </a:t>
            </a:r>
            <a:r>
              <a:rPr lang="lt-LT" sz="1200" b="1" dirty="0">
                <a:solidFill>
                  <a:schemeClr val="bg1"/>
                </a:solidFill>
              </a:rPr>
              <a:t>Priemonių nekonkuravimo užtikrinimas</a:t>
            </a:r>
            <a:endParaRPr lang="lt-LT" sz="1200" dirty="0">
              <a:solidFill>
                <a:schemeClr val="bg1"/>
              </a:solidFill>
            </a:endParaRPr>
          </a:p>
        </p:txBody>
      </p:sp>
      <p:sp>
        <p:nvSpPr>
          <p:cNvPr id="8" name="Rectangle 7"/>
          <p:cNvSpPr/>
          <p:nvPr/>
        </p:nvSpPr>
        <p:spPr>
          <a:xfrm>
            <a:off x="3240464" y="1412774"/>
            <a:ext cx="5508000"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U</a:t>
            </a:r>
            <a:r>
              <a:rPr lang="lt-LT" sz="1200" dirty="0" smtClean="0"/>
              <a:t>žtikrinti</a:t>
            </a:r>
            <a:r>
              <a:rPr lang="lt-LT" sz="1200" dirty="0"/>
              <a:t>, kad priemonės nekonkuruotų tarpusavyje (pvz., derinant finansavimo būdus) ir nekonkuruotų su valstybėje teikiama parama įgyvendinant nacionalines programas. </a:t>
            </a:r>
            <a:endParaRPr lang="lt-LT" sz="1200" dirty="0">
              <a:latin typeface="Calibri" panose="020F0502020204030204" pitchFamily="34" charset="0"/>
              <a:cs typeface="Calibri" panose="020F0502020204030204" pitchFamily="34" charset="0"/>
            </a:endParaRPr>
          </a:p>
        </p:txBody>
      </p:sp>
      <p:sp>
        <p:nvSpPr>
          <p:cNvPr id="9" name="TextBox 8"/>
          <p:cNvSpPr txBox="1"/>
          <p:nvPr/>
        </p:nvSpPr>
        <p:spPr>
          <a:xfrm>
            <a:off x="467544" y="980728"/>
            <a:ext cx="4104456"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Identifikuotos problemos ir strateginiai siūlymai bei jų tipas</a:t>
            </a:r>
            <a:endParaRPr lang="lt-LT" sz="1200" dirty="0">
              <a:solidFill>
                <a:srgbClr val="321716"/>
              </a:solidFill>
              <a:latin typeface="Calibri" panose="020F0502020204030204" pitchFamily="34" charset="0"/>
              <a:cs typeface="Times New Roman" panose="02020603050405020304" pitchFamily="18" charset="0"/>
            </a:endParaRPr>
          </a:p>
        </p:txBody>
      </p:sp>
      <p:cxnSp>
        <p:nvCxnSpPr>
          <p:cNvPr id="10" name="Straight Connector 9"/>
          <p:cNvCxnSpPr/>
          <p:nvPr/>
        </p:nvCxnSpPr>
        <p:spPr>
          <a:xfrm>
            <a:off x="467544" y="1268760"/>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5536" y="2138640"/>
            <a:ext cx="1656000" cy="64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7</a:t>
            </a:r>
            <a:r>
              <a:rPr lang="lt-LT" sz="1200" b="1" dirty="0" smtClean="0">
                <a:solidFill>
                  <a:schemeClr val="bg1"/>
                </a:solidFill>
              </a:rPr>
              <a:t>. </a:t>
            </a:r>
            <a:r>
              <a:rPr lang="lt-LT" sz="1200" b="1" dirty="0">
                <a:solidFill>
                  <a:schemeClr val="bg1"/>
                </a:solidFill>
              </a:rPr>
              <a:t>Viešųjų pirkimų procedūrų stebėsena ir konsultacijos</a:t>
            </a:r>
            <a:endParaRPr lang="lt-LT" sz="1200" dirty="0">
              <a:solidFill>
                <a:schemeClr val="bg1"/>
              </a:solidFill>
            </a:endParaRPr>
          </a:p>
        </p:txBody>
      </p:sp>
      <p:sp>
        <p:nvSpPr>
          <p:cNvPr id="12" name="Rectangle 11"/>
          <p:cNvSpPr/>
          <p:nvPr/>
        </p:nvSpPr>
        <p:spPr>
          <a:xfrm>
            <a:off x="3240464" y="2138640"/>
            <a:ext cx="5508000"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Rekomenduojame energetikos srities ir energijos efektyvumo srities priemonėms, pareiškėjams parengti rekomendacinio pobūdžio viešųjų pirkimų dokumentų paketus, kurie būtų suderinti su viešųjų pirkimų tarnyba. </a:t>
            </a:r>
          </a:p>
        </p:txBody>
      </p:sp>
      <p:sp>
        <p:nvSpPr>
          <p:cNvPr id="13" name="Rectangle 12"/>
          <p:cNvSpPr/>
          <p:nvPr/>
        </p:nvSpPr>
        <p:spPr>
          <a:xfrm>
            <a:off x="395536" y="2864506"/>
            <a:ext cx="1656000" cy="8316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8</a:t>
            </a:r>
            <a:r>
              <a:rPr lang="lt-LT" sz="1200" b="1" dirty="0" smtClean="0">
                <a:solidFill>
                  <a:schemeClr val="bg1"/>
                </a:solidFill>
              </a:rPr>
              <a:t>. </a:t>
            </a:r>
            <a:r>
              <a:rPr lang="lt-LT" sz="1200" b="1" dirty="0">
                <a:solidFill>
                  <a:schemeClr val="bg1"/>
                </a:solidFill>
              </a:rPr>
              <a:t>Energijos šaltinių diversifikacija šilumos ūkiui</a:t>
            </a:r>
            <a:endParaRPr lang="lt-LT" sz="1200" dirty="0">
              <a:solidFill>
                <a:schemeClr val="bg1"/>
              </a:solidFill>
            </a:endParaRPr>
          </a:p>
        </p:txBody>
      </p:sp>
      <p:sp>
        <p:nvSpPr>
          <p:cNvPr id="14" name="Rectangle 13"/>
          <p:cNvSpPr/>
          <p:nvPr/>
        </p:nvSpPr>
        <p:spPr>
          <a:xfrm>
            <a:off x="3240464" y="2864506"/>
            <a:ext cx="5508000" cy="8316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smtClean="0"/>
              <a:t>Užtikrinti</a:t>
            </a:r>
            <a:r>
              <a:rPr lang="lt-LT" sz="1200" dirty="0"/>
              <a:t>, kad instaliuoti dujinių katilų pajėgumai liktų kaip alternatyva biokurui</a:t>
            </a:r>
            <a:r>
              <a:rPr lang="lt-LT" sz="1200" dirty="0" smtClean="0"/>
              <a:t>. </a:t>
            </a:r>
            <a:r>
              <a:rPr lang="lt-LT" sz="1200" dirty="0"/>
              <a:t>Biokuro kainų augimas </a:t>
            </a:r>
            <a:r>
              <a:rPr lang="lt-LT" sz="1200" dirty="0" smtClean="0"/>
              <a:t>yra </a:t>
            </a:r>
            <a:r>
              <a:rPr lang="lt-LT" sz="1200" dirty="0"/>
              <a:t>dalinai suvaldytas nustačius privalomus reikalavimus biokurą pirkti biržoje, tačiau papildoma alternatyva – dujos, visuomet išliks papildomas </a:t>
            </a:r>
            <a:r>
              <a:rPr lang="lt-LT" sz="1200" dirty="0" smtClean="0"/>
              <a:t>ir </a:t>
            </a:r>
            <a:r>
              <a:rPr lang="lt-LT" sz="1200" dirty="0"/>
              <a:t>kainos augimą ribojantis </a:t>
            </a:r>
            <a:r>
              <a:rPr lang="lt-LT" sz="1200" dirty="0" smtClean="0"/>
              <a:t>veiksnys</a:t>
            </a:r>
            <a:endParaRPr lang="lt-LT" sz="1200" dirty="0"/>
          </a:p>
        </p:txBody>
      </p:sp>
      <p:sp>
        <p:nvSpPr>
          <p:cNvPr id="15" name="Rectangle 14"/>
          <p:cNvSpPr/>
          <p:nvPr/>
        </p:nvSpPr>
        <p:spPr>
          <a:xfrm>
            <a:off x="395536" y="3773972"/>
            <a:ext cx="1656000" cy="64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9. </a:t>
            </a:r>
            <a:r>
              <a:rPr lang="lt-LT" sz="1200" b="1" dirty="0">
                <a:solidFill>
                  <a:schemeClr val="bg1"/>
                </a:solidFill>
              </a:rPr>
              <a:t>Laiko tarp paraiškos pateikimo ir lėšų skyrimo mažinimas</a:t>
            </a:r>
            <a:endParaRPr lang="lt-LT" sz="1200" dirty="0">
              <a:solidFill>
                <a:schemeClr val="bg1"/>
              </a:solidFill>
            </a:endParaRPr>
          </a:p>
        </p:txBody>
      </p:sp>
      <p:sp>
        <p:nvSpPr>
          <p:cNvPr id="16" name="Rectangle 15"/>
          <p:cNvSpPr/>
          <p:nvPr/>
        </p:nvSpPr>
        <p:spPr>
          <a:xfrm>
            <a:off x="3240464" y="3773972"/>
            <a:ext cx="5508000"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Siūlome, paraiškų vertinimo, tikslinimo, papildomų dokumentų prašymo procesus kaip įmanoma trumpinti, efektyviau planuojant agentūrų apkrovimą </a:t>
            </a:r>
            <a:r>
              <a:rPr lang="lt-LT" sz="1200" dirty="0" smtClean="0"/>
              <a:t>darbu.</a:t>
            </a:r>
          </a:p>
        </p:txBody>
      </p:sp>
      <p:sp>
        <p:nvSpPr>
          <p:cNvPr id="17" name="Rectangle 16"/>
          <p:cNvSpPr/>
          <p:nvPr/>
        </p:nvSpPr>
        <p:spPr>
          <a:xfrm>
            <a:off x="395536" y="4499838"/>
            <a:ext cx="1656000" cy="756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10. </a:t>
            </a:r>
            <a:r>
              <a:rPr lang="lt-LT" sz="1200" b="1" dirty="0">
                <a:solidFill>
                  <a:schemeClr val="bg1"/>
                </a:solidFill>
              </a:rPr>
              <a:t>Energijos taupymo priemonių finansavimo formos</a:t>
            </a:r>
            <a:endParaRPr lang="lt-LT" sz="1200" dirty="0">
              <a:solidFill>
                <a:schemeClr val="bg1"/>
              </a:solidFill>
            </a:endParaRPr>
          </a:p>
        </p:txBody>
      </p:sp>
      <p:sp>
        <p:nvSpPr>
          <p:cNvPr id="18" name="Rectangle 17"/>
          <p:cNvSpPr/>
          <p:nvPr/>
        </p:nvSpPr>
        <p:spPr>
          <a:xfrm>
            <a:off x="3240464" y="4499838"/>
            <a:ext cx="5508000" cy="756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Įgyvendinant Energijos taupymo paslaugų teikėjo (ETPT) modelį, svarbu įvertinti, kad ETPT interesas yra reali finansinė grąža iš </a:t>
            </a:r>
            <a:r>
              <a:rPr lang="lt-LT" sz="1200" dirty="0" smtClean="0"/>
              <a:t>sutaupymų. </a:t>
            </a:r>
            <a:r>
              <a:rPr lang="lt-LT" sz="1200" dirty="0"/>
              <a:t>Jei ETPT modelyje atsipirkimas grindžiamas tik menamais skaičiavimais, siūlome derinti finansų inžinerijos priemones su kitomis priemonėmis </a:t>
            </a:r>
            <a:r>
              <a:rPr lang="lt-LT" sz="1200" dirty="0" smtClean="0"/>
              <a:t>bent </a:t>
            </a:r>
            <a:r>
              <a:rPr lang="lt-LT" sz="1200" dirty="0"/>
              <a:t>pereinamuoju </a:t>
            </a:r>
            <a:r>
              <a:rPr lang="lt-LT" sz="1200" dirty="0" smtClean="0"/>
              <a:t>periodu. </a:t>
            </a:r>
            <a:endParaRPr lang="lt-LT" sz="1200" dirty="0"/>
          </a:p>
        </p:txBody>
      </p:sp>
      <p:sp>
        <p:nvSpPr>
          <p:cNvPr id="19" name="Rectangle 18"/>
          <p:cNvSpPr/>
          <p:nvPr/>
        </p:nvSpPr>
        <p:spPr>
          <a:xfrm>
            <a:off x="395536" y="5333704"/>
            <a:ext cx="1656000" cy="830997"/>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11. </a:t>
            </a:r>
            <a:r>
              <a:rPr lang="lt-LT" sz="1200" b="1" dirty="0">
                <a:solidFill>
                  <a:schemeClr val="bg1"/>
                </a:solidFill>
              </a:rPr>
              <a:t>Energetinio efektyvumo kriterijai valstybės ir regionų planavimo projektuose</a:t>
            </a:r>
            <a:endParaRPr lang="lt-LT" sz="1200" dirty="0">
              <a:solidFill>
                <a:schemeClr val="bg1"/>
              </a:solidFill>
            </a:endParaRPr>
          </a:p>
        </p:txBody>
      </p:sp>
      <p:sp>
        <p:nvSpPr>
          <p:cNvPr id="20" name="Rectangle 19"/>
          <p:cNvSpPr/>
          <p:nvPr/>
        </p:nvSpPr>
        <p:spPr>
          <a:xfrm>
            <a:off x="3240464" y="5333704"/>
            <a:ext cx="5508000" cy="8316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Siūlome apsvarstyti taikyti energijos efektyvumo kriterijų pastatų ir gatvių apšvietimo renovacijai regioninio planavimo projektuose 2014–2020 m. ES fondų veiksmų programos </a:t>
            </a:r>
            <a:r>
              <a:rPr lang="lt-LT" sz="1200" dirty="0" smtClean="0"/>
              <a:t>priemonėse.</a:t>
            </a:r>
          </a:p>
        </p:txBody>
      </p:sp>
      <p:sp>
        <p:nvSpPr>
          <p:cNvPr id="21" name="Rectangle 20"/>
          <p:cNvSpPr/>
          <p:nvPr/>
        </p:nvSpPr>
        <p:spPr>
          <a:xfrm>
            <a:off x="2123728" y="1412774"/>
            <a:ext cx="1044000" cy="64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2" name="Rectangle 21"/>
          <p:cNvSpPr/>
          <p:nvPr/>
        </p:nvSpPr>
        <p:spPr>
          <a:xfrm>
            <a:off x="2123728" y="2138640"/>
            <a:ext cx="1044000" cy="64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 Daryk tai</a:t>
            </a:r>
            <a:endParaRPr lang="lt-LT" sz="1200" dirty="0">
              <a:solidFill>
                <a:schemeClr val="bg1"/>
              </a:solidFill>
            </a:endParaRPr>
          </a:p>
        </p:txBody>
      </p:sp>
      <p:sp>
        <p:nvSpPr>
          <p:cNvPr id="23" name="Rectangle 22"/>
          <p:cNvSpPr/>
          <p:nvPr/>
        </p:nvSpPr>
        <p:spPr>
          <a:xfrm>
            <a:off x="2123728" y="2864506"/>
            <a:ext cx="1044000" cy="8316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4" name="Rectangle 23"/>
          <p:cNvSpPr/>
          <p:nvPr/>
        </p:nvSpPr>
        <p:spPr>
          <a:xfrm>
            <a:off x="2123728" y="3773972"/>
            <a:ext cx="1044000" cy="64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5" name="Rectangle 24"/>
          <p:cNvSpPr/>
          <p:nvPr/>
        </p:nvSpPr>
        <p:spPr>
          <a:xfrm>
            <a:off x="2123728" y="4499838"/>
            <a:ext cx="1044000" cy="756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26" name="Rectangle 25"/>
          <p:cNvSpPr/>
          <p:nvPr/>
        </p:nvSpPr>
        <p:spPr>
          <a:xfrm>
            <a:off x="2123728" y="5333704"/>
            <a:ext cx="1044000" cy="8316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 Daryk tai</a:t>
            </a:r>
            <a:endParaRPr lang="lt-LT" sz="1200" dirty="0">
              <a:solidFill>
                <a:schemeClr val="bg1"/>
              </a:solidFill>
            </a:endParaRPr>
          </a:p>
        </p:txBody>
      </p:sp>
    </p:spTree>
    <p:extLst>
      <p:ext uri="{BB962C8B-B14F-4D97-AF65-F5344CB8AC3E}">
        <p14:creationId xmlns:p14="http://schemas.microsoft.com/office/powerpoint/2010/main" val="37250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Rekomendacijos</a:t>
            </a:r>
            <a:endParaRPr lang="lt-LT" dirty="0"/>
          </a:p>
        </p:txBody>
      </p:sp>
      <p:sp>
        <p:nvSpPr>
          <p:cNvPr id="5" name="Rectangle 4"/>
          <p:cNvSpPr/>
          <p:nvPr/>
        </p:nvSpPr>
        <p:spPr>
          <a:xfrm>
            <a:off x="395536" y="1540021"/>
            <a:ext cx="1512000" cy="1152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1. </a:t>
            </a:r>
            <a:r>
              <a:rPr lang="lt-LT" sz="1200" b="1" dirty="0">
                <a:solidFill>
                  <a:schemeClr val="bg1"/>
                </a:solidFill>
              </a:rPr>
              <a:t>Energijos gamybos </a:t>
            </a:r>
            <a:r>
              <a:rPr lang="lt-LT" sz="1200" b="1" dirty="0" smtClean="0">
                <a:solidFill>
                  <a:schemeClr val="bg1"/>
                </a:solidFill>
              </a:rPr>
              <a:t>efektyvumas </a:t>
            </a:r>
            <a:r>
              <a:rPr lang="lt-LT" sz="1200" b="1" dirty="0">
                <a:solidFill>
                  <a:schemeClr val="bg1"/>
                </a:solidFill>
              </a:rPr>
              <a:t>ir AEI </a:t>
            </a:r>
            <a:r>
              <a:rPr lang="lt-LT" sz="1200" b="1" dirty="0" smtClean="0">
                <a:solidFill>
                  <a:schemeClr val="bg1"/>
                </a:solidFill>
              </a:rPr>
              <a:t>panaudojimo energijos gamyboje rėmimas</a:t>
            </a:r>
            <a:endParaRPr lang="lt-LT" sz="1200" dirty="0">
              <a:solidFill>
                <a:schemeClr val="bg1"/>
              </a:solidFill>
            </a:endParaRPr>
          </a:p>
        </p:txBody>
      </p:sp>
      <p:sp>
        <p:nvSpPr>
          <p:cNvPr id="6" name="Rectangle 5"/>
          <p:cNvSpPr/>
          <p:nvPr/>
        </p:nvSpPr>
        <p:spPr>
          <a:xfrm>
            <a:off x="3007695" y="1540021"/>
            <a:ext cx="5760000" cy="1200329"/>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Rekomenduojame tęsti priemonių </a:t>
            </a:r>
            <a:r>
              <a:rPr lang="lt-LT" sz="1200" dirty="0" smtClean="0"/>
              <a:t>04.3.2-LVPA-K-109 </a:t>
            </a:r>
            <a:r>
              <a:rPr lang="lt-LT" sz="1200" dirty="0"/>
              <a:t>„Iškastinį kurą naudojančių katilinių modernizavimas“, 04.1.1-LVPA-K-109 „Biokuro panaudojimo skatinimas šilumos energijai gaminti“ </a:t>
            </a:r>
            <a:r>
              <a:rPr lang="lt-LT" sz="1200" dirty="0" smtClean="0"/>
              <a:t>įgyvendinimą;</a:t>
            </a:r>
          </a:p>
          <a:p>
            <a:pPr algn="just"/>
            <a:r>
              <a:rPr lang="lt-LT" sz="1200" dirty="0"/>
              <a:t>Priemonė 04.3.2-LVPA-V-111 „Katilų keitimas namų ūkiuose“ yra tinkama, tačiau siūlome ją įgyvendinti tik tuose objektuose, kurie nėra ir neturi galimybės būti prijungti prie centrinės šildymo sistemos.</a:t>
            </a:r>
            <a:endParaRPr lang="lt-LT" sz="1200" dirty="0">
              <a:latin typeface="Calibri" panose="020F0502020204030204" pitchFamily="34" charset="0"/>
              <a:cs typeface="Calibri" panose="020F0502020204030204" pitchFamily="34" charset="0"/>
            </a:endParaRPr>
          </a:p>
        </p:txBody>
      </p:sp>
      <p:cxnSp>
        <p:nvCxnSpPr>
          <p:cNvPr id="7" name="Straight Connector 6"/>
          <p:cNvCxnSpPr/>
          <p:nvPr/>
        </p:nvCxnSpPr>
        <p:spPr>
          <a:xfrm>
            <a:off x="467544" y="1405414"/>
            <a:ext cx="822072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5536" y="2774549"/>
            <a:ext cx="1512000" cy="156966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2. Energijos perdavimo ir skirstymo modernizavimo</a:t>
            </a:r>
          </a:p>
          <a:p>
            <a:r>
              <a:rPr lang="lt-LT" sz="1200" b="1" dirty="0" smtClean="0">
                <a:solidFill>
                  <a:schemeClr val="bg1"/>
                </a:solidFill>
              </a:rPr>
              <a:t>/plėtros  rėmimas skirtingomis finansavimo formomis</a:t>
            </a:r>
            <a:endParaRPr lang="lt-LT" sz="1200" dirty="0">
              <a:solidFill>
                <a:schemeClr val="bg1"/>
              </a:solidFill>
            </a:endParaRPr>
          </a:p>
        </p:txBody>
      </p:sp>
      <p:sp>
        <p:nvSpPr>
          <p:cNvPr id="9" name="Rectangle 8"/>
          <p:cNvSpPr/>
          <p:nvPr/>
        </p:nvSpPr>
        <p:spPr>
          <a:xfrm>
            <a:off x="3007695" y="2774569"/>
            <a:ext cx="5760000" cy="15696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R</a:t>
            </a:r>
            <a:r>
              <a:rPr lang="lt-LT" sz="1200" dirty="0" smtClean="0"/>
              <a:t>ekomenduojame </a:t>
            </a:r>
            <a:r>
              <a:rPr lang="lt-LT" sz="1200" dirty="0"/>
              <a:t>apsvarstyti galimybę 2014–2020 m. ES fondų veiksmų programos priemones 04.4.1-LVPA-V-106 „Elektros skirstomųjų tinklų modernizavimas ir plėtra“ ir 06.3.1-LVPA-K-107 „Gamtinių dujų skirstymo sistemų modernizavimas ir plėtra“ taikyti kaip finansų inžinerijos priemones arba derinti subsidijos ir paskolos instrumentus, subsidiją panaudojant paskolos instrumento skatinimui. </a:t>
            </a:r>
          </a:p>
        </p:txBody>
      </p:sp>
      <p:sp>
        <p:nvSpPr>
          <p:cNvPr id="10" name="Rectangle 9"/>
          <p:cNvSpPr/>
          <p:nvPr/>
        </p:nvSpPr>
        <p:spPr>
          <a:xfrm>
            <a:off x="395536" y="4426737"/>
            <a:ext cx="1512000" cy="64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smtClean="0">
                <a:solidFill>
                  <a:schemeClr val="bg1"/>
                </a:solidFill>
              </a:rPr>
              <a:t>3. </a:t>
            </a:r>
            <a:r>
              <a:rPr lang="lt-LT" sz="1200" b="1" dirty="0">
                <a:solidFill>
                  <a:schemeClr val="bg1"/>
                </a:solidFill>
              </a:rPr>
              <a:t>Skolinimosi limitai</a:t>
            </a:r>
            <a:endParaRPr lang="lt-LT" sz="1200" dirty="0">
              <a:solidFill>
                <a:schemeClr val="bg1"/>
              </a:solidFill>
            </a:endParaRPr>
          </a:p>
        </p:txBody>
      </p:sp>
      <p:sp>
        <p:nvSpPr>
          <p:cNvPr id="11" name="Rectangle 10"/>
          <p:cNvSpPr/>
          <p:nvPr/>
        </p:nvSpPr>
        <p:spPr>
          <a:xfrm>
            <a:off x="3007695" y="4426717"/>
            <a:ext cx="5760000"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Rekomenduojame apsvarstyti galimybę taikyti ETPT modelį sudarant finansavimo sąlygas </a:t>
            </a:r>
            <a:r>
              <a:rPr lang="lt-LT" sz="1200" dirty="0" smtClean="0"/>
              <a:t>(finansų inžinerijos priemonėmis) taip</a:t>
            </a:r>
            <a:r>
              <a:rPr lang="lt-LT" sz="1200" dirty="0"/>
              <a:t>, kad ETPT įmonei tektų rangos ir paklausos rizika ir paskola nebūtų traukiama į savivaldybių skolinimosi limitų apskaitą. </a:t>
            </a:r>
          </a:p>
        </p:txBody>
      </p:sp>
      <p:sp>
        <p:nvSpPr>
          <p:cNvPr id="12" name="Rectangle 11"/>
          <p:cNvSpPr/>
          <p:nvPr/>
        </p:nvSpPr>
        <p:spPr>
          <a:xfrm>
            <a:off x="395536" y="5157264"/>
            <a:ext cx="1512000" cy="648000"/>
          </a:xfrm>
          <a:prstGeom prst="rect">
            <a:avLst/>
          </a:prstGeom>
          <a:solidFill>
            <a:srgbClr val="3BA1BC"/>
          </a:solidFill>
          <a:effectLst>
            <a:outerShdw blurRad="50800" dist="38100" dir="2700000" algn="tl" rotWithShape="0">
              <a:prstClr val="black">
                <a:alpha val="40000"/>
              </a:prstClr>
            </a:outerShdw>
          </a:effectLst>
        </p:spPr>
        <p:txBody>
          <a:bodyPr wrap="square">
            <a:spAutoFit/>
          </a:bodyPr>
          <a:lstStyle/>
          <a:p>
            <a:r>
              <a:rPr lang="lt-LT" sz="1200" b="1" dirty="0">
                <a:solidFill>
                  <a:schemeClr val="bg1"/>
                </a:solidFill>
              </a:rPr>
              <a:t>4</a:t>
            </a:r>
            <a:r>
              <a:rPr lang="lt-LT" sz="1200" b="1" dirty="0" smtClean="0">
                <a:solidFill>
                  <a:schemeClr val="bg1"/>
                </a:solidFill>
              </a:rPr>
              <a:t>. </a:t>
            </a:r>
            <a:r>
              <a:rPr lang="lt-LT" sz="1200" b="1" dirty="0">
                <a:solidFill>
                  <a:schemeClr val="bg1"/>
                </a:solidFill>
              </a:rPr>
              <a:t>Finansavimo sąlygų keitimo dinamika</a:t>
            </a:r>
            <a:endParaRPr lang="lt-LT" sz="1200" dirty="0">
              <a:solidFill>
                <a:schemeClr val="bg1"/>
              </a:solidFill>
            </a:endParaRPr>
          </a:p>
        </p:txBody>
      </p:sp>
      <p:sp>
        <p:nvSpPr>
          <p:cNvPr id="13" name="Rectangle 12"/>
          <p:cNvSpPr/>
          <p:nvPr/>
        </p:nvSpPr>
        <p:spPr>
          <a:xfrm>
            <a:off x="3007695" y="5157264"/>
            <a:ext cx="5760000" cy="64800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gn="just"/>
            <a:r>
              <a:rPr lang="lt-LT" sz="1200" dirty="0"/>
              <a:t>Rekomenduojame planuojant priemones, atsižvelgti į proceso (pvz.: pastatų renovacijos) poreikį nacionaliniu mastu ir finansavimo sąlygas taikyti modeliu „nuo geresnių prie blogesnių“, taip paskatinant didesnį susidomėjimą rinkoje nuo pat priemonės pradžios. </a:t>
            </a:r>
            <a:endParaRPr lang="lt-LT" sz="1200" dirty="0" smtClean="0"/>
          </a:p>
        </p:txBody>
      </p:sp>
      <p:sp>
        <p:nvSpPr>
          <p:cNvPr id="14" name="TextBox 13"/>
          <p:cNvSpPr txBox="1"/>
          <p:nvPr/>
        </p:nvSpPr>
        <p:spPr>
          <a:xfrm>
            <a:off x="467544" y="1117382"/>
            <a:ext cx="5472288"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Identifikuotos problemos ir pateikiamos rekomendacijos bei jų tipas</a:t>
            </a:r>
            <a:endParaRPr lang="lt-LT" sz="1200" dirty="0">
              <a:solidFill>
                <a:srgbClr val="321716"/>
              </a:solidFill>
              <a:latin typeface="Calibri" panose="020F0502020204030204" pitchFamily="34" charset="0"/>
              <a:cs typeface="Times New Roman" panose="02020603050405020304" pitchFamily="18" charset="0"/>
            </a:endParaRPr>
          </a:p>
        </p:txBody>
      </p:sp>
      <p:sp>
        <p:nvSpPr>
          <p:cNvPr id="15" name="Rectangle 14"/>
          <p:cNvSpPr/>
          <p:nvPr/>
        </p:nvSpPr>
        <p:spPr>
          <a:xfrm>
            <a:off x="1999687" y="1540021"/>
            <a:ext cx="936000" cy="1152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16" name="Rectangle 15"/>
          <p:cNvSpPr/>
          <p:nvPr/>
        </p:nvSpPr>
        <p:spPr>
          <a:xfrm>
            <a:off x="1999687" y="2774569"/>
            <a:ext cx="936000" cy="15696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17" name="Rectangle 16"/>
          <p:cNvSpPr/>
          <p:nvPr/>
        </p:nvSpPr>
        <p:spPr>
          <a:xfrm>
            <a:off x="1999687" y="4426717"/>
            <a:ext cx="936000" cy="64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
        <p:nvSpPr>
          <p:cNvPr id="18" name="Rectangle 17"/>
          <p:cNvSpPr/>
          <p:nvPr/>
        </p:nvSpPr>
        <p:spPr>
          <a:xfrm>
            <a:off x="1999687" y="5157264"/>
            <a:ext cx="936000" cy="648000"/>
          </a:xfrm>
          <a:prstGeom prst="rect">
            <a:avLst/>
          </a:prstGeom>
          <a:solidFill>
            <a:schemeClr val="bg1">
              <a:lumMod val="65000"/>
            </a:schemeClr>
          </a:solidFill>
          <a:effectLst>
            <a:outerShdw blurRad="50800" dist="38100" dir="2700000" algn="tl" rotWithShape="0">
              <a:prstClr val="black">
                <a:alpha val="40000"/>
              </a:prstClr>
            </a:outerShdw>
          </a:effectLst>
        </p:spPr>
        <p:txBody>
          <a:bodyPr wrap="square" anchor="ctr">
            <a:spAutoFit/>
          </a:bodyPr>
          <a:lstStyle/>
          <a:p>
            <a:pPr algn="ctr"/>
            <a:r>
              <a:rPr lang="lt-LT" sz="1200" dirty="0" smtClean="0">
                <a:solidFill>
                  <a:schemeClr val="bg1"/>
                </a:solidFill>
              </a:rPr>
              <a:t>Žinok tai</a:t>
            </a:r>
            <a:endParaRPr lang="lt-LT" sz="1200" dirty="0">
              <a:solidFill>
                <a:schemeClr val="bg1"/>
              </a:solidFill>
            </a:endParaRPr>
          </a:p>
        </p:txBody>
      </p:sp>
    </p:spTree>
    <p:extLst>
      <p:ext uri="{BB962C8B-B14F-4D97-AF65-F5344CB8AC3E}">
        <p14:creationId xmlns:p14="http://schemas.microsoft.com/office/powerpoint/2010/main" val="5400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stretch>
            <a:fillRect/>
          </a:stretch>
        </p:blipFill>
        <p:spPr>
          <a:xfrm>
            <a:off x="177409" y="188640"/>
            <a:ext cx="8789378" cy="6506203"/>
          </a:xfrm>
          <a:prstGeom prst="rect">
            <a:avLst/>
          </a:prstGeom>
        </p:spPr>
      </p:pic>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0328" name="think-cell Slide" r:id="rId6" imgW="473" imgH="476" progId="TCLayout.ActiveDocument.1">
                  <p:embed/>
                </p:oleObj>
              </mc:Choice>
              <mc:Fallback>
                <p:oleObj name="think-cell Slide" r:id="rId6" imgW="473" imgH="476"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4" name="Rectangle 3"/>
          <p:cNvSpPr/>
          <p:nvPr/>
        </p:nvSpPr>
        <p:spPr>
          <a:xfrm>
            <a:off x="1259632" y="1844824"/>
            <a:ext cx="6390456" cy="1477328"/>
          </a:xfrm>
          <a:prstGeom prst="rect">
            <a:avLst/>
          </a:prstGeom>
        </p:spPr>
        <p:txBody>
          <a:bodyPr wrap="square">
            <a:spAutoFit/>
          </a:bodyPr>
          <a:lstStyle/>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a:p>
            <a:pPr algn="ctr"/>
            <a:endParaRPr lang="en-US" dirty="0">
              <a:solidFill>
                <a:schemeClr val="bg1"/>
              </a:solidFill>
            </a:endParaRPr>
          </a:p>
        </p:txBody>
      </p:sp>
      <p:pic>
        <p:nvPicPr>
          <p:cNvPr id="6" name="Picture 5"/>
          <p:cNvPicPr>
            <a:picLocks noChangeAspect="1"/>
          </p:cNvPicPr>
          <p:nvPr/>
        </p:nvPicPr>
        <p:blipFill>
          <a:blip r:embed="rId8"/>
          <a:stretch>
            <a:fillRect/>
          </a:stretch>
        </p:blipFill>
        <p:spPr>
          <a:xfrm>
            <a:off x="3491880" y="2852936"/>
            <a:ext cx="2281361" cy="469216"/>
          </a:xfrm>
          <a:prstGeom prst="rect">
            <a:avLst/>
          </a:prstGeom>
        </p:spPr>
      </p:pic>
      <p:sp>
        <p:nvSpPr>
          <p:cNvPr id="13" name="Rectangle 12"/>
          <p:cNvSpPr/>
          <p:nvPr/>
        </p:nvSpPr>
        <p:spPr>
          <a:xfrm>
            <a:off x="1097868" y="3789040"/>
            <a:ext cx="7272808" cy="307777"/>
          </a:xfrm>
          <a:prstGeom prst="rect">
            <a:avLst/>
          </a:prstGeom>
        </p:spPr>
        <p:txBody>
          <a:bodyPr wrap="square">
            <a:spAutoFit/>
          </a:bodyPr>
          <a:lstStyle/>
          <a:p>
            <a:pPr algn="ctr"/>
            <a:r>
              <a:rPr lang="en-US" sz="1400" dirty="0">
                <a:solidFill>
                  <a:schemeClr val="bg1"/>
                </a:solidFill>
                <a:latin typeface="Calibri" panose="020F0502020204030204" pitchFamily="34" charset="0"/>
                <a:cs typeface="Avenir Next Regular"/>
              </a:rPr>
              <a:t>Estonia - Latvia - Lithuania - Belarus </a:t>
            </a:r>
            <a:r>
              <a:rPr lang="en-US" sz="1400" dirty="0" smtClean="0">
                <a:solidFill>
                  <a:schemeClr val="bg1"/>
                </a:solidFill>
                <a:latin typeface="Calibri" panose="020F0502020204030204" pitchFamily="34" charset="0"/>
                <a:cs typeface="Avenir Next Regular"/>
              </a:rPr>
              <a:t>– Russia – Ukraine </a:t>
            </a:r>
            <a:r>
              <a:rPr lang="en-US" sz="1400" dirty="0">
                <a:solidFill>
                  <a:schemeClr val="bg1"/>
                </a:solidFill>
                <a:latin typeface="Calibri" panose="020F0502020204030204" pitchFamily="34" charset="0"/>
                <a:cs typeface="Avenir Next Regular"/>
              </a:rPr>
              <a:t>–</a:t>
            </a:r>
            <a:r>
              <a:rPr lang="en-US" sz="1400" dirty="0" smtClean="0">
                <a:solidFill>
                  <a:schemeClr val="bg1"/>
                </a:solidFill>
                <a:latin typeface="Calibri" panose="020F0502020204030204" pitchFamily="34" charset="0"/>
                <a:cs typeface="Avenir Next Regular"/>
              </a:rPr>
              <a:t> Moldova</a:t>
            </a:r>
            <a:r>
              <a:rPr lang="ru-RU" sz="1400" dirty="0">
                <a:solidFill>
                  <a:schemeClr val="bg1"/>
                </a:solidFill>
                <a:latin typeface="Calibri" panose="020F0502020204030204" pitchFamily="34" charset="0"/>
                <a:cs typeface="Avenir Next Regular"/>
              </a:rPr>
              <a:t> </a:t>
            </a:r>
            <a:r>
              <a:rPr lang="ru-RU" sz="1400" dirty="0" smtClean="0">
                <a:solidFill>
                  <a:schemeClr val="bg1"/>
                </a:solidFill>
                <a:latin typeface="Calibri" panose="020F0502020204030204" pitchFamily="34" charset="0"/>
                <a:cs typeface="Avenir Next Regular"/>
              </a:rPr>
              <a:t>– </a:t>
            </a:r>
            <a:r>
              <a:rPr lang="en-US" sz="1400" dirty="0" smtClean="0">
                <a:solidFill>
                  <a:schemeClr val="bg1"/>
                </a:solidFill>
                <a:latin typeface="Calibri" panose="020F0502020204030204" pitchFamily="34" charset="0"/>
                <a:cs typeface="Avenir Next Regular"/>
              </a:rPr>
              <a:t>Romania – Serbia</a:t>
            </a:r>
            <a:endParaRPr lang="en-US" sz="1400" dirty="0">
              <a:solidFill>
                <a:schemeClr val="bg1"/>
              </a:solidFill>
              <a:latin typeface="Calibri" panose="020F0502020204030204" pitchFamily="34" charset="0"/>
              <a:cs typeface="Avenir Next Regular"/>
            </a:endParaRPr>
          </a:p>
        </p:txBody>
      </p:sp>
      <p:sp>
        <p:nvSpPr>
          <p:cNvPr id="15" name="Rectangle 14"/>
          <p:cNvSpPr/>
          <p:nvPr/>
        </p:nvSpPr>
        <p:spPr>
          <a:xfrm>
            <a:off x="2448272" y="5805264"/>
            <a:ext cx="4572000" cy="646331"/>
          </a:xfrm>
          <a:prstGeom prst="rect">
            <a:avLst/>
          </a:prstGeom>
        </p:spPr>
        <p:txBody>
          <a:bodyPr>
            <a:spAutoFit/>
          </a:bodyPr>
          <a:lstStyle/>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cs typeface="Avenir Next Regular"/>
                <a:hlinkClick r:id="rId9"/>
              </a:rPr>
              <a:t>www.civitta.com</a:t>
            </a:r>
            <a:endParaRPr lang="en-US" dirty="0">
              <a:solidFill>
                <a:schemeClr val="bg1"/>
              </a:solidFill>
              <a:latin typeface="Calibri" panose="020F0502020204030204" pitchFamily="34" charset="0"/>
              <a:cs typeface="Avenir Next Regular"/>
            </a:endParaRPr>
          </a:p>
        </p:txBody>
      </p:sp>
    </p:spTree>
    <p:extLst>
      <p:ext uri="{BB962C8B-B14F-4D97-AF65-F5344CB8AC3E}">
        <p14:creationId xmlns:p14="http://schemas.microsoft.com/office/powerpoint/2010/main" val="1201112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0166188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98131" name="think-cell Slide" r:id="rId4" imgW="378" imgH="379" progId="TCLayout.ActiveDocument.1">
                  <p:embed/>
                </p:oleObj>
              </mc:Choice>
              <mc:Fallback>
                <p:oleObj name="think-cell Slide" r:id="rId4" imgW="378" imgH="379"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47674" y="260648"/>
            <a:ext cx="8067675" cy="1080120"/>
          </a:xfrm>
        </p:spPr>
        <p:txBody>
          <a:bodyPr/>
          <a:lstStyle/>
          <a:p>
            <a:r>
              <a:rPr lang="lt-LT" dirty="0" smtClean="0"/>
              <a:t>Turinys</a:t>
            </a:r>
            <a:endParaRPr lang="lt-LT" dirty="0"/>
          </a:p>
        </p:txBody>
      </p:sp>
      <p:grpSp>
        <p:nvGrpSpPr>
          <p:cNvPr id="11" name="Group 10"/>
          <p:cNvGrpSpPr/>
          <p:nvPr/>
        </p:nvGrpSpPr>
        <p:grpSpPr>
          <a:xfrm>
            <a:off x="395536" y="4797240"/>
            <a:ext cx="8343852" cy="792000"/>
            <a:chOff x="430213" y="2044362"/>
            <a:chExt cx="8343852" cy="510349"/>
          </a:xfrm>
        </p:grpSpPr>
        <p:sp>
          <p:nvSpPr>
            <p:cNvPr id="12" name="Rectangle 11"/>
            <p:cNvSpPr/>
            <p:nvPr/>
          </p:nvSpPr>
          <p:spPr>
            <a:xfrm>
              <a:off x="430213" y="2044362"/>
              <a:ext cx="8343852" cy="510349"/>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Išvados ir rekomendacijos</a:t>
              </a:r>
              <a:endParaRPr lang="lt-LT" sz="1400" dirty="0">
                <a:solidFill>
                  <a:srgbClr val="000000"/>
                </a:solidFill>
                <a:latin typeface="Calibri" panose="020F0502020204030204" pitchFamily="34" charset="0"/>
                <a:cs typeface="Avenir Next Regular"/>
              </a:endParaRPr>
            </a:p>
          </p:txBody>
        </p:sp>
        <p:sp>
          <p:nvSpPr>
            <p:cNvPr id="13" name="Rectangle 12"/>
            <p:cNvSpPr/>
            <p:nvPr/>
          </p:nvSpPr>
          <p:spPr>
            <a:xfrm>
              <a:off x="859670" y="2170784"/>
              <a:ext cx="276038" cy="198325"/>
            </a:xfrm>
            <a:prstGeom prst="rect">
              <a:avLst/>
            </a:prstGeom>
          </p:spPr>
          <p:txBody>
            <a:bodyPr wrap="none">
              <a:spAutoFit/>
            </a:bodyPr>
            <a:lstStyle/>
            <a:p>
              <a:r>
                <a:rPr lang="lt-LT" sz="1400" dirty="0" smtClean="0">
                  <a:solidFill>
                    <a:srgbClr val="000000"/>
                  </a:solidFill>
                  <a:latin typeface="Calibri" panose="020F0502020204030204" pitchFamily="34" charset="0"/>
                  <a:cs typeface="Avenir Next Demi Bold"/>
                </a:rPr>
                <a:t>5</a:t>
              </a:r>
              <a:endParaRPr lang="en-US" sz="1400" dirty="0">
                <a:solidFill>
                  <a:srgbClr val="000000"/>
                </a:solidFill>
                <a:latin typeface="Calibri" panose="020F0502020204030204" pitchFamily="34" charset="0"/>
                <a:cs typeface="Avenir Next Demi Bold"/>
              </a:endParaRPr>
            </a:p>
          </p:txBody>
        </p:sp>
      </p:grpSp>
      <p:grpSp>
        <p:nvGrpSpPr>
          <p:cNvPr id="38" name="Group 37"/>
          <p:cNvGrpSpPr/>
          <p:nvPr/>
        </p:nvGrpSpPr>
        <p:grpSpPr>
          <a:xfrm>
            <a:off x="400074" y="3941811"/>
            <a:ext cx="8343852" cy="792000"/>
            <a:chOff x="430213" y="2044362"/>
            <a:chExt cx="8343852" cy="510349"/>
          </a:xfrm>
          <a:solidFill>
            <a:schemeClr val="bg1">
              <a:lumMod val="95000"/>
            </a:schemeClr>
          </a:solidFill>
        </p:grpSpPr>
        <p:sp>
          <p:nvSpPr>
            <p:cNvPr id="39" name="Rectangle 38"/>
            <p:cNvSpPr/>
            <p:nvPr/>
          </p:nvSpPr>
          <p:spPr>
            <a:xfrm>
              <a:off x="430213" y="2044362"/>
              <a:ext cx="8343852" cy="510349"/>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rgbClr val="000000"/>
                  </a:solidFill>
                  <a:latin typeface="Calibri" panose="020F0502020204030204" pitchFamily="34" charset="0"/>
                  <a:cs typeface="Avenir Next Regular"/>
                </a:rPr>
                <a:t>Planavimo, administravimo, projektų įgyvendinimo pamokos</a:t>
              </a:r>
              <a:endParaRPr lang="lt-LT" sz="1400" dirty="0">
                <a:solidFill>
                  <a:srgbClr val="000000"/>
                </a:solidFill>
                <a:latin typeface="Calibri" panose="020F0502020204030204" pitchFamily="34" charset="0"/>
                <a:cs typeface="Avenir Next Regular"/>
              </a:endParaRPr>
            </a:p>
          </p:txBody>
        </p:sp>
        <p:sp>
          <p:nvSpPr>
            <p:cNvPr id="40" name="Rectangle 39"/>
            <p:cNvSpPr/>
            <p:nvPr/>
          </p:nvSpPr>
          <p:spPr>
            <a:xfrm>
              <a:off x="859670" y="2194948"/>
              <a:ext cx="284696" cy="307777"/>
            </a:xfrm>
            <a:prstGeom prst="rect">
              <a:avLst/>
            </a:prstGeom>
            <a:grpFill/>
          </p:spPr>
          <p:txBody>
            <a:bodyPr wrap="none">
              <a:spAutoFit/>
            </a:bodyPr>
            <a:lstStyle/>
            <a:p>
              <a:r>
                <a:rPr lang="lt-LT" sz="1400" dirty="0" smtClean="0">
                  <a:solidFill>
                    <a:srgbClr val="000000"/>
                  </a:solidFill>
                  <a:latin typeface="Calibri" panose="020F0502020204030204" pitchFamily="34" charset="0"/>
                  <a:cs typeface="Avenir Next Demi Bold"/>
                </a:rPr>
                <a:t>4</a:t>
              </a:r>
              <a:endParaRPr lang="en-US" sz="1400" dirty="0">
                <a:solidFill>
                  <a:srgbClr val="000000"/>
                </a:solidFill>
                <a:latin typeface="Calibri" panose="020F0502020204030204" pitchFamily="34" charset="0"/>
                <a:cs typeface="Avenir Next Demi Bold"/>
              </a:endParaRPr>
            </a:p>
          </p:txBody>
        </p:sp>
      </p:grpSp>
      <p:grpSp>
        <p:nvGrpSpPr>
          <p:cNvPr id="43" name="Group 42"/>
          <p:cNvGrpSpPr/>
          <p:nvPr/>
        </p:nvGrpSpPr>
        <p:grpSpPr>
          <a:xfrm>
            <a:off x="401563" y="1374883"/>
            <a:ext cx="8343852" cy="792088"/>
            <a:chOff x="422764" y="692696"/>
            <a:chExt cx="8343852" cy="792088"/>
          </a:xfrm>
        </p:grpSpPr>
        <p:sp>
          <p:nvSpPr>
            <p:cNvPr id="6" name="Rectangle 5"/>
            <p:cNvSpPr/>
            <p:nvPr/>
          </p:nvSpPr>
          <p:spPr>
            <a:xfrm>
              <a:off x="422764" y="692696"/>
              <a:ext cx="8343852" cy="792088"/>
            </a:xfrm>
            <a:prstGeom prst="rect">
              <a:avLst/>
            </a:prstGeom>
            <a:solidFill>
              <a:schemeClr val="bg1">
                <a:lumMod val="8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lgn="just"/>
              <a:r>
                <a:rPr lang="lt-LT" sz="1400" dirty="0" smtClean="0">
                  <a:solidFill>
                    <a:schemeClr val="tx1"/>
                  </a:solidFill>
                  <a:latin typeface="Calibri" panose="020F0502020204030204" pitchFamily="34" charset="0"/>
                  <a:cs typeface="Avenir Next Regular"/>
                </a:rPr>
                <a:t>Vertinimo tikslas, uždaviniai, klausimai, metodologija</a:t>
              </a:r>
              <a:endParaRPr lang="lt-LT" sz="1400" dirty="0">
                <a:solidFill>
                  <a:schemeClr val="tx1"/>
                </a:solidFill>
                <a:latin typeface="Calibri" panose="020F0502020204030204" pitchFamily="34" charset="0"/>
                <a:cs typeface="Avenir Next Regular"/>
              </a:endParaRPr>
            </a:p>
          </p:txBody>
        </p:sp>
        <p:sp>
          <p:nvSpPr>
            <p:cNvPr id="37" name="TextBox 36"/>
            <p:cNvSpPr txBox="1"/>
            <p:nvPr/>
          </p:nvSpPr>
          <p:spPr>
            <a:xfrm>
              <a:off x="827584" y="90872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1</a:t>
              </a:r>
              <a:endParaRPr lang="lt-LT" sz="1200" dirty="0">
                <a:solidFill>
                  <a:srgbClr val="321716"/>
                </a:solidFill>
                <a:latin typeface="Calibri" panose="020F0502020204030204" pitchFamily="34" charset="0"/>
                <a:cs typeface="Times New Roman" panose="02020603050405020304" pitchFamily="18" charset="0"/>
              </a:endParaRPr>
            </a:p>
          </p:txBody>
        </p:sp>
      </p:grpSp>
      <p:grpSp>
        <p:nvGrpSpPr>
          <p:cNvPr id="3" name="Group 2"/>
          <p:cNvGrpSpPr/>
          <p:nvPr/>
        </p:nvGrpSpPr>
        <p:grpSpPr>
          <a:xfrm>
            <a:off x="399600" y="3086382"/>
            <a:ext cx="8344800" cy="792000"/>
            <a:chOff x="399600" y="3103075"/>
            <a:chExt cx="8344800" cy="792000"/>
          </a:xfrm>
        </p:grpSpPr>
        <p:sp>
          <p:nvSpPr>
            <p:cNvPr id="9" name="Rectangle 8"/>
            <p:cNvSpPr/>
            <p:nvPr/>
          </p:nvSpPr>
          <p:spPr>
            <a:xfrm>
              <a:off x="399600" y="3103075"/>
              <a:ext cx="8344800" cy="7920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Sektina ES šalių patirtis</a:t>
              </a:r>
              <a:endParaRPr lang="en-GB" sz="1400" dirty="0" smtClean="0">
                <a:solidFill>
                  <a:schemeClr val="tx1"/>
                </a:solidFill>
                <a:latin typeface="Calibri" panose="020F0502020204030204" pitchFamily="34" charset="0"/>
                <a:cs typeface="Avenir Next Regular"/>
              </a:endParaRPr>
            </a:p>
          </p:txBody>
        </p:sp>
        <p:sp>
          <p:nvSpPr>
            <p:cNvPr id="27" name="Rectangle 26"/>
            <p:cNvSpPr/>
            <p:nvPr/>
          </p:nvSpPr>
          <p:spPr>
            <a:xfrm>
              <a:off x="839583" y="3345186"/>
              <a:ext cx="276038" cy="307777"/>
            </a:xfrm>
            <a:prstGeom prst="rect">
              <a:avLst/>
            </a:prstGeom>
            <a:solidFill>
              <a:schemeClr val="bg1">
                <a:lumMod val="85000"/>
              </a:schemeClr>
            </a:solidFill>
          </p:spPr>
          <p:txBody>
            <a:bodyPr wrap="none">
              <a:spAutoFit/>
            </a:bodyPr>
            <a:lstStyle/>
            <a:p>
              <a:r>
                <a:rPr lang="lt-LT" sz="1400" dirty="0" smtClean="0">
                  <a:solidFill>
                    <a:srgbClr val="000000"/>
                  </a:solidFill>
                  <a:latin typeface="Calibri" panose="020F0502020204030204" pitchFamily="34" charset="0"/>
                  <a:cs typeface="Avenir Next Demi Bold"/>
                </a:rPr>
                <a:t>3</a:t>
              </a:r>
              <a:endParaRPr lang="en-US" sz="1400" dirty="0">
                <a:solidFill>
                  <a:srgbClr val="000000"/>
                </a:solidFill>
                <a:latin typeface="Calibri" panose="020F0502020204030204" pitchFamily="34" charset="0"/>
                <a:cs typeface="Avenir Next Demi Bold"/>
              </a:endParaRPr>
            </a:p>
          </p:txBody>
        </p:sp>
      </p:grpSp>
      <p:grpSp>
        <p:nvGrpSpPr>
          <p:cNvPr id="5" name="Group 4"/>
          <p:cNvGrpSpPr/>
          <p:nvPr/>
        </p:nvGrpSpPr>
        <p:grpSpPr>
          <a:xfrm>
            <a:off x="398586" y="2230400"/>
            <a:ext cx="8344800" cy="792553"/>
            <a:chOff x="398586" y="2238979"/>
            <a:chExt cx="8344800" cy="792553"/>
          </a:xfrm>
        </p:grpSpPr>
        <p:sp>
          <p:nvSpPr>
            <p:cNvPr id="25" name="Rectangle 24"/>
            <p:cNvSpPr/>
            <p:nvPr/>
          </p:nvSpPr>
          <p:spPr>
            <a:xfrm>
              <a:off x="398586" y="2238979"/>
              <a:ext cx="8344800" cy="792000"/>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3"/>
              <a:r>
                <a:rPr lang="lt-LT" sz="1400" dirty="0" smtClean="0">
                  <a:solidFill>
                    <a:srgbClr val="000000"/>
                  </a:solidFill>
                  <a:latin typeface="Calibri" panose="020F0502020204030204" pitchFamily="34" charset="0"/>
                  <a:cs typeface="Avenir Next Regular"/>
                </a:rPr>
                <a:t>ES struktūrinės paramos poveikio energetikos sektoriui rezultatai</a:t>
              </a:r>
              <a:endParaRPr lang="en-GB" sz="1400" dirty="0" smtClean="0">
                <a:solidFill>
                  <a:schemeClr val="tx1"/>
                </a:solidFill>
                <a:latin typeface="Calibri" panose="020F0502020204030204" pitchFamily="34" charset="0"/>
                <a:cs typeface="Avenir Next Regular"/>
              </a:endParaRPr>
            </a:p>
          </p:txBody>
        </p:sp>
        <p:sp>
          <p:nvSpPr>
            <p:cNvPr id="20" name="Pentagon 19"/>
            <p:cNvSpPr/>
            <p:nvPr/>
          </p:nvSpPr>
          <p:spPr>
            <a:xfrm>
              <a:off x="401563" y="2242455"/>
              <a:ext cx="1271893" cy="789077"/>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1" name="TextBox 20"/>
            <p:cNvSpPr txBox="1"/>
            <p:nvPr/>
          </p:nvSpPr>
          <p:spPr>
            <a:xfrm>
              <a:off x="832662" y="2489260"/>
              <a:ext cx="251585" cy="295466"/>
            </a:xfrm>
            <a:prstGeom prst="rect">
              <a:avLst/>
            </a:prstGeom>
            <a:noFill/>
          </p:spPr>
          <p:txBody>
            <a:bodyPr wrap="square" rtlCol="0">
              <a:spAutoFit/>
            </a:bodyPr>
            <a:lstStyle/>
            <a:p>
              <a:pPr algn="just">
                <a:lnSpc>
                  <a:spcPct val="110000"/>
                </a:lnSpc>
                <a:spcAft>
                  <a:spcPts val="300"/>
                </a:spcAft>
              </a:pPr>
              <a:r>
                <a:rPr lang="lt-LT" sz="1200" dirty="0" smtClean="0">
                  <a:solidFill>
                    <a:srgbClr val="321716"/>
                  </a:solidFill>
                  <a:latin typeface="Calibri" panose="020F0502020204030204" pitchFamily="34" charset="0"/>
                  <a:cs typeface="Times New Roman" panose="02020603050405020304" pitchFamily="18" charset="0"/>
                </a:rPr>
                <a:t>2</a:t>
              </a:r>
              <a:endParaRPr lang="lt-LT" sz="1200" dirty="0">
                <a:solidFill>
                  <a:srgbClr val="321716"/>
                </a:solidFill>
                <a:latin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90296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smtClean="0"/>
              <a:t>Lietuvos </a:t>
            </a:r>
            <a:r>
              <a:rPr lang="lt-LT" dirty="0"/>
              <a:t>energetikos sektoriaus problematika prieš 2007‒2013 m. ES finansavimo laikotarpį</a:t>
            </a:r>
          </a:p>
        </p:txBody>
      </p:sp>
      <p:sp>
        <p:nvSpPr>
          <p:cNvPr id="4" name="Teksto vietos rezervavimo ženklas 3"/>
          <p:cNvSpPr>
            <a:spLocks noGrp="1"/>
          </p:cNvSpPr>
          <p:nvPr>
            <p:ph type="body" sz="quarter" idx="14"/>
          </p:nvPr>
        </p:nvSpPr>
        <p:spPr>
          <a:xfrm>
            <a:off x="2699792" y="6051615"/>
            <a:ext cx="3989809" cy="324000"/>
          </a:xfrm>
        </p:spPr>
        <p:txBody>
          <a:bodyPr>
            <a:noAutofit/>
          </a:bodyPr>
          <a:lstStyle/>
          <a:p>
            <a:r>
              <a:rPr lang="lt-LT" sz="1000" dirty="0"/>
              <a:t>Šaltinis: sudaryta autorių, remiantis EAVP, SSVP, Nacionaline darnaus vystymosi strategija, Valstybės ilgalaikės raidos strategija, Nacionaline energetikos strategija, Nacionaline energijos vartojimo efektyvumo didinimo programa </a:t>
            </a:r>
          </a:p>
        </p:txBody>
      </p:sp>
      <p:pic>
        <p:nvPicPr>
          <p:cNvPr id="5"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759625" y="1412776"/>
            <a:ext cx="7412775" cy="4176464"/>
          </a:xfrm>
          <a:prstGeom prst="rect">
            <a:avLst/>
          </a:prstGeom>
          <a:noFill/>
        </p:spPr>
      </p:pic>
    </p:spTree>
    <p:extLst>
      <p:ext uri="{BB962C8B-B14F-4D97-AF65-F5344CB8AC3E}">
        <p14:creationId xmlns:p14="http://schemas.microsoft.com/office/powerpoint/2010/main" val="1471024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o vietos rezervavimo ženklas 3"/>
          <p:cNvSpPr>
            <a:spLocks noGrp="1"/>
          </p:cNvSpPr>
          <p:nvPr>
            <p:ph type="body" sz="quarter" idx="14"/>
          </p:nvPr>
        </p:nvSpPr>
        <p:spPr/>
        <p:txBody>
          <a:bodyPr/>
          <a:lstStyle/>
          <a:p>
            <a:r>
              <a:rPr lang="lt-LT" dirty="0" smtClean="0"/>
              <a:t>Sudaryta autorių</a:t>
            </a:r>
            <a:endParaRPr lang="lt-LT" dirty="0"/>
          </a:p>
        </p:txBody>
      </p:sp>
      <p:pic>
        <p:nvPicPr>
          <p:cNvPr id="314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4" y="65088"/>
            <a:ext cx="9124256" cy="6176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865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ject 43" hidden="1"/>
          <p:cNvGraphicFramePr>
            <a:graphicFrameLocks noChangeAspect="1"/>
          </p:cNvGraphicFramePr>
          <p:nvPr>
            <p:custDataLst>
              <p:tags r:id="rId2"/>
            </p:custDataLst>
            <p:extLst>
              <p:ext uri="{D42A27DB-BD31-4B8C-83A1-F6EECF244321}">
                <p14:modId xmlns:p14="http://schemas.microsoft.com/office/powerpoint/2010/main" val="36507281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2289" name="think-cell Slide" r:id="rId5" imgW="378" imgH="379" progId="TCLayout.ActiveDocument.1">
                  <p:embed/>
                </p:oleObj>
              </mc:Choice>
              <mc:Fallback>
                <p:oleObj name="think-cell Slide" r:id="rId5" imgW="378" imgH="37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3" name="Rectangle 32" hidden="1"/>
          <p:cNvSpPr/>
          <p:nvPr>
            <p:custDataLst>
              <p:tags r:id="rId3"/>
            </p:custDataLst>
          </p:nvPr>
        </p:nvSpPr>
        <p:spPr bwMode="auto">
          <a:xfrm>
            <a:off x="0" y="0"/>
            <a:ext cx="158750" cy="158750"/>
          </a:xfrm>
          <a:prstGeom prst="rect">
            <a:avLst/>
          </a:prstGeom>
          <a:solidFill>
            <a:srgbClr val="3BA1B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lt-LT" sz="1100" dirty="0" err="1" smtClean="0">
              <a:latin typeface="Calibri"/>
              <a:sym typeface="+mn-lt"/>
            </a:endParaRPr>
          </a:p>
        </p:txBody>
      </p:sp>
      <p:sp>
        <p:nvSpPr>
          <p:cNvPr id="2" name="Title 1"/>
          <p:cNvSpPr>
            <a:spLocks noGrp="1"/>
          </p:cNvSpPr>
          <p:nvPr>
            <p:ph type="title"/>
          </p:nvPr>
        </p:nvSpPr>
        <p:spPr>
          <a:xfrm>
            <a:off x="444972" y="386765"/>
            <a:ext cx="8067675" cy="1080120"/>
          </a:xfrm>
        </p:spPr>
        <p:txBody>
          <a:bodyPr/>
          <a:lstStyle/>
          <a:p>
            <a:r>
              <a:rPr lang="lt-LT" dirty="0" smtClean="0"/>
              <a:t>Veiksmų programų ir kitų strateginių dokumentų tikslai ir uždaviniai buvo nukreipti į 3 esmines sektoriaus problemas</a:t>
            </a:r>
            <a:endParaRPr lang="lt-LT" dirty="0"/>
          </a:p>
        </p:txBody>
      </p:sp>
      <p:grpSp>
        <p:nvGrpSpPr>
          <p:cNvPr id="3" name="Group 2"/>
          <p:cNvGrpSpPr/>
          <p:nvPr/>
        </p:nvGrpSpPr>
        <p:grpSpPr>
          <a:xfrm>
            <a:off x="1613240" y="2311258"/>
            <a:ext cx="5767072" cy="1549790"/>
            <a:chOff x="1613240" y="1556792"/>
            <a:chExt cx="5767072" cy="1549790"/>
          </a:xfrm>
        </p:grpSpPr>
        <p:sp>
          <p:nvSpPr>
            <p:cNvPr id="17" name="Rectangle 16"/>
            <p:cNvSpPr/>
            <p:nvPr/>
          </p:nvSpPr>
          <p:spPr>
            <a:xfrm>
              <a:off x="2555776" y="2618104"/>
              <a:ext cx="4824536" cy="4884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88000" rtlCol="0" anchor="ctr"/>
            <a:lstStyle/>
            <a:p>
              <a:r>
                <a:rPr lang="lt-LT" sz="1200" dirty="0" smtClean="0">
                  <a:solidFill>
                    <a:schemeClr val="tx1"/>
                  </a:solidFill>
                  <a:latin typeface="Calibri" panose="020F0502020204030204" pitchFamily="34" charset="0"/>
                </a:rPr>
                <a:t>Energijos tiekimo saugumo ir patikimumo didinimas</a:t>
              </a:r>
              <a:endParaRPr lang="en-GB" sz="1200" dirty="0" err="1">
                <a:solidFill>
                  <a:schemeClr val="tx1"/>
                </a:solidFill>
                <a:latin typeface="Calibri" panose="020F0502020204030204" pitchFamily="34" charset="0"/>
              </a:endParaRPr>
            </a:p>
          </p:txBody>
        </p:sp>
        <p:sp>
          <p:nvSpPr>
            <p:cNvPr id="18" name="Rectangle 17"/>
            <p:cNvSpPr/>
            <p:nvPr/>
          </p:nvSpPr>
          <p:spPr>
            <a:xfrm>
              <a:off x="2555776" y="2087449"/>
              <a:ext cx="4824536" cy="4884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88000" rtlCol="0" anchor="ctr"/>
            <a:lstStyle/>
            <a:p>
              <a:r>
                <a:rPr lang="lt-LT" sz="1200" dirty="0" smtClean="0">
                  <a:solidFill>
                    <a:schemeClr val="tx1"/>
                  </a:solidFill>
                  <a:latin typeface="Calibri" panose="020F0502020204030204" pitchFamily="34" charset="0"/>
                </a:rPr>
                <a:t>AEI dalies energijos vartojime didinimas</a:t>
              </a:r>
              <a:endParaRPr lang="en-GB" sz="1200" dirty="0" err="1">
                <a:solidFill>
                  <a:schemeClr val="tx1"/>
                </a:solidFill>
                <a:latin typeface="Calibri" panose="020F0502020204030204" pitchFamily="34" charset="0"/>
              </a:endParaRPr>
            </a:p>
          </p:txBody>
        </p:sp>
        <p:sp>
          <p:nvSpPr>
            <p:cNvPr id="19" name="Rectangle 18"/>
            <p:cNvSpPr/>
            <p:nvPr/>
          </p:nvSpPr>
          <p:spPr>
            <a:xfrm>
              <a:off x="2555776" y="1556794"/>
              <a:ext cx="4824536" cy="488478"/>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88000" rtlCol="0" anchor="ctr"/>
            <a:lstStyle/>
            <a:p>
              <a:r>
                <a:rPr lang="lt-LT" sz="1200" dirty="0" smtClean="0">
                  <a:solidFill>
                    <a:schemeClr val="tx1"/>
                  </a:solidFill>
                  <a:latin typeface="Calibri" panose="020F0502020204030204" pitchFamily="34" charset="0"/>
                </a:rPr>
                <a:t>Energijos vartojimo efektyvumo didinimas</a:t>
              </a:r>
              <a:endParaRPr lang="en-GB" sz="1200" dirty="0" err="1">
                <a:solidFill>
                  <a:schemeClr val="tx1"/>
                </a:solidFill>
                <a:latin typeface="Calibri" panose="020F0502020204030204" pitchFamily="34" charset="0"/>
              </a:endParaRPr>
            </a:p>
          </p:txBody>
        </p:sp>
        <p:sp>
          <p:nvSpPr>
            <p:cNvPr id="20" name="Rectangle 19"/>
            <p:cNvSpPr/>
            <p:nvPr/>
          </p:nvSpPr>
          <p:spPr>
            <a:xfrm rot="16200000">
              <a:off x="1273610" y="1896422"/>
              <a:ext cx="1549787" cy="87052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lt-LT" sz="1200" dirty="0" smtClean="0">
                  <a:latin typeface="Calibri" panose="020F0502020204030204" pitchFamily="34" charset="0"/>
                </a:rPr>
                <a:t>Strateginių dokumentų tikslai</a:t>
              </a:r>
              <a:endParaRPr lang="en-GB" sz="1200" dirty="0" err="1">
                <a:latin typeface="Calibri" panose="020F0502020204030204" pitchFamily="34" charset="0"/>
              </a:endParaRPr>
            </a:p>
          </p:txBody>
        </p:sp>
        <p:sp>
          <p:nvSpPr>
            <p:cNvPr id="21" name="Rectangle 20"/>
            <p:cNvSpPr/>
            <p:nvPr/>
          </p:nvSpPr>
          <p:spPr>
            <a:xfrm>
              <a:off x="2562206" y="2087449"/>
              <a:ext cx="1008112" cy="488478"/>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a:latin typeface="Calibri" panose="020F0502020204030204" pitchFamily="34" charset="0"/>
              </a:endParaRPr>
            </a:p>
          </p:txBody>
        </p:sp>
        <p:sp>
          <p:nvSpPr>
            <p:cNvPr id="22" name="Rectangle 21"/>
            <p:cNvSpPr/>
            <p:nvPr/>
          </p:nvSpPr>
          <p:spPr>
            <a:xfrm>
              <a:off x="2562206" y="2618104"/>
              <a:ext cx="1008112" cy="488478"/>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a:latin typeface="Calibri" panose="020F0502020204030204" pitchFamily="34" charset="0"/>
              </a:endParaRPr>
            </a:p>
          </p:txBody>
        </p:sp>
        <p:sp>
          <p:nvSpPr>
            <p:cNvPr id="23" name="Rectangle 22"/>
            <p:cNvSpPr/>
            <p:nvPr/>
          </p:nvSpPr>
          <p:spPr>
            <a:xfrm>
              <a:off x="2562206" y="1556794"/>
              <a:ext cx="1008112" cy="488478"/>
            </a:xfrm>
            <a:prstGeom prst="rect">
              <a:avLst/>
            </a:prstGeom>
            <a:solidFill>
              <a:srgbClr val="3BA1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err="1">
                <a:latin typeface="Calibri" panose="020F0502020204030204" pitchFamily="34" charset="0"/>
              </a:endParaRPr>
            </a:p>
          </p:txBody>
        </p:sp>
        <p:pic>
          <p:nvPicPr>
            <p:cNvPr id="28" name="Picture 27"/>
            <p:cNvPicPr>
              <a:picLocks noChangeAspect="1"/>
            </p:cNvPicPr>
            <p:nvPr/>
          </p:nvPicPr>
          <p:blipFill>
            <a:blip r:embed="rId7"/>
            <a:stretch>
              <a:fillRect/>
            </a:stretch>
          </p:blipFill>
          <p:spPr>
            <a:xfrm>
              <a:off x="2778274" y="1626408"/>
              <a:ext cx="209550" cy="349250"/>
            </a:xfrm>
            <a:prstGeom prst="rect">
              <a:avLst/>
            </a:prstGeom>
          </p:spPr>
        </p:pic>
        <p:pic>
          <p:nvPicPr>
            <p:cNvPr id="29" name="Picture 28"/>
            <p:cNvPicPr>
              <a:picLocks noChangeAspect="1"/>
            </p:cNvPicPr>
            <p:nvPr/>
          </p:nvPicPr>
          <p:blipFill>
            <a:blip r:embed="rId8"/>
            <a:stretch>
              <a:fillRect/>
            </a:stretch>
          </p:blipFill>
          <p:spPr>
            <a:xfrm>
              <a:off x="2893224" y="2163204"/>
              <a:ext cx="346075" cy="336968"/>
            </a:xfrm>
            <a:prstGeom prst="rect">
              <a:avLst/>
            </a:prstGeom>
          </p:spPr>
        </p:pic>
        <p:pic>
          <p:nvPicPr>
            <p:cNvPr id="30" name="Picture 29"/>
            <p:cNvPicPr>
              <a:picLocks noChangeAspect="1"/>
            </p:cNvPicPr>
            <p:nvPr/>
          </p:nvPicPr>
          <p:blipFill>
            <a:blip r:embed="rId9"/>
            <a:stretch>
              <a:fillRect/>
            </a:stretch>
          </p:blipFill>
          <p:spPr>
            <a:xfrm>
              <a:off x="2747824" y="2662350"/>
              <a:ext cx="240000" cy="360000"/>
            </a:xfrm>
            <a:prstGeom prst="rect">
              <a:avLst/>
            </a:prstGeom>
          </p:spPr>
        </p:pic>
        <p:pic>
          <p:nvPicPr>
            <p:cNvPr id="31" name="Picture 30"/>
            <p:cNvPicPr>
              <a:picLocks noChangeAspect="1"/>
            </p:cNvPicPr>
            <p:nvPr/>
          </p:nvPicPr>
          <p:blipFill>
            <a:blip r:embed="rId10"/>
            <a:stretch>
              <a:fillRect/>
            </a:stretch>
          </p:blipFill>
          <p:spPr>
            <a:xfrm>
              <a:off x="3091260" y="2729717"/>
              <a:ext cx="400624" cy="269022"/>
            </a:xfrm>
            <a:prstGeom prst="rect">
              <a:avLst/>
            </a:prstGeom>
          </p:spPr>
        </p:pic>
        <p:pic>
          <p:nvPicPr>
            <p:cNvPr id="32" name="Picture 31"/>
            <p:cNvPicPr>
              <a:picLocks noChangeAspect="1"/>
            </p:cNvPicPr>
            <p:nvPr/>
          </p:nvPicPr>
          <p:blipFill>
            <a:blip r:embed="rId11"/>
            <a:stretch>
              <a:fillRect/>
            </a:stretch>
          </p:blipFill>
          <p:spPr>
            <a:xfrm>
              <a:off x="3131840" y="1654238"/>
              <a:ext cx="291526" cy="324000"/>
            </a:xfrm>
            <a:prstGeom prst="rect">
              <a:avLst/>
            </a:prstGeom>
          </p:spPr>
        </p:pic>
      </p:grpSp>
    </p:spTree>
    <p:extLst>
      <p:ext uri="{BB962C8B-B14F-4D97-AF65-F5344CB8AC3E}">
        <p14:creationId xmlns:p14="http://schemas.microsoft.com/office/powerpoint/2010/main" val="18328503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6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2&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7&quot;&gt;&lt;elem m_fUsage=&quot;3.68202082464066380000E+000&quot;&gt;&lt;m_msothmcolidx val=&quot;0&quot;/&gt;&lt;m_rgb r=&quot;00&quot; g=&quot;92&quot; b=&quot;A7&quot;/&gt;&lt;m_nBrightness val=&quot;0&quot;/&gt;&lt;/elem&gt;&lt;elem m_fUsage=&quot;2.81002341193290040000E+000&quot;&gt;&lt;m_msothmcolidx val=&quot;0&quot;/&gt;&lt;m_rgb r=&quot;11&quot; g=&quot;7F&quot; b=&quot;A1&quot;/&gt;&lt;m_nBrightness val=&quot;0&quot;/&gt;&lt;/elem&gt;&lt;elem m_fUsage=&quot;1.00000000000000000000E+000&quot;&gt;&lt;m_msothmcolidx val=&quot;0&quot;/&gt;&lt;m_rgb r=&quot;7E&quot; g=&quot;CD&quot; b=&quot;E7&quot;/&gt;&lt;m_nBrightness val=&quot;0&quot;/&gt;&lt;/elem&gt;&lt;elem m_fUsage=&quot;9.00000000000000020000E-001&quot;&gt;&lt;m_msothmcolidx val=&quot;0&quot;/&gt;&lt;m_rgb r=&quot;7E&quot; g=&quot;B2&quot; b=&quot;E6&quot;/&gt;&lt;m_nBrightness val=&quot;0&quot;/&gt;&lt;/elem&gt;&lt;elem m_fUsage=&quot;5.83061030470754190000E-001&quot;&gt;&lt;m_msothmcolidx val=&quot;0&quot;/&gt;&lt;m_rgb r=&quot;E8&quot; g=&quot;B5&quot; b=&quot;64&quot;/&gt;&lt;m_nBrightness val=&quot;0&quot;/&gt;&lt;/elem&gt;&lt;elem m_fUsage=&quot;2.95919474468993970000E-001&quot;&gt;&lt;m_msothmcolidx val=&quot;0&quot;/&gt;&lt;m_rgb r=&quot;62&quot; g=&quot;AB&quot; b=&quot;BD&quot;/&gt;&lt;m_nBrightness val=&quot;0&quot;/&gt;&lt;/elem&gt;&lt;elem m_fUsage=&quot;2.42628643408862060000E-001&quot;&gt;&lt;m_msothmcolidx val=&quot;0&quot;/&gt;&lt;m_rgb r=&quot;CA&quot; g=&quot;47&quot; b=&quot;52&quot;/&gt;&lt;m_nBrightness val=&quot;0&quot;/&gt;&lt;/elem&gt;&lt;elem m_fUsage=&quot;1.95254357864110830000E-001&quot;&gt;&lt;m_msothmcolidx val=&quot;0&quot;/&gt;&lt;m_rgb r=&quot;D8&quot; g=&quot;84&quot; b=&quot;5B&quot;/&gt;&lt;m_nBrightness val=&quot;0&quot;/&gt;&lt;/elem&gt;&lt;elem m_fUsage=&quot;1.35217151046733130000E-001&quot;&gt;&lt;m_msothmcolidx val=&quot;0&quot;/&gt;&lt;m_rgb r=&quot;A3&quot; g=&quot;2D&quot; b=&quot;4E&quot;/&gt;&lt;m_nBrightness val=&quot;0&quot;/&gt;&lt;/elem&gt;&lt;elem m_fUsage=&quot;1.30437268108076290000E-001&quot;&gt;&lt;m_msothmcolidx val=&quot;0&quot;/&gt;&lt;m_rgb r=&quot;9F&quot; g=&quot;C8&quot; b=&quot;D2&quot;/&gt;&lt;m_nBrightness val=&quot;0&quot;/&gt;&lt;/elem&gt;&lt;elem m_fUsage=&quot;1.47808829414346080000E-002&quot;&gt;&lt;m_msothmcolidx val=&quot;0&quot;/&gt;&lt;m_rgb r=&quot;68&quot; g=&quot;24&quot; b=&quot;4D&quot;/&gt;&lt;m_nBrightness val=&quot;0&quot;/&gt;&lt;/elem&gt;&lt;elem m_fUsage=&quot;1.01462970187217470000E-002&quot;&gt;&lt;m_msothmcolidx val=&quot;0&quot;/&gt;&lt;m_rgb r=&quot;19&quot; g=&quot;5F&quot; b=&quot;70&quot;/&gt;&lt;m_nBrightness val=&quot;0&quot;/&gt;&lt;/elem&gt;&lt;elem m_fUsage=&quot;4.41519442794464100000E-004&quot;&gt;&lt;m_msothmcolidx val=&quot;0&quot;/&gt;&lt;m_rgb r=&quot;E4&quot; g=&quot;F1&quot; b=&quot;F4&quot;/&gt;&lt;m_nBrightness val=&quot;0&quot;/&gt;&lt;/elem&gt;&lt;elem m_fUsage=&quot;5.87960215083439180000E-005&quot;&gt;&lt;m_msothmcolidx val=&quot;0&quot;/&gt;&lt;m_rgb r=&quot;77&quot; g=&quot;4E&quot; b=&quot;4E&quot;/&gt;&lt;m_nBrightness val=&quot;0&quot;/&gt;&lt;/elem&gt;&lt;elem m_fUsage=&quot;1.01074744978207350000E-005&quot;&gt;&lt;m_msothmcolidx val=&quot;0&quot;/&gt;&lt;m_rgb r=&quot;4C&quot; g=&quot;2D&quot; b=&quot;26&quot;/&gt;&lt;m_nBrightness val=&quot;0&quot;/&gt;&lt;/elem&gt;&lt;elem m_fUsage=&quot;2.32461878928088640000E-007&quot;&gt;&lt;m_msothmcolidx val=&quot;0&quot;/&gt;&lt;m_rgb r=&quot;E1&quot; g=&quot;DB&quot; b=&quot;D7&quot;/&gt;&lt;m_nBrightness val=&quot;0&quot;/&gt;&lt;/elem&gt;&lt;elem m_fUsage=&quot;7.05507910865536540000E-010&quot;&gt;&lt;m_msothmcolidx val=&quot;0&quot;/&gt;&lt;m_rgb r=&quot;D9&quot; g=&quot;D9&quot; b=&quot;D9&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5mgE1MBR56hOWsLjsyzI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wZWEjJGoTw6AmFQNtWDjC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WahMPxcERXSkWrVfqEPxT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YsbYT_uRTS44_M1BBsSu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ueNJ.7UeRDyJak.ySaV2g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fb3xWOdWQ3SjnbR_Dtp5K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aTYWzDHaSLy43ky7kwMj3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shz67dbYQUG9y94JKBNe9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zprT8kDcRkCkaSA4utJIb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lveJSSrtQwW7LF_3EBi59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_vj.twLnToyoNKq.Uyfr_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zbAdQ4WVSMK8Ox6tvYGuE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sUJT_r8uS6S_XoFI7RshM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Ss6G8prxREG_HvE08scE6g"/>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b1BRmf6Su2dyFTrEzkXi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XoL81ZPdTCqroWVSaxIKf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MYbG5kHuSpmhKRAq04yTz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P5WgDY9GTneU6.MCiFszO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NGolFnv0RZmTXyiSoX3bt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wsahYc4RoyZncJbexZ8d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08SmVBMyQgGQFLH9K0Itl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QfOb2hleSUCLuvjnZc7jv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KOE97zHjTpqrWrJgL3uHng"/>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cUUSWq9lR0mBbyIk0Ynvmg"/>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vBvBbKInS1Kj4quvi6w_F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LOPajxwTn2IXoyARFDSI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FF7NtHMsRAimI21rsG1dL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mSo_MlMXRxeqHq6JIFd5A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QkHYlby8Sjus0I2QsshSj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Y3leHO6mQaGtFxrNTyPiw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I1BB2_1pTsOU4m6ci2tUe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B0bdiviQWKmoxT3hTKu4w"/>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FmglhyZAQJKvho8IUZr0K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a6zHSbChRNazi5kAo5IOZ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QaFQejrjSz69muIUzbJp.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M6MsM0HQTL6UYnMAI0Eky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5mgE1MBR56hOWsLjsyzI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54tUFuu3RNqoflvX7RaR6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90kYrW0TNmEcgtaKIwJr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cyAEnk3QQSZC_5zt2r2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JfM9e1bTr2RdXln3cjf9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rDtG_gxTxmFgAh4z90.O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w7LFDqY.TGeeIf6L9wxOo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BQrKQXlTGKlpLt6Lhuss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5O8y5QrlSvCeP4bB0hoNP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ZrhLqM9sR9Cr3xzwhZbnE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dFaLrocQY665gqGEEfXP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TOD65XALTnKb6458a1cfh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z4Cg7g1cRSCrH4Foivw6N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e_WKUTc2QCCGo7IaRagqq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MaoMAwRcKfSpyXtgXPk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Mk65NTXuQCaKt8kXMcKX9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KUtWnhaHQhi3AJ8mTGRRx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LoHeFdAQuqrLMldQ4x4O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sUc.q0kgRv2rQrYiRPuir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6ax02KnDTSa_P7azUN0MR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m08F1CYARPe9taHZS.zG2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WaRixOwwQO2UV2OXF5Adn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OzrBfls8R_e0JPRJ4rDyt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FC5PUy3QrONa7gusCCs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GT8oahCnTXqxytp8Ex07g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wrm2uc_S4Kbx.J00TYC_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h8KsGcySxWQEZSAk5AE1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kPPJkVPnSKCNiIl8NpT_q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1BZS_WrfTGKkXUQ16EpGK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VG1FeP4QAae8R7IDSSJn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6BaHPvbkQGmDHGDplxHGw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9M1Vx4YStCNSb6uJIP5K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EYR21WZSQ.uT8bXONd.L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8Hya6fT3QSWPpFtb7XLXW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2aGzxubHR7O98JYHKu40v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tDa7aKpNQ3mQPIfslFLzC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fZcmT94pTAKLG2wy7poq8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BD1IFO6eQNqWEDQGqC35G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Z1WApyMPTSOmAhiYM02Ds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sPhbO7dRRjKoOqlZ1J6tf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TFAFc7avRhiNdDzb0NErI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V7lqnwnGQj6nRl7pvrDe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P4QpYJMCTt6pgDXazPi6f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R2IL1ZnQXyqs8X.rtRJL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_N.Q89QDQ_.hO01DvU570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J7rr_aCQRT26T0.kYHvZu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2VpwDU0NTfGvMslQV969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2xE5bzmOSv.6AQzSeUkS6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KpT4i1v3TEmH5_Y9UFwLD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fOSaQ8nNSYyXa74C8mJwX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Weh.9g4Qkivc.W64d9rd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giByULIoRsy2z1QcAuvnQ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Ais9JCSORfeWjEOBQ1NzU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JJ8qyK0ThGlrJQWmNt04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L9d2K.5qRsGt5sNPB7sG5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jDrDcWDuQOmMqWKBF.Kri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4fu6VE8jQLazYpwnzwXZp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CRIA6hpbRdaVRukQjhym1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uYo9ax2LQOC26OJkmtK0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FNmMealOTsKs.gY4Ylw04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_fzqx.ifQhCacFSyS0opB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gLhRph.uQFitHyIbsZQxZ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u0vKnRsDRuW8DlQ4VfYqp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QZLShd._SuGD9mKfnEh5l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B2Wxb_UURFWoQDkaqOIHm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JXESlXrNSHeXcH_Cl4pDw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zyxWKkKlRHuYo7E4cINQS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2kRZLcYrR2mqo46nXnn_Z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I044FS9CR_uNYRi9AUQX.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qJHsB6V2QN2MaPRjWSgbx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UjrDRl_OQum3qEh4nP30C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8epQWmy6TV6mxEXP22Ruu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cCw8X6s8RVCnWvUTxMTXc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nk1JSlTCTK6z9YcO14npz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8bFuG1DtTKGUkniPtYlEq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FqFSE0KoSwCSa6oTnmidH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O0cYhbnqRaWF6q1aZyotr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pgytiPebQEyBTQ2hSmJNr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CPhCfIx6TP6wh7AY6Sq0Iw"/>
</p:tagLst>
</file>

<file path=ppt/theme/theme1.xml><?xml version="1.0" encoding="utf-8"?>
<a:theme xmlns:a="http://schemas.openxmlformats.org/drawingml/2006/main" name="Office Theme">
  <a:themeElements>
    <a:clrScheme name="Custom 1">
      <a:dk1>
        <a:srgbClr val="321716"/>
      </a:dk1>
      <a:lt1>
        <a:sysClr val="window" lastClr="FFFFFF"/>
      </a:lt1>
      <a:dk2>
        <a:srgbClr val="195F70"/>
      </a:dk2>
      <a:lt2>
        <a:srgbClr val="E4F1F4"/>
      </a:lt2>
      <a:accent1>
        <a:srgbClr val="4C2D26"/>
      </a:accent1>
      <a:accent2>
        <a:srgbClr val="774E4E"/>
      </a:accent2>
      <a:accent3>
        <a:srgbClr val="195F70"/>
      </a:accent3>
      <a:accent4>
        <a:srgbClr val="62ABBD"/>
      </a:accent4>
      <a:accent5>
        <a:srgbClr val="9FC8D2"/>
      </a:accent5>
      <a:accent6>
        <a:srgbClr val="D2E6E9"/>
      </a:accent6>
      <a:hlink>
        <a:srgbClr val="DCF1F4"/>
      </a:hlink>
      <a:folHlink>
        <a:srgbClr val="321716"/>
      </a:folHlink>
    </a:clrScheme>
    <a:fontScheme name="Custom 1">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BA1BC"/>
        </a:solidFill>
        <a:ln>
          <a:noFill/>
        </a:ln>
      </a:spPr>
      <a:bodyPr rtlCol="0" anchor="ctr"/>
      <a:lstStyle>
        <a:defPPr algn="ctr">
          <a:defRPr dirty="0" err="1" smtClean="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lnSpc>
            <a:spcPct val="110000"/>
          </a:lnSpc>
          <a:spcAft>
            <a:spcPts val="300"/>
          </a:spcAft>
          <a:defRPr sz="1200" dirty="0">
            <a:solidFill>
              <a:srgbClr val="321716"/>
            </a:solidFill>
            <a:latin typeface="Calibri" panose="020F0502020204030204" pitchFamily="34" charset="0"/>
            <a:cs typeface="Times New Roman" panose="02020603050405020304" pitchFamily="18"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10427</TotalTime>
  <Words>5809</Words>
  <Application>Microsoft Office PowerPoint</Application>
  <PresentationFormat>On-screen Show (4:3)</PresentationFormat>
  <Paragraphs>632</Paragraphs>
  <Slides>55</Slides>
  <Notes>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55</vt:i4>
      </vt:variant>
    </vt:vector>
  </HeadingPairs>
  <TitlesOfParts>
    <vt:vector size="59" baseType="lpstr">
      <vt:lpstr>Office Theme</vt:lpstr>
      <vt:lpstr>think-cell Slide</vt:lpstr>
      <vt:lpstr>Microsoft Graph Chart</vt:lpstr>
      <vt:lpstr>Chart</vt:lpstr>
      <vt:lpstr>PowerPoint Presentation</vt:lpstr>
      <vt:lpstr>Turinys</vt:lpstr>
      <vt:lpstr>ES struktūrinių lėšų poveikio energetikos sektoriui ex-post vertinimas atliktas siekiant įvertinti investicijų naudą</vt:lpstr>
      <vt:lpstr>Vertinimo metodai parinkti atsižvelgiant į vertinimo uždavinius bei klausimus</vt:lpstr>
      <vt:lpstr>Vertinimo imtis ir apribojimai</vt:lpstr>
      <vt:lpstr>Turinys</vt:lpstr>
      <vt:lpstr>Lietuvos energetikos sektoriaus problematika prieš 2007‒2013 m. ES finansavimo laikotarpį</vt:lpstr>
      <vt:lpstr>PowerPoint Presentation</vt:lpstr>
      <vt:lpstr>Veiksmų programų ir kitų strateginių dokumentų tikslai ir uždaviniai buvo nukreipti į 3 esmines sektoriaus problemas</vt:lpstr>
      <vt:lpstr>EAVP ir SSVP tikslai ir uždaviniai energetikos sektoriaus problemoms spręsti</vt:lpstr>
      <vt:lpstr>PowerPoint Presentation</vt:lpstr>
      <vt:lpstr>PowerPoint Presentation</vt:lpstr>
      <vt:lpstr>Skirtingi energetikos sektoriai tarpusavyje nelyginami, tačiau vertinama, jog sukurtas teigiamas poveikis energetikos srities plėtrai ir energijos vartojimo efektyvumo didinimui</vt:lpstr>
      <vt:lpstr>Investicijos į energetikos ir energijos efektyvumo sektorių lėmė ŠESD emisijos mažėjimą</vt:lpstr>
      <vt:lpstr>AEI pokyčiai</vt:lpstr>
      <vt:lpstr>Kuro rūšių balanso ir kainų pokyčiai šilumos sektoriuje</vt:lpstr>
      <vt:lpstr>Energijos naudojimo intensyvumo mažėjimas</vt:lpstr>
      <vt:lpstr>Technologinių nuostolių sumažėjimas</vt:lpstr>
      <vt:lpstr>Projektų įgyvendinimas siejamas su dujų bei elektros energijos tiekimo kokybės ir patikimumo didėjimu</vt:lpstr>
      <vt:lpstr>Energetinės nepriklausomybės ir tiekimo saugumo bei patikimumo užtikrinimas ir dujų ūkyje</vt:lpstr>
      <vt:lpstr>Pastatų ūkio renovavimo progresas ir potencialas</vt:lpstr>
      <vt:lpstr>Savivaldybės, kuriose vyko daugiabučių namų renovacija pagal priemonę VP3‒1.1‒VRM‒03‒R „Daugiabučių namų atnaujinimas pirmiausia didinant jų energijos vartojimo efektyvumą“ (kair.) ir socialinio būsto projektai (deš.)</vt:lpstr>
      <vt:lpstr>Remtinos veiklos pasirinktos tinkamai ir viena kitą papildančios</vt:lpstr>
      <vt:lpstr>Strateginių dokumentų tikslai ir uždaviniai buvo pasiekti</vt:lpstr>
      <vt:lpstr>EAVP ir SSVP tikslų ir uždavinių pasiekimas</vt:lpstr>
      <vt:lpstr>EAVP ir SSVP programos rodiklių pasiekimas</vt:lpstr>
      <vt:lpstr>Priemonių rodiklių pasiekimas</vt:lpstr>
      <vt:lpstr>Priežastys</vt:lpstr>
      <vt:lpstr>Investicijų tvarumas</vt:lpstr>
      <vt:lpstr>JESSICA kontroliuojantysis fondas – vienintelė finansų inžinerijos priemonė energetikos sektoriuje 2007‒2013 m. periodu</vt:lpstr>
      <vt:lpstr>Finansavimo formų ir intensyvumo tinkamumas (1)</vt:lpstr>
      <vt:lpstr>Finansavimo formų ir intensyvumo tinkamumas (2)</vt:lpstr>
      <vt:lpstr>Poveikio lūkesčiai</vt:lpstr>
      <vt:lpstr>Gana reikšmingas teigiamas poveikis šalies mastu pasireiškė šiose srityse: </vt:lpstr>
      <vt:lpstr>Socioekonominis poveikis vertinamas mikro ir makro lygmenyse</vt:lpstr>
      <vt:lpstr>2007‒2013 m. ES investicijos į energetikos sektorių lėmė ekonominę naudą valstybei</vt:lpstr>
      <vt:lpstr>ES struktūrinėmis lėšomis didinta šilumos gamybos įrenginių instaliuota galia ir kartu su renovacija mažinamas energijos vartojimas</vt:lpstr>
      <vt:lpstr>2007 m. dviejose šilumos įmonėse buvo naudojama vien AEI galia</vt:lpstr>
      <vt:lpstr>2015 m. šilumos gamybai naudojama energija daugumoje įmonių viršijo 70 %</vt:lpstr>
      <vt:lpstr>Jei investicijos būtų atliktos nuosavomis lėšomis, šilumos kainos padidėjimas galėtų siekti iki 57 proc.</vt:lpstr>
      <vt:lpstr>Didžiausią socialinę ir ekonominę naudą energijos vartojimo efektyvumo srityje suteikė pastatų renovavimo priemonės</vt:lpstr>
      <vt:lpstr>Geopolitiniame kontekste Lietuvos energetikos sektoriaus konkurencingumas išlieka aukštas</vt:lpstr>
      <vt:lpstr>Turinys</vt:lpstr>
      <vt:lpstr>Europos mastu 2007‒2013 m. ES struktūrinių investicijų pagrindinė kryptis energetikos sektoriuje – AEI plėtra</vt:lpstr>
      <vt:lpstr>Vokietijoje parama skirstoma decentralizuotai, identifikuojant konkrečias federalinių žemių problemas</vt:lpstr>
      <vt:lpstr>Energetinio efektyvumo kriterijus Lenkijoje išskirtas horizontalusis prioritetas</vt:lpstr>
      <vt:lpstr>Estijoje sukurta vieninga priemonių rodiklių valdymo sistema</vt:lpstr>
      <vt:lpstr>Turinys</vt:lpstr>
      <vt:lpstr>Priemonių planavimo etape svarbus  kompleksiškumo, potencialo vertinimo bei rodiklių planavimo principas</vt:lpstr>
      <vt:lpstr>Energijos vartojimo efektyvumo kriterijų taikymas svarbus užtikrinant priemonių įgyvendinimo efektyvumą</vt:lpstr>
      <vt:lpstr>Turinys</vt:lpstr>
      <vt:lpstr>Strateginiai siūlymai</vt:lpstr>
      <vt:lpstr>Strateginiai siūlymai (2)</vt:lpstr>
      <vt:lpstr>Rekomendacijos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Antanas Speckauskas</dc:creator>
  <cp:lastModifiedBy>Karolina</cp:lastModifiedBy>
  <cp:revision>953</cp:revision>
  <dcterms:created xsi:type="dcterms:W3CDTF">2015-05-29T15:28:08Z</dcterms:created>
  <dcterms:modified xsi:type="dcterms:W3CDTF">2017-06-30T06:31:59Z</dcterms:modified>
</cp:coreProperties>
</file>