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592" r:id="rId3"/>
    <p:sldId id="296" r:id="rId4"/>
    <p:sldId id="596" r:id="rId5"/>
    <p:sldId id="597" r:id="rId6"/>
    <p:sldId id="585" r:id="rId7"/>
    <p:sldId id="586" r:id="rId8"/>
    <p:sldId id="591" r:id="rId9"/>
    <p:sldId id="303" r:id="rId10"/>
    <p:sldId id="590" r:id="rId11"/>
    <p:sldId id="595" r:id="rId12"/>
    <p:sldId id="593" r:id="rId13"/>
    <p:sldId id="589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881E06-2221-4CC6-887D-126788F67EBA}">
          <p14:sldIdLst>
            <p14:sldId id="301"/>
            <p14:sldId id="592"/>
            <p14:sldId id="296"/>
            <p14:sldId id="596"/>
            <p14:sldId id="597"/>
            <p14:sldId id="585"/>
            <p14:sldId id="586"/>
            <p14:sldId id="591"/>
            <p14:sldId id="303"/>
            <p14:sldId id="590"/>
            <p14:sldId id="595"/>
            <p14:sldId id="593"/>
          </p14:sldIdLst>
        </p14:section>
        <p14:section name="Untitled Section" id="{AF4CCEBB-BE30-4CC7-BC6C-049C30F2DF67}">
          <p14:sldIdLst>
            <p14:sldId id="589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daugas Mažrimas" initials="MM" lastIdx="2" clrIdx="0"/>
  <p:cmAuthor id="2" name="Andrius Daugirdas" initials="AD" lastIdx="1" clrIdx="1">
    <p:extLst>
      <p:ext uri="{19B8F6BF-5375-455C-9EA6-DF929625EA0E}">
        <p15:presenceInfo xmlns:p15="http://schemas.microsoft.com/office/powerpoint/2012/main" userId="S::Andrius.Daugirdas@eso.lt::d647d5d2-36ec-4c1c-9562-444170c0e5f3" providerId="AD"/>
      </p:ext>
    </p:extLst>
  </p:cmAuthor>
  <p:cmAuthor id="3" name="Sonata Miliauskienė" initials="SM" lastIdx="1" clrIdx="2">
    <p:extLst>
      <p:ext uri="{19B8F6BF-5375-455C-9EA6-DF929625EA0E}">
        <p15:presenceInfo xmlns:p15="http://schemas.microsoft.com/office/powerpoint/2012/main" userId="S::Sonata.Miliauskiene@eso.lt::2bb3d87a-774f-4489-b76c-d0e02aa2c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F37"/>
    <a:srgbClr val="FAA21B"/>
    <a:srgbClr val="000000"/>
    <a:srgbClr val="36BBA5"/>
    <a:srgbClr val="EF404A"/>
    <a:srgbClr val="8EDD83"/>
    <a:srgbClr val="0097C5"/>
    <a:srgbClr val="FFFFFF"/>
    <a:srgbClr val="57595B"/>
    <a:srgbClr val="FFE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824" autoAdjust="0"/>
  </p:normalViewPr>
  <p:slideViewPr>
    <p:cSldViewPr snapToGrid="0">
      <p:cViewPr varScale="1">
        <p:scale>
          <a:sx n="68" d="100"/>
          <a:sy n="68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50C99-114F-4B20-A1AD-7DCEC80C987D}" type="datetimeFigureOut">
              <a:rPr lang="lt-LT" smtClean="0"/>
              <a:t>2020-06-30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D71BA-D436-4BDA-9D36-42B432B6AF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24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D71BA-D436-4BDA-9D36-42B432B6AF3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D71BA-D436-4BDA-9D36-42B432B6AF3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D71BA-D436-4BDA-9D36-42B432B6AF3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06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2019 </a:t>
            </a:r>
            <a:r>
              <a:rPr lang="en-US" dirty="0" err="1"/>
              <a:t>metais</a:t>
            </a:r>
            <a:r>
              <a:rPr lang="en-US" dirty="0"/>
              <a:t> – </a:t>
            </a:r>
            <a:r>
              <a:rPr lang="lt-LT" dirty="0"/>
              <a:t> investicijos visoje LT </a:t>
            </a:r>
            <a:r>
              <a:rPr lang="en-US" b="1" dirty="0"/>
              <a:t>161,39 </a:t>
            </a:r>
            <a:r>
              <a:rPr lang="en-US" b="1" dirty="0" err="1"/>
              <a:t>mln</a:t>
            </a:r>
            <a:r>
              <a:rPr lang="en-US" b="1" dirty="0"/>
              <a:t> 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2020 </a:t>
            </a:r>
            <a:r>
              <a:rPr lang="en-US" dirty="0" err="1"/>
              <a:t>metais</a:t>
            </a:r>
            <a:r>
              <a:rPr lang="en-US" dirty="0"/>
              <a:t> – </a:t>
            </a:r>
            <a:r>
              <a:rPr lang="lt-LT" dirty="0"/>
              <a:t>investicijos visoje LT </a:t>
            </a:r>
            <a:r>
              <a:rPr lang="en-US" b="1" dirty="0"/>
              <a:t>129,98 </a:t>
            </a:r>
            <a:r>
              <a:rPr lang="en-US" b="1" dirty="0" err="1"/>
              <a:t>mln</a:t>
            </a:r>
            <a:r>
              <a:rPr lang="en-US" b="1" dirty="0"/>
              <a:t> </a:t>
            </a:r>
            <a:endParaRPr lang="lt-L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D71BA-D436-4BDA-9D36-42B432B6AF3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6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lt-LT" dirty="0"/>
              <a:t>Nėra duju Kupiškio </a:t>
            </a:r>
            <a:r>
              <a:rPr lang="lt-LT" dirty="0" err="1"/>
              <a:t>sav</a:t>
            </a:r>
            <a:r>
              <a:rPr lang="lt-LT" dirty="0"/>
              <a:t>, Rokiškio </a:t>
            </a:r>
            <a:r>
              <a:rPr lang="lt-LT" dirty="0" err="1"/>
              <a:t>sav</a:t>
            </a:r>
            <a:r>
              <a:rPr lang="lt-LT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D71BA-D436-4BDA-9D36-42B432B6AF3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8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D71BA-D436-4BDA-9D36-42B432B6AF3D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565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D71BA-D436-4BDA-9D36-42B432B6AF3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4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Bendradarbiavimo</a:t>
            </a:r>
            <a:r>
              <a:rPr lang="en-US" dirty="0"/>
              <a:t> </a:t>
            </a:r>
            <a:r>
              <a:rPr lang="en-US" dirty="0" err="1"/>
              <a:t>sutartys</a:t>
            </a:r>
            <a:r>
              <a:rPr lang="en-US" dirty="0"/>
              <a:t> is </a:t>
            </a:r>
            <a:r>
              <a:rPr lang="en-US" dirty="0" err="1"/>
              <a:t>Savivaldybiu</a:t>
            </a:r>
            <a:r>
              <a:rPr lang="en-US" dirty="0"/>
              <a:t> PBI</a:t>
            </a:r>
          </a:p>
          <a:p>
            <a:pPr marL="228600" indent="-228600">
              <a:buAutoNum type="arabicPeriod"/>
            </a:pPr>
            <a:r>
              <a:rPr lang="en-US" dirty="0"/>
              <a:t>Is </a:t>
            </a:r>
            <a:r>
              <a:rPr lang="en-US" dirty="0" err="1"/>
              <a:t>Susitikimai</a:t>
            </a:r>
            <a:r>
              <a:rPr lang="en-US" dirty="0"/>
              <a:t> (CRM </a:t>
            </a:r>
            <a:r>
              <a:rPr lang="lt-LT" dirty="0"/>
              <a:t>Viso susitikimų </a:t>
            </a:r>
            <a:r>
              <a:rPr lang="en-US" dirty="0"/>
              <a:t>2019 m. 6., </a:t>
            </a:r>
            <a:r>
              <a:rPr lang="en-US" dirty="0" err="1"/>
              <a:t>visose</a:t>
            </a:r>
            <a:r>
              <a:rPr lang="en-US" dirty="0"/>
              <a:t> po </a:t>
            </a:r>
            <a:r>
              <a:rPr lang="en-US" dirty="0" err="1"/>
              <a:t>viena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, 2020 m- </a:t>
            </a:r>
            <a:r>
              <a:rPr lang="en-US" dirty="0" err="1"/>
              <a:t>vizit</a:t>
            </a:r>
            <a:r>
              <a:rPr lang="lt-LT" dirty="0"/>
              <a:t>ų nebuvo</a:t>
            </a:r>
            <a:r>
              <a:rPr lang="en-US" dirty="0"/>
              <a:t>)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D71BA-D436-4BDA-9D36-42B432B6AF3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81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D71BA-D436-4BDA-9D36-42B432B6AF3D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638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0582A-A751-4C77-BAFF-E3745B3BC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63AAA3-FDBC-4083-9763-4C5CDC8FB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62C92-6CB9-40A0-B823-C1855CDD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44237B-426B-4F89-B2A1-849BFFA7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6F5E00-329C-4DF3-AF9E-6BF9F0F5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6E8E5-06AF-44B4-876B-F3AAB83D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BACD43-2F79-4C51-B0FF-3D8F370E0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84B4F-6131-4B81-9D65-00968DDE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0E696-CD85-4B61-91EA-8358B79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A5BF2F-A7AB-4CD9-B928-1104C29C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0297E9-3418-40EB-B98B-255652750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6E2C07-A3ED-4661-8E4C-E50E26845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94A3E-ADC2-4657-A4F0-CD9503BB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5036E3-0386-4337-B5B6-4EDF3F05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DA2811-5176-4EAC-AB92-CD6D1A70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9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A9FF07-EEDB-4344-B1E4-86867656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F24FA4-4A19-4F38-9CA7-06391D77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4FF5F-54CC-4FD4-B18E-629AC51F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C89EE1-8222-472D-A69E-EA59460D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9A2C5-8797-4E57-A5CD-ED365040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6468A-CBA1-470F-BF6F-8F53E77A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1B53A9-B842-4A8C-920F-ECE091F5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B82A4E-2DB6-4A93-AD24-A90FB59A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A3E904-187B-4A7C-9051-EAE4C7C1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33D90-B3CA-4D60-B003-2D5B6845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0D78E-E1B8-4803-875C-93EEDFB1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C6D8F-4DA5-41C7-BFC7-4993655E8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3ABC57-C845-484D-84F7-78BC987E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0D77A8-CD60-4994-990F-8579A2A0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128910-98BC-4CD8-AB62-0182636A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CD9D24-0706-4BE7-AA95-0FCF9958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B30F6-363B-4A04-9466-A1B6EDF1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CADD45-DC64-4C58-B1A4-1FBC33197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F2FA6D-0D7A-42D7-B089-9736A977E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69E64D-3074-4DE0-B7F0-29CDE0A0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E247FE-694F-48A5-8CBC-0B18D09E8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7E82BA-64CA-45A9-B91F-F66F695D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1CEA07-0B99-4D28-BE64-1347EC06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756826-7ED1-41F1-A4B0-F15CB51C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4D509-B19F-4D7B-A97D-E28062D5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474CC3-8F2A-415F-863E-0DA31A7F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81DFD3-4736-4118-9B87-46536203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C73848-26AF-456E-A1B2-AB527F4A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AF89C8-CCB4-451B-91F6-26A85584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7728D17-E636-428F-A055-8904FC9A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CFF06D-DEF9-4485-A358-5E7A40BB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FDD12-E2E5-4EAE-881A-C53F9BCF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659B11-5CE5-4B20-A3C8-EFEFB0B4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E06590-AA76-4506-BEBC-1B4156BE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6F6DE4-1DD6-4079-BA25-9BFAF483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FA783E-F623-41D9-A018-6F1BC96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1895E6-F2D1-4E03-853D-37320E6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D98D1-B923-4A4A-BB00-5540B4F4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DE5D6D-5162-44A6-B757-1ACC074EC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92511B-CCEE-4209-BC79-500717DE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F20249-45B3-433E-BA88-DFD413D9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5254B-46A4-4F4F-99FB-61FFB2DA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31BA1C-AD1D-4A5D-AC1D-32481552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E0E739-58B5-4ADD-A801-28C26818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A0C99A-3587-4A30-A9DB-06035201A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56A09-35BF-4670-B3D1-82B2957A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463D-68F6-474D-A97F-7037D899B13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BC8B5-7946-4F29-A98C-1853996DB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30BF5-31C0-4286-834D-0438EFC9C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22ED-AA40-4ADC-99B9-7AC40CA8AB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IPCMContentMarking" descr="{&quot;HashCode&quot;:-1001962772,&quot;Placement&quot;:&quot;Footer&quot;}">
            <a:extLst>
              <a:ext uri="{FF2B5EF4-FFF2-40B4-BE49-F238E27FC236}">
                <a16:creationId xmlns:a16="http://schemas.microsoft.com/office/drawing/2014/main" xmlns="" id="{26D30006-2D0D-44AF-965D-B316A2FF29B1}"/>
              </a:ext>
            </a:extLst>
          </p:cNvPr>
          <p:cNvSpPr txBox="1"/>
          <p:nvPr userDrawn="1"/>
        </p:nvSpPr>
        <p:spPr>
          <a:xfrm>
            <a:off x="0" y="6629836"/>
            <a:ext cx="978687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lt-LT" sz="800">
                <a:solidFill>
                  <a:srgbClr val="000000"/>
                </a:solidFill>
                <a:latin typeface="Calibri" panose="020F0502020204030204" pitchFamily="34" charset="0"/>
              </a:rPr>
              <a:t>Marked as Public.</a:t>
            </a:r>
          </a:p>
        </p:txBody>
      </p:sp>
    </p:spTree>
    <p:extLst>
      <p:ext uri="{BB962C8B-B14F-4D97-AF65-F5344CB8AC3E}">
        <p14:creationId xmlns:p14="http://schemas.microsoft.com/office/powerpoint/2010/main" val="35604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ndrius.daugirdas@eso.lt" TargetMode="External"/><Relationship Id="rId3" Type="http://schemas.openxmlformats.org/officeDocument/2006/relationships/image" Target="../media/image9.jpg"/><Relationship Id="rId7" Type="http://schemas.openxmlformats.org/officeDocument/2006/relationships/hyperlink" Target="mailto:raimundas.bareikis@eso.l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o.lt/savitarna" TargetMode="External"/><Relationship Id="rId5" Type="http://schemas.openxmlformats.org/officeDocument/2006/relationships/hyperlink" Target="http://www.eso.lt/" TargetMode="External"/><Relationship Id="rId4" Type="http://schemas.openxmlformats.org/officeDocument/2006/relationships/image" Target="../media/image11.png"/><Relationship Id="rId9" Type="http://schemas.openxmlformats.org/officeDocument/2006/relationships/hyperlink" Target="mailto:sonata.miliauskiene@eso.l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eso.lt/lt/verslui/elektra_99/planuojamos-investicijos/investiciju-zemelapis.htm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814CA8-2239-4981-9DCE-B59DF28FE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" y="0"/>
            <a:ext cx="1219966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390F02-297E-4058-9A72-73F4FD8BA97B}"/>
              </a:ext>
            </a:extLst>
          </p:cNvPr>
          <p:cNvSpPr/>
          <p:nvPr/>
        </p:nvSpPr>
        <p:spPr>
          <a:xfrm>
            <a:off x="15324" y="0"/>
            <a:ext cx="12192000" cy="6858000"/>
          </a:xfrm>
          <a:prstGeom prst="rect">
            <a:avLst/>
          </a:prstGeom>
          <a:gradFill>
            <a:gsLst>
              <a:gs pos="0">
                <a:srgbClr val="AACF37">
                  <a:alpha val="62000"/>
                </a:srgbClr>
              </a:gs>
              <a:gs pos="100000">
                <a:srgbClr val="AACF37">
                  <a:alpha val="18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B9EC97-260D-45D7-8117-9C47B4D0A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56261"/>
            <a:ext cx="1083077" cy="7873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79D425-3422-4B91-8F27-6F40F03972DE}"/>
              </a:ext>
            </a:extLst>
          </p:cNvPr>
          <p:cNvSpPr txBox="1"/>
          <p:nvPr/>
        </p:nvSpPr>
        <p:spPr>
          <a:xfrm>
            <a:off x="958287" y="3562273"/>
            <a:ext cx="1027542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4800" b="1" dirty="0">
                <a:latin typeface="Avenir Black" panose="020B0803020203020204" pitchFamily="34" charset="0"/>
              </a:rPr>
              <a:t>SAVIVALDYBIŲ </a:t>
            </a:r>
            <a:r>
              <a:rPr lang="en-US" sz="4800" b="1" dirty="0">
                <a:latin typeface="Avenir Black" panose="020B0803020203020204" pitchFamily="34" charset="0"/>
              </a:rPr>
              <a:t>IR </a:t>
            </a:r>
            <a:r>
              <a:rPr lang="lt-LT" sz="4800" b="1" dirty="0">
                <a:latin typeface="Avenir Black" panose="020B0803020203020204" pitchFamily="34" charset="0"/>
              </a:rPr>
              <a:t>ESO PARTNERYSTĖ</a:t>
            </a:r>
            <a:endParaRPr lang="en-US" sz="4800" b="1" dirty="0">
              <a:latin typeface="Avenir Black" panose="020B0803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FE4D75-3848-4D6F-A40E-BD9797CA194A}"/>
              </a:ext>
            </a:extLst>
          </p:cNvPr>
          <p:cNvSpPr txBox="1"/>
          <p:nvPr/>
        </p:nvSpPr>
        <p:spPr>
          <a:xfrm>
            <a:off x="305277" y="5509436"/>
            <a:ext cx="6859316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00" b="1" spc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Renaldas </a:t>
            </a:r>
            <a:r>
              <a:rPr lang="en-US" sz="1500" b="1" spc="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Radvil</a:t>
            </a:r>
            <a:r>
              <a:rPr lang="lt-LT" sz="1500" b="1" spc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- ESO Paslaugų tarnybos direktorius</a:t>
            </a:r>
            <a:endParaRPr lang="en-US" sz="1500" b="1" spc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842343-4ED2-4F19-911A-90B068820616}"/>
              </a:ext>
            </a:extLst>
          </p:cNvPr>
          <p:cNvSpPr txBox="1"/>
          <p:nvPr/>
        </p:nvSpPr>
        <p:spPr>
          <a:xfrm>
            <a:off x="8915400" y="5986490"/>
            <a:ext cx="270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2020-07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-</a:t>
            </a:r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01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6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C4E157B-B08D-4D31-94D0-67C44D622902}"/>
              </a:ext>
            </a:extLst>
          </p:cNvPr>
          <p:cNvSpPr txBox="1"/>
          <p:nvPr/>
        </p:nvSpPr>
        <p:spPr>
          <a:xfrm>
            <a:off x="566875" y="406323"/>
            <a:ext cx="889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BENDRI ESO IR SAVIVALDOS PROJEKTAI PER </a:t>
            </a:r>
            <a:r>
              <a:rPr lang="en-US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2019 - 2020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 m.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4FC0BC2-6640-40E0-8858-09C1ACEBDDCA}"/>
              </a:ext>
            </a:extLst>
          </p:cNvPr>
          <p:cNvCxnSpPr>
            <a:cxnSpLocks/>
          </p:cNvCxnSpPr>
          <p:nvPr/>
        </p:nvCxnSpPr>
        <p:spPr>
          <a:xfrm flipH="1">
            <a:off x="568170" y="489752"/>
            <a:ext cx="1" cy="370800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B4A6C40-7CD2-4512-8600-37D98AE4DFC9}"/>
              </a:ext>
            </a:extLst>
          </p:cNvPr>
          <p:cNvSpPr/>
          <p:nvPr/>
        </p:nvSpPr>
        <p:spPr>
          <a:xfrm>
            <a:off x="562797" y="-12997"/>
            <a:ext cx="4781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SAVIVALDYBI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Ų IR ESO PARTNERYSTĖ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xmlns="" id="{8E3CBB7D-DCD1-44F6-83D9-949931FC950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21094015"/>
              </p:ext>
            </p:extLst>
          </p:nvPr>
        </p:nvGraphicFramePr>
        <p:xfrm>
          <a:off x="5908830" y="1398075"/>
          <a:ext cx="5715000" cy="523220"/>
        </p:xfrm>
        <a:graphic>
          <a:graphicData uri="http://schemas.openxmlformats.org/drawingml/2006/table">
            <a:tbl>
              <a:tblPr firstRow="1" bandRow="1"/>
              <a:tblGrid>
                <a:gridCol w="57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3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Bendri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rekonstrukcij</a:t>
                      </a:r>
                      <a:r>
                        <a:rPr lang="lt-LT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ų planai su savivalda</a:t>
                      </a:r>
                      <a:r>
                        <a:rPr lang="lt-LT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, EUR</a:t>
                      </a:r>
                      <a:endParaRPr lang="lt-L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52" marR="69852" marT="34941" marB="3494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2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6">
            <a:extLst>
              <a:ext uri="{FF2B5EF4-FFF2-40B4-BE49-F238E27FC236}">
                <a16:creationId xmlns:a16="http://schemas.microsoft.com/office/drawing/2014/main" xmlns="" id="{CE5AC1A5-F60A-445D-B989-7D98910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28682"/>
              </p:ext>
            </p:extLst>
          </p:nvPr>
        </p:nvGraphicFramePr>
        <p:xfrm>
          <a:off x="5919340" y="1889709"/>
          <a:ext cx="5693980" cy="2766383"/>
        </p:xfrm>
        <a:graphic>
          <a:graphicData uri="http://schemas.openxmlformats.org/drawingml/2006/table">
            <a:tbl>
              <a:tblPr/>
              <a:tblGrid>
                <a:gridCol w="2017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073">
                  <a:extLst>
                    <a:ext uri="{9D8B030D-6E8A-4147-A177-3AD203B41FA5}">
                      <a16:colId xmlns:a16="http://schemas.microsoft.com/office/drawing/2014/main" xmlns="" val="1296585092"/>
                    </a:ext>
                  </a:extLst>
                </a:gridCol>
                <a:gridCol w="1838073">
                  <a:extLst>
                    <a:ext uri="{9D8B030D-6E8A-4147-A177-3AD203B41FA5}">
                      <a16:colId xmlns:a16="http://schemas.microsoft.com/office/drawing/2014/main" xmlns="" val="1167242927"/>
                    </a:ext>
                  </a:extLst>
                </a:gridCol>
              </a:tblGrid>
              <a:tr h="357343">
                <a:tc>
                  <a:txBody>
                    <a:bodyPr/>
                    <a:lstStyle/>
                    <a:p>
                      <a:pPr algn="ctr" rtl="0" fontAlgn="ctr"/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m.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m.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Panevėžio m. sav.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(0,37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Panevėžio raj. sav.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( 0,06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(0,02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Biržų raj. sav.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( 0,31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825626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Kupiškio </a:t>
                      </a:r>
                      <a:r>
                        <a:rPr lang="lt-L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raj.sav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(0,09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7162279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Pasvalio </a:t>
                      </a:r>
                      <a:r>
                        <a:rPr lang="lt-L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raj.sav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(0,1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405786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Rokiškio </a:t>
                      </a:r>
                      <a:r>
                        <a:rPr lang="lt-L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raj.sav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374743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VISO:</a:t>
                      </a:r>
                      <a:endParaRPr lang="lt-LT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 0,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vnt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už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mln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0838940"/>
                  </a:ext>
                </a:extLst>
              </a:tr>
              <a:tr h="301130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Santykis su 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26 % (37 %)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3,5 % (0,54 %)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838840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A3947950-C0B0-4ECA-8E7C-BA89C519F31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6543471"/>
              </p:ext>
            </p:extLst>
          </p:nvPr>
        </p:nvGraphicFramePr>
        <p:xfrm>
          <a:off x="5929850" y="5490955"/>
          <a:ext cx="5715000" cy="497867"/>
        </p:xfrm>
        <a:graphic>
          <a:graphicData uri="http://schemas.openxmlformats.org/drawingml/2006/table">
            <a:tbl>
              <a:tblPr firstRow="1" bandRow="1"/>
              <a:tblGrid>
                <a:gridCol w="57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7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lt-LT" sz="1600" b="1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"/>
                          <a:cs typeface=""/>
                        </a:rPr>
                        <a:t>Teisinis reguliavimas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"/>
                          <a:cs typeface=""/>
                        </a:rPr>
                        <a:t> d</a:t>
                      </a:r>
                      <a:r>
                        <a:rPr lang="lt-LT" sz="1600" b="1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"/>
                          <a:cs typeface=""/>
                        </a:rPr>
                        <a:t>ė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"/>
                          <a:cs typeface=""/>
                        </a:rPr>
                        <a:t>L</a:t>
                      </a:r>
                      <a:r>
                        <a:rPr lang="lt-LT" sz="1600" b="1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"/>
                          <a:cs typeface=""/>
                        </a:rPr>
                        <a:t> elektros tinklų iškėlimo</a:t>
                      </a:r>
                      <a:endParaRPr lang="lt-L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69852" marR="69852" marT="34941" marB="3494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2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EAEF02-C9A0-4F75-A94C-C268C8764EC2}"/>
              </a:ext>
            </a:extLst>
          </p:cNvPr>
          <p:cNvSpPr/>
          <p:nvPr/>
        </p:nvSpPr>
        <p:spPr>
          <a:xfrm>
            <a:off x="5862860" y="6050838"/>
            <a:ext cx="5781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  <a:tab pos="899795" algn="l"/>
                <a:tab pos="1350010" algn="l"/>
                <a:tab pos="2249805" algn="l"/>
                <a:tab pos="2700020" algn="l"/>
                <a:tab pos="3150235" algn="l"/>
                <a:tab pos="3599815" algn="l"/>
                <a:tab pos="4050030" algn="l"/>
                <a:tab pos="4500245" algn="l"/>
                <a:tab pos="4949825" algn="l"/>
                <a:tab pos="5400040" algn="l"/>
                <a:tab pos="5798820" algn="l"/>
              </a:tabLst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Vadovaujantis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2002 m. gegužės 16 d. Lietuvos Respublikos energetikos įstatymo (Žin., 2002, Nr. 56-2224; 2011, Nr. 160-7576) 15 straipsnio 4 dalimi, </a:t>
            </a:r>
            <a:r>
              <a:rPr lang="lt-LT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el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ektros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tinklų iškėlimo kaštai tenka užsakovui.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  <a:tab pos="899795" algn="l"/>
                <a:tab pos="1350010" algn="l"/>
                <a:tab pos="2249805" algn="l"/>
                <a:tab pos="2700020" algn="l"/>
                <a:tab pos="3150235" algn="l"/>
                <a:tab pos="3599815" algn="l"/>
                <a:tab pos="4050030" algn="l"/>
                <a:tab pos="4500245" algn="l"/>
                <a:tab pos="4949825" algn="l"/>
                <a:tab pos="5400040" algn="l"/>
                <a:tab pos="5798820" algn="l"/>
              </a:tabLst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63CB9A-3AB5-4759-A13E-83C3732AC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4" y="1675678"/>
            <a:ext cx="4734582" cy="40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2C7F94-C561-4431-8153-57F0CADC766B}"/>
              </a:ext>
            </a:extLst>
          </p:cNvPr>
          <p:cNvSpPr txBox="1"/>
          <p:nvPr/>
        </p:nvSpPr>
        <p:spPr>
          <a:xfrm>
            <a:off x="566875" y="401400"/>
            <a:ext cx="905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ESO </a:t>
            </a:r>
            <a:r>
              <a:rPr lang="en-US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BENDRADARBIAVIMAS SU SAVIVALDYB</a:t>
            </a:r>
            <a:r>
              <a:rPr lang="lt-LT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ĖMIS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ACF37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CCA8367-DFE2-4444-9741-8AB337B808C1}"/>
              </a:ext>
            </a:extLst>
          </p:cNvPr>
          <p:cNvCxnSpPr>
            <a:cxnSpLocks/>
          </p:cNvCxnSpPr>
          <p:nvPr/>
        </p:nvCxnSpPr>
        <p:spPr>
          <a:xfrm>
            <a:off x="568169" y="489752"/>
            <a:ext cx="0" cy="371308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1927DAC-DEAF-4053-B81F-B581D50CAB95}"/>
              </a:ext>
            </a:extLst>
          </p:cNvPr>
          <p:cNvSpPr/>
          <p:nvPr/>
        </p:nvSpPr>
        <p:spPr>
          <a:xfrm>
            <a:off x="562797" y="-12997"/>
            <a:ext cx="4781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SAVIVALDYBI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Ų IR ESO PARTNERYSTĖ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CC1E1355-88AD-48BE-9EC8-5442916006D6}"/>
              </a:ext>
            </a:extLst>
          </p:cNvPr>
          <p:cNvSpPr/>
          <p:nvPr/>
        </p:nvSpPr>
        <p:spPr>
          <a:xfrm flipH="1">
            <a:off x="1188378" y="41711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xmlns="" id="{A68CDB4F-5F0A-4D6D-89E9-C6E770A94F26}"/>
              </a:ext>
            </a:extLst>
          </p:cNvPr>
          <p:cNvSpPr>
            <a:spLocks noChangeAspect="1"/>
          </p:cNvSpPr>
          <p:nvPr/>
        </p:nvSpPr>
        <p:spPr>
          <a:xfrm rot="9900000">
            <a:off x="1254828" y="26405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881A8B7-1A96-4F99-ADCD-D659C63290C0}"/>
              </a:ext>
            </a:extLst>
          </p:cNvPr>
          <p:cNvSpPr txBox="1"/>
          <p:nvPr/>
        </p:nvSpPr>
        <p:spPr>
          <a:xfrm>
            <a:off x="4932242" y="1791259"/>
            <a:ext cx="2254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SAVIVALDYBIŲ</a:t>
            </a:r>
          </a:p>
          <a:p>
            <a:pPr algn="ctr"/>
            <a:r>
              <a:rPr lang="lt-LT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APTARNA-</a:t>
            </a:r>
          </a:p>
          <a:p>
            <a:pPr algn="ctr"/>
            <a:r>
              <a:rPr lang="lt-LT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VIMAS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FB1D7DFE-718C-47B9-81B2-D8183C1682D5}"/>
              </a:ext>
            </a:extLst>
          </p:cNvPr>
          <p:cNvSpPr>
            <a:spLocks noChangeAspect="1"/>
          </p:cNvSpPr>
          <p:nvPr/>
        </p:nvSpPr>
        <p:spPr>
          <a:xfrm>
            <a:off x="3424727" y="1316397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46139AB-649F-425D-A3D2-D7CD1BDE517B}"/>
              </a:ext>
            </a:extLst>
          </p:cNvPr>
          <p:cNvGrpSpPr/>
          <p:nvPr/>
        </p:nvGrpSpPr>
        <p:grpSpPr>
          <a:xfrm>
            <a:off x="2655000" y="4258725"/>
            <a:ext cx="5699229" cy="2665655"/>
            <a:chOff x="7054951" y="882948"/>
            <a:chExt cx="2293065" cy="130753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24F5890-4377-41F1-BDE5-BD1D323E482A}"/>
                </a:ext>
              </a:extLst>
            </p:cNvPr>
            <p:cNvSpPr txBox="1"/>
            <p:nvPr/>
          </p:nvSpPr>
          <p:spPr>
            <a:xfrm>
              <a:off x="7265850" y="882948"/>
              <a:ext cx="1963095" cy="19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BENDRADARBIAVIMO SUTARTIS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D77432F-BAD4-4572-AC46-2D348CAEAFDD}"/>
                </a:ext>
              </a:extLst>
            </p:cNvPr>
            <p:cNvSpPr txBox="1"/>
            <p:nvPr/>
          </p:nvSpPr>
          <p:spPr>
            <a:xfrm>
              <a:off x="7054951" y="1103513"/>
              <a:ext cx="2293065" cy="108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6575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472C4">
                    <a:lumMod val="75000"/>
                  </a:srgbClr>
                </a:buClr>
                <a:buFont typeface="Wingdings" panose="05000000000000000000" pitchFamily="2" charset="2"/>
                <a:buChar char="ü"/>
                <a:defRPr/>
              </a:pPr>
              <a:r>
                <a:rPr lang="lt-LT" b="1" kern="0" dirty="0">
                  <a:solidFill>
                    <a:srgbClr val="E7E6E6">
                      <a:lumMod val="10000"/>
                    </a:srgbClr>
                  </a:solidFill>
                </a:rPr>
                <a:t>Aiškūs procesas, terminai </a:t>
              </a:r>
              <a:r>
                <a:rPr lang="lt-LT" kern="0" dirty="0">
                  <a:solidFill>
                    <a:srgbClr val="E7E6E6">
                      <a:lumMod val="10000"/>
                    </a:srgbClr>
                  </a:solidFill>
                </a:rPr>
                <a:t>ir atsakomybės dėl investicinių planų susiderinimo, sutarčių perrašymo;</a:t>
              </a:r>
            </a:p>
            <a:p>
              <a:pPr marL="250825" lv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472C4">
                    <a:lumMod val="75000"/>
                  </a:srgbClr>
                </a:buClr>
                <a:defRPr/>
              </a:pPr>
              <a:endParaRPr lang="lt-LT" sz="800" kern="0" dirty="0">
                <a:solidFill>
                  <a:srgbClr val="E7E6E6">
                    <a:lumMod val="10000"/>
                  </a:srgbClr>
                </a:solidFill>
              </a:endParaRPr>
            </a:p>
            <a:p>
              <a:pPr marL="536575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472C4">
                    <a:lumMod val="75000"/>
                  </a:srgbClr>
                </a:buClr>
                <a:buFont typeface="Wingdings" panose="05000000000000000000" pitchFamily="2" charset="2"/>
                <a:buChar char="ü"/>
                <a:defRPr/>
              </a:pPr>
              <a:r>
                <a:rPr lang="lt-LT" b="1" kern="0" dirty="0">
                  <a:solidFill>
                    <a:srgbClr val="E7E6E6">
                      <a:lumMod val="10000"/>
                    </a:srgbClr>
                  </a:solidFill>
                </a:rPr>
                <a:t>Aiškios atsakomybės </a:t>
              </a:r>
              <a:r>
                <a:rPr lang="lt-LT" kern="0" dirty="0">
                  <a:solidFill>
                    <a:srgbClr val="E7E6E6">
                      <a:lumMod val="10000"/>
                    </a:srgbClr>
                  </a:solidFill>
                </a:rPr>
                <a:t>dėl medžių, krūmų, kirtimo ir genėjimo darbų; </a:t>
              </a:r>
            </a:p>
            <a:p>
              <a:pPr marL="536575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472C4">
                    <a:lumMod val="75000"/>
                  </a:srgbClr>
                </a:buClr>
                <a:buFont typeface="Wingdings" panose="05000000000000000000" pitchFamily="2" charset="2"/>
                <a:buChar char="ü"/>
                <a:defRPr/>
              </a:pPr>
              <a:endParaRPr lang="lt-LT" sz="800" kern="0" dirty="0">
                <a:solidFill>
                  <a:srgbClr val="E7E6E6">
                    <a:lumMod val="10000"/>
                  </a:srgbClr>
                </a:solidFill>
              </a:endParaRPr>
            </a:p>
            <a:p>
              <a:pPr marL="536575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472C4">
                    <a:lumMod val="75000"/>
                  </a:srgbClr>
                </a:buClr>
                <a:buFont typeface="Wingdings" panose="05000000000000000000" pitchFamily="2" charset="2"/>
                <a:buChar char="ü"/>
                <a:defRPr/>
              </a:pPr>
              <a:r>
                <a:rPr lang="lt-LT" kern="0" dirty="0">
                  <a:solidFill>
                    <a:srgbClr val="E7E6E6">
                      <a:lumMod val="10000"/>
                    </a:srgbClr>
                  </a:solidFill>
                </a:rPr>
                <a:t>ESO ir Savivaldybių </a:t>
              </a:r>
              <a:r>
                <a:rPr lang="lt-LT" b="1" kern="0" dirty="0">
                  <a:solidFill>
                    <a:srgbClr val="E7E6E6">
                      <a:lumMod val="10000"/>
                    </a:srgbClr>
                  </a:solidFill>
                </a:rPr>
                <a:t>kontaktai </a:t>
              </a:r>
              <a:r>
                <a:rPr lang="lt-LT" kern="0" dirty="0">
                  <a:solidFill>
                    <a:srgbClr val="E7E6E6">
                      <a:lumMod val="10000"/>
                    </a:srgbClr>
                  </a:solidFill>
                </a:rPr>
                <a:t>vienoje vietoje pagal atsakomybes;</a:t>
              </a:r>
            </a:p>
            <a:p>
              <a:pPr marL="250825" lv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472C4">
                    <a:lumMod val="75000"/>
                  </a:srgbClr>
                </a:buClr>
                <a:defRPr/>
              </a:pPr>
              <a:endParaRPr lang="en-US" sz="1400" kern="0" dirty="0">
                <a:solidFill>
                  <a:srgbClr val="E7E6E6">
                    <a:lumMod val="10000"/>
                  </a:srgb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7716D25-521F-4BD2-982D-F99CF2593057}"/>
              </a:ext>
            </a:extLst>
          </p:cNvPr>
          <p:cNvGrpSpPr/>
          <p:nvPr/>
        </p:nvGrpSpPr>
        <p:grpSpPr>
          <a:xfrm>
            <a:off x="410215" y="1347736"/>
            <a:ext cx="3722471" cy="3052066"/>
            <a:chOff x="6377853" y="864564"/>
            <a:chExt cx="2255766" cy="17223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8F4F4919-1F83-4038-9296-87601C99145E}"/>
                </a:ext>
              </a:extLst>
            </p:cNvPr>
            <p:cNvSpPr txBox="1"/>
            <p:nvPr/>
          </p:nvSpPr>
          <p:spPr>
            <a:xfrm>
              <a:off x="6377853" y="864564"/>
              <a:ext cx="2080884" cy="36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APTARNAVIMAS PER ASMENINĮ VADYBININKĄ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75D66B9-CCB5-4098-868B-867BA5B6A2FA}"/>
                </a:ext>
              </a:extLst>
            </p:cNvPr>
            <p:cNvSpPr txBox="1"/>
            <p:nvPr/>
          </p:nvSpPr>
          <p:spPr>
            <a:xfrm>
              <a:off x="6449889" y="1301650"/>
              <a:ext cx="2183730" cy="128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lt-LT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Visi atsakymai iš vienų rankų          </a:t>
              </a:r>
              <a:r>
                <a:rPr lang="lt-LT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(elektros ir dujų įvedimo konsultacijos, sutartys, sąskaitos);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lt-LT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lt-LT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Operatyvus reagavimas</a:t>
              </a:r>
              <a:r>
                <a:rPr lang="lt-LT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bendradarbiavimas ir sprendimai;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lt-LT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lt-LT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Papildomos paslaugos</a:t>
              </a:r>
              <a:r>
                <a:rPr lang="lt-LT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lt-L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8EA811D-581B-45C3-B15E-FCF73CA95A18}"/>
              </a:ext>
            </a:extLst>
          </p:cNvPr>
          <p:cNvGrpSpPr/>
          <p:nvPr/>
        </p:nvGrpSpPr>
        <p:grpSpPr>
          <a:xfrm>
            <a:off x="8085752" y="1345344"/>
            <a:ext cx="4025840" cy="2972432"/>
            <a:chOff x="7007200" y="854555"/>
            <a:chExt cx="2009578" cy="29724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DA3F417-66B9-4506-8FCF-F05EFC927AB9}"/>
                </a:ext>
              </a:extLst>
            </p:cNvPr>
            <p:cNvSpPr txBox="1"/>
            <p:nvPr/>
          </p:nvSpPr>
          <p:spPr>
            <a:xfrm>
              <a:off x="7461586" y="854555"/>
              <a:ext cx="1439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SUSITIKIMAI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B2A8D86A-050E-457F-B03F-791B3DB124BD}"/>
                </a:ext>
              </a:extLst>
            </p:cNvPr>
            <p:cNvSpPr txBox="1"/>
            <p:nvPr/>
          </p:nvSpPr>
          <p:spPr>
            <a:xfrm>
              <a:off x="7007200" y="995443"/>
              <a:ext cx="2009578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lt-LT" altLang="ko-KR" dirty="0"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Kasmetiniai, pristatant </a:t>
              </a:r>
              <a:r>
                <a:rPr lang="lt-LT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ESO naujienas ir </a:t>
              </a:r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savivaldos elektros vartojimo analizę</a:t>
              </a:r>
              <a:r>
                <a:rPr lang="lt-LT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planai, galios;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lt-LT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Pakartotiniai</a:t>
              </a:r>
              <a:r>
                <a:rPr lang="lt-LT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susitikimai dėl nestandartinių situacijų, investuotojų, </a:t>
              </a:r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specialistų konsultacijos</a:t>
              </a:r>
              <a:r>
                <a:rPr lang="lt-LT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lt-LT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Kvietimai į </a:t>
              </a:r>
              <a:r>
                <a:rPr lang="lt-LT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ESO organizuojamus kasmetinius </a:t>
              </a:r>
              <a:r>
                <a:rPr lang="lt-LT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renginius</a:t>
              </a:r>
              <a:r>
                <a:rPr lang="lt-LT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62C7CBF-2EA0-4690-8BE3-8EA261F51C96}"/>
              </a:ext>
            </a:extLst>
          </p:cNvPr>
          <p:cNvSpPr/>
          <p:nvPr/>
        </p:nvSpPr>
        <p:spPr>
          <a:xfrm rot="10800000">
            <a:off x="4721205" y="1439216"/>
            <a:ext cx="2676534" cy="2440892"/>
          </a:xfrm>
          <a:prstGeom prst="triangle">
            <a:avLst/>
          </a:prstGeom>
          <a:noFill/>
          <a:ln w="117475" cap="rnd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3FD3F86-D0A4-463A-9212-3E8EE5FF9D63}"/>
              </a:ext>
            </a:extLst>
          </p:cNvPr>
          <p:cNvSpPr/>
          <p:nvPr/>
        </p:nvSpPr>
        <p:spPr>
          <a:xfrm>
            <a:off x="4300411" y="1060598"/>
            <a:ext cx="90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60" name="Picture 33">
            <a:extLst>
              <a:ext uri="{FF2B5EF4-FFF2-40B4-BE49-F238E27FC236}">
                <a16:creationId xmlns:a16="http://schemas.microsoft.com/office/drawing/2014/main" xmlns="" id="{16E59ECC-78A9-4D34-BFBA-BBC568851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08" y="1141303"/>
            <a:ext cx="752086" cy="7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D753588-856B-48A1-9269-508166BEC3BA}"/>
              </a:ext>
            </a:extLst>
          </p:cNvPr>
          <p:cNvSpPr/>
          <p:nvPr/>
        </p:nvSpPr>
        <p:spPr>
          <a:xfrm>
            <a:off x="7018508" y="1060598"/>
            <a:ext cx="900000" cy="900000"/>
          </a:xfrm>
          <a:prstGeom prst="ellipse">
            <a:avLst/>
          </a:prstGeom>
          <a:solidFill>
            <a:srgbClr val="FAA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64" name="Picture 23">
            <a:extLst>
              <a:ext uri="{FF2B5EF4-FFF2-40B4-BE49-F238E27FC236}">
                <a16:creationId xmlns:a16="http://schemas.microsoft.com/office/drawing/2014/main" xmlns="" id="{047D508F-A5D1-43DC-BB6E-EB46AC10B3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02" y="1279461"/>
            <a:ext cx="7604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xmlns="" id="{0C1CFF39-17F6-43A0-A8FA-390D0A1128F5}"/>
              </a:ext>
            </a:extLst>
          </p:cNvPr>
          <p:cNvSpPr/>
          <p:nvPr/>
        </p:nvSpPr>
        <p:spPr>
          <a:xfrm>
            <a:off x="5609471" y="3358726"/>
            <a:ext cx="900000" cy="9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65" name="Picture 23551">
            <a:extLst>
              <a:ext uri="{FF2B5EF4-FFF2-40B4-BE49-F238E27FC236}">
                <a16:creationId xmlns:a16="http://schemas.microsoft.com/office/drawing/2014/main" xmlns="" id="{7638E034-69EB-4594-B728-87492B377C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87" y="3532923"/>
            <a:ext cx="416368" cy="55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019A5C-2577-496E-BB1E-88D92FD93D0B}"/>
              </a:ext>
            </a:extLst>
          </p:cNvPr>
          <p:cNvSpPr/>
          <p:nvPr/>
        </p:nvSpPr>
        <p:spPr>
          <a:xfrm>
            <a:off x="8354229" y="4816458"/>
            <a:ext cx="1265329" cy="55531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/>
              <a:t>LT </a:t>
            </a:r>
            <a:r>
              <a:rPr lang="en-US" sz="2000" b="1" dirty="0"/>
              <a:t>17 %</a:t>
            </a:r>
            <a:endParaRPr lang="lt-LT" sz="2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0D9FC-D622-429C-AA5A-33DD3C24D81A}"/>
              </a:ext>
            </a:extLst>
          </p:cNvPr>
          <p:cNvSpPr/>
          <p:nvPr/>
        </p:nvSpPr>
        <p:spPr>
          <a:xfrm>
            <a:off x="8354229" y="5383462"/>
            <a:ext cx="1265329" cy="8853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Panev</a:t>
            </a:r>
            <a:r>
              <a:rPr lang="lt-LT" b="1" dirty="0" err="1"/>
              <a:t>ėžio</a:t>
            </a:r>
            <a:r>
              <a:rPr lang="lt-LT" b="1" dirty="0"/>
              <a:t> </a:t>
            </a:r>
            <a:r>
              <a:rPr lang="en-US" b="1" dirty="0" err="1"/>
              <a:t>regionas</a:t>
            </a:r>
            <a:endParaRPr lang="en-US" b="1" dirty="0"/>
          </a:p>
          <a:p>
            <a:pPr algn="ctr"/>
            <a:r>
              <a:rPr lang="en-US" b="1" dirty="0"/>
              <a:t>  </a:t>
            </a:r>
            <a:r>
              <a:rPr lang="en-US" sz="2000" b="1" dirty="0"/>
              <a:t>0 %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21229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1" grpId="0" animBg="1"/>
      <p:bldP spid="3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CCA8367-DFE2-4444-9741-8AB337B808C1}"/>
              </a:ext>
            </a:extLst>
          </p:cNvPr>
          <p:cNvCxnSpPr>
            <a:cxnSpLocks/>
          </p:cNvCxnSpPr>
          <p:nvPr/>
        </p:nvCxnSpPr>
        <p:spPr>
          <a:xfrm>
            <a:off x="568169" y="489752"/>
            <a:ext cx="0" cy="371308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220716" cy="8873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1927DAC-DEAF-4053-B81F-B581D50CAB95}"/>
              </a:ext>
            </a:extLst>
          </p:cNvPr>
          <p:cNvSpPr/>
          <p:nvPr/>
        </p:nvSpPr>
        <p:spPr>
          <a:xfrm>
            <a:off x="562797" y="-12997"/>
            <a:ext cx="425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BENDRADARBIAVIMO SUTARTIS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BC67B03-3D40-4FF1-BAFD-B837CF0DA8E6}"/>
              </a:ext>
            </a:extLst>
          </p:cNvPr>
          <p:cNvSpPr txBox="1"/>
          <p:nvPr/>
        </p:nvSpPr>
        <p:spPr>
          <a:xfrm>
            <a:off x="4335410" y="1509860"/>
            <a:ext cx="756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02</a:t>
            </a:r>
            <a:endParaRPr kumimoji="0" lang="ko-KR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045EE6F-ECC8-4DE0-BC5A-D918D8AE014F}"/>
              </a:ext>
            </a:extLst>
          </p:cNvPr>
          <p:cNvSpPr txBox="1"/>
          <p:nvPr/>
        </p:nvSpPr>
        <p:spPr>
          <a:xfrm>
            <a:off x="8450555" y="1531674"/>
            <a:ext cx="7138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03</a:t>
            </a:r>
            <a:endParaRPr kumimoji="0" lang="ko-KR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47D20A-CC31-4532-9962-CBE7F7DF7F31}"/>
              </a:ext>
            </a:extLst>
          </p:cNvPr>
          <p:cNvSpPr txBox="1"/>
          <p:nvPr/>
        </p:nvSpPr>
        <p:spPr>
          <a:xfrm>
            <a:off x="4818577" y="4831190"/>
            <a:ext cx="4919782" cy="221599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900" b="1" i="0" u="none" strike="noStrike" kern="1200" cap="none" spc="0" normalizeH="0" baseline="0" noProof="0" dirty="0">
              <a:ln>
                <a:noFill/>
              </a:ln>
              <a:solidFill>
                <a:srgbClr val="A7C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5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rgbClr val="595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www.eso.lt</a:t>
            </a:r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srgbClr val="595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ESO savitarna 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  <a:hlinkClick r:id="rId6"/>
              </a:rPr>
              <a:t>http://eso.lt/savitarna</a:t>
            </a:r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srgbClr val="595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1852 (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Nemokamas klientų aptarnavimo numeris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lt-LT" sz="1900" b="1" dirty="0">
              <a:solidFill>
                <a:srgbClr val="A7CD3A"/>
              </a:solidFill>
              <a:hlinkClick r:id="rId5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1804 (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duj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ų avarinės tarnybos numeris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lt-L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Visuomeninis tiekimas gyventojams, vykdo </a:t>
            </a:r>
            <a:r>
              <a:rPr lang="lt-LT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Ignitis</a:t>
            </a:r>
            <a:r>
              <a:rPr lang="lt-L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1802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venir Black" panose="020B0803020203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595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F16C5F8-6A7E-4763-B8F6-BA1D0856DEBE}"/>
              </a:ext>
            </a:extLst>
          </p:cNvPr>
          <p:cNvSpPr txBox="1"/>
          <p:nvPr/>
        </p:nvSpPr>
        <p:spPr>
          <a:xfrm>
            <a:off x="8173617" y="2375487"/>
            <a:ext cx="417035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KUPIŠKIO R.</a:t>
            </a:r>
            <a:endParaRPr lang="lt-LT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ea typeface="+mn-ea"/>
                <a:cs typeface="+mn-cs"/>
              </a:rPr>
              <a:t>Raimundas Bareikis</a:t>
            </a:r>
          </a:p>
          <a:p>
            <a:pPr lvl="0" algn="ctr">
              <a:defRPr/>
            </a:pPr>
            <a:r>
              <a:rPr lang="de-DE" sz="1600" dirty="0">
                <a:solidFill>
                  <a:srgbClr val="AACF37"/>
                </a:solidFill>
              </a:rPr>
              <a:t>tel. 8 688 08 227</a:t>
            </a:r>
            <a:endParaRPr lang="lt-LT" sz="1600" dirty="0">
              <a:solidFill>
                <a:srgbClr val="AACF37"/>
              </a:solidFill>
            </a:endParaRPr>
          </a:p>
          <a:p>
            <a:pPr algn="ctr">
              <a:defRPr/>
            </a:pPr>
            <a:r>
              <a:rPr lang="lt-LT" sz="1600" dirty="0">
                <a:solidFill>
                  <a:srgbClr val="AACF37"/>
                </a:solidFill>
              </a:rPr>
              <a:t>El. p. </a:t>
            </a:r>
            <a:r>
              <a:rPr lang="lt-LT" sz="1600" u="sng" dirty="0" err="1">
                <a:solidFill>
                  <a:srgbClr val="AACF3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raimundas.bareikis@eso.lt</a:t>
            </a:r>
            <a:r>
              <a:rPr lang="lt-LT" sz="1600" dirty="0">
                <a:solidFill>
                  <a:srgbClr val="AACF37"/>
                </a:solidFill>
              </a:rPr>
              <a:t> </a:t>
            </a:r>
          </a:p>
          <a:p>
            <a:pPr lvl="0" algn="ctr"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308D6D-D375-4C8A-917B-2C49B0EEA19E}"/>
              </a:ext>
            </a:extLst>
          </p:cNvPr>
          <p:cNvSpPr txBox="1"/>
          <p:nvPr/>
        </p:nvSpPr>
        <p:spPr>
          <a:xfrm>
            <a:off x="566876" y="396716"/>
            <a:ext cx="98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ESO 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APTARNAVIMO KANALAI –ASMENINIS VADYBININKAS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ACF37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92B32D2-BF5D-4E3E-9E82-FDE6770008FF}"/>
              </a:ext>
            </a:extLst>
          </p:cNvPr>
          <p:cNvSpPr txBox="1"/>
          <p:nvPr/>
        </p:nvSpPr>
        <p:spPr>
          <a:xfrm>
            <a:off x="4335410" y="2361609"/>
            <a:ext cx="417035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ROKI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ŠKIO R.</a:t>
            </a:r>
            <a:endParaRPr lang="lt-LT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600" b="1" dirty="0">
                <a:solidFill>
                  <a:srgbClr val="AACF37"/>
                </a:solidFill>
              </a:rPr>
              <a:t>E</a:t>
            </a:r>
            <a:r>
              <a:rPr kumimoji="0" lang="lt-L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ea typeface="+mn-ea"/>
                <a:cs typeface="+mn-cs"/>
              </a:rPr>
              <a:t>rika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ea typeface="+mn-ea"/>
                <a:cs typeface="+mn-cs"/>
              </a:rPr>
              <a:t> Vaitkevičienė</a:t>
            </a:r>
          </a:p>
          <a:p>
            <a:pPr lvl="0" algn="ctr">
              <a:defRPr/>
            </a:pPr>
            <a:r>
              <a:rPr lang="lt-LT" sz="1600" dirty="0">
                <a:solidFill>
                  <a:srgbClr val="AACF37"/>
                </a:solidFill>
              </a:rPr>
              <a:t>tel. 8 640 40310</a:t>
            </a:r>
          </a:p>
          <a:p>
            <a:pPr algn="ctr">
              <a:defRPr/>
            </a:pPr>
            <a:r>
              <a:rPr lang="lt-LT" sz="1600" dirty="0">
                <a:solidFill>
                  <a:srgbClr val="AACF37"/>
                </a:solidFill>
              </a:rPr>
              <a:t>El. p. </a:t>
            </a:r>
            <a:r>
              <a:rPr lang="lt-LT" sz="1600" u="sng" dirty="0" err="1">
                <a:solidFill>
                  <a:srgbClr val="AACF37"/>
                </a:solidFill>
              </a:rPr>
              <a:t>erika.vaitkeviciene</a:t>
            </a:r>
            <a:r>
              <a:rPr lang="lt-LT" sz="1600" u="sng" dirty="0" err="1">
                <a:solidFill>
                  <a:srgbClr val="AACF3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@eso.lt</a:t>
            </a:r>
            <a:r>
              <a:rPr lang="lt-LT" sz="1600" dirty="0">
                <a:solidFill>
                  <a:srgbClr val="AACF37"/>
                </a:solidFill>
              </a:rPr>
              <a:t> </a:t>
            </a:r>
          </a:p>
          <a:p>
            <a:pPr lvl="0" algn="ctr"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76D9AFC-6BF5-4964-8289-6B796DE2CA98}"/>
              </a:ext>
            </a:extLst>
          </p:cNvPr>
          <p:cNvSpPr txBox="1"/>
          <p:nvPr/>
        </p:nvSpPr>
        <p:spPr>
          <a:xfrm>
            <a:off x="181688" y="2321801"/>
            <a:ext cx="453069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lt-L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PANEVĖŽIO M., PANEVĖŽIO R.,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BIRŽŲ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 </a:t>
            </a:r>
            <a:r>
              <a:rPr lang="lt-L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., </a:t>
            </a:r>
            <a:r>
              <a:rPr lang="lt-L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PASVALIO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 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ea typeface="+mn-ea"/>
                <a:cs typeface="+mn-cs"/>
              </a:rPr>
              <a:t>Sonata </a:t>
            </a:r>
            <a:r>
              <a:rPr lang="lt-LT" sz="1600" b="1" dirty="0">
                <a:solidFill>
                  <a:srgbClr val="AACF37"/>
                </a:solidFill>
              </a:rPr>
              <a:t>Miliauskienė</a:t>
            </a:r>
          </a:p>
          <a:p>
            <a:pPr lvl="0" algn="ctr">
              <a:defRPr/>
            </a:pPr>
            <a:r>
              <a:rPr lang="lt-LT" sz="1600" dirty="0">
                <a:solidFill>
                  <a:srgbClr val="AACF37"/>
                </a:solidFill>
              </a:rPr>
              <a:t>tel. 8 688 01368</a:t>
            </a:r>
          </a:p>
          <a:p>
            <a:pPr algn="ctr">
              <a:defRPr/>
            </a:pPr>
            <a:r>
              <a:rPr lang="lt-LT" sz="1600" dirty="0">
                <a:solidFill>
                  <a:srgbClr val="AACF37"/>
                </a:solidFill>
              </a:rPr>
              <a:t>El. p. </a:t>
            </a:r>
            <a:r>
              <a:rPr lang="lt-LT" sz="1600" u="sng" dirty="0" err="1">
                <a:solidFill>
                  <a:srgbClr val="AACF3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sonata.miliauskiene@eso.lt</a:t>
            </a:r>
            <a:endParaRPr lang="lt-LT" sz="1600" dirty="0">
              <a:solidFill>
                <a:srgbClr val="AACF37"/>
              </a:solidFill>
            </a:endParaRPr>
          </a:p>
          <a:p>
            <a:pPr lvl="0" algn="ctr"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6A44864-D7C7-48E9-AAC8-AAF23961B118}"/>
              </a:ext>
            </a:extLst>
          </p:cNvPr>
          <p:cNvSpPr txBox="1"/>
          <p:nvPr/>
        </p:nvSpPr>
        <p:spPr>
          <a:xfrm>
            <a:off x="2690687" y="5120086"/>
            <a:ext cx="2150918" cy="173893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Aptarnavimas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</a:t>
            </a:r>
            <a:r>
              <a:rPr kumimoji="0" lang="lt-LT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avivaldybės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gyventojams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ir verslui</a:t>
            </a:r>
            <a:endParaRPr kumimoji="0" lang="lt-LT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595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08EA08E2-1439-49C6-A52D-3548F8B76EAF}"/>
              </a:ext>
            </a:extLst>
          </p:cNvPr>
          <p:cNvCxnSpPr>
            <a:cxnSpLocks/>
          </p:cNvCxnSpPr>
          <p:nvPr/>
        </p:nvCxnSpPr>
        <p:spPr>
          <a:xfrm>
            <a:off x="4520617" y="2375487"/>
            <a:ext cx="0" cy="155462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2864925-FB85-4121-825D-48EB6AF10379}"/>
              </a:ext>
            </a:extLst>
          </p:cNvPr>
          <p:cNvCxnSpPr>
            <a:cxnSpLocks/>
          </p:cNvCxnSpPr>
          <p:nvPr/>
        </p:nvCxnSpPr>
        <p:spPr>
          <a:xfrm>
            <a:off x="8601382" y="2398395"/>
            <a:ext cx="0" cy="155462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9EF377C-8C4A-47B2-A062-7E9BBCA4A6AA}"/>
              </a:ext>
            </a:extLst>
          </p:cNvPr>
          <p:cNvCxnSpPr>
            <a:cxnSpLocks/>
          </p:cNvCxnSpPr>
          <p:nvPr/>
        </p:nvCxnSpPr>
        <p:spPr>
          <a:xfrm>
            <a:off x="368487" y="2360098"/>
            <a:ext cx="0" cy="155462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925C0F1-4534-4C6B-B887-F614E0BB0474}"/>
              </a:ext>
            </a:extLst>
          </p:cNvPr>
          <p:cNvCxnSpPr>
            <a:cxnSpLocks/>
          </p:cNvCxnSpPr>
          <p:nvPr/>
        </p:nvCxnSpPr>
        <p:spPr>
          <a:xfrm>
            <a:off x="2798497" y="5120086"/>
            <a:ext cx="0" cy="139552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C76271-C12D-482F-9D1B-5E6A9E13A874}"/>
              </a:ext>
            </a:extLst>
          </p:cNvPr>
          <p:cNvCxnSpPr>
            <a:cxnSpLocks/>
          </p:cNvCxnSpPr>
          <p:nvPr/>
        </p:nvCxnSpPr>
        <p:spPr>
          <a:xfrm>
            <a:off x="11885602" y="2421303"/>
            <a:ext cx="0" cy="155462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390F02-297E-4058-9A72-73F4FD8BA9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ACF37">
                  <a:alpha val="62000"/>
                </a:srgbClr>
              </a:gs>
              <a:gs pos="100000">
                <a:srgbClr val="AACF37">
                  <a:alpha val="18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CF05A5-59F0-4033-924A-EF675994F1EA}"/>
              </a:ext>
            </a:extLst>
          </p:cNvPr>
          <p:cNvSpPr txBox="1"/>
          <p:nvPr/>
        </p:nvSpPr>
        <p:spPr>
          <a:xfrm>
            <a:off x="4206597" y="2647266"/>
            <a:ext cx="3365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lang="lt-L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ŪSŲ KLAUSIMAI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 ?</a:t>
            </a:r>
            <a:endParaRPr kumimoji="0" lang="lt-LT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61B4C3-C373-4C75-B7DB-27F2C2D21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56261"/>
            <a:ext cx="1083077" cy="7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0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390F02-297E-4058-9A72-73F4FD8BA9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ACF37">
                  <a:alpha val="62000"/>
                </a:srgbClr>
              </a:gs>
              <a:gs pos="100000">
                <a:srgbClr val="AACF37">
                  <a:alpha val="18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B9EC97-260D-45D7-8117-9C47B4D0A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95" y="2221057"/>
            <a:ext cx="1932840" cy="1405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CF05A5-59F0-4033-924A-EF675994F1EA}"/>
              </a:ext>
            </a:extLst>
          </p:cNvPr>
          <p:cNvSpPr txBox="1"/>
          <p:nvPr/>
        </p:nvSpPr>
        <p:spPr>
          <a:xfrm>
            <a:off x="4280170" y="4066162"/>
            <a:ext cx="336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</a:rPr>
              <a:t>NES MUMS RŪPI</a:t>
            </a:r>
          </a:p>
        </p:txBody>
      </p:sp>
    </p:spTree>
    <p:extLst>
      <p:ext uri="{BB962C8B-B14F-4D97-AF65-F5344CB8AC3E}">
        <p14:creationId xmlns:p14="http://schemas.microsoft.com/office/powerpoint/2010/main" val="272078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F9AB42-1203-4346-BC68-A255B104A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6878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63DAEF02-705D-4622-8ABD-0333A41AE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9207049" cy="69982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9EB7CAE-8EA0-4022-B697-A63D17C96178}"/>
              </a:ext>
            </a:extLst>
          </p:cNvPr>
          <p:cNvCxnSpPr>
            <a:cxnSpLocks/>
          </p:cNvCxnSpPr>
          <p:nvPr/>
        </p:nvCxnSpPr>
        <p:spPr>
          <a:xfrm>
            <a:off x="618591" y="54194"/>
            <a:ext cx="0" cy="95423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C1D25D-631E-45A9-8EE4-AFA3E1B41B95}"/>
              </a:ext>
            </a:extLst>
          </p:cNvPr>
          <p:cNvSpPr txBox="1"/>
          <p:nvPr/>
        </p:nvSpPr>
        <p:spPr>
          <a:xfrm>
            <a:off x="675109" y="187893"/>
            <a:ext cx="589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TURINYS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404F55-3599-4FB8-AD0B-1C7C08CAB6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3" y="331057"/>
            <a:ext cx="1312713" cy="9542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C68890E-1C6C-4F06-AE53-0C600676C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55" y="282174"/>
            <a:ext cx="1146622" cy="833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DFE4A-B08C-4566-8A31-A7C1F5A8DDE0}"/>
              </a:ext>
            </a:extLst>
          </p:cNvPr>
          <p:cNvSpPr txBox="1"/>
          <p:nvPr/>
        </p:nvSpPr>
        <p:spPr>
          <a:xfrm>
            <a:off x="231233" y="1912883"/>
            <a:ext cx="48767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000" dirty="0"/>
              <a:t>ESO STRATEGINĖS KRYPTYS IR PRIORITETAI;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000" dirty="0"/>
              <a:t>INVESTICINIŲ PLANŲ SUDARYMAS, REITINGAVIMO KRITERIJAI;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000" dirty="0"/>
              <a:t>ESO INVESTICINIŲ PLANŲ DERINIMAS SU SAVIVALDA;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000" dirty="0"/>
              <a:t>ESO INVESTICIJOS Į PANEVĖŽIO</a:t>
            </a:r>
            <a:r>
              <a:rPr lang="en-US" sz="2000" dirty="0"/>
              <a:t> REGION</a:t>
            </a:r>
            <a:r>
              <a:rPr lang="lt-LT" sz="2000" dirty="0"/>
              <a:t>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SAVIVALDYBIŲ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APTARNAVIMAS</a:t>
            </a:r>
            <a:r>
              <a:rPr lang="lt-LT" sz="20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000" dirty="0"/>
              <a:t>KONTAKTAI KLAUSIMŲ SPRENDIMUI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8888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68BB42B-44D1-44CB-ACEE-01C79978484B}"/>
              </a:ext>
            </a:extLst>
          </p:cNvPr>
          <p:cNvSpPr/>
          <p:nvPr/>
        </p:nvSpPr>
        <p:spPr>
          <a:xfrm>
            <a:off x="3766" y="5768572"/>
            <a:ext cx="1233839" cy="470114"/>
          </a:xfrm>
          <a:prstGeom prst="rect">
            <a:avLst/>
          </a:prstGeom>
          <a:solidFill>
            <a:srgbClr val="AA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1AA0163-122B-4E47-B34A-9FCA3E3906F9}"/>
              </a:ext>
            </a:extLst>
          </p:cNvPr>
          <p:cNvSpPr/>
          <p:nvPr/>
        </p:nvSpPr>
        <p:spPr>
          <a:xfrm>
            <a:off x="0" y="4770386"/>
            <a:ext cx="1233839" cy="470114"/>
          </a:xfrm>
          <a:prstGeom prst="rect">
            <a:avLst/>
          </a:prstGeom>
          <a:solidFill>
            <a:srgbClr val="AA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317A347-EE10-4B78-A834-21546AE15EAD}"/>
              </a:ext>
            </a:extLst>
          </p:cNvPr>
          <p:cNvSpPr/>
          <p:nvPr/>
        </p:nvSpPr>
        <p:spPr>
          <a:xfrm>
            <a:off x="0" y="3585787"/>
            <a:ext cx="1233839" cy="470114"/>
          </a:xfrm>
          <a:prstGeom prst="rect">
            <a:avLst/>
          </a:prstGeom>
          <a:solidFill>
            <a:srgbClr val="AA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DFB991D-2BFE-4C91-880E-90E108ACA4D6}"/>
              </a:ext>
            </a:extLst>
          </p:cNvPr>
          <p:cNvSpPr/>
          <p:nvPr/>
        </p:nvSpPr>
        <p:spPr>
          <a:xfrm>
            <a:off x="-5130" y="2532956"/>
            <a:ext cx="1233839" cy="470114"/>
          </a:xfrm>
          <a:prstGeom prst="rect">
            <a:avLst/>
          </a:prstGeom>
          <a:solidFill>
            <a:srgbClr val="AA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729056-B194-44BB-BF76-63C02C999B3D}"/>
              </a:ext>
            </a:extLst>
          </p:cNvPr>
          <p:cNvSpPr/>
          <p:nvPr/>
        </p:nvSpPr>
        <p:spPr>
          <a:xfrm>
            <a:off x="0" y="1591438"/>
            <a:ext cx="1233839" cy="470114"/>
          </a:xfrm>
          <a:prstGeom prst="rect">
            <a:avLst/>
          </a:prstGeom>
          <a:solidFill>
            <a:srgbClr val="AA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A17F29-09C2-4378-BE71-8AEA3AE5FCB2}"/>
              </a:ext>
            </a:extLst>
          </p:cNvPr>
          <p:cNvGrpSpPr/>
          <p:nvPr/>
        </p:nvGrpSpPr>
        <p:grpSpPr>
          <a:xfrm>
            <a:off x="568170" y="1647078"/>
            <a:ext cx="6169965" cy="655144"/>
            <a:chOff x="1790700" y="2395895"/>
            <a:chExt cx="6169965" cy="6551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6D9D2C4-793C-43F1-9192-46062ABB8B88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1640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lt-LT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lack" panose="020B0803020203020204" pitchFamily="34" charset="0"/>
                  <a:ea typeface="Titillium" charset="0"/>
                  <a:cs typeface="Titillium" charset="0"/>
                </a:rPr>
                <a:t>TINKLO PATIKIMUMAS</a:t>
              </a:r>
              <a:endPara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B0803020203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C78D75-55AD-4584-86EB-9B7B24FA49A0}"/>
                </a:ext>
              </a:extLst>
            </p:cNvPr>
            <p:cNvSpPr txBox="1"/>
            <p:nvPr/>
          </p:nvSpPr>
          <p:spPr>
            <a:xfrm>
              <a:off x="2714661" y="2650929"/>
              <a:ext cx="5246004" cy="40011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lt-LT" sz="1300" dirty="0">
                  <a:solidFill>
                    <a:srgbClr val="57595B"/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Racionaliai planuodami investicijas, didinsime tinklo atsparumą atmosferos reiškiniams, užtikrinsime spartų tinklo atstatymą.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5E1FCB-25A5-4A73-92D7-9CF6D34C8507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dirty="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01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2C7F94-C561-4431-8153-57F0CADC766B}"/>
              </a:ext>
            </a:extLst>
          </p:cNvPr>
          <p:cNvSpPr txBox="1"/>
          <p:nvPr/>
        </p:nvSpPr>
        <p:spPr>
          <a:xfrm>
            <a:off x="566875" y="401400"/>
            <a:ext cx="685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ESO STRATEGINĖS KRYPTYS IR PRIORITETAI</a:t>
            </a:r>
            <a:endParaRPr lang="en-US" sz="2800" b="1" dirty="0">
              <a:solidFill>
                <a:srgbClr val="AACF37"/>
              </a:solidFill>
              <a:latin typeface="Avenir Black" panose="020B0803020203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CCA8367-DFE2-4444-9741-8AB337B808C1}"/>
              </a:ext>
            </a:extLst>
          </p:cNvPr>
          <p:cNvCxnSpPr>
            <a:cxnSpLocks/>
          </p:cNvCxnSpPr>
          <p:nvPr/>
        </p:nvCxnSpPr>
        <p:spPr>
          <a:xfrm>
            <a:off x="568169" y="489752"/>
            <a:ext cx="0" cy="371308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6915610-F967-41AC-8A45-15E4FA59FFAA}"/>
              </a:ext>
            </a:extLst>
          </p:cNvPr>
          <p:cNvGrpSpPr/>
          <p:nvPr/>
        </p:nvGrpSpPr>
        <p:grpSpPr>
          <a:xfrm>
            <a:off x="585926" y="2539686"/>
            <a:ext cx="6152209" cy="855198"/>
            <a:chOff x="1790700" y="2395895"/>
            <a:chExt cx="6152209" cy="8551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5F3E0B7-337F-45D0-BA21-1C9572BAA394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1640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lt-LT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lack" panose="020B0803020203020204" pitchFamily="34" charset="0"/>
                  <a:ea typeface="Titillium" charset="0"/>
                  <a:cs typeface="Titillium" charset="0"/>
                </a:rPr>
                <a:t>TINKLO IŠMANIZACIJA</a:t>
              </a:r>
              <a:endPara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B0803020203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36AEBA7-6C57-4DC1-8A66-E81B990B63CB}"/>
                </a:ext>
              </a:extLst>
            </p:cNvPr>
            <p:cNvSpPr txBox="1"/>
            <p:nvPr/>
          </p:nvSpPr>
          <p:spPr>
            <a:xfrm>
              <a:off x="2714661" y="2650929"/>
              <a:ext cx="5228248" cy="60016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lt-LT" sz="1300" dirty="0">
                  <a:solidFill>
                    <a:srgbClr val="57595B"/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Diegsime išmanius sprendimus,</a:t>
              </a:r>
              <a:r>
                <a:rPr lang="en-US" sz="1300" dirty="0">
                  <a:solidFill>
                    <a:srgbClr val="57595B"/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 </a:t>
              </a:r>
              <a:r>
                <a:rPr lang="lt-LT" sz="1300" dirty="0">
                  <a:solidFill>
                    <a:srgbClr val="57595B"/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užtikrinančius operatyvią veiklą realiu laiku, kursime sistemas, kurios pačios (be žmogaus dalyvavimo) atstatys tinklo veikimą. Didinsime kibernetinį tinklo ir sistemų atsparumą.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AE1F1B7-2980-44B0-85D1-A00112C08C14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dirty="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0</a:t>
              </a:r>
              <a:r>
                <a:rPr lang="lt-LT" sz="3600" dirty="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2</a:t>
              </a:r>
              <a:endParaRPr lang="en-US" sz="3600" dirty="0">
                <a:solidFill>
                  <a:srgbClr val="57595B"/>
                </a:solidFill>
                <a:latin typeface="Avenir Black" panose="020B0803020203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6DE5DBC-DB57-4505-92E8-199D4BF2A8B9}"/>
              </a:ext>
            </a:extLst>
          </p:cNvPr>
          <p:cNvGrpSpPr/>
          <p:nvPr/>
        </p:nvGrpSpPr>
        <p:grpSpPr>
          <a:xfrm>
            <a:off x="611789" y="3595894"/>
            <a:ext cx="6152209" cy="1055253"/>
            <a:chOff x="1790700" y="2395895"/>
            <a:chExt cx="6152209" cy="105525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C6DA3FA-BEB1-4416-950F-877CCB67D00D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1640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lt-LT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lack" panose="020B0803020203020204" pitchFamily="34" charset="0"/>
                  <a:ea typeface="Titillium" charset="0"/>
                  <a:cs typeface="Titillium" charset="0"/>
                </a:rPr>
                <a:t>RINKOS ĮGALINIMAS</a:t>
              </a:r>
              <a:endPara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B0803020203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4A4DFFC-0813-459D-AA21-8A37BD4867C3}"/>
                </a:ext>
              </a:extLst>
            </p:cNvPr>
            <p:cNvSpPr txBox="1"/>
            <p:nvPr/>
          </p:nvSpPr>
          <p:spPr>
            <a:xfrm>
              <a:off x="2714660" y="2650929"/>
              <a:ext cx="5228249" cy="80021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lt-LT" sz="1300" dirty="0">
                  <a:solidFill>
                    <a:srgbClr val="57595B"/>
                  </a:solidFill>
                  <a:latin typeface="Avenir Book" panose="02000503020000020003" pitchFamily="2" charset="0"/>
                </a:rPr>
                <a:t>Skaidriomis ir neutraliomis priemonėmis įgalinsime efektyvų mažmeninės energijos rinkos veikimą bei vystymąsi, įdiegdami bendrą duomenų talpinimo ir keitimosi jais platformą, suteikdami lygiavertes veiklos sąlygas visiems rinkos dalyviams.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BFB7F65-3959-4C58-AD1E-9CAE7D1C3E2D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dirty="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0</a:t>
              </a:r>
              <a:r>
                <a:rPr lang="lt-LT" sz="3600" dirty="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3</a:t>
              </a:r>
              <a:endParaRPr lang="en-US" sz="3600" dirty="0">
                <a:solidFill>
                  <a:srgbClr val="57595B"/>
                </a:solidFill>
                <a:latin typeface="Avenir Black" panose="020B0803020203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27636F2-92A2-4E5C-BCA1-13798D4031D2}"/>
              </a:ext>
            </a:extLst>
          </p:cNvPr>
          <p:cNvGrpSpPr/>
          <p:nvPr/>
        </p:nvGrpSpPr>
        <p:grpSpPr>
          <a:xfrm>
            <a:off x="573365" y="4805507"/>
            <a:ext cx="6175343" cy="855198"/>
            <a:chOff x="1790700" y="2395895"/>
            <a:chExt cx="6175343" cy="85519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F3F8768-89A1-4CCA-80BF-04C0987E2587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1640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lt-LT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lack" panose="020B0803020203020204" pitchFamily="34" charset="0"/>
                  <a:ea typeface="Titillium" charset="0"/>
                  <a:cs typeface="Titillium" charset="0"/>
                </a:rPr>
                <a:t>KLIENTO PATIRTYS</a:t>
              </a:r>
              <a:endPara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B0803020203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1FD4FFD-5942-47A9-A1E8-4C466B3E80C3}"/>
                </a:ext>
              </a:extLst>
            </p:cNvPr>
            <p:cNvSpPr txBox="1"/>
            <p:nvPr/>
          </p:nvSpPr>
          <p:spPr>
            <a:xfrm>
              <a:off x="2714661" y="2650929"/>
              <a:ext cx="5251382" cy="60016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lt-LT" sz="1300" dirty="0">
                  <a:solidFill>
                    <a:srgbClr val="57595B"/>
                  </a:solidFill>
                  <a:latin typeface="Avenir Book" panose="02000503020000020003" pitchFamily="2" charset="0"/>
                </a:rPr>
                <a:t>Pasitelkdami inovatyvius skaitmenizuotus ir nuotolinių kanalų sprendimus, kursime efektyvų klientų patirties valdymo modelį visoje ESO vertės grandinėje.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1191F0A-1CAC-43DC-AA65-888893DA07CE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0</a:t>
              </a:r>
              <a:r>
                <a:rPr lang="lt-LT" sz="360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4</a:t>
              </a:r>
              <a:endParaRPr lang="en-US" sz="3600">
                <a:solidFill>
                  <a:srgbClr val="57595B"/>
                </a:solidFill>
                <a:latin typeface="Avenir Black" panose="020B0803020203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B79094F-E8A5-4C69-AEC6-68C8BFEE40FE}"/>
              </a:ext>
            </a:extLst>
          </p:cNvPr>
          <p:cNvGrpSpPr/>
          <p:nvPr/>
        </p:nvGrpSpPr>
        <p:grpSpPr>
          <a:xfrm>
            <a:off x="620685" y="5840664"/>
            <a:ext cx="6152219" cy="855198"/>
            <a:chOff x="1790700" y="2395895"/>
            <a:chExt cx="6152219" cy="8551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55C9C35-5CC6-4838-879F-74B4B4DE59A6}"/>
                </a:ext>
              </a:extLst>
            </p:cNvPr>
            <p:cNvSpPr txBox="1"/>
            <p:nvPr/>
          </p:nvSpPr>
          <p:spPr>
            <a:xfrm>
              <a:off x="2714661" y="2395895"/>
              <a:ext cx="2312391" cy="1640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lt-LT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lack" panose="020B0803020203020204" pitchFamily="34" charset="0"/>
                  <a:ea typeface="Titillium" charset="0"/>
                  <a:cs typeface="Titillium" charset="0"/>
                </a:rPr>
                <a:t>VEIKLOS EFEKTYVUMAS</a:t>
              </a:r>
              <a:endPara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B0803020203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7538F13-86F8-4DC9-B0FE-2B1A6CC1B115}"/>
                </a:ext>
              </a:extLst>
            </p:cNvPr>
            <p:cNvSpPr txBox="1"/>
            <p:nvPr/>
          </p:nvSpPr>
          <p:spPr>
            <a:xfrm>
              <a:off x="2714660" y="2650929"/>
              <a:ext cx="5228259" cy="60016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lt-LT" sz="1300" dirty="0">
                  <a:solidFill>
                    <a:srgbClr val="57595B"/>
                  </a:solidFill>
                  <a:latin typeface="Avenir Book" panose="02000503020000020003" pitchFamily="2" charset="0"/>
                </a:rPr>
                <a:t>Racionaliais kaštais pasitelkdami skaitmenizavimo, </a:t>
              </a:r>
              <a:r>
                <a:rPr lang="lt-LT" sz="1300" dirty="0" err="1">
                  <a:solidFill>
                    <a:srgbClr val="57595B"/>
                  </a:solidFill>
                  <a:latin typeface="Avenir Book" panose="02000503020000020003" pitchFamily="2" charset="0"/>
                </a:rPr>
                <a:t>robotizavimo</a:t>
              </a:r>
              <a:r>
                <a:rPr lang="lt-LT" sz="1300" dirty="0">
                  <a:solidFill>
                    <a:srgbClr val="57595B"/>
                  </a:solidFill>
                  <a:latin typeface="Avenir Book" panose="02000503020000020003" pitchFamily="2" charset="0"/>
                </a:rPr>
                <a:t>, veiklos meistriškumo įrankius, užtikrinsime tvarius, lūkesčius atitinkančius veiklos rezultatus.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274989B-4F4A-4C37-B0B9-DFBB27CC55CC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dirty="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0</a:t>
              </a:r>
              <a:r>
                <a:rPr lang="lt-LT" sz="3600" dirty="0">
                  <a:solidFill>
                    <a:srgbClr val="57595B"/>
                  </a:solidFill>
                  <a:latin typeface="Avenir Black" panose="020B0803020203020204" pitchFamily="34" charset="0"/>
                  <a:ea typeface="Titillium Light" charset="0"/>
                  <a:cs typeface="Titillium Light" charset="0"/>
                </a:rPr>
                <a:t>5</a:t>
              </a:r>
              <a:endParaRPr lang="en-US" sz="3600" dirty="0">
                <a:solidFill>
                  <a:srgbClr val="57595B"/>
                </a:solidFill>
                <a:latin typeface="Avenir Black" panose="020B0803020203020204" pitchFamily="34" charset="0"/>
                <a:ea typeface="Titillium Light" charset="0"/>
                <a:cs typeface="Titillium Light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6FA043-86EA-4FAB-BF98-C0CC96323B8A}"/>
              </a:ext>
            </a:extLst>
          </p:cNvPr>
          <p:cNvCxnSpPr/>
          <p:nvPr/>
        </p:nvCxnSpPr>
        <p:spPr>
          <a:xfrm>
            <a:off x="-5130" y="2384725"/>
            <a:ext cx="667024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68F555AF-034C-42B0-A59F-E8EF58731E4F}"/>
              </a:ext>
            </a:extLst>
          </p:cNvPr>
          <p:cNvCxnSpPr/>
          <p:nvPr/>
        </p:nvCxnSpPr>
        <p:spPr>
          <a:xfrm>
            <a:off x="-70865" y="3474786"/>
            <a:ext cx="667024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8F4C1147-8844-4360-90DF-1EDB5109D88E}"/>
              </a:ext>
            </a:extLst>
          </p:cNvPr>
          <p:cNvCxnSpPr/>
          <p:nvPr/>
        </p:nvCxnSpPr>
        <p:spPr>
          <a:xfrm>
            <a:off x="0" y="4635923"/>
            <a:ext cx="667024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248B265A-B223-417A-B603-5410CE3CEA2E}"/>
              </a:ext>
            </a:extLst>
          </p:cNvPr>
          <p:cNvCxnSpPr/>
          <p:nvPr/>
        </p:nvCxnSpPr>
        <p:spPr>
          <a:xfrm>
            <a:off x="3766" y="5709956"/>
            <a:ext cx="667024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E6CF9B3-3903-498D-ADCF-72F8FED5B51B}"/>
              </a:ext>
            </a:extLst>
          </p:cNvPr>
          <p:cNvSpPr/>
          <p:nvPr/>
        </p:nvSpPr>
        <p:spPr>
          <a:xfrm>
            <a:off x="8068455" y="1706892"/>
            <a:ext cx="3555375" cy="931013"/>
          </a:xfrm>
          <a:prstGeom prst="rect">
            <a:avLst/>
          </a:prstGeom>
          <a:solidFill>
            <a:srgbClr val="AACF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D464C31-268F-46D3-931B-B1038B09B3A2}"/>
              </a:ext>
            </a:extLst>
          </p:cNvPr>
          <p:cNvSpPr txBox="1"/>
          <p:nvPr/>
        </p:nvSpPr>
        <p:spPr>
          <a:xfrm>
            <a:off x="8933717" y="2027017"/>
            <a:ext cx="1824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>
                <a:solidFill>
                  <a:schemeClr val="bg1"/>
                </a:solidFill>
                <a:latin typeface="Avenir Black" panose="020B0803020203020204" pitchFamily="34" charset="0"/>
              </a:rPr>
              <a:t>PERSPEKTYVOS</a:t>
            </a:r>
            <a:endParaRPr lang="en-US" sz="160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B42FD75-A184-49B1-9F56-B8FDE01A3A34}"/>
              </a:ext>
            </a:extLst>
          </p:cNvPr>
          <p:cNvSpPr/>
          <p:nvPr/>
        </p:nvSpPr>
        <p:spPr>
          <a:xfrm>
            <a:off x="8068455" y="2633959"/>
            <a:ext cx="3555375" cy="1976165"/>
          </a:xfrm>
          <a:prstGeom prst="rect">
            <a:avLst/>
          </a:prstGeom>
          <a:solidFill>
            <a:srgbClr val="0097C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15D687C-8CC1-4BA2-8B22-7560F1C7C889}"/>
              </a:ext>
            </a:extLst>
          </p:cNvPr>
          <p:cNvSpPr txBox="1"/>
          <p:nvPr/>
        </p:nvSpPr>
        <p:spPr>
          <a:xfrm>
            <a:off x="8230334" y="2721859"/>
            <a:ext cx="3244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lt-LT" sz="1400" b="1" dirty="0">
                <a:solidFill>
                  <a:schemeClr val="bg1"/>
                </a:solidFill>
                <a:latin typeface="Avenir Book" panose="02000503020000020003" pitchFamily="2" charset="0"/>
              </a:rPr>
              <a:t>Žmonės ir </a:t>
            </a:r>
            <a:r>
              <a:rPr lang="en-US" sz="14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kult</a:t>
            </a:r>
            <a:r>
              <a:rPr lang="lt-LT" sz="14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ūra</a:t>
            </a:r>
            <a:r>
              <a:rPr lang="lt-LT" sz="1400" b="1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  <a:endParaRPr lang="en-US" sz="14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fontAlgn="auto">
              <a:spcAft>
                <a:spcPts val="0"/>
              </a:spcAft>
            </a:pPr>
            <a:r>
              <a:rPr lang="lt-LT" sz="14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lt-LT" sz="14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diegiame pažangius komandų</a:t>
            </a: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lt-LT" sz="14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bendradarbiavimo būdus, įdarbiname visas kompetencijas bei mokomės visur, visada ir greitai, tiriame darbuotojo patirtį tobulėjimui. Laikomės aukštų socialinės partnerystės ir skaidrumo principų.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7B2F1C8-C03B-471D-A751-207A42D015C8}"/>
              </a:ext>
            </a:extLst>
          </p:cNvPr>
          <p:cNvSpPr/>
          <p:nvPr/>
        </p:nvSpPr>
        <p:spPr>
          <a:xfrm>
            <a:off x="8068455" y="4603747"/>
            <a:ext cx="3555375" cy="1757223"/>
          </a:xfrm>
          <a:prstGeom prst="rect">
            <a:avLst/>
          </a:prstGeom>
          <a:solidFill>
            <a:srgbClr val="36BBA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EF7277F-10FB-4054-ADBB-54A6D571BD68}"/>
              </a:ext>
            </a:extLst>
          </p:cNvPr>
          <p:cNvSpPr txBox="1"/>
          <p:nvPr/>
        </p:nvSpPr>
        <p:spPr>
          <a:xfrm>
            <a:off x="8230333" y="4694078"/>
            <a:ext cx="32441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lt-LT" sz="14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Reguliacinė aplinka ir finansai</a:t>
            </a:r>
            <a:r>
              <a:rPr lang="lt-LT" sz="1400" b="1" dirty="0">
                <a:solidFill>
                  <a:schemeClr val="bg1"/>
                </a:solidFill>
                <a:latin typeface="Avenir Book" panose="02000503020000020003" pitchFamily="2" charset="0"/>
              </a:rPr>
              <a:t>: </a:t>
            </a:r>
            <a:endParaRPr lang="en-US" sz="14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fontAlgn="auto">
              <a:spcAft>
                <a:spcPts val="0"/>
              </a:spcAft>
            </a:pPr>
            <a:endParaRPr lang="lt-LT" sz="14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fontAlgn="auto">
              <a:spcAft>
                <a:spcPts val="0"/>
              </a:spcAft>
            </a:pPr>
            <a:r>
              <a:rPr lang="lt-LT" sz="14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tvari ir besikeičiančios aplinkos poreikius atitinkanti reguliacinė aplinka</a:t>
            </a: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.</a:t>
            </a:r>
            <a:r>
              <a:rPr lang="lt-LT" sz="14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Optimalus finansinių išteklių naudojimas. Stabili nuosavybės grąža. Nuoseklus dividendų politikos įgyvendinimas.</a:t>
            </a:r>
            <a:endParaRPr lang="lt-LT" sz="1400" b="1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8F183BCF-0965-4BF9-A018-7AE951054492}"/>
              </a:ext>
            </a:extLst>
          </p:cNvPr>
          <p:cNvSpPr/>
          <p:nvPr/>
        </p:nvSpPr>
        <p:spPr>
          <a:xfrm rot="10800000">
            <a:off x="9522857" y="2624583"/>
            <a:ext cx="646568" cy="162352"/>
          </a:xfrm>
          <a:prstGeom prst="triangle">
            <a:avLst>
              <a:gd name="adj" fmla="val 50000"/>
            </a:avLst>
          </a:prstGeom>
          <a:solidFill>
            <a:srgbClr val="AA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FC23C1-782A-4653-8082-4480846FC270}"/>
              </a:ext>
            </a:extLst>
          </p:cNvPr>
          <p:cNvSpPr/>
          <p:nvPr/>
        </p:nvSpPr>
        <p:spPr>
          <a:xfrm>
            <a:off x="573307" y="-12997"/>
            <a:ext cx="4781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venir Black" panose="020B0803020203020204"/>
              </a:rPr>
              <a:t>SAVIVALDYBI</a:t>
            </a:r>
            <a:r>
              <a:rPr lang="lt-LT" sz="2400" b="1" dirty="0">
                <a:latin typeface="Avenir Black" panose="020B0803020203020204"/>
              </a:rPr>
              <a:t>Ų IR ESO PARTNERYSTĖ</a:t>
            </a:r>
            <a:endParaRPr lang="es-ES" sz="2400" b="1" dirty="0">
              <a:latin typeface="Avenir Black" panose="020B08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687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CCA8367-DFE2-4444-9741-8AB337B808C1}"/>
              </a:ext>
            </a:extLst>
          </p:cNvPr>
          <p:cNvCxnSpPr>
            <a:cxnSpLocks/>
          </p:cNvCxnSpPr>
          <p:nvPr/>
        </p:nvCxnSpPr>
        <p:spPr>
          <a:xfrm>
            <a:off x="568169" y="489752"/>
            <a:ext cx="0" cy="371308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220716" cy="8873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1927DAC-DEAF-4053-B81F-B581D50CAB95}"/>
              </a:ext>
            </a:extLst>
          </p:cNvPr>
          <p:cNvSpPr/>
          <p:nvPr/>
        </p:nvSpPr>
        <p:spPr>
          <a:xfrm>
            <a:off x="562797" y="-12997"/>
            <a:ext cx="833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ELEKTROS ENERGIJOS RINKOS LIBERALIZAVIMAS GYVENTOJAMS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308D6D-D375-4C8A-917B-2C49B0EEA19E}"/>
              </a:ext>
            </a:extLst>
          </p:cNvPr>
          <p:cNvSpPr txBox="1"/>
          <p:nvPr/>
        </p:nvSpPr>
        <p:spPr>
          <a:xfrm>
            <a:off x="640535" y="423763"/>
            <a:ext cx="982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BŪTINA ŽINOTI: KAIP IR IKI KADA PASIRINKTI ELEKTROS ENERGIJOS TIEKĖJĄ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1097BF8-12CE-493A-918A-ACD3F18AA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" y="1510821"/>
            <a:ext cx="10634116" cy="4326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880D24-CC13-4B54-91A3-228EB028B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" y="5347179"/>
            <a:ext cx="2939373" cy="4898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094752-C507-4E57-93AF-0A290CA6A510}"/>
              </a:ext>
            </a:extLst>
          </p:cNvPr>
          <p:cNvSpPr/>
          <p:nvPr/>
        </p:nvSpPr>
        <p:spPr>
          <a:xfrm>
            <a:off x="-1345087" y="5837075"/>
            <a:ext cx="1656036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lt-LT" sz="1400" b="0" dirty="0">
                <a:solidFill>
                  <a:srgbClr val="333333"/>
                </a:solidFill>
                <a:latin typeface="Proxima Nova Regular"/>
              </a:rPr>
              <a:t>Socialiai pažeidžiami, valstybės paramą gaunantys gyventojai, nepriklausomai nuo sunaudojimo, patenka į III etapą.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32403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2C7F94-C561-4431-8153-57F0CADC766B}"/>
              </a:ext>
            </a:extLst>
          </p:cNvPr>
          <p:cNvSpPr txBox="1"/>
          <p:nvPr/>
        </p:nvSpPr>
        <p:spPr>
          <a:xfrm>
            <a:off x="566875" y="401400"/>
            <a:ext cx="832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ESO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IR SAVIVALD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YB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Ų BENDRADARBIAVIMO </a:t>
            </a:r>
            <a:r>
              <a:rPr lang="en-US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PROJEKTAI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ACF37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CCA8367-DFE2-4444-9741-8AB337B808C1}"/>
              </a:ext>
            </a:extLst>
          </p:cNvPr>
          <p:cNvCxnSpPr>
            <a:cxnSpLocks/>
          </p:cNvCxnSpPr>
          <p:nvPr/>
        </p:nvCxnSpPr>
        <p:spPr>
          <a:xfrm>
            <a:off x="568169" y="489752"/>
            <a:ext cx="0" cy="371308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FC23C1-782A-4653-8082-4480846FC270}"/>
              </a:ext>
            </a:extLst>
          </p:cNvPr>
          <p:cNvSpPr/>
          <p:nvPr/>
        </p:nvSpPr>
        <p:spPr>
          <a:xfrm>
            <a:off x="573307" y="-12997"/>
            <a:ext cx="4781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SAVIVALDYBI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Ų IR ESO PARTNERYSTĖ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B05E395-996F-4FE7-B514-DF89612D42DD}"/>
              </a:ext>
            </a:extLst>
          </p:cNvPr>
          <p:cNvCxnSpPr>
            <a:cxnSpLocks/>
          </p:cNvCxnSpPr>
          <p:nvPr/>
        </p:nvCxnSpPr>
        <p:spPr>
          <a:xfrm flipH="1">
            <a:off x="566875" y="3204996"/>
            <a:ext cx="9097395" cy="0"/>
          </a:xfrm>
          <a:prstGeom prst="line">
            <a:avLst/>
          </a:prstGeom>
          <a:ln w="15875" cap="rnd">
            <a:solidFill>
              <a:srgbClr val="777777"/>
            </a:solidFill>
            <a:prstDash val="sysDot"/>
            <a:round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28">
            <a:extLst>
              <a:ext uri="{FF2B5EF4-FFF2-40B4-BE49-F238E27FC236}">
                <a16:creationId xmlns:a16="http://schemas.microsoft.com/office/drawing/2014/main" xmlns="" id="{52D76AE5-51AC-4DF3-BFD4-15DCE6CB6CF0}"/>
              </a:ext>
            </a:extLst>
          </p:cNvPr>
          <p:cNvSpPr/>
          <p:nvPr/>
        </p:nvSpPr>
        <p:spPr>
          <a:xfrm>
            <a:off x="662850" y="2118253"/>
            <a:ext cx="2697969" cy="1068154"/>
          </a:xfrm>
          <a:custGeom>
            <a:avLst/>
            <a:gdLst>
              <a:gd name="connsiteX0" fmla="*/ 0 w 1569667"/>
              <a:gd name="connsiteY0" fmla="*/ 156967 h 2981219"/>
              <a:gd name="connsiteX1" fmla="*/ 156967 w 1569667"/>
              <a:gd name="connsiteY1" fmla="*/ 0 h 2981219"/>
              <a:gd name="connsiteX2" fmla="*/ 1412700 w 1569667"/>
              <a:gd name="connsiteY2" fmla="*/ 0 h 2981219"/>
              <a:gd name="connsiteX3" fmla="*/ 1569667 w 1569667"/>
              <a:gd name="connsiteY3" fmla="*/ 156967 h 2981219"/>
              <a:gd name="connsiteX4" fmla="*/ 1569667 w 1569667"/>
              <a:gd name="connsiteY4" fmla="*/ 2824252 h 2981219"/>
              <a:gd name="connsiteX5" fmla="*/ 1412700 w 1569667"/>
              <a:gd name="connsiteY5" fmla="*/ 2981219 h 2981219"/>
              <a:gd name="connsiteX6" fmla="*/ 156967 w 1569667"/>
              <a:gd name="connsiteY6" fmla="*/ 2981219 h 2981219"/>
              <a:gd name="connsiteX7" fmla="*/ 0 w 1569667"/>
              <a:gd name="connsiteY7" fmla="*/ 2824252 h 2981219"/>
              <a:gd name="connsiteX8" fmla="*/ 0 w 1569667"/>
              <a:gd name="connsiteY8" fmla="*/ 156967 h 298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67" h="2981219">
                <a:moveTo>
                  <a:pt x="0" y="156967"/>
                </a:moveTo>
                <a:cubicBezTo>
                  <a:pt x="0" y="70277"/>
                  <a:pt x="70277" y="0"/>
                  <a:pt x="156967" y="0"/>
                </a:cubicBezTo>
                <a:lnTo>
                  <a:pt x="1412700" y="0"/>
                </a:lnTo>
                <a:cubicBezTo>
                  <a:pt x="1499390" y="0"/>
                  <a:pt x="1569667" y="70277"/>
                  <a:pt x="1569667" y="156967"/>
                </a:cubicBezTo>
                <a:lnTo>
                  <a:pt x="1569667" y="2824252"/>
                </a:lnTo>
                <a:cubicBezTo>
                  <a:pt x="1569667" y="2910942"/>
                  <a:pt x="1499390" y="2981219"/>
                  <a:pt x="1412700" y="2981219"/>
                </a:cubicBezTo>
                <a:lnTo>
                  <a:pt x="156967" y="2981219"/>
                </a:lnTo>
                <a:cubicBezTo>
                  <a:pt x="70277" y="2981219"/>
                  <a:pt x="0" y="2910942"/>
                  <a:pt x="0" y="2824252"/>
                </a:cubicBezTo>
                <a:lnTo>
                  <a:pt x="0" y="15696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108000" numCol="1" spcCol="1270" anchor="t" anchorCtr="0">
            <a:spAutoFit/>
          </a:bodyPr>
          <a:lstStyle/>
          <a:p>
            <a:pPr marL="0" lvl="1" algn="ctr" defTabSz="8889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t-LT" sz="16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  <a:latin typeface="Foco"/>
              </a:rPr>
              <a:t>DNSB (administratorių) sprendimų pateikimas ESO (dėl dalyvavimo projekte ir energijos rūšies pasirinkimas)</a:t>
            </a:r>
            <a:endParaRPr lang="en-US" sz="16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8" name="Freeform 29">
            <a:extLst>
              <a:ext uri="{FF2B5EF4-FFF2-40B4-BE49-F238E27FC236}">
                <a16:creationId xmlns:a16="http://schemas.microsoft.com/office/drawing/2014/main" xmlns="" id="{07841FA8-B92C-4BC4-8966-698178E3EA9A}"/>
              </a:ext>
            </a:extLst>
          </p:cNvPr>
          <p:cNvSpPr/>
          <p:nvPr/>
        </p:nvSpPr>
        <p:spPr>
          <a:xfrm>
            <a:off x="3968182" y="2128410"/>
            <a:ext cx="2518937" cy="1326687"/>
          </a:xfrm>
          <a:custGeom>
            <a:avLst/>
            <a:gdLst>
              <a:gd name="connsiteX0" fmla="*/ 0 w 1569667"/>
              <a:gd name="connsiteY0" fmla="*/ 156967 h 2981219"/>
              <a:gd name="connsiteX1" fmla="*/ 156967 w 1569667"/>
              <a:gd name="connsiteY1" fmla="*/ 0 h 2981219"/>
              <a:gd name="connsiteX2" fmla="*/ 1412700 w 1569667"/>
              <a:gd name="connsiteY2" fmla="*/ 0 h 2981219"/>
              <a:gd name="connsiteX3" fmla="*/ 1569667 w 1569667"/>
              <a:gd name="connsiteY3" fmla="*/ 156967 h 2981219"/>
              <a:gd name="connsiteX4" fmla="*/ 1569667 w 1569667"/>
              <a:gd name="connsiteY4" fmla="*/ 2824252 h 2981219"/>
              <a:gd name="connsiteX5" fmla="*/ 1412700 w 1569667"/>
              <a:gd name="connsiteY5" fmla="*/ 2981219 h 2981219"/>
              <a:gd name="connsiteX6" fmla="*/ 156967 w 1569667"/>
              <a:gd name="connsiteY6" fmla="*/ 2981219 h 2981219"/>
              <a:gd name="connsiteX7" fmla="*/ 0 w 1569667"/>
              <a:gd name="connsiteY7" fmla="*/ 2824252 h 2981219"/>
              <a:gd name="connsiteX8" fmla="*/ 0 w 1569667"/>
              <a:gd name="connsiteY8" fmla="*/ 156967 h 298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67" h="2981219">
                <a:moveTo>
                  <a:pt x="0" y="156967"/>
                </a:moveTo>
                <a:cubicBezTo>
                  <a:pt x="0" y="70277"/>
                  <a:pt x="70277" y="0"/>
                  <a:pt x="156967" y="0"/>
                </a:cubicBezTo>
                <a:lnTo>
                  <a:pt x="1412700" y="0"/>
                </a:lnTo>
                <a:cubicBezTo>
                  <a:pt x="1499390" y="0"/>
                  <a:pt x="1569667" y="70277"/>
                  <a:pt x="1569667" y="156967"/>
                </a:cubicBezTo>
                <a:lnTo>
                  <a:pt x="1569667" y="2824252"/>
                </a:lnTo>
                <a:cubicBezTo>
                  <a:pt x="1569667" y="2910942"/>
                  <a:pt x="1499390" y="2981219"/>
                  <a:pt x="1412700" y="2981219"/>
                </a:cubicBezTo>
                <a:lnTo>
                  <a:pt x="156967" y="2981219"/>
                </a:lnTo>
                <a:cubicBezTo>
                  <a:pt x="70277" y="2981219"/>
                  <a:pt x="0" y="2910942"/>
                  <a:pt x="0" y="2824252"/>
                </a:cubicBezTo>
                <a:lnTo>
                  <a:pt x="0" y="15696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108000" numCol="1" spcCol="1270" anchor="t" anchorCtr="0">
            <a:spAutoFit/>
          </a:bodyPr>
          <a:lstStyle/>
          <a:p>
            <a:pPr marL="0" lvl="1" algn="ctr" defTabSz="8889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t-LT" sz="16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  <a:latin typeface="Foco"/>
              </a:rPr>
              <a:t>DNSB (administratorių) paraiškų pateikimas ESO (dėl galios poreikio ir planuojamų darbų apimties)</a:t>
            </a:r>
            <a:endParaRPr lang="en-US" sz="16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0" lvl="1" defTabSz="8889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62" name="Freeform 33">
            <a:extLst>
              <a:ext uri="{FF2B5EF4-FFF2-40B4-BE49-F238E27FC236}">
                <a16:creationId xmlns:a16="http://schemas.microsoft.com/office/drawing/2014/main" xmlns="" id="{6815A71D-4104-4228-AA6F-930BF585B812}"/>
              </a:ext>
            </a:extLst>
          </p:cNvPr>
          <p:cNvSpPr/>
          <p:nvPr/>
        </p:nvSpPr>
        <p:spPr>
          <a:xfrm>
            <a:off x="751931" y="1755043"/>
            <a:ext cx="2876982" cy="527265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91051" numCol="1" spcCol="1270" anchor="t" anchorCtr="0">
            <a:noAutofit/>
          </a:bodyPr>
          <a:lstStyle/>
          <a:p>
            <a:pPr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600" b="1" dirty="0">
                <a:solidFill>
                  <a:srgbClr val="BCD631"/>
                </a:solidFill>
                <a:latin typeface="Foco"/>
              </a:rPr>
              <a:t>Nuo 2020-08-01 iki 2020-09-01 </a:t>
            </a:r>
            <a:endParaRPr lang="en-US" sz="1600" b="1" dirty="0">
              <a:solidFill>
                <a:srgbClr val="BCD631"/>
              </a:solidFill>
            </a:endParaRPr>
          </a:p>
        </p:txBody>
      </p:sp>
      <p:sp>
        <p:nvSpPr>
          <p:cNvPr id="63" name="Freeform 34">
            <a:extLst>
              <a:ext uri="{FF2B5EF4-FFF2-40B4-BE49-F238E27FC236}">
                <a16:creationId xmlns:a16="http://schemas.microsoft.com/office/drawing/2014/main" xmlns="" id="{79E04299-C63D-4387-B956-DA1087547658}"/>
              </a:ext>
            </a:extLst>
          </p:cNvPr>
          <p:cNvSpPr/>
          <p:nvPr/>
        </p:nvSpPr>
        <p:spPr>
          <a:xfrm>
            <a:off x="3840246" y="1755043"/>
            <a:ext cx="2718317" cy="325604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91051" numCol="1" spcCol="1270" anchor="t" anchorCtr="0">
            <a:noAutofit/>
          </a:bodyPr>
          <a:lstStyle/>
          <a:p>
            <a:pPr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600" b="1" dirty="0">
                <a:solidFill>
                  <a:srgbClr val="BCD631"/>
                </a:solidFill>
                <a:latin typeface="Foco"/>
              </a:rPr>
              <a:t>Nuo 2020-08-01 iki 2020-</a:t>
            </a:r>
            <a:r>
              <a:rPr lang="en-US" sz="1600" b="1" dirty="0">
                <a:solidFill>
                  <a:srgbClr val="BCD631"/>
                </a:solidFill>
              </a:rPr>
              <a:t>10</a:t>
            </a:r>
            <a:r>
              <a:rPr lang="lt-LT" sz="1600" b="1" dirty="0">
                <a:solidFill>
                  <a:srgbClr val="BCD631"/>
                </a:solidFill>
                <a:latin typeface="Foco"/>
              </a:rPr>
              <a:t>-01 </a:t>
            </a:r>
            <a:endParaRPr lang="en-US" sz="1600" b="1" dirty="0">
              <a:solidFill>
                <a:srgbClr val="BCD631"/>
              </a:solidFill>
            </a:endParaRPr>
          </a:p>
        </p:txBody>
      </p:sp>
      <p:sp>
        <p:nvSpPr>
          <p:cNvPr id="64" name="Freeform 35">
            <a:extLst>
              <a:ext uri="{FF2B5EF4-FFF2-40B4-BE49-F238E27FC236}">
                <a16:creationId xmlns:a16="http://schemas.microsoft.com/office/drawing/2014/main" xmlns="" id="{5E4752A9-A0BF-4C31-A5C6-92A273C66762}"/>
              </a:ext>
            </a:extLst>
          </p:cNvPr>
          <p:cNvSpPr/>
          <p:nvPr/>
        </p:nvSpPr>
        <p:spPr>
          <a:xfrm>
            <a:off x="7008543" y="1777000"/>
            <a:ext cx="2806535" cy="54211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91051" numCol="1" spcCol="1270" anchor="t" anchorCtr="0">
            <a:noAutofit/>
          </a:bodyPr>
          <a:lstStyle/>
          <a:p>
            <a:pPr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600" b="1" dirty="0">
                <a:solidFill>
                  <a:srgbClr val="BCD631"/>
                </a:solidFill>
                <a:latin typeface="Foco"/>
              </a:rPr>
              <a:t>Nuo 2020-08-01 iki 2020-12-01 </a:t>
            </a:r>
            <a:endParaRPr lang="en-US" sz="1600" b="1" dirty="0">
              <a:solidFill>
                <a:srgbClr val="BCD631"/>
              </a:solidFill>
            </a:endParaRPr>
          </a:p>
        </p:txBody>
      </p:sp>
      <p:sp>
        <p:nvSpPr>
          <p:cNvPr id="65" name="Freeform 52">
            <a:extLst>
              <a:ext uri="{FF2B5EF4-FFF2-40B4-BE49-F238E27FC236}">
                <a16:creationId xmlns:a16="http://schemas.microsoft.com/office/drawing/2014/main" xmlns="" id="{6C4B16FF-1C27-4F8B-8394-C181005C811B}"/>
              </a:ext>
            </a:extLst>
          </p:cNvPr>
          <p:cNvSpPr/>
          <p:nvPr/>
        </p:nvSpPr>
        <p:spPr>
          <a:xfrm>
            <a:off x="6875624" y="2162495"/>
            <a:ext cx="2550949" cy="1068154"/>
          </a:xfrm>
          <a:custGeom>
            <a:avLst/>
            <a:gdLst>
              <a:gd name="connsiteX0" fmla="*/ 0 w 1569667"/>
              <a:gd name="connsiteY0" fmla="*/ 156967 h 2981219"/>
              <a:gd name="connsiteX1" fmla="*/ 156967 w 1569667"/>
              <a:gd name="connsiteY1" fmla="*/ 0 h 2981219"/>
              <a:gd name="connsiteX2" fmla="*/ 1412700 w 1569667"/>
              <a:gd name="connsiteY2" fmla="*/ 0 h 2981219"/>
              <a:gd name="connsiteX3" fmla="*/ 1569667 w 1569667"/>
              <a:gd name="connsiteY3" fmla="*/ 156967 h 2981219"/>
              <a:gd name="connsiteX4" fmla="*/ 1569667 w 1569667"/>
              <a:gd name="connsiteY4" fmla="*/ 2824252 h 2981219"/>
              <a:gd name="connsiteX5" fmla="*/ 1412700 w 1569667"/>
              <a:gd name="connsiteY5" fmla="*/ 2981219 h 2981219"/>
              <a:gd name="connsiteX6" fmla="*/ 156967 w 1569667"/>
              <a:gd name="connsiteY6" fmla="*/ 2981219 h 2981219"/>
              <a:gd name="connsiteX7" fmla="*/ 0 w 1569667"/>
              <a:gd name="connsiteY7" fmla="*/ 2824252 h 2981219"/>
              <a:gd name="connsiteX8" fmla="*/ 0 w 1569667"/>
              <a:gd name="connsiteY8" fmla="*/ 156967 h 298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67" h="2981219">
                <a:moveTo>
                  <a:pt x="0" y="156967"/>
                </a:moveTo>
                <a:cubicBezTo>
                  <a:pt x="0" y="70277"/>
                  <a:pt x="70277" y="0"/>
                  <a:pt x="156967" y="0"/>
                </a:cubicBezTo>
                <a:lnTo>
                  <a:pt x="1412700" y="0"/>
                </a:lnTo>
                <a:cubicBezTo>
                  <a:pt x="1499390" y="0"/>
                  <a:pt x="1569667" y="70277"/>
                  <a:pt x="1569667" y="156967"/>
                </a:cubicBezTo>
                <a:lnTo>
                  <a:pt x="1569667" y="2824252"/>
                </a:lnTo>
                <a:cubicBezTo>
                  <a:pt x="1569667" y="2910942"/>
                  <a:pt x="1499390" y="2981219"/>
                  <a:pt x="1412700" y="2981219"/>
                </a:cubicBezTo>
                <a:lnTo>
                  <a:pt x="156967" y="2981219"/>
                </a:lnTo>
                <a:cubicBezTo>
                  <a:pt x="70277" y="2981219"/>
                  <a:pt x="0" y="2910942"/>
                  <a:pt x="0" y="2824252"/>
                </a:cubicBezTo>
                <a:lnTo>
                  <a:pt x="0" y="15696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108000" numCol="1" spcCol="1270" anchor="t" anchorCtr="0">
            <a:spAutoFit/>
          </a:bodyPr>
          <a:lstStyle/>
          <a:p>
            <a:pPr marL="0" lvl="1" algn="ctr" defTabSz="8889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t-LT" sz="16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  <a:latin typeface="Foco"/>
              </a:rPr>
              <a:t>DNSB (administratorių) mokėjimo paraiškų pateikimas ESO (dėl finansavimo)</a:t>
            </a:r>
            <a:endParaRPr lang="en-US" sz="16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5A9A854E-DEEB-4CB0-8951-F9C6D9614CCB}"/>
              </a:ext>
            </a:extLst>
          </p:cNvPr>
          <p:cNvSpPr/>
          <p:nvPr/>
        </p:nvSpPr>
        <p:spPr>
          <a:xfrm>
            <a:off x="8002613" y="3098634"/>
            <a:ext cx="178164" cy="178164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FFFFFF"/>
              </a:solidFill>
              <a:latin typeface="Foco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233D2939-3179-4A08-951A-543ECBC7886A}"/>
              </a:ext>
            </a:extLst>
          </p:cNvPr>
          <p:cNvSpPr/>
          <p:nvPr/>
        </p:nvSpPr>
        <p:spPr>
          <a:xfrm>
            <a:off x="2118069" y="3128804"/>
            <a:ext cx="178164" cy="178164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FFFFFF"/>
              </a:solidFill>
              <a:latin typeface="Foco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480E8CCB-09AE-4477-9432-DCA1347A2A43}"/>
              </a:ext>
            </a:extLst>
          </p:cNvPr>
          <p:cNvSpPr/>
          <p:nvPr/>
        </p:nvSpPr>
        <p:spPr>
          <a:xfrm>
            <a:off x="5057610" y="3155198"/>
            <a:ext cx="190662" cy="138816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FFFFFF"/>
              </a:solidFill>
              <a:latin typeface="Foco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A84FBD0F-50AF-4278-A0B3-80AA70B40D69}"/>
              </a:ext>
            </a:extLst>
          </p:cNvPr>
          <p:cNvSpPr/>
          <p:nvPr/>
        </p:nvSpPr>
        <p:spPr>
          <a:xfrm>
            <a:off x="531522" y="965181"/>
            <a:ext cx="926315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lt-LT" sz="2133" b="1" dirty="0">
                <a:solidFill>
                  <a:srgbClr val="08B297"/>
                </a:solidFill>
                <a:latin typeface="Foco"/>
              </a:rPr>
              <a:t>SND BALIONŲ PAŠALINIMO IŠ DAUGIABUČIŲ NAMŲ DARBŲ (VEIKSMŲ) 2020 M. GRAFIKAS </a:t>
            </a:r>
            <a:r>
              <a:rPr lang="en-US" sz="2133" b="1" dirty="0">
                <a:solidFill>
                  <a:srgbClr val="08B297"/>
                </a:solidFill>
                <a:latin typeface="Foco"/>
              </a:rPr>
              <a:t>*</a:t>
            </a:r>
            <a:endParaRPr lang="lt-LT" sz="2133" b="1" dirty="0">
              <a:solidFill>
                <a:srgbClr val="08B297"/>
              </a:solidFill>
              <a:latin typeface="Foco"/>
            </a:endParaRPr>
          </a:p>
        </p:txBody>
      </p:sp>
      <p:sp>
        <p:nvSpPr>
          <p:cNvPr id="93" name="Round Single Corner Rectangle 3">
            <a:extLst>
              <a:ext uri="{FF2B5EF4-FFF2-40B4-BE49-F238E27FC236}">
                <a16:creationId xmlns:a16="http://schemas.microsoft.com/office/drawing/2014/main" xmlns="" id="{70A0B5C9-2AB7-4A59-99A7-3009DB3E4615}"/>
              </a:ext>
            </a:extLst>
          </p:cNvPr>
          <p:cNvSpPr/>
          <p:nvPr/>
        </p:nvSpPr>
        <p:spPr>
          <a:xfrm rot="10800000">
            <a:off x="517106" y="3354001"/>
            <a:ext cx="9147164" cy="3257172"/>
          </a:xfrm>
          <a:prstGeom prst="round1Rect">
            <a:avLst>
              <a:gd name="adj" fmla="val 25475"/>
            </a:avLst>
          </a:prstGeom>
          <a:solidFill>
            <a:srgbClr val="08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FFFFFF"/>
              </a:solidFill>
              <a:latin typeface="Foco"/>
            </a:endParaRPr>
          </a:p>
        </p:txBody>
      </p:sp>
      <p:sp>
        <p:nvSpPr>
          <p:cNvPr id="94" name="Content Placeholder 1">
            <a:extLst>
              <a:ext uri="{FF2B5EF4-FFF2-40B4-BE49-F238E27FC236}">
                <a16:creationId xmlns:a16="http://schemas.microsoft.com/office/drawing/2014/main" xmlns="" id="{31C807C0-E948-4C19-B22B-1D6E442992DE}"/>
              </a:ext>
            </a:extLst>
          </p:cNvPr>
          <p:cNvSpPr txBox="1">
            <a:spLocks/>
          </p:cNvSpPr>
          <p:nvPr/>
        </p:nvSpPr>
        <p:spPr>
          <a:xfrm>
            <a:off x="517106" y="5129115"/>
            <a:ext cx="8667086" cy="4023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lt"/>
              <a:buNone/>
              <a:defRPr sz="1600" kern="1200">
                <a:solidFill>
                  <a:srgbClr val="633F1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800" b="1" kern="1200">
                <a:solidFill>
                  <a:srgbClr val="BCD631"/>
                </a:solidFill>
                <a:latin typeface="Foco" panose="020B0504050202020203" pitchFamily="34" charset="-7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50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35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35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1000"/>
              </a:spcBef>
              <a:buClr>
                <a:srgbClr val="BCD631"/>
              </a:buClr>
            </a:pPr>
            <a:r>
              <a:rPr lang="lt-LT" sz="1800" dirty="0">
                <a:solidFill>
                  <a:srgbClr val="FFFFFF"/>
                </a:solidFill>
              </a:rPr>
              <a:t>FINANSINĖS PARAMOS SKYRIMO INTESYVUMAS REKONSTRUOJANT ELEKTROS SKIRSTOMUOSIUS TINKLUS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8685F18-549C-4612-8AA0-161A463C5896}"/>
              </a:ext>
            </a:extLst>
          </p:cNvPr>
          <p:cNvSpPr/>
          <p:nvPr/>
        </p:nvSpPr>
        <p:spPr>
          <a:xfrm>
            <a:off x="865484" y="4188981"/>
            <a:ext cx="2645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buClr>
                <a:srgbClr val="BCD631"/>
              </a:buClr>
            </a:pPr>
            <a:r>
              <a:rPr lang="lt-LT" sz="1600" b="1" dirty="0">
                <a:solidFill>
                  <a:srgbClr val="FFFFFF"/>
                </a:solidFill>
                <a:latin typeface="Foco"/>
              </a:rPr>
              <a:t>Namo bendrųjų vidaus tinklų pertvarka </a:t>
            </a:r>
            <a:r>
              <a:rPr lang="lt-LT" sz="1600" dirty="0">
                <a:solidFill>
                  <a:srgbClr val="FFFFFF"/>
                </a:solidFill>
                <a:latin typeface="Foco"/>
              </a:rPr>
              <a:t> </a:t>
            </a:r>
          </a:p>
          <a:p>
            <a:pPr algn="ctr" defTabSz="457189">
              <a:buClr>
                <a:srgbClr val="BCD631"/>
              </a:buClr>
            </a:pPr>
            <a:r>
              <a:rPr lang="lt-LT" sz="1600" dirty="0">
                <a:solidFill>
                  <a:srgbClr val="FFFFFF"/>
                </a:solidFill>
                <a:latin typeface="Foco"/>
              </a:rPr>
              <a:t>iki 200 eurų 1 laiptinei  </a:t>
            </a:r>
            <a:r>
              <a:rPr lang="lt-LT" sz="1600" b="1" dirty="0">
                <a:solidFill>
                  <a:srgbClr val="FFFFFF"/>
                </a:solidFill>
                <a:latin typeface="Foco"/>
              </a:rPr>
              <a:t>2020</a:t>
            </a:r>
            <a:r>
              <a:rPr lang="lt-LT" sz="1600" dirty="0">
                <a:solidFill>
                  <a:srgbClr val="FFFFFF"/>
                </a:solidFill>
                <a:latin typeface="Foco"/>
              </a:rPr>
              <a:t>.</a:t>
            </a:r>
            <a:endParaRPr lang="lt-LT" dirty="0">
              <a:solidFill>
                <a:srgbClr val="FFFFFF"/>
              </a:solidFill>
              <a:latin typeface="Foco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12164627-3E50-45CB-BE81-30F292C184B6}"/>
              </a:ext>
            </a:extLst>
          </p:cNvPr>
          <p:cNvSpPr/>
          <p:nvPr/>
        </p:nvSpPr>
        <p:spPr>
          <a:xfrm>
            <a:off x="2400314" y="5727892"/>
            <a:ext cx="2258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buClr>
                <a:srgbClr val="BCD631"/>
              </a:buClr>
            </a:pPr>
            <a:r>
              <a:rPr lang="lt-LT" sz="1600" dirty="0">
                <a:solidFill>
                  <a:srgbClr val="FFFFFF"/>
                </a:solidFill>
                <a:latin typeface="Foco"/>
              </a:rPr>
              <a:t>Projektavimo darbai </a:t>
            </a:r>
          </a:p>
          <a:p>
            <a:pPr algn="ctr" defTabSz="457189">
              <a:buClr>
                <a:srgbClr val="BCD631"/>
              </a:buClr>
            </a:pPr>
            <a:r>
              <a:rPr lang="lt-LT" sz="1600" dirty="0">
                <a:solidFill>
                  <a:srgbClr val="FFFFFF"/>
                </a:solidFill>
                <a:latin typeface="Foco"/>
              </a:rPr>
              <a:t>100 %  </a:t>
            </a:r>
            <a:r>
              <a:rPr lang="lt-LT" sz="1600" b="1" dirty="0">
                <a:solidFill>
                  <a:srgbClr val="FFFFFF"/>
                </a:solidFill>
                <a:latin typeface="Foco"/>
              </a:rPr>
              <a:t>2020</a:t>
            </a:r>
            <a:r>
              <a:rPr lang="lt-LT" sz="1600" dirty="0">
                <a:solidFill>
                  <a:srgbClr val="FFFFFF"/>
                </a:solidFill>
                <a:latin typeface="Foco"/>
              </a:rPr>
              <a:t>.</a:t>
            </a:r>
            <a:endParaRPr lang="lt-LT" dirty="0">
              <a:solidFill>
                <a:srgbClr val="FFFFFF"/>
              </a:solidFill>
              <a:latin typeface="Foco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06EA0F6-D8AF-46C2-B883-6FE9251F982E}"/>
              </a:ext>
            </a:extLst>
          </p:cNvPr>
          <p:cNvSpPr/>
          <p:nvPr/>
        </p:nvSpPr>
        <p:spPr>
          <a:xfrm>
            <a:off x="4074024" y="4188981"/>
            <a:ext cx="240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buClr>
                <a:srgbClr val="BCD631"/>
              </a:buClr>
            </a:pPr>
            <a:r>
              <a:rPr lang="lt-LT" sz="1600" b="1" dirty="0">
                <a:solidFill>
                  <a:srgbClr val="FFFFFF"/>
                </a:solidFill>
                <a:latin typeface="Foco"/>
              </a:rPr>
              <a:t>Namo 1 buto vidaus tinklo (instaliacijos) pertvarka </a:t>
            </a:r>
          </a:p>
          <a:p>
            <a:pPr algn="ctr" defTabSz="457189">
              <a:buClr>
                <a:srgbClr val="BCD631"/>
              </a:buClr>
            </a:pPr>
            <a:r>
              <a:rPr lang="lt-LT" sz="1600" dirty="0">
                <a:solidFill>
                  <a:srgbClr val="FFFFFF"/>
                </a:solidFill>
                <a:latin typeface="Foco"/>
              </a:rPr>
              <a:t> iki 200 eurų 1  butui </a:t>
            </a:r>
            <a:r>
              <a:rPr lang="lt-LT" sz="1600" b="1" dirty="0">
                <a:solidFill>
                  <a:srgbClr val="FFFFFF"/>
                </a:solidFill>
                <a:latin typeface="Foco"/>
              </a:rPr>
              <a:t>2020</a:t>
            </a:r>
            <a:r>
              <a:rPr lang="lt-LT" sz="1600" dirty="0">
                <a:solidFill>
                  <a:srgbClr val="FFFFFF"/>
                </a:solidFill>
                <a:latin typeface="Foco"/>
              </a:rPr>
              <a:t>.</a:t>
            </a:r>
            <a:endParaRPr lang="lt-LT" dirty="0">
              <a:solidFill>
                <a:srgbClr val="FFFFFF"/>
              </a:solidFill>
              <a:latin typeface="Foco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9AF880A6-188B-49E7-85AF-EC550691E59B}"/>
              </a:ext>
            </a:extLst>
          </p:cNvPr>
          <p:cNvSpPr/>
          <p:nvPr/>
        </p:nvSpPr>
        <p:spPr>
          <a:xfrm>
            <a:off x="6638245" y="4169257"/>
            <a:ext cx="2857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buClr>
                <a:srgbClr val="BCD631"/>
              </a:buClr>
            </a:pPr>
            <a:r>
              <a:rPr lang="lt-LT" sz="1600" b="1" dirty="0">
                <a:solidFill>
                  <a:srgbClr val="FFFFFF"/>
                </a:solidFill>
                <a:latin typeface="Foco"/>
              </a:rPr>
              <a:t>Elektrinės ar dujinės viryklės įsigijimas ir pajungimas</a:t>
            </a:r>
          </a:p>
          <a:p>
            <a:pPr algn="ctr" defTabSz="457189">
              <a:buClr>
                <a:srgbClr val="BCD631"/>
              </a:buClr>
            </a:pPr>
            <a:r>
              <a:rPr lang="lt-LT" sz="1600" dirty="0">
                <a:solidFill>
                  <a:srgbClr val="FFFFFF"/>
                </a:solidFill>
                <a:latin typeface="Foco"/>
              </a:rPr>
              <a:t>iki 200 eurų 1 viryklei </a:t>
            </a:r>
            <a:r>
              <a:rPr lang="lt-LT" sz="1600" b="1" dirty="0">
                <a:solidFill>
                  <a:srgbClr val="FFFFFF"/>
                </a:solidFill>
                <a:latin typeface="Foco"/>
              </a:rPr>
              <a:t>2020</a:t>
            </a:r>
            <a:r>
              <a:rPr lang="lt-LT" sz="1600" dirty="0">
                <a:solidFill>
                  <a:srgbClr val="FFFFFF"/>
                </a:solidFill>
                <a:latin typeface="Foco"/>
              </a:rPr>
              <a:t>.</a:t>
            </a:r>
            <a:endParaRPr lang="lt-LT" dirty="0">
              <a:solidFill>
                <a:srgbClr val="FFFFFF"/>
              </a:solidFill>
              <a:latin typeface="Foco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A7FC200A-052E-476A-A6C6-441729C32016}"/>
              </a:ext>
            </a:extLst>
          </p:cNvPr>
          <p:cNvSpPr/>
          <p:nvPr/>
        </p:nvSpPr>
        <p:spPr>
          <a:xfrm>
            <a:off x="5640400" y="5662256"/>
            <a:ext cx="2304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buClr>
                <a:srgbClr val="BCD631"/>
              </a:buClr>
            </a:pPr>
            <a:r>
              <a:rPr lang="lt-LT" sz="1600" b="1" dirty="0">
                <a:solidFill>
                  <a:srgbClr val="FFFFFF"/>
                </a:solidFill>
                <a:latin typeface="Foco"/>
              </a:rPr>
              <a:t>Rangos darbai</a:t>
            </a:r>
            <a:r>
              <a:rPr lang="lt-LT" sz="1600" dirty="0">
                <a:solidFill>
                  <a:srgbClr val="FFFFFF"/>
                </a:solidFill>
                <a:latin typeface="Foco"/>
              </a:rPr>
              <a:t> </a:t>
            </a:r>
          </a:p>
          <a:p>
            <a:pPr algn="ctr" defTabSz="457189">
              <a:buClr>
                <a:srgbClr val="BCD631"/>
              </a:buClr>
            </a:pPr>
            <a:r>
              <a:rPr lang="lt-LT" sz="1600" dirty="0">
                <a:solidFill>
                  <a:srgbClr val="FFFFFF"/>
                </a:solidFill>
                <a:latin typeface="Foco"/>
              </a:rPr>
              <a:t>100 % </a:t>
            </a:r>
            <a:r>
              <a:rPr lang="lt-LT" sz="1600" b="1" dirty="0">
                <a:solidFill>
                  <a:srgbClr val="FFFFFF"/>
                </a:solidFill>
                <a:latin typeface="Foco"/>
              </a:rPr>
              <a:t>2020</a:t>
            </a:r>
            <a:r>
              <a:rPr lang="lt-LT" sz="1600" dirty="0">
                <a:solidFill>
                  <a:srgbClr val="FFFFFF"/>
                </a:solidFill>
                <a:latin typeface="Foco"/>
              </a:rPr>
              <a:t>.</a:t>
            </a:r>
            <a:endParaRPr lang="lt-LT" dirty="0">
              <a:solidFill>
                <a:srgbClr val="FFFFFF"/>
              </a:solidFill>
              <a:latin typeface="Foco"/>
            </a:endParaRPr>
          </a:p>
        </p:txBody>
      </p:sp>
      <p:sp>
        <p:nvSpPr>
          <p:cNvPr id="100" name="Double Bracket 99">
            <a:extLst>
              <a:ext uri="{FF2B5EF4-FFF2-40B4-BE49-F238E27FC236}">
                <a16:creationId xmlns:a16="http://schemas.microsoft.com/office/drawing/2014/main" xmlns="" id="{406785AC-3DEE-4EF0-B74F-C356508E9944}"/>
              </a:ext>
            </a:extLst>
          </p:cNvPr>
          <p:cNvSpPr/>
          <p:nvPr/>
        </p:nvSpPr>
        <p:spPr>
          <a:xfrm rot="16200000">
            <a:off x="1771775" y="3073584"/>
            <a:ext cx="870753" cy="3052175"/>
          </a:xfrm>
          <a:prstGeom prst="bracketPair">
            <a:avLst>
              <a:gd name="adj" fmla="val 24898"/>
            </a:avLst>
          </a:prstGeom>
          <a:ln w="190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BCD631"/>
              </a:solidFill>
              <a:latin typeface="Foco"/>
            </a:endParaRPr>
          </a:p>
        </p:txBody>
      </p:sp>
      <p:sp>
        <p:nvSpPr>
          <p:cNvPr id="101" name="Double Bracket 100">
            <a:extLst>
              <a:ext uri="{FF2B5EF4-FFF2-40B4-BE49-F238E27FC236}">
                <a16:creationId xmlns:a16="http://schemas.microsoft.com/office/drawing/2014/main" xmlns="" id="{AE57F211-2D68-4E69-BE6E-6C6123C27D0D}"/>
              </a:ext>
            </a:extLst>
          </p:cNvPr>
          <p:cNvSpPr/>
          <p:nvPr/>
        </p:nvSpPr>
        <p:spPr>
          <a:xfrm rot="16200000">
            <a:off x="4848231" y="3229964"/>
            <a:ext cx="857265" cy="2722763"/>
          </a:xfrm>
          <a:prstGeom prst="bracketPair">
            <a:avLst>
              <a:gd name="adj" fmla="val 24898"/>
            </a:avLst>
          </a:prstGeom>
          <a:ln w="190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BCD631"/>
              </a:solidFill>
              <a:latin typeface="Foco"/>
            </a:endParaRPr>
          </a:p>
        </p:txBody>
      </p:sp>
      <p:sp>
        <p:nvSpPr>
          <p:cNvPr id="102" name="Double Bracket 101">
            <a:extLst>
              <a:ext uri="{FF2B5EF4-FFF2-40B4-BE49-F238E27FC236}">
                <a16:creationId xmlns:a16="http://schemas.microsoft.com/office/drawing/2014/main" xmlns="" id="{8CAA54EF-662F-4FD6-956A-EFF1FA9B751C}"/>
              </a:ext>
            </a:extLst>
          </p:cNvPr>
          <p:cNvSpPr/>
          <p:nvPr/>
        </p:nvSpPr>
        <p:spPr>
          <a:xfrm rot="16200000">
            <a:off x="6498845" y="4747920"/>
            <a:ext cx="857265" cy="2574155"/>
          </a:xfrm>
          <a:prstGeom prst="bracketPair">
            <a:avLst>
              <a:gd name="adj" fmla="val 24898"/>
            </a:avLst>
          </a:prstGeom>
          <a:ln w="19050">
            <a:solidFill>
              <a:srgbClr val="BCD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FFFFFF"/>
              </a:solidFill>
              <a:latin typeface="Foco"/>
            </a:endParaRPr>
          </a:p>
        </p:txBody>
      </p:sp>
      <p:sp>
        <p:nvSpPr>
          <p:cNvPr id="103" name="Double Bracket 102">
            <a:extLst>
              <a:ext uri="{FF2B5EF4-FFF2-40B4-BE49-F238E27FC236}">
                <a16:creationId xmlns:a16="http://schemas.microsoft.com/office/drawing/2014/main" xmlns="" id="{66572445-605B-434B-9D2D-1F556E3024A7}"/>
              </a:ext>
            </a:extLst>
          </p:cNvPr>
          <p:cNvSpPr/>
          <p:nvPr/>
        </p:nvSpPr>
        <p:spPr>
          <a:xfrm rot="16200000">
            <a:off x="3184708" y="4743400"/>
            <a:ext cx="857265" cy="2574155"/>
          </a:xfrm>
          <a:prstGeom prst="bracketPair">
            <a:avLst>
              <a:gd name="adj" fmla="val 24898"/>
            </a:avLst>
          </a:prstGeom>
          <a:ln w="19050">
            <a:solidFill>
              <a:srgbClr val="BCD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FFFFFF"/>
              </a:solidFill>
              <a:latin typeface="Foco"/>
            </a:endParaRPr>
          </a:p>
        </p:txBody>
      </p:sp>
      <p:sp>
        <p:nvSpPr>
          <p:cNvPr id="104" name="Double Bracket 103">
            <a:extLst>
              <a:ext uri="{FF2B5EF4-FFF2-40B4-BE49-F238E27FC236}">
                <a16:creationId xmlns:a16="http://schemas.microsoft.com/office/drawing/2014/main" xmlns="" id="{5B06A770-B181-4DE3-A01F-63BC46BF0EA1}"/>
              </a:ext>
            </a:extLst>
          </p:cNvPr>
          <p:cNvSpPr/>
          <p:nvPr/>
        </p:nvSpPr>
        <p:spPr>
          <a:xfrm rot="16200000">
            <a:off x="7649550" y="3267903"/>
            <a:ext cx="811973" cy="2599049"/>
          </a:xfrm>
          <a:prstGeom prst="bracketPair">
            <a:avLst>
              <a:gd name="adj" fmla="val 24898"/>
            </a:avLst>
          </a:prstGeom>
          <a:ln w="190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lt-LT">
              <a:solidFill>
                <a:srgbClr val="BCD631"/>
              </a:solidFill>
              <a:latin typeface="Foco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31049172-0ED4-47A1-B752-6AF919DB2BA9}"/>
              </a:ext>
            </a:extLst>
          </p:cNvPr>
          <p:cNvSpPr/>
          <p:nvPr/>
        </p:nvSpPr>
        <p:spPr>
          <a:xfrm>
            <a:off x="681063" y="3358645"/>
            <a:ext cx="891145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lt-LT" sz="2133" dirty="0">
                <a:solidFill>
                  <a:srgbClr val="FFFFFF"/>
                </a:solidFill>
                <a:latin typeface="Foco"/>
              </a:rPr>
              <a:t>FINANSINĖS PARAMOS SKYRIMO INTESYVUMAS PERTVARKANT DAUGIABUČIŲ NAMŲ VIDAUS TINKLUS, ĮRENGIANT ELEKTROS AR DUJŲ VIRYKLES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0727DC-86AE-4E9A-A130-13FB485EA9F3}"/>
              </a:ext>
            </a:extLst>
          </p:cNvPr>
          <p:cNvSpPr txBox="1"/>
          <p:nvPr/>
        </p:nvSpPr>
        <p:spPr>
          <a:xfrm>
            <a:off x="10223415" y="2406779"/>
            <a:ext cx="175713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Bir</a:t>
            </a:r>
            <a:r>
              <a:rPr lang="lt-LT" sz="1500" dirty="0" err="1"/>
              <a:t>žų</a:t>
            </a:r>
            <a:r>
              <a:rPr lang="lt-LT" sz="1500" dirty="0"/>
              <a:t> rajonas</a:t>
            </a:r>
          </a:p>
          <a:p>
            <a:r>
              <a:rPr lang="lt-LT" sz="1500" dirty="0">
                <a:solidFill>
                  <a:srgbClr val="AACF37"/>
                </a:solidFill>
              </a:rPr>
              <a:t>21 daugiabutis</a:t>
            </a:r>
          </a:p>
          <a:p>
            <a:endParaRPr lang="lt-LT" sz="1500" dirty="0"/>
          </a:p>
          <a:p>
            <a:r>
              <a:rPr lang="lt-LT" sz="1500" dirty="0"/>
              <a:t>Pasvalio rajonas</a:t>
            </a:r>
          </a:p>
          <a:p>
            <a:r>
              <a:rPr lang="lt-LT" sz="1500" dirty="0">
                <a:solidFill>
                  <a:srgbClr val="AACF37"/>
                </a:solidFill>
              </a:rPr>
              <a:t>20 </a:t>
            </a:r>
            <a:r>
              <a:rPr lang="lt-LT" sz="1500" dirty="0" err="1">
                <a:solidFill>
                  <a:srgbClr val="AACF37"/>
                </a:solidFill>
              </a:rPr>
              <a:t>daugiabučiŲ</a:t>
            </a:r>
            <a:endParaRPr lang="lt-LT" sz="1500" dirty="0">
              <a:solidFill>
                <a:srgbClr val="AACF37"/>
              </a:solidFill>
            </a:endParaRPr>
          </a:p>
          <a:p>
            <a:endParaRPr lang="lt-LT" sz="1500" dirty="0"/>
          </a:p>
          <a:p>
            <a:r>
              <a:rPr lang="lt-LT" sz="1500" dirty="0"/>
              <a:t>Rokiškio rajonas</a:t>
            </a:r>
          </a:p>
          <a:p>
            <a:r>
              <a:rPr lang="lt-LT" sz="1500" dirty="0">
                <a:solidFill>
                  <a:srgbClr val="AACF37"/>
                </a:solidFill>
              </a:rPr>
              <a:t>13 daugiabučių</a:t>
            </a:r>
          </a:p>
          <a:p>
            <a:endParaRPr lang="lt-LT" sz="1500" dirty="0"/>
          </a:p>
          <a:p>
            <a:r>
              <a:rPr lang="lt-LT" sz="1500" dirty="0"/>
              <a:t>Kupiškio rajonas</a:t>
            </a:r>
          </a:p>
          <a:p>
            <a:r>
              <a:rPr lang="lt-LT" sz="1500" dirty="0">
                <a:solidFill>
                  <a:srgbClr val="AACF37"/>
                </a:solidFill>
              </a:rPr>
              <a:t>12 daugiabučių</a:t>
            </a:r>
          </a:p>
          <a:p>
            <a:endParaRPr lang="lt-LT" sz="1500" dirty="0"/>
          </a:p>
          <a:p>
            <a:r>
              <a:rPr lang="lt-LT" sz="1500" dirty="0"/>
              <a:t>Panevėžio miestas</a:t>
            </a:r>
          </a:p>
          <a:p>
            <a:r>
              <a:rPr lang="lt-LT" sz="1500" dirty="0">
                <a:solidFill>
                  <a:srgbClr val="AACF37"/>
                </a:solidFill>
              </a:rPr>
              <a:t>2 daugiabučiai</a:t>
            </a:r>
          </a:p>
          <a:p>
            <a:endParaRPr lang="lt-LT" sz="1500" dirty="0"/>
          </a:p>
          <a:p>
            <a:r>
              <a:rPr lang="lt-LT" sz="1500" dirty="0"/>
              <a:t>Panevėžio rajonas</a:t>
            </a:r>
          </a:p>
          <a:p>
            <a:r>
              <a:rPr lang="lt-LT" sz="1500" dirty="0">
                <a:solidFill>
                  <a:srgbClr val="AACF37"/>
                </a:solidFill>
              </a:rPr>
              <a:t>19 daugiabučių</a:t>
            </a:r>
          </a:p>
          <a:p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C4DA67-93AE-4A91-BB83-B304E6AFB830}"/>
              </a:ext>
            </a:extLst>
          </p:cNvPr>
          <p:cNvSpPr txBox="1"/>
          <p:nvPr/>
        </p:nvSpPr>
        <p:spPr>
          <a:xfrm>
            <a:off x="110531" y="6611174"/>
            <a:ext cx="10721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</a:t>
            </a:r>
            <a:r>
              <a:rPr lang="en-US" sz="1100" dirty="0" err="1"/>
              <a:t>Pagal</a:t>
            </a:r>
            <a:r>
              <a:rPr lang="lt-LT" sz="1100" dirty="0"/>
              <a:t> įsakymo Nr. 1-181 „Dėl Suskystintų naftos dujų balionų, naudojamų daugiabučiuose namuose, pakeitimo 2019–2022 metais veiksmų plano patvirtinimo“ pakeitimo </a:t>
            </a:r>
            <a:r>
              <a:rPr lang="en-US" sz="1100" dirty="0" err="1"/>
              <a:t>projekt</a:t>
            </a:r>
            <a:r>
              <a:rPr lang="lt-LT" sz="1100" dirty="0"/>
              <a:t>ą</a:t>
            </a:r>
          </a:p>
        </p:txBody>
      </p:sp>
    </p:spTree>
    <p:extLst>
      <p:ext uri="{BB962C8B-B14F-4D97-AF65-F5344CB8AC3E}">
        <p14:creationId xmlns:p14="http://schemas.microsoft.com/office/powerpoint/2010/main" val="38973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95" grpId="0"/>
      <p:bldP spid="96" grpId="0"/>
      <p:bldP spid="97" grpId="0"/>
      <p:bldP spid="98" grpId="0"/>
      <p:bldP spid="99" grpId="0"/>
      <p:bldP spid="100" grpId="0" animBg="1"/>
      <p:bldP spid="101" grpId="0" animBg="1"/>
      <p:bldP spid="102" grpId="0" animBg="1"/>
      <p:bldP spid="103" grpId="0" animBg="1"/>
      <p:bldP spid="104" grpId="0" animBg="1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C4E157B-B08D-4D31-94D0-67C44D622902}"/>
              </a:ext>
            </a:extLst>
          </p:cNvPr>
          <p:cNvSpPr txBox="1"/>
          <p:nvPr/>
        </p:nvSpPr>
        <p:spPr>
          <a:xfrm>
            <a:off x="562797" y="413542"/>
            <a:ext cx="970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INVESTICINIŲ PLANŲ SUDARYMAS IR REITINGAVIMO KRITERIJAI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ACF37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4FC0BC2-6640-40E0-8858-09C1ACEBDDCA}"/>
              </a:ext>
            </a:extLst>
          </p:cNvPr>
          <p:cNvCxnSpPr>
            <a:cxnSpLocks/>
          </p:cNvCxnSpPr>
          <p:nvPr/>
        </p:nvCxnSpPr>
        <p:spPr>
          <a:xfrm flipH="1">
            <a:off x="568170" y="489752"/>
            <a:ext cx="1" cy="370800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B4A6C40-7CD2-4512-8600-37D98AE4DFC9}"/>
              </a:ext>
            </a:extLst>
          </p:cNvPr>
          <p:cNvSpPr/>
          <p:nvPr/>
        </p:nvSpPr>
        <p:spPr>
          <a:xfrm>
            <a:off x="562797" y="-12997"/>
            <a:ext cx="4781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venir Black" panose="020B0803020203020204"/>
              </a:rPr>
              <a:t>SAVIVALDYBI</a:t>
            </a:r>
            <a:r>
              <a:rPr lang="lt-LT" sz="2400" b="1" dirty="0">
                <a:latin typeface="Avenir Black" panose="020B0803020203020204"/>
              </a:rPr>
              <a:t>Ų IR ESO PARTNERYSTĖ</a:t>
            </a:r>
            <a:endParaRPr lang="es-ES" sz="2400" b="1" dirty="0">
              <a:latin typeface="Avenir Black" panose="020B08030202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A2EFFB8-07F1-46E2-8DD6-36F86177C237}"/>
              </a:ext>
            </a:extLst>
          </p:cNvPr>
          <p:cNvSpPr/>
          <p:nvPr/>
        </p:nvSpPr>
        <p:spPr>
          <a:xfrm>
            <a:off x="7977761" y="1363301"/>
            <a:ext cx="3962400" cy="5358133"/>
          </a:xfrm>
          <a:prstGeom prst="rect">
            <a:avLst/>
          </a:prstGeom>
          <a:solidFill>
            <a:sysClr val="window" lastClr="FFFFFF">
              <a:alpha val="65000"/>
            </a:sysClr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kumimoji="0" lang="lt-LT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Tikslas </a:t>
            </a:r>
            <a:r>
              <a:rPr lang="lt-LT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lt-L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2030 m.</a:t>
            </a:r>
            <a:r>
              <a:rPr lang="lt-L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dukart padidinti sistemos patikimumą bei atsparumą ekonomiškai ir technologiškai efektyviausiu būdu</a:t>
            </a:r>
          </a:p>
          <a:p>
            <a:pPr marL="25082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SzTx/>
              <a:tabLst/>
              <a:defRPr/>
            </a:pPr>
            <a:endParaRPr lang="lt-LT" kern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25082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SzTx/>
              <a:tabLst/>
              <a:defRPr/>
            </a:pPr>
            <a:endParaRPr lang="lt-LT" kern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536575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lt-LT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Veiklos kryptys:</a:t>
            </a:r>
          </a:p>
          <a:p>
            <a:pPr marL="536575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Tinklų automatizavimas</a:t>
            </a:r>
          </a:p>
          <a:p>
            <a:pPr marL="536575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lt-LT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ro</a:t>
            </a:r>
            <a:r>
              <a:rPr lang="lt-LT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linijų keitimas į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oro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kabeli</a:t>
            </a:r>
            <a:r>
              <a:rPr lang="lt-LT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ų/kabelių linijas</a:t>
            </a:r>
          </a:p>
          <a:p>
            <a:pPr marL="536575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lt-LT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Transformatorinių rekonstrukcija</a:t>
            </a:r>
            <a:endParaRPr lang="en-US" altLang="en-US" kern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250825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defRPr/>
            </a:pPr>
            <a:endParaRPr lang="lt-LT" kern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250825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defRPr/>
            </a:pPr>
            <a:endParaRPr lang="lt-LT" kern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536575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lt-LT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Kriterijai: </a:t>
            </a:r>
            <a:endParaRPr lang="lt-LT" kern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536575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lt-LT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Gedimų kiekis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per </a:t>
            </a:r>
            <a:r>
              <a:rPr lang="en-US" kern="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gyventojus</a:t>
            </a:r>
            <a:endParaRPr lang="lt-LT" kern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536575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lt-LT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Atjungtų vartotojų kiekis</a:t>
            </a:r>
          </a:p>
          <a:p>
            <a:pPr marL="536575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49EF58-9C65-4616-91B1-E4C78E4F1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46" y="1174645"/>
            <a:ext cx="7315600" cy="55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1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C4E157B-B08D-4D31-94D0-67C44D622902}"/>
              </a:ext>
            </a:extLst>
          </p:cNvPr>
          <p:cNvSpPr txBox="1"/>
          <p:nvPr/>
        </p:nvSpPr>
        <p:spPr>
          <a:xfrm>
            <a:off x="566875" y="406323"/>
            <a:ext cx="872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ESO 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NVESTICIJOS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 </a:t>
            </a:r>
            <a:r>
              <a:rPr lang="lt-LT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PANEVĖŽIO REGIONE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PER 2019-2020 m.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4FC0BC2-6640-40E0-8858-09C1ACEBDDCA}"/>
              </a:ext>
            </a:extLst>
          </p:cNvPr>
          <p:cNvCxnSpPr>
            <a:cxnSpLocks/>
          </p:cNvCxnSpPr>
          <p:nvPr/>
        </p:nvCxnSpPr>
        <p:spPr>
          <a:xfrm flipH="1">
            <a:off x="568170" y="489752"/>
            <a:ext cx="1" cy="370800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B4A6C40-7CD2-4512-8600-37D98AE4DFC9}"/>
              </a:ext>
            </a:extLst>
          </p:cNvPr>
          <p:cNvSpPr/>
          <p:nvPr/>
        </p:nvSpPr>
        <p:spPr>
          <a:xfrm>
            <a:off x="562797" y="-12997"/>
            <a:ext cx="4781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venir Black" panose="020B0803020203020204"/>
              </a:rPr>
              <a:t>SAVIVALDYBI</a:t>
            </a:r>
            <a:r>
              <a:rPr lang="lt-LT" sz="2400" b="1" dirty="0">
                <a:latin typeface="Avenir Black" panose="020B0803020203020204"/>
              </a:rPr>
              <a:t>Ų IR ESO PARTNERYSTĖ</a:t>
            </a:r>
            <a:endParaRPr lang="es-ES" sz="2400" b="1" dirty="0">
              <a:latin typeface="Avenir Black" panose="020B08030202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xmlns="" id="{09AB9F00-1E5F-4197-8400-715E669B116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3108806"/>
              </p:ext>
            </p:extLst>
          </p:nvPr>
        </p:nvGraphicFramePr>
        <p:xfrm>
          <a:off x="5223510" y="1934310"/>
          <a:ext cx="6644193" cy="747951"/>
        </p:xfrm>
        <a:graphic>
          <a:graphicData uri="http://schemas.openxmlformats.org/drawingml/2006/table">
            <a:tbl>
              <a:tblPr firstRow="1" bandRow="1"/>
              <a:tblGrid>
                <a:gridCol w="6644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7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Investicijos</a:t>
                      </a:r>
                      <a:r>
                        <a:rPr lang="lt-LT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EUR</a:t>
                      </a:r>
                      <a:endParaRPr lang="lt-L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2" marR="69852" marT="34941" marB="3494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2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F28D711-D94B-4A88-81A9-1D2B4786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4310"/>
              </p:ext>
            </p:extLst>
          </p:nvPr>
        </p:nvGraphicFramePr>
        <p:xfrm>
          <a:off x="5229615" y="2682261"/>
          <a:ext cx="6638089" cy="2767625"/>
        </p:xfrm>
        <a:graphic>
          <a:graphicData uri="http://schemas.openxmlformats.org/drawingml/2006/table">
            <a:tbl>
              <a:tblPr/>
              <a:tblGrid>
                <a:gridCol w="2409288">
                  <a:extLst>
                    <a:ext uri="{9D8B030D-6E8A-4147-A177-3AD203B41FA5}">
                      <a16:colId xmlns:a16="http://schemas.microsoft.com/office/drawing/2014/main" xmlns="" val="1085201021"/>
                    </a:ext>
                  </a:extLst>
                </a:gridCol>
                <a:gridCol w="2110887">
                  <a:extLst>
                    <a:ext uri="{9D8B030D-6E8A-4147-A177-3AD203B41FA5}">
                      <a16:colId xmlns:a16="http://schemas.microsoft.com/office/drawing/2014/main" xmlns="" val="156040293"/>
                    </a:ext>
                  </a:extLst>
                </a:gridCol>
                <a:gridCol w="2117914">
                  <a:extLst>
                    <a:ext uri="{9D8B030D-6E8A-4147-A177-3AD203B41FA5}">
                      <a16:colId xmlns:a16="http://schemas.microsoft.com/office/drawing/2014/main" xmlns="" val="428894515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 m.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 m.</a:t>
                      </a:r>
                      <a:endParaRPr kumimoji="0" lang="lt-LT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planuojama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537542"/>
                  </a:ext>
                </a:extLst>
              </a:tr>
              <a:tr h="5521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Investicijos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lt-L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į elektros tinklą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5,36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lt-L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3,47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lt-L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068537"/>
                  </a:ext>
                </a:extLst>
              </a:tr>
              <a:tr h="3631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Investicijos į gamtinių dujų skirstymo sistemas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0,17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lt-L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0,32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lt-L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1054639"/>
                  </a:ext>
                </a:extLst>
              </a:tr>
              <a:tr h="444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Elektros nauji vartotojai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2,08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lt-L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lt-L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610375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Dujų nauji vartotojai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5,28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lt-L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2,71 mln.*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664158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VISO investicijų: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12,89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9,25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12741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F7D7CE8-898C-42F1-90E9-B1CEF86F6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80581"/>
              </p:ext>
            </p:extLst>
          </p:nvPr>
        </p:nvGraphicFramePr>
        <p:xfrm>
          <a:off x="5223511" y="5513864"/>
          <a:ext cx="6638090" cy="320082"/>
        </p:xfrm>
        <a:graphic>
          <a:graphicData uri="http://schemas.openxmlformats.org/drawingml/2006/table">
            <a:tbl>
              <a:tblPr/>
              <a:tblGrid>
                <a:gridCol w="2400299">
                  <a:extLst>
                    <a:ext uri="{9D8B030D-6E8A-4147-A177-3AD203B41FA5}">
                      <a16:colId xmlns:a16="http://schemas.microsoft.com/office/drawing/2014/main" xmlns="" val="2844949490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xmlns="" val="4224866565"/>
                    </a:ext>
                  </a:extLst>
                </a:gridCol>
                <a:gridCol w="2100381">
                  <a:extLst>
                    <a:ext uri="{9D8B030D-6E8A-4147-A177-3AD203B41FA5}">
                      <a16:colId xmlns:a16="http://schemas.microsoft.com/office/drawing/2014/main" xmlns="" val="2686016740"/>
                    </a:ext>
                  </a:extLst>
                </a:gridCol>
              </a:tblGrid>
              <a:tr h="320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Santykis su 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8 % 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7 %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3367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42D3DE-D841-491F-882E-00CD94C4373B}"/>
              </a:ext>
            </a:extLst>
          </p:cNvPr>
          <p:cNvSpPr txBox="1"/>
          <p:nvPr/>
        </p:nvSpPr>
        <p:spPr>
          <a:xfrm>
            <a:off x="7583828" y="6255011"/>
            <a:ext cx="460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Skai</a:t>
            </a:r>
            <a:r>
              <a:rPr kumimoji="0" lang="lt-L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čiuojama</a:t>
            </a:r>
            <a:r>
              <a: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prognozė metų pabaigai </a:t>
            </a:r>
            <a:r>
              <a:rPr lang="lt-LT" sz="1400" dirty="0">
                <a:solidFill>
                  <a:prstClr val="black"/>
                </a:solidFill>
                <a:latin typeface="Calibri" panose="020F0502020204030204"/>
              </a:rPr>
              <a:t>pagal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5 </a:t>
            </a:r>
            <a:r>
              <a:rPr lang="lt-LT" sz="1400" dirty="0" err="1">
                <a:solidFill>
                  <a:prstClr val="black"/>
                </a:solidFill>
                <a:latin typeface="Calibri" panose="020F0502020204030204"/>
              </a:rPr>
              <a:t>mėn</a:t>
            </a:r>
            <a:r>
              <a:rPr lang="lt-LT" sz="1400" dirty="0">
                <a:solidFill>
                  <a:prstClr val="black"/>
                </a:solidFill>
                <a:latin typeface="Calibri" panose="020F0502020204030204"/>
              </a:rPr>
              <a:t> faktą.</a:t>
            </a:r>
            <a:endParaRPr kumimoji="0" lang="lt-L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3BD21E-AE7C-4FC3-846B-5F9A0007B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9" y="1774269"/>
            <a:ext cx="4660712" cy="38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C4E157B-B08D-4D31-94D0-67C44D622902}"/>
              </a:ext>
            </a:extLst>
          </p:cNvPr>
          <p:cNvSpPr txBox="1"/>
          <p:nvPr/>
        </p:nvSpPr>
        <p:spPr>
          <a:xfrm>
            <a:off x="566875" y="406323"/>
            <a:ext cx="889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ESO 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NVESTICIJOS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 PANEVĖŽIO REGIONE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CF37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PER 2019-2020 m.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4FC0BC2-6640-40E0-8858-09C1ACEBDDCA}"/>
              </a:ext>
            </a:extLst>
          </p:cNvPr>
          <p:cNvCxnSpPr>
            <a:cxnSpLocks/>
          </p:cNvCxnSpPr>
          <p:nvPr/>
        </p:nvCxnSpPr>
        <p:spPr>
          <a:xfrm flipH="1">
            <a:off x="568170" y="489752"/>
            <a:ext cx="1" cy="370800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B4A6C40-7CD2-4512-8600-37D98AE4DFC9}"/>
              </a:ext>
            </a:extLst>
          </p:cNvPr>
          <p:cNvSpPr/>
          <p:nvPr/>
        </p:nvSpPr>
        <p:spPr>
          <a:xfrm>
            <a:off x="562797" y="-12997"/>
            <a:ext cx="4781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SAVIVALDYBI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  <a:ea typeface="+mn-ea"/>
                <a:cs typeface="+mn-cs"/>
              </a:rPr>
              <a:t>Ų IR ESO PARTNERYSTĖ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827D237-77BA-444A-9AC7-25DD6CF1F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25396"/>
              </p:ext>
            </p:extLst>
          </p:nvPr>
        </p:nvGraphicFramePr>
        <p:xfrm>
          <a:off x="4927003" y="1973376"/>
          <a:ext cx="6915766" cy="4606706"/>
        </p:xfrm>
        <a:graphic>
          <a:graphicData uri="http://schemas.openxmlformats.org/drawingml/2006/table">
            <a:tbl>
              <a:tblPr/>
              <a:tblGrid>
                <a:gridCol w="1497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295">
                  <a:extLst>
                    <a:ext uri="{9D8B030D-6E8A-4147-A177-3AD203B41FA5}">
                      <a16:colId xmlns:a16="http://schemas.microsoft.com/office/drawing/2014/main" xmlns="" val="3764817899"/>
                    </a:ext>
                  </a:extLst>
                </a:gridCol>
                <a:gridCol w="806760">
                  <a:extLst>
                    <a:ext uri="{9D8B030D-6E8A-4147-A177-3AD203B41FA5}">
                      <a16:colId xmlns:a16="http://schemas.microsoft.com/office/drawing/2014/main" xmlns="" val="3100217402"/>
                    </a:ext>
                  </a:extLst>
                </a:gridCol>
                <a:gridCol w="901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2066">
                  <a:extLst>
                    <a:ext uri="{9D8B030D-6E8A-4147-A177-3AD203B41FA5}">
                      <a16:colId xmlns:a16="http://schemas.microsoft.com/office/drawing/2014/main" xmlns="" val="1901336486"/>
                    </a:ext>
                  </a:extLst>
                </a:gridCol>
                <a:gridCol w="1032980">
                  <a:extLst>
                    <a:ext uri="{9D8B030D-6E8A-4147-A177-3AD203B41FA5}">
                      <a16:colId xmlns:a16="http://schemas.microsoft.com/office/drawing/2014/main" xmlns="" val="4290293886"/>
                    </a:ext>
                  </a:extLst>
                </a:gridCol>
              </a:tblGrid>
              <a:tr h="866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Investicijos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į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lt-LT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lektros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tinklą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Investicijos į gamtinių dujų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tinkl</a:t>
                      </a: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ą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4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Iš viso investicijos: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35018"/>
                  </a:ext>
                </a:extLst>
              </a:tr>
              <a:tr h="799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 m.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 m.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planuojama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 m.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 m.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(pl</a:t>
                      </a:r>
                      <a:r>
                        <a:rPr kumimoji="0" lang="lt-LT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nuojama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 m.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 m.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(pl</a:t>
                      </a:r>
                      <a:r>
                        <a:rPr kumimoji="0" lang="lt-LT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nuojama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1070750"/>
                  </a:ext>
                </a:extLst>
              </a:tr>
              <a:tr h="39443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Panevėžio m. sav.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0,53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742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Panevėžio raj. sav.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2,16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1,39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81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Biržų raj. sav.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0,28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1,8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43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Kupiškio raj.sav.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0,67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0,02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673432"/>
                  </a:ext>
                </a:extLst>
              </a:tr>
              <a:tr h="39443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Pasvalio </a:t>
                      </a:r>
                      <a:r>
                        <a:rPr lang="lt-L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raj.sav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0,56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175639"/>
                  </a:ext>
                </a:extLst>
              </a:tr>
              <a:tr h="39443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Rokiškio </a:t>
                      </a:r>
                      <a:r>
                        <a:rPr lang="lt-L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raj.sav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0,86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0,01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320939"/>
                  </a:ext>
                </a:extLst>
              </a:tr>
              <a:tr h="4936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VISO:</a:t>
                      </a: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5,36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3,47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0,17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0,32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5,53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3,75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mln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44" marR="69844" marT="34922" marB="34922" anchor="ctr" horzOverflow="overflow">
                    <a:lnL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C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6347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A4C0E62A-826A-4CDA-A674-7F88401E2A0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08938000"/>
              </p:ext>
            </p:extLst>
          </p:nvPr>
        </p:nvGraphicFramePr>
        <p:xfrm>
          <a:off x="4927002" y="1292538"/>
          <a:ext cx="6915767" cy="747951"/>
        </p:xfrm>
        <a:graphic>
          <a:graphicData uri="http://schemas.openxmlformats.org/drawingml/2006/table">
            <a:tbl>
              <a:tblPr firstRow="1" bandRow="1"/>
              <a:tblGrid>
                <a:gridCol w="6915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7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Investicijos</a:t>
                      </a:r>
                      <a:r>
                        <a:rPr lang="en-US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</a:t>
                      </a:r>
                      <a:r>
                        <a:rPr lang="lt-LT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savivaldą</a:t>
                      </a:r>
                      <a:r>
                        <a:rPr lang="lt-LT" sz="15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EUR</a:t>
                      </a:r>
                      <a:endParaRPr lang="lt-LT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2" marR="69852" marT="34941" marB="3494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12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56F2444-9CB5-4AC1-B221-001B460EC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3376"/>
            <a:ext cx="4660712" cy="38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2C7F94-C561-4431-8153-57F0CADC766B}"/>
              </a:ext>
            </a:extLst>
          </p:cNvPr>
          <p:cNvSpPr txBox="1"/>
          <p:nvPr/>
        </p:nvSpPr>
        <p:spPr>
          <a:xfrm>
            <a:off x="566875" y="401400"/>
            <a:ext cx="943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lt-LT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TRIMEČIŲ INVESTICINIŲ PLANŲ</a:t>
            </a:r>
            <a:r>
              <a:rPr lang="en-US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 </a:t>
            </a:r>
            <a:r>
              <a:rPr lang="lt-LT" sz="2800" b="1" dirty="0">
                <a:solidFill>
                  <a:srgbClr val="AACF37"/>
                </a:solidFill>
                <a:latin typeface="Avenir Black" panose="020B0803020203020204" pitchFamily="34" charset="0"/>
              </a:rPr>
              <a:t>DERINIMAS SU SAVIVALDA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ACF37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10D83D3-3E34-4D88-A5B5-08F3740C49DE}"/>
              </a:ext>
            </a:extLst>
          </p:cNvPr>
          <p:cNvCxnSpPr/>
          <p:nvPr/>
        </p:nvCxnSpPr>
        <p:spPr>
          <a:xfrm>
            <a:off x="568169" y="0"/>
            <a:ext cx="0" cy="408373"/>
          </a:xfrm>
          <a:prstGeom prst="line">
            <a:avLst/>
          </a:prstGeom>
          <a:ln w="38100">
            <a:solidFill>
              <a:srgbClr val="57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CCA8367-DFE2-4444-9741-8AB337B808C1}"/>
              </a:ext>
            </a:extLst>
          </p:cNvPr>
          <p:cNvCxnSpPr>
            <a:cxnSpLocks/>
          </p:cNvCxnSpPr>
          <p:nvPr/>
        </p:nvCxnSpPr>
        <p:spPr>
          <a:xfrm>
            <a:off x="568169" y="489752"/>
            <a:ext cx="0" cy="371308"/>
          </a:xfrm>
          <a:prstGeom prst="line">
            <a:avLst/>
          </a:prstGeom>
          <a:ln w="38100">
            <a:solidFill>
              <a:srgbClr val="AAC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B3888E1-88B2-4092-9769-93FECAED4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4" y="449100"/>
            <a:ext cx="1083077" cy="7873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60FCCE-85E9-435F-8548-31B8BC0A02ED}"/>
              </a:ext>
            </a:extLst>
          </p:cNvPr>
          <p:cNvGrpSpPr/>
          <p:nvPr/>
        </p:nvGrpSpPr>
        <p:grpSpPr>
          <a:xfrm>
            <a:off x="562797" y="1463450"/>
            <a:ext cx="2541604" cy="4095429"/>
            <a:chOff x="627480" y="1834796"/>
            <a:chExt cx="1730660" cy="3213543"/>
          </a:xfrm>
        </p:grpSpPr>
        <p:sp>
          <p:nvSpPr>
            <p:cNvPr id="97" name="Rounded Rectangle 4">
              <a:extLst>
                <a:ext uri="{FF2B5EF4-FFF2-40B4-BE49-F238E27FC236}">
                  <a16:creationId xmlns:a16="http://schemas.microsoft.com/office/drawing/2014/main" xmlns="" id="{FCE08348-EFDB-49D9-AE6E-FFF16C078D5A}"/>
                </a:ext>
              </a:extLst>
            </p:cNvPr>
            <p:cNvSpPr/>
            <p:nvPr/>
          </p:nvSpPr>
          <p:spPr>
            <a:xfrm>
              <a:off x="743595" y="1834796"/>
              <a:ext cx="1614545" cy="3213543"/>
            </a:xfrm>
            <a:prstGeom prst="roundRect">
              <a:avLst>
                <a:gd name="adj" fmla="val 7734"/>
              </a:avLst>
            </a:prstGeom>
            <a:solidFill>
              <a:sysClr val="window" lastClr="FFFFFF"/>
            </a:solidFill>
            <a:ln w="25400">
              <a:solidFill>
                <a:srgbClr val="5EBEE4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39F7BA70-276F-4665-9EEA-69B1748BB8E6}"/>
                </a:ext>
              </a:extLst>
            </p:cNvPr>
            <p:cNvGrpSpPr/>
            <p:nvPr/>
          </p:nvGrpSpPr>
          <p:grpSpPr>
            <a:xfrm>
              <a:off x="935050" y="3374041"/>
              <a:ext cx="1231635" cy="660955"/>
              <a:chOff x="1077300" y="4213481"/>
              <a:chExt cx="1698908" cy="881273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FF3342A-F85C-40BE-93FB-21CA57E685F9}"/>
                  </a:ext>
                </a:extLst>
              </p:cNvPr>
              <p:cNvSpPr txBox="1"/>
              <p:nvPr/>
            </p:nvSpPr>
            <p:spPr>
              <a:xfrm>
                <a:off x="1077300" y="4213481"/>
                <a:ext cx="1698908" cy="32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Arial Unicode MS"/>
                    <a:cs typeface="Arial" pitchFamily="34" charset="0"/>
                  </a:rPr>
                  <a:t>ESO </a:t>
                </a: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Arial Unicode MS"/>
                    <a:cs typeface="Arial" pitchFamily="34" charset="0"/>
                  </a:rPr>
                  <a:t>KOMUNIKACIJA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1611A0FF-3F5E-49AB-BB75-95C1426BF2D5}"/>
                  </a:ext>
                </a:extLst>
              </p:cNvPr>
              <p:cNvSpPr txBox="1"/>
              <p:nvPr/>
            </p:nvSpPr>
            <p:spPr>
              <a:xfrm>
                <a:off x="1077300" y="4772752"/>
                <a:ext cx="1698908" cy="32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Right Arrow 146">
              <a:extLst>
                <a:ext uri="{FF2B5EF4-FFF2-40B4-BE49-F238E27FC236}">
                  <a16:creationId xmlns:a16="http://schemas.microsoft.com/office/drawing/2014/main" xmlns="" id="{3FA618F6-F1C3-42C0-B188-4B28E60E8A84}"/>
                </a:ext>
              </a:extLst>
            </p:cNvPr>
            <p:cNvSpPr/>
            <p:nvPr/>
          </p:nvSpPr>
          <p:spPr>
            <a:xfrm>
              <a:off x="743596" y="1969997"/>
              <a:ext cx="1108844" cy="648072"/>
            </a:xfrm>
            <a:prstGeom prst="rightArrow">
              <a:avLst>
                <a:gd name="adj1" fmla="val 65118"/>
                <a:gd name="adj2" fmla="val 83626"/>
              </a:avLst>
            </a:prstGeom>
            <a:solidFill>
              <a:srgbClr val="5EBE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E9E337F-BE22-43BD-8AE0-BF24609DE34A}"/>
                </a:ext>
              </a:extLst>
            </p:cNvPr>
            <p:cNvSpPr txBox="1"/>
            <p:nvPr/>
          </p:nvSpPr>
          <p:spPr>
            <a:xfrm>
              <a:off x="627480" y="2123971"/>
              <a:ext cx="1173068" cy="32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100" b="1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2020.09.01</a:t>
              </a:r>
              <a:endParaRPr kumimoji="0" lang="ko-KR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04" name="Rounded Rectangle 64">
            <a:extLst>
              <a:ext uri="{FF2B5EF4-FFF2-40B4-BE49-F238E27FC236}">
                <a16:creationId xmlns:a16="http://schemas.microsoft.com/office/drawing/2014/main" xmlns="" id="{7394B5A2-7179-4971-A08D-F2A960096345}"/>
              </a:ext>
            </a:extLst>
          </p:cNvPr>
          <p:cNvSpPr/>
          <p:nvPr/>
        </p:nvSpPr>
        <p:spPr>
          <a:xfrm>
            <a:off x="3327917" y="1456544"/>
            <a:ext cx="2371080" cy="4069682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57150">
            <a:solidFill>
              <a:srgbClr val="4CD6B0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77B25EB5-DE61-4751-9440-29DF615B74CA}"/>
              </a:ext>
            </a:extLst>
          </p:cNvPr>
          <p:cNvGrpSpPr/>
          <p:nvPr/>
        </p:nvGrpSpPr>
        <p:grpSpPr>
          <a:xfrm>
            <a:off x="3554729" y="3378942"/>
            <a:ext cx="1936564" cy="1286743"/>
            <a:chOff x="1108627" y="4519822"/>
            <a:chExt cx="1715839" cy="122796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58BC582C-017B-419A-9048-292722FB3C90}"/>
                </a:ext>
              </a:extLst>
            </p:cNvPr>
            <p:cNvSpPr txBox="1"/>
            <p:nvPr/>
          </p:nvSpPr>
          <p:spPr>
            <a:xfrm>
              <a:off x="1108627" y="4519822"/>
              <a:ext cx="1698908" cy="29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Arial" pitchFamily="34" charset="0"/>
                </a:rPr>
                <a:t>SAVIVALDYBI</a:t>
              </a:r>
              <a:r>
                <a:rPr kumimoji="0" lang="lt-LT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Arial" pitchFamily="34" charset="0"/>
                </a:rPr>
                <a:t>Ų PLANAI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6A9C0FC-2E94-463C-A9FF-DDA34E372525}"/>
                </a:ext>
              </a:extLst>
            </p:cNvPr>
            <p:cNvSpPr txBox="1"/>
            <p:nvPr/>
          </p:nvSpPr>
          <p:spPr>
            <a:xfrm>
              <a:off x="1125558" y="5042866"/>
              <a:ext cx="1698908" cy="70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Renkami Savivaldybių atsakymai dėl bendrų planų.</a:t>
              </a:r>
            </a:p>
          </p:txBody>
        </p:sp>
      </p:grpSp>
      <p:sp>
        <p:nvSpPr>
          <p:cNvPr id="108" name="Right Arrow 66">
            <a:extLst>
              <a:ext uri="{FF2B5EF4-FFF2-40B4-BE49-F238E27FC236}">
                <a16:creationId xmlns:a16="http://schemas.microsoft.com/office/drawing/2014/main" xmlns="" id="{12466296-B306-4C4E-B128-F50C5BA32B8A}"/>
              </a:ext>
            </a:extLst>
          </p:cNvPr>
          <p:cNvSpPr/>
          <p:nvPr/>
        </p:nvSpPr>
        <p:spPr>
          <a:xfrm>
            <a:off x="3327917" y="1591745"/>
            <a:ext cx="1726290" cy="905454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C74EFF0B-F26E-459C-BE24-7E40FECAB159}"/>
              </a:ext>
            </a:extLst>
          </p:cNvPr>
          <p:cNvSpPr txBox="1"/>
          <p:nvPr/>
        </p:nvSpPr>
        <p:spPr>
          <a:xfrm>
            <a:off x="3161097" y="1799571"/>
            <a:ext cx="1823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2020.10.01</a:t>
            </a:r>
            <a:endParaRPr kumimoji="0" lang="ko-KR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1" name="Rounded Rectangle 71">
            <a:extLst>
              <a:ext uri="{FF2B5EF4-FFF2-40B4-BE49-F238E27FC236}">
                <a16:creationId xmlns:a16="http://schemas.microsoft.com/office/drawing/2014/main" xmlns="" id="{5B49D8B8-F755-4BE2-8C0B-3840EF19B604}"/>
              </a:ext>
            </a:extLst>
          </p:cNvPr>
          <p:cNvSpPr/>
          <p:nvPr/>
        </p:nvSpPr>
        <p:spPr>
          <a:xfrm>
            <a:off x="5941502" y="1430797"/>
            <a:ext cx="2371080" cy="4095429"/>
          </a:xfrm>
          <a:prstGeom prst="roundRect">
            <a:avLst>
              <a:gd name="adj" fmla="val 7734"/>
            </a:avLst>
          </a:prstGeom>
          <a:solidFill>
            <a:sysClr val="window" lastClr="FFFFFF">
              <a:alpha val="50000"/>
            </a:sys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D30AD750-B2E1-48D3-BC32-40D9AFC1B238}"/>
              </a:ext>
            </a:extLst>
          </p:cNvPr>
          <p:cNvGrpSpPr/>
          <p:nvPr/>
        </p:nvGrpSpPr>
        <p:grpSpPr>
          <a:xfrm>
            <a:off x="6222671" y="3402568"/>
            <a:ext cx="1808748" cy="1456031"/>
            <a:chOff x="1027577" y="4553057"/>
            <a:chExt cx="1698908" cy="1389523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77FB826E-2293-4BBA-A253-30BD6277AF4D}"/>
                </a:ext>
              </a:extLst>
            </p:cNvPr>
            <p:cNvSpPr txBox="1"/>
            <p:nvPr/>
          </p:nvSpPr>
          <p:spPr>
            <a:xfrm>
              <a:off x="1027577" y="4553057"/>
              <a:ext cx="1698908" cy="49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t-LT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Arial Unicode MS"/>
                  <a:cs typeface="Arial" pitchFamily="34" charset="0"/>
                </a:rPr>
                <a:t>DUOMENŲ ANALIZĖ</a:t>
              </a: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Arial Unicode MS"/>
                  <a:cs typeface="Arial" pitchFamily="34" charset="0"/>
                </a:rPr>
                <a:t> ESO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F50EA97-EB21-4137-9E53-23999923B410}"/>
                </a:ext>
              </a:extLst>
            </p:cNvPr>
            <p:cNvSpPr txBox="1"/>
            <p:nvPr/>
          </p:nvSpPr>
          <p:spPr>
            <a:xfrm>
              <a:off x="1027577" y="5032054"/>
              <a:ext cx="1696895" cy="91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Surinktų Savivaldybės atsakymų analizė ir bendrų projektų identifikavimas.</a:t>
              </a:r>
            </a:p>
          </p:txBody>
        </p:sp>
      </p:grpSp>
      <p:sp>
        <p:nvSpPr>
          <p:cNvPr id="115" name="Right Arrow 73">
            <a:extLst>
              <a:ext uri="{FF2B5EF4-FFF2-40B4-BE49-F238E27FC236}">
                <a16:creationId xmlns:a16="http://schemas.microsoft.com/office/drawing/2014/main" xmlns="" id="{9323EF03-A041-43D8-96D4-C4722EE7C3AA}"/>
              </a:ext>
            </a:extLst>
          </p:cNvPr>
          <p:cNvSpPr/>
          <p:nvPr/>
        </p:nvSpPr>
        <p:spPr>
          <a:xfrm>
            <a:off x="5942959" y="1575621"/>
            <a:ext cx="1628420" cy="905454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B3905F08-9F4B-4F0F-ABD0-1C6D096C3585}"/>
              </a:ext>
            </a:extLst>
          </p:cNvPr>
          <p:cNvSpPr txBox="1"/>
          <p:nvPr/>
        </p:nvSpPr>
        <p:spPr>
          <a:xfrm>
            <a:off x="5799884" y="1779413"/>
            <a:ext cx="1806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2020.11.30</a:t>
            </a:r>
            <a:endParaRPr kumimoji="0" lang="ko-KR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17" name="Oval 44">
            <a:extLst>
              <a:ext uri="{FF2B5EF4-FFF2-40B4-BE49-F238E27FC236}">
                <a16:creationId xmlns:a16="http://schemas.microsoft.com/office/drawing/2014/main" xmlns="" id="{A6589932-4A60-4166-8AA0-BDE25F10D7B6}"/>
              </a:ext>
            </a:extLst>
          </p:cNvPr>
          <p:cNvSpPr>
            <a:spLocks noChangeAspect="1"/>
          </p:cNvSpPr>
          <p:nvPr/>
        </p:nvSpPr>
        <p:spPr>
          <a:xfrm>
            <a:off x="4155930" y="2540706"/>
            <a:ext cx="665657" cy="79258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6BB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8" name="Rounded Rectangle 78">
            <a:extLst>
              <a:ext uri="{FF2B5EF4-FFF2-40B4-BE49-F238E27FC236}">
                <a16:creationId xmlns:a16="http://schemas.microsoft.com/office/drawing/2014/main" xmlns="" id="{22DBC586-49F5-4E7B-8895-848431993C40}"/>
              </a:ext>
            </a:extLst>
          </p:cNvPr>
          <p:cNvSpPr/>
          <p:nvPr/>
        </p:nvSpPr>
        <p:spPr>
          <a:xfrm>
            <a:off x="8537670" y="1430797"/>
            <a:ext cx="2371080" cy="4095429"/>
          </a:xfrm>
          <a:prstGeom prst="roundRect">
            <a:avLst>
              <a:gd name="adj" fmla="val 7734"/>
            </a:avLst>
          </a:prstGeom>
          <a:solidFill>
            <a:sysClr val="window" lastClr="FFFFFF">
              <a:alpha val="50000"/>
            </a:sysClr>
          </a:solidFill>
          <a:ln w="25400">
            <a:solidFill>
              <a:srgbClr val="92D050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endParaRPr lang="en-US" altLang="ko-KR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ctr" defTabSz="914286">
              <a:defRPr/>
            </a:pPr>
            <a:r>
              <a:rPr lang="en-US" altLang="ko-KR" sz="14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ESO k</a:t>
            </a:r>
            <a:r>
              <a:rPr lang="lt-LT" altLang="ko-KR" sz="14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omunikacija</a:t>
            </a:r>
            <a:r>
              <a:rPr lang="lt-LT" altLang="ko-KR" sz="14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S</a:t>
            </a:r>
            <a:r>
              <a:rPr lang="lt-LT" altLang="ko-KR" sz="14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avivaldybėms</a:t>
            </a:r>
            <a:r>
              <a:rPr lang="lt-LT" altLang="ko-KR" sz="14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su </a:t>
            </a:r>
            <a:r>
              <a:rPr lang="en-US" altLang="ko-KR" sz="14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patvirtintais</a:t>
            </a:r>
            <a:r>
              <a:rPr lang="en-US" altLang="ko-KR" sz="14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</a:t>
            </a:r>
            <a:r>
              <a:rPr lang="lt-LT" altLang="ko-KR" sz="14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investiciniais planais ir bendrais projektais</a:t>
            </a:r>
            <a:endParaRPr lang="ko-KR" altLang="en-US" sz="14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015A85BB-F4E5-4FE6-A9A7-24996B5A8BE4}"/>
              </a:ext>
            </a:extLst>
          </p:cNvPr>
          <p:cNvGrpSpPr/>
          <p:nvPr/>
        </p:nvGrpSpPr>
        <p:grpSpPr>
          <a:xfrm>
            <a:off x="8829128" y="3378940"/>
            <a:ext cx="1808748" cy="903162"/>
            <a:chOff x="1077300" y="4004825"/>
            <a:chExt cx="1698908" cy="861908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2DD49316-F9A4-4898-B4D4-166382815CF9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704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Arial" pitchFamily="34" charset="0"/>
                </a:rPr>
                <a:t>PATVIRTINTAS </a:t>
              </a:r>
              <a:r>
                <a:rPr kumimoji="0" lang="lt-LT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Arial" pitchFamily="34" charset="0"/>
                </a:rPr>
                <a:t>METINIS </a:t>
              </a: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Arial Unicode MS"/>
                  <a:cs typeface="Arial" pitchFamily="34" charset="0"/>
                </a:rPr>
                <a:t>INVESTICINIS PLANAS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D5D98BCE-C406-4E23-9818-6560A1FEBA74}"/>
                </a:ext>
              </a:extLst>
            </p:cNvPr>
            <p:cNvSpPr txBox="1"/>
            <p:nvPr/>
          </p:nvSpPr>
          <p:spPr>
            <a:xfrm>
              <a:off x="1232511" y="4573014"/>
              <a:ext cx="1543697" cy="29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2" name="Right Arrow 80">
            <a:extLst>
              <a:ext uri="{FF2B5EF4-FFF2-40B4-BE49-F238E27FC236}">
                <a16:creationId xmlns:a16="http://schemas.microsoft.com/office/drawing/2014/main" xmlns="" id="{E6F8E8D3-95FE-43C4-93F5-A4E663211641}"/>
              </a:ext>
            </a:extLst>
          </p:cNvPr>
          <p:cNvSpPr/>
          <p:nvPr/>
        </p:nvSpPr>
        <p:spPr>
          <a:xfrm>
            <a:off x="8532723" y="1565998"/>
            <a:ext cx="1628420" cy="905454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D558AE4B-431F-4D6F-8403-D1EAD48D9820}"/>
              </a:ext>
            </a:extLst>
          </p:cNvPr>
          <p:cNvSpPr txBox="1"/>
          <p:nvPr/>
        </p:nvSpPr>
        <p:spPr>
          <a:xfrm>
            <a:off x="8274385" y="1799330"/>
            <a:ext cx="1990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1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2020.12.01</a:t>
            </a:r>
            <a:endParaRPr kumimoji="0" lang="ko-KR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532D9C6A-7FA2-4106-891A-4221A9A52851}"/>
              </a:ext>
            </a:extLst>
          </p:cNvPr>
          <p:cNvSpPr/>
          <p:nvPr/>
        </p:nvSpPr>
        <p:spPr>
          <a:xfrm>
            <a:off x="562797" y="-12997"/>
            <a:ext cx="4781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venir Black" panose="020B0803020203020204"/>
              </a:rPr>
              <a:t>SAVIVALDYBI</a:t>
            </a:r>
            <a:r>
              <a:rPr lang="lt-LT" sz="2400" b="1" dirty="0">
                <a:latin typeface="Avenir Black" panose="020B0803020203020204"/>
              </a:rPr>
              <a:t>Ų IR ESO PARTNERYSTĖ</a:t>
            </a:r>
            <a:endParaRPr lang="es-ES" sz="2400" b="1" dirty="0">
              <a:latin typeface="Avenir Black" panose="020B08030202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A690A2-2B38-47DA-87BD-04ED106CC848}"/>
              </a:ext>
            </a:extLst>
          </p:cNvPr>
          <p:cNvSpPr/>
          <p:nvPr/>
        </p:nvSpPr>
        <p:spPr>
          <a:xfrm>
            <a:off x="562797" y="5950244"/>
            <a:ext cx="10222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PATVIRTINTI ESO INVESTICINIAI PLANAI SKELBIAMI ESO PUSLAPYJE:</a:t>
            </a:r>
          </a:p>
          <a:p>
            <a:pPr>
              <a:defRPr/>
            </a:pPr>
            <a:r>
              <a:rPr lang="lt-LT" sz="1400" dirty="0">
                <a:hlinkClick r:id="rId5"/>
              </a:rPr>
              <a:t>https://www.eso.lt/lt/verslui/elektra_99/planuojamos-investicijos/investiciju-zemelapis.html</a:t>
            </a:r>
            <a:endParaRPr lang="lt-LT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amond 5">
            <a:extLst>
              <a:ext uri="{FF2B5EF4-FFF2-40B4-BE49-F238E27FC236}">
                <a16:creationId xmlns:a16="http://schemas.microsoft.com/office/drawing/2014/main" xmlns="" id="{EFFFD48A-5472-4306-AAFF-B372A35DC825}"/>
              </a:ext>
            </a:extLst>
          </p:cNvPr>
          <p:cNvSpPr/>
          <p:nvPr/>
        </p:nvSpPr>
        <p:spPr>
          <a:xfrm>
            <a:off x="1395395" y="2567562"/>
            <a:ext cx="714703" cy="68628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9B7244-56CF-40F4-85DC-F28FA194FAA9}"/>
              </a:ext>
            </a:extLst>
          </p:cNvPr>
          <p:cNvSpPr/>
          <p:nvPr/>
        </p:nvSpPr>
        <p:spPr>
          <a:xfrm>
            <a:off x="703852" y="3836475"/>
            <a:ext cx="2323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86">
              <a:defRPr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/>
                <a:cs typeface="Arial" pitchFamily="34" charset="0"/>
              </a:rPr>
              <a:t>ESO </a:t>
            </a:r>
            <a:r>
              <a:rPr lang="lt-LT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/>
                <a:cs typeface="Arial" pitchFamily="34" charset="0"/>
              </a:rPr>
              <a:t>k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/>
                <a:cs typeface="Arial" pitchFamily="34" charset="0"/>
              </a:rPr>
              <a:t>omunikacija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/>
                <a:cs typeface="Arial" pitchFamily="34" charset="0"/>
              </a:rPr>
              <a:t>Savivaldyb</a:t>
            </a:r>
            <a:r>
              <a:rPr lang="lt-LT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/>
                <a:cs typeface="Arial" pitchFamily="34" charset="0"/>
              </a:rPr>
              <a:t>ėms</a:t>
            </a:r>
            <a:r>
              <a:rPr lang="lt-LT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/>
                <a:cs typeface="Arial" pitchFamily="34" charset="0"/>
              </a:rPr>
              <a:t> su preliminariais trimečiais planais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10" name="Rounded Rectangle 20">
            <a:extLst>
              <a:ext uri="{FF2B5EF4-FFF2-40B4-BE49-F238E27FC236}">
                <a16:creationId xmlns:a16="http://schemas.microsoft.com/office/drawing/2014/main" xmlns="" id="{D9C322E8-C996-4218-BF64-F5823A88BD4B}"/>
              </a:ext>
            </a:extLst>
          </p:cNvPr>
          <p:cNvSpPr>
            <a:spLocks noChangeAspect="1"/>
          </p:cNvSpPr>
          <p:nvPr/>
        </p:nvSpPr>
        <p:spPr>
          <a:xfrm rot="2160000">
            <a:off x="6706162" y="2479733"/>
            <a:ext cx="764451" cy="824831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42" name="Picture 7">
            <a:extLst>
              <a:ext uri="{FF2B5EF4-FFF2-40B4-BE49-F238E27FC236}">
                <a16:creationId xmlns:a16="http://schemas.microsoft.com/office/drawing/2014/main" xmlns="" id="{76921ADC-D8D3-4906-9C06-89886422C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94" y="2465633"/>
            <a:ext cx="681614" cy="84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8" grpId="0" animBg="1"/>
      <p:bldP spid="109" grpId="0"/>
      <p:bldP spid="111" grpId="0" animBg="1"/>
      <p:bldP spid="115" grpId="0" animBg="1"/>
      <p:bldP spid="116" grpId="0"/>
      <p:bldP spid="117" grpId="0" animBg="1"/>
      <p:bldP spid="118" grpId="0" animBg="1"/>
      <p:bldP spid="122" grpId="0" animBg="1"/>
      <p:bldP spid="123" grpId="0"/>
      <p:bldP spid="4" grpId="0"/>
      <p:bldP spid="39" grpId="0" animBg="1"/>
      <p:bldP spid="5" grpId="0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41202</TotalTime>
  <Words>1335</Words>
  <Application>Microsoft Office PowerPoint</Application>
  <PresentationFormat>Widescreen</PresentationFormat>
  <Paragraphs>319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 Unicode MS</vt:lpstr>
      <vt:lpstr>맑은 고딕</vt:lpstr>
      <vt:lpstr>Arial</vt:lpstr>
      <vt:lpstr>Avenir Black</vt:lpstr>
      <vt:lpstr>Avenir Book</vt:lpstr>
      <vt:lpstr>Calibri</vt:lpstr>
      <vt:lpstr>Calibri Light</vt:lpstr>
      <vt:lpstr>Foco</vt:lpstr>
      <vt:lpstr>Helvetica Neue</vt:lpstr>
      <vt:lpstr>Proxima Nova Regular</vt:lpstr>
      <vt:lpstr>Times New Roman</vt:lpstr>
      <vt:lpstr>Titillium</vt:lpstr>
      <vt:lpstr>Titillium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Mindaugas Mažrimas</dc:creator>
  <cp:lastModifiedBy>PIRMAS</cp:lastModifiedBy>
  <cp:revision>504</cp:revision>
  <dcterms:created xsi:type="dcterms:W3CDTF">2019-09-27T12:35:35Z</dcterms:created>
  <dcterms:modified xsi:type="dcterms:W3CDTF">2020-06-30T07:07:32Z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20c693d-44b7-4e16-b3dd-4fcd87401cf5_Enabled">
    <vt:lpwstr>True</vt:lpwstr>
  </property>
  <property fmtid="{D5CDD505-2E9C-101B-9397-08002B2CF9AE}" pid="3" name="MSIP_Label_320c693d-44b7-4e16-b3dd-4fcd87401cf5_SiteId">
    <vt:lpwstr>ea88e983-d65a-47b3-adb4-3e1c6d2110d2</vt:lpwstr>
  </property>
  <property fmtid="{D5CDD505-2E9C-101B-9397-08002B2CF9AE}" pid="4" name="MSIP_Label_320c693d-44b7-4e16-b3dd-4fcd87401cf5_Owner">
    <vt:lpwstr>Sonata.Miliauskiene@eso.lt</vt:lpwstr>
  </property>
  <property fmtid="{D5CDD505-2E9C-101B-9397-08002B2CF9AE}" pid="5" name="MSIP_Label_320c693d-44b7-4e16-b3dd-4fcd87401cf5_SetDate">
    <vt:lpwstr>2020-06-15T09:07:07.4735821Z</vt:lpwstr>
  </property>
  <property fmtid="{D5CDD505-2E9C-101B-9397-08002B2CF9AE}" pid="6" name="MSIP_Label_320c693d-44b7-4e16-b3dd-4fcd87401cf5_Name">
    <vt:lpwstr>Viešo naudojimo</vt:lpwstr>
  </property>
  <property fmtid="{D5CDD505-2E9C-101B-9397-08002B2CF9AE}" pid="7" name="MSIP_Label_320c693d-44b7-4e16-b3dd-4fcd87401cf5_Application">
    <vt:lpwstr>Microsoft Azure Information Protection</vt:lpwstr>
  </property>
  <property fmtid="{D5CDD505-2E9C-101B-9397-08002B2CF9AE}" pid="8" name="MSIP_Label_320c693d-44b7-4e16-b3dd-4fcd87401cf5_ActionId">
    <vt:lpwstr>754b4357-c167-4cc3-99cb-eb6d835af275</vt:lpwstr>
  </property>
  <property fmtid="{D5CDD505-2E9C-101B-9397-08002B2CF9AE}" pid="9" name="MSIP_Label_320c693d-44b7-4e16-b3dd-4fcd87401cf5_Extended_MSFT_Method">
    <vt:lpwstr>Manual</vt:lpwstr>
  </property>
  <property fmtid="{D5CDD505-2E9C-101B-9397-08002B2CF9AE}" pid="10" name="MSIP_Label_ef61a03d-95b6-4260-90ee-098589e2139f_Enabled">
    <vt:lpwstr>True</vt:lpwstr>
  </property>
  <property fmtid="{D5CDD505-2E9C-101B-9397-08002B2CF9AE}" pid="11" name="MSIP_Label_ef61a03d-95b6-4260-90ee-098589e2139f_SiteId">
    <vt:lpwstr>ea88e983-d65a-47b3-adb4-3e1c6d2110d2</vt:lpwstr>
  </property>
  <property fmtid="{D5CDD505-2E9C-101B-9397-08002B2CF9AE}" pid="12" name="MSIP_Label_ef61a03d-95b6-4260-90ee-098589e2139f_Owner">
    <vt:lpwstr>Sonata.Miliauskiene@eso.lt</vt:lpwstr>
  </property>
  <property fmtid="{D5CDD505-2E9C-101B-9397-08002B2CF9AE}" pid="13" name="MSIP_Label_ef61a03d-95b6-4260-90ee-098589e2139f_SetDate">
    <vt:lpwstr>2020-06-15T09:07:07.4735821Z</vt:lpwstr>
  </property>
  <property fmtid="{D5CDD505-2E9C-101B-9397-08002B2CF9AE}" pid="14" name="MSIP_Label_ef61a03d-95b6-4260-90ee-098589e2139f_Name">
    <vt:lpwstr>Public</vt:lpwstr>
  </property>
  <property fmtid="{D5CDD505-2E9C-101B-9397-08002B2CF9AE}" pid="15" name="MSIP_Label_ef61a03d-95b6-4260-90ee-098589e2139f_Application">
    <vt:lpwstr>Microsoft Azure Information Protection</vt:lpwstr>
  </property>
  <property fmtid="{D5CDD505-2E9C-101B-9397-08002B2CF9AE}" pid="16" name="MSIP_Label_ef61a03d-95b6-4260-90ee-098589e2139f_ActionId">
    <vt:lpwstr>754b4357-c167-4cc3-99cb-eb6d835af275</vt:lpwstr>
  </property>
  <property fmtid="{D5CDD505-2E9C-101B-9397-08002B2CF9AE}" pid="17" name="MSIP_Label_ef61a03d-95b6-4260-90ee-098589e2139f_Parent">
    <vt:lpwstr>320c693d-44b7-4e16-b3dd-4fcd87401cf5</vt:lpwstr>
  </property>
  <property fmtid="{D5CDD505-2E9C-101B-9397-08002B2CF9AE}" pid="18" name="MSIP_Label_ef61a03d-95b6-4260-90ee-098589e2139f_Extended_MSFT_Method">
    <vt:lpwstr>Manual</vt:lpwstr>
  </property>
  <property fmtid="{D5CDD505-2E9C-101B-9397-08002B2CF9AE}" pid="19" name="Sensitivity">
    <vt:lpwstr>Viešo naudojimo Public</vt:lpwstr>
  </property>
</Properties>
</file>