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258" r:id="rId2"/>
    <p:sldId id="274" r:id="rId3"/>
    <p:sldId id="275" r:id="rId4"/>
    <p:sldId id="276" r:id="rId5"/>
    <p:sldId id="260" r:id="rId6"/>
    <p:sldId id="262" r:id="rId7"/>
    <p:sldId id="261" r:id="rId8"/>
    <p:sldId id="263" r:id="rId9"/>
    <p:sldId id="267" r:id="rId10"/>
    <p:sldId id="265" r:id="rId11"/>
    <p:sldId id="266" r:id="rId12"/>
    <p:sldId id="271" r:id="rId13"/>
    <p:sldId id="264" r:id="rId14"/>
    <p:sldId id="270" r:id="rId15"/>
    <p:sldId id="269" r:id="rId16"/>
    <p:sldId id="287" r:id="rId17"/>
    <p:sldId id="288" r:id="rId18"/>
    <p:sldId id="289" r:id="rId19"/>
    <p:sldId id="290" r:id="rId20"/>
    <p:sldId id="300" r:id="rId21"/>
    <p:sldId id="277" r:id="rId22"/>
    <p:sldId id="283" r:id="rId23"/>
    <p:sldId id="298" r:id="rId24"/>
    <p:sldId id="292" r:id="rId25"/>
    <p:sldId id="293" r:id="rId26"/>
    <p:sldId id="294" r:id="rId27"/>
    <p:sldId id="295" r:id="rId28"/>
    <p:sldId id="296" r:id="rId29"/>
    <p:sldId id="285" r:id="rId30"/>
    <p:sldId id="286" r:id="rId31"/>
  </p:sldIdLst>
  <p:sldSz cx="12192000" cy="6858000"/>
  <p:notesSz cx="6808788" cy="9939338"/>
  <p:defaultTextStyle>
    <a:defPPr>
      <a:defRPr lang="lt-L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989" autoAdjust="0"/>
  </p:normalViewPr>
  <p:slideViewPr>
    <p:cSldViewPr snapToGrid="0">
      <p:cViewPr varScale="1">
        <p:scale>
          <a:sx n="76" d="100"/>
          <a:sy n="76" d="100"/>
        </p:scale>
        <p:origin x="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8FEBA-AFBE-4DE9-8F44-156C3F9B9F89}" type="doc">
      <dgm:prSet loTypeId="urn:microsoft.com/office/officeart/2005/8/layout/matrix2" loCatId="matrix" qsTypeId="urn:microsoft.com/office/officeart/2005/8/quickstyle/simple5" qsCatId="simple" csTypeId="urn:microsoft.com/office/officeart/2005/8/colors/accent1_2" csCatId="accent1" phldr="1"/>
      <dgm:spPr/>
      <dgm:t>
        <a:bodyPr/>
        <a:lstStyle/>
        <a:p>
          <a:endParaRPr lang="lt-LT"/>
        </a:p>
      </dgm:t>
    </dgm:pt>
    <dgm:pt modelId="{DB9ED75C-020A-4101-90D6-BF21FF44D1BD}">
      <dgm:prSet phldrT="[Text]" custT="1"/>
      <dgm:spPr/>
      <dgm:t>
        <a:bodyPr/>
        <a:lstStyle/>
        <a:p>
          <a:pPr algn="ctr">
            <a:spcAft>
              <a:spcPts val="0"/>
            </a:spcAft>
          </a:pPr>
          <a:endParaRPr lang="lt-LT" sz="2400" b="1" dirty="0">
            <a:solidFill>
              <a:schemeClr val="tx1"/>
            </a:solidFill>
          </a:endParaRPr>
        </a:p>
      </dgm:t>
    </dgm:pt>
    <dgm:pt modelId="{10C2B574-EB91-479C-B514-B070A54C1A7C}" type="sibTrans" cxnId="{966EC059-76DD-4D5B-ABEB-3426F55C1BD8}">
      <dgm:prSet/>
      <dgm:spPr/>
      <dgm:t>
        <a:bodyPr/>
        <a:lstStyle/>
        <a:p>
          <a:endParaRPr lang="lt-LT"/>
        </a:p>
      </dgm:t>
    </dgm:pt>
    <dgm:pt modelId="{C2E52C7F-9B83-48CC-BF2B-86D9CAAB4ED2}" type="parTrans" cxnId="{966EC059-76DD-4D5B-ABEB-3426F55C1BD8}">
      <dgm:prSet/>
      <dgm:spPr/>
      <dgm:t>
        <a:bodyPr/>
        <a:lstStyle/>
        <a:p>
          <a:endParaRPr lang="lt-LT"/>
        </a:p>
      </dgm:t>
    </dgm:pt>
    <dgm:pt modelId="{0EBF478C-27B4-4AFE-BAF4-08897B10FFD3}">
      <dgm:prSet/>
      <dgm:spPr/>
      <dgm:t>
        <a:bodyPr/>
        <a:lstStyle/>
        <a:p>
          <a:endParaRPr lang="en-US" dirty="0"/>
        </a:p>
      </dgm:t>
    </dgm:pt>
    <dgm:pt modelId="{19EA6A4B-457C-4119-A1DF-5879C6BA0869}" type="parTrans" cxnId="{2FF63D84-8954-4081-816F-49D49ADA506C}">
      <dgm:prSet/>
      <dgm:spPr/>
      <dgm:t>
        <a:bodyPr/>
        <a:lstStyle/>
        <a:p>
          <a:endParaRPr lang="en-US"/>
        </a:p>
      </dgm:t>
    </dgm:pt>
    <dgm:pt modelId="{5CCB7654-DF94-435B-B8DB-1F327B1E880B}" type="sibTrans" cxnId="{2FF63D84-8954-4081-816F-49D49ADA506C}">
      <dgm:prSet/>
      <dgm:spPr/>
      <dgm:t>
        <a:bodyPr/>
        <a:lstStyle/>
        <a:p>
          <a:endParaRPr lang="en-US"/>
        </a:p>
      </dgm:t>
    </dgm:pt>
    <dgm:pt modelId="{8B71736E-50A6-47E2-92C9-C2819D08C743}" type="pres">
      <dgm:prSet presAssocID="{5068FEBA-AFBE-4DE9-8F44-156C3F9B9F89}" presName="matrix" presStyleCnt="0">
        <dgm:presLayoutVars>
          <dgm:chMax val="1"/>
          <dgm:dir/>
          <dgm:resizeHandles val="exact"/>
        </dgm:presLayoutVars>
      </dgm:prSet>
      <dgm:spPr/>
    </dgm:pt>
    <dgm:pt modelId="{95C580BC-7802-4FB2-8664-9CB25801FF97}" type="pres">
      <dgm:prSet presAssocID="{5068FEBA-AFBE-4DE9-8F44-156C3F9B9F89}" presName="axisShape" presStyleLbl="bgShp" presStyleIdx="0" presStyleCnt="1"/>
      <dgm:spPr>
        <a:gradFill rotWithShape="0">
          <a:gsLst>
            <a:gs pos="0">
              <a:schemeClr val="accent1">
                <a:shade val="51000"/>
                <a:satMod val="130000"/>
              </a:schemeClr>
            </a:gs>
            <a:gs pos="31000">
              <a:schemeClr val="accent1">
                <a:shade val="93000"/>
                <a:satMod val="130000"/>
              </a:schemeClr>
            </a:gs>
            <a:gs pos="24000">
              <a:schemeClr val="accent1">
                <a:shade val="94000"/>
                <a:satMod val="135000"/>
              </a:schemeClr>
            </a:gs>
          </a:gsLst>
          <a:lin ang="16200000" scaled="0"/>
        </a:gradFill>
      </dgm:spPr>
    </dgm:pt>
    <dgm:pt modelId="{86F52241-2555-42E5-A85B-9451B2C730D8}" type="pres">
      <dgm:prSet presAssocID="{5068FEBA-AFBE-4DE9-8F44-156C3F9B9F89}" presName="rect1" presStyleLbl="node1" presStyleIdx="0" presStyleCnt="4">
        <dgm:presLayoutVars>
          <dgm:chMax val="0"/>
          <dgm:chPref val="0"/>
          <dgm:bulletEnabled val="1"/>
        </dgm:presLayoutVars>
      </dgm:prSet>
      <dgm:spPr/>
    </dgm:pt>
    <dgm:pt modelId="{C637A0C7-4514-42B4-959F-4C31A9507971}" type="pres">
      <dgm:prSet presAssocID="{5068FEBA-AFBE-4DE9-8F44-156C3F9B9F89}" presName="rect2" presStyleLbl="node1" presStyleIdx="1" presStyleCnt="4">
        <dgm:presLayoutVars>
          <dgm:chMax val="0"/>
          <dgm:chPref val="0"/>
          <dgm:bulletEnabled val="1"/>
        </dgm:presLayoutVars>
      </dgm:prSet>
      <dgm:spPr/>
    </dgm:pt>
    <dgm:pt modelId="{51F23418-0CD4-4358-AED8-7E78F21E1EC5}" type="pres">
      <dgm:prSet presAssocID="{5068FEBA-AFBE-4DE9-8F44-156C3F9B9F89}" presName="rect3" presStyleLbl="node1" presStyleIdx="2" presStyleCnt="4">
        <dgm:presLayoutVars>
          <dgm:chMax val="0"/>
          <dgm:chPref val="0"/>
          <dgm:bulletEnabled val="1"/>
        </dgm:presLayoutVars>
      </dgm:prSet>
      <dgm:spPr/>
    </dgm:pt>
    <dgm:pt modelId="{BA4A22FE-057F-435F-8BEB-16ED1C832D20}" type="pres">
      <dgm:prSet presAssocID="{5068FEBA-AFBE-4DE9-8F44-156C3F9B9F89}" presName="rect4" presStyleLbl="node1" presStyleIdx="3" presStyleCnt="4">
        <dgm:presLayoutVars>
          <dgm:chMax val="0"/>
          <dgm:chPref val="0"/>
          <dgm:bulletEnabled val="1"/>
        </dgm:presLayoutVars>
      </dgm:prSet>
      <dgm:spPr/>
    </dgm:pt>
  </dgm:ptLst>
  <dgm:cxnLst>
    <dgm:cxn modelId="{A63A6944-96B5-4476-A5FC-E681A1C23BDF}" type="presOf" srcId="{DB9ED75C-020A-4101-90D6-BF21FF44D1BD}" destId="{86F52241-2555-42E5-A85B-9451B2C730D8}" srcOrd="0" destOrd="0" presId="urn:microsoft.com/office/officeart/2005/8/layout/matrix2"/>
    <dgm:cxn modelId="{90C03F28-2BE6-48A7-9E1C-3C64CFF63126}" type="presOf" srcId="{5068FEBA-AFBE-4DE9-8F44-156C3F9B9F89}" destId="{8B71736E-50A6-47E2-92C9-C2819D08C743}" srcOrd="0" destOrd="0" presId="urn:microsoft.com/office/officeart/2005/8/layout/matrix2"/>
    <dgm:cxn modelId="{966EC059-76DD-4D5B-ABEB-3426F55C1BD8}" srcId="{5068FEBA-AFBE-4DE9-8F44-156C3F9B9F89}" destId="{DB9ED75C-020A-4101-90D6-BF21FF44D1BD}" srcOrd="0" destOrd="0" parTransId="{C2E52C7F-9B83-48CC-BF2B-86D9CAAB4ED2}" sibTransId="{10C2B574-EB91-479C-B514-B070A54C1A7C}"/>
    <dgm:cxn modelId="{CA22B264-5E3E-4D0A-8E58-87CE818F068E}" type="presOf" srcId="{0EBF478C-27B4-4AFE-BAF4-08897B10FFD3}" destId="{C637A0C7-4514-42B4-959F-4C31A9507971}" srcOrd="0" destOrd="0" presId="urn:microsoft.com/office/officeart/2005/8/layout/matrix2"/>
    <dgm:cxn modelId="{2FF63D84-8954-4081-816F-49D49ADA506C}" srcId="{5068FEBA-AFBE-4DE9-8F44-156C3F9B9F89}" destId="{0EBF478C-27B4-4AFE-BAF4-08897B10FFD3}" srcOrd="1" destOrd="0" parTransId="{19EA6A4B-457C-4119-A1DF-5879C6BA0869}" sibTransId="{5CCB7654-DF94-435B-B8DB-1F327B1E880B}"/>
    <dgm:cxn modelId="{F502CC19-3BFA-4643-B876-7C3D91241CD3}" type="presParOf" srcId="{8B71736E-50A6-47E2-92C9-C2819D08C743}" destId="{95C580BC-7802-4FB2-8664-9CB25801FF97}" srcOrd="0" destOrd="0" presId="urn:microsoft.com/office/officeart/2005/8/layout/matrix2"/>
    <dgm:cxn modelId="{8E2C41B8-343F-4831-BBCD-7844CFA2C019}" type="presParOf" srcId="{8B71736E-50A6-47E2-92C9-C2819D08C743}" destId="{86F52241-2555-42E5-A85B-9451B2C730D8}" srcOrd="1" destOrd="0" presId="urn:microsoft.com/office/officeart/2005/8/layout/matrix2"/>
    <dgm:cxn modelId="{FB38E83E-5E7A-4ACA-968A-E56EC2A5EE0B}" type="presParOf" srcId="{8B71736E-50A6-47E2-92C9-C2819D08C743}" destId="{C637A0C7-4514-42B4-959F-4C31A9507971}" srcOrd="2" destOrd="0" presId="urn:microsoft.com/office/officeart/2005/8/layout/matrix2"/>
    <dgm:cxn modelId="{407201C9-F878-49AA-A711-47E0B86FA1BB}" type="presParOf" srcId="{8B71736E-50A6-47E2-92C9-C2819D08C743}" destId="{51F23418-0CD4-4358-AED8-7E78F21E1EC5}" srcOrd="3" destOrd="0" presId="urn:microsoft.com/office/officeart/2005/8/layout/matrix2"/>
    <dgm:cxn modelId="{750FCCF7-935C-4160-B51C-BB67B47EE50F}" type="presParOf" srcId="{8B71736E-50A6-47E2-92C9-C2819D08C743}" destId="{BA4A22FE-057F-435F-8BEB-16ED1C832D20}" srcOrd="4" destOrd="0" presId="urn:microsoft.com/office/officeart/2005/8/layout/matrix2"/>
  </dgm:cxnLst>
  <dgm:bg>
    <a:effectLst>
      <a:glow rad="127000">
        <a:schemeClr val="accent1"/>
      </a:glow>
      <a:softEdge rad="0"/>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5D81728-F42B-495D-8EAD-855F3DD2F71A}" type="doc">
      <dgm:prSet loTypeId="urn:microsoft.com/office/officeart/2005/8/layout/hProcess3" loCatId="process" qsTypeId="urn:microsoft.com/office/officeart/2005/8/quickstyle/simple1" qsCatId="simple" csTypeId="urn:microsoft.com/office/officeart/2005/8/colors/accent1_2" csCatId="accent1" phldr="1"/>
      <dgm:spPr/>
    </dgm:pt>
    <dgm:pt modelId="{8EF12BAD-9E06-4FA7-9566-7A1E1197D230}">
      <dgm:prSet phldrT="[Text]"/>
      <dgm:spPr/>
      <dgm:t>
        <a:bodyPr/>
        <a:lstStyle/>
        <a:p>
          <a:r>
            <a:rPr lang="lt-LT" b="1" dirty="0"/>
            <a:t>2016 m. III </a:t>
          </a:r>
          <a:r>
            <a:rPr lang="lt-LT" b="1" dirty="0" err="1"/>
            <a:t>ketv</a:t>
          </a:r>
          <a:r>
            <a:rPr lang="lt-LT" b="1" dirty="0"/>
            <a:t>.</a:t>
          </a:r>
          <a:endParaRPr lang="en-US" b="1" dirty="0"/>
        </a:p>
      </dgm:t>
    </dgm:pt>
    <dgm:pt modelId="{F27F8C6D-1B93-4E6F-98D7-9C498CE2740E}" type="parTrans" cxnId="{2C62C7A2-90BB-4EAF-B87D-23AFE54DF627}">
      <dgm:prSet/>
      <dgm:spPr/>
      <dgm:t>
        <a:bodyPr/>
        <a:lstStyle/>
        <a:p>
          <a:endParaRPr lang="en-US"/>
        </a:p>
      </dgm:t>
    </dgm:pt>
    <dgm:pt modelId="{A92B117C-DE14-4792-BA7D-F58B29700C3B}" type="sibTrans" cxnId="{2C62C7A2-90BB-4EAF-B87D-23AFE54DF627}">
      <dgm:prSet/>
      <dgm:spPr/>
      <dgm:t>
        <a:bodyPr/>
        <a:lstStyle/>
        <a:p>
          <a:endParaRPr lang="en-US"/>
        </a:p>
      </dgm:t>
    </dgm:pt>
    <dgm:pt modelId="{B9479DA5-AE8C-4CB8-9AB1-F7520BE2A402}">
      <dgm:prSet phldrT="[Text]"/>
      <dgm:spPr/>
      <dgm:t>
        <a:bodyPr/>
        <a:lstStyle/>
        <a:p>
          <a:r>
            <a:rPr lang="lt-LT" b="1" dirty="0"/>
            <a:t>2017 m. III </a:t>
          </a:r>
          <a:r>
            <a:rPr lang="lt-LT" b="1" dirty="0" err="1"/>
            <a:t>ketv</a:t>
          </a:r>
          <a:r>
            <a:rPr lang="lt-LT" b="1" dirty="0"/>
            <a:t>.</a:t>
          </a:r>
          <a:endParaRPr lang="en-US" b="1" dirty="0"/>
        </a:p>
      </dgm:t>
    </dgm:pt>
    <dgm:pt modelId="{EF6B5374-5207-4B49-A7B7-8824B8604923}" type="parTrans" cxnId="{6F0EA207-F8D5-4460-A979-52F1C18FE296}">
      <dgm:prSet/>
      <dgm:spPr/>
      <dgm:t>
        <a:bodyPr/>
        <a:lstStyle/>
        <a:p>
          <a:endParaRPr lang="en-US"/>
        </a:p>
      </dgm:t>
    </dgm:pt>
    <dgm:pt modelId="{2F3CD075-FA5C-428B-8A06-83E747E6CC62}" type="sibTrans" cxnId="{6F0EA207-F8D5-4460-A979-52F1C18FE296}">
      <dgm:prSet/>
      <dgm:spPr/>
      <dgm:t>
        <a:bodyPr/>
        <a:lstStyle/>
        <a:p>
          <a:endParaRPr lang="en-US"/>
        </a:p>
      </dgm:t>
    </dgm:pt>
    <dgm:pt modelId="{41880F6E-112B-48EB-9695-5D89E8563E39}">
      <dgm:prSet phldrT="[Text]"/>
      <dgm:spPr/>
      <dgm:t>
        <a:bodyPr/>
        <a:lstStyle/>
        <a:p>
          <a:r>
            <a:rPr lang="lt-LT" b="1" dirty="0"/>
            <a:t>2015 m. III </a:t>
          </a:r>
          <a:r>
            <a:rPr lang="lt-LT" b="1" dirty="0" err="1"/>
            <a:t>ketv</a:t>
          </a:r>
          <a:r>
            <a:rPr lang="lt-LT" b="1" dirty="0"/>
            <a:t>.</a:t>
          </a:r>
          <a:endParaRPr lang="en-US" b="1" dirty="0"/>
        </a:p>
      </dgm:t>
    </dgm:pt>
    <dgm:pt modelId="{14715439-DF76-40E4-A07C-597D229ACB2D}" type="sibTrans" cxnId="{CB15E51A-0CD0-45A0-BA91-CAA632F9EFC2}">
      <dgm:prSet/>
      <dgm:spPr/>
      <dgm:t>
        <a:bodyPr/>
        <a:lstStyle/>
        <a:p>
          <a:endParaRPr lang="en-US"/>
        </a:p>
      </dgm:t>
    </dgm:pt>
    <dgm:pt modelId="{73375EF2-7BB4-4057-9029-9E1DE611D96F}" type="parTrans" cxnId="{CB15E51A-0CD0-45A0-BA91-CAA632F9EFC2}">
      <dgm:prSet/>
      <dgm:spPr/>
      <dgm:t>
        <a:bodyPr/>
        <a:lstStyle/>
        <a:p>
          <a:endParaRPr lang="en-US"/>
        </a:p>
      </dgm:t>
    </dgm:pt>
    <dgm:pt modelId="{9B137906-004B-4982-AFF1-304114EA1170}" type="pres">
      <dgm:prSet presAssocID="{B5D81728-F42B-495D-8EAD-855F3DD2F71A}" presName="Name0" presStyleCnt="0">
        <dgm:presLayoutVars>
          <dgm:dir/>
          <dgm:animLvl val="lvl"/>
          <dgm:resizeHandles val="exact"/>
        </dgm:presLayoutVars>
      </dgm:prSet>
      <dgm:spPr/>
    </dgm:pt>
    <dgm:pt modelId="{759D3622-1C73-49D6-8287-CBB9FBB78E1C}" type="pres">
      <dgm:prSet presAssocID="{B5D81728-F42B-495D-8EAD-855F3DD2F71A}" presName="dummy" presStyleCnt="0"/>
      <dgm:spPr/>
    </dgm:pt>
    <dgm:pt modelId="{BF43FEAA-022F-4B2D-81C5-8D111389E15E}" type="pres">
      <dgm:prSet presAssocID="{B5D81728-F42B-495D-8EAD-855F3DD2F71A}" presName="linH" presStyleCnt="0"/>
      <dgm:spPr/>
    </dgm:pt>
    <dgm:pt modelId="{E5A37243-4036-4DE3-A14F-8D0103BAE2EA}" type="pres">
      <dgm:prSet presAssocID="{B5D81728-F42B-495D-8EAD-855F3DD2F71A}" presName="padding1" presStyleCnt="0"/>
      <dgm:spPr/>
    </dgm:pt>
    <dgm:pt modelId="{00A730F8-520D-47A8-99B9-BA6DE3D0E3DB}" type="pres">
      <dgm:prSet presAssocID="{41880F6E-112B-48EB-9695-5D89E8563E39}" presName="linV" presStyleCnt="0"/>
      <dgm:spPr/>
    </dgm:pt>
    <dgm:pt modelId="{1CF896EE-E43E-4311-92D0-DCA52DAED323}" type="pres">
      <dgm:prSet presAssocID="{41880F6E-112B-48EB-9695-5D89E8563E39}" presName="spVertical1" presStyleCnt="0"/>
      <dgm:spPr/>
    </dgm:pt>
    <dgm:pt modelId="{81CD86FE-5799-46CA-844A-EB85723B63B6}" type="pres">
      <dgm:prSet presAssocID="{41880F6E-112B-48EB-9695-5D89E8563E39}" presName="parTx" presStyleLbl="revTx" presStyleIdx="0" presStyleCnt="3" custScaleX="63325" custLinFactNeighborX="-33432" custLinFactNeighborY="2708">
        <dgm:presLayoutVars>
          <dgm:chMax val="0"/>
          <dgm:chPref val="0"/>
          <dgm:bulletEnabled val="1"/>
        </dgm:presLayoutVars>
      </dgm:prSet>
      <dgm:spPr/>
    </dgm:pt>
    <dgm:pt modelId="{D1D89336-2B9A-47F8-801E-D2B44D14EAA6}" type="pres">
      <dgm:prSet presAssocID="{41880F6E-112B-48EB-9695-5D89E8563E39}" presName="spVertical2" presStyleCnt="0"/>
      <dgm:spPr/>
    </dgm:pt>
    <dgm:pt modelId="{AE30D95D-FE5D-4A69-9BB3-EDE0CC02E2DC}" type="pres">
      <dgm:prSet presAssocID="{41880F6E-112B-48EB-9695-5D89E8563E39}" presName="spVertical3" presStyleCnt="0"/>
      <dgm:spPr/>
    </dgm:pt>
    <dgm:pt modelId="{6D424E7A-8AA6-44B6-9379-C476C68A29F3}" type="pres">
      <dgm:prSet presAssocID="{14715439-DF76-40E4-A07C-597D229ACB2D}" presName="space" presStyleCnt="0"/>
      <dgm:spPr/>
    </dgm:pt>
    <dgm:pt modelId="{635FB1F2-F021-4C6F-BDB6-9C681342BECD}" type="pres">
      <dgm:prSet presAssocID="{8EF12BAD-9E06-4FA7-9566-7A1E1197D230}" presName="linV" presStyleCnt="0"/>
      <dgm:spPr/>
    </dgm:pt>
    <dgm:pt modelId="{A2AE2CD4-C4AB-4987-8F1E-2D6017EEC509}" type="pres">
      <dgm:prSet presAssocID="{8EF12BAD-9E06-4FA7-9566-7A1E1197D230}" presName="spVertical1" presStyleCnt="0"/>
      <dgm:spPr/>
    </dgm:pt>
    <dgm:pt modelId="{1C7F4B21-3973-4910-8EB6-20762C82A225}" type="pres">
      <dgm:prSet presAssocID="{8EF12BAD-9E06-4FA7-9566-7A1E1197D230}" presName="parTx" presStyleLbl="revTx" presStyleIdx="1" presStyleCnt="3" custScaleX="96457" custLinFactNeighborX="-7407" custLinFactNeighborY="3297">
        <dgm:presLayoutVars>
          <dgm:chMax val="0"/>
          <dgm:chPref val="0"/>
          <dgm:bulletEnabled val="1"/>
        </dgm:presLayoutVars>
      </dgm:prSet>
      <dgm:spPr/>
    </dgm:pt>
    <dgm:pt modelId="{C56FE34D-9FD5-4889-B8A8-E9B3681A8FB0}" type="pres">
      <dgm:prSet presAssocID="{8EF12BAD-9E06-4FA7-9566-7A1E1197D230}" presName="spVertical2" presStyleCnt="0"/>
      <dgm:spPr/>
    </dgm:pt>
    <dgm:pt modelId="{4293DECF-58A0-475C-B40E-F5E8784ABA73}" type="pres">
      <dgm:prSet presAssocID="{8EF12BAD-9E06-4FA7-9566-7A1E1197D230}" presName="spVertical3" presStyleCnt="0"/>
      <dgm:spPr/>
    </dgm:pt>
    <dgm:pt modelId="{7EDECF1A-77C5-4404-8A02-B52ED11A0AC6}" type="pres">
      <dgm:prSet presAssocID="{A92B117C-DE14-4792-BA7D-F58B29700C3B}" presName="space" presStyleCnt="0"/>
      <dgm:spPr/>
    </dgm:pt>
    <dgm:pt modelId="{347CFB11-2A91-4CF1-BC13-4263CE44F45D}" type="pres">
      <dgm:prSet presAssocID="{B9479DA5-AE8C-4CB8-9AB1-F7520BE2A402}" presName="linV" presStyleCnt="0"/>
      <dgm:spPr/>
    </dgm:pt>
    <dgm:pt modelId="{7D5B0283-0A9C-4A4F-BC23-6D144375ECDC}" type="pres">
      <dgm:prSet presAssocID="{B9479DA5-AE8C-4CB8-9AB1-F7520BE2A402}" presName="spVertical1" presStyleCnt="0"/>
      <dgm:spPr/>
    </dgm:pt>
    <dgm:pt modelId="{83633700-F65F-4402-AC53-9A1F3DC1DA54}" type="pres">
      <dgm:prSet presAssocID="{B9479DA5-AE8C-4CB8-9AB1-F7520BE2A402}" presName="parTx" presStyleLbl="revTx" presStyleIdx="2" presStyleCnt="3">
        <dgm:presLayoutVars>
          <dgm:chMax val="0"/>
          <dgm:chPref val="0"/>
          <dgm:bulletEnabled val="1"/>
        </dgm:presLayoutVars>
      </dgm:prSet>
      <dgm:spPr/>
    </dgm:pt>
    <dgm:pt modelId="{7035539D-8175-4B04-A1A6-A23CAB253BB6}" type="pres">
      <dgm:prSet presAssocID="{B9479DA5-AE8C-4CB8-9AB1-F7520BE2A402}" presName="spVertical2" presStyleCnt="0"/>
      <dgm:spPr/>
    </dgm:pt>
    <dgm:pt modelId="{EFF8C6EF-2431-4647-BA94-5FA5FCEF9897}" type="pres">
      <dgm:prSet presAssocID="{B9479DA5-AE8C-4CB8-9AB1-F7520BE2A402}" presName="spVertical3" presStyleCnt="0"/>
      <dgm:spPr/>
    </dgm:pt>
    <dgm:pt modelId="{EED4F68C-ABE0-4BD0-BFB2-EA6F29D15E35}" type="pres">
      <dgm:prSet presAssocID="{B5D81728-F42B-495D-8EAD-855F3DD2F71A}" presName="padding2" presStyleCnt="0"/>
      <dgm:spPr/>
    </dgm:pt>
    <dgm:pt modelId="{D7EE06BD-3503-4C38-9873-F35525708925}" type="pres">
      <dgm:prSet presAssocID="{B5D81728-F42B-495D-8EAD-855F3DD2F71A}" presName="negArrow" presStyleCnt="0"/>
      <dgm:spPr/>
    </dgm:pt>
    <dgm:pt modelId="{013F0EBD-BBE2-4DE9-9163-54C3E3FB34D2}" type="pres">
      <dgm:prSet presAssocID="{B5D81728-F42B-495D-8EAD-855F3DD2F71A}" presName="backgroundArrow" presStyleLbl="node1" presStyleIdx="0" presStyleCn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pt>
  </dgm:ptLst>
  <dgm:cxnLst>
    <dgm:cxn modelId="{030D690D-102C-4CF4-BC93-4F68F5CAF03D}" type="presOf" srcId="{41880F6E-112B-48EB-9695-5D89E8563E39}" destId="{81CD86FE-5799-46CA-844A-EB85723B63B6}" srcOrd="0" destOrd="0" presId="urn:microsoft.com/office/officeart/2005/8/layout/hProcess3"/>
    <dgm:cxn modelId="{CB15E51A-0CD0-45A0-BA91-CAA632F9EFC2}" srcId="{B5D81728-F42B-495D-8EAD-855F3DD2F71A}" destId="{41880F6E-112B-48EB-9695-5D89E8563E39}" srcOrd="0" destOrd="0" parTransId="{73375EF2-7BB4-4057-9029-9E1DE611D96F}" sibTransId="{14715439-DF76-40E4-A07C-597D229ACB2D}"/>
    <dgm:cxn modelId="{DF655509-4209-4505-8EE1-7ECDFD3A47FF}" type="presOf" srcId="{8EF12BAD-9E06-4FA7-9566-7A1E1197D230}" destId="{1C7F4B21-3973-4910-8EB6-20762C82A225}" srcOrd="0" destOrd="0" presId="urn:microsoft.com/office/officeart/2005/8/layout/hProcess3"/>
    <dgm:cxn modelId="{6F0EA207-F8D5-4460-A979-52F1C18FE296}" srcId="{B5D81728-F42B-495D-8EAD-855F3DD2F71A}" destId="{B9479DA5-AE8C-4CB8-9AB1-F7520BE2A402}" srcOrd="2" destOrd="0" parTransId="{EF6B5374-5207-4B49-A7B7-8824B8604923}" sibTransId="{2F3CD075-FA5C-428B-8A06-83E747E6CC62}"/>
    <dgm:cxn modelId="{2C62C7A2-90BB-4EAF-B87D-23AFE54DF627}" srcId="{B5D81728-F42B-495D-8EAD-855F3DD2F71A}" destId="{8EF12BAD-9E06-4FA7-9566-7A1E1197D230}" srcOrd="1" destOrd="0" parTransId="{F27F8C6D-1B93-4E6F-98D7-9C498CE2740E}" sibTransId="{A92B117C-DE14-4792-BA7D-F58B29700C3B}"/>
    <dgm:cxn modelId="{E332C396-ECD5-451D-8B84-602D7EB6013A}" type="presOf" srcId="{B9479DA5-AE8C-4CB8-9AB1-F7520BE2A402}" destId="{83633700-F65F-4402-AC53-9A1F3DC1DA54}" srcOrd="0" destOrd="0" presId="urn:microsoft.com/office/officeart/2005/8/layout/hProcess3"/>
    <dgm:cxn modelId="{E60BEA43-4499-4B2C-8074-C0D93E77267A}" type="presOf" srcId="{B5D81728-F42B-495D-8EAD-855F3DD2F71A}" destId="{9B137906-004B-4982-AFF1-304114EA1170}" srcOrd="0" destOrd="0" presId="urn:microsoft.com/office/officeart/2005/8/layout/hProcess3"/>
    <dgm:cxn modelId="{88BF127E-0E95-474D-868C-85B1B8EFDBB2}" type="presParOf" srcId="{9B137906-004B-4982-AFF1-304114EA1170}" destId="{759D3622-1C73-49D6-8287-CBB9FBB78E1C}" srcOrd="0" destOrd="0" presId="urn:microsoft.com/office/officeart/2005/8/layout/hProcess3"/>
    <dgm:cxn modelId="{99547600-E5DA-4585-AFB2-9A08D3CE1492}" type="presParOf" srcId="{9B137906-004B-4982-AFF1-304114EA1170}" destId="{BF43FEAA-022F-4B2D-81C5-8D111389E15E}" srcOrd="1" destOrd="0" presId="urn:microsoft.com/office/officeart/2005/8/layout/hProcess3"/>
    <dgm:cxn modelId="{0DA300CC-2902-4A34-B9F9-2F4158CF1515}" type="presParOf" srcId="{BF43FEAA-022F-4B2D-81C5-8D111389E15E}" destId="{E5A37243-4036-4DE3-A14F-8D0103BAE2EA}" srcOrd="0" destOrd="0" presId="urn:microsoft.com/office/officeart/2005/8/layout/hProcess3"/>
    <dgm:cxn modelId="{7C3DCB1E-AC75-4F40-AD15-7E46BAFC6883}" type="presParOf" srcId="{BF43FEAA-022F-4B2D-81C5-8D111389E15E}" destId="{00A730F8-520D-47A8-99B9-BA6DE3D0E3DB}" srcOrd="1" destOrd="0" presId="urn:microsoft.com/office/officeart/2005/8/layout/hProcess3"/>
    <dgm:cxn modelId="{98962F39-ED5C-4E8E-A526-103D4F466130}" type="presParOf" srcId="{00A730F8-520D-47A8-99B9-BA6DE3D0E3DB}" destId="{1CF896EE-E43E-4311-92D0-DCA52DAED323}" srcOrd="0" destOrd="0" presId="urn:microsoft.com/office/officeart/2005/8/layout/hProcess3"/>
    <dgm:cxn modelId="{AC666C8C-8450-4828-A7EA-45F858141B34}" type="presParOf" srcId="{00A730F8-520D-47A8-99B9-BA6DE3D0E3DB}" destId="{81CD86FE-5799-46CA-844A-EB85723B63B6}" srcOrd="1" destOrd="0" presId="urn:microsoft.com/office/officeart/2005/8/layout/hProcess3"/>
    <dgm:cxn modelId="{6AD65C27-F26E-4D16-9D81-8BC383013725}" type="presParOf" srcId="{00A730F8-520D-47A8-99B9-BA6DE3D0E3DB}" destId="{D1D89336-2B9A-47F8-801E-D2B44D14EAA6}" srcOrd="2" destOrd="0" presId="urn:microsoft.com/office/officeart/2005/8/layout/hProcess3"/>
    <dgm:cxn modelId="{115AF7FB-B9A7-41D4-BCE8-47C5D64B5DAC}" type="presParOf" srcId="{00A730F8-520D-47A8-99B9-BA6DE3D0E3DB}" destId="{AE30D95D-FE5D-4A69-9BB3-EDE0CC02E2DC}" srcOrd="3" destOrd="0" presId="urn:microsoft.com/office/officeart/2005/8/layout/hProcess3"/>
    <dgm:cxn modelId="{3CFD8130-FB6F-4FC6-89D9-E64274D975E3}" type="presParOf" srcId="{BF43FEAA-022F-4B2D-81C5-8D111389E15E}" destId="{6D424E7A-8AA6-44B6-9379-C476C68A29F3}" srcOrd="2" destOrd="0" presId="urn:microsoft.com/office/officeart/2005/8/layout/hProcess3"/>
    <dgm:cxn modelId="{F8B7E8AD-A7E7-40F5-8961-B48E360AC972}" type="presParOf" srcId="{BF43FEAA-022F-4B2D-81C5-8D111389E15E}" destId="{635FB1F2-F021-4C6F-BDB6-9C681342BECD}" srcOrd="3" destOrd="0" presId="urn:microsoft.com/office/officeart/2005/8/layout/hProcess3"/>
    <dgm:cxn modelId="{01D511A3-F196-4796-83D6-118E2A9EA185}" type="presParOf" srcId="{635FB1F2-F021-4C6F-BDB6-9C681342BECD}" destId="{A2AE2CD4-C4AB-4987-8F1E-2D6017EEC509}" srcOrd="0" destOrd="0" presId="urn:microsoft.com/office/officeart/2005/8/layout/hProcess3"/>
    <dgm:cxn modelId="{F9EBE30C-7F18-497F-92E3-7370241A11D8}" type="presParOf" srcId="{635FB1F2-F021-4C6F-BDB6-9C681342BECD}" destId="{1C7F4B21-3973-4910-8EB6-20762C82A225}" srcOrd="1" destOrd="0" presId="urn:microsoft.com/office/officeart/2005/8/layout/hProcess3"/>
    <dgm:cxn modelId="{3405C3A4-886F-455A-B0F7-990C19BB45CE}" type="presParOf" srcId="{635FB1F2-F021-4C6F-BDB6-9C681342BECD}" destId="{C56FE34D-9FD5-4889-B8A8-E9B3681A8FB0}" srcOrd="2" destOrd="0" presId="urn:microsoft.com/office/officeart/2005/8/layout/hProcess3"/>
    <dgm:cxn modelId="{8F167396-708A-403A-BC9E-D94B6ECC972F}" type="presParOf" srcId="{635FB1F2-F021-4C6F-BDB6-9C681342BECD}" destId="{4293DECF-58A0-475C-B40E-F5E8784ABA73}" srcOrd="3" destOrd="0" presId="urn:microsoft.com/office/officeart/2005/8/layout/hProcess3"/>
    <dgm:cxn modelId="{4961C1DC-9724-43BE-8E61-18C4F810B550}" type="presParOf" srcId="{BF43FEAA-022F-4B2D-81C5-8D111389E15E}" destId="{7EDECF1A-77C5-4404-8A02-B52ED11A0AC6}" srcOrd="4" destOrd="0" presId="urn:microsoft.com/office/officeart/2005/8/layout/hProcess3"/>
    <dgm:cxn modelId="{4C88F31E-3AA1-484F-AFD4-5249AC3D8CB3}" type="presParOf" srcId="{BF43FEAA-022F-4B2D-81C5-8D111389E15E}" destId="{347CFB11-2A91-4CF1-BC13-4263CE44F45D}" srcOrd="5" destOrd="0" presId="urn:microsoft.com/office/officeart/2005/8/layout/hProcess3"/>
    <dgm:cxn modelId="{7079AA5D-E267-4ECF-97B8-F2035BA6FBB7}" type="presParOf" srcId="{347CFB11-2A91-4CF1-BC13-4263CE44F45D}" destId="{7D5B0283-0A9C-4A4F-BC23-6D144375ECDC}" srcOrd="0" destOrd="0" presId="urn:microsoft.com/office/officeart/2005/8/layout/hProcess3"/>
    <dgm:cxn modelId="{FFF3BB65-F36D-4562-9B8A-091BBF15E2E0}" type="presParOf" srcId="{347CFB11-2A91-4CF1-BC13-4263CE44F45D}" destId="{83633700-F65F-4402-AC53-9A1F3DC1DA54}" srcOrd="1" destOrd="0" presId="urn:microsoft.com/office/officeart/2005/8/layout/hProcess3"/>
    <dgm:cxn modelId="{20A94875-7F4B-48A8-B4EF-8EBBC9A205C3}" type="presParOf" srcId="{347CFB11-2A91-4CF1-BC13-4263CE44F45D}" destId="{7035539D-8175-4B04-A1A6-A23CAB253BB6}" srcOrd="2" destOrd="0" presId="urn:microsoft.com/office/officeart/2005/8/layout/hProcess3"/>
    <dgm:cxn modelId="{6512FD8C-0DE2-4F1B-A57A-306D77BD9418}" type="presParOf" srcId="{347CFB11-2A91-4CF1-BC13-4263CE44F45D}" destId="{EFF8C6EF-2431-4647-BA94-5FA5FCEF9897}" srcOrd="3" destOrd="0" presId="urn:microsoft.com/office/officeart/2005/8/layout/hProcess3"/>
    <dgm:cxn modelId="{27D05F11-CC6A-449A-B04D-7BCB432BBC19}" type="presParOf" srcId="{BF43FEAA-022F-4B2D-81C5-8D111389E15E}" destId="{EED4F68C-ABE0-4BD0-BFB2-EA6F29D15E35}" srcOrd="6" destOrd="0" presId="urn:microsoft.com/office/officeart/2005/8/layout/hProcess3"/>
    <dgm:cxn modelId="{071D95BA-CD69-4B9A-81AD-AD432C66254B}" type="presParOf" srcId="{BF43FEAA-022F-4B2D-81C5-8D111389E15E}" destId="{D7EE06BD-3503-4C38-9873-F35525708925}" srcOrd="7" destOrd="0" presId="urn:microsoft.com/office/officeart/2005/8/layout/hProcess3"/>
    <dgm:cxn modelId="{E77D166F-3D39-42AE-86CD-BDFDA1A66BCB}" type="presParOf" srcId="{BF43FEAA-022F-4B2D-81C5-8D111389E15E}" destId="{013F0EBD-BBE2-4DE9-9163-54C3E3FB34D2}"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D81728-F42B-495D-8EAD-855F3DD2F71A}" type="doc">
      <dgm:prSet loTypeId="urn:microsoft.com/office/officeart/2005/8/layout/hProcess3" loCatId="process" qsTypeId="urn:microsoft.com/office/officeart/2005/8/quickstyle/simple1" qsCatId="simple" csTypeId="urn:microsoft.com/office/officeart/2005/8/colors/accent1_2" csCatId="accent1" phldr="1"/>
      <dgm:spPr/>
    </dgm:pt>
    <dgm:pt modelId="{8EF12BAD-9E06-4FA7-9566-7A1E1197D230}">
      <dgm:prSet phldrT="[Text]"/>
      <dgm:spPr/>
      <dgm:t>
        <a:bodyPr/>
        <a:lstStyle/>
        <a:p>
          <a:r>
            <a:rPr lang="lt-LT" b="1" dirty="0"/>
            <a:t>2016 m. III </a:t>
          </a:r>
          <a:r>
            <a:rPr lang="lt-LT" b="1" dirty="0" err="1"/>
            <a:t>ketv</a:t>
          </a:r>
          <a:r>
            <a:rPr lang="lt-LT" b="1" dirty="0"/>
            <a:t>.</a:t>
          </a:r>
          <a:endParaRPr lang="en-US" b="1" dirty="0"/>
        </a:p>
      </dgm:t>
    </dgm:pt>
    <dgm:pt modelId="{F27F8C6D-1B93-4E6F-98D7-9C498CE2740E}" type="parTrans" cxnId="{2C62C7A2-90BB-4EAF-B87D-23AFE54DF627}">
      <dgm:prSet/>
      <dgm:spPr/>
      <dgm:t>
        <a:bodyPr/>
        <a:lstStyle/>
        <a:p>
          <a:endParaRPr lang="en-US"/>
        </a:p>
      </dgm:t>
    </dgm:pt>
    <dgm:pt modelId="{A92B117C-DE14-4792-BA7D-F58B29700C3B}" type="sibTrans" cxnId="{2C62C7A2-90BB-4EAF-B87D-23AFE54DF627}">
      <dgm:prSet/>
      <dgm:spPr/>
      <dgm:t>
        <a:bodyPr/>
        <a:lstStyle/>
        <a:p>
          <a:endParaRPr lang="en-US"/>
        </a:p>
      </dgm:t>
    </dgm:pt>
    <dgm:pt modelId="{B9479DA5-AE8C-4CB8-9AB1-F7520BE2A402}">
      <dgm:prSet phldrT="[Text]"/>
      <dgm:spPr/>
      <dgm:t>
        <a:bodyPr/>
        <a:lstStyle/>
        <a:p>
          <a:r>
            <a:rPr lang="lt-LT" b="1" dirty="0"/>
            <a:t>2017 m. III </a:t>
          </a:r>
          <a:r>
            <a:rPr lang="lt-LT" b="1" dirty="0" err="1"/>
            <a:t>ketv</a:t>
          </a:r>
          <a:r>
            <a:rPr lang="lt-LT" b="1" dirty="0"/>
            <a:t>.</a:t>
          </a:r>
          <a:endParaRPr lang="en-US" b="1" dirty="0"/>
        </a:p>
      </dgm:t>
    </dgm:pt>
    <dgm:pt modelId="{EF6B5374-5207-4B49-A7B7-8824B8604923}" type="parTrans" cxnId="{6F0EA207-F8D5-4460-A979-52F1C18FE296}">
      <dgm:prSet/>
      <dgm:spPr/>
      <dgm:t>
        <a:bodyPr/>
        <a:lstStyle/>
        <a:p>
          <a:endParaRPr lang="en-US"/>
        </a:p>
      </dgm:t>
    </dgm:pt>
    <dgm:pt modelId="{2F3CD075-FA5C-428B-8A06-83E747E6CC62}" type="sibTrans" cxnId="{6F0EA207-F8D5-4460-A979-52F1C18FE296}">
      <dgm:prSet/>
      <dgm:spPr/>
      <dgm:t>
        <a:bodyPr/>
        <a:lstStyle/>
        <a:p>
          <a:endParaRPr lang="en-US"/>
        </a:p>
      </dgm:t>
    </dgm:pt>
    <dgm:pt modelId="{41880F6E-112B-48EB-9695-5D89E8563E39}">
      <dgm:prSet phldrT="[Text]"/>
      <dgm:spPr/>
      <dgm:t>
        <a:bodyPr/>
        <a:lstStyle/>
        <a:p>
          <a:r>
            <a:rPr lang="lt-LT" b="1" dirty="0"/>
            <a:t>2015 m. III </a:t>
          </a:r>
          <a:r>
            <a:rPr lang="lt-LT" b="1" dirty="0" err="1"/>
            <a:t>ketv</a:t>
          </a:r>
          <a:r>
            <a:rPr lang="lt-LT" b="1" dirty="0"/>
            <a:t>.</a:t>
          </a:r>
          <a:endParaRPr lang="en-US" b="1" dirty="0"/>
        </a:p>
      </dgm:t>
    </dgm:pt>
    <dgm:pt modelId="{14715439-DF76-40E4-A07C-597D229ACB2D}" type="sibTrans" cxnId="{CB15E51A-0CD0-45A0-BA91-CAA632F9EFC2}">
      <dgm:prSet/>
      <dgm:spPr/>
      <dgm:t>
        <a:bodyPr/>
        <a:lstStyle/>
        <a:p>
          <a:endParaRPr lang="en-US"/>
        </a:p>
      </dgm:t>
    </dgm:pt>
    <dgm:pt modelId="{73375EF2-7BB4-4057-9029-9E1DE611D96F}" type="parTrans" cxnId="{CB15E51A-0CD0-45A0-BA91-CAA632F9EFC2}">
      <dgm:prSet/>
      <dgm:spPr/>
      <dgm:t>
        <a:bodyPr/>
        <a:lstStyle/>
        <a:p>
          <a:endParaRPr lang="en-US"/>
        </a:p>
      </dgm:t>
    </dgm:pt>
    <dgm:pt modelId="{9B137906-004B-4982-AFF1-304114EA1170}" type="pres">
      <dgm:prSet presAssocID="{B5D81728-F42B-495D-8EAD-855F3DD2F71A}" presName="Name0" presStyleCnt="0">
        <dgm:presLayoutVars>
          <dgm:dir/>
          <dgm:animLvl val="lvl"/>
          <dgm:resizeHandles val="exact"/>
        </dgm:presLayoutVars>
      </dgm:prSet>
      <dgm:spPr/>
    </dgm:pt>
    <dgm:pt modelId="{759D3622-1C73-49D6-8287-CBB9FBB78E1C}" type="pres">
      <dgm:prSet presAssocID="{B5D81728-F42B-495D-8EAD-855F3DD2F71A}" presName="dummy" presStyleCnt="0"/>
      <dgm:spPr/>
    </dgm:pt>
    <dgm:pt modelId="{BF43FEAA-022F-4B2D-81C5-8D111389E15E}" type="pres">
      <dgm:prSet presAssocID="{B5D81728-F42B-495D-8EAD-855F3DD2F71A}" presName="linH" presStyleCnt="0"/>
      <dgm:spPr/>
    </dgm:pt>
    <dgm:pt modelId="{E5A37243-4036-4DE3-A14F-8D0103BAE2EA}" type="pres">
      <dgm:prSet presAssocID="{B5D81728-F42B-495D-8EAD-855F3DD2F71A}" presName="padding1" presStyleCnt="0"/>
      <dgm:spPr/>
    </dgm:pt>
    <dgm:pt modelId="{00A730F8-520D-47A8-99B9-BA6DE3D0E3DB}" type="pres">
      <dgm:prSet presAssocID="{41880F6E-112B-48EB-9695-5D89E8563E39}" presName="linV" presStyleCnt="0"/>
      <dgm:spPr/>
    </dgm:pt>
    <dgm:pt modelId="{1CF896EE-E43E-4311-92D0-DCA52DAED323}" type="pres">
      <dgm:prSet presAssocID="{41880F6E-112B-48EB-9695-5D89E8563E39}" presName="spVertical1" presStyleCnt="0"/>
      <dgm:spPr/>
    </dgm:pt>
    <dgm:pt modelId="{81CD86FE-5799-46CA-844A-EB85723B63B6}" type="pres">
      <dgm:prSet presAssocID="{41880F6E-112B-48EB-9695-5D89E8563E39}" presName="parTx" presStyleLbl="revTx" presStyleIdx="0" presStyleCnt="3" custScaleX="63325" custLinFactNeighborX="-33432" custLinFactNeighborY="2708">
        <dgm:presLayoutVars>
          <dgm:chMax val="0"/>
          <dgm:chPref val="0"/>
          <dgm:bulletEnabled val="1"/>
        </dgm:presLayoutVars>
      </dgm:prSet>
      <dgm:spPr/>
    </dgm:pt>
    <dgm:pt modelId="{D1D89336-2B9A-47F8-801E-D2B44D14EAA6}" type="pres">
      <dgm:prSet presAssocID="{41880F6E-112B-48EB-9695-5D89E8563E39}" presName="spVertical2" presStyleCnt="0"/>
      <dgm:spPr/>
    </dgm:pt>
    <dgm:pt modelId="{AE30D95D-FE5D-4A69-9BB3-EDE0CC02E2DC}" type="pres">
      <dgm:prSet presAssocID="{41880F6E-112B-48EB-9695-5D89E8563E39}" presName="spVertical3" presStyleCnt="0"/>
      <dgm:spPr/>
    </dgm:pt>
    <dgm:pt modelId="{6D424E7A-8AA6-44B6-9379-C476C68A29F3}" type="pres">
      <dgm:prSet presAssocID="{14715439-DF76-40E4-A07C-597D229ACB2D}" presName="space" presStyleCnt="0"/>
      <dgm:spPr/>
    </dgm:pt>
    <dgm:pt modelId="{635FB1F2-F021-4C6F-BDB6-9C681342BECD}" type="pres">
      <dgm:prSet presAssocID="{8EF12BAD-9E06-4FA7-9566-7A1E1197D230}" presName="linV" presStyleCnt="0"/>
      <dgm:spPr/>
    </dgm:pt>
    <dgm:pt modelId="{A2AE2CD4-C4AB-4987-8F1E-2D6017EEC509}" type="pres">
      <dgm:prSet presAssocID="{8EF12BAD-9E06-4FA7-9566-7A1E1197D230}" presName="spVertical1" presStyleCnt="0"/>
      <dgm:spPr/>
    </dgm:pt>
    <dgm:pt modelId="{1C7F4B21-3973-4910-8EB6-20762C82A225}" type="pres">
      <dgm:prSet presAssocID="{8EF12BAD-9E06-4FA7-9566-7A1E1197D230}" presName="parTx" presStyleLbl="revTx" presStyleIdx="1" presStyleCnt="3" custScaleX="96457" custLinFactNeighborX="-7407" custLinFactNeighborY="3297">
        <dgm:presLayoutVars>
          <dgm:chMax val="0"/>
          <dgm:chPref val="0"/>
          <dgm:bulletEnabled val="1"/>
        </dgm:presLayoutVars>
      </dgm:prSet>
      <dgm:spPr/>
    </dgm:pt>
    <dgm:pt modelId="{C56FE34D-9FD5-4889-B8A8-E9B3681A8FB0}" type="pres">
      <dgm:prSet presAssocID="{8EF12BAD-9E06-4FA7-9566-7A1E1197D230}" presName="spVertical2" presStyleCnt="0"/>
      <dgm:spPr/>
    </dgm:pt>
    <dgm:pt modelId="{4293DECF-58A0-475C-B40E-F5E8784ABA73}" type="pres">
      <dgm:prSet presAssocID="{8EF12BAD-9E06-4FA7-9566-7A1E1197D230}" presName="spVertical3" presStyleCnt="0"/>
      <dgm:spPr/>
    </dgm:pt>
    <dgm:pt modelId="{7EDECF1A-77C5-4404-8A02-B52ED11A0AC6}" type="pres">
      <dgm:prSet presAssocID="{A92B117C-DE14-4792-BA7D-F58B29700C3B}" presName="space" presStyleCnt="0"/>
      <dgm:spPr/>
    </dgm:pt>
    <dgm:pt modelId="{347CFB11-2A91-4CF1-BC13-4263CE44F45D}" type="pres">
      <dgm:prSet presAssocID="{B9479DA5-AE8C-4CB8-9AB1-F7520BE2A402}" presName="linV" presStyleCnt="0"/>
      <dgm:spPr/>
    </dgm:pt>
    <dgm:pt modelId="{7D5B0283-0A9C-4A4F-BC23-6D144375ECDC}" type="pres">
      <dgm:prSet presAssocID="{B9479DA5-AE8C-4CB8-9AB1-F7520BE2A402}" presName="spVertical1" presStyleCnt="0"/>
      <dgm:spPr/>
    </dgm:pt>
    <dgm:pt modelId="{83633700-F65F-4402-AC53-9A1F3DC1DA54}" type="pres">
      <dgm:prSet presAssocID="{B9479DA5-AE8C-4CB8-9AB1-F7520BE2A402}" presName="parTx" presStyleLbl="revTx" presStyleIdx="2" presStyleCnt="3">
        <dgm:presLayoutVars>
          <dgm:chMax val="0"/>
          <dgm:chPref val="0"/>
          <dgm:bulletEnabled val="1"/>
        </dgm:presLayoutVars>
      </dgm:prSet>
      <dgm:spPr/>
    </dgm:pt>
    <dgm:pt modelId="{7035539D-8175-4B04-A1A6-A23CAB253BB6}" type="pres">
      <dgm:prSet presAssocID="{B9479DA5-AE8C-4CB8-9AB1-F7520BE2A402}" presName="spVertical2" presStyleCnt="0"/>
      <dgm:spPr/>
    </dgm:pt>
    <dgm:pt modelId="{EFF8C6EF-2431-4647-BA94-5FA5FCEF9897}" type="pres">
      <dgm:prSet presAssocID="{B9479DA5-AE8C-4CB8-9AB1-F7520BE2A402}" presName="spVertical3" presStyleCnt="0"/>
      <dgm:spPr/>
    </dgm:pt>
    <dgm:pt modelId="{EED4F68C-ABE0-4BD0-BFB2-EA6F29D15E35}" type="pres">
      <dgm:prSet presAssocID="{B5D81728-F42B-495D-8EAD-855F3DD2F71A}" presName="padding2" presStyleCnt="0"/>
      <dgm:spPr/>
    </dgm:pt>
    <dgm:pt modelId="{D7EE06BD-3503-4C38-9873-F35525708925}" type="pres">
      <dgm:prSet presAssocID="{B5D81728-F42B-495D-8EAD-855F3DD2F71A}" presName="negArrow" presStyleCnt="0"/>
      <dgm:spPr/>
    </dgm:pt>
    <dgm:pt modelId="{013F0EBD-BBE2-4DE9-9163-54C3E3FB34D2}" type="pres">
      <dgm:prSet presAssocID="{B5D81728-F42B-495D-8EAD-855F3DD2F71A}" presName="backgroundArrow" presStyleLbl="node1" presStyleIdx="0" presStyleCnt="1" custLinFactNeighborY="-9508"/>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pt>
  </dgm:ptLst>
  <dgm:cxnLst>
    <dgm:cxn modelId="{030D690D-102C-4CF4-BC93-4F68F5CAF03D}" type="presOf" srcId="{41880F6E-112B-48EB-9695-5D89E8563E39}" destId="{81CD86FE-5799-46CA-844A-EB85723B63B6}" srcOrd="0" destOrd="0" presId="urn:microsoft.com/office/officeart/2005/8/layout/hProcess3"/>
    <dgm:cxn modelId="{CB15E51A-0CD0-45A0-BA91-CAA632F9EFC2}" srcId="{B5D81728-F42B-495D-8EAD-855F3DD2F71A}" destId="{41880F6E-112B-48EB-9695-5D89E8563E39}" srcOrd="0" destOrd="0" parTransId="{73375EF2-7BB4-4057-9029-9E1DE611D96F}" sibTransId="{14715439-DF76-40E4-A07C-597D229ACB2D}"/>
    <dgm:cxn modelId="{DF655509-4209-4505-8EE1-7ECDFD3A47FF}" type="presOf" srcId="{8EF12BAD-9E06-4FA7-9566-7A1E1197D230}" destId="{1C7F4B21-3973-4910-8EB6-20762C82A225}" srcOrd="0" destOrd="0" presId="urn:microsoft.com/office/officeart/2005/8/layout/hProcess3"/>
    <dgm:cxn modelId="{6F0EA207-F8D5-4460-A979-52F1C18FE296}" srcId="{B5D81728-F42B-495D-8EAD-855F3DD2F71A}" destId="{B9479DA5-AE8C-4CB8-9AB1-F7520BE2A402}" srcOrd="2" destOrd="0" parTransId="{EF6B5374-5207-4B49-A7B7-8824B8604923}" sibTransId="{2F3CD075-FA5C-428B-8A06-83E747E6CC62}"/>
    <dgm:cxn modelId="{2C62C7A2-90BB-4EAF-B87D-23AFE54DF627}" srcId="{B5D81728-F42B-495D-8EAD-855F3DD2F71A}" destId="{8EF12BAD-9E06-4FA7-9566-7A1E1197D230}" srcOrd="1" destOrd="0" parTransId="{F27F8C6D-1B93-4E6F-98D7-9C498CE2740E}" sibTransId="{A92B117C-DE14-4792-BA7D-F58B29700C3B}"/>
    <dgm:cxn modelId="{E332C396-ECD5-451D-8B84-602D7EB6013A}" type="presOf" srcId="{B9479DA5-AE8C-4CB8-9AB1-F7520BE2A402}" destId="{83633700-F65F-4402-AC53-9A1F3DC1DA54}" srcOrd="0" destOrd="0" presId="urn:microsoft.com/office/officeart/2005/8/layout/hProcess3"/>
    <dgm:cxn modelId="{E60BEA43-4499-4B2C-8074-C0D93E77267A}" type="presOf" srcId="{B5D81728-F42B-495D-8EAD-855F3DD2F71A}" destId="{9B137906-004B-4982-AFF1-304114EA1170}" srcOrd="0" destOrd="0" presId="urn:microsoft.com/office/officeart/2005/8/layout/hProcess3"/>
    <dgm:cxn modelId="{88BF127E-0E95-474D-868C-85B1B8EFDBB2}" type="presParOf" srcId="{9B137906-004B-4982-AFF1-304114EA1170}" destId="{759D3622-1C73-49D6-8287-CBB9FBB78E1C}" srcOrd="0" destOrd="0" presId="urn:microsoft.com/office/officeart/2005/8/layout/hProcess3"/>
    <dgm:cxn modelId="{99547600-E5DA-4585-AFB2-9A08D3CE1492}" type="presParOf" srcId="{9B137906-004B-4982-AFF1-304114EA1170}" destId="{BF43FEAA-022F-4B2D-81C5-8D111389E15E}" srcOrd="1" destOrd="0" presId="urn:microsoft.com/office/officeart/2005/8/layout/hProcess3"/>
    <dgm:cxn modelId="{0DA300CC-2902-4A34-B9F9-2F4158CF1515}" type="presParOf" srcId="{BF43FEAA-022F-4B2D-81C5-8D111389E15E}" destId="{E5A37243-4036-4DE3-A14F-8D0103BAE2EA}" srcOrd="0" destOrd="0" presId="urn:microsoft.com/office/officeart/2005/8/layout/hProcess3"/>
    <dgm:cxn modelId="{7C3DCB1E-AC75-4F40-AD15-7E46BAFC6883}" type="presParOf" srcId="{BF43FEAA-022F-4B2D-81C5-8D111389E15E}" destId="{00A730F8-520D-47A8-99B9-BA6DE3D0E3DB}" srcOrd="1" destOrd="0" presId="urn:microsoft.com/office/officeart/2005/8/layout/hProcess3"/>
    <dgm:cxn modelId="{98962F39-ED5C-4E8E-A526-103D4F466130}" type="presParOf" srcId="{00A730F8-520D-47A8-99B9-BA6DE3D0E3DB}" destId="{1CF896EE-E43E-4311-92D0-DCA52DAED323}" srcOrd="0" destOrd="0" presId="urn:microsoft.com/office/officeart/2005/8/layout/hProcess3"/>
    <dgm:cxn modelId="{AC666C8C-8450-4828-A7EA-45F858141B34}" type="presParOf" srcId="{00A730F8-520D-47A8-99B9-BA6DE3D0E3DB}" destId="{81CD86FE-5799-46CA-844A-EB85723B63B6}" srcOrd="1" destOrd="0" presId="urn:microsoft.com/office/officeart/2005/8/layout/hProcess3"/>
    <dgm:cxn modelId="{6AD65C27-F26E-4D16-9D81-8BC383013725}" type="presParOf" srcId="{00A730F8-520D-47A8-99B9-BA6DE3D0E3DB}" destId="{D1D89336-2B9A-47F8-801E-D2B44D14EAA6}" srcOrd="2" destOrd="0" presId="urn:microsoft.com/office/officeart/2005/8/layout/hProcess3"/>
    <dgm:cxn modelId="{115AF7FB-B9A7-41D4-BCE8-47C5D64B5DAC}" type="presParOf" srcId="{00A730F8-520D-47A8-99B9-BA6DE3D0E3DB}" destId="{AE30D95D-FE5D-4A69-9BB3-EDE0CC02E2DC}" srcOrd="3" destOrd="0" presId="urn:microsoft.com/office/officeart/2005/8/layout/hProcess3"/>
    <dgm:cxn modelId="{3CFD8130-FB6F-4FC6-89D9-E64274D975E3}" type="presParOf" srcId="{BF43FEAA-022F-4B2D-81C5-8D111389E15E}" destId="{6D424E7A-8AA6-44B6-9379-C476C68A29F3}" srcOrd="2" destOrd="0" presId="urn:microsoft.com/office/officeart/2005/8/layout/hProcess3"/>
    <dgm:cxn modelId="{F8B7E8AD-A7E7-40F5-8961-B48E360AC972}" type="presParOf" srcId="{BF43FEAA-022F-4B2D-81C5-8D111389E15E}" destId="{635FB1F2-F021-4C6F-BDB6-9C681342BECD}" srcOrd="3" destOrd="0" presId="urn:microsoft.com/office/officeart/2005/8/layout/hProcess3"/>
    <dgm:cxn modelId="{01D511A3-F196-4796-83D6-118E2A9EA185}" type="presParOf" srcId="{635FB1F2-F021-4C6F-BDB6-9C681342BECD}" destId="{A2AE2CD4-C4AB-4987-8F1E-2D6017EEC509}" srcOrd="0" destOrd="0" presId="urn:microsoft.com/office/officeart/2005/8/layout/hProcess3"/>
    <dgm:cxn modelId="{F9EBE30C-7F18-497F-92E3-7370241A11D8}" type="presParOf" srcId="{635FB1F2-F021-4C6F-BDB6-9C681342BECD}" destId="{1C7F4B21-3973-4910-8EB6-20762C82A225}" srcOrd="1" destOrd="0" presId="urn:microsoft.com/office/officeart/2005/8/layout/hProcess3"/>
    <dgm:cxn modelId="{3405C3A4-886F-455A-B0F7-990C19BB45CE}" type="presParOf" srcId="{635FB1F2-F021-4C6F-BDB6-9C681342BECD}" destId="{C56FE34D-9FD5-4889-B8A8-E9B3681A8FB0}" srcOrd="2" destOrd="0" presId="urn:microsoft.com/office/officeart/2005/8/layout/hProcess3"/>
    <dgm:cxn modelId="{8F167396-708A-403A-BC9E-D94B6ECC972F}" type="presParOf" srcId="{635FB1F2-F021-4C6F-BDB6-9C681342BECD}" destId="{4293DECF-58A0-475C-B40E-F5E8784ABA73}" srcOrd="3" destOrd="0" presId="urn:microsoft.com/office/officeart/2005/8/layout/hProcess3"/>
    <dgm:cxn modelId="{4961C1DC-9724-43BE-8E61-18C4F810B550}" type="presParOf" srcId="{BF43FEAA-022F-4B2D-81C5-8D111389E15E}" destId="{7EDECF1A-77C5-4404-8A02-B52ED11A0AC6}" srcOrd="4" destOrd="0" presId="urn:microsoft.com/office/officeart/2005/8/layout/hProcess3"/>
    <dgm:cxn modelId="{4C88F31E-3AA1-484F-AFD4-5249AC3D8CB3}" type="presParOf" srcId="{BF43FEAA-022F-4B2D-81C5-8D111389E15E}" destId="{347CFB11-2A91-4CF1-BC13-4263CE44F45D}" srcOrd="5" destOrd="0" presId="urn:microsoft.com/office/officeart/2005/8/layout/hProcess3"/>
    <dgm:cxn modelId="{7079AA5D-E267-4ECF-97B8-F2035BA6FBB7}" type="presParOf" srcId="{347CFB11-2A91-4CF1-BC13-4263CE44F45D}" destId="{7D5B0283-0A9C-4A4F-BC23-6D144375ECDC}" srcOrd="0" destOrd="0" presId="urn:microsoft.com/office/officeart/2005/8/layout/hProcess3"/>
    <dgm:cxn modelId="{FFF3BB65-F36D-4562-9B8A-091BBF15E2E0}" type="presParOf" srcId="{347CFB11-2A91-4CF1-BC13-4263CE44F45D}" destId="{83633700-F65F-4402-AC53-9A1F3DC1DA54}" srcOrd="1" destOrd="0" presId="urn:microsoft.com/office/officeart/2005/8/layout/hProcess3"/>
    <dgm:cxn modelId="{20A94875-7F4B-48A8-B4EF-8EBBC9A205C3}" type="presParOf" srcId="{347CFB11-2A91-4CF1-BC13-4263CE44F45D}" destId="{7035539D-8175-4B04-A1A6-A23CAB253BB6}" srcOrd="2" destOrd="0" presId="urn:microsoft.com/office/officeart/2005/8/layout/hProcess3"/>
    <dgm:cxn modelId="{6512FD8C-0DE2-4F1B-A57A-306D77BD9418}" type="presParOf" srcId="{347CFB11-2A91-4CF1-BC13-4263CE44F45D}" destId="{EFF8C6EF-2431-4647-BA94-5FA5FCEF9897}" srcOrd="3" destOrd="0" presId="urn:microsoft.com/office/officeart/2005/8/layout/hProcess3"/>
    <dgm:cxn modelId="{27D05F11-CC6A-449A-B04D-7BCB432BBC19}" type="presParOf" srcId="{BF43FEAA-022F-4B2D-81C5-8D111389E15E}" destId="{EED4F68C-ABE0-4BD0-BFB2-EA6F29D15E35}" srcOrd="6" destOrd="0" presId="urn:microsoft.com/office/officeart/2005/8/layout/hProcess3"/>
    <dgm:cxn modelId="{071D95BA-CD69-4B9A-81AD-AD432C66254B}" type="presParOf" srcId="{BF43FEAA-022F-4B2D-81C5-8D111389E15E}" destId="{D7EE06BD-3503-4C38-9873-F35525708925}" srcOrd="7" destOrd="0" presId="urn:microsoft.com/office/officeart/2005/8/layout/hProcess3"/>
    <dgm:cxn modelId="{E77D166F-3D39-42AE-86CD-BDFDA1A66BCB}" type="presParOf" srcId="{BF43FEAA-022F-4B2D-81C5-8D111389E15E}" destId="{013F0EBD-BBE2-4DE9-9163-54C3E3FB34D2}"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D81728-F42B-495D-8EAD-855F3DD2F71A}" type="doc">
      <dgm:prSet loTypeId="urn:microsoft.com/office/officeart/2005/8/layout/hProcess3" loCatId="process" qsTypeId="urn:microsoft.com/office/officeart/2005/8/quickstyle/simple1" qsCatId="simple" csTypeId="urn:microsoft.com/office/officeart/2005/8/colors/accent1_2" csCatId="accent1" phldr="1"/>
      <dgm:spPr/>
    </dgm:pt>
    <dgm:pt modelId="{8EF12BAD-9E06-4FA7-9566-7A1E1197D230}">
      <dgm:prSet phldrT="[Text]"/>
      <dgm:spPr/>
      <dgm:t>
        <a:bodyPr/>
        <a:lstStyle/>
        <a:p>
          <a:r>
            <a:rPr lang="lt-LT" b="1" dirty="0"/>
            <a:t>2017 m. II </a:t>
          </a:r>
          <a:r>
            <a:rPr lang="lt-LT" b="1" dirty="0" err="1"/>
            <a:t>ketv</a:t>
          </a:r>
          <a:r>
            <a:rPr lang="lt-LT" b="1" dirty="0"/>
            <a:t>.</a:t>
          </a:r>
          <a:endParaRPr lang="en-US" b="1" dirty="0"/>
        </a:p>
      </dgm:t>
    </dgm:pt>
    <dgm:pt modelId="{F27F8C6D-1B93-4E6F-98D7-9C498CE2740E}" type="parTrans" cxnId="{2C62C7A2-90BB-4EAF-B87D-23AFE54DF627}">
      <dgm:prSet/>
      <dgm:spPr/>
      <dgm:t>
        <a:bodyPr/>
        <a:lstStyle/>
        <a:p>
          <a:endParaRPr lang="en-US"/>
        </a:p>
      </dgm:t>
    </dgm:pt>
    <dgm:pt modelId="{A92B117C-DE14-4792-BA7D-F58B29700C3B}" type="sibTrans" cxnId="{2C62C7A2-90BB-4EAF-B87D-23AFE54DF627}">
      <dgm:prSet/>
      <dgm:spPr/>
      <dgm:t>
        <a:bodyPr/>
        <a:lstStyle/>
        <a:p>
          <a:endParaRPr lang="en-US"/>
        </a:p>
      </dgm:t>
    </dgm:pt>
    <dgm:pt modelId="{B9479DA5-AE8C-4CB8-9AB1-F7520BE2A402}">
      <dgm:prSet phldrT="[Text]"/>
      <dgm:spPr/>
      <dgm:t>
        <a:bodyPr/>
        <a:lstStyle/>
        <a:p>
          <a:r>
            <a:rPr lang="lt-LT" b="1" dirty="0"/>
            <a:t>2018 m. II </a:t>
          </a:r>
          <a:r>
            <a:rPr lang="lt-LT" b="1" dirty="0" err="1"/>
            <a:t>ketv</a:t>
          </a:r>
          <a:r>
            <a:rPr lang="lt-LT" b="1" dirty="0"/>
            <a:t>.</a:t>
          </a:r>
          <a:endParaRPr lang="en-US" b="1" dirty="0"/>
        </a:p>
      </dgm:t>
    </dgm:pt>
    <dgm:pt modelId="{EF6B5374-5207-4B49-A7B7-8824B8604923}" type="parTrans" cxnId="{6F0EA207-F8D5-4460-A979-52F1C18FE296}">
      <dgm:prSet/>
      <dgm:spPr/>
      <dgm:t>
        <a:bodyPr/>
        <a:lstStyle/>
        <a:p>
          <a:endParaRPr lang="en-US"/>
        </a:p>
      </dgm:t>
    </dgm:pt>
    <dgm:pt modelId="{2F3CD075-FA5C-428B-8A06-83E747E6CC62}" type="sibTrans" cxnId="{6F0EA207-F8D5-4460-A979-52F1C18FE296}">
      <dgm:prSet/>
      <dgm:spPr/>
      <dgm:t>
        <a:bodyPr/>
        <a:lstStyle/>
        <a:p>
          <a:endParaRPr lang="en-US"/>
        </a:p>
      </dgm:t>
    </dgm:pt>
    <dgm:pt modelId="{41880F6E-112B-48EB-9695-5D89E8563E39}">
      <dgm:prSet phldrT="[Text]"/>
      <dgm:spPr/>
      <dgm:t>
        <a:bodyPr/>
        <a:lstStyle/>
        <a:p>
          <a:r>
            <a:rPr lang="lt-LT" b="1" dirty="0"/>
            <a:t>2016 m. II </a:t>
          </a:r>
          <a:r>
            <a:rPr lang="lt-LT" b="1" dirty="0" err="1"/>
            <a:t>ketv</a:t>
          </a:r>
          <a:r>
            <a:rPr lang="lt-LT" b="1" dirty="0"/>
            <a:t>.</a:t>
          </a:r>
          <a:endParaRPr lang="en-US" b="1" dirty="0"/>
        </a:p>
      </dgm:t>
    </dgm:pt>
    <dgm:pt modelId="{14715439-DF76-40E4-A07C-597D229ACB2D}" type="sibTrans" cxnId="{CB15E51A-0CD0-45A0-BA91-CAA632F9EFC2}">
      <dgm:prSet/>
      <dgm:spPr/>
      <dgm:t>
        <a:bodyPr/>
        <a:lstStyle/>
        <a:p>
          <a:endParaRPr lang="en-US"/>
        </a:p>
      </dgm:t>
    </dgm:pt>
    <dgm:pt modelId="{73375EF2-7BB4-4057-9029-9E1DE611D96F}" type="parTrans" cxnId="{CB15E51A-0CD0-45A0-BA91-CAA632F9EFC2}">
      <dgm:prSet/>
      <dgm:spPr/>
      <dgm:t>
        <a:bodyPr/>
        <a:lstStyle/>
        <a:p>
          <a:endParaRPr lang="en-US"/>
        </a:p>
      </dgm:t>
    </dgm:pt>
    <dgm:pt modelId="{9B137906-004B-4982-AFF1-304114EA1170}" type="pres">
      <dgm:prSet presAssocID="{B5D81728-F42B-495D-8EAD-855F3DD2F71A}" presName="Name0" presStyleCnt="0">
        <dgm:presLayoutVars>
          <dgm:dir/>
          <dgm:animLvl val="lvl"/>
          <dgm:resizeHandles val="exact"/>
        </dgm:presLayoutVars>
      </dgm:prSet>
      <dgm:spPr/>
    </dgm:pt>
    <dgm:pt modelId="{759D3622-1C73-49D6-8287-CBB9FBB78E1C}" type="pres">
      <dgm:prSet presAssocID="{B5D81728-F42B-495D-8EAD-855F3DD2F71A}" presName="dummy" presStyleCnt="0"/>
      <dgm:spPr/>
    </dgm:pt>
    <dgm:pt modelId="{BF43FEAA-022F-4B2D-81C5-8D111389E15E}" type="pres">
      <dgm:prSet presAssocID="{B5D81728-F42B-495D-8EAD-855F3DD2F71A}" presName="linH" presStyleCnt="0"/>
      <dgm:spPr/>
    </dgm:pt>
    <dgm:pt modelId="{E5A37243-4036-4DE3-A14F-8D0103BAE2EA}" type="pres">
      <dgm:prSet presAssocID="{B5D81728-F42B-495D-8EAD-855F3DD2F71A}" presName="padding1" presStyleCnt="0"/>
      <dgm:spPr/>
    </dgm:pt>
    <dgm:pt modelId="{00A730F8-520D-47A8-99B9-BA6DE3D0E3DB}" type="pres">
      <dgm:prSet presAssocID="{41880F6E-112B-48EB-9695-5D89E8563E39}" presName="linV" presStyleCnt="0"/>
      <dgm:spPr/>
    </dgm:pt>
    <dgm:pt modelId="{1CF896EE-E43E-4311-92D0-DCA52DAED323}" type="pres">
      <dgm:prSet presAssocID="{41880F6E-112B-48EB-9695-5D89E8563E39}" presName="spVertical1" presStyleCnt="0"/>
      <dgm:spPr/>
    </dgm:pt>
    <dgm:pt modelId="{81CD86FE-5799-46CA-844A-EB85723B63B6}" type="pres">
      <dgm:prSet presAssocID="{41880F6E-112B-48EB-9695-5D89E8563E39}" presName="parTx" presStyleLbl="revTx" presStyleIdx="0" presStyleCnt="3" custScaleX="63325" custLinFactNeighborX="-33432" custLinFactNeighborY="2708">
        <dgm:presLayoutVars>
          <dgm:chMax val="0"/>
          <dgm:chPref val="0"/>
          <dgm:bulletEnabled val="1"/>
        </dgm:presLayoutVars>
      </dgm:prSet>
      <dgm:spPr/>
    </dgm:pt>
    <dgm:pt modelId="{D1D89336-2B9A-47F8-801E-D2B44D14EAA6}" type="pres">
      <dgm:prSet presAssocID="{41880F6E-112B-48EB-9695-5D89E8563E39}" presName="spVertical2" presStyleCnt="0"/>
      <dgm:spPr/>
    </dgm:pt>
    <dgm:pt modelId="{AE30D95D-FE5D-4A69-9BB3-EDE0CC02E2DC}" type="pres">
      <dgm:prSet presAssocID="{41880F6E-112B-48EB-9695-5D89E8563E39}" presName="spVertical3" presStyleCnt="0"/>
      <dgm:spPr/>
    </dgm:pt>
    <dgm:pt modelId="{6D424E7A-8AA6-44B6-9379-C476C68A29F3}" type="pres">
      <dgm:prSet presAssocID="{14715439-DF76-40E4-A07C-597D229ACB2D}" presName="space" presStyleCnt="0"/>
      <dgm:spPr/>
    </dgm:pt>
    <dgm:pt modelId="{635FB1F2-F021-4C6F-BDB6-9C681342BECD}" type="pres">
      <dgm:prSet presAssocID="{8EF12BAD-9E06-4FA7-9566-7A1E1197D230}" presName="linV" presStyleCnt="0"/>
      <dgm:spPr/>
    </dgm:pt>
    <dgm:pt modelId="{A2AE2CD4-C4AB-4987-8F1E-2D6017EEC509}" type="pres">
      <dgm:prSet presAssocID="{8EF12BAD-9E06-4FA7-9566-7A1E1197D230}" presName="spVertical1" presStyleCnt="0"/>
      <dgm:spPr/>
    </dgm:pt>
    <dgm:pt modelId="{1C7F4B21-3973-4910-8EB6-20762C82A225}" type="pres">
      <dgm:prSet presAssocID="{8EF12BAD-9E06-4FA7-9566-7A1E1197D230}" presName="parTx" presStyleLbl="revTx" presStyleIdx="1" presStyleCnt="3" custScaleX="96457" custLinFactNeighborX="-7407" custLinFactNeighborY="3297">
        <dgm:presLayoutVars>
          <dgm:chMax val="0"/>
          <dgm:chPref val="0"/>
          <dgm:bulletEnabled val="1"/>
        </dgm:presLayoutVars>
      </dgm:prSet>
      <dgm:spPr/>
    </dgm:pt>
    <dgm:pt modelId="{C56FE34D-9FD5-4889-B8A8-E9B3681A8FB0}" type="pres">
      <dgm:prSet presAssocID="{8EF12BAD-9E06-4FA7-9566-7A1E1197D230}" presName="spVertical2" presStyleCnt="0"/>
      <dgm:spPr/>
    </dgm:pt>
    <dgm:pt modelId="{4293DECF-58A0-475C-B40E-F5E8784ABA73}" type="pres">
      <dgm:prSet presAssocID="{8EF12BAD-9E06-4FA7-9566-7A1E1197D230}" presName="spVertical3" presStyleCnt="0"/>
      <dgm:spPr/>
    </dgm:pt>
    <dgm:pt modelId="{7EDECF1A-77C5-4404-8A02-B52ED11A0AC6}" type="pres">
      <dgm:prSet presAssocID="{A92B117C-DE14-4792-BA7D-F58B29700C3B}" presName="space" presStyleCnt="0"/>
      <dgm:spPr/>
    </dgm:pt>
    <dgm:pt modelId="{347CFB11-2A91-4CF1-BC13-4263CE44F45D}" type="pres">
      <dgm:prSet presAssocID="{B9479DA5-AE8C-4CB8-9AB1-F7520BE2A402}" presName="linV" presStyleCnt="0"/>
      <dgm:spPr/>
    </dgm:pt>
    <dgm:pt modelId="{7D5B0283-0A9C-4A4F-BC23-6D144375ECDC}" type="pres">
      <dgm:prSet presAssocID="{B9479DA5-AE8C-4CB8-9AB1-F7520BE2A402}" presName="spVertical1" presStyleCnt="0"/>
      <dgm:spPr/>
    </dgm:pt>
    <dgm:pt modelId="{83633700-F65F-4402-AC53-9A1F3DC1DA54}" type="pres">
      <dgm:prSet presAssocID="{B9479DA5-AE8C-4CB8-9AB1-F7520BE2A402}" presName="parTx" presStyleLbl="revTx" presStyleIdx="2" presStyleCnt="3">
        <dgm:presLayoutVars>
          <dgm:chMax val="0"/>
          <dgm:chPref val="0"/>
          <dgm:bulletEnabled val="1"/>
        </dgm:presLayoutVars>
      </dgm:prSet>
      <dgm:spPr/>
    </dgm:pt>
    <dgm:pt modelId="{7035539D-8175-4B04-A1A6-A23CAB253BB6}" type="pres">
      <dgm:prSet presAssocID="{B9479DA5-AE8C-4CB8-9AB1-F7520BE2A402}" presName="spVertical2" presStyleCnt="0"/>
      <dgm:spPr/>
    </dgm:pt>
    <dgm:pt modelId="{EFF8C6EF-2431-4647-BA94-5FA5FCEF9897}" type="pres">
      <dgm:prSet presAssocID="{B9479DA5-AE8C-4CB8-9AB1-F7520BE2A402}" presName="spVertical3" presStyleCnt="0"/>
      <dgm:spPr/>
    </dgm:pt>
    <dgm:pt modelId="{EED4F68C-ABE0-4BD0-BFB2-EA6F29D15E35}" type="pres">
      <dgm:prSet presAssocID="{B5D81728-F42B-495D-8EAD-855F3DD2F71A}" presName="padding2" presStyleCnt="0"/>
      <dgm:spPr/>
    </dgm:pt>
    <dgm:pt modelId="{D7EE06BD-3503-4C38-9873-F35525708925}" type="pres">
      <dgm:prSet presAssocID="{B5D81728-F42B-495D-8EAD-855F3DD2F71A}" presName="negArrow" presStyleCnt="0"/>
      <dgm:spPr/>
    </dgm:pt>
    <dgm:pt modelId="{013F0EBD-BBE2-4DE9-9163-54C3E3FB34D2}" type="pres">
      <dgm:prSet presAssocID="{B5D81728-F42B-495D-8EAD-855F3DD2F71A}" presName="backgroundArrow" presStyleLbl="node1" presStyleIdx="0" presStyleCn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pt>
  </dgm:ptLst>
  <dgm:cxnLst>
    <dgm:cxn modelId="{030D690D-102C-4CF4-BC93-4F68F5CAF03D}" type="presOf" srcId="{41880F6E-112B-48EB-9695-5D89E8563E39}" destId="{81CD86FE-5799-46CA-844A-EB85723B63B6}" srcOrd="0" destOrd="0" presId="urn:microsoft.com/office/officeart/2005/8/layout/hProcess3"/>
    <dgm:cxn modelId="{CB15E51A-0CD0-45A0-BA91-CAA632F9EFC2}" srcId="{B5D81728-F42B-495D-8EAD-855F3DD2F71A}" destId="{41880F6E-112B-48EB-9695-5D89E8563E39}" srcOrd="0" destOrd="0" parTransId="{73375EF2-7BB4-4057-9029-9E1DE611D96F}" sibTransId="{14715439-DF76-40E4-A07C-597D229ACB2D}"/>
    <dgm:cxn modelId="{DF655509-4209-4505-8EE1-7ECDFD3A47FF}" type="presOf" srcId="{8EF12BAD-9E06-4FA7-9566-7A1E1197D230}" destId="{1C7F4B21-3973-4910-8EB6-20762C82A225}" srcOrd="0" destOrd="0" presId="urn:microsoft.com/office/officeart/2005/8/layout/hProcess3"/>
    <dgm:cxn modelId="{6F0EA207-F8D5-4460-A979-52F1C18FE296}" srcId="{B5D81728-F42B-495D-8EAD-855F3DD2F71A}" destId="{B9479DA5-AE8C-4CB8-9AB1-F7520BE2A402}" srcOrd="2" destOrd="0" parTransId="{EF6B5374-5207-4B49-A7B7-8824B8604923}" sibTransId="{2F3CD075-FA5C-428B-8A06-83E747E6CC62}"/>
    <dgm:cxn modelId="{2C62C7A2-90BB-4EAF-B87D-23AFE54DF627}" srcId="{B5D81728-F42B-495D-8EAD-855F3DD2F71A}" destId="{8EF12BAD-9E06-4FA7-9566-7A1E1197D230}" srcOrd="1" destOrd="0" parTransId="{F27F8C6D-1B93-4E6F-98D7-9C498CE2740E}" sibTransId="{A92B117C-DE14-4792-BA7D-F58B29700C3B}"/>
    <dgm:cxn modelId="{E332C396-ECD5-451D-8B84-602D7EB6013A}" type="presOf" srcId="{B9479DA5-AE8C-4CB8-9AB1-F7520BE2A402}" destId="{83633700-F65F-4402-AC53-9A1F3DC1DA54}" srcOrd="0" destOrd="0" presId="urn:microsoft.com/office/officeart/2005/8/layout/hProcess3"/>
    <dgm:cxn modelId="{E60BEA43-4499-4B2C-8074-C0D93E77267A}" type="presOf" srcId="{B5D81728-F42B-495D-8EAD-855F3DD2F71A}" destId="{9B137906-004B-4982-AFF1-304114EA1170}" srcOrd="0" destOrd="0" presId="urn:microsoft.com/office/officeart/2005/8/layout/hProcess3"/>
    <dgm:cxn modelId="{88BF127E-0E95-474D-868C-85B1B8EFDBB2}" type="presParOf" srcId="{9B137906-004B-4982-AFF1-304114EA1170}" destId="{759D3622-1C73-49D6-8287-CBB9FBB78E1C}" srcOrd="0" destOrd="0" presId="urn:microsoft.com/office/officeart/2005/8/layout/hProcess3"/>
    <dgm:cxn modelId="{99547600-E5DA-4585-AFB2-9A08D3CE1492}" type="presParOf" srcId="{9B137906-004B-4982-AFF1-304114EA1170}" destId="{BF43FEAA-022F-4B2D-81C5-8D111389E15E}" srcOrd="1" destOrd="0" presId="urn:microsoft.com/office/officeart/2005/8/layout/hProcess3"/>
    <dgm:cxn modelId="{0DA300CC-2902-4A34-B9F9-2F4158CF1515}" type="presParOf" srcId="{BF43FEAA-022F-4B2D-81C5-8D111389E15E}" destId="{E5A37243-4036-4DE3-A14F-8D0103BAE2EA}" srcOrd="0" destOrd="0" presId="urn:microsoft.com/office/officeart/2005/8/layout/hProcess3"/>
    <dgm:cxn modelId="{7C3DCB1E-AC75-4F40-AD15-7E46BAFC6883}" type="presParOf" srcId="{BF43FEAA-022F-4B2D-81C5-8D111389E15E}" destId="{00A730F8-520D-47A8-99B9-BA6DE3D0E3DB}" srcOrd="1" destOrd="0" presId="urn:microsoft.com/office/officeart/2005/8/layout/hProcess3"/>
    <dgm:cxn modelId="{98962F39-ED5C-4E8E-A526-103D4F466130}" type="presParOf" srcId="{00A730F8-520D-47A8-99B9-BA6DE3D0E3DB}" destId="{1CF896EE-E43E-4311-92D0-DCA52DAED323}" srcOrd="0" destOrd="0" presId="urn:microsoft.com/office/officeart/2005/8/layout/hProcess3"/>
    <dgm:cxn modelId="{AC666C8C-8450-4828-A7EA-45F858141B34}" type="presParOf" srcId="{00A730F8-520D-47A8-99B9-BA6DE3D0E3DB}" destId="{81CD86FE-5799-46CA-844A-EB85723B63B6}" srcOrd="1" destOrd="0" presId="urn:microsoft.com/office/officeart/2005/8/layout/hProcess3"/>
    <dgm:cxn modelId="{6AD65C27-F26E-4D16-9D81-8BC383013725}" type="presParOf" srcId="{00A730F8-520D-47A8-99B9-BA6DE3D0E3DB}" destId="{D1D89336-2B9A-47F8-801E-D2B44D14EAA6}" srcOrd="2" destOrd="0" presId="urn:microsoft.com/office/officeart/2005/8/layout/hProcess3"/>
    <dgm:cxn modelId="{115AF7FB-B9A7-41D4-BCE8-47C5D64B5DAC}" type="presParOf" srcId="{00A730F8-520D-47A8-99B9-BA6DE3D0E3DB}" destId="{AE30D95D-FE5D-4A69-9BB3-EDE0CC02E2DC}" srcOrd="3" destOrd="0" presId="urn:microsoft.com/office/officeart/2005/8/layout/hProcess3"/>
    <dgm:cxn modelId="{3CFD8130-FB6F-4FC6-89D9-E64274D975E3}" type="presParOf" srcId="{BF43FEAA-022F-4B2D-81C5-8D111389E15E}" destId="{6D424E7A-8AA6-44B6-9379-C476C68A29F3}" srcOrd="2" destOrd="0" presId="urn:microsoft.com/office/officeart/2005/8/layout/hProcess3"/>
    <dgm:cxn modelId="{F8B7E8AD-A7E7-40F5-8961-B48E360AC972}" type="presParOf" srcId="{BF43FEAA-022F-4B2D-81C5-8D111389E15E}" destId="{635FB1F2-F021-4C6F-BDB6-9C681342BECD}" srcOrd="3" destOrd="0" presId="urn:microsoft.com/office/officeart/2005/8/layout/hProcess3"/>
    <dgm:cxn modelId="{01D511A3-F196-4796-83D6-118E2A9EA185}" type="presParOf" srcId="{635FB1F2-F021-4C6F-BDB6-9C681342BECD}" destId="{A2AE2CD4-C4AB-4987-8F1E-2D6017EEC509}" srcOrd="0" destOrd="0" presId="urn:microsoft.com/office/officeart/2005/8/layout/hProcess3"/>
    <dgm:cxn modelId="{F9EBE30C-7F18-497F-92E3-7370241A11D8}" type="presParOf" srcId="{635FB1F2-F021-4C6F-BDB6-9C681342BECD}" destId="{1C7F4B21-3973-4910-8EB6-20762C82A225}" srcOrd="1" destOrd="0" presId="urn:microsoft.com/office/officeart/2005/8/layout/hProcess3"/>
    <dgm:cxn modelId="{3405C3A4-886F-455A-B0F7-990C19BB45CE}" type="presParOf" srcId="{635FB1F2-F021-4C6F-BDB6-9C681342BECD}" destId="{C56FE34D-9FD5-4889-B8A8-E9B3681A8FB0}" srcOrd="2" destOrd="0" presId="urn:microsoft.com/office/officeart/2005/8/layout/hProcess3"/>
    <dgm:cxn modelId="{8F167396-708A-403A-BC9E-D94B6ECC972F}" type="presParOf" srcId="{635FB1F2-F021-4C6F-BDB6-9C681342BECD}" destId="{4293DECF-58A0-475C-B40E-F5E8784ABA73}" srcOrd="3" destOrd="0" presId="urn:microsoft.com/office/officeart/2005/8/layout/hProcess3"/>
    <dgm:cxn modelId="{4961C1DC-9724-43BE-8E61-18C4F810B550}" type="presParOf" srcId="{BF43FEAA-022F-4B2D-81C5-8D111389E15E}" destId="{7EDECF1A-77C5-4404-8A02-B52ED11A0AC6}" srcOrd="4" destOrd="0" presId="urn:microsoft.com/office/officeart/2005/8/layout/hProcess3"/>
    <dgm:cxn modelId="{4C88F31E-3AA1-484F-AFD4-5249AC3D8CB3}" type="presParOf" srcId="{BF43FEAA-022F-4B2D-81C5-8D111389E15E}" destId="{347CFB11-2A91-4CF1-BC13-4263CE44F45D}" srcOrd="5" destOrd="0" presId="urn:microsoft.com/office/officeart/2005/8/layout/hProcess3"/>
    <dgm:cxn modelId="{7079AA5D-E267-4ECF-97B8-F2035BA6FBB7}" type="presParOf" srcId="{347CFB11-2A91-4CF1-BC13-4263CE44F45D}" destId="{7D5B0283-0A9C-4A4F-BC23-6D144375ECDC}" srcOrd="0" destOrd="0" presId="urn:microsoft.com/office/officeart/2005/8/layout/hProcess3"/>
    <dgm:cxn modelId="{FFF3BB65-F36D-4562-9B8A-091BBF15E2E0}" type="presParOf" srcId="{347CFB11-2A91-4CF1-BC13-4263CE44F45D}" destId="{83633700-F65F-4402-AC53-9A1F3DC1DA54}" srcOrd="1" destOrd="0" presId="urn:microsoft.com/office/officeart/2005/8/layout/hProcess3"/>
    <dgm:cxn modelId="{20A94875-7F4B-48A8-B4EF-8EBBC9A205C3}" type="presParOf" srcId="{347CFB11-2A91-4CF1-BC13-4263CE44F45D}" destId="{7035539D-8175-4B04-A1A6-A23CAB253BB6}" srcOrd="2" destOrd="0" presId="urn:microsoft.com/office/officeart/2005/8/layout/hProcess3"/>
    <dgm:cxn modelId="{6512FD8C-0DE2-4F1B-A57A-306D77BD9418}" type="presParOf" srcId="{347CFB11-2A91-4CF1-BC13-4263CE44F45D}" destId="{EFF8C6EF-2431-4647-BA94-5FA5FCEF9897}" srcOrd="3" destOrd="0" presId="urn:microsoft.com/office/officeart/2005/8/layout/hProcess3"/>
    <dgm:cxn modelId="{27D05F11-CC6A-449A-B04D-7BCB432BBC19}" type="presParOf" srcId="{BF43FEAA-022F-4B2D-81C5-8D111389E15E}" destId="{EED4F68C-ABE0-4BD0-BFB2-EA6F29D15E35}" srcOrd="6" destOrd="0" presId="urn:microsoft.com/office/officeart/2005/8/layout/hProcess3"/>
    <dgm:cxn modelId="{071D95BA-CD69-4B9A-81AD-AD432C66254B}" type="presParOf" srcId="{BF43FEAA-022F-4B2D-81C5-8D111389E15E}" destId="{D7EE06BD-3503-4C38-9873-F35525708925}" srcOrd="7" destOrd="0" presId="urn:microsoft.com/office/officeart/2005/8/layout/hProcess3"/>
    <dgm:cxn modelId="{E77D166F-3D39-42AE-86CD-BDFDA1A66BCB}" type="presParOf" srcId="{BF43FEAA-022F-4B2D-81C5-8D111389E15E}" destId="{013F0EBD-BBE2-4DE9-9163-54C3E3FB34D2}"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D81728-F42B-495D-8EAD-855F3DD2F71A}" type="doc">
      <dgm:prSet loTypeId="urn:microsoft.com/office/officeart/2005/8/layout/hProcess3" loCatId="process" qsTypeId="urn:microsoft.com/office/officeart/2005/8/quickstyle/simple1" qsCatId="simple" csTypeId="urn:microsoft.com/office/officeart/2005/8/colors/accent1_2" csCatId="accent1" phldr="1"/>
      <dgm:spPr/>
    </dgm:pt>
    <dgm:pt modelId="{8EF12BAD-9E06-4FA7-9566-7A1E1197D230}">
      <dgm:prSet phldrT="[Text]"/>
      <dgm:spPr/>
      <dgm:t>
        <a:bodyPr/>
        <a:lstStyle/>
        <a:p>
          <a:r>
            <a:rPr lang="lt-LT" b="1" dirty="0"/>
            <a:t>2017 m. II </a:t>
          </a:r>
          <a:r>
            <a:rPr lang="lt-LT" b="1" dirty="0" err="1"/>
            <a:t>ketv</a:t>
          </a:r>
          <a:r>
            <a:rPr lang="lt-LT" b="1" dirty="0"/>
            <a:t>.</a:t>
          </a:r>
          <a:endParaRPr lang="en-US" b="1" dirty="0"/>
        </a:p>
      </dgm:t>
    </dgm:pt>
    <dgm:pt modelId="{F27F8C6D-1B93-4E6F-98D7-9C498CE2740E}" type="parTrans" cxnId="{2C62C7A2-90BB-4EAF-B87D-23AFE54DF627}">
      <dgm:prSet/>
      <dgm:spPr/>
      <dgm:t>
        <a:bodyPr/>
        <a:lstStyle/>
        <a:p>
          <a:endParaRPr lang="en-US"/>
        </a:p>
      </dgm:t>
    </dgm:pt>
    <dgm:pt modelId="{A92B117C-DE14-4792-BA7D-F58B29700C3B}" type="sibTrans" cxnId="{2C62C7A2-90BB-4EAF-B87D-23AFE54DF627}">
      <dgm:prSet/>
      <dgm:spPr/>
      <dgm:t>
        <a:bodyPr/>
        <a:lstStyle/>
        <a:p>
          <a:endParaRPr lang="en-US"/>
        </a:p>
      </dgm:t>
    </dgm:pt>
    <dgm:pt modelId="{B9479DA5-AE8C-4CB8-9AB1-F7520BE2A402}">
      <dgm:prSet phldrT="[Text]"/>
      <dgm:spPr/>
      <dgm:t>
        <a:bodyPr/>
        <a:lstStyle/>
        <a:p>
          <a:r>
            <a:rPr lang="lt-LT" b="1" dirty="0"/>
            <a:t>2018 m. II </a:t>
          </a:r>
          <a:r>
            <a:rPr lang="lt-LT" b="1" dirty="0" err="1"/>
            <a:t>ketv</a:t>
          </a:r>
          <a:r>
            <a:rPr lang="lt-LT" b="1" dirty="0"/>
            <a:t>.</a:t>
          </a:r>
          <a:endParaRPr lang="en-US" b="1" dirty="0"/>
        </a:p>
      </dgm:t>
    </dgm:pt>
    <dgm:pt modelId="{EF6B5374-5207-4B49-A7B7-8824B8604923}" type="parTrans" cxnId="{6F0EA207-F8D5-4460-A979-52F1C18FE296}">
      <dgm:prSet/>
      <dgm:spPr/>
      <dgm:t>
        <a:bodyPr/>
        <a:lstStyle/>
        <a:p>
          <a:endParaRPr lang="en-US"/>
        </a:p>
      </dgm:t>
    </dgm:pt>
    <dgm:pt modelId="{2F3CD075-FA5C-428B-8A06-83E747E6CC62}" type="sibTrans" cxnId="{6F0EA207-F8D5-4460-A979-52F1C18FE296}">
      <dgm:prSet/>
      <dgm:spPr/>
      <dgm:t>
        <a:bodyPr/>
        <a:lstStyle/>
        <a:p>
          <a:endParaRPr lang="en-US"/>
        </a:p>
      </dgm:t>
    </dgm:pt>
    <dgm:pt modelId="{41880F6E-112B-48EB-9695-5D89E8563E39}">
      <dgm:prSet phldrT="[Text]"/>
      <dgm:spPr/>
      <dgm:t>
        <a:bodyPr/>
        <a:lstStyle/>
        <a:p>
          <a:r>
            <a:rPr lang="lt-LT" b="1" dirty="0"/>
            <a:t>2016 m. vasario 22 d.</a:t>
          </a:r>
          <a:endParaRPr lang="en-US" b="1" dirty="0"/>
        </a:p>
      </dgm:t>
    </dgm:pt>
    <dgm:pt modelId="{14715439-DF76-40E4-A07C-597D229ACB2D}" type="sibTrans" cxnId="{CB15E51A-0CD0-45A0-BA91-CAA632F9EFC2}">
      <dgm:prSet/>
      <dgm:spPr/>
      <dgm:t>
        <a:bodyPr/>
        <a:lstStyle/>
        <a:p>
          <a:endParaRPr lang="en-US"/>
        </a:p>
      </dgm:t>
    </dgm:pt>
    <dgm:pt modelId="{73375EF2-7BB4-4057-9029-9E1DE611D96F}" type="parTrans" cxnId="{CB15E51A-0CD0-45A0-BA91-CAA632F9EFC2}">
      <dgm:prSet/>
      <dgm:spPr/>
      <dgm:t>
        <a:bodyPr/>
        <a:lstStyle/>
        <a:p>
          <a:endParaRPr lang="en-US"/>
        </a:p>
      </dgm:t>
    </dgm:pt>
    <dgm:pt modelId="{9B137906-004B-4982-AFF1-304114EA1170}" type="pres">
      <dgm:prSet presAssocID="{B5D81728-F42B-495D-8EAD-855F3DD2F71A}" presName="Name0" presStyleCnt="0">
        <dgm:presLayoutVars>
          <dgm:dir/>
          <dgm:animLvl val="lvl"/>
          <dgm:resizeHandles val="exact"/>
        </dgm:presLayoutVars>
      </dgm:prSet>
      <dgm:spPr/>
    </dgm:pt>
    <dgm:pt modelId="{759D3622-1C73-49D6-8287-CBB9FBB78E1C}" type="pres">
      <dgm:prSet presAssocID="{B5D81728-F42B-495D-8EAD-855F3DD2F71A}" presName="dummy" presStyleCnt="0"/>
      <dgm:spPr/>
    </dgm:pt>
    <dgm:pt modelId="{BF43FEAA-022F-4B2D-81C5-8D111389E15E}" type="pres">
      <dgm:prSet presAssocID="{B5D81728-F42B-495D-8EAD-855F3DD2F71A}" presName="linH" presStyleCnt="0"/>
      <dgm:spPr/>
    </dgm:pt>
    <dgm:pt modelId="{E5A37243-4036-4DE3-A14F-8D0103BAE2EA}" type="pres">
      <dgm:prSet presAssocID="{B5D81728-F42B-495D-8EAD-855F3DD2F71A}" presName="padding1" presStyleCnt="0"/>
      <dgm:spPr/>
    </dgm:pt>
    <dgm:pt modelId="{00A730F8-520D-47A8-99B9-BA6DE3D0E3DB}" type="pres">
      <dgm:prSet presAssocID="{41880F6E-112B-48EB-9695-5D89E8563E39}" presName="linV" presStyleCnt="0"/>
      <dgm:spPr/>
    </dgm:pt>
    <dgm:pt modelId="{1CF896EE-E43E-4311-92D0-DCA52DAED323}" type="pres">
      <dgm:prSet presAssocID="{41880F6E-112B-48EB-9695-5D89E8563E39}" presName="spVertical1" presStyleCnt="0"/>
      <dgm:spPr/>
    </dgm:pt>
    <dgm:pt modelId="{81CD86FE-5799-46CA-844A-EB85723B63B6}" type="pres">
      <dgm:prSet presAssocID="{41880F6E-112B-48EB-9695-5D89E8563E39}" presName="parTx" presStyleLbl="revTx" presStyleIdx="0" presStyleCnt="3" custScaleX="100105" custLinFactNeighborX="-23542" custLinFactNeighborY="3653">
        <dgm:presLayoutVars>
          <dgm:chMax val="0"/>
          <dgm:chPref val="0"/>
          <dgm:bulletEnabled val="1"/>
        </dgm:presLayoutVars>
      </dgm:prSet>
      <dgm:spPr/>
    </dgm:pt>
    <dgm:pt modelId="{D1D89336-2B9A-47F8-801E-D2B44D14EAA6}" type="pres">
      <dgm:prSet presAssocID="{41880F6E-112B-48EB-9695-5D89E8563E39}" presName="spVertical2" presStyleCnt="0"/>
      <dgm:spPr/>
    </dgm:pt>
    <dgm:pt modelId="{AE30D95D-FE5D-4A69-9BB3-EDE0CC02E2DC}" type="pres">
      <dgm:prSet presAssocID="{41880F6E-112B-48EB-9695-5D89E8563E39}" presName="spVertical3" presStyleCnt="0"/>
      <dgm:spPr/>
    </dgm:pt>
    <dgm:pt modelId="{6D424E7A-8AA6-44B6-9379-C476C68A29F3}" type="pres">
      <dgm:prSet presAssocID="{14715439-DF76-40E4-A07C-597D229ACB2D}" presName="space" presStyleCnt="0"/>
      <dgm:spPr/>
    </dgm:pt>
    <dgm:pt modelId="{635FB1F2-F021-4C6F-BDB6-9C681342BECD}" type="pres">
      <dgm:prSet presAssocID="{8EF12BAD-9E06-4FA7-9566-7A1E1197D230}" presName="linV" presStyleCnt="0"/>
      <dgm:spPr/>
    </dgm:pt>
    <dgm:pt modelId="{A2AE2CD4-C4AB-4987-8F1E-2D6017EEC509}" type="pres">
      <dgm:prSet presAssocID="{8EF12BAD-9E06-4FA7-9566-7A1E1197D230}" presName="spVertical1" presStyleCnt="0"/>
      <dgm:spPr/>
    </dgm:pt>
    <dgm:pt modelId="{1C7F4B21-3973-4910-8EB6-20762C82A225}" type="pres">
      <dgm:prSet presAssocID="{8EF12BAD-9E06-4FA7-9566-7A1E1197D230}" presName="parTx" presStyleLbl="revTx" presStyleIdx="1" presStyleCnt="3" custScaleX="96457" custLinFactNeighborX="-10815" custLinFactNeighborY="-7326">
        <dgm:presLayoutVars>
          <dgm:chMax val="0"/>
          <dgm:chPref val="0"/>
          <dgm:bulletEnabled val="1"/>
        </dgm:presLayoutVars>
      </dgm:prSet>
      <dgm:spPr/>
    </dgm:pt>
    <dgm:pt modelId="{C56FE34D-9FD5-4889-B8A8-E9B3681A8FB0}" type="pres">
      <dgm:prSet presAssocID="{8EF12BAD-9E06-4FA7-9566-7A1E1197D230}" presName="spVertical2" presStyleCnt="0"/>
      <dgm:spPr/>
    </dgm:pt>
    <dgm:pt modelId="{4293DECF-58A0-475C-B40E-F5E8784ABA73}" type="pres">
      <dgm:prSet presAssocID="{8EF12BAD-9E06-4FA7-9566-7A1E1197D230}" presName="spVertical3" presStyleCnt="0"/>
      <dgm:spPr/>
    </dgm:pt>
    <dgm:pt modelId="{7EDECF1A-77C5-4404-8A02-B52ED11A0AC6}" type="pres">
      <dgm:prSet presAssocID="{A92B117C-DE14-4792-BA7D-F58B29700C3B}" presName="space" presStyleCnt="0"/>
      <dgm:spPr/>
    </dgm:pt>
    <dgm:pt modelId="{347CFB11-2A91-4CF1-BC13-4263CE44F45D}" type="pres">
      <dgm:prSet presAssocID="{B9479DA5-AE8C-4CB8-9AB1-F7520BE2A402}" presName="linV" presStyleCnt="0"/>
      <dgm:spPr/>
    </dgm:pt>
    <dgm:pt modelId="{7D5B0283-0A9C-4A4F-BC23-6D144375ECDC}" type="pres">
      <dgm:prSet presAssocID="{B9479DA5-AE8C-4CB8-9AB1-F7520BE2A402}" presName="spVertical1" presStyleCnt="0"/>
      <dgm:spPr/>
    </dgm:pt>
    <dgm:pt modelId="{83633700-F65F-4402-AC53-9A1F3DC1DA54}" type="pres">
      <dgm:prSet presAssocID="{B9479DA5-AE8C-4CB8-9AB1-F7520BE2A402}" presName="parTx" presStyleLbl="revTx" presStyleIdx="2" presStyleCnt="3">
        <dgm:presLayoutVars>
          <dgm:chMax val="0"/>
          <dgm:chPref val="0"/>
          <dgm:bulletEnabled val="1"/>
        </dgm:presLayoutVars>
      </dgm:prSet>
      <dgm:spPr/>
    </dgm:pt>
    <dgm:pt modelId="{7035539D-8175-4B04-A1A6-A23CAB253BB6}" type="pres">
      <dgm:prSet presAssocID="{B9479DA5-AE8C-4CB8-9AB1-F7520BE2A402}" presName="spVertical2" presStyleCnt="0"/>
      <dgm:spPr/>
    </dgm:pt>
    <dgm:pt modelId="{EFF8C6EF-2431-4647-BA94-5FA5FCEF9897}" type="pres">
      <dgm:prSet presAssocID="{B9479DA5-AE8C-4CB8-9AB1-F7520BE2A402}" presName="spVertical3" presStyleCnt="0"/>
      <dgm:spPr/>
    </dgm:pt>
    <dgm:pt modelId="{EED4F68C-ABE0-4BD0-BFB2-EA6F29D15E35}" type="pres">
      <dgm:prSet presAssocID="{B5D81728-F42B-495D-8EAD-855F3DD2F71A}" presName="padding2" presStyleCnt="0"/>
      <dgm:spPr/>
    </dgm:pt>
    <dgm:pt modelId="{D7EE06BD-3503-4C38-9873-F35525708925}" type="pres">
      <dgm:prSet presAssocID="{B5D81728-F42B-495D-8EAD-855F3DD2F71A}" presName="negArrow" presStyleCnt="0"/>
      <dgm:spPr/>
    </dgm:pt>
    <dgm:pt modelId="{013F0EBD-BBE2-4DE9-9163-54C3E3FB34D2}" type="pres">
      <dgm:prSet presAssocID="{B5D81728-F42B-495D-8EAD-855F3DD2F71A}" presName="backgroundArrow" presStyleLbl="node1" presStyleIdx="0" presStyleCn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pt>
  </dgm:ptLst>
  <dgm:cxnLst>
    <dgm:cxn modelId="{030D690D-102C-4CF4-BC93-4F68F5CAF03D}" type="presOf" srcId="{41880F6E-112B-48EB-9695-5D89E8563E39}" destId="{81CD86FE-5799-46CA-844A-EB85723B63B6}" srcOrd="0" destOrd="0" presId="urn:microsoft.com/office/officeart/2005/8/layout/hProcess3"/>
    <dgm:cxn modelId="{CB15E51A-0CD0-45A0-BA91-CAA632F9EFC2}" srcId="{B5D81728-F42B-495D-8EAD-855F3DD2F71A}" destId="{41880F6E-112B-48EB-9695-5D89E8563E39}" srcOrd="0" destOrd="0" parTransId="{73375EF2-7BB4-4057-9029-9E1DE611D96F}" sibTransId="{14715439-DF76-40E4-A07C-597D229ACB2D}"/>
    <dgm:cxn modelId="{DF655509-4209-4505-8EE1-7ECDFD3A47FF}" type="presOf" srcId="{8EF12BAD-9E06-4FA7-9566-7A1E1197D230}" destId="{1C7F4B21-3973-4910-8EB6-20762C82A225}" srcOrd="0" destOrd="0" presId="urn:microsoft.com/office/officeart/2005/8/layout/hProcess3"/>
    <dgm:cxn modelId="{6F0EA207-F8D5-4460-A979-52F1C18FE296}" srcId="{B5D81728-F42B-495D-8EAD-855F3DD2F71A}" destId="{B9479DA5-AE8C-4CB8-9AB1-F7520BE2A402}" srcOrd="2" destOrd="0" parTransId="{EF6B5374-5207-4B49-A7B7-8824B8604923}" sibTransId="{2F3CD075-FA5C-428B-8A06-83E747E6CC62}"/>
    <dgm:cxn modelId="{2C62C7A2-90BB-4EAF-B87D-23AFE54DF627}" srcId="{B5D81728-F42B-495D-8EAD-855F3DD2F71A}" destId="{8EF12BAD-9E06-4FA7-9566-7A1E1197D230}" srcOrd="1" destOrd="0" parTransId="{F27F8C6D-1B93-4E6F-98D7-9C498CE2740E}" sibTransId="{A92B117C-DE14-4792-BA7D-F58B29700C3B}"/>
    <dgm:cxn modelId="{E332C396-ECD5-451D-8B84-602D7EB6013A}" type="presOf" srcId="{B9479DA5-AE8C-4CB8-9AB1-F7520BE2A402}" destId="{83633700-F65F-4402-AC53-9A1F3DC1DA54}" srcOrd="0" destOrd="0" presId="urn:microsoft.com/office/officeart/2005/8/layout/hProcess3"/>
    <dgm:cxn modelId="{E60BEA43-4499-4B2C-8074-C0D93E77267A}" type="presOf" srcId="{B5D81728-F42B-495D-8EAD-855F3DD2F71A}" destId="{9B137906-004B-4982-AFF1-304114EA1170}" srcOrd="0" destOrd="0" presId="urn:microsoft.com/office/officeart/2005/8/layout/hProcess3"/>
    <dgm:cxn modelId="{88BF127E-0E95-474D-868C-85B1B8EFDBB2}" type="presParOf" srcId="{9B137906-004B-4982-AFF1-304114EA1170}" destId="{759D3622-1C73-49D6-8287-CBB9FBB78E1C}" srcOrd="0" destOrd="0" presId="urn:microsoft.com/office/officeart/2005/8/layout/hProcess3"/>
    <dgm:cxn modelId="{99547600-E5DA-4585-AFB2-9A08D3CE1492}" type="presParOf" srcId="{9B137906-004B-4982-AFF1-304114EA1170}" destId="{BF43FEAA-022F-4B2D-81C5-8D111389E15E}" srcOrd="1" destOrd="0" presId="urn:microsoft.com/office/officeart/2005/8/layout/hProcess3"/>
    <dgm:cxn modelId="{0DA300CC-2902-4A34-B9F9-2F4158CF1515}" type="presParOf" srcId="{BF43FEAA-022F-4B2D-81C5-8D111389E15E}" destId="{E5A37243-4036-4DE3-A14F-8D0103BAE2EA}" srcOrd="0" destOrd="0" presId="urn:microsoft.com/office/officeart/2005/8/layout/hProcess3"/>
    <dgm:cxn modelId="{7C3DCB1E-AC75-4F40-AD15-7E46BAFC6883}" type="presParOf" srcId="{BF43FEAA-022F-4B2D-81C5-8D111389E15E}" destId="{00A730F8-520D-47A8-99B9-BA6DE3D0E3DB}" srcOrd="1" destOrd="0" presId="urn:microsoft.com/office/officeart/2005/8/layout/hProcess3"/>
    <dgm:cxn modelId="{98962F39-ED5C-4E8E-A526-103D4F466130}" type="presParOf" srcId="{00A730F8-520D-47A8-99B9-BA6DE3D0E3DB}" destId="{1CF896EE-E43E-4311-92D0-DCA52DAED323}" srcOrd="0" destOrd="0" presId="urn:microsoft.com/office/officeart/2005/8/layout/hProcess3"/>
    <dgm:cxn modelId="{AC666C8C-8450-4828-A7EA-45F858141B34}" type="presParOf" srcId="{00A730F8-520D-47A8-99B9-BA6DE3D0E3DB}" destId="{81CD86FE-5799-46CA-844A-EB85723B63B6}" srcOrd="1" destOrd="0" presId="urn:microsoft.com/office/officeart/2005/8/layout/hProcess3"/>
    <dgm:cxn modelId="{6AD65C27-F26E-4D16-9D81-8BC383013725}" type="presParOf" srcId="{00A730F8-520D-47A8-99B9-BA6DE3D0E3DB}" destId="{D1D89336-2B9A-47F8-801E-D2B44D14EAA6}" srcOrd="2" destOrd="0" presId="urn:microsoft.com/office/officeart/2005/8/layout/hProcess3"/>
    <dgm:cxn modelId="{115AF7FB-B9A7-41D4-BCE8-47C5D64B5DAC}" type="presParOf" srcId="{00A730F8-520D-47A8-99B9-BA6DE3D0E3DB}" destId="{AE30D95D-FE5D-4A69-9BB3-EDE0CC02E2DC}" srcOrd="3" destOrd="0" presId="urn:microsoft.com/office/officeart/2005/8/layout/hProcess3"/>
    <dgm:cxn modelId="{3CFD8130-FB6F-4FC6-89D9-E64274D975E3}" type="presParOf" srcId="{BF43FEAA-022F-4B2D-81C5-8D111389E15E}" destId="{6D424E7A-8AA6-44B6-9379-C476C68A29F3}" srcOrd="2" destOrd="0" presId="urn:microsoft.com/office/officeart/2005/8/layout/hProcess3"/>
    <dgm:cxn modelId="{F8B7E8AD-A7E7-40F5-8961-B48E360AC972}" type="presParOf" srcId="{BF43FEAA-022F-4B2D-81C5-8D111389E15E}" destId="{635FB1F2-F021-4C6F-BDB6-9C681342BECD}" srcOrd="3" destOrd="0" presId="urn:microsoft.com/office/officeart/2005/8/layout/hProcess3"/>
    <dgm:cxn modelId="{01D511A3-F196-4796-83D6-118E2A9EA185}" type="presParOf" srcId="{635FB1F2-F021-4C6F-BDB6-9C681342BECD}" destId="{A2AE2CD4-C4AB-4987-8F1E-2D6017EEC509}" srcOrd="0" destOrd="0" presId="urn:microsoft.com/office/officeart/2005/8/layout/hProcess3"/>
    <dgm:cxn modelId="{F9EBE30C-7F18-497F-92E3-7370241A11D8}" type="presParOf" srcId="{635FB1F2-F021-4C6F-BDB6-9C681342BECD}" destId="{1C7F4B21-3973-4910-8EB6-20762C82A225}" srcOrd="1" destOrd="0" presId="urn:microsoft.com/office/officeart/2005/8/layout/hProcess3"/>
    <dgm:cxn modelId="{3405C3A4-886F-455A-B0F7-990C19BB45CE}" type="presParOf" srcId="{635FB1F2-F021-4C6F-BDB6-9C681342BECD}" destId="{C56FE34D-9FD5-4889-B8A8-E9B3681A8FB0}" srcOrd="2" destOrd="0" presId="urn:microsoft.com/office/officeart/2005/8/layout/hProcess3"/>
    <dgm:cxn modelId="{8F167396-708A-403A-BC9E-D94B6ECC972F}" type="presParOf" srcId="{635FB1F2-F021-4C6F-BDB6-9C681342BECD}" destId="{4293DECF-58A0-475C-B40E-F5E8784ABA73}" srcOrd="3" destOrd="0" presId="urn:microsoft.com/office/officeart/2005/8/layout/hProcess3"/>
    <dgm:cxn modelId="{4961C1DC-9724-43BE-8E61-18C4F810B550}" type="presParOf" srcId="{BF43FEAA-022F-4B2D-81C5-8D111389E15E}" destId="{7EDECF1A-77C5-4404-8A02-B52ED11A0AC6}" srcOrd="4" destOrd="0" presId="urn:microsoft.com/office/officeart/2005/8/layout/hProcess3"/>
    <dgm:cxn modelId="{4C88F31E-3AA1-484F-AFD4-5249AC3D8CB3}" type="presParOf" srcId="{BF43FEAA-022F-4B2D-81C5-8D111389E15E}" destId="{347CFB11-2A91-4CF1-BC13-4263CE44F45D}" srcOrd="5" destOrd="0" presId="urn:microsoft.com/office/officeart/2005/8/layout/hProcess3"/>
    <dgm:cxn modelId="{7079AA5D-E267-4ECF-97B8-F2035BA6FBB7}" type="presParOf" srcId="{347CFB11-2A91-4CF1-BC13-4263CE44F45D}" destId="{7D5B0283-0A9C-4A4F-BC23-6D144375ECDC}" srcOrd="0" destOrd="0" presId="urn:microsoft.com/office/officeart/2005/8/layout/hProcess3"/>
    <dgm:cxn modelId="{FFF3BB65-F36D-4562-9B8A-091BBF15E2E0}" type="presParOf" srcId="{347CFB11-2A91-4CF1-BC13-4263CE44F45D}" destId="{83633700-F65F-4402-AC53-9A1F3DC1DA54}" srcOrd="1" destOrd="0" presId="urn:microsoft.com/office/officeart/2005/8/layout/hProcess3"/>
    <dgm:cxn modelId="{20A94875-7F4B-48A8-B4EF-8EBBC9A205C3}" type="presParOf" srcId="{347CFB11-2A91-4CF1-BC13-4263CE44F45D}" destId="{7035539D-8175-4B04-A1A6-A23CAB253BB6}" srcOrd="2" destOrd="0" presId="urn:microsoft.com/office/officeart/2005/8/layout/hProcess3"/>
    <dgm:cxn modelId="{6512FD8C-0DE2-4F1B-A57A-306D77BD9418}" type="presParOf" srcId="{347CFB11-2A91-4CF1-BC13-4263CE44F45D}" destId="{EFF8C6EF-2431-4647-BA94-5FA5FCEF9897}" srcOrd="3" destOrd="0" presId="urn:microsoft.com/office/officeart/2005/8/layout/hProcess3"/>
    <dgm:cxn modelId="{27D05F11-CC6A-449A-B04D-7BCB432BBC19}" type="presParOf" srcId="{BF43FEAA-022F-4B2D-81C5-8D111389E15E}" destId="{EED4F68C-ABE0-4BD0-BFB2-EA6F29D15E35}" srcOrd="6" destOrd="0" presId="urn:microsoft.com/office/officeart/2005/8/layout/hProcess3"/>
    <dgm:cxn modelId="{071D95BA-CD69-4B9A-81AD-AD432C66254B}" type="presParOf" srcId="{BF43FEAA-022F-4B2D-81C5-8D111389E15E}" destId="{D7EE06BD-3503-4C38-9873-F35525708925}" srcOrd="7" destOrd="0" presId="urn:microsoft.com/office/officeart/2005/8/layout/hProcess3"/>
    <dgm:cxn modelId="{E77D166F-3D39-42AE-86CD-BDFDA1A66BCB}" type="presParOf" srcId="{BF43FEAA-022F-4B2D-81C5-8D111389E15E}" destId="{013F0EBD-BBE2-4DE9-9163-54C3E3FB34D2}"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D81728-F42B-495D-8EAD-855F3DD2F71A}" type="doc">
      <dgm:prSet loTypeId="urn:microsoft.com/office/officeart/2005/8/layout/hProcess3" loCatId="process" qsTypeId="urn:microsoft.com/office/officeart/2005/8/quickstyle/simple1" qsCatId="simple" csTypeId="urn:microsoft.com/office/officeart/2005/8/colors/accent1_2" csCatId="accent1" phldr="1"/>
      <dgm:spPr/>
    </dgm:pt>
    <dgm:pt modelId="{8EF12BAD-9E06-4FA7-9566-7A1E1197D230}">
      <dgm:prSet phldrT="[Text]" custT="1"/>
      <dgm:spPr/>
      <dgm:t>
        <a:bodyPr/>
        <a:lstStyle/>
        <a:p>
          <a:pPr algn="l"/>
          <a:r>
            <a:rPr lang="lt-LT" sz="2000" b="1" dirty="0"/>
            <a:t>2016 m. IV </a:t>
          </a:r>
          <a:r>
            <a:rPr lang="lt-LT" sz="2000" b="1" dirty="0" err="1"/>
            <a:t>ketv</a:t>
          </a:r>
          <a:r>
            <a:rPr lang="lt-LT" sz="2500" b="1" dirty="0"/>
            <a:t>.</a:t>
          </a:r>
          <a:endParaRPr lang="en-US" sz="2500" b="1" dirty="0"/>
        </a:p>
      </dgm:t>
    </dgm:pt>
    <dgm:pt modelId="{F27F8C6D-1B93-4E6F-98D7-9C498CE2740E}" type="parTrans" cxnId="{2C62C7A2-90BB-4EAF-B87D-23AFE54DF627}">
      <dgm:prSet/>
      <dgm:spPr/>
      <dgm:t>
        <a:bodyPr/>
        <a:lstStyle/>
        <a:p>
          <a:pPr algn="l"/>
          <a:endParaRPr lang="en-US"/>
        </a:p>
      </dgm:t>
    </dgm:pt>
    <dgm:pt modelId="{A92B117C-DE14-4792-BA7D-F58B29700C3B}" type="sibTrans" cxnId="{2C62C7A2-90BB-4EAF-B87D-23AFE54DF627}">
      <dgm:prSet/>
      <dgm:spPr/>
      <dgm:t>
        <a:bodyPr/>
        <a:lstStyle/>
        <a:p>
          <a:pPr algn="l"/>
          <a:endParaRPr lang="en-US"/>
        </a:p>
      </dgm:t>
    </dgm:pt>
    <dgm:pt modelId="{B9479DA5-AE8C-4CB8-9AB1-F7520BE2A402}">
      <dgm:prSet phldrT="[Text]"/>
      <dgm:spPr/>
      <dgm:t>
        <a:bodyPr/>
        <a:lstStyle/>
        <a:p>
          <a:pPr algn="l"/>
          <a:endParaRPr lang="en-US" b="1" dirty="0"/>
        </a:p>
      </dgm:t>
    </dgm:pt>
    <dgm:pt modelId="{EF6B5374-5207-4B49-A7B7-8824B8604923}" type="parTrans" cxnId="{6F0EA207-F8D5-4460-A979-52F1C18FE296}">
      <dgm:prSet/>
      <dgm:spPr/>
      <dgm:t>
        <a:bodyPr/>
        <a:lstStyle/>
        <a:p>
          <a:pPr algn="l"/>
          <a:endParaRPr lang="en-US"/>
        </a:p>
      </dgm:t>
    </dgm:pt>
    <dgm:pt modelId="{2F3CD075-FA5C-428B-8A06-83E747E6CC62}" type="sibTrans" cxnId="{6F0EA207-F8D5-4460-A979-52F1C18FE296}">
      <dgm:prSet/>
      <dgm:spPr/>
      <dgm:t>
        <a:bodyPr/>
        <a:lstStyle/>
        <a:p>
          <a:pPr algn="l"/>
          <a:endParaRPr lang="en-US"/>
        </a:p>
      </dgm:t>
    </dgm:pt>
    <dgm:pt modelId="{41880F6E-112B-48EB-9695-5D89E8563E39}">
      <dgm:prSet phldrT="[Text]" custT="1"/>
      <dgm:spPr/>
      <dgm:t>
        <a:bodyPr/>
        <a:lstStyle/>
        <a:p>
          <a:pPr algn="l"/>
          <a:r>
            <a:rPr lang="lt-LT" sz="2000" b="1" dirty="0"/>
            <a:t>2016 m. I </a:t>
          </a:r>
          <a:r>
            <a:rPr lang="lt-LT" sz="2000" b="1" dirty="0" err="1"/>
            <a:t>ketv</a:t>
          </a:r>
          <a:r>
            <a:rPr lang="lt-LT" sz="2000" b="1" dirty="0"/>
            <a:t>.</a:t>
          </a:r>
          <a:endParaRPr lang="en-US" sz="2000" b="1" dirty="0"/>
        </a:p>
      </dgm:t>
    </dgm:pt>
    <dgm:pt modelId="{14715439-DF76-40E4-A07C-597D229ACB2D}" type="sibTrans" cxnId="{CB15E51A-0CD0-45A0-BA91-CAA632F9EFC2}">
      <dgm:prSet/>
      <dgm:spPr/>
      <dgm:t>
        <a:bodyPr/>
        <a:lstStyle/>
        <a:p>
          <a:pPr algn="l"/>
          <a:endParaRPr lang="en-US"/>
        </a:p>
      </dgm:t>
    </dgm:pt>
    <dgm:pt modelId="{73375EF2-7BB4-4057-9029-9E1DE611D96F}" type="parTrans" cxnId="{CB15E51A-0CD0-45A0-BA91-CAA632F9EFC2}">
      <dgm:prSet/>
      <dgm:spPr/>
      <dgm:t>
        <a:bodyPr/>
        <a:lstStyle/>
        <a:p>
          <a:pPr algn="l"/>
          <a:endParaRPr lang="en-US"/>
        </a:p>
      </dgm:t>
    </dgm:pt>
    <dgm:pt modelId="{9B137906-004B-4982-AFF1-304114EA1170}" type="pres">
      <dgm:prSet presAssocID="{B5D81728-F42B-495D-8EAD-855F3DD2F71A}" presName="Name0" presStyleCnt="0">
        <dgm:presLayoutVars>
          <dgm:dir/>
          <dgm:animLvl val="lvl"/>
          <dgm:resizeHandles val="exact"/>
        </dgm:presLayoutVars>
      </dgm:prSet>
      <dgm:spPr/>
    </dgm:pt>
    <dgm:pt modelId="{759D3622-1C73-49D6-8287-CBB9FBB78E1C}" type="pres">
      <dgm:prSet presAssocID="{B5D81728-F42B-495D-8EAD-855F3DD2F71A}" presName="dummy" presStyleCnt="0"/>
      <dgm:spPr/>
    </dgm:pt>
    <dgm:pt modelId="{BF43FEAA-022F-4B2D-81C5-8D111389E15E}" type="pres">
      <dgm:prSet presAssocID="{B5D81728-F42B-495D-8EAD-855F3DD2F71A}" presName="linH" presStyleCnt="0"/>
      <dgm:spPr/>
    </dgm:pt>
    <dgm:pt modelId="{E5A37243-4036-4DE3-A14F-8D0103BAE2EA}" type="pres">
      <dgm:prSet presAssocID="{B5D81728-F42B-495D-8EAD-855F3DD2F71A}" presName="padding1" presStyleCnt="0"/>
      <dgm:spPr/>
    </dgm:pt>
    <dgm:pt modelId="{00A730F8-520D-47A8-99B9-BA6DE3D0E3DB}" type="pres">
      <dgm:prSet presAssocID="{41880F6E-112B-48EB-9695-5D89E8563E39}" presName="linV" presStyleCnt="0"/>
      <dgm:spPr/>
    </dgm:pt>
    <dgm:pt modelId="{1CF896EE-E43E-4311-92D0-DCA52DAED323}" type="pres">
      <dgm:prSet presAssocID="{41880F6E-112B-48EB-9695-5D89E8563E39}" presName="spVertical1" presStyleCnt="0"/>
      <dgm:spPr/>
    </dgm:pt>
    <dgm:pt modelId="{81CD86FE-5799-46CA-844A-EB85723B63B6}" type="pres">
      <dgm:prSet presAssocID="{41880F6E-112B-48EB-9695-5D89E8563E39}" presName="parTx" presStyleLbl="revTx" presStyleIdx="0" presStyleCnt="3" custScaleX="133224" custScaleY="118815" custLinFactNeighborX="-11377" custLinFactNeighborY="-9689">
        <dgm:presLayoutVars>
          <dgm:chMax val="0"/>
          <dgm:chPref val="0"/>
          <dgm:bulletEnabled val="1"/>
        </dgm:presLayoutVars>
      </dgm:prSet>
      <dgm:spPr/>
    </dgm:pt>
    <dgm:pt modelId="{D1D89336-2B9A-47F8-801E-D2B44D14EAA6}" type="pres">
      <dgm:prSet presAssocID="{41880F6E-112B-48EB-9695-5D89E8563E39}" presName="spVertical2" presStyleCnt="0"/>
      <dgm:spPr/>
    </dgm:pt>
    <dgm:pt modelId="{AE30D95D-FE5D-4A69-9BB3-EDE0CC02E2DC}" type="pres">
      <dgm:prSet presAssocID="{41880F6E-112B-48EB-9695-5D89E8563E39}" presName="spVertical3" presStyleCnt="0"/>
      <dgm:spPr/>
    </dgm:pt>
    <dgm:pt modelId="{6D424E7A-8AA6-44B6-9379-C476C68A29F3}" type="pres">
      <dgm:prSet presAssocID="{14715439-DF76-40E4-A07C-597D229ACB2D}" presName="space" presStyleCnt="0"/>
      <dgm:spPr/>
    </dgm:pt>
    <dgm:pt modelId="{635FB1F2-F021-4C6F-BDB6-9C681342BECD}" type="pres">
      <dgm:prSet presAssocID="{8EF12BAD-9E06-4FA7-9566-7A1E1197D230}" presName="linV" presStyleCnt="0"/>
      <dgm:spPr/>
    </dgm:pt>
    <dgm:pt modelId="{A2AE2CD4-C4AB-4987-8F1E-2D6017EEC509}" type="pres">
      <dgm:prSet presAssocID="{8EF12BAD-9E06-4FA7-9566-7A1E1197D230}" presName="spVertical1" presStyleCnt="0"/>
      <dgm:spPr/>
    </dgm:pt>
    <dgm:pt modelId="{1C7F4B21-3973-4910-8EB6-20762C82A225}" type="pres">
      <dgm:prSet presAssocID="{8EF12BAD-9E06-4FA7-9566-7A1E1197D230}" presName="parTx" presStyleLbl="revTx" presStyleIdx="1" presStyleCnt="3" custScaleX="96457" custLinFactNeighborX="30245" custLinFactNeighborY="25">
        <dgm:presLayoutVars>
          <dgm:chMax val="0"/>
          <dgm:chPref val="0"/>
          <dgm:bulletEnabled val="1"/>
        </dgm:presLayoutVars>
      </dgm:prSet>
      <dgm:spPr/>
    </dgm:pt>
    <dgm:pt modelId="{C56FE34D-9FD5-4889-B8A8-E9B3681A8FB0}" type="pres">
      <dgm:prSet presAssocID="{8EF12BAD-9E06-4FA7-9566-7A1E1197D230}" presName="spVertical2" presStyleCnt="0"/>
      <dgm:spPr/>
    </dgm:pt>
    <dgm:pt modelId="{4293DECF-58A0-475C-B40E-F5E8784ABA73}" type="pres">
      <dgm:prSet presAssocID="{8EF12BAD-9E06-4FA7-9566-7A1E1197D230}" presName="spVertical3" presStyleCnt="0"/>
      <dgm:spPr/>
    </dgm:pt>
    <dgm:pt modelId="{7EDECF1A-77C5-4404-8A02-B52ED11A0AC6}" type="pres">
      <dgm:prSet presAssocID="{A92B117C-DE14-4792-BA7D-F58B29700C3B}" presName="space" presStyleCnt="0"/>
      <dgm:spPr/>
    </dgm:pt>
    <dgm:pt modelId="{347CFB11-2A91-4CF1-BC13-4263CE44F45D}" type="pres">
      <dgm:prSet presAssocID="{B9479DA5-AE8C-4CB8-9AB1-F7520BE2A402}" presName="linV" presStyleCnt="0"/>
      <dgm:spPr/>
    </dgm:pt>
    <dgm:pt modelId="{7D5B0283-0A9C-4A4F-BC23-6D144375ECDC}" type="pres">
      <dgm:prSet presAssocID="{B9479DA5-AE8C-4CB8-9AB1-F7520BE2A402}" presName="spVertical1" presStyleCnt="0"/>
      <dgm:spPr/>
    </dgm:pt>
    <dgm:pt modelId="{83633700-F65F-4402-AC53-9A1F3DC1DA54}" type="pres">
      <dgm:prSet presAssocID="{B9479DA5-AE8C-4CB8-9AB1-F7520BE2A402}" presName="parTx" presStyleLbl="revTx" presStyleIdx="2" presStyleCnt="3">
        <dgm:presLayoutVars>
          <dgm:chMax val="0"/>
          <dgm:chPref val="0"/>
          <dgm:bulletEnabled val="1"/>
        </dgm:presLayoutVars>
      </dgm:prSet>
      <dgm:spPr/>
    </dgm:pt>
    <dgm:pt modelId="{7035539D-8175-4B04-A1A6-A23CAB253BB6}" type="pres">
      <dgm:prSet presAssocID="{B9479DA5-AE8C-4CB8-9AB1-F7520BE2A402}" presName="spVertical2" presStyleCnt="0"/>
      <dgm:spPr/>
    </dgm:pt>
    <dgm:pt modelId="{EFF8C6EF-2431-4647-BA94-5FA5FCEF9897}" type="pres">
      <dgm:prSet presAssocID="{B9479DA5-AE8C-4CB8-9AB1-F7520BE2A402}" presName="spVertical3" presStyleCnt="0"/>
      <dgm:spPr/>
    </dgm:pt>
    <dgm:pt modelId="{EED4F68C-ABE0-4BD0-BFB2-EA6F29D15E35}" type="pres">
      <dgm:prSet presAssocID="{B5D81728-F42B-495D-8EAD-855F3DD2F71A}" presName="padding2" presStyleCnt="0"/>
      <dgm:spPr/>
    </dgm:pt>
    <dgm:pt modelId="{D7EE06BD-3503-4C38-9873-F35525708925}" type="pres">
      <dgm:prSet presAssocID="{B5D81728-F42B-495D-8EAD-855F3DD2F71A}" presName="negArrow" presStyleCnt="0"/>
      <dgm:spPr/>
    </dgm:pt>
    <dgm:pt modelId="{013F0EBD-BBE2-4DE9-9163-54C3E3FB34D2}" type="pres">
      <dgm:prSet presAssocID="{B5D81728-F42B-495D-8EAD-855F3DD2F71A}" presName="backgroundArrow" presStyleLbl="node1" presStyleIdx="0" presStyleCnt="1" custLinFactNeighborX="4332" custLinFactNeighborY="6402"/>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pt>
  </dgm:ptLst>
  <dgm:cxnLst>
    <dgm:cxn modelId="{14403AF0-DF42-4A26-8114-83A5A6D46495}" type="presOf" srcId="{B9479DA5-AE8C-4CB8-9AB1-F7520BE2A402}" destId="{83633700-F65F-4402-AC53-9A1F3DC1DA54}" srcOrd="0" destOrd="0" presId="urn:microsoft.com/office/officeart/2005/8/layout/hProcess3"/>
    <dgm:cxn modelId="{CB15E51A-0CD0-45A0-BA91-CAA632F9EFC2}" srcId="{B5D81728-F42B-495D-8EAD-855F3DD2F71A}" destId="{41880F6E-112B-48EB-9695-5D89E8563E39}" srcOrd="0" destOrd="0" parTransId="{73375EF2-7BB4-4057-9029-9E1DE611D96F}" sibTransId="{14715439-DF76-40E4-A07C-597D229ACB2D}"/>
    <dgm:cxn modelId="{BE5EE699-6BFD-4045-B5C1-C944007C15F8}" type="presOf" srcId="{41880F6E-112B-48EB-9695-5D89E8563E39}" destId="{81CD86FE-5799-46CA-844A-EB85723B63B6}" srcOrd="0" destOrd="0" presId="urn:microsoft.com/office/officeart/2005/8/layout/hProcess3"/>
    <dgm:cxn modelId="{6F0EA207-F8D5-4460-A979-52F1C18FE296}" srcId="{B5D81728-F42B-495D-8EAD-855F3DD2F71A}" destId="{B9479DA5-AE8C-4CB8-9AB1-F7520BE2A402}" srcOrd="2" destOrd="0" parTransId="{EF6B5374-5207-4B49-A7B7-8824B8604923}" sibTransId="{2F3CD075-FA5C-428B-8A06-83E747E6CC62}"/>
    <dgm:cxn modelId="{CE47B9F4-3277-44D0-88AE-CBF596520D36}" type="presOf" srcId="{B5D81728-F42B-495D-8EAD-855F3DD2F71A}" destId="{9B137906-004B-4982-AFF1-304114EA1170}" srcOrd="0" destOrd="0" presId="urn:microsoft.com/office/officeart/2005/8/layout/hProcess3"/>
    <dgm:cxn modelId="{2C62C7A2-90BB-4EAF-B87D-23AFE54DF627}" srcId="{B5D81728-F42B-495D-8EAD-855F3DD2F71A}" destId="{8EF12BAD-9E06-4FA7-9566-7A1E1197D230}" srcOrd="1" destOrd="0" parTransId="{F27F8C6D-1B93-4E6F-98D7-9C498CE2740E}" sibTransId="{A92B117C-DE14-4792-BA7D-F58B29700C3B}"/>
    <dgm:cxn modelId="{5FFE230C-FFEF-4431-A016-DC3253F580C4}" type="presOf" srcId="{8EF12BAD-9E06-4FA7-9566-7A1E1197D230}" destId="{1C7F4B21-3973-4910-8EB6-20762C82A225}" srcOrd="0" destOrd="0" presId="urn:microsoft.com/office/officeart/2005/8/layout/hProcess3"/>
    <dgm:cxn modelId="{EC76AF3E-162D-4144-90A8-1236776FA3C9}" type="presParOf" srcId="{9B137906-004B-4982-AFF1-304114EA1170}" destId="{759D3622-1C73-49D6-8287-CBB9FBB78E1C}" srcOrd="0" destOrd="0" presId="urn:microsoft.com/office/officeart/2005/8/layout/hProcess3"/>
    <dgm:cxn modelId="{273EACCB-0A80-4B5A-9801-D9D95FC3C05B}" type="presParOf" srcId="{9B137906-004B-4982-AFF1-304114EA1170}" destId="{BF43FEAA-022F-4B2D-81C5-8D111389E15E}" srcOrd="1" destOrd="0" presId="urn:microsoft.com/office/officeart/2005/8/layout/hProcess3"/>
    <dgm:cxn modelId="{A0481681-24EC-4286-A4E6-EAA51965B281}" type="presParOf" srcId="{BF43FEAA-022F-4B2D-81C5-8D111389E15E}" destId="{E5A37243-4036-4DE3-A14F-8D0103BAE2EA}" srcOrd="0" destOrd="0" presId="urn:microsoft.com/office/officeart/2005/8/layout/hProcess3"/>
    <dgm:cxn modelId="{BEC9D8C0-A123-4CF0-8D79-79A411F91FE0}" type="presParOf" srcId="{BF43FEAA-022F-4B2D-81C5-8D111389E15E}" destId="{00A730F8-520D-47A8-99B9-BA6DE3D0E3DB}" srcOrd="1" destOrd="0" presId="urn:microsoft.com/office/officeart/2005/8/layout/hProcess3"/>
    <dgm:cxn modelId="{CE6BC407-242E-4EF9-8BB0-35645C8BA5E8}" type="presParOf" srcId="{00A730F8-520D-47A8-99B9-BA6DE3D0E3DB}" destId="{1CF896EE-E43E-4311-92D0-DCA52DAED323}" srcOrd="0" destOrd="0" presId="urn:microsoft.com/office/officeart/2005/8/layout/hProcess3"/>
    <dgm:cxn modelId="{B7C0BBFE-62DC-45CB-9C50-F1872E8F559E}" type="presParOf" srcId="{00A730F8-520D-47A8-99B9-BA6DE3D0E3DB}" destId="{81CD86FE-5799-46CA-844A-EB85723B63B6}" srcOrd="1" destOrd="0" presId="urn:microsoft.com/office/officeart/2005/8/layout/hProcess3"/>
    <dgm:cxn modelId="{2C54EDB7-6F9B-43E5-9D29-7B3BB33036D8}" type="presParOf" srcId="{00A730F8-520D-47A8-99B9-BA6DE3D0E3DB}" destId="{D1D89336-2B9A-47F8-801E-D2B44D14EAA6}" srcOrd="2" destOrd="0" presId="urn:microsoft.com/office/officeart/2005/8/layout/hProcess3"/>
    <dgm:cxn modelId="{5DBD12CE-96F1-4B1A-BFDE-05B86B3F2ED2}" type="presParOf" srcId="{00A730F8-520D-47A8-99B9-BA6DE3D0E3DB}" destId="{AE30D95D-FE5D-4A69-9BB3-EDE0CC02E2DC}" srcOrd="3" destOrd="0" presId="urn:microsoft.com/office/officeart/2005/8/layout/hProcess3"/>
    <dgm:cxn modelId="{352F6B36-1B95-440E-8FBC-7B998F076AA5}" type="presParOf" srcId="{BF43FEAA-022F-4B2D-81C5-8D111389E15E}" destId="{6D424E7A-8AA6-44B6-9379-C476C68A29F3}" srcOrd="2" destOrd="0" presId="urn:microsoft.com/office/officeart/2005/8/layout/hProcess3"/>
    <dgm:cxn modelId="{E1E2C39C-5E8D-466C-95EA-FD637E4CF657}" type="presParOf" srcId="{BF43FEAA-022F-4B2D-81C5-8D111389E15E}" destId="{635FB1F2-F021-4C6F-BDB6-9C681342BECD}" srcOrd="3" destOrd="0" presId="urn:microsoft.com/office/officeart/2005/8/layout/hProcess3"/>
    <dgm:cxn modelId="{98EF5196-A1ED-4DB7-AE1C-0B5817CF97AB}" type="presParOf" srcId="{635FB1F2-F021-4C6F-BDB6-9C681342BECD}" destId="{A2AE2CD4-C4AB-4987-8F1E-2D6017EEC509}" srcOrd="0" destOrd="0" presId="urn:microsoft.com/office/officeart/2005/8/layout/hProcess3"/>
    <dgm:cxn modelId="{71B91918-FAF3-4B4C-9572-87BF4A2CF9E7}" type="presParOf" srcId="{635FB1F2-F021-4C6F-BDB6-9C681342BECD}" destId="{1C7F4B21-3973-4910-8EB6-20762C82A225}" srcOrd="1" destOrd="0" presId="urn:microsoft.com/office/officeart/2005/8/layout/hProcess3"/>
    <dgm:cxn modelId="{6634E22E-51B3-4646-BE78-76CD18C1AAEA}" type="presParOf" srcId="{635FB1F2-F021-4C6F-BDB6-9C681342BECD}" destId="{C56FE34D-9FD5-4889-B8A8-E9B3681A8FB0}" srcOrd="2" destOrd="0" presId="urn:microsoft.com/office/officeart/2005/8/layout/hProcess3"/>
    <dgm:cxn modelId="{3D7A8FA3-88EE-46E7-98F6-454660766C8D}" type="presParOf" srcId="{635FB1F2-F021-4C6F-BDB6-9C681342BECD}" destId="{4293DECF-58A0-475C-B40E-F5E8784ABA73}" srcOrd="3" destOrd="0" presId="urn:microsoft.com/office/officeart/2005/8/layout/hProcess3"/>
    <dgm:cxn modelId="{79BA25A2-F132-4DA1-A436-205A8CDA31BD}" type="presParOf" srcId="{BF43FEAA-022F-4B2D-81C5-8D111389E15E}" destId="{7EDECF1A-77C5-4404-8A02-B52ED11A0AC6}" srcOrd="4" destOrd="0" presId="urn:microsoft.com/office/officeart/2005/8/layout/hProcess3"/>
    <dgm:cxn modelId="{F68FB959-DE3E-421C-86C3-A17493033CAF}" type="presParOf" srcId="{BF43FEAA-022F-4B2D-81C5-8D111389E15E}" destId="{347CFB11-2A91-4CF1-BC13-4263CE44F45D}" srcOrd="5" destOrd="0" presId="urn:microsoft.com/office/officeart/2005/8/layout/hProcess3"/>
    <dgm:cxn modelId="{7244732F-4C0B-4E06-B165-11622F4DD511}" type="presParOf" srcId="{347CFB11-2A91-4CF1-BC13-4263CE44F45D}" destId="{7D5B0283-0A9C-4A4F-BC23-6D144375ECDC}" srcOrd="0" destOrd="0" presId="urn:microsoft.com/office/officeart/2005/8/layout/hProcess3"/>
    <dgm:cxn modelId="{927452E2-A9B9-498C-B384-CAD6DA4318EE}" type="presParOf" srcId="{347CFB11-2A91-4CF1-BC13-4263CE44F45D}" destId="{83633700-F65F-4402-AC53-9A1F3DC1DA54}" srcOrd="1" destOrd="0" presId="urn:microsoft.com/office/officeart/2005/8/layout/hProcess3"/>
    <dgm:cxn modelId="{FDFB8468-78CD-4BF3-942E-34B9BFFEF908}" type="presParOf" srcId="{347CFB11-2A91-4CF1-BC13-4263CE44F45D}" destId="{7035539D-8175-4B04-A1A6-A23CAB253BB6}" srcOrd="2" destOrd="0" presId="urn:microsoft.com/office/officeart/2005/8/layout/hProcess3"/>
    <dgm:cxn modelId="{275F7459-7409-4680-94C9-1139687B007C}" type="presParOf" srcId="{347CFB11-2A91-4CF1-BC13-4263CE44F45D}" destId="{EFF8C6EF-2431-4647-BA94-5FA5FCEF9897}" srcOrd="3" destOrd="0" presId="urn:microsoft.com/office/officeart/2005/8/layout/hProcess3"/>
    <dgm:cxn modelId="{9AE7C140-E14D-4276-A47E-8D37A0746FA8}" type="presParOf" srcId="{BF43FEAA-022F-4B2D-81C5-8D111389E15E}" destId="{EED4F68C-ABE0-4BD0-BFB2-EA6F29D15E35}" srcOrd="6" destOrd="0" presId="urn:microsoft.com/office/officeart/2005/8/layout/hProcess3"/>
    <dgm:cxn modelId="{BD9FA9D8-1977-491D-816E-9DA15BC94F69}" type="presParOf" srcId="{BF43FEAA-022F-4B2D-81C5-8D111389E15E}" destId="{D7EE06BD-3503-4C38-9873-F35525708925}" srcOrd="7" destOrd="0" presId="urn:microsoft.com/office/officeart/2005/8/layout/hProcess3"/>
    <dgm:cxn modelId="{BF681328-BD8F-43E9-BA6D-34CC7C9B5B20}" type="presParOf" srcId="{BF43FEAA-022F-4B2D-81C5-8D111389E15E}" destId="{013F0EBD-BBE2-4DE9-9163-54C3E3FB34D2}"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D81728-F42B-495D-8EAD-855F3DD2F71A}" type="doc">
      <dgm:prSet loTypeId="urn:microsoft.com/office/officeart/2005/8/layout/hProcess3" loCatId="process" qsTypeId="urn:microsoft.com/office/officeart/2005/8/quickstyle/simple1" qsCatId="simple" csTypeId="urn:microsoft.com/office/officeart/2005/8/colors/accent1_2" csCatId="accent1" phldr="1"/>
      <dgm:spPr/>
    </dgm:pt>
    <dgm:pt modelId="{8EF12BAD-9E06-4FA7-9566-7A1E1197D230}">
      <dgm:prSet phldrT="[Text]" custT="1"/>
      <dgm:spPr/>
      <dgm:t>
        <a:bodyPr/>
        <a:lstStyle/>
        <a:p>
          <a:pPr algn="l"/>
          <a:r>
            <a:rPr lang="lt-LT" sz="2000" b="1" dirty="0"/>
            <a:t>2018 m. III-IV </a:t>
          </a:r>
          <a:r>
            <a:rPr lang="lt-LT" sz="2000" b="1" dirty="0" err="1"/>
            <a:t>ketv</a:t>
          </a:r>
          <a:r>
            <a:rPr lang="lt-LT" sz="2500" b="1" dirty="0"/>
            <a:t>.</a:t>
          </a:r>
          <a:endParaRPr lang="en-US" sz="2500" b="1" dirty="0"/>
        </a:p>
      </dgm:t>
    </dgm:pt>
    <dgm:pt modelId="{F27F8C6D-1B93-4E6F-98D7-9C498CE2740E}" type="parTrans" cxnId="{2C62C7A2-90BB-4EAF-B87D-23AFE54DF627}">
      <dgm:prSet/>
      <dgm:spPr/>
      <dgm:t>
        <a:bodyPr/>
        <a:lstStyle/>
        <a:p>
          <a:pPr algn="l"/>
          <a:endParaRPr lang="en-US"/>
        </a:p>
      </dgm:t>
    </dgm:pt>
    <dgm:pt modelId="{A92B117C-DE14-4792-BA7D-F58B29700C3B}" type="sibTrans" cxnId="{2C62C7A2-90BB-4EAF-B87D-23AFE54DF627}">
      <dgm:prSet/>
      <dgm:spPr/>
      <dgm:t>
        <a:bodyPr/>
        <a:lstStyle/>
        <a:p>
          <a:pPr algn="l"/>
          <a:endParaRPr lang="en-US"/>
        </a:p>
      </dgm:t>
    </dgm:pt>
    <dgm:pt modelId="{B9479DA5-AE8C-4CB8-9AB1-F7520BE2A402}">
      <dgm:prSet phldrT="[Text]"/>
      <dgm:spPr/>
      <dgm:t>
        <a:bodyPr/>
        <a:lstStyle/>
        <a:p>
          <a:pPr algn="l"/>
          <a:endParaRPr lang="en-US" b="1" dirty="0"/>
        </a:p>
      </dgm:t>
    </dgm:pt>
    <dgm:pt modelId="{EF6B5374-5207-4B49-A7B7-8824B8604923}" type="parTrans" cxnId="{6F0EA207-F8D5-4460-A979-52F1C18FE296}">
      <dgm:prSet/>
      <dgm:spPr/>
      <dgm:t>
        <a:bodyPr/>
        <a:lstStyle/>
        <a:p>
          <a:pPr algn="l"/>
          <a:endParaRPr lang="en-US"/>
        </a:p>
      </dgm:t>
    </dgm:pt>
    <dgm:pt modelId="{2F3CD075-FA5C-428B-8A06-83E747E6CC62}" type="sibTrans" cxnId="{6F0EA207-F8D5-4460-A979-52F1C18FE296}">
      <dgm:prSet/>
      <dgm:spPr/>
      <dgm:t>
        <a:bodyPr/>
        <a:lstStyle/>
        <a:p>
          <a:pPr algn="l"/>
          <a:endParaRPr lang="en-US"/>
        </a:p>
      </dgm:t>
    </dgm:pt>
    <dgm:pt modelId="{41880F6E-112B-48EB-9695-5D89E8563E39}">
      <dgm:prSet phldrT="[Text]" custT="1"/>
      <dgm:spPr/>
      <dgm:t>
        <a:bodyPr/>
        <a:lstStyle/>
        <a:p>
          <a:pPr algn="l"/>
          <a:r>
            <a:rPr lang="lt-LT" sz="2000" b="1" dirty="0"/>
            <a:t>2017 m. III-IV </a:t>
          </a:r>
          <a:r>
            <a:rPr lang="lt-LT" sz="2000" b="1" dirty="0" err="1"/>
            <a:t>ketv</a:t>
          </a:r>
          <a:r>
            <a:rPr lang="lt-LT" sz="2000" b="1" dirty="0"/>
            <a:t>.</a:t>
          </a:r>
          <a:endParaRPr lang="en-US" sz="2000" b="1" dirty="0"/>
        </a:p>
      </dgm:t>
    </dgm:pt>
    <dgm:pt modelId="{14715439-DF76-40E4-A07C-597D229ACB2D}" type="sibTrans" cxnId="{CB15E51A-0CD0-45A0-BA91-CAA632F9EFC2}">
      <dgm:prSet/>
      <dgm:spPr/>
      <dgm:t>
        <a:bodyPr/>
        <a:lstStyle/>
        <a:p>
          <a:pPr algn="l"/>
          <a:endParaRPr lang="en-US"/>
        </a:p>
      </dgm:t>
    </dgm:pt>
    <dgm:pt modelId="{73375EF2-7BB4-4057-9029-9E1DE611D96F}" type="parTrans" cxnId="{CB15E51A-0CD0-45A0-BA91-CAA632F9EFC2}">
      <dgm:prSet/>
      <dgm:spPr/>
      <dgm:t>
        <a:bodyPr/>
        <a:lstStyle/>
        <a:p>
          <a:pPr algn="l"/>
          <a:endParaRPr lang="en-US"/>
        </a:p>
      </dgm:t>
    </dgm:pt>
    <dgm:pt modelId="{9B137906-004B-4982-AFF1-304114EA1170}" type="pres">
      <dgm:prSet presAssocID="{B5D81728-F42B-495D-8EAD-855F3DD2F71A}" presName="Name0" presStyleCnt="0">
        <dgm:presLayoutVars>
          <dgm:dir/>
          <dgm:animLvl val="lvl"/>
          <dgm:resizeHandles val="exact"/>
        </dgm:presLayoutVars>
      </dgm:prSet>
      <dgm:spPr/>
    </dgm:pt>
    <dgm:pt modelId="{759D3622-1C73-49D6-8287-CBB9FBB78E1C}" type="pres">
      <dgm:prSet presAssocID="{B5D81728-F42B-495D-8EAD-855F3DD2F71A}" presName="dummy" presStyleCnt="0"/>
      <dgm:spPr/>
    </dgm:pt>
    <dgm:pt modelId="{BF43FEAA-022F-4B2D-81C5-8D111389E15E}" type="pres">
      <dgm:prSet presAssocID="{B5D81728-F42B-495D-8EAD-855F3DD2F71A}" presName="linH" presStyleCnt="0"/>
      <dgm:spPr/>
    </dgm:pt>
    <dgm:pt modelId="{E5A37243-4036-4DE3-A14F-8D0103BAE2EA}" type="pres">
      <dgm:prSet presAssocID="{B5D81728-F42B-495D-8EAD-855F3DD2F71A}" presName="padding1" presStyleCnt="0"/>
      <dgm:spPr/>
    </dgm:pt>
    <dgm:pt modelId="{00A730F8-520D-47A8-99B9-BA6DE3D0E3DB}" type="pres">
      <dgm:prSet presAssocID="{41880F6E-112B-48EB-9695-5D89E8563E39}" presName="linV" presStyleCnt="0"/>
      <dgm:spPr/>
    </dgm:pt>
    <dgm:pt modelId="{1CF896EE-E43E-4311-92D0-DCA52DAED323}" type="pres">
      <dgm:prSet presAssocID="{41880F6E-112B-48EB-9695-5D89E8563E39}" presName="spVertical1" presStyleCnt="0"/>
      <dgm:spPr/>
    </dgm:pt>
    <dgm:pt modelId="{81CD86FE-5799-46CA-844A-EB85723B63B6}" type="pres">
      <dgm:prSet presAssocID="{41880F6E-112B-48EB-9695-5D89E8563E39}" presName="parTx" presStyleLbl="revTx" presStyleIdx="0" presStyleCnt="3" custScaleX="135834" custScaleY="130517" custLinFactNeighborX="-9509" custLinFactNeighborY="33016">
        <dgm:presLayoutVars>
          <dgm:chMax val="0"/>
          <dgm:chPref val="0"/>
          <dgm:bulletEnabled val="1"/>
        </dgm:presLayoutVars>
      </dgm:prSet>
      <dgm:spPr/>
    </dgm:pt>
    <dgm:pt modelId="{D1D89336-2B9A-47F8-801E-D2B44D14EAA6}" type="pres">
      <dgm:prSet presAssocID="{41880F6E-112B-48EB-9695-5D89E8563E39}" presName="spVertical2" presStyleCnt="0"/>
      <dgm:spPr/>
    </dgm:pt>
    <dgm:pt modelId="{AE30D95D-FE5D-4A69-9BB3-EDE0CC02E2DC}" type="pres">
      <dgm:prSet presAssocID="{41880F6E-112B-48EB-9695-5D89E8563E39}" presName="spVertical3" presStyleCnt="0"/>
      <dgm:spPr/>
    </dgm:pt>
    <dgm:pt modelId="{6D424E7A-8AA6-44B6-9379-C476C68A29F3}" type="pres">
      <dgm:prSet presAssocID="{14715439-DF76-40E4-A07C-597D229ACB2D}" presName="space" presStyleCnt="0"/>
      <dgm:spPr/>
    </dgm:pt>
    <dgm:pt modelId="{635FB1F2-F021-4C6F-BDB6-9C681342BECD}" type="pres">
      <dgm:prSet presAssocID="{8EF12BAD-9E06-4FA7-9566-7A1E1197D230}" presName="linV" presStyleCnt="0"/>
      <dgm:spPr/>
    </dgm:pt>
    <dgm:pt modelId="{A2AE2CD4-C4AB-4987-8F1E-2D6017EEC509}" type="pres">
      <dgm:prSet presAssocID="{8EF12BAD-9E06-4FA7-9566-7A1E1197D230}" presName="spVertical1" presStyleCnt="0"/>
      <dgm:spPr/>
    </dgm:pt>
    <dgm:pt modelId="{1C7F4B21-3973-4910-8EB6-20762C82A225}" type="pres">
      <dgm:prSet presAssocID="{8EF12BAD-9E06-4FA7-9566-7A1E1197D230}" presName="parTx" presStyleLbl="revTx" presStyleIdx="1" presStyleCnt="3" custScaleX="154769" custLinFactNeighborX="56788" custLinFactNeighborY="29728">
        <dgm:presLayoutVars>
          <dgm:chMax val="0"/>
          <dgm:chPref val="0"/>
          <dgm:bulletEnabled val="1"/>
        </dgm:presLayoutVars>
      </dgm:prSet>
      <dgm:spPr/>
    </dgm:pt>
    <dgm:pt modelId="{C56FE34D-9FD5-4889-B8A8-E9B3681A8FB0}" type="pres">
      <dgm:prSet presAssocID="{8EF12BAD-9E06-4FA7-9566-7A1E1197D230}" presName="spVertical2" presStyleCnt="0"/>
      <dgm:spPr/>
    </dgm:pt>
    <dgm:pt modelId="{4293DECF-58A0-475C-B40E-F5E8784ABA73}" type="pres">
      <dgm:prSet presAssocID="{8EF12BAD-9E06-4FA7-9566-7A1E1197D230}" presName="spVertical3" presStyleCnt="0"/>
      <dgm:spPr/>
    </dgm:pt>
    <dgm:pt modelId="{7EDECF1A-77C5-4404-8A02-B52ED11A0AC6}" type="pres">
      <dgm:prSet presAssocID="{A92B117C-DE14-4792-BA7D-F58B29700C3B}" presName="space" presStyleCnt="0"/>
      <dgm:spPr/>
    </dgm:pt>
    <dgm:pt modelId="{347CFB11-2A91-4CF1-BC13-4263CE44F45D}" type="pres">
      <dgm:prSet presAssocID="{B9479DA5-AE8C-4CB8-9AB1-F7520BE2A402}" presName="linV" presStyleCnt="0"/>
      <dgm:spPr/>
    </dgm:pt>
    <dgm:pt modelId="{7D5B0283-0A9C-4A4F-BC23-6D144375ECDC}" type="pres">
      <dgm:prSet presAssocID="{B9479DA5-AE8C-4CB8-9AB1-F7520BE2A402}" presName="spVertical1" presStyleCnt="0"/>
      <dgm:spPr/>
    </dgm:pt>
    <dgm:pt modelId="{83633700-F65F-4402-AC53-9A1F3DC1DA54}" type="pres">
      <dgm:prSet presAssocID="{B9479DA5-AE8C-4CB8-9AB1-F7520BE2A402}" presName="parTx" presStyleLbl="revTx" presStyleIdx="2" presStyleCnt="3">
        <dgm:presLayoutVars>
          <dgm:chMax val="0"/>
          <dgm:chPref val="0"/>
          <dgm:bulletEnabled val="1"/>
        </dgm:presLayoutVars>
      </dgm:prSet>
      <dgm:spPr/>
    </dgm:pt>
    <dgm:pt modelId="{7035539D-8175-4B04-A1A6-A23CAB253BB6}" type="pres">
      <dgm:prSet presAssocID="{B9479DA5-AE8C-4CB8-9AB1-F7520BE2A402}" presName="spVertical2" presStyleCnt="0"/>
      <dgm:spPr/>
    </dgm:pt>
    <dgm:pt modelId="{EFF8C6EF-2431-4647-BA94-5FA5FCEF9897}" type="pres">
      <dgm:prSet presAssocID="{B9479DA5-AE8C-4CB8-9AB1-F7520BE2A402}" presName="spVertical3" presStyleCnt="0"/>
      <dgm:spPr/>
    </dgm:pt>
    <dgm:pt modelId="{EED4F68C-ABE0-4BD0-BFB2-EA6F29D15E35}" type="pres">
      <dgm:prSet presAssocID="{B5D81728-F42B-495D-8EAD-855F3DD2F71A}" presName="padding2" presStyleCnt="0"/>
      <dgm:spPr/>
    </dgm:pt>
    <dgm:pt modelId="{D7EE06BD-3503-4C38-9873-F35525708925}" type="pres">
      <dgm:prSet presAssocID="{B5D81728-F42B-495D-8EAD-855F3DD2F71A}" presName="negArrow" presStyleCnt="0"/>
      <dgm:spPr/>
    </dgm:pt>
    <dgm:pt modelId="{013F0EBD-BBE2-4DE9-9163-54C3E3FB34D2}" type="pres">
      <dgm:prSet presAssocID="{B5D81728-F42B-495D-8EAD-855F3DD2F71A}" presName="backgroundArrow" presStyleLbl="node1" presStyleIdx="0" presStyleCnt="1" custScaleY="378029" custLinFactNeighborX="-98" custLinFactNeighborY="-6656"/>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pt>
  </dgm:ptLst>
  <dgm:cxnLst>
    <dgm:cxn modelId="{CB15E51A-0CD0-45A0-BA91-CAA632F9EFC2}" srcId="{B5D81728-F42B-495D-8EAD-855F3DD2F71A}" destId="{41880F6E-112B-48EB-9695-5D89E8563E39}" srcOrd="0" destOrd="0" parTransId="{73375EF2-7BB4-4057-9029-9E1DE611D96F}" sibTransId="{14715439-DF76-40E4-A07C-597D229ACB2D}"/>
    <dgm:cxn modelId="{29E249B7-B33D-481E-919F-1CDDC26374A1}" type="presOf" srcId="{41880F6E-112B-48EB-9695-5D89E8563E39}" destId="{81CD86FE-5799-46CA-844A-EB85723B63B6}" srcOrd="0" destOrd="0" presId="urn:microsoft.com/office/officeart/2005/8/layout/hProcess3"/>
    <dgm:cxn modelId="{6F0EA207-F8D5-4460-A979-52F1C18FE296}" srcId="{B5D81728-F42B-495D-8EAD-855F3DD2F71A}" destId="{B9479DA5-AE8C-4CB8-9AB1-F7520BE2A402}" srcOrd="2" destOrd="0" parTransId="{EF6B5374-5207-4B49-A7B7-8824B8604923}" sibTransId="{2F3CD075-FA5C-428B-8A06-83E747E6CC62}"/>
    <dgm:cxn modelId="{DFA30ADE-2929-4456-B547-48F41ED9F5F6}" type="presOf" srcId="{B9479DA5-AE8C-4CB8-9AB1-F7520BE2A402}" destId="{83633700-F65F-4402-AC53-9A1F3DC1DA54}" srcOrd="0" destOrd="0" presId="urn:microsoft.com/office/officeart/2005/8/layout/hProcess3"/>
    <dgm:cxn modelId="{2C62C7A2-90BB-4EAF-B87D-23AFE54DF627}" srcId="{B5D81728-F42B-495D-8EAD-855F3DD2F71A}" destId="{8EF12BAD-9E06-4FA7-9566-7A1E1197D230}" srcOrd="1" destOrd="0" parTransId="{F27F8C6D-1B93-4E6F-98D7-9C498CE2740E}" sibTransId="{A92B117C-DE14-4792-BA7D-F58B29700C3B}"/>
    <dgm:cxn modelId="{95886564-4B98-45FC-BE31-7721C971C047}" type="presOf" srcId="{8EF12BAD-9E06-4FA7-9566-7A1E1197D230}" destId="{1C7F4B21-3973-4910-8EB6-20762C82A225}" srcOrd="0" destOrd="0" presId="urn:microsoft.com/office/officeart/2005/8/layout/hProcess3"/>
    <dgm:cxn modelId="{B324A25B-6B99-46AE-AF7C-6135F9C2CA27}" type="presOf" srcId="{B5D81728-F42B-495D-8EAD-855F3DD2F71A}" destId="{9B137906-004B-4982-AFF1-304114EA1170}" srcOrd="0" destOrd="0" presId="urn:microsoft.com/office/officeart/2005/8/layout/hProcess3"/>
    <dgm:cxn modelId="{0CE207A6-21A3-4923-84CF-8FE22CA32CF7}" type="presParOf" srcId="{9B137906-004B-4982-AFF1-304114EA1170}" destId="{759D3622-1C73-49D6-8287-CBB9FBB78E1C}" srcOrd="0" destOrd="0" presId="urn:microsoft.com/office/officeart/2005/8/layout/hProcess3"/>
    <dgm:cxn modelId="{AD92EB1E-24EF-4A6E-BC87-D51363FE9C4F}" type="presParOf" srcId="{9B137906-004B-4982-AFF1-304114EA1170}" destId="{BF43FEAA-022F-4B2D-81C5-8D111389E15E}" srcOrd="1" destOrd="0" presId="urn:microsoft.com/office/officeart/2005/8/layout/hProcess3"/>
    <dgm:cxn modelId="{4D3D36A9-F830-4232-A542-08E604ED4278}" type="presParOf" srcId="{BF43FEAA-022F-4B2D-81C5-8D111389E15E}" destId="{E5A37243-4036-4DE3-A14F-8D0103BAE2EA}" srcOrd="0" destOrd="0" presId="urn:microsoft.com/office/officeart/2005/8/layout/hProcess3"/>
    <dgm:cxn modelId="{1FD5FB3E-5C6B-4F92-A969-193EA328C786}" type="presParOf" srcId="{BF43FEAA-022F-4B2D-81C5-8D111389E15E}" destId="{00A730F8-520D-47A8-99B9-BA6DE3D0E3DB}" srcOrd="1" destOrd="0" presId="urn:microsoft.com/office/officeart/2005/8/layout/hProcess3"/>
    <dgm:cxn modelId="{1E8B9ACA-15AB-47A5-81D8-CD53E0C782F9}" type="presParOf" srcId="{00A730F8-520D-47A8-99B9-BA6DE3D0E3DB}" destId="{1CF896EE-E43E-4311-92D0-DCA52DAED323}" srcOrd="0" destOrd="0" presId="urn:microsoft.com/office/officeart/2005/8/layout/hProcess3"/>
    <dgm:cxn modelId="{F9A97D8F-4972-44A1-8620-6379EBEA5D25}" type="presParOf" srcId="{00A730F8-520D-47A8-99B9-BA6DE3D0E3DB}" destId="{81CD86FE-5799-46CA-844A-EB85723B63B6}" srcOrd="1" destOrd="0" presId="urn:microsoft.com/office/officeart/2005/8/layout/hProcess3"/>
    <dgm:cxn modelId="{CC587E9C-20EE-435F-8D5F-8B68C8241C77}" type="presParOf" srcId="{00A730F8-520D-47A8-99B9-BA6DE3D0E3DB}" destId="{D1D89336-2B9A-47F8-801E-D2B44D14EAA6}" srcOrd="2" destOrd="0" presId="urn:microsoft.com/office/officeart/2005/8/layout/hProcess3"/>
    <dgm:cxn modelId="{EE865D48-F124-4033-9011-BF0CF469035B}" type="presParOf" srcId="{00A730F8-520D-47A8-99B9-BA6DE3D0E3DB}" destId="{AE30D95D-FE5D-4A69-9BB3-EDE0CC02E2DC}" srcOrd="3" destOrd="0" presId="urn:microsoft.com/office/officeart/2005/8/layout/hProcess3"/>
    <dgm:cxn modelId="{AAC17905-CFDF-4EB0-AF08-E6CA3035837B}" type="presParOf" srcId="{BF43FEAA-022F-4B2D-81C5-8D111389E15E}" destId="{6D424E7A-8AA6-44B6-9379-C476C68A29F3}" srcOrd="2" destOrd="0" presId="urn:microsoft.com/office/officeart/2005/8/layout/hProcess3"/>
    <dgm:cxn modelId="{6F2ED59C-D8C3-4359-B716-EE8A80010D32}" type="presParOf" srcId="{BF43FEAA-022F-4B2D-81C5-8D111389E15E}" destId="{635FB1F2-F021-4C6F-BDB6-9C681342BECD}" srcOrd="3" destOrd="0" presId="urn:microsoft.com/office/officeart/2005/8/layout/hProcess3"/>
    <dgm:cxn modelId="{73FEE08B-1156-4C4D-A48F-96E9AEE1E5E2}" type="presParOf" srcId="{635FB1F2-F021-4C6F-BDB6-9C681342BECD}" destId="{A2AE2CD4-C4AB-4987-8F1E-2D6017EEC509}" srcOrd="0" destOrd="0" presId="urn:microsoft.com/office/officeart/2005/8/layout/hProcess3"/>
    <dgm:cxn modelId="{D574DA07-92EE-4FE2-92C4-96D5E25EA321}" type="presParOf" srcId="{635FB1F2-F021-4C6F-BDB6-9C681342BECD}" destId="{1C7F4B21-3973-4910-8EB6-20762C82A225}" srcOrd="1" destOrd="0" presId="urn:microsoft.com/office/officeart/2005/8/layout/hProcess3"/>
    <dgm:cxn modelId="{2932E099-9691-4933-AE9E-C47CE2463F6D}" type="presParOf" srcId="{635FB1F2-F021-4C6F-BDB6-9C681342BECD}" destId="{C56FE34D-9FD5-4889-B8A8-E9B3681A8FB0}" srcOrd="2" destOrd="0" presId="urn:microsoft.com/office/officeart/2005/8/layout/hProcess3"/>
    <dgm:cxn modelId="{0A5A8CF1-8DF2-4CD5-B996-0F1DDA8C7BC8}" type="presParOf" srcId="{635FB1F2-F021-4C6F-BDB6-9C681342BECD}" destId="{4293DECF-58A0-475C-B40E-F5E8784ABA73}" srcOrd="3" destOrd="0" presId="urn:microsoft.com/office/officeart/2005/8/layout/hProcess3"/>
    <dgm:cxn modelId="{015820D6-D654-42CF-8D40-E099D6D71931}" type="presParOf" srcId="{BF43FEAA-022F-4B2D-81C5-8D111389E15E}" destId="{7EDECF1A-77C5-4404-8A02-B52ED11A0AC6}" srcOrd="4" destOrd="0" presId="urn:microsoft.com/office/officeart/2005/8/layout/hProcess3"/>
    <dgm:cxn modelId="{73C4D263-0382-4244-98B4-B8A763736618}" type="presParOf" srcId="{BF43FEAA-022F-4B2D-81C5-8D111389E15E}" destId="{347CFB11-2A91-4CF1-BC13-4263CE44F45D}" srcOrd="5" destOrd="0" presId="urn:microsoft.com/office/officeart/2005/8/layout/hProcess3"/>
    <dgm:cxn modelId="{FC12C023-B279-411B-9BFF-62DD6A876F66}" type="presParOf" srcId="{347CFB11-2A91-4CF1-BC13-4263CE44F45D}" destId="{7D5B0283-0A9C-4A4F-BC23-6D144375ECDC}" srcOrd="0" destOrd="0" presId="urn:microsoft.com/office/officeart/2005/8/layout/hProcess3"/>
    <dgm:cxn modelId="{1235A8CA-7F18-4237-8620-BC8F39629A52}" type="presParOf" srcId="{347CFB11-2A91-4CF1-BC13-4263CE44F45D}" destId="{83633700-F65F-4402-AC53-9A1F3DC1DA54}" srcOrd="1" destOrd="0" presId="urn:microsoft.com/office/officeart/2005/8/layout/hProcess3"/>
    <dgm:cxn modelId="{9C1E9458-6399-4C9F-AE11-BF497A7363A1}" type="presParOf" srcId="{347CFB11-2A91-4CF1-BC13-4263CE44F45D}" destId="{7035539D-8175-4B04-A1A6-A23CAB253BB6}" srcOrd="2" destOrd="0" presId="urn:microsoft.com/office/officeart/2005/8/layout/hProcess3"/>
    <dgm:cxn modelId="{063DE186-7673-46B8-96F4-3746A0689807}" type="presParOf" srcId="{347CFB11-2A91-4CF1-BC13-4263CE44F45D}" destId="{EFF8C6EF-2431-4647-BA94-5FA5FCEF9897}" srcOrd="3" destOrd="0" presId="urn:microsoft.com/office/officeart/2005/8/layout/hProcess3"/>
    <dgm:cxn modelId="{C1D4C28F-BFE3-45E7-A619-7AF7283B810E}" type="presParOf" srcId="{BF43FEAA-022F-4B2D-81C5-8D111389E15E}" destId="{EED4F68C-ABE0-4BD0-BFB2-EA6F29D15E35}" srcOrd="6" destOrd="0" presId="urn:microsoft.com/office/officeart/2005/8/layout/hProcess3"/>
    <dgm:cxn modelId="{1015A3AD-F511-4BC7-87D6-66BF06600F48}" type="presParOf" srcId="{BF43FEAA-022F-4B2D-81C5-8D111389E15E}" destId="{D7EE06BD-3503-4C38-9873-F35525708925}" srcOrd="7" destOrd="0" presId="urn:microsoft.com/office/officeart/2005/8/layout/hProcess3"/>
    <dgm:cxn modelId="{07910642-C75C-4328-8A0F-C868E81FCBA3}" type="presParOf" srcId="{BF43FEAA-022F-4B2D-81C5-8D111389E15E}" destId="{013F0EBD-BBE2-4DE9-9163-54C3E3FB34D2}"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80BC-7802-4FB2-8664-9CB25801FF97}">
      <dsp:nvSpPr>
        <dsp:cNvPr id="0" name=""/>
        <dsp:cNvSpPr/>
      </dsp:nvSpPr>
      <dsp:spPr>
        <a:xfrm>
          <a:off x="2100824" y="0"/>
          <a:ext cx="5753337" cy="5753337"/>
        </a:xfrm>
        <a:prstGeom prst="quadArrow">
          <a:avLst>
            <a:gd name="adj1" fmla="val 2000"/>
            <a:gd name="adj2" fmla="val 4000"/>
            <a:gd name="adj3" fmla="val 5000"/>
          </a:avLst>
        </a:prstGeom>
        <a:gradFill rotWithShape="0">
          <a:gsLst>
            <a:gs pos="0">
              <a:schemeClr val="accent1">
                <a:shade val="51000"/>
                <a:satMod val="130000"/>
              </a:schemeClr>
            </a:gs>
            <a:gs pos="31000">
              <a:schemeClr val="accent1">
                <a:shade val="93000"/>
                <a:satMod val="130000"/>
              </a:schemeClr>
            </a:gs>
            <a:gs pos="24000">
              <a:schemeClr val="accent1">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6F52241-2555-42E5-A85B-9451B2C730D8}">
      <dsp:nvSpPr>
        <dsp:cNvPr id="0" name=""/>
        <dsp:cNvSpPr/>
      </dsp:nvSpPr>
      <dsp:spPr>
        <a:xfrm>
          <a:off x="2474791" y="373966"/>
          <a:ext cx="2301334" cy="2301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endParaRPr lang="lt-LT" sz="2400" b="1" kern="1200" dirty="0">
            <a:solidFill>
              <a:schemeClr val="tx1"/>
            </a:solidFill>
          </a:endParaRPr>
        </a:p>
      </dsp:txBody>
      <dsp:txXfrm>
        <a:off x="2587133" y="486308"/>
        <a:ext cx="2076650" cy="2076650"/>
      </dsp:txXfrm>
    </dsp:sp>
    <dsp:sp modelId="{C637A0C7-4514-42B4-959F-4C31A9507971}">
      <dsp:nvSpPr>
        <dsp:cNvPr id="0" name=""/>
        <dsp:cNvSpPr/>
      </dsp:nvSpPr>
      <dsp:spPr>
        <a:xfrm>
          <a:off x="5178859" y="373966"/>
          <a:ext cx="2301334" cy="2301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291201" y="486308"/>
        <a:ext cx="2076650" cy="2076650"/>
      </dsp:txXfrm>
    </dsp:sp>
    <dsp:sp modelId="{51F23418-0CD4-4358-AED8-7E78F21E1EC5}">
      <dsp:nvSpPr>
        <dsp:cNvPr id="0" name=""/>
        <dsp:cNvSpPr/>
      </dsp:nvSpPr>
      <dsp:spPr>
        <a:xfrm>
          <a:off x="2474791" y="3078035"/>
          <a:ext cx="2301334" cy="2301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4A22FE-057F-435F-8BEB-16ED1C832D20}">
      <dsp:nvSpPr>
        <dsp:cNvPr id="0" name=""/>
        <dsp:cNvSpPr/>
      </dsp:nvSpPr>
      <dsp:spPr>
        <a:xfrm>
          <a:off x="5178859" y="3078035"/>
          <a:ext cx="2301334" cy="23013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0EBD-BBE2-4DE9-9163-54C3E3FB34D2}">
      <dsp:nvSpPr>
        <dsp:cNvPr id="0" name=""/>
        <dsp:cNvSpPr/>
      </dsp:nvSpPr>
      <dsp:spPr>
        <a:xfrm>
          <a:off x="0" y="257321"/>
          <a:ext cx="11887200" cy="1512000"/>
        </a:xfrm>
        <a:prstGeom prst="rightArrow">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33700-F65F-4402-AC53-9A1F3DC1DA54}">
      <dsp:nvSpPr>
        <dsp:cNvPr id="0" name=""/>
        <dsp:cNvSpPr/>
      </dsp:nvSpPr>
      <dsp:spPr>
        <a:xfrm>
          <a:off x="8315870" y="635321"/>
          <a:ext cx="306466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2017 m. III </a:t>
          </a:r>
          <a:r>
            <a:rPr lang="lt-LT" sz="2100" b="1" kern="1200" dirty="0" err="1"/>
            <a:t>ketv</a:t>
          </a:r>
          <a:r>
            <a:rPr lang="lt-LT" sz="2100" b="1" kern="1200" dirty="0"/>
            <a:t>.</a:t>
          </a:r>
          <a:endParaRPr lang="en-US" sz="2100" b="1" kern="1200" dirty="0"/>
        </a:p>
      </dsp:txBody>
      <dsp:txXfrm>
        <a:off x="8315870" y="635321"/>
        <a:ext cx="3064668" cy="756000"/>
      </dsp:txXfrm>
    </dsp:sp>
    <dsp:sp modelId="{1C7F4B21-3973-4910-8EB6-20762C82A225}">
      <dsp:nvSpPr>
        <dsp:cNvPr id="0" name=""/>
        <dsp:cNvSpPr/>
      </dsp:nvSpPr>
      <dsp:spPr>
        <a:xfrm>
          <a:off x="4465558" y="647783"/>
          <a:ext cx="2956087"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2016 m. III </a:t>
          </a:r>
          <a:r>
            <a:rPr lang="lt-LT" sz="2100" b="1" kern="1200" dirty="0" err="1"/>
            <a:t>ketv</a:t>
          </a:r>
          <a:r>
            <a:rPr lang="lt-LT" sz="2100" b="1" kern="1200" dirty="0"/>
            <a:t>.</a:t>
          </a:r>
          <a:endParaRPr lang="en-US" sz="2100" b="1" kern="1200" dirty="0"/>
        </a:p>
      </dsp:txBody>
      <dsp:txXfrm>
        <a:off x="4465558" y="647783"/>
        <a:ext cx="2956087" cy="756000"/>
      </dsp:txXfrm>
    </dsp:sp>
    <dsp:sp modelId="{81CD86FE-5799-46CA-844A-EB85723B63B6}">
      <dsp:nvSpPr>
        <dsp:cNvPr id="0" name=""/>
        <dsp:cNvSpPr/>
      </dsp:nvSpPr>
      <dsp:spPr>
        <a:xfrm>
          <a:off x="498069" y="645557"/>
          <a:ext cx="1940701"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2015 m. III </a:t>
          </a:r>
          <a:r>
            <a:rPr lang="lt-LT" sz="2100" b="1" kern="1200" dirty="0" err="1"/>
            <a:t>ketv</a:t>
          </a:r>
          <a:r>
            <a:rPr lang="lt-LT" sz="2100" b="1" kern="1200" dirty="0"/>
            <a:t>.</a:t>
          </a:r>
          <a:endParaRPr lang="en-US" sz="2100" b="1" kern="1200" dirty="0"/>
        </a:p>
      </dsp:txBody>
      <dsp:txXfrm>
        <a:off x="498069" y="645557"/>
        <a:ext cx="1940701" cy="75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0EBD-BBE2-4DE9-9163-54C3E3FB34D2}">
      <dsp:nvSpPr>
        <dsp:cNvPr id="0" name=""/>
        <dsp:cNvSpPr/>
      </dsp:nvSpPr>
      <dsp:spPr>
        <a:xfrm>
          <a:off x="0" y="6444"/>
          <a:ext cx="11887200" cy="1512000"/>
        </a:xfrm>
        <a:prstGeom prst="rightArrow">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33700-F65F-4402-AC53-9A1F3DC1DA54}">
      <dsp:nvSpPr>
        <dsp:cNvPr id="0" name=""/>
        <dsp:cNvSpPr/>
      </dsp:nvSpPr>
      <dsp:spPr>
        <a:xfrm>
          <a:off x="8352015" y="528205"/>
          <a:ext cx="3082081"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2017 m. III </a:t>
          </a:r>
          <a:r>
            <a:rPr lang="lt-LT" sz="2100" b="1" kern="1200" dirty="0" err="1"/>
            <a:t>ketv</a:t>
          </a:r>
          <a:r>
            <a:rPr lang="lt-LT" sz="2100" b="1" kern="1200" dirty="0"/>
            <a:t>.</a:t>
          </a:r>
          <a:endParaRPr lang="en-US" sz="2100" b="1" kern="1200" dirty="0"/>
        </a:p>
      </dsp:txBody>
      <dsp:txXfrm>
        <a:off x="8352015" y="528205"/>
        <a:ext cx="3082081" cy="756000"/>
      </dsp:txXfrm>
    </dsp:sp>
    <dsp:sp modelId="{1C7F4B21-3973-4910-8EB6-20762C82A225}">
      <dsp:nvSpPr>
        <dsp:cNvPr id="0" name=""/>
        <dsp:cNvSpPr/>
      </dsp:nvSpPr>
      <dsp:spPr>
        <a:xfrm>
          <a:off x="4479827" y="540667"/>
          <a:ext cx="2972883"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2016 m. III </a:t>
          </a:r>
          <a:r>
            <a:rPr lang="lt-LT" sz="2100" b="1" kern="1200" dirty="0" err="1"/>
            <a:t>ketv</a:t>
          </a:r>
          <a:r>
            <a:rPr lang="lt-LT" sz="2100" b="1" kern="1200" dirty="0"/>
            <a:t>.</a:t>
          </a:r>
          <a:endParaRPr lang="en-US" sz="2100" b="1" kern="1200" dirty="0"/>
        </a:p>
      </dsp:txBody>
      <dsp:txXfrm>
        <a:off x="4479827" y="540667"/>
        <a:ext cx="2972883" cy="756000"/>
      </dsp:txXfrm>
    </dsp:sp>
    <dsp:sp modelId="{81CD86FE-5799-46CA-844A-EB85723B63B6}">
      <dsp:nvSpPr>
        <dsp:cNvPr id="0" name=""/>
        <dsp:cNvSpPr/>
      </dsp:nvSpPr>
      <dsp:spPr>
        <a:xfrm>
          <a:off x="489795" y="538441"/>
          <a:ext cx="195172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2015 m. III </a:t>
          </a:r>
          <a:r>
            <a:rPr lang="lt-LT" sz="2100" b="1" kern="1200" dirty="0" err="1"/>
            <a:t>ketv</a:t>
          </a:r>
          <a:r>
            <a:rPr lang="lt-LT" sz="2100" b="1" kern="1200" dirty="0"/>
            <a:t>.</a:t>
          </a:r>
          <a:endParaRPr lang="en-US" sz="2100" b="1" kern="1200" dirty="0"/>
        </a:p>
      </dsp:txBody>
      <dsp:txXfrm>
        <a:off x="489795" y="538441"/>
        <a:ext cx="1951728" cy="75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0EBD-BBE2-4DE9-9163-54C3E3FB34D2}">
      <dsp:nvSpPr>
        <dsp:cNvPr id="0" name=""/>
        <dsp:cNvSpPr/>
      </dsp:nvSpPr>
      <dsp:spPr>
        <a:xfrm>
          <a:off x="0" y="257321"/>
          <a:ext cx="11887200" cy="1512000"/>
        </a:xfrm>
        <a:prstGeom prst="rightArrow">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33700-F65F-4402-AC53-9A1F3DC1DA54}">
      <dsp:nvSpPr>
        <dsp:cNvPr id="0" name=""/>
        <dsp:cNvSpPr/>
      </dsp:nvSpPr>
      <dsp:spPr>
        <a:xfrm>
          <a:off x="8315870" y="635321"/>
          <a:ext cx="3064668"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2018 m. II </a:t>
          </a:r>
          <a:r>
            <a:rPr lang="lt-LT" sz="2100" b="1" kern="1200" dirty="0" err="1"/>
            <a:t>ketv</a:t>
          </a:r>
          <a:r>
            <a:rPr lang="lt-LT" sz="2100" b="1" kern="1200" dirty="0"/>
            <a:t>.</a:t>
          </a:r>
          <a:endParaRPr lang="en-US" sz="2100" b="1" kern="1200" dirty="0"/>
        </a:p>
      </dsp:txBody>
      <dsp:txXfrm>
        <a:off x="8315870" y="635321"/>
        <a:ext cx="3064668" cy="756000"/>
      </dsp:txXfrm>
    </dsp:sp>
    <dsp:sp modelId="{1C7F4B21-3973-4910-8EB6-20762C82A225}">
      <dsp:nvSpPr>
        <dsp:cNvPr id="0" name=""/>
        <dsp:cNvSpPr/>
      </dsp:nvSpPr>
      <dsp:spPr>
        <a:xfrm>
          <a:off x="4465558" y="647783"/>
          <a:ext cx="2956087"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2017 m. II </a:t>
          </a:r>
          <a:r>
            <a:rPr lang="lt-LT" sz="2100" b="1" kern="1200" dirty="0" err="1"/>
            <a:t>ketv</a:t>
          </a:r>
          <a:r>
            <a:rPr lang="lt-LT" sz="2100" b="1" kern="1200" dirty="0"/>
            <a:t>.</a:t>
          </a:r>
          <a:endParaRPr lang="en-US" sz="2100" b="1" kern="1200" dirty="0"/>
        </a:p>
      </dsp:txBody>
      <dsp:txXfrm>
        <a:off x="4465558" y="647783"/>
        <a:ext cx="2956087" cy="756000"/>
      </dsp:txXfrm>
    </dsp:sp>
    <dsp:sp modelId="{81CD86FE-5799-46CA-844A-EB85723B63B6}">
      <dsp:nvSpPr>
        <dsp:cNvPr id="0" name=""/>
        <dsp:cNvSpPr/>
      </dsp:nvSpPr>
      <dsp:spPr>
        <a:xfrm>
          <a:off x="498069" y="645557"/>
          <a:ext cx="1940701"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lt-LT" sz="2100" b="1" kern="1200" dirty="0"/>
            <a:t>2016 m. II </a:t>
          </a:r>
          <a:r>
            <a:rPr lang="lt-LT" sz="2100" b="1" kern="1200" dirty="0" err="1"/>
            <a:t>ketv</a:t>
          </a:r>
          <a:r>
            <a:rPr lang="lt-LT" sz="2100" b="1" kern="1200" dirty="0"/>
            <a:t>.</a:t>
          </a:r>
          <a:endParaRPr lang="en-US" sz="2100" b="1" kern="1200" dirty="0"/>
        </a:p>
      </dsp:txBody>
      <dsp:txXfrm>
        <a:off x="498069" y="645557"/>
        <a:ext cx="1940701" cy="75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0EBD-BBE2-4DE9-9163-54C3E3FB34D2}">
      <dsp:nvSpPr>
        <dsp:cNvPr id="0" name=""/>
        <dsp:cNvSpPr/>
      </dsp:nvSpPr>
      <dsp:spPr>
        <a:xfrm>
          <a:off x="0" y="149321"/>
          <a:ext cx="11887200" cy="1728000"/>
        </a:xfrm>
        <a:prstGeom prst="rightArrow">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33700-F65F-4402-AC53-9A1F3DC1DA54}">
      <dsp:nvSpPr>
        <dsp:cNvPr id="0" name=""/>
        <dsp:cNvSpPr/>
      </dsp:nvSpPr>
      <dsp:spPr>
        <a:xfrm>
          <a:off x="8315870" y="581321"/>
          <a:ext cx="3064668"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lt-LT" sz="2400" b="1" kern="1200" dirty="0"/>
            <a:t>2018 m. II </a:t>
          </a:r>
          <a:r>
            <a:rPr lang="lt-LT" sz="2400" b="1" kern="1200" dirty="0" err="1"/>
            <a:t>ketv</a:t>
          </a:r>
          <a:r>
            <a:rPr lang="lt-LT" sz="2400" b="1" kern="1200" dirty="0"/>
            <a:t>.</a:t>
          </a:r>
          <a:endParaRPr lang="en-US" sz="2400" b="1" kern="1200" dirty="0"/>
        </a:p>
      </dsp:txBody>
      <dsp:txXfrm>
        <a:off x="8315870" y="581321"/>
        <a:ext cx="3064668" cy="864000"/>
      </dsp:txXfrm>
    </dsp:sp>
    <dsp:sp modelId="{1C7F4B21-3973-4910-8EB6-20762C82A225}">
      <dsp:nvSpPr>
        <dsp:cNvPr id="0" name=""/>
        <dsp:cNvSpPr/>
      </dsp:nvSpPr>
      <dsp:spPr>
        <a:xfrm>
          <a:off x="4361114" y="549672"/>
          <a:ext cx="2956087"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lt-LT" sz="2400" b="1" kern="1200" dirty="0"/>
            <a:t>2017 m. II </a:t>
          </a:r>
          <a:r>
            <a:rPr lang="lt-LT" sz="2400" b="1" kern="1200" dirty="0" err="1"/>
            <a:t>ketv</a:t>
          </a:r>
          <a:r>
            <a:rPr lang="lt-LT" sz="2400" b="1" kern="1200" dirty="0"/>
            <a:t>.</a:t>
          </a:r>
          <a:endParaRPr lang="en-US" sz="2400" b="1" kern="1200" dirty="0"/>
        </a:p>
      </dsp:txBody>
      <dsp:txXfrm>
        <a:off x="4361114" y="549672"/>
        <a:ext cx="2956087" cy="864000"/>
      </dsp:txXfrm>
    </dsp:sp>
    <dsp:sp modelId="{81CD86FE-5799-46CA-844A-EB85723B63B6}">
      <dsp:nvSpPr>
        <dsp:cNvPr id="0" name=""/>
        <dsp:cNvSpPr/>
      </dsp:nvSpPr>
      <dsp:spPr>
        <a:xfrm>
          <a:off x="235963" y="597101"/>
          <a:ext cx="3067886"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lt-LT" sz="2400" b="1" kern="1200" dirty="0"/>
            <a:t>2016 m. vasario 22 d.</a:t>
          </a:r>
          <a:endParaRPr lang="en-US" sz="2400" b="1" kern="1200" dirty="0"/>
        </a:p>
      </dsp:txBody>
      <dsp:txXfrm>
        <a:off x="235963" y="597101"/>
        <a:ext cx="3067886" cy="864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0EBD-BBE2-4DE9-9163-54C3E3FB34D2}">
      <dsp:nvSpPr>
        <dsp:cNvPr id="0" name=""/>
        <dsp:cNvSpPr/>
      </dsp:nvSpPr>
      <dsp:spPr>
        <a:xfrm>
          <a:off x="0" y="122663"/>
          <a:ext cx="9573165" cy="1872000"/>
        </a:xfrm>
        <a:prstGeom prst="rightArrow">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33700-F65F-4402-AC53-9A1F3DC1DA54}">
      <dsp:nvSpPr>
        <dsp:cNvPr id="0" name=""/>
        <dsp:cNvSpPr/>
      </dsp:nvSpPr>
      <dsp:spPr>
        <a:xfrm>
          <a:off x="6839390" y="470817"/>
          <a:ext cx="2220338"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marL="0" lvl="0" indent="0" algn="l" defTabSz="1155700">
            <a:lnSpc>
              <a:spcPct val="90000"/>
            </a:lnSpc>
            <a:spcBef>
              <a:spcPct val="0"/>
            </a:spcBef>
            <a:spcAft>
              <a:spcPct val="35000"/>
            </a:spcAft>
            <a:buNone/>
          </a:pPr>
          <a:endParaRPr lang="en-US" sz="2600" b="1" kern="1200" dirty="0"/>
        </a:p>
      </dsp:txBody>
      <dsp:txXfrm>
        <a:off x="6839390" y="470817"/>
        <a:ext cx="2220338" cy="936000"/>
      </dsp:txXfrm>
    </dsp:sp>
    <dsp:sp modelId="{1C7F4B21-3973-4910-8EB6-20762C82A225}">
      <dsp:nvSpPr>
        <dsp:cNvPr id="0" name=""/>
        <dsp:cNvSpPr/>
      </dsp:nvSpPr>
      <dsp:spPr>
        <a:xfrm>
          <a:off x="4885858" y="470934"/>
          <a:ext cx="2141671"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lt-LT" sz="2000" b="1" kern="1200" dirty="0"/>
            <a:t>2016 m. IV </a:t>
          </a:r>
          <a:r>
            <a:rPr lang="lt-LT" sz="2000" b="1" kern="1200" dirty="0" err="1"/>
            <a:t>ketv</a:t>
          </a:r>
          <a:r>
            <a:rPr lang="lt-LT" sz="2500" b="1" kern="1200" dirty="0"/>
            <a:t>.</a:t>
          </a:r>
          <a:endParaRPr lang="en-US" sz="2500" b="1" kern="1200" dirty="0"/>
        </a:p>
      </dsp:txBody>
      <dsp:txXfrm>
        <a:off x="4885858" y="470934"/>
        <a:ext cx="2141671" cy="936000"/>
      </dsp:txXfrm>
    </dsp:sp>
    <dsp:sp modelId="{81CD86FE-5799-46CA-844A-EB85723B63B6}">
      <dsp:nvSpPr>
        <dsp:cNvPr id="0" name=""/>
        <dsp:cNvSpPr/>
      </dsp:nvSpPr>
      <dsp:spPr>
        <a:xfrm>
          <a:off x="520284" y="425473"/>
          <a:ext cx="2958023" cy="1112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lt-LT" sz="2000" b="1" kern="1200" dirty="0"/>
            <a:t>2016 m. I </a:t>
          </a:r>
          <a:r>
            <a:rPr lang="lt-LT" sz="2000" b="1" kern="1200" dirty="0" err="1"/>
            <a:t>ketv</a:t>
          </a:r>
          <a:r>
            <a:rPr lang="lt-LT" sz="2000" b="1" kern="1200" dirty="0"/>
            <a:t>.</a:t>
          </a:r>
          <a:endParaRPr lang="en-US" sz="2000" b="1" kern="1200" dirty="0"/>
        </a:p>
      </dsp:txBody>
      <dsp:txXfrm>
        <a:off x="520284" y="425473"/>
        <a:ext cx="2958023" cy="1112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0EBD-BBE2-4DE9-9163-54C3E3FB34D2}">
      <dsp:nvSpPr>
        <dsp:cNvPr id="0" name=""/>
        <dsp:cNvSpPr/>
      </dsp:nvSpPr>
      <dsp:spPr>
        <a:xfrm>
          <a:off x="0" y="0"/>
          <a:ext cx="9604200" cy="1767701"/>
        </a:xfrm>
        <a:prstGeom prst="rightArrow">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33700-F65F-4402-AC53-9A1F3DC1DA54}">
      <dsp:nvSpPr>
        <dsp:cNvPr id="0" name=""/>
        <dsp:cNvSpPr/>
      </dsp:nvSpPr>
      <dsp:spPr>
        <a:xfrm>
          <a:off x="7224022" y="326662"/>
          <a:ext cx="1948508" cy="852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l" defTabSz="222250">
            <a:lnSpc>
              <a:spcPct val="90000"/>
            </a:lnSpc>
            <a:spcBef>
              <a:spcPct val="0"/>
            </a:spcBef>
            <a:spcAft>
              <a:spcPct val="35000"/>
            </a:spcAft>
            <a:buNone/>
          </a:pPr>
          <a:endParaRPr lang="en-US" sz="500" b="1" kern="1200" dirty="0"/>
        </a:p>
      </dsp:txBody>
      <dsp:txXfrm>
        <a:off x="7224022" y="326662"/>
        <a:ext cx="1948508" cy="852701"/>
      </dsp:txXfrm>
    </dsp:sp>
    <dsp:sp modelId="{1C7F4B21-3973-4910-8EB6-20762C82A225}">
      <dsp:nvSpPr>
        <dsp:cNvPr id="0" name=""/>
        <dsp:cNvSpPr/>
      </dsp:nvSpPr>
      <dsp:spPr>
        <a:xfrm>
          <a:off x="4925152" y="423773"/>
          <a:ext cx="3015686" cy="852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lt-LT" sz="2000" b="1" kern="1200" dirty="0"/>
            <a:t>2018 m. III-IV </a:t>
          </a:r>
          <a:r>
            <a:rPr lang="lt-LT" sz="2000" b="1" kern="1200" dirty="0" err="1"/>
            <a:t>ketv</a:t>
          </a:r>
          <a:r>
            <a:rPr lang="lt-LT" sz="2500" b="1" kern="1200" dirty="0"/>
            <a:t>.</a:t>
          </a:r>
          <a:endParaRPr lang="en-US" sz="2500" b="1" kern="1200" dirty="0"/>
        </a:p>
      </dsp:txBody>
      <dsp:txXfrm>
        <a:off x="4925152" y="423773"/>
        <a:ext cx="3015686" cy="852701"/>
      </dsp:txXfrm>
    </dsp:sp>
    <dsp:sp modelId="{81CD86FE-5799-46CA-844A-EB85723B63B6}">
      <dsp:nvSpPr>
        <dsp:cNvPr id="0" name=""/>
        <dsp:cNvSpPr/>
      </dsp:nvSpPr>
      <dsp:spPr>
        <a:xfrm>
          <a:off x="596911" y="434513"/>
          <a:ext cx="2646736" cy="1112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l" defTabSz="889000">
            <a:lnSpc>
              <a:spcPct val="90000"/>
            </a:lnSpc>
            <a:spcBef>
              <a:spcPct val="0"/>
            </a:spcBef>
            <a:spcAft>
              <a:spcPct val="35000"/>
            </a:spcAft>
            <a:buNone/>
          </a:pPr>
          <a:r>
            <a:rPr lang="lt-LT" sz="2000" b="1" kern="1200" dirty="0"/>
            <a:t>2017 m. III-IV </a:t>
          </a:r>
          <a:r>
            <a:rPr lang="lt-LT" sz="2000" b="1" kern="1200" dirty="0" err="1"/>
            <a:t>ketv</a:t>
          </a:r>
          <a:r>
            <a:rPr lang="lt-LT" sz="2000" b="1" kern="1200" dirty="0"/>
            <a:t>.</a:t>
          </a:r>
          <a:endParaRPr lang="en-US" sz="2000" b="1" kern="1200" dirty="0"/>
        </a:p>
      </dsp:txBody>
      <dsp:txXfrm>
        <a:off x="596911" y="434513"/>
        <a:ext cx="2646736" cy="111291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693"/>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6737" y="0"/>
            <a:ext cx="2950475" cy="498693"/>
          </a:xfrm>
          <a:prstGeom prst="rect">
            <a:avLst/>
          </a:prstGeom>
        </p:spPr>
        <p:txBody>
          <a:bodyPr vert="horz" lIns="91440" tIns="45720" rIns="91440" bIns="45720" rtlCol="0"/>
          <a:lstStyle>
            <a:lvl1pPr algn="r">
              <a:defRPr sz="1200"/>
            </a:lvl1pPr>
          </a:lstStyle>
          <a:p>
            <a:fld id="{BFB27885-6F4C-4D25-89BE-AC50012127FC}" type="datetimeFigureOut">
              <a:rPr lang="lt-LT" smtClean="0"/>
              <a:t>2016.03.31</a:t>
            </a:fld>
            <a:endParaRPr lang="lt-LT"/>
          </a:p>
        </p:txBody>
      </p:sp>
      <p:sp>
        <p:nvSpPr>
          <p:cNvPr id="4" name="Footer Placeholder 3"/>
          <p:cNvSpPr>
            <a:spLocks noGrp="1"/>
          </p:cNvSpPr>
          <p:nvPr>
            <p:ph type="ftr" sz="quarter" idx="2"/>
          </p:nvPr>
        </p:nvSpPr>
        <p:spPr>
          <a:xfrm>
            <a:off x="0" y="9440647"/>
            <a:ext cx="2950475" cy="498692"/>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6737" y="9440647"/>
            <a:ext cx="2950475" cy="498692"/>
          </a:xfrm>
          <a:prstGeom prst="rect">
            <a:avLst/>
          </a:prstGeom>
        </p:spPr>
        <p:txBody>
          <a:bodyPr vert="horz" lIns="91440" tIns="45720" rIns="91440" bIns="45720" rtlCol="0" anchor="b"/>
          <a:lstStyle>
            <a:lvl1pPr algn="r">
              <a:defRPr sz="1200"/>
            </a:lvl1pPr>
          </a:lstStyle>
          <a:p>
            <a:fld id="{D14487A4-40A4-46B9-8790-EEEF780EDA9D}" type="slidenum">
              <a:rPr lang="lt-LT" smtClean="0"/>
              <a:t>‹#›</a:t>
            </a:fld>
            <a:endParaRPr lang="lt-LT"/>
          </a:p>
        </p:txBody>
      </p:sp>
    </p:spTree>
    <p:extLst>
      <p:ext uri="{BB962C8B-B14F-4D97-AF65-F5344CB8AC3E}">
        <p14:creationId xmlns:p14="http://schemas.microsoft.com/office/powerpoint/2010/main" val="81298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693"/>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6737" y="0"/>
            <a:ext cx="2950475" cy="498693"/>
          </a:xfrm>
          <a:prstGeom prst="rect">
            <a:avLst/>
          </a:prstGeom>
        </p:spPr>
        <p:txBody>
          <a:bodyPr vert="horz" lIns="91440" tIns="45720" rIns="91440" bIns="45720" rtlCol="0"/>
          <a:lstStyle>
            <a:lvl1pPr algn="r">
              <a:defRPr sz="1200"/>
            </a:lvl1pPr>
          </a:lstStyle>
          <a:p>
            <a:fld id="{2EA0181D-002C-44C4-9231-CFAAF3E91EAA}" type="datetimeFigureOut">
              <a:rPr lang="lt-LT" smtClean="0"/>
              <a:t>2016.03.31</a:t>
            </a:fld>
            <a:endParaRPr lang="lt-LT"/>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0879" y="4783307"/>
            <a:ext cx="544703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40647"/>
            <a:ext cx="2950475" cy="498692"/>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6737" y="9440647"/>
            <a:ext cx="2950475" cy="498692"/>
          </a:xfrm>
          <a:prstGeom prst="rect">
            <a:avLst/>
          </a:prstGeom>
        </p:spPr>
        <p:txBody>
          <a:bodyPr vert="horz" lIns="91440" tIns="45720" rIns="91440" bIns="45720" rtlCol="0" anchor="b"/>
          <a:lstStyle>
            <a:lvl1pPr algn="r">
              <a:defRPr sz="1200"/>
            </a:lvl1pPr>
          </a:lstStyle>
          <a:p>
            <a:fld id="{A79E8ECE-A6B5-429A-92F6-7B3F62596B5D}" type="slidenum">
              <a:rPr lang="lt-LT" smtClean="0"/>
              <a:t>‹#›</a:t>
            </a:fld>
            <a:endParaRPr lang="lt-LT"/>
          </a:p>
        </p:txBody>
      </p:sp>
    </p:spTree>
    <p:extLst>
      <p:ext uri="{BB962C8B-B14F-4D97-AF65-F5344CB8AC3E}">
        <p14:creationId xmlns:p14="http://schemas.microsoft.com/office/powerpoint/2010/main" val="241855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48C9D18C-B3D1-4666-A1E7-0D3A9676D1C0}" type="slidenum">
              <a:rPr lang="lt-LT" smtClean="0"/>
              <a:pPr/>
              <a:t>2</a:t>
            </a:fld>
            <a:endParaRPr lang="lt-LT"/>
          </a:p>
        </p:txBody>
      </p:sp>
    </p:spTree>
    <p:extLst>
      <p:ext uri="{BB962C8B-B14F-4D97-AF65-F5344CB8AC3E}">
        <p14:creationId xmlns:p14="http://schemas.microsoft.com/office/powerpoint/2010/main" val="232811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Parengtas PIP ir PIP pakeitimas, derinamas ministerijoje ir su projekto rengėju,</a:t>
            </a:r>
            <a:r>
              <a:rPr lang="lt-LT" baseline="0" dirty="0"/>
              <a:t> šią- kitą savaitę bus išsiųstas oficialiai derinti susiinteresuotoms institucijoms</a:t>
            </a:r>
          </a:p>
          <a:p>
            <a:r>
              <a:rPr lang="lt-LT" baseline="0" dirty="0"/>
              <a:t>Projektas „iki rakto“</a:t>
            </a:r>
          </a:p>
        </p:txBody>
      </p:sp>
      <p:sp>
        <p:nvSpPr>
          <p:cNvPr id="4" name="Slide Number Placeholder 3"/>
          <p:cNvSpPr>
            <a:spLocks noGrp="1"/>
          </p:cNvSpPr>
          <p:nvPr>
            <p:ph type="sldNum" sz="quarter" idx="10"/>
          </p:nvPr>
        </p:nvSpPr>
        <p:spPr/>
        <p:txBody>
          <a:bodyPr/>
          <a:lstStyle/>
          <a:p>
            <a:fld id="{14DFC9CE-E094-4F57-BA01-838A1E994D33}" type="slidenum">
              <a:rPr lang="lt-LT" smtClean="0"/>
              <a:t>25</a:t>
            </a:fld>
            <a:endParaRPr lang="lt-LT"/>
          </a:p>
        </p:txBody>
      </p:sp>
    </p:spTree>
    <p:extLst>
      <p:ext uri="{BB962C8B-B14F-4D97-AF65-F5344CB8AC3E}">
        <p14:creationId xmlns:p14="http://schemas.microsoft.com/office/powerpoint/2010/main" val="3435625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AM-</a:t>
            </a:r>
            <a:r>
              <a:rPr lang="lt-LT" baseline="0" dirty="0"/>
              <a:t> 136, 4 iš jų:</a:t>
            </a:r>
          </a:p>
          <a:p>
            <a:r>
              <a:rPr lang="lt-LT" baseline="0" dirty="0"/>
              <a:t>Vilniaus atliekų daliai 67,4 </a:t>
            </a:r>
            <a:r>
              <a:rPr lang="lt-LT" baseline="0" dirty="0" err="1"/>
              <a:t>MEur</a:t>
            </a:r>
            <a:r>
              <a:rPr lang="lt-LT" baseline="0" dirty="0"/>
              <a:t>;</a:t>
            </a:r>
          </a:p>
          <a:p>
            <a:r>
              <a:rPr lang="lt-LT" baseline="0" dirty="0"/>
              <a:t>Kauno atliekų daliai 69, 0 </a:t>
            </a:r>
            <a:r>
              <a:rPr lang="lt-LT" baseline="0" dirty="0" err="1"/>
              <a:t>MEur</a:t>
            </a:r>
            <a:endParaRPr lang="lt-LT" dirty="0"/>
          </a:p>
        </p:txBody>
      </p:sp>
      <p:sp>
        <p:nvSpPr>
          <p:cNvPr id="4" name="Slide Number Placeholder 3"/>
          <p:cNvSpPr>
            <a:spLocks noGrp="1"/>
          </p:cNvSpPr>
          <p:nvPr>
            <p:ph type="sldNum" sz="quarter" idx="10"/>
          </p:nvPr>
        </p:nvSpPr>
        <p:spPr/>
        <p:txBody>
          <a:bodyPr/>
          <a:lstStyle/>
          <a:p>
            <a:fld id="{14DFC9CE-E094-4F57-BA01-838A1E994D33}" type="slidenum">
              <a:rPr lang="lt-LT" smtClean="0"/>
              <a:t>26</a:t>
            </a:fld>
            <a:endParaRPr lang="lt-LT"/>
          </a:p>
        </p:txBody>
      </p:sp>
    </p:spTree>
    <p:extLst>
      <p:ext uri="{BB962C8B-B14F-4D97-AF65-F5344CB8AC3E}">
        <p14:creationId xmlns:p14="http://schemas.microsoft.com/office/powerpoint/2010/main" val="82504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AK patvirtinti SK 2016-03-24 </a:t>
            </a:r>
          </a:p>
        </p:txBody>
      </p:sp>
      <p:sp>
        <p:nvSpPr>
          <p:cNvPr id="4" name="Slide Number Placeholder 3"/>
          <p:cNvSpPr>
            <a:spLocks noGrp="1"/>
          </p:cNvSpPr>
          <p:nvPr>
            <p:ph type="sldNum" sz="quarter" idx="10"/>
          </p:nvPr>
        </p:nvSpPr>
        <p:spPr/>
        <p:txBody>
          <a:bodyPr/>
          <a:lstStyle/>
          <a:p>
            <a:fld id="{14DFC9CE-E094-4F57-BA01-838A1E994D33}" type="slidenum">
              <a:rPr lang="lt-LT" smtClean="0"/>
              <a:t>27</a:t>
            </a:fld>
            <a:endParaRPr lang="lt-LT"/>
          </a:p>
        </p:txBody>
      </p:sp>
    </p:spTree>
    <p:extLst>
      <p:ext uri="{BB962C8B-B14F-4D97-AF65-F5344CB8AC3E}">
        <p14:creationId xmlns:p14="http://schemas.microsoft.com/office/powerpoint/2010/main" val="218961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Parengtas PIP ir PIP pakeitimas, derinamas ministerijoje ir su projekto rengėju,</a:t>
            </a:r>
            <a:r>
              <a:rPr lang="lt-LT" baseline="0" dirty="0"/>
              <a:t> šią- kitą savaitę bus išsiųstas oficialiai derinti susiinteresuotoms institucijoms</a:t>
            </a:r>
          </a:p>
          <a:p>
            <a:r>
              <a:rPr lang="lt-LT" baseline="0" dirty="0"/>
              <a:t>Projektas „iki rakto“</a:t>
            </a:r>
          </a:p>
        </p:txBody>
      </p:sp>
      <p:sp>
        <p:nvSpPr>
          <p:cNvPr id="4" name="Slide Number Placeholder 3"/>
          <p:cNvSpPr>
            <a:spLocks noGrp="1"/>
          </p:cNvSpPr>
          <p:nvPr>
            <p:ph type="sldNum" sz="quarter" idx="10"/>
          </p:nvPr>
        </p:nvSpPr>
        <p:spPr/>
        <p:txBody>
          <a:bodyPr/>
          <a:lstStyle/>
          <a:p>
            <a:fld id="{14DFC9CE-E094-4F57-BA01-838A1E994D33}" type="slidenum">
              <a:rPr lang="lt-LT" smtClean="0"/>
              <a:t>28</a:t>
            </a:fld>
            <a:endParaRPr lang="lt-LT"/>
          </a:p>
        </p:txBody>
      </p:sp>
    </p:spTree>
    <p:extLst>
      <p:ext uri="{BB962C8B-B14F-4D97-AF65-F5344CB8AC3E}">
        <p14:creationId xmlns:p14="http://schemas.microsoft.com/office/powerpoint/2010/main" val="200270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79E8ECE-A6B5-429A-92F6-7B3F62596B5D}" type="slidenum">
              <a:rPr lang="lt-LT" smtClean="0"/>
              <a:t>7</a:t>
            </a:fld>
            <a:endParaRPr lang="lt-LT"/>
          </a:p>
        </p:txBody>
      </p:sp>
    </p:spTree>
    <p:extLst>
      <p:ext uri="{BB962C8B-B14F-4D97-AF65-F5344CB8AC3E}">
        <p14:creationId xmlns:p14="http://schemas.microsoft.com/office/powerpoint/2010/main" val="6541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Kvietimų planavimas 2016-2018 m. laikotarpiui.</a:t>
            </a:r>
          </a:p>
        </p:txBody>
      </p:sp>
      <p:sp>
        <p:nvSpPr>
          <p:cNvPr id="4" name="Slide Number Placeholder 3"/>
          <p:cNvSpPr>
            <a:spLocks noGrp="1"/>
          </p:cNvSpPr>
          <p:nvPr>
            <p:ph type="sldNum" sz="quarter" idx="10"/>
          </p:nvPr>
        </p:nvSpPr>
        <p:spPr/>
        <p:txBody>
          <a:bodyPr/>
          <a:lstStyle/>
          <a:p>
            <a:fld id="{A79E8ECE-A6B5-429A-92F6-7B3F62596B5D}" type="slidenum">
              <a:rPr lang="lt-LT" smtClean="0"/>
              <a:t>11</a:t>
            </a:fld>
            <a:endParaRPr lang="lt-LT"/>
          </a:p>
        </p:txBody>
      </p:sp>
    </p:spTree>
    <p:extLst>
      <p:ext uri="{BB962C8B-B14F-4D97-AF65-F5344CB8AC3E}">
        <p14:creationId xmlns:p14="http://schemas.microsoft.com/office/powerpoint/2010/main" val="307401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Atrankos kriterijai yra patvirtinti tinklų modernizavimo veiklai.</a:t>
            </a:r>
          </a:p>
          <a:p>
            <a:r>
              <a:rPr lang="lt-LT" dirty="0"/>
              <a:t>Plėtros veiklai bus rengiami atskiri kriterijai.</a:t>
            </a:r>
          </a:p>
        </p:txBody>
      </p:sp>
      <p:sp>
        <p:nvSpPr>
          <p:cNvPr id="4" name="Slide Number Placeholder 3"/>
          <p:cNvSpPr>
            <a:spLocks noGrp="1"/>
          </p:cNvSpPr>
          <p:nvPr>
            <p:ph type="sldNum" sz="quarter" idx="10"/>
          </p:nvPr>
        </p:nvSpPr>
        <p:spPr/>
        <p:txBody>
          <a:bodyPr/>
          <a:lstStyle/>
          <a:p>
            <a:fld id="{A79E8ECE-A6B5-429A-92F6-7B3F62596B5D}" type="slidenum">
              <a:rPr lang="lt-LT" smtClean="0"/>
              <a:t>18</a:t>
            </a:fld>
            <a:endParaRPr lang="lt-LT"/>
          </a:p>
        </p:txBody>
      </p:sp>
    </p:spTree>
    <p:extLst>
      <p:ext uri="{BB962C8B-B14F-4D97-AF65-F5344CB8AC3E}">
        <p14:creationId xmlns:p14="http://schemas.microsoft.com/office/powerpoint/2010/main" val="162223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Kvietimas yra sustabdytas</a:t>
            </a:r>
            <a:r>
              <a:rPr lang="lt-LT" baseline="0" dirty="0"/>
              <a:t> su tikslu patikslinti projektų finansavimo sąlygų aprašą:</a:t>
            </a:r>
          </a:p>
          <a:p>
            <a:r>
              <a:rPr lang="lt-LT" baseline="0" dirty="0"/>
              <a:t>-išplečiamas pareiškėjų ratas, nenustatant ribojimo pareiškėjams, valdantiems ne nuosavybės teise šilumos tinklus, būti sudarius nuomos sutartį ne trumpesniam kaip 5 metų terminui nuo projekto įgyvendinimo pabaigos;</a:t>
            </a:r>
          </a:p>
          <a:p>
            <a:r>
              <a:rPr lang="lt-LT" baseline="0" dirty="0"/>
              <a:t>-tikslinamos nuostatos, susijusios su remiamų veiklų apimtimi bei nuostolių skaičiavimo metodika;</a:t>
            </a:r>
          </a:p>
          <a:p>
            <a:r>
              <a:rPr lang="lt-LT" baseline="0" dirty="0"/>
              <a:t>Atnaujinti kvietimą planuojama balandžio mėn. Įverčių rengimas šilumos tiekimo tinklų modernizavimui ir plėtrai.</a:t>
            </a:r>
            <a:endParaRPr lang="lt-LT" dirty="0"/>
          </a:p>
        </p:txBody>
      </p:sp>
      <p:sp>
        <p:nvSpPr>
          <p:cNvPr id="4" name="Slide Number Placeholder 3"/>
          <p:cNvSpPr>
            <a:spLocks noGrp="1"/>
          </p:cNvSpPr>
          <p:nvPr>
            <p:ph type="sldNum" sz="quarter" idx="10"/>
          </p:nvPr>
        </p:nvSpPr>
        <p:spPr/>
        <p:txBody>
          <a:bodyPr/>
          <a:lstStyle/>
          <a:p>
            <a:fld id="{A79E8ECE-A6B5-429A-92F6-7B3F62596B5D}" type="slidenum">
              <a:rPr lang="lt-LT" smtClean="0"/>
              <a:t>19</a:t>
            </a:fld>
            <a:endParaRPr lang="lt-LT"/>
          </a:p>
        </p:txBody>
      </p:sp>
    </p:spTree>
    <p:extLst>
      <p:ext uri="{BB962C8B-B14F-4D97-AF65-F5344CB8AC3E}">
        <p14:creationId xmlns:p14="http://schemas.microsoft.com/office/powerpoint/2010/main" val="300998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I kvietimas skirtas šilumos tinklų modernizavimo veiklai.</a:t>
            </a:r>
          </a:p>
          <a:p>
            <a:r>
              <a:rPr lang="lt-LT" dirty="0"/>
              <a:t>Planuojami kvietimai 2016-2018</a:t>
            </a:r>
            <a:r>
              <a:rPr lang="lt-LT" baseline="0" dirty="0"/>
              <a:t> metų laikotarpiui.</a:t>
            </a:r>
            <a:endParaRPr lang="lt-LT" dirty="0"/>
          </a:p>
        </p:txBody>
      </p:sp>
      <p:sp>
        <p:nvSpPr>
          <p:cNvPr id="4" name="Slide Number Placeholder 3"/>
          <p:cNvSpPr>
            <a:spLocks noGrp="1"/>
          </p:cNvSpPr>
          <p:nvPr>
            <p:ph type="sldNum" sz="quarter" idx="10"/>
          </p:nvPr>
        </p:nvSpPr>
        <p:spPr/>
        <p:txBody>
          <a:bodyPr/>
          <a:lstStyle/>
          <a:p>
            <a:fld id="{A79E8ECE-A6B5-429A-92F6-7B3F62596B5D}" type="slidenum">
              <a:rPr lang="lt-LT" smtClean="0"/>
              <a:t>20</a:t>
            </a:fld>
            <a:endParaRPr lang="lt-LT"/>
          </a:p>
        </p:txBody>
      </p:sp>
    </p:spTree>
    <p:extLst>
      <p:ext uri="{BB962C8B-B14F-4D97-AF65-F5344CB8AC3E}">
        <p14:creationId xmlns:p14="http://schemas.microsoft.com/office/powerpoint/2010/main" val="250493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AM-</a:t>
            </a:r>
            <a:r>
              <a:rPr lang="lt-LT" baseline="0" dirty="0"/>
              <a:t> 136, 4 iš jų:</a:t>
            </a:r>
          </a:p>
          <a:p>
            <a:r>
              <a:rPr lang="lt-LT" baseline="0" dirty="0"/>
              <a:t>Vilniaus atliekų daliai 67,4 </a:t>
            </a:r>
            <a:r>
              <a:rPr lang="lt-LT" baseline="0" dirty="0" err="1"/>
              <a:t>MEur</a:t>
            </a:r>
            <a:r>
              <a:rPr lang="lt-LT" baseline="0" dirty="0"/>
              <a:t>;</a:t>
            </a:r>
          </a:p>
          <a:p>
            <a:r>
              <a:rPr lang="lt-LT" baseline="0" dirty="0"/>
              <a:t>Kauno atliekų daliai 69, 0 </a:t>
            </a:r>
            <a:r>
              <a:rPr lang="lt-LT" baseline="0" dirty="0" err="1"/>
              <a:t>MEur</a:t>
            </a:r>
            <a:endParaRPr lang="lt-LT" dirty="0"/>
          </a:p>
        </p:txBody>
      </p:sp>
      <p:sp>
        <p:nvSpPr>
          <p:cNvPr id="4" name="Slide Number Placeholder 3"/>
          <p:cNvSpPr>
            <a:spLocks noGrp="1"/>
          </p:cNvSpPr>
          <p:nvPr>
            <p:ph type="sldNum" sz="quarter" idx="10"/>
          </p:nvPr>
        </p:nvSpPr>
        <p:spPr/>
        <p:txBody>
          <a:bodyPr/>
          <a:lstStyle/>
          <a:p>
            <a:fld id="{14DFC9CE-E094-4F57-BA01-838A1E994D33}" type="slidenum">
              <a:rPr lang="lt-LT" smtClean="0"/>
              <a:t>22</a:t>
            </a:fld>
            <a:endParaRPr lang="lt-LT"/>
          </a:p>
        </p:txBody>
      </p:sp>
    </p:spTree>
    <p:extLst>
      <p:ext uri="{BB962C8B-B14F-4D97-AF65-F5344CB8AC3E}">
        <p14:creationId xmlns:p14="http://schemas.microsoft.com/office/powerpoint/2010/main" val="234606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PAK – gegužės</a:t>
            </a:r>
            <a:r>
              <a:rPr lang="lt-LT" baseline="0" dirty="0"/>
              <a:t> mėn.</a:t>
            </a:r>
          </a:p>
          <a:p>
            <a:r>
              <a:rPr lang="lt-LT" baseline="0" dirty="0"/>
              <a:t>PFSA – III </a:t>
            </a:r>
            <a:r>
              <a:rPr lang="lt-LT" baseline="0" dirty="0" err="1"/>
              <a:t>ketv</a:t>
            </a:r>
            <a:r>
              <a:rPr lang="lt-LT" baseline="0" dirty="0"/>
              <a:t>.</a:t>
            </a:r>
          </a:p>
          <a:p>
            <a:endParaRPr lang="lt-LT" dirty="0"/>
          </a:p>
        </p:txBody>
      </p:sp>
      <p:sp>
        <p:nvSpPr>
          <p:cNvPr id="4" name="Slide Number Placeholder 3"/>
          <p:cNvSpPr>
            <a:spLocks noGrp="1"/>
          </p:cNvSpPr>
          <p:nvPr>
            <p:ph type="sldNum" sz="quarter" idx="10"/>
          </p:nvPr>
        </p:nvSpPr>
        <p:spPr/>
        <p:txBody>
          <a:bodyPr/>
          <a:lstStyle/>
          <a:p>
            <a:fld id="{A79E8ECE-A6B5-429A-92F6-7B3F62596B5D}" type="slidenum">
              <a:rPr lang="lt-LT" smtClean="0"/>
              <a:t>23</a:t>
            </a:fld>
            <a:endParaRPr lang="lt-LT"/>
          </a:p>
        </p:txBody>
      </p:sp>
    </p:spTree>
    <p:extLst>
      <p:ext uri="{BB962C8B-B14F-4D97-AF65-F5344CB8AC3E}">
        <p14:creationId xmlns:p14="http://schemas.microsoft.com/office/powerpoint/2010/main" val="5762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AM-</a:t>
            </a:r>
            <a:r>
              <a:rPr lang="lt-LT" baseline="0" dirty="0"/>
              <a:t> 136, 4 iš jų:</a:t>
            </a:r>
          </a:p>
          <a:p>
            <a:r>
              <a:rPr lang="lt-LT" baseline="0" dirty="0"/>
              <a:t>Vilniaus atliekų daliai 67,4 </a:t>
            </a:r>
            <a:r>
              <a:rPr lang="lt-LT" baseline="0" dirty="0" err="1"/>
              <a:t>MEur</a:t>
            </a:r>
            <a:r>
              <a:rPr lang="lt-LT" baseline="0" dirty="0"/>
              <a:t>;</a:t>
            </a:r>
          </a:p>
          <a:p>
            <a:r>
              <a:rPr lang="lt-LT" baseline="0" dirty="0"/>
              <a:t>Kauno atliekų daliai 69, 0 </a:t>
            </a:r>
            <a:r>
              <a:rPr lang="lt-LT" baseline="0" dirty="0" err="1"/>
              <a:t>MEur</a:t>
            </a:r>
            <a:endParaRPr lang="lt-LT" dirty="0"/>
          </a:p>
        </p:txBody>
      </p:sp>
      <p:sp>
        <p:nvSpPr>
          <p:cNvPr id="4" name="Slide Number Placeholder 3"/>
          <p:cNvSpPr>
            <a:spLocks noGrp="1"/>
          </p:cNvSpPr>
          <p:nvPr>
            <p:ph type="sldNum" sz="quarter" idx="10"/>
          </p:nvPr>
        </p:nvSpPr>
        <p:spPr/>
        <p:txBody>
          <a:bodyPr/>
          <a:lstStyle/>
          <a:p>
            <a:fld id="{14DFC9CE-E094-4F57-BA01-838A1E994D33}" type="slidenum">
              <a:rPr lang="lt-LT" smtClean="0"/>
              <a:t>24</a:t>
            </a:fld>
            <a:endParaRPr lang="lt-LT"/>
          </a:p>
        </p:txBody>
      </p:sp>
    </p:spTree>
    <p:extLst>
      <p:ext uri="{BB962C8B-B14F-4D97-AF65-F5344CB8AC3E}">
        <p14:creationId xmlns:p14="http://schemas.microsoft.com/office/powerpoint/2010/main" val="2617219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 y="-42863"/>
            <a:ext cx="12192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14400" y="1844676"/>
            <a:ext cx="103632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828800" y="3645024"/>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lt-LT" dirty="0"/>
          </a:p>
        </p:txBody>
      </p:sp>
      <p:sp>
        <p:nvSpPr>
          <p:cNvPr id="4" name="Rectangle 4"/>
          <p:cNvSpPr>
            <a:spLocks noGrp="1" noChangeArrowheads="1"/>
          </p:cNvSpPr>
          <p:nvPr>
            <p:ph type="dt" sz="half" idx="10"/>
          </p:nvPr>
        </p:nvSpPr>
        <p:spPr>
          <a:ln/>
        </p:spPr>
        <p:txBody>
          <a:bodyPr/>
          <a:lstStyle>
            <a:lvl1pPr>
              <a:defRPr/>
            </a:lvl1pPr>
          </a:lstStyle>
          <a:p>
            <a:pPr>
              <a:defRPr/>
            </a:pPr>
            <a:endParaRPr lang="lt-LT" altLang="lt-LT"/>
          </a:p>
        </p:txBody>
      </p:sp>
      <p:sp>
        <p:nvSpPr>
          <p:cNvPr id="5" name="Rectangle 5"/>
          <p:cNvSpPr>
            <a:spLocks noGrp="1" noChangeArrowheads="1"/>
          </p:cNvSpPr>
          <p:nvPr>
            <p:ph type="ftr" sz="quarter" idx="11"/>
          </p:nvPr>
        </p:nvSpPr>
        <p:spPr>
          <a:ln/>
        </p:spPr>
        <p:txBody>
          <a:bodyPr/>
          <a:lstStyle>
            <a:lvl1pPr>
              <a:defRPr/>
            </a:lvl1pPr>
          </a:lstStyle>
          <a:p>
            <a:pPr>
              <a:defRPr/>
            </a:pPr>
            <a:endParaRPr lang="lt-LT" altLang="lt-LT"/>
          </a:p>
        </p:txBody>
      </p:sp>
      <p:sp>
        <p:nvSpPr>
          <p:cNvPr id="6" name="Rectangle 6"/>
          <p:cNvSpPr>
            <a:spLocks noGrp="1" noChangeArrowheads="1"/>
          </p:cNvSpPr>
          <p:nvPr>
            <p:ph type="sldNum" sz="quarter" idx="12"/>
          </p:nvPr>
        </p:nvSpPr>
        <p:spPr>
          <a:ln/>
        </p:spPr>
        <p:txBody>
          <a:bodyPr/>
          <a:lstStyle>
            <a:lvl1pPr>
              <a:defRPr/>
            </a:lvl1pPr>
          </a:lstStyle>
          <a:p>
            <a:pPr>
              <a:defRPr/>
            </a:pPr>
            <a:fld id="{56146DD0-8F51-46B8-A4D5-ECD3CA39994B}" type="slidenum">
              <a:rPr lang="lt-LT" altLang="lt-LT"/>
              <a:pPr>
                <a:defRPr/>
              </a:pPr>
              <a:t>‹#›</a:t>
            </a:fld>
            <a:endParaRPr lang="lt-LT" altLang="lt-LT" dirty="0"/>
          </a:p>
        </p:txBody>
      </p:sp>
    </p:spTree>
    <p:extLst>
      <p:ext uri="{BB962C8B-B14F-4D97-AF65-F5344CB8AC3E}">
        <p14:creationId xmlns:p14="http://schemas.microsoft.com/office/powerpoint/2010/main" val="405478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736"/>
          </a:xfrm>
        </p:spPr>
        <p:txBody>
          <a:bodyPr/>
          <a:lstStyle>
            <a:lvl1pPr marL="461963" indent="0" algn="l">
              <a:defRPr sz="2400"/>
            </a:lvl1pPr>
          </a:lstStyle>
          <a:p>
            <a:r>
              <a:rPr lang="en-US" dirty="0"/>
              <a:t>Click to edit Master title style</a:t>
            </a:r>
            <a:endParaRPr lang="lt-LT" dirty="0"/>
          </a:p>
        </p:txBody>
      </p:sp>
      <p:sp>
        <p:nvSpPr>
          <p:cNvPr id="6" name="Rectangle 6"/>
          <p:cNvSpPr>
            <a:spLocks noGrp="1" noChangeArrowheads="1"/>
          </p:cNvSpPr>
          <p:nvPr>
            <p:ph type="sldNum" sz="quarter" idx="12"/>
          </p:nvPr>
        </p:nvSpPr>
        <p:spPr>
          <a:xfrm>
            <a:off x="9011840" y="6411000"/>
            <a:ext cx="2844800" cy="447000"/>
          </a:xfrm>
          <a:ln/>
        </p:spPr>
        <p:txBody>
          <a:bodyPr anchor="ctr"/>
          <a:lstStyle>
            <a:lvl1pPr>
              <a:defRPr sz="1000"/>
            </a:lvl1pPr>
          </a:lstStyle>
          <a:p>
            <a:pPr>
              <a:defRPr/>
            </a:pPr>
            <a:fld id="{946226C6-D803-43B3-B5EA-F2434415298E}" type="slidenum">
              <a:rPr lang="lt-LT" altLang="lt-LT" smtClean="0"/>
              <a:pPr>
                <a:defRPr/>
              </a:pPr>
              <a:t>‹#›</a:t>
            </a:fld>
            <a:endParaRPr lang="lt-LT" altLang="lt-LT" dirty="0"/>
          </a:p>
        </p:txBody>
      </p:sp>
      <p:pic>
        <p:nvPicPr>
          <p:cNvPr id="7" name="Picture 6" descr="Lietuvos Respublikos energetikos ministerija - Google Chrome"/>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11178" y="6476679"/>
            <a:ext cx="3725335" cy="304800"/>
          </a:xfrm>
          <a:prstGeom prst="rect">
            <a:avLst/>
          </a:prstGeom>
        </p:spPr>
      </p:pic>
      <p:sp>
        <p:nvSpPr>
          <p:cNvPr id="8" name="Rectangle 7"/>
          <p:cNvSpPr/>
          <p:nvPr userDrawn="1"/>
        </p:nvSpPr>
        <p:spPr>
          <a:xfrm>
            <a:off x="-1830" y="6337097"/>
            <a:ext cx="4036449" cy="73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ectangle 8"/>
          <p:cNvSpPr/>
          <p:nvPr userDrawn="1"/>
        </p:nvSpPr>
        <p:spPr>
          <a:xfrm>
            <a:off x="4034619" y="6337097"/>
            <a:ext cx="8157381" cy="739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0418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0" hidden="1"/>
          <p:cNvSpPr>
            <a:spLocks noGrp="1" noChangeArrowheads="1"/>
          </p:cNvSpPr>
          <p:nvPr>
            <p:ph type="sldNum" sz="quarter" idx="10"/>
          </p:nvPr>
        </p:nvSpPr>
        <p:spPr>
          <a:ln/>
        </p:spPr>
        <p:txBody>
          <a:bodyPr/>
          <a:lstStyle>
            <a:lvl1pPr>
              <a:defRPr/>
            </a:lvl1pPr>
          </a:lstStyle>
          <a:p>
            <a:pPr>
              <a:defRPr/>
            </a:pPr>
            <a:fld id="{CC4DA12A-C3DE-444B-8E1D-FD29E7D6565B}" type="slidenum">
              <a:rPr lang="en-US"/>
              <a:pPr>
                <a:defRPr/>
              </a:pPr>
              <a:t>‹#›</a:t>
            </a:fld>
            <a:r>
              <a:rPr lang="en-US" dirty="0"/>
              <a:t> </a:t>
            </a:r>
          </a:p>
        </p:txBody>
      </p:sp>
    </p:spTree>
    <p:extLst>
      <p:ext uri="{BB962C8B-B14F-4D97-AF65-F5344CB8AC3E}">
        <p14:creationId xmlns:p14="http://schemas.microsoft.com/office/powerpoint/2010/main" val="837030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lt-LT" altLang="lt-LT"/>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altLang="lt-LT"/>
              <a:t>Click to edit Master text styles</a:t>
            </a:r>
          </a:p>
          <a:p>
            <a:pPr lvl="1"/>
            <a:r>
              <a:rPr lang="lt-LT" altLang="lt-LT"/>
              <a:t>Second level</a:t>
            </a:r>
          </a:p>
          <a:p>
            <a:pPr lvl="2"/>
            <a:r>
              <a:rPr lang="lt-LT" altLang="lt-LT"/>
              <a:t>Third level</a:t>
            </a:r>
          </a:p>
          <a:p>
            <a:pPr lvl="3"/>
            <a:r>
              <a:rPr lang="lt-LT" altLang="lt-LT"/>
              <a:t>Fourth level</a:t>
            </a:r>
          </a:p>
          <a:p>
            <a:pPr lvl="4"/>
            <a:r>
              <a:rPr lang="lt-LT" altLang="lt-LT"/>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t-LT" altLang="lt-LT"/>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t-LT" altLang="lt-LT"/>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6412E66-8ADA-48E7-8AB8-FAC2001FB9DC}" type="slidenum">
              <a:rPr lang="lt-LT" altLang="lt-LT"/>
              <a:pPr>
                <a:defRPr/>
              </a:pPr>
              <a:t>‹#›</a:t>
            </a:fld>
            <a:endParaRPr lang="lt-LT" altLang="lt-LT" dirty="0"/>
          </a:p>
        </p:txBody>
      </p:sp>
    </p:spTree>
    <p:extLst>
      <p:ext uri="{BB962C8B-B14F-4D97-AF65-F5344CB8AC3E}">
        <p14:creationId xmlns:p14="http://schemas.microsoft.com/office/powerpoint/2010/main" val="40725348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716" y="1772165"/>
            <a:ext cx="10363200" cy="2241394"/>
          </a:xfrm>
        </p:spPr>
        <p:txBody>
          <a:bodyPr/>
          <a:lstStyle/>
          <a:p>
            <a:r>
              <a:rPr lang="lt-LT" sz="3200" b="1" dirty="0">
                <a:effectLst>
                  <a:outerShdw blurRad="38100" dist="38100" dir="2700000" algn="tl">
                    <a:srgbClr val="000000">
                      <a:alpha val="43137"/>
                    </a:srgbClr>
                  </a:outerShdw>
                </a:effectLst>
              </a:rPr>
              <a:t>2014-2020 M. EUROPOS SĄJUNGOS FONDŲ INVESTICIJOS Į ELEKTROS, DUJŲ IR ŠILUMOS ŪKIŲ SEKTORIUS</a:t>
            </a:r>
          </a:p>
        </p:txBody>
      </p:sp>
      <p:sp>
        <p:nvSpPr>
          <p:cNvPr id="3" name="Subtitle 2"/>
          <p:cNvSpPr>
            <a:spLocks noGrp="1"/>
          </p:cNvSpPr>
          <p:nvPr>
            <p:ph type="subTitle" idx="1"/>
          </p:nvPr>
        </p:nvSpPr>
        <p:spPr>
          <a:xfrm>
            <a:off x="1766258" y="3568390"/>
            <a:ext cx="8424936" cy="2087111"/>
          </a:xfrm>
        </p:spPr>
        <p:txBody>
          <a:bodyPr/>
          <a:lstStyle/>
          <a:p>
            <a:endParaRPr lang="lt-LT" dirty="0"/>
          </a:p>
          <a:p>
            <a:r>
              <a:rPr lang="lt-LT" b="1" dirty="0"/>
              <a:t>2016-03-31</a:t>
            </a:r>
          </a:p>
          <a:p>
            <a:r>
              <a:rPr lang="lt-LT" b="1" dirty="0"/>
              <a:t>Vilnius</a:t>
            </a:r>
          </a:p>
          <a:p>
            <a:pPr algn="l"/>
            <a:endParaRPr lang="lt-LT" dirty="0"/>
          </a:p>
        </p:txBody>
      </p:sp>
      <p:sp>
        <p:nvSpPr>
          <p:cNvPr id="5" name="Slide Number Placeholder 4"/>
          <p:cNvSpPr>
            <a:spLocks noGrp="1"/>
          </p:cNvSpPr>
          <p:nvPr>
            <p:ph type="sldNum" sz="quarter" idx="12"/>
          </p:nvPr>
        </p:nvSpPr>
        <p:spPr>
          <a:xfrm>
            <a:off x="17957243" y="12212637"/>
            <a:ext cx="2844800" cy="476250"/>
          </a:xfrm>
        </p:spPr>
        <p:txBody>
          <a:bodyPr/>
          <a:lstStyle/>
          <a:p>
            <a:pPr>
              <a:defRPr/>
            </a:pPr>
            <a:fld id="{56146DD0-8F51-46B8-A4D5-ECD3CA39994B}" type="slidenum">
              <a:rPr lang="lt-LT" altLang="lt-LT" smtClean="0"/>
              <a:pPr>
                <a:defRPr/>
              </a:pPr>
              <a:t>1</a:t>
            </a:fld>
            <a:endParaRPr lang="lt-LT" altLang="lt-LT" dirty="0"/>
          </a:p>
        </p:txBody>
      </p:sp>
      <p:pic>
        <p:nvPicPr>
          <p:cNvPr id="1026" name="Paveikslėli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4406" y="5972175"/>
            <a:ext cx="1933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63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550229"/>
              </p:ext>
            </p:extLst>
          </p:nvPr>
        </p:nvGraphicFramePr>
        <p:xfrm>
          <a:off x="127000" y="152400"/>
          <a:ext cx="11887200" cy="6125570"/>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302480529"/>
                    </a:ext>
                  </a:extLst>
                </a:gridCol>
                <a:gridCol w="9625842">
                  <a:extLst>
                    <a:ext uri="{9D8B030D-6E8A-4147-A177-3AD203B41FA5}">
                      <a16:colId xmlns:a16="http://schemas.microsoft.com/office/drawing/2014/main" val="2119010297"/>
                    </a:ext>
                  </a:extLst>
                </a:gridCol>
              </a:tblGrid>
              <a:tr h="1023893">
                <a:tc gridSpan="2">
                  <a:txBody>
                    <a:bodyPr/>
                    <a:lstStyle/>
                    <a:p>
                      <a:pPr algn="ctr"/>
                      <a:r>
                        <a:rPr lang="lt-LT" sz="2000" kern="1200" cap="all" dirty="0">
                          <a:effectLst/>
                        </a:rPr>
                        <a:t>04.4.1-LVPA-K-106 priemonė</a:t>
                      </a:r>
                    </a:p>
                    <a:p>
                      <a:pPr algn="ctr"/>
                      <a:r>
                        <a:rPr lang="lt-LT" sz="2000" kern="1200" cap="all" dirty="0">
                          <a:effectLst/>
                        </a:rPr>
                        <a:t>„Gamtinių</a:t>
                      </a:r>
                      <a:r>
                        <a:rPr lang="lt-LT" sz="2000" kern="1200" cap="all" baseline="0" dirty="0">
                          <a:effectLst/>
                        </a:rPr>
                        <a:t> dujų skirstymo </a:t>
                      </a:r>
                      <a:r>
                        <a:rPr lang="lt-LT" sz="2000" kern="1200" cap="all" dirty="0">
                          <a:effectLst/>
                        </a:rPr>
                        <a:t>sistemų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4455465">
                <a:tc>
                  <a:txBody>
                    <a:bodyPr/>
                    <a:lstStyle/>
                    <a:p>
                      <a:r>
                        <a:rPr lang="lt-LT" sz="1600" b="1" dirty="0">
                          <a:solidFill>
                            <a:sysClr val="windowText" lastClr="000000"/>
                          </a:solidFill>
                        </a:rPr>
                        <a:t>Atrankos kriterijai</a:t>
                      </a:r>
                    </a:p>
                  </a:txBody>
                  <a:tcPr/>
                </a:tc>
                <a:tc>
                  <a:txBody>
                    <a:bodyPr/>
                    <a:lstStyle/>
                    <a:p>
                      <a:pPr marL="0" indent="0">
                        <a:buFontTx/>
                        <a:buNone/>
                      </a:pPr>
                      <a:r>
                        <a:rPr lang="lt-LT" sz="1800" b="1" strike="noStrike" dirty="0"/>
                        <a:t>Specialieji:</a:t>
                      </a:r>
                    </a:p>
                    <a:p>
                      <a:pPr marL="742950" lvl="1" indent="-285750">
                        <a:spcAft>
                          <a:spcPts val="600"/>
                        </a:spcAft>
                        <a:buFontTx/>
                        <a:buChar char="-"/>
                      </a:pPr>
                      <a:r>
                        <a:rPr lang="lt-LT" sz="1800" kern="1200" dirty="0">
                          <a:solidFill>
                            <a:schemeClr val="tx1"/>
                          </a:solidFill>
                          <a:effectLst/>
                          <a:latin typeface="+mn-lt"/>
                          <a:ea typeface="+mn-ea"/>
                          <a:cs typeface="+mn-cs"/>
                        </a:rPr>
                        <a:t>projektas turi atitikti Nacionalinę energetinės nepriklausomybės strategiją;</a:t>
                      </a:r>
                    </a:p>
                    <a:p>
                      <a:pPr marL="742950" lvl="1" indent="-285750">
                        <a:spcAft>
                          <a:spcPts val="600"/>
                        </a:spcAft>
                        <a:buFontTx/>
                        <a:buChar char="-"/>
                      </a:pPr>
                      <a:r>
                        <a:rPr lang="lt-LT" sz="1800" kern="1200" dirty="0">
                          <a:solidFill>
                            <a:schemeClr val="tx1"/>
                          </a:solidFill>
                          <a:effectLst/>
                          <a:latin typeface="+mn-lt"/>
                          <a:ea typeface="+mn-ea"/>
                          <a:cs typeface="+mn-cs"/>
                        </a:rPr>
                        <a:t>projektas turi atitikti įmonės investicijų (plėtros) planus, suderintus su Valstybine kainų ir energetikos kontrolės komisija. </a:t>
                      </a:r>
                    </a:p>
                    <a:p>
                      <a:pPr marL="0" indent="0">
                        <a:spcAft>
                          <a:spcPts val="600"/>
                        </a:spcAft>
                        <a:buFontTx/>
                        <a:buNone/>
                      </a:pPr>
                      <a:r>
                        <a:rPr lang="lt-LT" sz="1800" b="1" strike="noStrike" dirty="0"/>
                        <a:t>Prioritetiniai:</a:t>
                      </a:r>
                    </a:p>
                    <a:p>
                      <a:pPr marL="742950" lvl="1" indent="-285750">
                        <a:spcAft>
                          <a:spcPts val="600"/>
                        </a:spcAft>
                        <a:buFontTx/>
                        <a:buChar char="-"/>
                      </a:pPr>
                      <a:r>
                        <a:rPr lang="lt-LT" sz="1800" kern="1200" dirty="0">
                          <a:solidFill>
                            <a:schemeClr val="tx1"/>
                          </a:solidFill>
                          <a:effectLst/>
                          <a:latin typeface="+mn-lt"/>
                          <a:ea typeface="+mn-ea"/>
                          <a:cs typeface="+mn-cs"/>
                        </a:rPr>
                        <a:t>saugumas ir patikimumas, įdiegus pažangią programinę įrangą ir jos funkcionalumui užtikrinti reikalingą technologinę įrangą;</a:t>
                      </a:r>
                    </a:p>
                    <a:p>
                      <a:pPr marL="742950" lvl="1" indent="-285750">
                        <a:spcAft>
                          <a:spcPts val="600"/>
                        </a:spcAft>
                        <a:buFontTx/>
                        <a:buChar char="-"/>
                      </a:pPr>
                      <a:r>
                        <a:rPr lang="lt-LT" sz="1800" kern="1200" dirty="0">
                          <a:solidFill>
                            <a:schemeClr val="tx1"/>
                          </a:solidFill>
                          <a:effectLst/>
                          <a:latin typeface="+mn-lt"/>
                          <a:ea typeface="+mn-ea"/>
                          <a:cs typeface="+mn-cs"/>
                        </a:rPr>
                        <a:t>įdiegtos pažangiosios infrastruktūros elementų nauda gamtinių dujų vartotojams;</a:t>
                      </a:r>
                    </a:p>
                    <a:p>
                      <a:pPr marL="742950" lvl="1" indent="-285750">
                        <a:spcAft>
                          <a:spcPts val="600"/>
                        </a:spcAft>
                        <a:buFontTx/>
                        <a:buChar char="-"/>
                      </a:pPr>
                      <a:r>
                        <a:rPr lang="lt-LT" sz="1800" kern="1200" dirty="0">
                          <a:solidFill>
                            <a:schemeClr val="tx1"/>
                          </a:solidFill>
                          <a:effectLst/>
                          <a:latin typeface="+mn-lt"/>
                          <a:ea typeface="+mn-ea"/>
                          <a:cs typeface="+mn-cs"/>
                        </a:rPr>
                        <a:t>senesnių gamtinių dujų žemo slėgio vamzdynų modernizavimas, diegiant pažangiosios infrastruktūros elementus;</a:t>
                      </a:r>
                    </a:p>
                    <a:p>
                      <a:pPr marL="742950" lvl="1" indent="-285750">
                        <a:spcAft>
                          <a:spcPts val="600"/>
                        </a:spcAft>
                        <a:buFontTx/>
                        <a:buChar char="-"/>
                      </a:pPr>
                      <a:r>
                        <a:rPr lang="lt-LT" sz="1800" kern="1200" dirty="0">
                          <a:solidFill>
                            <a:schemeClr val="tx1"/>
                          </a:solidFill>
                          <a:effectLst/>
                          <a:latin typeface="+mn-lt"/>
                          <a:ea typeface="+mn-ea"/>
                          <a:cs typeface="+mn-cs"/>
                        </a:rPr>
                        <a:t>senesnių statinių ir (ar) įrenginių, užtikrinančių žemo slėgio vamzdynų veikimą, modernizavimas, diegiant pažangiosios infrastruktūros elementus;</a:t>
                      </a:r>
                    </a:p>
                    <a:p>
                      <a:pPr marL="742950" lvl="1" indent="-285750">
                        <a:spcAft>
                          <a:spcPts val="600"/>
                        </a:spcAft>
                        <a:buFontTx/>
                        <a:buChar char="-"/>
                      </a:pPr>
                      <a:r>
                        <a:rPr lang="lt-LT" sz="1800" kern="1200" dirty="0">
                          <a:solidFill>
                            <a:schemeClr val="tx1"/>
                          </a:solidFill>
                          <a:effectLst/>
                          <a:latin typeface="+mn-lt"/>
                          <a:ea typeface="+mn-ea"/>
                          <a:cs typeface="+mn-cs"/>
                        </a:rPr>
                        <a:t>gamtinių dujų skirstymo patikimumas.</a:t>
                      </a:r>
                      <a:endParaRPr lang="lt-LT" sz="1800" b="1" strike="noStrike" dirty="0"/>
                    </a:p>
                  </a:txBody>
                  <a:tcPr/>
                </a:tc>
                <a:extLst>
                  <a:ext uri="{0D108BD9-81ED-4DB2-BD59-A6C34878D82A}">
                    <a16:rowId xmlns:a16="http://schemas.microsoft.com/office/drawing/2014/main" val="96863730"/>
                  </a:ext>
                </a:extLst>
              </a:tr>
              <a:tr h="6462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solidFill>
                            <a:sysClr val="windowText" lastClr="000000"/>
                          </a:solidFill>
                        </a:rPr>
                        <a:t>Projektų finansavimo sąlygų aprašą (toliau – PFSA) planuojama patvirtinti 2016 m. II </a:t>
                      </a:r>
                      <a:r>
                        <a:rPr lang="lt-LT" sz="1600" b="1" dirty="0" err="1">
                          <a:solidFill>
                            <a:sysClr val="windowText" lastClr="000000"/>
                          </a:solidFill>
                        </a:rPr>
                        <a:t>ketv</a:t>
                      </a:r>
                      <a:r>
                        <a:rPr lang="lt-LT" sz="1600" b="1" dirty="0">
                          <a:solidFill>
                            <a:sysClr val="windowText" lastClr="0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600" b="1" dirty="0">
                        <a:solidFill>
                          <a:sysClr val="windowText" lastClr="000000"/>
                        </a:solidFill>
                      </a:endParaRPr>
                    </a:p>
                  </a:txBody>
                  <a:tcPr/>
                </a:tc>
                <a:tc hMerge="1">
                  <a:txBody>
                    <a:bodyPr/>
                    <a:lstStyle/>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lang="lt-LT" sz="1600" strike="noStrike" dirty="0"/>
                    </a:p>
                  </a:txBody>
                  <a:tcPr/>
                </a:tc>
                <a:extLst>
                  <a:ext uri="{0D108BD9-81ED-4DB2-BD59-A6C34878D82A}">
                    <a16:rowId xmlns:a16="http://schemas.microsoft.com/office/drawing/2014/main" val="3716249747"/>
                  </a:ext>
                </a:extLst>
              </a:tr>
            </a:tbl>
          </a:graphicData>
        </a:graphic>
      </p:graphicFrame>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10</a:t>
            </a:fld>
            <a:endParaRPr lang="lt-LT" altLang="lt-LT" dirty="0"/>
          </a:p>
        </p:txBody>
      </p:sp>
    </p:spTree>
    <p:extLst>
      <p:ext uri="{BB962C8B-B14F-4D97-AF65-F5344CB8AC3E}">
        <p14:creationId xmlns:p14="http://schemas.microsoft.com/office/powerpoint/2010/main" val="1447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6062136"/>
              </p:ext>
            </p:extLst>
          </p:nvPr>
        </p:nvGraphicFramePr>
        <p:xfrm>
          <a:off x="127000" y="152400"/>
          <a:ext cx="11887200" cy="4060257"/>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302480529"/>
                    </a:ext>
                  </a:extLst>
                </a:gridCol>
                <a:gridCol w="9625842">
                  <a:extLst>
                    <a:ext uri="{9D8B030D-6E8A-4147-A177-3AD203B41FA5}">
                      <a16:colId xmlns:a16="http://schemas.microsoft.com/office/drawing/2014/main" val="2119010297"/>
                    </a:ext>
                  </a:extLst>
                </a:gridCol>
              </a:tblGrid>
              <a:tr h="1013548">
                <a:tc gridSpan="2">
                  <a:txBody>
                    <a:bodyPr/>
                    <a:lstStyle/>
                    <a:p>
                      <a:pPr algn="ctr"/>
                      <a:r>
                        <a:rPr lang="lt-LT" sz="2000" kern="1200" cap="all" dirty="0">
                          <a:effectLst/>
                        </a:rPr>
                        <a:t>04.4.1-LVPA-K-106 priemonė</a:t>
                      </a:r>
                    </a:p>
                    <a:p>
                      <a:pPr algn="ctr"/>
                      <a:r>
                        <a:rPr lang="lt-LT" sz="2000" kern="1200" cap="all" dirty="0">
                          <a:effectLst/>
                        </a:rPr>
                        <a:t>„Gamtinių</a:t>
                      </a:r>
                      <a:r>
                        <a:rPr lang="lt-LT" sz="2000" kern="1200" cap="all" baseline="0" dirty="0">
                          <a:effectLst/>
                        </a:rPr>
                        <a:t> dujų skirstymo </a:t>
                      </a:r>
                      <a:r>
                        <a:rPr lang="lt-LT" sz="2000" kern="1200" cap="all" dirty="0">
                          <a:effectLst/>
                        </a:rPr>
                        <a:t>sistemų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1781789">
                <a:tc>
                  <a:txBody>
                    <a:bodyPr/>
                    <a:lstStyle/>
                    <a:p>
                      <a:r>
                        <a:rPr lang="lt-LT" sz="1600" b="1" noProof="0" dirty="0">
                          <a:solidFill>
                            <a:sysClr val="windowText" lastClr="000000"/>
                          </a:solidFill>
                        </a:rPr>
                        <a:t>Tinkamos</a:t>
                      </a:r>
                      <a:r>
                        <a:rPr lang="lt-LT" sz="1600" b="1" baseline="0" dirty="0">
                          <a:solidFill>
                            <a:sysClr val="windowText" lastClr="000000"/>
                          </a:solidFill>
                        </a:rPr>
                        <a:t> finansuoti išlaidos</a:t>
                      </a:r>
                      <a:endParaRPr lang="lt-LT" sz="1600" b="1" dirty="0">
                        <a:solidFill>
                          <a:sysClr val="windowText" lastClr="000000"/>
                        </a:solidFill>
                      </a:endParaRPr>
                    </a:p>
                  </a:txBody>
                  <a:tcPr/>
                </a:tc>
                <a:tc>
                  <a:txBody>
                    <a:bodyPr/>
                    <a:lstStyle/>
                    <a:p>
                      <a:pPr marL="285750" indent="-285750">
                        <a:spcAft>
                          <a:spcPts val="600"/>
                        </a:spcAft>
                        <a:buFontTx/>
                        <a:buChar char="-"/>
                      </a:pPr>
                      <a:r>
                        <a:rPr lang="lt-LT" sz="1800" b="1" kern="1200" dirty="0">
                          <a:solidFill>
                            <a:schemeClr val="tx1"/>
                          </a:solidFill>
                          <a:effectLst/>
                          <a:latin typeface="+mn-lt"/>
                          <a:ea typeface="+mn-ea"/>
                          <a:cs typeface="+mn-cs"/>
                        </a:rPr>
                        <a:t>statybos, rekonstravimo, modernizavimo, griovimo </a:t>
                      </a:r>
                      <a:r>
                        <a:rPr lang="lt-LT" sz="1800" kern="1200" dirty="0">
                          <a:solidFill>
                            <a:schemeClr val="tx1"/>
                          </a:solidFill>
                          <a:effectLst/>
                          <a:latin typeface="+mn-lt"/>
                          <a:ea typeface="+mn-ea"/>
                          <a:cs typeface="+mn-cs"/>
                        </a:rPr>
                        <a:t>ir kt. darbai, tiesiogiai susiję su projekto veiklomis;</a:t>
                      </a:r>
                    </a:p>
                    <a:p>
                      <a:pPr marL="285750" indent="-285750">
                        <a:spcAft>
                          <a:spcPts val="600"/>
                        </a:spcAft>
                        <a:buFontTx/>
                        <a:buChar char="-"/>
                      </a:pPr>
                      <a:r>
                        <a:rPr lang="lt-LT" sz="1800" b="1" kern="1200" dirty="0">
                          <a:solidFill>
                            <a:schemeClr val="tx1"/>
                          </a:solidFill>
                          <a:effectLst/>
                          <a:latin typeface="+mn-lt"/>
                          <a:ea typeface="+mn-ea"/>
                          <a:cs typeface="+mn-cs"/>
                        </a:rPr>
                        <a:t>projektavimo ir inžinerinės paslaugos, techninės priežiūros ir projekto vykdymo priežiūros, ekspertizių paslaugos</a:t>
                      </a:r>
                      <a:r>
                        <a:rPr lang="lt-LT" sz="1800" kern="1200" dirty="0">
                          <a:solidFill>
                            <a:schemeClr val="tx1"/>
                          </a:solidFill>
                          <a:effectLst/>
                          <a:latin typeface="+mn-lt"/>
                          <a:ea typeface="+mn-ea"/>
                          <a:cs typeface="+mn-cs"/>
                        </a:rPr>
                        <a:t>, tiesiogiai susijusios su projekto veiklomis;</a:t>
                      </a:r>
                    </a:p>
                    <a:p>
                      <a:pPr marL="285750" marR="0" lvl="0" indent="-285750" algn="l" defTabSz="914400" rtl="0" eaLnBrk="1" fontAlgn="auto" latinLnBrk="0" hangingPunct="1">
                        <a:lnSpc>
                          <a:spcPct val="100000"/>
                        </a:lnSpc>
                        <a:spcBef>
                          <a:spcPts val="0"/>
                        </a:spcBef>
                        <a:spcAft>
                          <a:spcPts val="600"/>
                        </a:spcAft>
                        <a:buClrTx/>
                        <a:buSzTx/>
                        <a:buFontTx/>
                        <a:buChar char="-"/>
                        <a:tabLst/>
                        <a:defRPr/>
                      </a:pPr>
                      <a:r>
                        <a:rPr lang="lt-LT" sz="1800" kern="1200" dirty="0">
                          <a:solidFill>
                            <a:schemeClr val="tx1"/>
                          </a:solidFill>
                          <a:effectLst/>
                          <a:latin typeface="+mn-lt"/>
                          <a:ea typeface="+mn-ea"/>
                          <a:cs typeface="+mn-cs"/>
                        </a:rPr>
                        <a:t>tiesioginėms projekto veikloms vykdyti reikalinga </a:t>
                      </a:r>
                      <a:r>
                        <a:rPr lang="lt-LT" sz="1800" b="1" kern="1200" dirty="0">
                          <a:solidFill>
                            <a:schemeClr val="tx1"/>
                          </a:solidFill>
                          <a:effectLst/>
                          <a:latin typeface="+mn-lt"/>
                          <a:ea typeface="+mn-ea"/>
                          <a:cs typeface="+mn-cs"/>
                        </a:rPr>
                        <a:t>įranga, įrenginiai </a:t>
                      </a:r>
                      <a:r>
                        <a:rPr lang="lt-LT" sz="1800" kern="1200" dirty="0">
                          <a:solidFill>
                            <a:schemeClr val="tx1"/>
                          </a:solidFill>
                          <a:effectLst/>
                          <a:latin typeface="+mn-lt"/>
                          <a:ea typeface="+mn-ea"/>
                          <a:cs typeface="+mn-cs"/>
                        </a:rPr>
                        <a:t>ir kt. turtas. </a:t>
                      </a:r>
                      <a:r>
                        <a:rPr lang="lt-LT" sz="1800" b="1" kern="1200" dirty="0">
                          <a:solidFill>
                            <a:schemeClr val="tx1"/>
                          </a:solidFill>
                          <a:effectLst/>
                          <a:latin typeface="+mn-lt"/>
                          <a:ea typeface="+mn-ea"/>
                          <a:cs typeface="+mn-cs"/>
                        </a:rPr>
                        <a:t>     </a:t>
                      </a:r>
                      <a:endParaRPr lang="lt-LT" sz="1800" b="1" strike="noStrike" dirty="0"/>
                    </a:p>
                  </a:txBody>
                  <a:tcPr/>
                </a:tc>
                <a:extLst>
                  <a:ext uri="{0D108BD9-81ED-4DB2-BD59-A6C34878D82A}">
                    <a16:rowId xmlns:a16="http://schemas.microsoft.com/office/drawing/2014/main" val="96863730"/>
                  </a:ext>
                </a:extLst>
              </a:tr>
              <a:tr h="1178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solidFill>
                            <a:sysClr val="windowText" lastClr="000000"/>
                          </a:solidFill>
                        </a:rPr>
                        <a:t>Projektų parengtumo reikalavimai</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600" b="1" dirty="0">
                        <a:solidFill>
                          <a:sysClr val="windowText" lastClr="000000"/>
                        </a:solidFill>
                      </a:endParaRPr>
                    </a:p>
                  </a:txBody>
                  <a:tcPr/>
                </a:tc>
                <a:tc>
                  <a:txBody>
                    <a:bodyPr/>
                    <a:lstStyle/>
                    <a:p>
                      <a:pPr marL="285750" lvl="0" indent="-285750">
                        <a:spcAft>
                          <a:spcPts val="600"/>
                        </a:spcAft>
                        <a:buFontTx/>
                        <a:buChar char="-"/>
                      </a:pPr>
                      <a:r>
                        <a:rPr lang="lt-LT" sz="1800" strike="noStrike" dirty="0"/>
                        <a:t>parengtas </a:t>
                      </a:r>
                      <a:r>
                        <a:rPr lang="lt-LT" sz="1800" strike="noStrike" kern="1200" dirty="0">
                          <a:solidFill>
                            <a:schemeClr val="tx1"/>
                          </a:solidFill>
                          <a:effectLst/>
                          <a:latin typeface="+mn-lt"/>
                          <a:ea typeface="+mn-ea"/>
                          <a:cs typeface="+mn-cs"/>
                        </a:rPr>
                        <a:t>I</a:t>
                      </a:r>
                      <a:r>
                        <a:rPr lang="lt-LT" sz="1800" kern="1200" dirty="0">
                          <a:solidFill>
                            <a:schemeClr val="tx1"/>
                          </a:solidFill>
                          <a:effectLst/>
                          <a:latin typeface="+mn-lt"/>
                          <a:ea typeface="+mn-ea"/>
                          <a:cs typeface="+mn-cs"/>
                        </a:rPr>
                        <a:t>nvesticijų projektas su Sąnaudų ir naudos analizės rezultatų skaičiuokle vienai alternatyvai;</a:t>
                      </a:r>
                    </a:p>
                    <a:p>
                      <a:pPr marL="285750" lvl="0" indent="-285750">
                        <a:spcAft>
                          <a:spcPts val="600"/>
                        </a:spcAft>
                        <a:buFontTx/>
                        <a:buChar char="-"/>
                      </a:pPr>
                      <a:r>
                        <a:rPr lang="lt-LT" sz="1800" kern="1200" dirty="0">
                          <a:solidFill>
                            <a:schemeClr val="tx1"/>
                          </a:solidFill>
                          <a:effectLst/>
                          <a:latin typeface="+mn-lt"/>
                          <a:ea typeface="+mn-ea"/>
                          <a:cs typeface="+mn-cs"/>
                        </a:rPr>
                        <a:t>parengti dokumentai, jų nuorašai ar kopijos apie projektui taikomus aplinkosauginius reikalavimus.</a:t>
                      </a:r>
                    </a:p>
                  </a:txBody>
                  <a:tcPr/>
                </a:tc>
                <a:extLst>
                  <a:ext uri="{0D108BD9-81ED-4DB2-BD59-A6C34878D82A}">
                    <a16:rowId xmlns:a16="http://schemas.microsoft.com/office/drawing/2014/main" val="3716249747"/>
                  </a:ext>
                </a:extLst>
              </a:tr>
            </a:tbl>
          </a:graphicData>
        </a:graphic>
      </p:graphicFrame>
      <p:graphicFrame>
        <p:nvGraphicFramePr>
          <p:cNvPr id="10" name="Diagram 9"/>
          <p:cNvGraphicFramePr/>
          <p:nvPr>
            <p:extLst>
              <p:ext uri="{D42A27DB-BD31-4B8C-83A1-F6EECF244321}">
                <p14:modId xmlns:p14="http://schemas.microsoft.com/office/powerpoint/2010/main" val="490964185"/>
              </p:ext>
            </p:extLst>
          </p:nvPr>
        </p:nvGraphicFramePr>
        <p:xfrm>
          <a:off x="127000" y="4068720"/>
          <a:ext cx="11887200" cy="2026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71908" y="5449031"/>
            <a:ext cx="2260600" cy="646331"/>
          </a:xfrm>
          <a:prstGeom prst="rect">
            <a:avLst/>
          </a:prstGeom>
          <a:noFill/>
        </p:spPr>
        <p:txBody>
          <a:bodyPr wrap="square" rtlCol="0">
            <a:spAutoFit/>
          </a:bodyPr>
          <a:lstStyle/>
          <a:p>
            <a:r>
              <a:rPr lang="lt-LT" b="1" dirty="0"/>
              <a:t>I Kvietimas</a:t>
            </a:r>
            <a:endParaRPr lang="en-US" b="1" dirty="0"/>
          </a:p>
          <a:p>
            <a:r>
              <a:rPr lang="lt-LT" dirty="0"/>
              <a:t>~</a:t>
            </a:r>
            <a:r>
              <a:rPr lang="lt-LT" b="1" dirty="0"/>
              <a:t>12 mln. €</a:t>
            </a:r>
          </a:p>
        </p:txBody>
      </p:sp>
      <p:sp>
        <p:nvSpPr>
          <p:cNvPr id="8" name="TextBox 7"/>
          <p:cNvSpPr txBox="1"/>
          <p:nvPr/>
        </p:nvSpPr>
        <p:spPr>
          <a:xfrm>
            <a:off x="4972192" y="5435590"/>
            <a:ext cx="2196816" cy="646331"/>
          </a:xfrm>
          <a:prstGeom prst="rect">
            <a:avLst/>
          </a:prstGeom>
          <a:noFill/>
        </p:spPr>
        <p:txBody>
          <a:bodyPr wrap="square" rtlCol="0">
            <a:spAutoFit/>
          </a:bodyPr>
          <a:lstStyle/>
          <a:p>
            <a:r>
              <a:rPr lang="lt-LT" b="1" dirty="0"/>
              <a:t>II Kvietimas</a:t>
            </a:r>
          </a:p>
          <a:p>
            <a:r>
              <a:rPr lang="lt-LT" dirty="0"/>
              <a:t>~</a:t>
            </a:r>
            <a:r>
              <a:rPr lang="lt-LT" b="1" dirty="0"/>
              <a:t>2 mln. €</a:t>
            </a:r>
          </a:p>
        </p:txBody>
      </p:sp>
      <p:sp>
        <p:nvSpPr>
          <p:cNvPr id="9" name="TextBox 8"/>
          <p:cNvSpPr txBox="1"/>
          <p:nvPr/>
        </p:nvSpPr>
        <p:spPr>
          <a:xfrm>
            <a:off x="9011840" y="5449031"/>
            <a:ext cx="2222647" cy="646331"/>
          </a:xfrm>
          <a:prstGeom prst="rect">
            <a:avLst/>
          </a:prstGeom>
          <a:noFill/>
        </p:spPr>
        <p:txBody>
          <a:bodyPr wrap="square" rtlCol="0">
            <a:spAutoFit/>
          </a:bodyPr>
          <a:lstStyle/>
          <a:p>
            <a:r>
              <a:rPr lang="lt-LT" b="1" dirty="0"/>
              <a:t>III Kvietimas</a:t>
            </a:r>
          </a:p>
          <a:p>
            <a:r>
              <a:rPr lang="lt-LT" dirty="0"/>
              <a:t>~</a:t>
            </a:r>
            <a:r>
              <a:rPr lang="lt-LT" b="1" dirty="0"/>
              <a:t>2 mln. €</a:t>
            </a:r>
          </a:p>
        </p:txBody>
      </p:sp>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11</a:t>
            </a:fld>
            <a:endParaRPr lang="lt-LT" altLang="lt-LT" dirty="0"/>
          </a:p>
        </p:txBody>
      </p:sp>
    </p:spTree>
    <p:extLst>
      <p:ext uri="{BB962C8B-B14F-4D97-AF65-F5344CB8AC3E}">
        <p14:creationId xmlns:p14="http://schemas.microsoft.com/office/powerpoint/2010/main" val="318330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9294" y="2003942"/>
            <a:ext cx="10695259" cy="10395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lt-LT" b="1" kern="0" dirty="0">
                <a:solidFill>
                  <a:schemeClr val="tx1"/>
                </a:solidFill>
              </a:rPr>
              <a:t>4.4.1. Konkretus uždavinys</a:t>
            </a:r>
          </a:p>
          <a:p>
            <a:pPr algn="ctr" fontAlgn="auto">
              <a:spcBef>
                <a:spcPts val="0"/>
              </a:spcBef>
              <a:spcAft>
                <a:spcPts val="0"/>
              </a:spcAft>
            </a:pPr>
            <a:r>
              <a:rPr lang="lt-LT" b="1" i="1" kern="0" dirty="0">
                <a:solidFill>
                  <a:schemeClr val="tx1"/>
                </a:solidFill>
              </a:rPr>
              <a:t>Išbandyti pažangiojo tinklo technologijų diegimo perspektyvas </a:t>
            </a:r>
          </a:p>
        </p:txBody>
      </p:sp>
      <p:sp>
        <p:nvSpPr>
          <p:cNvPr id="12" name="Down Arrow 11"/>
          <p:cNvSpPr/>
          <p:nvPr/>
        </p:nvSpPr>
        <p:spPr>
          <a:xfrm>
            <a:off x="5752754" y="1459703"/>
            <a:ext cx="4859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4" name="Rectangle 13"/>
          <p:cNvSpPr/>
          <p:nvPr/>
        </p:nvSpPr>
        <p:spPr>
          <a:xfrm>
            <a:off x="679294" y="386727"/>
            <a:ext cx="10695259" cy="10519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lt-LT" sz="1800" b="1" dirty="0">
                <a:ln w="0"/>
                <a:solidFill>
                  <a:schemeClr val="tx1"/>
                </a:solidFill>
                <a:effectLst>
                  <a:outerShdw blurRad="38100" dist="19050" dir="2700000" algn="tl" rotWithShape="0">
                    <a:schemeClr val="dk1">
                      <a:alpha val="40000"/>
                    </a:schemeClr>
                  </a:outerShdw>
                </a:effectLst>
              </a:rPr>
              <a:t>4 PRIORITETAS</a:t>
            </a:r>
          </a:p>
          <a:p>
            <a:pPr algn="ctr" fontAlgn="auto">
              <a:spcBef>
                <a:spcPts val="0"/>
              </a:spcBef>
              <a:spcAft>
                <a:spcPts val="0"/>
              </a:spcAft>
            </a:pPr>
            <a:r>
              <a:rPr lang="lt-LT" sz="1800" dirty="0">
                <a:ln w="0"/>
                <a:solidFill>
                  <a:schemeClr val="tx1"/>
                </a:solidFill>
                <a:effectLst>
                  <a:outerShdw blurRad="38100" dist="19050" dir="2700000" algn="tl" rotWithShape="0">
                    <a:schemeClr val="dk1">
                      <a:alpha val="40000"/>
                    </a:schemeClr>
                  </a:outerShdw>
                </a:effectLst>
              </a:rPr>
              <a:t> „</a:t>
            </a:r>
            <a:r>
              <a:rPr lang="lt-LT" dirty="0">
                <a:solidFill>
                  <a:schemeClr val="tx1"/>
                </a:solidFill>
              </a:rPr>
              <a:t>ENERGIJOS EFEKTYVUMO IR ATSINAUJINANČIŲ IŠTEKLIŲ ENERGIJOS GAMYBOS IR NAUDOJIMO SKATINIMAS </a:t>
            </a:r>
            <a:r>
              <a:rPr lang="lt-LT" sz="1800" dirty="0">
                <a:ln w="0"/>
                <a:solidFill>
                  <a:schemeClr val="tx1"/>
                </a:solidFill>
                <a:effectLst>
                  <a:outerShdw blurRad="38100" dist="19050" dir="2700000" algn="tl" rotWithShape="0">
                    <a:schemeClr val="dk1">
                      <a:alpha val="40000"/>
                    </a:schemeClr>
                  </a:outerShdw>
                </a:effectLst>
              </a:rPr>
              <a:t>“</a:t>
            </a:r>
            <a:endParaRPr lang="lt-LT" kern="0" dirty="0">
              <a:ln w="0"/>
              <a:solidFill>
                <a:schemeClr val="tx1"/>
              </a:solidFill>
              <a:effectLst>
                <a:outerShdw blurRad="38100" dist="19050" dir="2700000" algn="tl" rotWithShape="0">
                  <a:schemeClr val="dk1">
                    <a:alpha val="40000"/>
                  </a:schemeClr>
                </a:outerShdw>
              </a:effectLst>
            </a:endParaRPr>
          </a:p>
        </p:txBody>
      </p:sp>
      <p:sp>
        <p:nvSpPr>
          <p:cNvPr id="17" name="Down Arrow 16"/>
          <p:cNvSpPr/>
          <p:nvPr/>
        </p:nvSpPr>
        <p:spPr>
          <a:xfrm>
            <a:off x="5752754" y="3043501"/>
            <a:ext cx="487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8" name="Rectangle 17"/>
          <p:cNvSpPr/>
          <p:nvPr/>
        </p:nvSpPr>
        <p:spPr>
          <a:xfrm>
            <a:off x="4042008" y="3745138"/>
            <a:ext cx="3971024" cy="2343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ln w="0"/>
                <a:solidFill>
                  <a:schemeClr val="tx1"/>
                </a:solidFill>
                <a:effectLst>
                  <a:outerShdw blurRad="38100" dist="19050" dir="2700000" algn="tl" rotWithShape="0">
                    <a:schemeClr val="dk1">
                      <a:alpha val="40000"/>
                    </a:schemeClr>
                  </a:outerShdw>
                </a:effectLst>
              </a:rPr>
              <a:t>04.4.1-LVPA-K-106 priemonė </a:t>
            </a:r>
          </a:p>
          <a:p>
            <a:pPr algn="ctr"/>
            <a:r>
              <a:rPr lang="lt-LT" sz="2000" dirty="0">
                <a:ln w="0"/>
                <a:solidFill>
                  <a:schemeClr val="tx1"/>
                </a:solidFill>
              </a:rPr>
              <a:t>„</a:t>
            </a:r>
            <a:r>
              <a:rPr lang="lt-LT" sz="2000" b="1" dirty="0">
                <a:ln w="0"/>
                <a:solidFill>
                  <a:schemeClr val="tx1"/>
                </a:solidFill>
              </a:rPr>
              <a:t>Elektros skirstomųjų tinklų modernizavimas ir plėtra</a:t>
            </a:r>
            <a:r>
              <a:rPr lang="lt-LT" sz="2000" dirty="0">
                <a:ln w="0"/>
                <a:solidFill>
                  <a:schemeClr val="tx1"/>
                </a:solidFill>
              </a:rPr>
              <a:t>“</a:t>
            </a:r>
          </a:p>
        </p:txBody>
      </p:sp>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12</a:t>
            </a:fld>
            <a:endParaRPr lang="lt-LT" altLang="lt-LT" dirty="0"/>
          </a:p>
        </p:txBody>
      </p:sp>
    </p:spTree>
    <p:extLst>
      <p:ext uri="{BB962C8B-B14F-4D97-AF65-F5344CB8AC3E}">
        <p14:creationId xmlns:p14="http://schemas.microsoft.com/office/powerpoint/2010/main" val="122654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0140342"/>
              </p:ext>
            </p:extLst>
          </p:nvPr>
        </p:nvGraphicFramePr>
        <p:xfrm>
          <a:off x="127000" y="152400"/>
          <a:ext cx="8234745" cy="5741011"/>
        </p:xfrm>
        <a:graphic>
          <a:graphicData uri="http://schemas.openxmlformats.org/drawingml/2006/table">
            <a:tbl>
              <a:tblPr firstRow="1" bandRow="1">
                <a:tableStyleId>{BC89EF96-8CEA-46FF-86C4-4CE0E7609802}</a:tableStyleId>
              </a:tblPr>
              <a:tblGrid>
                <a:gridCol w="1891371">
                  <a:extLst>
                    <a:ext uri="{9D8B030D-6E8A-4147-A177-3AD203B41FA5}">
                      <a16:colId xmlns:a16="http://schemas.microsoft.com/office/drawing/2014/main" val="302480529"/>
                    </a:ext>
                  </a:extLst>
                </a:gridCol>
                <a:gridCol w="6343374">
                  <a:extLst>
                    <a:ext uri="{9D8B030D-6E8A-4147-A177-3AD203B41FA5}">
                      <a16:colId xmlns:a16="http://schemas.microsoft.com/office/drawing/2014/main" val="2119010297"/>
                    </a:ext>
                  </a:extLst>
                </a:gridCol>
              </a:tblGrid>
              <a:tr h="1047938">
                <a:tc gridSpan="2">
                  <a:txBody>
                    <a:bodyPr/>
                    <a:lstStyle/>
                    <a:p>
                      <a:pPr algn="ctr"/>
                      <a:r>
                        <a:rPr lang="lt-LT" sz="2000" kern="1200" cap="all" dirty="0">
                          <a:effectLst/>
                        </a:rPr>
                        <a:t>04.4.1-LVPA-K-106 priemonė</a:t>
                      </a:r>
                    </a:p>
                    <a:p>
                      <a:pPr algn="ctr"/>
                      <a:r>
                        <a:rPr lang="lt-LT" sz="2000" kern="1200" cap="all" dirty="0">
                          <a:effectLst/>
                        </a:rPr>
                        <a:t>„Elektros skirstomųjų tinklų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460648">
                <a:tc>
                  <a:txBody>
                    <a:bodyPr/>
                    <a:lstStyle/>
                    <a:p>
                      <a:r>
                        <a:rPr lang="lt-LT" sz="1800" b="1" dirty="0"/>
                        <a:t>Biudžetas</a:t>
                      </a:r>
                      <a:endParaRPr lang="lt-LT" sz="1800" b="1" dirty="0">
                        <a:solidFill>
                          <a:sysClr val="windowText" lastClr="000000"/>
                        </a:solidFill>
                      </a:endParaRPr>
                    </a:p>
                  </a:txBody>
                  <a:tcPr/>
                </a:tc>
                <a:tc>
                  <a:txBody>
                    <a:bodyPr/>
                    <a:lstStyle/>
                    <a:p>
                      <a:r>
                        <a:rPr lang="lt-LT" sz="1800" strike="noStrike" dirty="0"/>
                        <a:t>20,27 mln. €, SF</a:t>
                      </a:r>
                    </a:p>
                  </a:txBody>
                  <a:tcPr/>
                </a:tc>
                <a:extLst>
                  <a:ext uri="{0D108BD9-81ED-4DB2-BD59-A6C34878D82A}">
                    <a16:rowId xmlns:a16="http://schemas.microsoft.com/office/drawing/2014/main" val="96863730"/>
                  </a:ext>
                </a:extLst>
              </a:tr>
              <a:tr h="680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Finansavimo intensyvumas</a:t>
                      </a:r>
                      <a:endParaRPr lang="lt-LT" sz="1800" b="1" dirty="0">
                        <a:solidFill>
                          <a:sysClr val="windowText" lastClr="000000"/>
                        </a:solidFill>
                      </a:endParaRPr>
                    </a:p>
                  </a:txBody>
                  <a:tcPr/>
                </a:tc>
                <a:tc>
                  <a:txBody>
                    <a:bodyPr/>
                    <a:lstStyle/>
                    <a:p>
                      <a:r>
                        <a:rPr lang="lt-LT" sz="1800" strike="noStrike" dirty="0"/>
                        <a:t>50 </a:t>
                      </a:r>
                      <a:r>
                        <a:rPr lang="en-US" sz="1800" strike="noStrike" dirty="0"/>
                        <a:t>%</a:t>
                      </a:r>
                      <a:endParaRPr lang="lt-LT" sz="1800" strike="noStrike" dirty="0"/>
                    </a:p>
                  </a:txBody>
                  <a:tcPr/>
                </a:tc>
                <a:extLst>
                  <a:ext uri="{0D108BD9-81ED-4DB2-BD59-A6C34878D82A}">
                    <a16:rowId xmlns:a16="http://schemas.microsoft.com/office/drawing/2014/main" val="3716249747"/>
                  </a:ext>
                </a:extLst>
              </a:tr>
              <a:tr h="632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Finansavimo forma</a:t>
                      </a:r>
                      <a:endParaRPr lang="lt-LT" sz="1800" b="1" dirty="0">
                        <a:solidFill>
                          <a:sysClr val="windowText" lastClr="000000"/>
                        </a:solidFill>
                      </a:endParaRPr>
                    </a:p>
                  </a:txBody>
                  <a:tcPr/>
                </a:tc>
                <a:tc>
                  <a:txBody>
                    <a:bodyPr/>
                    <a:lstStyle/>
                    <a:p>
                      <a:r>
                        <a:rPr lang="lt-LT" sz="1800" dirty="0"/>
                        <a:t>Subsidija</a:t>
                      </a:r>
                      <a:endParaRPr lang="lt-LT" sz="1800" strike="noStrike" dirty="0"/>
                    </a:p>
                  </a:txBody>
                  <a:tcPr/>
                </a:tc>
                <a:extLst>
                  <a:ext uri="{0D108BD9-81ED-4DB2-BD59-A6C34878D82A}">
                    <a16:rowId xmlns:a16="http://schemas.microsoft.com/office/drawing/2014/main" val="2892342070"/>
                  </a:ext>
                </a:extLst>
              </a:tr>
              <a:tr h="795666">
                <a:tc>
                  <a:txBody>
                    <a:bodyPr/>
                    <a:lstStyle/>
                    <a:p>
                      <a:r>
                        <a:rPr lang="lt-LT" sz="1800" b="1" dirty="0"/>
                        <a:t>Projektų atrankos būdas</a:t>
                      </a:r>
                      <a:endParaRPr lang="lt-LT" sz="1800" b="1" dirty="0">
                        <a:solidFill>
                          <a:sysClr val="windowText" lastClr="000000"/>
                        </a:solidFill>
                      </a:endParaRPr>
                    </a:p>
                  </a:txBody>
                  <a:tcPr/>
                </a:tc>
                <a:tc>
                  <a:txBody>
                    <a:bodyPr/>
                    <a:lstStyle/>
                    <a:p>
                      <a:r>
                        <a:rPr lang="lt-LT" sz="1800" strike="noStrike" dirty="0"/>
                        <a:t>Konkursas</a:t>
                      </a:r>
                    </a:p>
                  </a:txBody>
                  <a:tcPr/>
                </a:tc>
                <a:extLst>
                  <a:ext uri="{0D108BD9-81ED-4DB2-BD59-A6C34878D82A}">
                    <a16:rowId xmlns:a16="http://schemas.microsoft.com/office/drawing/2014/main" val="469965292"/>
                  </a:ext>
                </a:extLst>
              </a:tr>
              <a:tr h="1623618">
                <a:tc>
                  <a:txBody>
                    <a:bodyPr/>
                    <a:lstStyle/>
                    <a:p>
                      <a:r>
                        <a:rPr lang="lt-LT" sz="1800" b="1" dirty="0"/>
                        <a:t>Finansuojamos veiklos</a:t>
                      </a:r>
                      <a:endParaRPr lang="lt-LT" sz="1800" b="1" dirty="0">
                        <a:solidFill>
                          <a:sysClr val="windowText" lastClr="000000"/>
                        </a:solidFill>
                      </a:endParaRPr>
                    </a:p>
                  </a:txBody>
                  <a:tcPr/>
                </a:tc>
                <a:tc>
                  <a:txBody>
                    <a:bodyPr/>
                    <a:lstStyle/>
                    <a:p>
                      <a:pPr marL="285750" indent="-285750">
                        <a:spcAft>
                          <a:spcPts val="600"/>
                        </a:spcAft>
                        <a:buFontTx/>
                        <a:buChar char="-"/>
                      </a:pPr>
                      <a:r>
                        <a:rPr lang="lt-LT" sz="1800" kern="1200" dirty="0">
                          <a:solidFill>
                            <a:schemeClr val="tx1"/>
                          </a:solidFill>
                          <a:effectLst/>
                          <a:latin typeface="+mn-lt"/>
                          <a:ea typeface="+mn-ea"/>
                          <a:cs typeface="+mn-cs"/>
                        </a:rPr>
                        <a:t>Transformatorių pastočių ir skirstyklų atnaujinimas, diegiant pažangiojo tinklo elementus.</a:t>
                      </a:r>
                    </a:p>
                    <a:p>
                      <a:pPr marL="285750" indent="-285750">
                        <a:spcAft>
                          <a:spcPts val="600"/>
                        </a:spcAft>
                        <a:buFontTx/>
                        <a:buChar char="-"/>
                      </a:pPr>
                      <a:r>
                        <a:rPr lang="lt-LT" sz="1800" kern="1200" dirty="0">
                          <a:solidFill>
                            <a:schemeClr val="tx1"/>
                          </a:solidFill>
                          <a:effectLst/>
                          <a:latin typeface="+mn-lt"/>
                          <a:ea typeface="+mn-ea"/>
                          <a:cs typeface="+mn-cs"/>
                        </a:rPr>
                        <a:t>Elektros skirstomųjų tinklų skirstomųjų punktų, transformatorinių ir elektros linijų atnaujinimas, diegiant pažangiojo tinklo elementus.</a:t>
                      </a:r>
                      <a:endParaRPr lang="lt-LT" sz="1800" dirty="0">
                        <a:effectLst/>
                      </a:endParaRPr>
                    </a:p>
                  </a:txBody>
                  <a:tcPr/>
                </a:tc>
                <a:extLst>
                  <a:ext uri="{0D108BD9-81ED-4DB2-BD59-A6C34878D82A}">
                    <a16:rowId xmlns:a16="http://schemas.microsoft.com/office/drawing/2014/main" val="644583324"/>
                  </a:ext>
                </a:extLst>
              </a:tr>
              <a:tr h="492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Pareiškėjai</a:t>
                      </a:r>
                      <a:endParaRPr lang="lt-LT" sz="1800" b="1" dirty="0">
                        <a:solidFill>
                          <a:sysClr val="windowText" lastClr="000000"/>
                        </a:solidFill>
                      </a:endParaRPr>
                    </a:p>
                  </a:txBody>
                  <a:tcPr/>
                </a:tc>
                <a:tc>
                  <a:txBody>
                    <a:bodyPr/>
                    <a:lstStyle/>
                    <a:p>
                      <a:r>
                        <a:rPr lang="lt-LT" sz="1800" b="0" kern="1200" dirty="0">
                          <a:solidFill>
                            <a:schemeClr val="tx1"/>
                          </a:solidFill>
                          <a:effectLst/>
                          <a:latin typeface="+mn-lt"/>
                          <a:ea typeface="+mn-ea"/>
                          <a:cs typeface="+mn-cs"/>
                        </a:rPr>
                        <a:t>Skirstomųjų</a:t>
                      </a:r>
                      <a:r>
                        <a:rPr lang="lt-LT" sz="1800" b="0" kern="1200" baseline="0" dirty="0">
                          <a:solidFill>
                            <a:schemeClr val="tx1"/>
                          </a:solidFill>
                          <a:effectLst/>
                          <a:latin typeface="+mn-lt"/>
                          <a:ea typeface="+mn-ea"/>
                          <a:cs typeface="+mn-cs"/>
                        </a:rPr>
                        <a:t> tinklų o</a:t>
                      </a:r>
                      <a:r>
                        <a:rPr lang="lt-LT" sz="1800" b="0" kern="1200" dirty="0">
                          <a:solidFill>
                            <a:schemeClr val="tx1"/>
                          </a:solidFill>
                          <a:effectLst/>
                          <a:latin typeface="+mn-lt"/>
                          <a:ea typeface="+mn-ea"/>
                          <a:cs typeface="+mn-cs"/>
                        </a:rPr>
                        <a:t>peratorius</a:t>
                      </a:r>
                      <a:endParaRPr lang="lt-LT" sz="1800" b="0" dirty="0"/>
                    </a:p>
                  </a:txBody>
                  <a:tcPr/>
                </a:tc>
                <a:extLst>
                  <a:ext uri="{0D108BD9-81ED-4DB2-BD59-A6C34878D82A}">
                    <a16:rowId xmlns:a16="http://schemas.microsoft.com/office/drawing/2014/main" val="458734929"/>
                  </a:ext>
                </a:extLst>
              </a:tr>
            </a:tbl>
          </a:graphicData>
        </a:graphic>
      </p:graphicFrame>
      <p:sp>
        <p:nvSpPr>
          <p:cNvPr id="2" name="Rectangle 1"/>
          <p:cNvSpPr/>
          <p:nvPr/>
        </p:nvSpPr>
        <p:spPr>
          <a:xfrm>
            <a:off x="8458200" y="152400"/>
            <a:ext cx="3733800" cy="60399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lt-LT"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61745" y="152400"/>
            <a:ext cx="3725333" cy="62260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46226C6-D803-43B3-B5EA-F2434415298E}" type="slidenum">
              <a:rPr lang="lt-LT" altLang="lt-LT" smtClean="0"/>
              <a:pPr>
                <a:defRPr/>
              </a:pPr>
              <a:t>13</a:t>
            </a:fld>
            <a:endParaRPr lang="lt-LT" altLang="lt-LT" dirty="0"/>
          </a:p>
        </p:txBody>
      </p:sp>
    </p:spTree>
    <p:extLst>
      <p:ext uri="{BB962C8B-B14F-4D97-AF65-F5344CB8AC3E}">
        <p14:creationId xmlns:p14="http://schemas.microsoft.com/office/powerpoint/2010/main" val="357278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9335245"/>
              </p:ext>
            </p:extLst>
          </p:nvPr>
        </p:nvGraphicFramePr>
        <p:xfrm>
          <a:off x="127000" y="152400"/>
          <a:ext cx="11887200" cy="5958302"/>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302480529"/>
                    </a:ext>
                  </a:extLst>
                </a:gridCol>
                <a:gridCol w="9625842">
                  <a:extLst>
                    <a:ext uri="{9D8B030D-6E8A-4147-A177-3AD203B41FA5}">
                      <a16:colId xmlns:a16="http://schemas.microsoft.com/office/drawing/2014/main" val="2119010297"/>
                    </a:ext>
                  </a:extLst>
                </a:gridCol>
              </a:tblGrid>
              <a:tr h="955183">
                <a:tc gridSpan="2">
                  <a:txBody>
                    <a:bodyPr/>
                    <a:lstStyle/>
                    <a:p>
                      <a:pPr algn="ctr"/>
                      <a:r>
                        <a:rPr lang="lt-LT" sz="2000" kern="1200" cap="all" dirty="0">
                          <a:effectLst/>
                        </a:rPr>
                        <a:t>04.4.1-LVPA-K-106 priemonė</a:t>
                      </a:r>
                    </a:p>
                    <a:p>
                      <a:pPr algn="ctr"/>
                      <a:r>
                        <a:rPr lang="lt-LT" sz="2000" kern="1200" cap="all" dirty="0">
                          <a:effectLst/>
                        </a:rPr>
                        <a:t>„Elektros skirstomųjų tinklų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5003119">
                <a:tc>
                  <a:txBody>
                    <a:bodyPr/>
                    <a:lstStyle/>
                    <a:p>
                      <a:endParaRPr lang="lt-LT" sz="1800" b="1" dirty="0">
                        <a:solidFill>
                          <a:sysClr val="windowText" lastClr="000000"/>
                        </a:solidFill>
                      </a:endParaRPr>
                    </a:p>
                    <a:p>
                      <a:r>
                        <a:rPr lang="lt-LT" sz="1800" b="1" dirty="0">
                          <a:solidFill>
                            <a:sysClr val="windowText" lastClr="000000"/>
                          </a:solidFill>
                        </a:rPr>
                        <a:t>Atrankos kriterijai</a:t>
                      </a:r>
                    </a:p>
                  </a:txBody>
                  <a:tcPr/>
                </a:tc>
                <a:tc>
                  <a:txBody>
                    <a:bodyPr/>
                    <a:lstStyle/>
                    <a:p>
                      <a:pPr marL="0" indent="0">
                        <a:spcAft>
                          <a:spcPts val="600"/>
                        </a:spcAft>
                        <a:buFontTx/>
                        <a:buNone/>
                      </a:pPr>
                      <a:endParaRPr lang="lt-LT" sz="1800" b="1" strike="noStrike" dirty="0"/>
                    </a:p>
                    <a:p>
                      <a:pPr marL="0" indent="0">
                        <a:spcAft>
                          <a:spcPts val="600"/>
                        </a:spcAft>
                        <a:buFontTx/>
                        <a:buNone/>
                      </a:pPr>
                      <a:r>
                        <a:rPr lang="lt-LT" sz="1800" b="1" strike="noStrike" dirty="0"/>
                        <a:t>Specialieji:</a:t>
                      </a:r>
                    </a:p>
                    <a:p>
                      <a:pPr marL="742950" lvl="1" indent="-285750">
                        <a:spcAft>
                          <a:spcPts val="600"/>
                        </a:spcAft>
                        <a:buFontTx/>
                        <a:buChar char="-"/>
                      </a:pPr>
                      <a:r>
                        <a:rPr lang="lt-LT" sz="1800" kern="1200" dirty="0">
                          <a:solidFill>
                            <a:schemeClr val="tx1"/>
                          </a:solidFill>
                          <a:effectLst/>
                          <a:latin typeface="+mn-lt"/>
                          <a:ea typeface="+mn-ea"/>
                          <a:cs typeface="+mn-cs"/>
                        </a:rPr>
                        <a:t>projektas turi atitikti Nacionalinę energetinės nepriklausomybės strategiją;</a:t>
                      </a:r>
                    </a:p>
                    <a:p>
                      <a:pPr marL="742950" lvl="1" indent="-285750">
                        <a:spcAft>
                          <a:spcPts val="600"/>
                        </a:spcAft>
                        <a:buFontTx/>
                        <a:buChar char="-"/>
                      </a:pPr>
                      <a:r>
                        <a:rPr lang="lt-LT" sz="1800" kern="1200" dirty="0">
                          <a:solidFill>
                            <a:schemeClr val="tx1"/>
                          </a:solidFill>
                          <a:effectLst/>
                          <a:latin typeface="+mn-lt"/>
                          <a:ea typeface="+mn-ea"/>
                          <a:cs typeface="+mn-cs"/>
                        </a:rPr>
                        <a:t>projektas turi atitikti įmonės investicijų (plėtros) planus, suderintus su Valstybine kainų ir energetikos kontrolės komisija. </a:t>
                      </a:r>
                    </a:p>
                    <a:p>
                      <a:pPr marL="742950" lvl="1" indent="-285750">
                        <a:spcAft>
                          <a:spcPts val="600"/>
                        </a:spcAft>
                        <a:buFontTx/>
                        <a:buChar char="-"/>
                      </a:pPr>
                      <a:endParaRPr lang="lt-LT" sz="1800" b="1" strike="noStrike" dirty="0"/>
                    </a:p>
                    <a:p>
                      <a:pPr marL="0" indent="0">
                        <a:spcAft>
                          <a:spcPts val="600"/>
                        </a:spcAft>
                        <a:buFontTx/>
                        <a:buNone/>
                      </a:pPr>
                      <a:r>
                        <a:rPr lang="lt-LT" sz="1800" b="1" strike="noStrike" dirty="0"/>
                        <a:t>Prioritetiniai:</a:t>
                      </a:r>
                    </a:p>
                    <a:p>
                      <a:pPr marL="742950" lvl="1" indent="-285750">
                        <a:spcAft>
                          <a:spcPts val="600"/>
                        </a:spcAft>
                        <a:buFontTx/>
                        <a:buChar char="-"/>
                      </a:pPr>
                      <a:r>
                        <a:rPr lang="lt-LT" sz="1800" kern="1200" dirty="0">
                          <a:solidFill>
                            <a:schemeClr val="dk1"/>
                          </a:solidFill>
                          <a:effectLst/>
                          <a:latin typeface="Arial" panose="020B0604020202020204" pitchFamily="34" charset="0"/>
                          <a:ea typeface="+mn-ea"/>
                          <a:cs typeface="Arial" panose="020B0604020202020204" pitchFamily="34" charset="0"/>
                        </a:rPr>
                        <a:t>Kompleksiškas elektros skirstomųjų tinklų modernizavimas;</a:t>
                      </a:r>
                    </a:p>
                    <a:p>
                      <a:pPr marL="742950" lvl="1" indent="-285750">
                        <a:spcAft>
                          <a:spcPts val="600"/>
                        </a:spcAft>
                        <a:buFontTx/>
                        <a:buChar char="-"/>
                      </a:pPr>
                      <a:r>
                        <a:rPr lang="lt-LT" sz="1800" kern="1200" dirty="0">
                          <a:solidFill>
                            <a:schemeClr val="dk1"/>
                          </a:solidFill>
                          <a:effectLst/>
                          <a:latin typeface="Arial" panose="020B0604020202020204" pitchFamily="34" charset="0"/>
                          <a:ea typeface="+mn-ea"/>
                          <a:cs typeface="Arial" panose="020B0604020202020204" pitchFamily="34" charset="0"/>
                        </a:rPr>
                        <a:t>elektros energijos skirstymo technologinių nuostolių sumažinimas elektros skirstomųjų tinklų įrenginiuose;</a:t>
                      </a:r>
                    </a:p>
                    <a:p>
                      <a:pPr marL="742950" lvl="1" indent="-285750">
                        <a:spcAft>
                          <a:spcPts val="600"/>
                        </a:spcAft>
                        <a:buFontTx/>
                        <a:buChar char="-"/>
                      </a:pPr>
                      <a:r>
                        <a:rPr lang="lt-LT" sz="1800" kern="1200" dirty="0">
                          <a:solidFill>
                            <a:schemeClr val="dk1"/>
                          </a:solidFill>
                          <a:effectLst/>
                          <a:latin typeface="Arial" panose="020B0604020202020204" pitchFamily="34" charset="0"/>
                          <a:ea typeface="+mn-ea"/>
                          <a:cs typeface="Arial" panose="020B0604020202020204" pitchFamily="34" charset="0"/>
                        </a:rPr>
                        <a:t>senesnių elektros įrenginių atnaujinimas (modernizavimas);</a:t>
                      </a:r>
                    </a:p>
                    <a:p>
                      <a:pPr marL="742950" lvl="1" indent="-285750">
                        <a:spcAft>
                          <a:spcPts val="600"/>
                        </a:spcAft>
                        <a:buFontTx/>
                        <a:buChar char="-"/>
                      </a:pPr>
                      <a:r>
                        <a:rPr lang="lt-LT" sz="1800" kern="1200" dirty="0">
                          <a:solidFill>
                            <a:schemeClr val="dk1"/>
                          </a:solidFill>
                          <a:effectLst/>
                          <a:latin typeface="Arial" panose="020B0604020202020204" pitchFamily="34" charset="0"/>
                          <a:ea typeface="+mn-ea"/>
                          <a:cs typeface="Arial" panose="020B0604020202020204" pitchFamily="34" charset="0"/>
                        </a:rPr>
                        <a:t>didesnis įdiegtų (modernizuotų) pažangiojo elektros skirstomojo tinklo elementų skaičius. </a:t>
                      </a:r>
                    </a:p>
                    <a:p>
                      <a:pPr marL="742950" lvl="1" indent="-285750">
                        <a:spcAft>
                          <a:spcPts val="600"/>
                        </a:spcAft>
                        <a:buFontTx/>
                        <a:buChar char="-"/>
                      </a:pPr>
                      <a:endParaRPr lang="lt-LT" sz="1800" kern="1200" dirty="0">
                        <a:solidFill>
                          <a:schemeClr val="tx1"/>
                        </a:solidFill>
                        <a:effectLst/>
                        <a:latin typeface="+mn-lt"/>
                        <a:ea typeface="+mn-ea"/>
                        <a:cs typeface="+mn-cs"/>
                      </a:endParaRPr>
                    </a:p>
                  </a:txBody>
                  <a:tcPr/>
                </a:tc>
                <a:extLst>
                  <a:ext uri="{0D108BD9-81ED-4DB2-BD59-A6C34878D82A}">
                    <a16:rowId xmlns:a16="http://schemas.microsoft.com/office/drawing/2014/main" val="96863730"/>
                  </a:ext>
                </a:extLst>
              </a:tr>
            </a:tbl>
          </a:graphicData>
        </a:graphic>
      </p:graphicFrame>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14</a:t>
            </a:fld>
            <a:endParaRPr lang="lt-LT" altLang="lt-LT" dirty="0"/>
          </a:p>
        </p:txBody>
      </p:sp>
    </p:spTree>
    <p:extLst>
      <p:ext uri="{BB962C8B-B14F-4D97-AF65-F5344CB8AC3E}">
        <p14:creationId xmlns:p14="http://schemas.microsoft.com/office/powerpoint/2010/main" val="422470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0893369"/>
              </p:ext>
            </p:extLst>
          </p:nvPr>
        </p:nvGraphicFramePr>
        <p:xfrm>
          <a:off x="127000" y="152400"/>
          <a:ext cx="11887200" cy="3854636"/>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302480529"/>
                    </a:ext>
                  </a:extLst>
                </a:gridCol>
                <a:gridCol w="9625842">
                  <a:extLst>
                    <a:ext uri="{9D8B030D-6E8A-4147-A177-3AD203B41FA5}">
                      <a16:colId xmlns:a16="http://schemas.microsoft.com/office/drawing/2014/main" val="2119010297"/>
                    </a:ext>
                  </a:extLst>
                </a:gridCol>
              </a:tblGrid>
              <a:tr h="877910">
                <a:tc gridSpan="2">
                  <a:txBody>
                    <a:bodyPr/>
                    <a:lstStyle/>
                    <a:p>
                      <a:pPr algn="ctr"/>
                      <a:r>
                        <a:rPr lang="lt-LT" sz="2000" kern="1200" cap="all" dirty="0">
                          <a:effectLst/>
                        </a:rPr>
                        <a:t>04.4.1-LVPA-K-106 priemonė</a:t>
                      </a:r>
                    </a:p>
                    <a:p>
                      <a:pPr algn="ctr"/>
                      <a:r>
                        <a:rPr lang="lt-LT" sz="2000" kern="1200" cap="all" dirty="0">
                          <a:effectLst/>
                        </a:rPr>
                        <a:t>„Elektros skirstomųjų tinklų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1711806">
                <a:tc>
                  <a:txBody>
                    <a:bodyPr/>
                    <a:lstStyle/>
                    <a:p>
                      <a:r>
                        <a:rPr lang="lt-LT" sz="1800" b="1" noProof="0" dirty="0">
                          <a:solidFill>
                            <a:sysClr val="windowText" lastClr="000000"/>
                          </a:solidFill>
                        </a:rPr>
                        <a:t>Tinkamos</a:t>
                      </a:r>
                      <a:r>
                        <a:rPr lang="lt-LT" sz="1800" b="1" baseline="0" dirty="0">
                          <a:solidFill>
                            <a:sysClr val="windowText" lastClr="000000"/>
                          </a:solidFill>
                        </a:rPr>
                        <a:t> finansuoti išlaidos</a:t>
                      </a:r>
                      <a:endParaRPr lang="lt-LT" sz="1800" b="1" dirty="0">
                        <a:solidFill>
                          <a:sysClr val="windowText" lastClr="000000"/>
                        </a:solidFill>
                      </a:endParaRPr>
                    </a:p>
                  </a:txBody>
                  <a:tcPr/>
                </a:tc>
                <a:tc>
                  <a:txBody>
                    <a:bodyPr/>
                    <a:lstStyle/>
                    <a:p>
                      <a:pPr marL="285750" indent="-285750">
                        <a:spcBef>
                          <a:spcPts val="0"/>
                        </a:spcBef>
                        <a:spcAft>
                          <a:spcPts val="600"/>
                        </a:spcAft>
                        <a:buFontTx/>
                        <a:buChar char="-"/>
                      </a:pPr>
                      <a:r>
                        <a:rPr lang="lt-LT" sz="1800" b="1" kern="1200" dirty="0">
                          <a:solidFill>
                            <a:schemeClr val="tx1"/>
                          </a:solidFill>
                          <a:effectLst/>
                          <a:latin typeface="+mn-lt"/>
                          <a:ea typeface="+mn-ea"/>
                          <a:cs typeface="+mn-cs"/>
                        </a:rPr>
                        <a:t>statybos, rekonstravimo, modernizavimo, griovimo </a:t>
                      </a:r>
                      <a:r>
                        <a:rPr lang="lt-LT" sz="1800" kern="1200" dirty="0">
                          <a:solidFill>
                            <a:schemeClr val="tx1"/>
                          </a:solidFill>
                          <a:effectLst/>
                          <a:latin typeface="+mn-lt"/>
                          <a:ea typeface="+mn-ea"/>
                          <a:cs typeface="+mn-cs"/>
                        </a:rPr>
                        <a:t>ir kt. darbai, tiesiogiai susiję su projekto veiklomis;</a:t>
                      </a:r>
                    </a:p>
                    <a:p>
                      <a:pPr marL="285750" indent="-285750">
                        <a:spcBef>
                          <a:spcPts val="0"/>
                        </a:spcBef>
                        <a:spcAft>
                          <a:spcPts val="600"/>
                        </a:spcAft>
                        <a:buFontTx/>
                        <a:buChar char="-"/>
                      </a:pPr>
                      <a:r>
                        <a:rPr lang="lt-LT" sz="1800" b="1" kern="1200" dirty="0">
                          <a:solidFill>
                            <a:schemeClr val="tx1"/>
                          </a:solidFill>
                          <a:effectLst/>
                          <a:latin typeface="+mn-lt"/>
                          <a:ea typeface="+mn-ea"/>
                          <a:cs typeface="+mn-cs"/>
                        </a:rPr>
                        <a:t>projektavimo ir inžinerinės paslaugos, techninės priežiūros ir projekto vykdymo priežiūros, ekspertizių paslaugos</a:t>
                      </a:r>
                      <a:r>
                        <a:rPr lang="lt-LT" sz="1800" kern="1200" dirty="0">
                          <a:solidFill>
                            <a:schemeClr val="tx1"/>
                          </a:solidFill>
                          <a:effectLst/>
                          <a:latin typeface="+mn-lt"/>
                          <a:ea typeface="+mn-ea"/>
                          <a:cs typeface="+mn-cs"/>
                        </a:rPr>
                        <a:t>, tiesiogiai susijusios su projekto veiklomis;</a:t>
                      </a:r>
                    </a:p>
                    <a:p>
                      <a:pPr marL="285750" marR="0" lvl="0" indent="-285750" algn="l" defTabSz="914400" rtl="0" eaLnBrk="1" fontAlgn="auto" latinLnBrk="0" hangingPunct="1">
                        <a:lnSpc>
                          <a:spcPct val="100000"/>
                        </a:lnSpc>
                        <a:spcBef>
                          <a:spcPts val="0"/>
                        </a:spcBef>
                        <a:spcAft>
                          <a:spcPts val="600"/>
                        </a:spcAft>
                        <a:buClrTx/>
                        <a:buSzTx/>
                        <a:buFontTx/>
                        <a:buChar char="-"/>
                        <a:tabLst/>
                        <a:defRPr/>
                      </a:pPr>
                      <a:r>
                        <a:rPr lang="lt-LT" sz="1800" kern="1200" dirty="0">
                          <a:solidFill>
                            <a:schemeClr val="tx1"/>
                          </a:solidFill>
                          <a:effectLst/>
                          <a:latin typeface="+mn-lt"/>
                          <a:ea typeface="+mn-ea"/>
                          <a:cs typeface="+mn-cs"/>
                        </a:rPr>
                        <a:t>tiesioginėms projekto veikloms vykdyti reikalinga </a:t>
                      </a:r>
                      <a:r>
                        <a:rPr lang="lt-LT" sz="1800" b="1" kern="1200" dirty="0">
                          <a:solidFill>
                            <a:schemeClr val="tx1"/>
                          </a:solidFill>
                          <a:effectLst/>
                          <a:latin typeface="+mn-lt"/>
                          <a:ea typeface="+mn-ea"/>
                          <a:cs typeface="+mn-cs"/>
                        </a:rPr>
                        <a:t>įranga, įrenginiai </a:t>
                      </a:r>
                      <a:r>
                        <a:rPr lang="lt-LT" sz="1800" kern="1200" dirty="0">
                          <a:solidFill>
                            <a:schemeClr val="tx1"/>
                          </a:solidFill>
                          <a:effectLst/>
                          <a:latin typeface="+mn-lt"/>
                          <a:ea typeface="+mn-ea"/>
                          <a:cs typeface="+mn-cs"/>
                        </a:rPr>
                        <a:t>ir kt. turtas. </a:t>
                      </a:r>
                    </a:p>
                  </a:txBody>
                  <a:tcPr/>
                </a:tc>
                <a:extLst>
                  <a:ext uri="{0D108BD9-81ED-4DB2-BD59-A6C34878D82A}">
                    <a16:rowId xmlns:a16="http://schemas.microsoft.com/office/drawing/2014/main" val="96863730"/>
                  </a:ext>
                </a:extLst>
              </a:tr>
              <a:tr h="1217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solidFill>
                            <a:sysClr val="windowText" lastClr="000000"/>
                          </a:solidFill>
                        </a:rPr>
                        <a:t>Projektų parengtumo reikalavimai</a:t>
                      </a:r>
                    </a:p>
                  </a:txBody>
                  <a:tcPr/>
                </a:tc>
                <a:tc>
                  <a:txBody>
                    <a:bodyPr/>
                    <a:lstStyle/>
                    <a:p>
                      <a:pPr marL="285750" lvl="0" indent="-285750">
                        <a:spcBef>
                          <a:spcPts val="0"/>
                        </a:spcBef>
                        <a:spcAft>
                          <a:spcPts val="600"/>
                        </a:spcAft>
                        <a:buFontTx/>
                        <a:buChar char="-"/>
                      </a:pPr>
                      <a:r>
                        <a:rPr lang="lt-LT" sz="1800" strike="noStrike" dirty="0"/>
                        <a:t>parengtas </a:t>
                      </a:r>
                      <a:r>
                        <a:rPr lang="lt-LT" sz="1800" strike="noStrike" kern="1200" dirty="0">
                          <a:solidFill>
                            <a:schemeClr val="tx1"/>
                          </a:solidFill>
                          <a:effectLst/>
                          <a:latin typeface="+mn-lt"/>
                          <a:ea typeface="+mn-ea"/>
                          <a:cs typeface="+mn-cs"/>
                        </a:rPr>
                        <a:t>I</a:t>
                      </a:r>
                      <a:r>
                        <a:rPr lang="lt-LT" sz="1800" kern="1200" dirty="0">
                          <a:solidFill>
                            <a:schemeClr val="tx1"/>
                          </a:solidFill>
                          <a:effectLst/>
                          <a:latin typeface="+mn-lt"/>
                          <a:ea typeface="+mn-ea"/>
                          <a:cs typeface="+mn-cs"/>
                        </a:rPr>
                        <a:t>nvesticijų projektas su Sąnaudų ir naudos analizės rezultatų skaičiuokle vienai alternatyvai;</a:t>
                      </a:r>
                    </a:p>
                    <a:p>
                      <a:pPr marL="285750" lvl="0" indent="-285750">
                        <a:spcBef>
                          <a:spcPts val="0"/>
                        </a:spcBef>
                        <a:spcAft>
                          <a:spcPts val="600"/>
                        </a:spcAft>
                        <a:buFontTx/>
                        <a:buChar char="-"/>
                      </a:pPr>
                      <a:r>
                        <a:rPr lang="lt-LT" sz="1800" kern="1200" dirty="0">
                          <a:solidFill>
                            <a:schemeClr val="tx1"/>
                          </a:solidFill>
                          <a:effectLst/>
                          <a:latin typeface="+mn-lt"/>
                          <a:ea typeface="+mn-ea"/>
                          <a:cs typeface="+mn-cs"/>
                        </a:rPr>
                        <a:t>parengti dokumentai, jų nuorašai ar kopijos apie projektui taikomus aplinkosauginius reikalavimus.</a:t>
                      </a:r>
                    </a:p>
                  </a:txBody>
                  <a:tcPr/>
                </a:tc>
                <a:extLst>
                  <a:ext uri="{0D108BD9-81ED-4DB2-BD59-A6C34878D82A}">
                    <a16:rowId xmlns:a16="http://schemas.microsoft.com/office/drawing/2014/main" val="3716249747"/>
                  </a:ext>
                </a:extLst>
              </a:tr>
            </a:tbl>
          </a:graphicData>
        </a:graphic>
      </p:graphicFrame>
      <p:graphicFrame>
        <p:nvGraphicFramePr>
          <p:cNvPr id="10" name="Diagram 9"/>
          <p:cNvGraphicFramePr/>
          <p:nvPr>
            <p:extLst>
              <p:ext uri="{D42A27DB-BD31-4B8C-83A1-F6EECF244321}">
                <p14:modId xmlns:p14="http://schemas.microsoft.com/office/powerpoint/2010/main" val="2825308932"/>
              </p:ext>
            </p:extLst>
          </p:nvPr>
        </p:nvGraphicFramePr>
        <p:xfrm>
          <a:off x="127000" y="3714240"/>
          <a:ext cx="11887200" cy="202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48627" y="5175342"/>
            <a:ext cx="2260600" cy="646331"/>
          </a:xfrm>
          <a:prstGeom prst="rect">
            <a:avLst/>
          </a:prstGeom>
          <a:noFill/>
        </p:spPr>
        <p:txBody>
          <a:bodyPr wrap="square" rtlCol="0">
            <a:spAutoFit/>
          </a:bodyPr>
          <a:lstStyle/>
          <a:p>
            <a:r>
              <a:rPr lang="lt-LT" b="1" dirty="0"/>
              <a:t>I Kvietimas</a:t>
            </a:r>
            <a:endParaRPr lang="en-US" b="1" dirty="0"/>
          </a:p>
          <a:p>
            <a:r>
              <a:rPr lang="lt-LT" b="1" dirty="0"/>
              <a:t>10 mln. €</a:t>
            </a:r>
          </a:p>
        </p:txBody>
      </p:sp>
      <p:sp>
        <p:nvSpPr>
          <p:cNvPr id="8" name="TextBox 7"/>
          <p:cNvSpPr txBox="1"/>
          <p:nvPr/>
        </p:nvSpPr>
        <p:spPr>
          <a:xfrm>
            <a:off x="4972192" y="5175342"/>
            <a:ext cx="2196816" cy="646331"/>
          </a:xfrm>
          <a:prstGeom prst="rect">
            <a:avLst/>
          </a:prstGeom>
          <a:noFill/>
        </p:spPr>
        <p:txBody>
          <a:bodyPr wrap="square" rtlCol="0">
            <a:spAutoFit/>
          </a:bodyPr>
          <a:lstStyle/>
          <a:p>
            <a:r>
              <a:rPr lang="lt-LT" b="1" dirty="0"/>
              <a:t>II Kvietimas</a:t>
            </a:r>
          </a:p>
          <a:p>
            <a:r>
              <a:rPr lang="lt-LT" dirty="0"/>
              <a:t>~</a:t>
            </a:r>
            <a:r>
              <a:rPr lang="lt-LT" b="1" dirty="0"/>
              <a:t>8 mln. €</a:t>
            </a:r>
          </a:p>
        </p:txBody>
      </p:sp>
      <p:sp>
        <p:nvSpPr>
          <p:cNvPr id="9" name="TextBox 8"/>
          <p:cNvSpPr txBox="1"/>
          <p:nvPr/>
        </p:nvSpPr>
        <p:spPr>
          <a:xfrm>
            <a:off x="9011840" y="5175342"/>
            <a:ext cx="2222647" cy="646331"/>
          </a:xfrm>
          <a:prstGeom prst="rect">
            <a:avLst/>
          </a:prstGeom>
          <a:noFill/>
        </p:spPr>
        <p:txBody>
          <a:bodyPr wrap="square" rtlCol="0">
            <a:spAutoFit/>
          </a:bodyPr>
          <a:lstStyle/>
          <a:p>
            <a:r>
              <a:rPr lang="lt-LT" b="1" dirty="0"/>
              <a:t>III Kvietimas</a:t>
            </a:r>
          </a:p>
          <a:p>
            <a:r>
              <a:rPr lang="lt-LT" dirty="0"/>
              <a:t>~</a:t>
            </a:r>
            <a:r>
              <a:rPr lang="lt-LT" b="1" dirty="0"/>
              <a:t>2 mln. €</a:t>
            </a:r>
          </a:p>
        </p:txBody>
      </p:sp>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15</a:t>
            </a:fld>
            <a:endParaRPr lang="lt-LT" altLang="lt-LT" dirty="0"/>
          </a:p>
        </p:txBody>
      </p:sp>
      <p:sp>
        <p:nvSpPr>
          <p:cNvPr id="3" name="TextBox 2"/>
          <p:cNvSpPr txBox="1"/>
          <p:nvPr/>
        </p:nvSpPr>
        <p:spPr>
          <a:xfrm>
            <a:off x="652071" y="5754700"/>
            <a:ext cx="2778783" cy="584775"/>
          </a:xfrm>
          <a:prstGeom prst="rect">
            <a:avLst/>
          </a:prstGeom>
          <a:noFill/>
        </p:spPr>
        <p:txBody>
          <a:bodyPr wrap="square" rtlCol="0">
            <a:spAutoFit/>
          </a:bodyPr>
          <a:lstStyle/>
          <a:p>
            <a:r>
              <a:rPr lang="lt-LT" sz="1600" b="1" dirty="0">
                <a:solidFill>
                  <a:srgbClr val="FF0000"/>
                </a:solidFill>
              </a:rPr>
              <a:t>Paraiškų teikimas iki</a:t>
            </a:r>
            <a:endParaRPr lang="lt-LT" sz="1600" dirty="0">
              <a:solidFill>
                <a:srgbClr val="FF0000"/>
              </a:solidFill>
            </a:endParaRPr>
          </a:p>
          <a:p>
            <a:r>
              <a:rPr lang="lt-LT" sz="1600" b="1" dirty="0">
                <a:solidFill>
                  <a:srgbClr val="FF0000"/>
                </a:solidFill>
              </a:rPr>
              <a:t>2016 m. balandžio 22 d.</a:t>
            </a:r>
          </a:p>
        </p:txBody>
      </p:sp>
    </p:spTree>
    <p:extLst>
      <p:ext uri="{BB962C8B-B14F-4D97-AF65-F5344CB8AC3E}">
        <p14:creationId xmlns:p14="http://schemas.microsoft.com/office/powerpoint/2010/main" val="4256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4346" y="2291328"/>
            <a:ext cx="10695259" cy="10395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lt-LT" b="1" kern="0" dirty="0">
                <a:solidFill>
                  <a:srgbClr val="000000"/>
                </a:solidFill>
              </a:rPr>
              <a:t>4.3.2. Konkretus uždavinys</a:t>
            </a:r>
          </a:p>
          <a:p>
            <a:pPr algn="ctr" fontAlgn="auto">
              <a:spcBef>
                <a:spcPts val="0"/>
              </a:spcBef>
              <a:spcAft>
                <a:spcPts val="0"/>
              </a:spcAft>
            </a:pPr>
            <a:r>
              <a:rPr lang="lt-LT" b="1" kern="0" dirty="0">
                <a:solidFill>
                  <a:srgbClr val="000000"/>
                </a:solidFill>
              </a:rPr>
              <a:t>„Padidinti energijos vartojimo efektyvumą šilumos tiekimo srityje ir namų ūkiuose“ </a:t>
            </a:r>
          </a:p>
        </p:txBody>
      </p:sp>
      <p:sp>
        <p:nvSpPr>
          <p:cNvPr id="12" name="Down Arrow 11"/>
          <p:cNvSpPr/>
          <p:nvPr/>
        </p:nvSpPr>
        <p:spPr>
          <a:xfrm>
            <a:off x="5752754" y="1459703"/>
            <a:ext cx="4859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4" name="Rectangle 13"/>
          <p:cNvSpPr/>
          <p:nvPr/>
        </p:nvSpPr>
        <p:spPr>
          <a:xfrm>
            <a:off x="679294" y="386727"/>
            <a:ext cx="10695259" cy="10519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lt-LT" b="1" dirty="0">
                <a:ln w="0"/>
                <a:solidFill>
                  <a:srgbClr val="000000"/>
                </a:solidFill>
                <a:effectLst>
                  <a:outerShdw blurRad="38100" dist="19050" dir="2700000" algn="tl" rotWithShape="0">
                    <a:srgbClr val="000000">
                      <a:alpha val="40000"/>
                    </a:srgbClr>
                  </a:outerShdw>
                </a:effectLst>
              </a:rPr>
              <a:t>4 PRIORITETAS</a:t>
            </a:r>
          </a:p>
          <a:p>
            <a:pPr algn="ctr" fontAlgn="auto">
              <a:spcBef>
                <a:spcPts val="0"/>
              </a:spcBef>
              <a:spcAft>
                <a:spcPts val="0"/>
              </a:spcAft>
            </a:pPr>
            <a:r>
              <a:rPr lang="lt-LT" dirty="0">
                <a:ln w="0"/>
                <a:solidFill>
                  <a:srgbClr val="000000"/>
                </a:solidFill>
                <a:effectLst>
                  <a:outerShdw blurRad="38100" dist="19050" dir="2700000" algn="tl" rotWithShape="0">
                    <a:srgbClr val="000000">
                      <a:alpha val="40000"/>
                    </a:srgbClr>
                  </a:outerShdw>
                </a:effectLst>
              </a:rPr>
              <a:t> „</a:t>
            </a:r>
            <a:r>
              <a:rPr lang="lt-LT" dirty="0">
                <a:solidFill>
                  <a:srgbClr val="000000"/>
                </a:solidFill>
              </a:rPr>
              <a:t>ENERGIJOS EFEKTYVUMO IR ATSINAUJINANČIŲ IŠTEKLIŲ ENERGIJOS GAMYBOS IR NAUDOJIMO SKATINIMAS </a:t>
            </a:r>
            <a:r>
              <a:rPr lang="lt-LT" dirty="0">
                <a:ln w="0"/>
                <a:solidFill>
                  <a:srgbClr val="000000"/>
                </a:solidFill>
                <a:effectLst>
                  <a:outerShdw blurRad="38100" dist="19050" dir="2700000" algn="tl" rotWithShape="0">
                    <a:srgbClr val="000000">
                      <a:alpha val="40000"/>
                    </a:srgbClr>
                  </a:outerShdw>
                </a:effectLst>
              </a:rPr>
              <a:t>“</a:t>
            </a:r>
            <a:endParaRPr lang="lt-LT" kern="0" dirty="0">
              <a:ln w="0"/>
              <a:solidFill>
                <a:srgbClr val="000000"/>
              </a:solidFill>
              <a:effectLst>
                <a:outerShdw blurRad="38100" dist="19050" dir="2700000" algn="tl" rotWithShape="0">
                  <a:srgbClr val="000000">
                    <a:alpha val="40000"/>
                  </a:srgbClr>
                </a:outerShdw>
              </a:effectLst>
            </a:endParaRPr>
          </a:p>
        </p:txBody>
      </p:sp>
      <p:sp>
        <p:nvSpPr>
          <p:cNvPr id="17" name="Down Arrow 16"/>
          <p:cNvSpPr/>
          <p:nvPr/>
        </p:nvSpPr>
        <p:spPr>
          <a:xfrm>
            <a:off x="5783403" y="3343111"/>
            <a:ext cx="487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8" name="Rectangle 17"/>
          <p:cNvSpPr/>
          <p:nvPr/>
        </p:nvSpPr>
        <p:spPr>
          <a:xfrm>
            <a:off x="3716375" y="3995020"/>
            <a:ext cx="4621095" cy="1725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a:ln w="0"/>
                <a:solidFill>
                  <a:srgbClr val="000000"/>
                </a:solidFill>
                <a:effectLst>
                  <a:outerShdw blurRad="38100" dist="19050" dir="2700000" algn="tl" rotWithShape="0">
                    <a:srgbClr val="000000">
                      <a:alpha val="40000"/>
                    </a:srgbClr>
                  </a:outerShdw>
                </a:effectLst>
              </a:rPr>
              <a:t>04.3.2-LVPA-K-102 priemonė </a:t>
            </a:r>
            <a:r>
              <a:rPr lang="lt-LT" sz="2400" b="1" dirty="0">
                <a:ln w="0"/>
                <a:solidFill>
                  <a:srgbClr val="000000"/>
                </a:solidFill>
              </a:rPr>
              <a:t>„Šilumos tiekimo tinklų modernizavimas ir plėtra</a:t>
            </a:r>
            <a:r>
              <a:rPr lang="lt-LT" sz="2400" dirty="0">
                <a:ln w="0"/>
                <a:solidFill>
                  <a:srgbClr val="000000"/>
                </a:solidFill>
              </a:rPr>
              <a:t>“</a:t>
            </a:r>
          </a:p>
        </p:txBody>
      </p:sp>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16</a:t>
            </a:fld>
            <a:endParaRPr lang="lt-LT" altLang="lt-LT" dirty="0"/>
          </a:p>
        </p:txBody>
      </p:sp>
    </p:spTree>
    <p:extLst>
      <p:ext uri="{BB962C8B-B14F-4D97-AF65-F5344CB8AC3E}">
        <p14:creationId xmlns:p14="http://schemas.microsoft.com/office/powerpoint/2010/main" val="203078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kaidrės numerio vietos rezervavimo ženklas 2"/>
          <p:cNvSpPr>
            <a:spLocks noGrp="1"/>
          </p:cNvSpPr>
          <p:nvPr>
            <p:ph type="sldNum" sz="quarter" idx="12"/>
          </p:nvPr>
        </p:nvSpPr>
        <p:spPr/>
        <p:txBody>
          <a:bodyPr/>
          <a:lstStyle/>
          <a:p>
            <a:pPr>
              <a:defRPr/>
            </a:pPr>
            <a:fld id="{946226C6-D803-43B3-B5EA-F2434415298E}" type="slidenum">
              <a:rPr lang="lt-LT" altLang="lt-LT" smtClean="0"/>
              <a:pPr>
                <a:defRPr/>
              </a:pPr>
              <a:t>17</a:t>
            </a:fld>
            <a:endParaRPr lang="lt-LT" altLang="lt-LT" dirty="0"/>
          </a:p>
        </p:txBody>
      </p:sp>
      <p:graphicFrame>
        <p:nvGraphicFramePr>
          <p:cNvPr id="4" name="Lentelė 3"/>
          <p:cNvGraphicFramePr>
            <a:graphicFrameLocks noGrp="1"/>
          </p:cNvGraphicFramePr>
          <p:nvPr>
            <p:extLst>
              <p:ext uri="{D42A27DB-BD31-4B8C-83A1-F6EECF244321}">
                <p14:modId xmlns:p14="http://schemas.microsoft.com/office/powerpoint/2010/main" val="236125217"/>
              </p:ext>
            </p:extLst>
          </p:nvPr>
        </p:nvGraphicFramePr>
        <p:xfrm>
          <a:off x="308472" y="99152"/>
          <a:ext cx="8530728" cy="6049872"/>
        </p:xfrm>
        <a:graphic>
          <a:graphicData uri="http://schemas.openxmlformats.org/drawingml/2006/table">
            <a:tbl>
              <a:tblPr firstRow="1" bandRow="1">
                <a:tableStyleId>{BC89EF96-8CEA-46FF-86C4-4CE0E7609802}</a:tableStyleId>
              </a:tblPr>
              <a:tblGrid>
                <a:gridCol w="1864906">
                  <a:extLst>
                    <a:ext uri="{9D8B030D-6E8A-4147-A177-3AD203B41FA5}">
                      <a16:colId xmlns:a16="http://schemas.microsoft.com/office/drawing/2014/main" val="20000"/>
                    </a:ext>
                  </a:extLst>
                </a:gridCol>
                <a:gridCol w="6665822">
                  <a:extLst>
                    <a:ext uri="{9D8B030D-6E8A-4147-A177-3AD203B41FA5}">
                      <a16:colId xmlns:a16="http://schemas.microsoft.com/office/drawing/2014/main" val="20001"/>
                    </a:ext>
                  </a:extLst>
                </a:gridCol>
              </a:tblGrid>
              <a:tr h="904458">
                <a:tc gridSpan="2">
                  <a:txBody>
                    <a:bodyPr/>
                    <a:lstStyle/>
                    <a:p>
                      <a:pPr algn="ctr"/>
                      <a:r>
                        <a:rPr lang="lt-LT" sz="2000" kern="1200" cap="all" dirty="0">
                          <a:effectLst/>
                        </a:rPr>
                        <a:t>04.3.2-LVPA-K-102 priemonė</a:t>
                      </a:r>
                    </a:p>
                    <a:p>
                      <a:pPr algn="ctr"/>
                      <a:r>
                        <a:rPr lang="lt-LT" sz="2000" kern="1200" cap="all" dirty="0">
                          <a:effectLst/>
                        </a:rPr>
                        <a:t>„Šilumos tiekimo tinklų modernizavimas ir plėtra“</a:t>
                      </a:r>
                      <a:endParaRPr lang="lt-LT" sz="2000" b="1" kern="1200" cap="all" dirty="0">
                        <a:solidFill>
                          <a:schemeClr val="tx1"/>
                        </a:solidFill>
                        <a:effectLst/>
                        <a:latin typeface="+mn-lt"/>
                        <a:ea typeface="+mn-ea"/>
                        <a:cs typeface="+mn-cs"/>
                      </a:endParaRPr>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10000"/>
                  </a:ext>
                </a:extLst>
              </a:tr>
              <a:tr h="473169">
                <a:tc>
                  <a:txBody>
                    <a:bodyPr/>
                    <a:lstStyle/>
                    <a:p>
                      <a:r>
                        <a:rPr lang="lt-LT" sz="1800" b="1" dirty="0"/>
                        <a:t>Biudžetas</a:t>
                      </a:r>
                      <a:endParaRPr lang="lt-LT" sz="1800" b="1" dirty="0">
                        <a:solidFill>
                          <a:sysClr val="windowText" lastClr="000000"/>
                        </a:solidFill>
                      </a:endParaRPr>
                    </a:p>
                  </a:txBody>
                  <a:tcPr/>
                </a:tc>
                <a:tc>
                  <a:txBody>
                    <a:bodyPr/>
                    <a:lstStyle/>
                    <a:p>
                      <a:r>
                        <a:rPr lang="lt-LT" sz="1800" strike="noStrike" dirty="0"/>
                        <a:t>120,4 mln. €, SF</a:t>
                      </a:r>
                    </a:p>
                  </a:txBody>
                  <a:tcPr/>
                </a:tc>
                <a:extLst>
                  <a:ext uri="{0D108BD9-81ED-4DB2-BD59-A6C34878D82A}">
                    <a16:rowId xmlns:a16="http://schemas.microsoft.com/office/drawing/2014/main" val="10001"/>
                  </a:ext>
                </a:extLst>
              </a:tr>
              <a:tr h="631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Finansavimo intensyvumas</a:t>
                      </a:r>
                      <a:endParaRPr lang="lt-LT" sz="1800" b="1" dirty="0">
                        <a:solidFill>
                          <a:sysClr val="windowText" lastClr="000000"/>
                        </a:solidFill>
                      </a:endParaRPr>
                    </a:p>
                  </a:txBody>
                  <a:tcPr/>
                </a:tc>
                <a:tc>
                  <a:txBody>
                    <a:bodyPr/>
                    <a:lstStyle/>
                    <a:p>
                      <a:r>
                        <a:rPr lang="lt-LT" sz="1800" strike="noStrike" dirty="0"/>
                        <a:t>50 </a:t>
                      </a:r>
                      <a:r>
                        <a:rPr lang="en-US" sz="1800" strike="noStrike" dirty="0"/>
                        <a:t>%</a:t>
                      </a:r>
                      <a:endParaRPr lang="lt-LT" sz="1800" strike="noStrike" dirty="0"/>
                    </a:p>
                  </a:txBody>
                  <a:tcPr/>
                </a:tc>
                <a:extLst>
                  <a:ext uri="{0D108BD9-81ED-4DB2-BD59-A6C34878D82A}">
                    <a16:rowId xmlns:a16="http://schemas.microsoft.com/office/drawing/2014/main" val="10002"/>
                  </a:ext>
                </a:extLst>
              </a:tr>
              <a:tr h="6313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Finansavimo forma</a:t>
                      </a:r>
                      <a:endParaRPr lang="lt-LT" sz="1800" b="1" dirty="0">
                        <a:solidFill>
                          <a:sysClr val="windowText" lastClr="000000"/>
                        </a:solidFill>
                      </a:endParaRPr>
                    </a:p>
                  </a:txBody>
                  <a:tcPr/>
                </a:tc>
                <a:tc>
                  <a:txBody>
                    <a:bodyPr/>
                    <a:lstStyle/>
                    <a:p>
                      <a:r>
                        <a:rPr lang="lt-LT" sz="1800" dirty="0"/>
                        <a:t>Subsidija</a:t>
                      </a:r>
                      <a:endParaRPr lang="lt-LT" sz="1800" strike="noStrike" dirty="0"/>
                    </a:p>
                  </a:txBody>
                  <a:tcPr/>
                </a:tc>
                <a:extLst>
                  <a:ext uri="{0D108BD9-81ED-4DB2-BD59-A6C34878D82A}">
                    <a16:rowId xmlns:a16="http://schemas.microsoft.com/office/drawing/2014/main" val="10003"/>
                  </a:ext>
                </a:extLst>
              </a:tr>
              <a:tr h="901883">
                <a:tc>
                  <a:txBody>
                    <a:bodyPr/>
                    <a:lstStyle/>
                    <a:p>
                      <a:r>
                        <a:rPr lang="lt-LT" sz="1800" b="1" dirty="0"/>
                        <a:t>Projektų atrankos būdas</a:t>
                      </a:r>
                      <a:endParaRPr lang="lt-LT" sz="1800" b="1" dirty="0">
                        <a:solidFill>
                          <a:sysClr val="windowText" lastClr="000000"/>
                        </a:solidFill>
                      </a:endParaRPr>
                    </a:p>
                  </a:txBody>
                  <a:tcPr/>
                </a:tc>
                <a:tc>
                  <a:txBody>
                    <a:bodyPr/>
                    <a:lstStyle/>
                    <a:p>
                      <a:r>
                        <a:rPr lang="lt-LT" sz="1800" strike="noStrike" dirty="0"/>
                        <a:t>Konkursas</a:t>
                      </a:r>
                    </a:p>
                  </a:txBody>
                  <a:tcPr/>
                </a:tc>
                <a:extLst>
                  <a:ext uri="{0D108BD9-81ED-4DB2-BD59-A6C34878D82A}">
                    <a16:rowId xmlns:a16="http://schemas.microsoft.com/office/drawing/2014/main" val="10004"/>
                  </a:ext>
                </a:extLst>
              </a:tr>
              <a:tr h="1413617">
                <a:tc>
                  <a:txBody>
                    <a:bodyPr/>
                    <a:lstStyle/>
                    <a:p>
                      <a:r>
                        <a:rPr lang="lt-LT" sz="1800" b="1" dirty="0"/>
                        <a:t>Finansuojamos veiklos</a:t>
                      </a:r>
                      <a:endParaRPr lang="lt-LT" sz="1800" b="1" dirty="0">
                        <a:solidFill>
                          <a:sysClr val="windowText" lastClr="000000"/>
                        </a:solidFill>
                      </a:endParaRPr>
                    </a:p>
                  </a:txBody>
                  <a:tcPr/>
                </a:tc>
                <a:tc>
                  <a:txBody>
                    <a:bodyPr/>
                    <a:lstStyle/>
                    <a:p>
                      <a:pPr marL="285750" indent="-285750">
                        <a:spcAft>
                          <a:spcPts val="600"/>
                        </a:spcAft>
                        <a:buFontTx/>
                        <a:buChar char="-"/>
                      </a:pPr>
                      <a:r>
                        <a:rPr lang="lt-LT" sz="1800" kern="1200" dirty="0">
                          <a:solidFill>
                            <a:schemeClr val="tx1"/>
                          </a:solidFill>
                          <a:effectLst/>
                          <a:latin typeface="+mn-lt"/>
                          <a:ea typeface="+mn-ea"/>
                          <a:cs typeface="+mn-cs"/>
                        </a:rPr>
                        <a:t>Centralizuotai tiekiamos šilumos tinklų modernizacija šilumos perdavimo nuostolių mažinimui, tinklų darbo patikimumo didinimui.</a:t>
                      </a:r>
                    </a:p>
                    <a:p>
                      <a:pPr marL="285750" indent="-285750">
                        <a:buFontTx/>
                        <a:buChar char="-"/>
                      </a:pPr>
                      <a:r>
                        <a:rPr lang="lt-LT" sz="1800" kern="1200" dirty="0">
                          <a:solidFill>
                            <a:schemeClr val="tx1"/>
                          </a:solidFill>
                          <a:effectLst/>
                          <a:latin typeface="+mn-lt"/>
                          <a:ea typeface="+mn-ea"/>
                          <a:cs typeface="+mn-cs"/>
                        </a:rPr>
                        <a:t>Centralizuotai tiekiamos šilumos tinklų plėtra.</a:t>
                      </a:r>
                    </a:p>
                  </a:txBody>
                  <a:tcPr/>
                </a:tc>
                <a:extLst>
                  <a:ext uri="{0D108BD9-81ED-4DB2-BD59-A6C34878D82A}">
                    <a16:rowId xmlns:a16="http://schemas.microsoft.com/office/drawing/2014/main" val="10005"/>
                  </a:ext>
                </a:extLst>
              </a:tr>
              <a:tr h="1064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Pareiškėjai</a:t>
                      </a:r>
                      <a:endParaRPr lang="lt-LT" sz="1600" b="1" dirty="0">
                        <a:solidFill>
                          <a:sysClr val="windowText" lastClr="000000"/>
                        </a:solidFill>
                      </a:endParaRPr>
                    </a:p>
                  </a:txBody>
                  <a:tcPr/>
                </a:tc>
                <a:tc>
                  <a:txBody>
                    <a:bodyPr/>
                    <a:lstStyle/>
                    <a:p>
                      <a:r>
                        <a:rPr lang="lt-LT" sz="1800" dirty="0">
                          <a:effectLst/>
                        </a:rPr>
                        <a:t>Juridiniai asmenys, valdantys šilumos tinklus nuosavybės ar kita teise (nuomos, patikėjimo, panaudos ar kt.) ir turintys šilumos tiekimo licencijas.</a:t>
                      </a:r>
                      <a:endParaRPr lang="lt-LT" sz="1800" b="0" dirty="0"/>
                    </a:p>
                  </a:txBody>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844" r="20481"/>
          <a:stretch/>
        </p:blipFill>
        <p:spPr>
          <a:xfrm>
            <a:off x="8839200" y="99153"/>
            <a:ext cx="3228304" cy="2759958"/>
          </a:xfrm>
          <a:prstGeom prst="rect">
            <a:avLst/>
          </a:prstGeom>
        </p:spPr>
      </p:pic>
      <p:pic>
        <p:nvPicPr>
          <p:cNvPr id="6" name="Picture 2" descr="http://www.leka.lt/sites/default/files/resize/vaizdai/cpv_hiline-pre-insulated-steel_1-500x333.jpg"/>
          <p:cNvPicPr>
            <a:picLocks noChangeAspect="1" noChangeArrowheads="1"/>
          </p:cNvPicPr>
          <p:nvPr/>
        </p:nvPicPr>
        <p:blipFill rotWithShape="1">
          <a:blip r:embed="rId3" cstate="print"/>
          <a:srcRect l="2640" r="33417" b="1106"/>
          <a:stretch/>
        </p:blipFill>
        <p:spPr bwMode="auto">
          <a:xfrm>
            <a:off x="8839200" y="2859111"/>
            <a:ext cx="3228304" cy="3289914"/>
          </a:xfrm>
          <a:prstGeom prst="rect">
            <a:avLst/>
          </a:prstGeom>
          <a:noFill/>
        </p:spPr>
      </p:pic>
    </p:spTree>
    <p:extLst>
      <p:ext uri="{BB962C8B-B14F-4D97-AF65-F5344CB8AC3E}">
        <p14:creationId xmlns:p14="http://schemas.microsoft.com/office/powerpoint/2010/main" val="422102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kaidrės numerio vietos rezervavimo ženklas 2"/>
          <p:cNvSpPr>
            <a:spLocks noGrp="1"/>
          </p:cNvSpPr>
          <p:nvPr>
            <p:ph type="sldNum" sz="quarter" idx="12"/>
          </p:nvPr>
        </p:nvSpPr>
        <p:spPr/>
        <p:txBody>
          <a:bodyPr/>
          <a:lstStyle/>
          <a:p>
            <a:pPr>
              <a:defRPr/>
            </a:pPr>
            <a:fld id="{946226C6-D803-43B3-B5EA-F2434415298E}" type="slidenum">
              <a:rPr lang="lt-LT" altLang="lt-LT" smtClean="0"/>
              <a:pPr>
                <a:defRPr/>
              </a:pPr>
              <a:t>18</a:t>
            </a:fld>
            <a:endParaRPr lang="lt-LT" altLang="lt-LT" dirty="0"/>
          </a:p>
        </p:txBody>
      </p:sp>
      <p:pic>
        <p:nvPicPr>
          <p:cNvPr id="5" name="Paveikslėlis 4"/>
          <p:cNvPicPr>
            <a:picLocks noChangeAspect="1"/>
          </p:cNvPicPr>
          <p:nvPr/>
        </p:nvPicPr>
        <p:blipFill>
          <a:blip r:embed="rId3"/>
          <a:stretch>
            <a:fillRect/>
          </a:stretch>
        </p:blipFill>
        <p:spPr>
          <a:xfrm>
            <a:off x="-529" y="2901650"/>
            <a:ext cx="12193057" cy="1054699"/>
          </a:xfrm>
          <a:prstGeom prst="rect">
            <a:avLst/>
          </a:prstGeom>
        </p:spPr>
      </p:pic>
      <p:graphicFrame>
        <p:nvGraphicFramePr>
          <p:cNvPr id="6" name="Lentelė 5"/>
          <p:cNvGraphicFramePr>
            <a:graphicFrameLocks noGrp="1"/>
          </p:cNvGraphicFramePr>
          <p:nvPr>
            <p:extLst>
              <p:ext uri="{D42A27DB-BD31-4B8C-83A1-F6EECF244321}">
                <p14:modId xmlns:p14="http://schemas.microsoft.com/office/powerpoint/2010/main" val="3220687894"/>
              </p:ext>
            </p:extLst>
          </p:nvPr>
        </p:nvGraphicFramePr>
        <p:xfrm>
          <a:off x="152399" y="136948"/>
          <a:ext cx="11887200" cy="6076565"/>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20000"/>
                    </a:ext>
                  </a:extLst>
                </a:gridCol>
                <a:gridCol w="9625842">
                  <a:extLst>
                    <a:ext uri="{9D8B030D-6E8A-4147-A177-3AD203B41FA5}">
                      <a16:colId xmlns:a16="http://schemas.microsoft.com/office/drawing/2014/main" val="20001"/>
                    </a:ext>
                  </a:extLst>
                </a:gridCol>
              </a:tblGrid>
              <a:tr h="1361346">
                <a:tc gridSpan="2">
                  <a:txBody>
                    <a:bodyPr/>
                    <a:lstStyle/>
                    <a:p>
                      <a:pPr algn="ctr"/>
                      <a:endParaRPr lang="lt-LT" sz="2000" kern="1200" cap="all" dirty="0">
                        <a:effectLst/>
                      </a:endParaRPr>
                    </a:p>
                    <a:p>
                      <a:pPr algn="ctr"/>
                      <a:r>
                        <a:rPr lang="lt-LT" sz="2000" kern="1200" cap="all" dirty="0">
                          <a:effectLst/>
                        </a:rPr>
                        <a:t>04.3.2-LVPA-K-102 priemonė</a:t>
                      </a:r>
                    </a:p>
                    <a:p>
                      <a:pPr algn="ctr"/>
                      <a:r>
                        <a:rPr lang="lt-LT" sz="2000" kern="1200" cap="all" dirty="0">
                          <a:effectLst/>
                        </a:rPr>
                        <a:t>„ŠILUMOS TIEKIMO tinklų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10000"/>
                  </a:ext>
                </a:extLst>
              </a:tr>
              <a:tr h="4715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solidFill>
                            <a:sysClr val="windowText" lastClr="000000"/>
                          </a:solidFill>
                        </a:rPr>
                        <a:t>Atrankos kriterijai</a:t>
                      </a:r>
                    </a:p>
                    <a:p>
                      <a:endParaRPr lang="en-US" dirty="0"/>
                    </a:p>
                  </a:txBody>
                  <a:tcPr/>
                </a:tc>
                <a:tc>
                  <a:txBody>
                    <a:bodyPr/>
                    <a:lstStyle/>
                    <a:p>
                      <a:pPr marL="285750" indent="-285750">
                        <a:buFontTx/>
                        <a:buChar char="-"/>
                      </a:pPr>
                      <a:endParaRPr lang="lt-LT" sz="1600" b="1" strike="noStrike" dirty="0"/>
                    </a:p>
                    <a:p>
                      <a:pPr marL="0" indent="0">
                        <a:spcAft>
                          <a:spcPts val="600"/>
                        </a:spcAft>
                        <a:buFontTx/>
                        <a:buNone/>
                      </a:pPr>
                      <a:r>
                        <a:rPr lang="lt-LT" sz="1800" b="1" strike="noStrike" dirty="0"/>
                        <a:t>Specialieji:</a:t>
                      </a:r>
                    </a:p>
                    <a:p>
                      <a:pPr marL="742950" lvl="1" indent="-285750">
                        <a:spcAft>
                          <a:spcPts val="600"/>
                        </a:spcAft>
                        <a:buFontTx/>
                        <a:buChar char="-"/>
                      </a:pPr>
                      <a:r>
                        <a:rPr lang="lt-LT" sz="1800" kern="1200" dirty="0">
                          <a:solidFill>
                            <a:schemeClr val="tx1"/>
                          </a:solidFill>
                          <a:effectLst/>
                          <a:latin typeface="+mn-lt"/>
                          <a:ea typeface="+mn-ea"/>
                          <a:cs typeface="+mn-cs"/>
                        </a:rPr>
                        <a:t>projektas turi atitikti Nacionalinę energetinės nepriklausomybės strategiją;</a:t>
                      </a:r>
                    </a:p>
                    <a:p>
                      <a:pPr marL="742950" lvl="1" indent="-285750">
                        <a:spcAft>
                          <a:spcPts val="600"/>
                        </a:spcAft>
                        <a:buFontTx/>
                        <a:buChar char="-"/>
                      </a:pPr>
                      <a:r>
                        <a:rPr lang="lt-LT" sz="1800" kern="1200" dirty="0">
                          <a:solidFill>
                            <a:schemeClr val="tx1"/>
                          </a:solidFill>
                          <a:effectLst/>
                          <a:latin typeface="+mn-lt"/>
                          <a:ea typeface="+mn-ea"/>
                          <a:cs typeface="+mn-cs"/>
                        </a:rPr>
                        <a:t>projektas turi atitikti investicinį</a:t>
                      </a:r>
                      <a:r>
                        <a:rPr lang="lt-LT" sz="1800" kern="1200" baseline="0" dirty="0">
                          <a:solidFill>
                            <a:schemeClr val="tx1"/>
                          </a:solidFill>
                          <a:effectLst/>
                          <a:latin typeface="+mn-lt"/>
                          <a:ea typeface="+mn-ea"/>
                          <a:cs typeface="+mn-cs"/>
                        </a:rPr>
                        <a:t> planą, suderintą su šilumos tiekimo licenciją išdavusia institucija.</a:t>
                      </a:r>
                    </a:p>
                    <a:p>
                      <a:pPr marL="742950" lvl="1" indent="-285750">
                        <a:spcAft>
                          <a:spcPts val="600"/>
                        </a:spcAft>
                        <a:buFontTx/>
                        <a:buChar char="-"/>
                      </a:pPr>
                      <a:endParaRPr lang="lt-LT" sz="1800" b="1" strike="noStrike" dirty="0"/>
                    </a:p>
                    <a:p>
                      <a:pPr marL="0" indent="0">
                        <a:spcAft>
                          <a:spcPts val="600"/>
                        </a:spcAft>
                        <a:buFontTx/>
                        <a:buNone/>
                      </a:pPr>
                      <a:r>
                        <a:rPr lang="lt-LT" sz="1800" b="1" strike="noStrike" dirty="0"/>
                        <a:t>Prioritetiniai:</a:t>
                      </a:r>
                    </a:p>
                    <a:p>
                      <a:pPr marL="742950" lvl="1" indent="-285750">
                        <a:spcAft>
                          <a:spcPts val="600"/>
                        </a:spcAft>
                        <a:buFontTx/>
                        <a:buChar char="-"/>
                      </a:pPr>
                      <a:r>
                        <a:rPr lang="lt-LT" sz="1800" kern="1200" dirty="0">
                          <a:solidFill>
                            <a:schemeClr val="tx1"/>
                          </a:solidFill>
                          <a:effectLst/>
                          <a:latin typeface="+mn-lt"/>
                          <a:ea typeface="+mn-ea"/>
                          <a:cs typeface="+mn-cs"/>
                        </a:rPr>
                        <a:t>p</a:t>
                      </a:r>
                      <a:r>
                        <a:rPr lang="fi-FI" sz="1800" kern="1200" dirty="0">
                          <a:solidFill>
                            <a:schemeClr val="tx1"/>
                          </a:solidFill>
                          <a:effectLst/>
                          <a:latin typeface="+mn-lt"/>
                          <a:ea typeface="+mn-ea"/>
                          <a:cs typeface="+mn-cs"/>
                        </a:rPr>
                        <a:t>rojektas, kuriuo modernizuojami senesni šilumos tiekimo tinklai</a:t>
                      </a:r>
                      <a:r>
                        <a:rPr lang="lt-LT" sz="1800" kern="1200" dirty="0">
                          <a:solidFill>
                            <a:schemeClr val="tx1"/>
                          </a:solidFill>
                          <a:effectLst/>
                          <a:latin typeface="+mn-lt"/>
                          <a:ea typeface="+mn-ea"/>
                          <a:cs typeface="+mn-cs"/>
                        </a:rPr>
                        <a:t>;</a:t>
                      </a:r>
                    </a:p>
                    <a:p>
                      <a:pPr marL="742950" lvl="1" indent="-285750">
                        <a:spcAft>
                          <a:spcPts val="600"/>
                        </a:spcAft>
                        <a:buFontTx/>
                        <a:buChar char="-"/>
                      </a:pPr>
                      <a:r>
                        <a:rPr lang="lt-LT" sz="1800" kern="1200" dirty="0">
                          <a:solidFill>
                            <a:schemeClr val="tx1"/>
                          </a:solidFill>
                          <a:effectLst/>
                          <a:latin typeface="+mn-lt"/>
                          <a:ea typeface="+mn-ea"/>
                          <a:cs typeface="+mn-cs"/>
                        </a:rPr>
                        <a:t>projektas, kuriuo modernizuojami nuostolingesni šilumos tiekimo tinklai;</a:t>
                      </a:r>
                    </a:p>
                    <a:p>
                      <a:pPr marL="742950" lvl="1" indent="-285750">
                        <a:spcAft>
                          <a:spcPts val="600"/>
                        </a:spcAft>
                        <a:buFontTx/>
                        <a:buChar char="-"/>
                      </a:pPr>
                      <a:r>
                        <a:rPr lang="lt-LT" sz="1800" kern="1200" dirty="0">
                          <a:solidFill>
                            <a:schemeClr val="tx1"/>
                          </a:solidFill>
                          <a:effectLst/>
                          <a:latin typeface="+mn-lt"/>
                          <a:ea typeface="+mn-ea"/>
                          <a:cs typeface="+mn-cs"/>
                        </a:rPr>
                        <a:t>projektai, kuriuos įgyvendinus labiau sumažės šilumos nuostoliai modernizuojamuose tinkluose;</a:t>
                      </a:r>
                    </a:p>
                    <a:p>
                      <a:pPr marL="742950" lvl="1" indent="-285750">
                        <a:spcAft>
                          <a:spcPts val="600"/>
                        </a:spcAft>
                        <a:buFontTx/>
                        <a:buChar char="-"/>
                      </a:pPr>
                      <a:r>
                        <a:rPr lang="lt-LT" sz="1800" kern="1200" dirty="0">
                          <a:solidFill>
                            <a:schemeClr val="tx1"/>
                          </a:solidFill>
                          <a:effectLst/>
                          <a:latin typeface="+mn-lt"/>
                          <a:ea typeface="+mn-ea"/>
                          <a:cs typeface="+mn-cs"/>
                        </a:rPr>
                        <a:t>projektas prisideda prie konkrečios integruotų teritorijų vystymo programos tikslų ir uždavinių įgyvendinimo.</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325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kaidrės numerio vietos rezervavimo ženklas 2"/>
          <p:cNvSpPr>
            <a:spLocks noGrp="1"/>
          </p:cNvSpPr>
          <p:nvPr>
            <p:ph type="sldNum" sz="quarter" idx="12"/>
          </p:nvPr>
        </p:nvSpPr>
        <p:spPr/>
        <p:txBody>
          <a:bodyPr/>
          <a:lstStyle/>
          <a:p>
            <a:pPr>
              <a:defRPr/>
            </a:pPr>
            <a:fld id="{946226C6-D803-43B3-B5EA-F2434415298E}" type="slidenum">
              <a:rPr lang="lt-LT" altLang="lt-LT" smtClean="0"/>
              <a:pPr>
                <a:defRPr/>
              </a:pPr>
              <a:t>19</a:t>
            </a:fld>
            <a:endParaRPr lang="lt-LT" altLang="lt-LT" dirty="0"/>
          </a:p>
        </p:txBody>
      </p:sp>
      <p:graphicFrame>
        <p:nvGraphicFramePr>
          <p:cNvPr id="4" name="Lentelė 3"/>
          <p:cNvGraphicFramePr>
            <a:graphicFrameLocks noGrp="1"/>
          </p:cNvGraphicFramePr>
          <p:nvPr>
            <p:extLst>
              <p:ext uri="{D42A27DB-BD31-4B8C-83A1-F6EECF244321}">
                <p14:modId xmlns:p14="http://schemas.microsoft.com/office/powerpoint/2010/main" val="2144883403"/>
              </p:ext>
            </p:extLst>
          </p:nvPr>
        </p:nvGraphicFramePr>
        <p:xfrm>
          <a:off x="135462" y="137343"/>
          <a:ext cx="11887200" cy="5511094"/>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20000"/>
                    </a:ext>
                  </a:extLst>
                </a:gridCol>
                <a:gridCol w="9625842">
                  <a:extLst>
                    <a:ext uri="{9D8B030D-6E8A-4147-A177-3AD203B41FA5}">
                      <a16:colId xmlns:a16="http://schemas.microsoft.com/office/drawing/2014/main" val="20001"/>
                    </a:ext>
                  </a:extLst>
                </a:gridCol>
              </a:tblGrid>
              <a:tr h="1014792">
                <a:tc gridSpan="2">
                  <a:txBody>
                    <a:bodyPr/>
                    <a:lstStyle/>
                    <a:p>
                      <a:pPr algn="ctr"/>
                      <a:endParaRPr lang="lt-LT" sz="1800" kern="1200" cap="all" dirty="0">
                        <a:effectLst/>
                      </a:endParaRPr>
                    </a:p>
                    <a:p>
                      <a:pPr algn="ctr"/>
                      <a:r>
                        <a:rPr lang="lt-LT" sz="2000" kern="1200" cap="all" dirty="0">
                          <a:effectLst/>
                        </a:rPr>
                        <a:t>04.3.2-LVPA-K-102 priemonė</a:t>
                      </a:r>
                    </a:p>
                    <a:p>
                      <a:pPr algn="ctr"/>
                      <a:r>
                        <a:rPr lang="lt-LT" sz="2000" kern="1200" cap="all" dirty="0">
                          <a:effectLst/>
                        </a:rPr>
                        <a:t>„ŠILUMOS TIEKIMO</a:t>
                      </a:r>
                      <a:r>
                        <a:rPr lang="lt-LT" sz="2000" kern="1200" cap="all" baseline="0" dirty="0">
                          <a:effectLst/>
                        </a:rPr>
                        <a:t> TINKLŲ</a:t>
                      </a:r>
                      <a:r>
                        <a:rPr lang="lt-LT" sz="2000" kern="1200" cap="all" dirty="0">
                          <a:effectLst/>
                        </a:rPr>
                        <a:t>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10000"/>
                  </a:ext>
                </a:extLst>
              </a:tr>
              <a:tr h="1568763">
                <a:tc>
                  <a:txBody>
                    <a:bodyPr/>
                    <a:lstStyle/>
                    <a:p>
                      <a:endParaRPr lang="lt-LT" sz="1800" b="1" noProof="0" dirty="0">
                        <a:solidFill>
                          <a:sysClr val="windowText" lastClr="000000"/>
                        </a:solidFill>
                      </a:endParaRPr>
                    </a:p>
                    <a:p>
                      <a:r>
                        <a:rPr lang="lt-LT" sz="1800" b="1" noProof="0" dirty="0">
                          <a:solidFill>
                            <a:sysClr val="windowText" lastClr="000000"/>
                          </a:solidFill>
                        </a:rPr>
                        <a:t>Tinkamos</a:t>
                      </a:r>
                      <a:r>
                        <a:rPr lang="lt-LT" sz="1800" b="1" baseline="0" dirty="0">
                          <a:solidFill>
                            <a:sysClr val="windowText" lastClr="000000"/>
                          </a:solidFill>
                        </a:rPr>
                        <a:t> finansuoti išlaidos</a:t>
                      </a:r>
                      <a:endParaRPr lang="lt-LT" sz="1800" b="1" dirty="0">
                        <a:solidFill>
                          <a:sysClr val="windowText" lastClr="000000"/>
                        </a:solidFill>
                      </a:endParaRPr>
                    </a:p>
                  </a:txBody>
                  <a:tcPr/>
                </a:tc>
                <a:tc>
                  <a:txBody>
                    <a:bodyPr/>
                    <a:lstStyle/>
                    <a:p>
                      <a:pPr marL="285750" indent="-285750">
                        <a:spcBef>
                          <a:spcPts val="600"/>
                        </a:spcBef>
                        <a:spcAft>
                          <a:spcPts val="600"/>
                        </a:spcAft>
                        <a:buFontTx/>
                        <a:buChar char="-"/>
                      </a:pPr>
                      <a:endParaRPr lang="lt-LT" sz="1800" b="0" kern="1200" dirty="0">
                        <a:solidFill>
                          <a:schemeClr val="tx1"/>
                        </a:solidFill>
                        <a:effectLst/>
                        <a:latin typeface="+mn-lt"/>
                        <a:ea typeface="+mn-ea"/>
                        <a:cs typeface="+mn-cs"/>
                      </a:endParaRPr>
                    </a:p>
                    <a:p>
                      <a:pPr marL="285750" indent="-285750">
                        <a:spcBef>
                          <a:spcPts val="600"/>
                        </a:spcBef>
                        <a:spcAft>
                          <a:spcPts val="600"/>
                        </a:spcAft>
                        <a:buFontTx/>
                        <a:buChar char="-"/>
                      </a:pPr>
                      <a:r>
                        <a:rPr lang="lt-LT" sz="1800" b="0" kern="1200" dirty="0">
                          <a:solidFill>
                            <a:schemeClr val="tx1"/>
                          </a:solidFill>
                          <a:effectLst/>
                          <a:latin typeface="+mn-lt"/>
                          <a:ea typeface="+mn-ea"/>
                          <a:cs typeface="+mn-cs"/>
                        </a:rPr>
                        <a:t>statybos,</a:t>
                      </a:r>
                      <a:r>
                        <a:rPr lang="lt-LT" sz="1800" b="0" kern="1200" baseline="0" dirty="0">
                          <a:solidFill>
                            <a:schemeClr val="tx1"/>
                          </a:solidFill>
                          <a:effectLst/>
                          <a:latin typeface="+mn-lt"/>
                          <a:ea typeface="+mn-ea"/>
                          <a:cs typeface="+mn-cs"/>
                        </a:rPr>
                        <a:t> </a:t>
                      </a:r>
                      <a:r>
                        <a:rPr lang="lt-LT" sz="1800" b="0" kern="1200" dirty="0">
                          <a:solidFill>
                            <a:schemeClr val="tx1"/>
                          </a:solidFill>
                          <a:effectLst/>
                          <a:latin typeface="+mn-lt"/>
                          <a:ea typeface="+mn-ea"/>
                          <a:cs typeface="+mn-cs"/>
                        </a:rPr>
                        <a:t>rekonstravimo</a:t>
                      </a:r>
                      <a:r>
                        <a:rPr lang="lt-LT" sz="1800" b="0" kern="1200" baseline="0" dirty="0">
                          <a:solidFill>
                            <a:schemeClr val="tx1"/>
                          </a:solidFill>
                          <a:effectLst/>
                          <a:latin typeface="+mn-lt"/>
                          <a:ea typeface="+mn-ea"/>
                          <a:cs typeface="+mn-cs"/>
                        </a:rPr>
                        <a:t> ir remonto darbai</a:t>
                      </a:r>
                      <a:r>
                        <a:rPr lang="lt-LT" sz="1800" b="0" kern="1200" dirty="0">
                          <a:solidFill>
                            <a:schemeClr val="tx1"/>
                          </a:solidFill>
                          <a:effectLst/>
                          <a:latin typeface="+mn-lt"/>
                          <a:ea typeface="+mn-ea"/>
                          <a:cs typeface="+mn-cs"/>
                        </a:rPr>
                        <a:t>, tiesiogiai susiję su projekto veiklomis;</a:t>
                      </a:r>
                    </a:p>
                    <a:p>
                      <a:pPr marL="285750" indent="-285750">
                        <a:spcBef>
                          <a:spcPts val="600"/>
                        </a:spcBef>
                        <a:spcAft>
                          <a:spcPts val="600"/>
                        </a:spcAft>
                        <a:buFontTx/>
                        <a:buChar char="-"/>
                      </a:pPr>
                      <a:r>
                        <a:rPr lang="lt-LT" sz="1800" b="0" kern="1200" dirty="0">
                          <a:solidFill>
                            <a:schemeClr val="tx1"/>
                          </a:solidFill>
                          <a:effectLst/>
                          <a:latin typeface="+mn-lt"/>
                          <a:ea typeface="+mn-ea"/>
                          <a:cs typeface="+mn-cs"/>
                        </a:rPr>
                        <a:t>projektavimo ir inžinerinės paslaugos, techninės priežiūros ir projekto vykdymo priežiūros, ekspertizių paslaugos, tiesiogiai susijusios su projekto veiklomis;</a:t>
                      </a:r>
                    </a:p>
                    <a:p>
                      <a:pPr marL="285750" marR="0" lvl="0" indent="-285750" algn="l" defTabSz="914400" rtl="0" eaLnBrk="1" fontAlgn="auto" latinLnBrk="0" hangingPunct="1">
                        <a:lnSpc>
                          <a:spcPct val="100000"/>
                        </a:lnSpc>
                        <a:spcBef>
                          <a:spcPts val="600"/>
                        </a:spcBef>
                        <a:spcAft>
                          <a:spcPts val="600"/>
                        </a:spcAft>
                        <a:buClrTx/>
                        <a:buSzTx/>
                        <a:buFontTx/>
                        <a:buChar char="-"/>
                        <a:tabLst/>
                        <a:defRPr/>
                      </a:pPr>
                      <a:r>
                        <a:rPr kumimoji="0" lang="lt-LT" sz="1800" b="0" i="0" u="none" strike="noStrike" kern="1200" cap="none" spc="0" normalizeH="0" baseline="0" noProof="0" dirty="0">
                          <a:ln>
                            <a:noFill/>
                          </a:ln>
                          <a:solidFill>
                            <a:srgbClr val="000000"/>
                          </a:solidFill>
                          <a:effectLst/>
                          <a:uLnTx/>
                          <a:uFillTx/>
                          <a:latin typeface="+mn-lt"/>
                          <a:ea typeface="+mn-ea"/>
                          <a:cs typeface="+mn-cs"/>
                        </a:rPr>
                        <a:t>investicijų projekto parengimo išlaidos.</a:t>
                      </a:r>
                      <a:r>
                        <a:rPr lang="lt-LT" sz="1800" b="0" kern="1200" baseline="0" dirty="0">
                          <a:solidFill>
                            <a:schemeClr val="tx1"/>
                          </a:solidFill>
                          <a:effectLst/>
                          <a:latin typeface="+mn-lt"/>
                          <a:ea typeface="+mn-ea"/>
                          <a:cs typeface="+mn-cs"/>
                        </a:rPr>
                        <a:t> </a:t>
                      </a:r>
                      <a:endParaRPr lang="lt-LT" sz="1800" b="0" strike="noStrike" dirty="0"/>
                    </a:p>
                  </a:txBody>
                  <a:tcPr/>
                </a:tc>
                <a:extLst>
                  <a:ext uri="{0D108BD9-81ED-4DB2-BD59-A6C34878D82A}">
                    <a16:rowId xmlns:a16="http://schemas.microsoft.com/office/drawing/2014/main" val="10001"/>
                  </a:ext>
                </a:extLst>
              </a:tr>
              <a:tr h="2576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800" b="1"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solidFill>
                            <a:sysClr val="windowText" lastClr="000000"/>
                          </a:solidFill>
                        </a:rPr>
                        <a:t>Projektų parengtumo reikalavimai</a:t>
                      </a:r>
                    </a:p>
                  </a:txBody>
                  <a:tcPr/>
                </a:tc>
                <a:tc>
                  <a:txBody>
                    <a:bodyPr/>
                    <a:lstStyle/>
                    <a:p>
                      <a:pPr marL="285750" lvl="0" indent="-285750">
                        <a:spcAft>
                          <a:spcPts val="600"/>
                        </a:spcAft>
                        <a:buFontTx/>
                        <a:buChar char="-"/>
                      </a:pPr>
                      <a:endParaRPr lang="lt-LT" sz="1800" strike="noStrike" dirty="0"/>
                    </a:p>
                    <a:p>
                      <a:pPr marL="285750" lvl="0" indent="-285750">
                        <a:spcAft>
                          <a:spcPts val="600"/>
                        </a:spcAft>
                        <a:buFontTx/>
                        <a:buChar char="-"/>
                      </a:pPr>
                      <a:r>
                        <a:rPr lang="lt-LT" sz="1800" strike="noStrike" dirty="0"/>
                        <a:t>parengtas </a:t>
                      </a:r>
                      <a:r>
                        <a:rPr lang="lt-LT" sz="1800" strike="noStrike" kern="1200" dirty="0">
                          <a:solidFill>
                            <a:schemeClr val="tx1"/>
                          </a:solidFill>
                          <a:effectLst/>
                          <a:latin typeface="+mn-lt"/>
                          <a:ea typeface="+mn-ea"/>
                          <a:cs typeface="+mn-cs"/>
                        </a:rPr>
                        <a:t>I</a:t>
                      </a:r>
                      <a:r>
                        <a:rPr lang="lt-LT" sz="1800" kern="1200" dirty="0">
                          <a:solidFill>
                            <a:schemeClr val="tx1"/>
                          </a:solidFill>
                          <a:effectLst/>
                          <a:latin typeface="+mn-lt"/>
                          <a:ea typeface="+mn-ea"/>
                          <a:cs typeface="+mn-cs"/>
                        </a:rPr>
                        <a:t>nvesticijų projektas su Investicijų projekto skaičiuokle vienai alternatyvai;</a:t>
                      </a:r>
                    </a:p>
                    <a:p>
                      <a:pPr marL="285750" lvl="0" indent="-285750">
                        <a:spcAft>
                          <a:spcPts val="600"/>
                        </a:spcAft>
                        <a:buFontTx/>
                        <a:buChar char="-"/>
                      </a:pPr>
                      <a:r>
                        <a:rPr lang="lt-LT" sz="1800" kern="1200" dirty="0">
                          <a:solidFill>
                            <a:schemeClr val="tx1"/>
                          </a:solidFill>
                          <a:effectLst/>
                          <a:latin typeface="+mn-lt"/>
                          <a:ea typeface="+mn-ea"/>
                          <a:cs typeface="+mn-cs"/>
                        </a:rPr>
                        <a:t>projekto investicijos turi būti suderintos su šilumos tiekimo licenciją išdavusia institucija;</a:t>
                      </a:r>
                    </a:p>
                    <a:p>
                      <a:pPr marL="285750" lvl="0" indent="-285750">
                        <a:spcAft>
                          <a:spcPts val="600"/>
                        </a:spcAft>
                        <a:buFontTx/>
                        <a:buChar char="-"/>
                      </a:pPr>
                      <a:r>
                        <a:rPr lang="lt-LT" sz="1800" kern="1200" dirty="0">
                          <a:solidFill>
                            <a:schemeClr val="tx1"/>
                          </a:solidFill>
                          <a:effectLst/>
                          <a:latin typeface="+mn-lt"/>
                          <a:ea typeface="+mn-ea"/>
                          <a:cs typeface="+mn-cs"/>
                        </a:rPr>
                        <a:t>parengti dokumentai, jų nuorašai ar kopijos apie projektui taikomus aplinkosauginius reikalavimus ir kt.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5233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1118507" y="748018"/>
          <a:ext cx="9954986" cy="575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lt-LT" sz="2800" b="1" dirty="0"/>
              <a:t>Energetikos ministerijos remiamos sritys </a:t>
            </a:r>
          </a:p>
        </p:txBody>
      </p:sp>
      <p:sp>
        <p:nvSpPr>
          <p:cNvPr id="7" name="TextBox 6"/>
          <p:cNvSpPr txBox="1"/>
          <p:nvPr/>
        </p:nvSpPr>
        <p:spPr>
          <a:xfrm>
            <a:off x="5015880" y="3102385"/>
            <a:ext cx="216024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lt-LT" sz="3000" b="1" dirty="0">
                <a:solidFill>
                  <a:srgbClr val="C00000"/>
                </a:solidFill>
              </a:rPr>
              <a:t>658,5 </a:t>
            </a:r>
          </a:p>
          <a:p>
            <a:pPr algn="ctr"/>
            <a:r>
              <a:rPr lang="lt-LT" sz="3000" b="1" dirty="0">
                <a:solidFill>
                  <a:srgbClr val="C00000"/>
                </a:solidFill>
              </a:rPr>
              <a:t>mln. </a:t>
            </a:r>
            <a:r>
              <a:rPr lang="lt-LT" sz="3000" b="1" dirty="0" err="1">
                <a:solidFill>
                  <a:srgbClr val="C00000"/>
                </a:solidFill>
              </a:rPr>
              <a:t>Eur</a:t>
            </a:r>
            <a:endParaRPr lang="lt-LT" sz="3000" b="1" dirty="0">
              <a:solidFill>
                <a:srgbClr val="C00000"/>
              </a:solidFill>
            </a:endParaRPr>
          </a:p>
        </p:txBody>
      </p:sp>
      <p:sp>
        <p:nvSpPr>
          <p:cNvPr id="3" name="Flowchart: Connector 2"/>
          <p:cNvSpPr/>
          <p:nvPr/>
        </p:nvSpPr>
        <p:spPr>
          <a:xfrm>
            <a:off x="8462453" y="4225181"/>
            <a:ext cx="1583247" cy="1550623"/>
          </a:xfrm>
          <a:prstGeom prst="flowChartConnector">
            <a:avLst/>
          </a:prstGeom>
          <a:solidFill>
            <a:schemeClr val="bg1">
              <a:lumMod val="95000"/>
            </a:schemeClr>
          </a:solidFill>
          <a:effectLst>
            <a:outerShdw blurRad="596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tx1">
                    <a:lumMod val="95000"/>
                    <a:lumOff val="5000"/>
                  </a:schemeClr>
                </a:solidFill>
              </a:rPr>
              <a:t>gatvių apšvietimas pastatų atnaujinimas</a:t>
            </a:r>
            <a:endParaRPr lang="lt-LT" sz="1200" dirty="0">
              <a:solidFill>
                <a:schemeClr val="tx1">
                  <a:lumMod val="95000"/>
                  <a:lumOff val="5000"/>
                </a:schemeClr>
              </a:solidFill>
            </a:endParaRPr>
          </a:p>
        </p:txBody>
      </p:sp>
      <p:sp>
        <p:nvSpPr>
          <p:cNvPr id="6" name="Flowchart: Connector 5"/>
          <p:cNvSpPr/>
          <p:nvPr/>
        </p:nvSpPr>
        <p:spPr>
          <a:xfrm>
            <a:off x="2205851" y="1650320"/>
            <a:ext cx="1561434" cy="1452065"/>
          </a:xfrm>
          <a:prstGeom prst="flowChartConnector">
            <a:avLst/>
          </a:prstGeom>
          <a:solidFill>
            <a:schemeClr val="bg1">
              <a:lumMod val="95000"/>
            </a:schemeClr>
          </a:solidFill>
          <a:effectLst>
            <a:outerShdw blurRad="596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1200" b="1" dirty="0">
                <a:solidFill>
                  <a:schemeClr val="tx1">
                    <a:lumMod val="95000"/>
                    <a:lumOff val="5000"/>
                  </a:schemeClr>
                </a:solidFill>
              </a:rPr>
              <a:t>gamyba tiekimas</a:t>
            </a:r>
            <a:endParaRPr lang="lt-LT" sz="1200" dirty="0">
              <a:solidFill>
                <a:schemeClr val="tx1">
                  <a:lumMod val="95000"/>
                  <a:lumOff val="5000"/>
                </a:schemeClr>
              </a:solidFill>
            </a:endParaRPr>
          </a:p>
        </p:txBody>
      </p:sp>
      <p:sp>
        <p:nvSpPr>
          <p:cNvPr id="9" name="Flowchart: Connector 8"/>
          <p:cNvSpPr/>
          <p:nvPr/>
        </p:nvSpPr>
        <p:spPr>
          <a:xfrm>
            <a:off x="2205851" y="4241272"/>
            <a:ext cx="1561434" cy="1534532"/>
          </a:xfrm>
          <a:prstGeom prst="flowChartConnector">
            <a:avLst/>
          </a:prstGeom>
          <a:solidFill>
            <a:schemeClr val="bg1">
              <a:lumMod val="95000"/>
            </a:schemeClr>
          </a:solidFill>
          <a:effectLst>
            <a:outerShdw blurRad="596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1200" b="1" dirty="0">
                <a:solidFill>
                  <a:schemeClr val="tx1">
                    <a:lumMod val="95000"/>
                    <a:lumOff val="5000"/>
                  </a:schemeClr>
                </a:solidFill>
              </a:rPr>
              <a:t>perdavimas skirstymas</a:t>
            </a:r>
            <a:endParaRPr lang="lt-LT" sz="1200" dirty="0">
              <a:solidFill>
                <a:schemeClr val="tx1">
                  <a:lumMod val="95000"/>
                  <a:lumOff val="5000"/>
                </a:schemeClr>
              </a:solidFill>
            </a:endParaRPr>
          </a:p>
        </p:txBody>
      </p:sp>
      <p:sp>
        <p:nvSpPr>
          <p:cNvPr id="10" name="Flowchart: Connector 9"/>
          <p:cNvSpPr/>
          <p:nvPr/>
        </p:nvSpPr>
        <p:spPr>
          <a:xfrm>
            <a:off x="8464306" y="1598870"/>
            <a:ext cx="1489962" cy="1452117"/>
          </a:xfrm>
          <a:prstGeom prst="flowChartConnector">
            <a:avLst/>
          </a:prstGeom>
          <a:solidFill>
            <a:schemeClr val="bg1">
              <a:lumMod val="95000"/>
            </a:schemeClr>
          </a:solidFill>
          <a:effectLst>
            <a:outerShdw blurRad="596900" dist="50800" dir="5400000" algn="ctr"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sz="1200" b="1" dirty="0">
                <a:solidFill>
                  <a:schemeClr val="tx1">
                    <a:lumMod val="95000"/>
                    <a:lumOff val="5000"/>
                  </a:schemeClr>
                </a:solidFill>
              </a:rPr>
              <a:t>perdavimas  skirstymas</a:t>
            </a:r>
            <a:endParaRPr lang="lt-LT" sz="1200" dirty="0">
              <a:solidFill>
                <a:schemeClr val="tx1">
                  <a:lumMod val="95000"/>
                  <a:lumOff val="5000"/>
                </a:schemeClr>
              </a:solidFill>
            </a:endParaRPr>
          </a:p>
          <a:p>
            <a:pPr algn="ctr"/>
            <a:endParaRPr lang="lt-LT" sz="1200" dirty="0">
              <a:solidFill>
                <a:schemeClr val="bg2">
                  <a:lumMod val="50000"/>
                </a:schemeClr>
              </a:solidFill>
            </a:endParaRPr>
          </a:p>
        </p:txBody>
      </p:sp>
      <p:sp>
        <p:nvSpPr>
          <p:cNvPr id="4" name="TextBox 3"/>
          <p:cNvSpPr txBox="1"/>
          <p:nvPr/>
        </p:nvSpPr>
        <p:spPr>
          <a:xfrm>
            <a:off x="6441369" y="1650320"/>
            <a:ext cx="1983346" cy="1569660"/>
          </a:xfrm>
          <a:prstGeom prst="rect">
            <a:avLst/>
          </a:prstGeom>
          <a:noFill/>
        </p:spPr>
        <p:txBody>
          <a:bodyPr wrap="square" rtlCol="0">
            <a:spAutoFit/>
          </a:bodyPr>
          <a:lstStyle/>
          <a:p>
            <a:pPr lvl="0" algn="ctr"/>
            <a:r>
              <a:rPr lang="lt-LT" sz="2400" b="1" dirty="0"/>
              <a:t>Gamtinių dujų sektorius</a:t>
            </a:r>
          </a:p>
          <a:p>
            <a:pPr lvl="0" algn="ctr"/>
            <a:endParaRPr lang="lt-LT" sz="2400" b="1" dirty="0"/>
          </a:p>
        </p:txBody>
      </p:sp>
      <p:sp>
        <p:nvSpPr>
          <p:cNvPr id="11" name="TextBox 10"/>
          <p:cNvSpPr txBox="1"/>
          <p:nvPr/>
        </p:nvSpPr>
        <p:spPr>
          <a:xfrm>
            <a:off x="3742329" y="1800754"/>
            <a:ext cx="1983346" cy="1200329"/>
          </a:xfrm>
          <a:prstGeom prst="rect">
            <a:avLst/>
          </a:prstGeom>
          <a:noFill/>
        </p:spPr>
        <p:txBody>
          <a:bodyPr wrap="square" rtlCol="0">
            <a:spAutoFit/>
          </a:bodyPr>
          <a:lstStyle/>
          <a:p>
            <a:pPr lvl="0" algn="ctr"/>
            <a:r>
              <a:rPr lang="lt-LT" sz="2400" b="1" dirty="0"/>
              <a:t>Šilumos sektorius</a:t>
            </a:r>
          </a:p>
          <a:p>
            <a:pPr lvl="0" algn="ctr"/>
            <a:endParaRPr lang="lt-LT" sz="2400" b="1" dirty="0"/>
          </a:p>
        </p:txBody>
      </p:sp>
      <p:sp>
        <p:nvSpPr>
          <p:cNvPr id="12" name="TextBox 11"/>
          <p:cNvSpPr txBox="1"/>
          <p:nvPr/>
        </p:nvSpPr>
        <p:spPr>
          <a:xfrm>
            <a:off x="3742329" y="4478704"/>
            <a:ext cx="1983346" cy="1200329"/>
          </a:xfrm>
          <a:prstGeom prst="rect">
            <a:avLst/>
          </a:prstGeom>
          <a:noFill/>
        </p:spPr>
        <p:txBody>
          <a:bodyPr wrap="square" rtlCol="0">
            <a:spAutoFit/>
          </a:bodyPr>
          <a:lstStyle/>
          <a:p>
            <a:pPr lvl="0" algn="ctr"/>
            <a:r>
              <a:rPr lang="lt-LT" sz="2400" b="1" dirty="0"/>
              <a:t>Elektros sektorius</a:t>
            </a:r>
          </a:p>
          <a:p>
            <a:pPr lvl="0" algn="ctr"/>
            <a:endParaRPr lang="lt-LT" sz="2400" b="1" dirty="0"/>
          </a:p>
        </p:txBody>
      </p:sp>
      <p:sp>
        <p:nvSpPr>
          <p:cNvPr id="13" name="TextBox 12"/>
          <p:cNvSpPr txBox="1"/>
          <p:nvPr/>
        </p:nvSpPr>
        <p:spPr>
          <a:xfrm>
            <a:off x="6414162" y="4265901"/>
            <a:ext cx="2113235" cy="1200329"/>
          </a:xfrm>
          <a:prstGeom prst="rect">
            <a:avLst/>
          </a:prstGeom>
          <a:noFill/>
        </p:spPr>
        <p:txBody>
          <a:bodyPr wrap="square" rtlCol="0">
            <a:spAutoFit/>
          </a:bodyPr>
          <a:lstStyle/>
          <a:p>
            <a:pPr lvl="0" algn="ctr"/>
            <a:r>
              <a:rPr lang="lt-LT" sz="2400" b="1" dirty="0"/>
              <a:t>Energijos vartojimo efektyvumas</a:t>
            </a:r>
          </a:p>
        </p:txBody>
      </p:sp>
      <p:sp>
        <p:nvSpPr>
          <p:cNvPr id="5" name="Slide Number Placeholder 4"/>
          <p:cNvSpPr>
            <a:spLocks noGrp="1"/>
          </p:cNvSpPr>
          <p:nvPr>
            <p:ph type="sldNum" sz="quarter" idx="12"/>
          </p:nvPr>
        </p:nvSpPr>
        <p:spPr/>
        <p:txBody>
          <a:bodyPr/>
          <a:lstStyle/>
          <a:p>
            <a:pPr>
              <a:defRPr/>
            </a:pPr>
            <a:fld id="{946226C6-D803-43B3-B5EA-F2434415298E}" type="slidenum">
              <a:rPr lang="lt-LT" altLang="lt-LT" smtClean="0"/>
              <a:pPr>
                <a:defRPr/>
              </a:pPr>
              <a:t>2</a:t>
            </a:fld>
            <a:endParaRPr lang="lt-LT" altLang="lt-LT" dirty="0"/>
          </a:p>
        </p:txBody>
      </p:sp>
    </p:spTree>
    <p:extLst>
      <p:ext uri="{BB962C8B-B14F-4D97-AF65-F5344CB8AC3E}">
        <p14:creationId xmlns:p14="http://schemas.microsoft.com/office/powerpoint/2010/main" val="221001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gradFill flip="none" rotWithShape="1">
            <a:gsLst>
              <a:gs pos="0">
                <a:schemeClr val="accent5">
                  <a:lumMod val="90000"/>
                  <a:shade val="30000"/>
                  <a:satMod val="115000"/>
                </a:schemeClr>
              </a:gs>
              <a:gs pos="50000">
                <a:schemeClr val="accent5">
                  <a:lumMod val="90000"/>
                  <a:shade val="67500"/>
                  <a:satMod val="115000"/>
                </a:schemeClr>
              </a:gs>
              <a:gs pos="100000">
                <a:schemeClr val="accent5">
                  <a:lumMod val="90000"/>
                  <a:shade val="100000"/>
                  <a:satMod val="115000"/>
                </a:schemeClr>
              </a:gs>
            </a:gsLst>
            <a:lin ang="5400000" scaled="1"/>
            <a:tileRect/>
          </a:gradFill>
          <a:ln>
            <a:solidFill>
              <a:schemeClr val="accent5">
                <a:lumMod val="90000"/>
              </a:schemeClr>
            </a:solidFill>
          </a:ln>
        </p:spPr>
        <p:txBody>
          <a:bodyPr/>
          <a:lstStyle/>
          <a:p>
            <a:pPr marL="0" lvl="0" algn="ctr" eaLnBrk="1" fontAlgn="auto" hangingPunct="1">
              <a:spcBef>
                <a:spcPts val="0"/>
              </a:spcBef>
              <a:spcAft>
                <a:spcPts val="0"/>
              </a:spcAft>
            </a:pPr>
            <a:br>
              <a:rPr lang="lt-LT" dirty="0"/>
            </a:br>
            <a:br>
              <a:rPr lang="lt-LT" sz="1800" b="1" kern="1200" cap="all" dirty="0">
                <a:solidFill>
                  <a:srgbClr val="000000"/>
                </a:solidFill>
                <a:ea typeface="+mn-ea"/>
                <a:cs typeface="+mn-cs"/>
              </a:rPr>
            </a:br>
            <a:br>
              <a:rPr lang="lt-LT" sz="1800" b="1" kern="1200" cap="all" dirty="0">
                <a:solidFill>
                  <a:srgbClr val="000000"/>
                </a:solidFill>
                <a:ea typeface="+mn-ea"/>
                <a:cs typeface="+mn-cs"/>
              </a:rPr>
            </a:br>
            <a:br>
              <a:rPr lang="lt-LT" sz="1800" b="1" kern="1200" cap="all" dirty="0">
                <a:solidFill>
                  <a:srgbClr val="000000"/>
                </a:solidFill>
                <a:ea typeface="+mn-ea"/>
                <a:cs typeface="+mn-cs"/>
              </a:rPr>
            </a:br>
            <a:br>
              <a:rPr lang="lt-LT" sz="1800" b="1" kern="1200" cap="all" dirty="0">
                <a:solidFill>
                  <a:srgbClr val="000000"/>
                </a:solidFill>
                <a:ea typeface="+mn-ea"/>
                <a:cs typeface="+mn-cs"/>
              </a:rPr>
            </a:br>
            <a:br>
              <a:rPr lang="lt-LT" sz="1800" b="1" kern="1200" cap="all" dirty="0">
                <a:solidFill>
                  <a:srgbClr val="000000"/>
                </a:solidFill>
                <a:ea typeface="+mn-ea"/>
                <a:cs typeface="+mn-cs"/>
              </a:rPr>
            </a:br>
            <a:br>
              <a:rPr lang="lt-LT" sz="1800" b="1" kern="1200" cap="all" dirty="0">
                <a:solidFill>
                  <a:srgbClr val="000000"/>
                </a:solidFill>
                <a:ea typeface="+mn-ea"/>
                <a:cs typeface="+mn-cs"/>
              </a:rPr>
            </a:br>
            <a:r>
              <a:rPr lang="lt-LT" sz="2000" b="1" kern="1200" cap="all" dirty="0">
                <a:solidFill>
                  <a:srgbClr val="000000"/>
                </a:solidFill>
                <a:ea typeface="+mn-ea"/>
                <a:cs typeface="+mn-cs"/>
              </a:rPr>
              <a:t>04.3.2-LVPA-K-102 priemonė</a:t>
            </a:r>
            <a:br>
              <a:rPr lang="lt-LT" sz="2000" b="1" kern="1200" cap="all" dirty="0">
                <a:solidFill>
                  <a:srgbClr val="000000"/>
                </a:solidFill>
                <a:ea typeface="+mn-ea"/>
                <a:cs typeface="+mn-cs"/>
              </a:rPr>
            </a:br>
            <a:r>
              <a:rPr lang="lt-LT" sz="2000" b="1" kern="1200" cap="all" dirty="0">
                <a:solidFill>
                  <a:srgbClr val="000000"/>
                </a:solidFill>
                <a:ea typeface="+mn-ea"/>
                <a:cs typeface="+mn-cs"/>
              </a:rPr>
              <a:t>„ŠILUMOS TIEKIMO tinklų modernizavimas ir plėtra“</a:t>
            </a:r>
            <a:br>
              <a:rPr lang="lt-LT" sz="1800" b="1" kern="1200" cap="all" dirty="0">
                <a:solidFill>
                  <a:srgbClr val="000000"/>
                </a:solidFill>
                <a:ea typeface="+mn-ea"/>
                <a:cs typeface="+mn-cs"/>
              </a:rPr>
            </a:br>
            <a:br>
              <a:rPr lang="lt-LT" sz="1800" b="1" kern="1200" cap="all" dirty="0">
                <a:solidFill>
                  <a:srgbClr val="000000"/>
                </a:solidFill>
                <a:ea typeface="+mn-ea"/>
                <a:cs typeface="+mn-cs"/>
              </a:rPr>
            </a:br>
            <a:br>
              <a:rPr lang="lt-LT" sz="1800" b="1" kern="1200" cap="all" dirty="0">
                <a:solidFill>
                  <a:srgbClr val="000000"/>
                </a:solidFill>
                <a:ea typeface="+mn-ea"/>
                <a:cs typeface="+mn-cs"/>
              </a:rPr>
            </a:br>
            <a:br>
              <a:rPr lang="lt-LT" sz="1800" b="1" kern="1200" cap="all" dirty="0">
                <a:solidFill>
                  <a:srgbClr val="000000"/>
                </a:solidFill>
                <a:ea typeface="+mn-ea"/>
                <a:cs typeface="+mn-cs"/>
              </a:rPr>
            </a:br>
            <a:br>
              <a:rPr lang="lt-LT" sz="1800" b="1" kern="1200" cap="all" dirty="0">
                <a:solidFill>
                  <a:srgbClr val="000000"/>
                </a:solidFill>
                <a:ea typeface="+mn-ea"/>
                <a:cs typeface="+mn-cs"/>
              </a:rPr>
            </a:br>
            <a:br>
              <a:rPr lang="lt-LT" dirty="0"/>
            </a:br>
            <a:endParaRPr lang="en-US" dirty="0"/>
          </a:p>
        </p:txBody>
      </p:sp>
      <p:sp>
        <p:nvSpPr>
          <p:cNvPr id="3" name="Skaidrės numerio vietos rezervavimo ženklas 2"/>
          <p:cNvSpPr>
            <a:spLocks noGrp="1"/>
          </p:cNvSpPr>
          <p:nvPr>
            <p:ph type="sldNum" sz="quarter" idx="12"/>
          </p:nvPr>
        </p:nvSpPr>
        <p:spPr/>
        <p:txBody>
          <a:bodyPr/>
          <a:lstStyle/>
          <a:p>
            <a:pPr>
              <a:defRPr/>
            </a:pPr>
            <a:fld id="{946226C6-D803-43B3-B5EA-F2434415298E}" type="slidenum">
              <a:rPr lang="lt-LT" altLang="lt-LT" smtClean="0">
                <a:solidFill>
                  <a:srgbClr val="000000"/>
                </a:solidFill>
              </a:rPr>
              <a:pPr>
                <a:defRPr/>
              </a:pPr>
              <a:t>20</a:t>
            </a:fld>
            <a:endParaRPr lang="lt-LT" altLang="lt-LT" dirty="0">
              <a:solidFill>
                <a:srgbClr val="000000"/>
              </a:solidFill>
            </a:endParaRPr>
          </a:p>
        </p:txBody>
      </p:sp>
      <p:graphicFrame>
        <p:nvGraphicFramePr>
          <p:cNvPr id="13" name="Diagram 9"/>
          <p:cNvGraphicFramePr/>
          <p:nvPr>
            <p:extLst/>
          </p:nvPr>
        </p:nvGraphicFramePr>
        <p:xfrm>
          <a:off x="1344058" y="1394537"/>
          <a:ext cx="9573165" cy="2053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tačiakampis 3"/>
          <p:cNvSpPr/>
          <p:nvPr/>
        </p:nvSpPr>
        <p:spPr>
          <a:xfrm>
            <a:off x="6155552" y="2945775"/>
            <a:ext cx="2247441" cy="646331"/>
          </a:xfrm>
          <a:prstGeom prst="rect">
            <a:avLst/>
          </a:prstGeom>
        </p:spPr>
        <p:txBody>
          <a:bodyPr wrap="square">
            <a:spAutoFit/>
          </a:bodyPr>
          <a:lstStyle/>
          <a:p>
            <a:r>
              <a:rPr lang="lt-LT" b="1" dirty="0">
                <a:solidFill>
                  <a:srgbClr val="000000"/>
                </a:solidFill>
              </a:rPr>
              <a:t>II Kvietimas</a:t>
            </a:r>
            <a:endParaRPr lang="en-US" b="1" dirty="0">
              <a:solidFill>
                <a:srgbClr val="000000"/>
              </a:solidFill>
            </a:endParaRPr>
          </a:p>
          <a:p>
            <a:r>
              <a:rPr lang="lt-LT" b="1" dirty="0">
                <a:solidFill>
                  <a:srgbClr val="000000"/>
                </a:solidFill>
              </a:rPr>
              <a:t>15 mln. €</a:t>
            </a:r>
          </a:p>
        </p:txBody>
      </p:sp>
      <p:sp>
        <p:nvSpPr>
          <p:cNvPr id="9" name="Stačiakampis 8"/>
          <p:cNvSpPr/>
          <p:nvPr/>
        </p:nvSpPr>
        <p:spPr>
          <a:xfrm>
            <a:off x="6155552" y="5109426"/>
            <a:ext cx="2163118" cy="646331"/>
          </a:xfrm>
          <a:prstGeom prst="rect">
            <a:avLst/>
          </a:prstGeom>
        </p:spPr>
        <p:txBody>
          <a:bodyPr wrap="square">
            <a:spAutoFit/>
          </a:bodyPr>
          <a:lstStyle/>
          <a:p>
            <a:r>
              <a:rPr lang="lt-LT" b="1" dirty="0">
                <a:solidFill>
                  <a:srgbClr val="000000"/>
                </a:solidFill>
              </a:rPr>
              <a:t>IV Kvietimas</a:t>
            </a:r>
            <a:endParaRPr lang="en-US" b="1" dirty="0">
              <a:solidFill>
                <a:srgbClr val="000000"/>
              </a:solidFill>
            </a:endParaRPr>
          </a:p>
          <a:p>
            <a:r>
              <a:rPr lang="lt-LT" b="1" dirty="0">
                <a:solidFill>
                  <a:srgbClr val="000000"/>
                </a:solidFill>
              </a:rPr>
              <a:t>24 mln. €</a:t>
            </a:r>
          </a:p>
        </p:txBody>
      </p:sp>
      <p:graphicFrame>
        <p:nvGraphicFramePr>
          <p:cNvPr id="25" name="Diagram 9"/>
          <p:cNvGraphicFramePr/>
          <p:nvPr>
            <p:extLst>
              <p:ext uri="{D42A27DB-BD31-4B8C-83A1-F6EECF244321}">
                <p14:modId xmlns:p14="http://schemas.microsoft.com/office/powerpoint/2010/main" val="2698909641"/>
              </p:ext>
            </p:extLst>
          </p:nvPr>
        </p:nvGraphicFramePr>
        <p:xfrm>
          <a:off x="1344059" y="3790081"/>
          <a:ext cx="9622986" cy="1767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Stačiakampis 25"/>
          <p:cNvSpPr/>
          <p:nvPr/>
        </p:nvSpPr>
        <p:spPr>
          <a:xfrm>
            <a:off x="1877675" y="5109426"/>
            <a:ext cx="2266702" cy="646331"/>
          </a:xfrm>
          <a:prstGeom prst="rect">
            <a:avLst/>
          </a:prstGeom>
        </p:spPr>
        <p:txBody>
          <a:bodyPr wrap="square">
            <a:spAutoFit/>
          </a:bodyPr>
          <a:lstStyle/>
          <a:p>
            <a:r>
              <a:rPr lang="lt-LT" b="1" dirty="0">
                <a:solidFill>
                  <a:srgbClr val="000000"/>
                </a:solidFill>
              </a:rPr>
              <a:t>III Kvietimas</a:t>
            </a:r>
            <a:endParaRPr lang="en-US" b="1" dirty="0">
              <a:solidFill>
                <a:srgbClr val="000000"/>
              </a:solidFill>
            </a:endParaRPr>
          </a:p>
          <a:p>
            <a:r>
              <a:rPr lang="lt-LT" b="1" dirty="0">
                <a:solidFill>
                  <a:srgbClr val="000000"/>
                </a:solidFill>
              </a:rPr>
              <a:t>23 mln. €</a:t>
            </a:r>
          </a:p>
        </p:txBody>
      </p:sp>
      <p:sp>
        <p:nvSpPr>
          <p:cNvPr id="27" name="Stačiakampis 26"/>
          <p:cNvSpPr/>
          <p:nvPr/>
        </p:nvSpPr>
        <p:spPr>
          <a:xfrm>
            <a:off x="1916935" y="2945775"/>
            <a:ext cx="2821599" cy="657203"/>
          </a:xfrm>
          <a:prstGeom prst="rect">
            <a:avLst/>
          </a:prstGeom>
        </p:spPr>
        <p:txBody>
          <a:bodyPr wrap="square">
            <a:spAutoFit/>
          </a:bodyPr>
          <a:lstStyle/>
          <a:p>
            <a:r>
              <a:rPr lang="lt-LT" b="1" dirty="0">
                <a:solidFill>
                  <a:srgbClr val="000000"/>
                </a:solidFill>
              </a:rPr>
              <a:t>I Kvietimas</a:t>
            </a:r>
            <a:endParaRPr lang="en-US" b="1" dirty="0">
              <a:solidFill>
                <a:srgbClr val="000000"/>
              </a:solidFill>
            </a:endParaRPr>
          </a:p>
          <a:p>
            <a:r>
              <a:rPr lang="lt-LT" b="1" dirty="0">
                <a:solidFill>
                  <a:srgbClr val="000000"/>
                </a:solidFill>
              </a:rPr>
              <a:t>35 mln. €</a:t>
            </a:r>
          </a:p>
        </p:txBody>
      </p:sp>
    </p:spTree>
    <p:extLst>
      <p:ext uri="{BB962C8B-B14F-4D97-AF65-F5344CB8AC3E}">
        <p14:creationId xmlns:p14="http://schemas.microsoft.com/office/powerpoint/2010/main" val="305542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9294" y="2036777"/>
            <a:ext cx="10695259" cy="10395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lt-LT" b="1" kern="0" dirty="0">
                <a:solidFill>
                  <a:schemeClr val="tx1"/>
                </a:solidFill>
              </a:rPr>
              <a:t>4.1.1. Konkretus uždavinys</a:t>
            </a:r>
          </a:p>
          <a:p>
            <a:pPr algn="ctr" fontAlgn="auto">
              <a:spcBef>
                <a:spcPts val="0"/>
              </a:spcBef>
              <a:spcAft>
                <a:spcPts val="0"/>
              </a:spcAft>
            </a:pPr>
            <a:r>
              <a:rPr lang="lt-LT" b="1" i="1" kern="0" dirty="0">
                <a:solidFill>
                  <a:schemeClr val="tx1"/>
                </a:solidFill>
              </a:rPr>
              <a:t>Padidinti atsinaujinančių išteklių energijos naudojimą</a:t>
            </a:r>
          </a:p>
        </p:txBody>
      </p:sp>
      <p:sp>
        <p:nvSpPr>
          <p:cNvPr id="12" name="Down Arrow 11"/>
          <p:cNvSpPr/>
          <p:nvPr/>
        </p:nvSpPr>
        <p:spPr>
          <a:xfrm>
            <a:off x="5752754" y="1459703"/>
            <a:ext cx="4859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4" name="Rectangle 13"/>
          <p:cNvSpPr/>
          <p:nvPr/>
        </p:nvSpPr>
        <p:spPr>
          <a:xfrm>
            <a:off x="679294" y="386727"/>
            <a:ext cx="10695259" cy="10519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lt-LT" sz="1800" b="1" dirty="0">
                <a:ln w="0"/>
                <a:solidFill>
                  <a:schemeClr val="tx1"/>
                </a:solidFill>
                <a:effectLst>
                  <a:outerShdw blurRad="38100" dist="19050" dir="2700000" algn="tl" rotWithShape="0">
                    <a:schemeClr val="dk1">
                      <a:alpha val="40000"/>
                    </a:schemeClr>
                  </a:outerShdw>
                </a:effectLst>
              </a:rPr>
              <a:t>4 PRIORITETAS</a:t>
            </a:r>
          </a:p>
          <a:p>
            <a:pPr algn="ctr" fontAlgn="auto">
              <a:spcBef>
                <a:spcPts val="0"/>
              </a:spcBef>
              <a:spcAft>
                <a:spcPts val="0"/>
              </a:spcAft>
            </a:pPr>
            <a:r>
              <a:rPr lang="lt-LT" sz="1800" dirty="0">
                <a:ln w="0"/>
                <a:solidFill>
                  <a:schemeClr val="tx1"/>
                </a:solidFill>
                <a:effectLst>
                  <a:outerShdw blurRad="38100" dist="19050" dir="2700000" algn="tl" rotWithShape="0">
                    <a:schemeClr val="dk1">
                      <a:alpha val="40000"/>
                    </a:schemeClr>
                  </a:outerShdw>
                </a:effectLst>
              </a:rPr>
              <a:t> „</a:t>
            </a:r>
            <a:r>
              <a:rPr lang="lt-LT" dirty="0">
                <a:solidFill>
                  <a:schemeClr val="tx1"/>
                </a:solidFill>
              </a:rPr>
              <a:t>ENERGIJOS EFEKTYVUMO IR ATSINAUJINANČIŲ IŠTEKLIŲ ENERGIJOS GAMYBOS IR NAUDOJIMO SKATINIMAS </a:t>
            </a:r>
            <a:r>
              <a:rPr lang="lt-LT" sz="1800" dirty="0">
                <a:ln w="0"/>
                <a:solidFill>
                  <a:schemeClr val="tx1"/>
                </a:solidFill>
                <a:effectLst>
                  <a:outerShdw blurRad="38100" dist="19050" dir="2700000" algn="tl" rotWithShape="0">
                    <a:schemeClr val="dk1">
                      <a:alpha val="40000"/>
                    </a:schemeClr>
                  </a:outerShdw>
                </a:effectLst>
              </a:rPr>
              <a:t>“</a:t>
            </a:r>
            <a:endParaRPr lang="lt-LT" kern="0" dirty="0">
              <a:ln w="0"/>
              <a:solidFill>
                <a:schemeClr val="tx1"/>
              </a:solidFill>
              <a:effectLst>
                <a:outerShdw blurRad="38100" dist="19050" dir="2700000" algn="tl" rotWithShape="0">
                  <a:schemeClr val="dk1">
                    <a:alpha val="40000"/>
                  </a:schemeClr>
                </a:outerShdw>
              </a:effectLst>
            </a:endParaRPr>
          </a:p>
        </p:txBody>
      </p:sp>
      <p:sp>
        <p:nvSpPr>
          <p:cNvPr id="17" name="Down Arrow 16"/>
          <p:cNvSpPr/>
          <p:nvPr/>
        </p:nvSpPr>
        <p:spPr>
          <a:xfrm>
            <a:off x="5751638" y="3076336"/>
            <a:ext cx="487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8" name="Rectangle 17"/>
          <p:cNvSpPr/>
          <p:nvPr/>
        </p:nvSpPr>
        <p:spPr>
          <a:xfrm>
            <a:off x="679294" y="3775159"/>
            <a:ext cx="3232305" cy="2123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ln w="0"/>
                <a:solidFill>
                  <a:schemeClr val="tx1"/>
                </a:solidFill>
                <a:effectLst>
                  <a:outerShdw blurRad="38100" dist="19050" dir="2700000" algn="tl" rotWithShape="0">
                    <a:schemeClr val="dk1">
                      <a:alpha val="40000"/>
                    </a:schemeClr>
                  </a:outerShdw>
                </a:effectLst>
              </a:rPr>
              <a:t>04.1.1-LVPA-K-109 priemonė </a:t>
            </a:r>
          </a:p>
          <a:p>
            <a:pPr algn="ctr"/>
            <a:r>
              <a:rPr lang="lt-LT" sz="2000" dirty="0">
                <a:ln w="0"/>
                <a:solidFill>
                  <a:schemeClr val="tx1"/>
                </a:solidFill>
              </a:rPr>
              <a:t>„</a:t>
            </a:r>
            <a:r>
              <a:rPr lang="lt-LT" sz="2000" b="1" dirty="0">
                <a:ln w="0"/>
                <a:solidFill>
                  <a:schemeClr val="tx1"/>
                </a:solidFill>
              </a:rPr>
              <a:t>Iškastinį kurą naudojančių katilinių modernizavimas</a:t>
            </a:r>
            <a:r>
              <a:rPr lang="lt-LT" sz="2000" dirty="0">
                <a:ln w="0"/>
                <a:solidFill>
                  <a:schemeClr val="tx1"/>
                </a:solidFill>
              </a:rPr>
              <a:t>“</a:t>
            </a:r>
          </a:p>
        </p:txBody>
      </p:sp>
      <p:sp>
        <p:nvSpPr>
          <p:cNvPr id="7" name="Down Arrow 6"/>
          <p:cNvSpPr/>
          <p:nvPr/>
        </p:nvSpPr>
        <p:spPr>
          <a:xfrm>
            <a:off x="1910598" y="3076336"/>
            <a:ext cx="487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8" name="Down Arrow 7"/>
          <p:cNvSpPr/>
          <p:nvPr/>
        </p:nvSpPr>
        <p:spPr>
          <a:xfrm>
            <a:off x="9361171" y="3089357"/>
            <a:ext cx="487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9" name="Rectangle 8"/>
          <p:cNvSpPr/>
          <p:nvPr/>
        </p:nvSpPr>
        <p:spPr>
          <a:xfrm>
            <a:off x="4379563" y="3795775"/>
            <a:ext cx="3232305" cy="210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ln w="0"/>
                <a:solidFill>
                  <a:schemeClr val="tx1"/>
                </a:solidFill>
                <a:effectLst>
                  <a:outerShdw blurRad="38100" dist="19050" dir="2700000" algn="tl" rotWithShape="0">
                    <a:schemeClr val="dk1">
                      <a:alpha val="40000"/>
                    </a:schemeClr>
                  </a:outerShdw>
                </a:effectLst>
              </a:rPr>
              <a:t>04.1.1-LVPA-</a:t>
            </a:r>
            <a:r>
              <a:rPr lang="en-US" sz="2000" dirty="0">
                <a:ln w="0"/>
                <a:solidFill>
                  <a:schemeClr val="tx1"/>
                </a:solidFill>
                <a:effectLst>
                  <a:outerShdw blurRad="38100" dist="19050" dir="2700000" algn="tl" rotWithShape="0">
                    <a:schemeClr val="dk1">
                      <a:alpha val="40000"/>
                    </a:schemeClr>
                  </a:outerShdw>
                </a:effectLst>
              </a:rPr>
              <a:t>V</a:t>
            </a:r>
            <a:r>
              <a:rPr lang="lt-LT" sz="2000" dirty="0">
                <a:ln w="0"/>
                <a:solidFill>
                  <a:schemeClr val="tx1"/>
                </a:solidFill>
                <a:effectLst>
                  <a:outerShdw blurRad="38100" dist="19050" dir="2700000" algn="tl" rotWithShape="0">
                    <a:schemeClr val="dk1">
                      <a:alpha val="40000"/>
                    </a:schemeClr>
                  </a:outerShdw>
                </a:effectLst>
              </a:rPr>
              <a:t>-10</a:t>
            </a:r>
            <a:r>
              <a:rPr lang="en-US" sz="2000" dirty="0">
                <a:ln w="0"/>
                <a:solidFill>
                  <a:schemeClr val="tx1"/>
                </a:solidFill>
                <a:effectLst>
                  <a:outerShdw blurRad="38100" dist="19050" dir="2700000" algn="tl" rotWithShape="0">
                    <a:schemeClr val="dk1">
                      <a:alpha val="40000"/>
                    </a:schemeClr>
                  </a:outerShdw>
                </a:effectLst>
              </a:rPr>
              <a:t>8</a:t>
            </a:r>
            <a:r>
              <a:rPr lang="lt-LT" sz="2000" dirty="0">
                <a:ln w="0"/>
                <a:solidFill>
                  <a:schemeClr val="tx1"/>
                </a:solidFill>
                <a:effectLst>
                  <a:outerShdw blurRad="38100" dist="19050" dir="2700000" algn="tl" rotWithShape="0">
                    <a:schemeClr val="dk1">
                      <a:alpha val="40000"/>
                    </a:schemeClr>
                  </a:outerShdw>
                </a:effectLst>
              </a:rPr>
              <a:t> priemonė </a:t>
            </a:r>
          </a:p>
          <a:p>
            <a:pPr algn="ctr"/>
            <a:r>
              <a:rPr lang="lt-LT" sz="2000" dirty="0">
                <a:ln w="0"/>
                <a:solidFill>
                  <a:schemeClr val="tx1"/>
                </a:solidFill>
              </a:rPr>
              <a:t>„</a:t>
            </a:r>
            <a:r>
              <a:rPr lang="lt-LT" sz="2000" b="1" dirty="0">
                <a:ln w="0"/>
                <a:solidFill>
                  <a:schemeClr val="tx1"/>
                </a:solidFill>
              </a:rPr>
              <a:t>Didelio efektyvumo </a:t>
            </a:r>
            <a:r>
              <a:rPr lang="lt-LT" sz="2000" b="1" dirty="0" err="1">
                <a:ln w="0"/>
                <a:solidFill>
                  <a:schemeClr val="tx1"/>
                </a:solidFill>
              </a:rPr>
              <a:t>kogeneracijos</a:t>
            </a:r>
            <a:r>
              <a:rPr lang="lt-LT" sz="2000" b="1" dirty="0">
                <a:ln w="0"/>
                <a:solidFill>
                  <a:schemeClr val="tx1"/>
                </a:solidFill>
              </a:rPr>
              <a:t> skatinimas Vilniaus mieste</a:t>
            </a:r>
            <a:r>
              <a:rPr lang="lt-LT" sz="2000" dirty="0">
                <a:ln w="0"/>
                <a:solidFill>
                  <a:schemeClr val="tx1"/>
                </a:solidFill>
              </a:rPr>
              <a:t>“</a:t>
            </a:r>
          </a:p>
        </p:txBody>
      </p:sp>
      <p:sp>
        <p:nvSpPr>
          <p:cNvPr id="10" name="Rectangle 9"/>
          <p:cNvSpPr/>
          <p:nvPr/>
        </p:nvSpPr>
        <p:spPr>
          <a:xfrm>
            <a:off x="7988539" y="3795775"/>
            <a:ext cx="3232305" cy="210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ln w="0"/>
                <a:solidFill>
                  <a:schemeClr val="tx1"/>
                </a:solidFill>
                <a:effectLst>
                  <a:outerShdw blurRad="38100" dist="19050" dir="2700000" algn="tl" rotWithShape="0">
                    <a:schemeClr val="dk1">
                      <a:alpha val="40000"/>
                    </a:schemeClr>
                  </a:outerShdw>
                </a:effectLst>
              </a:rPr>
              <a:t>04.1.1-LVPA-K-110 priemonė </a:t>
            </a:r>
          </a:p>
          <a:p>
            <a:pPr algn="ctr"/>
            <a:r>
              <a:rPr lang="lt-LT" sz="2000" dirty="0">
                <a:ln w="0"/>
                <a:solidFill>
                  <a:schemeClr val="tx1"/>
                </a:solidFill>
              </a:rPr>
              <a:t>„</a:t>
            </a:r>
            <a:r>
              <a:rPr lang="lt-LT" sz="2000" b="1" dirty="0">
                <a:ln w="0"/>
                <a:solidFill>
                  <a:schemeClr val="tx1"/>
                </a:solidFill>
              </a:rPr>
              <a:t>Nedidelės galios biokuro </a:t>
            </a:r>
            <a:r>
              <a:rPr lang="lt-LT" sz="2000" b="1" dirty="0" err="1">
                <a:ln w="0"/>
                <a:solidFill>
                  <a:schemeClr val="tx1"/>
                </a:solidFill>
              </a:rPr>
              <a:t>kogeneracijos</a:t>
            </a:r>
            <a:r>
              <a:rPr lang="lt-LT" sz="2000" b="1" dirty="0">
                <a:ln w="0"/>
                <a:solidFill>
                  <a:schemeClr val="tx1"/>
                </a:solidFill>
              </a:rPr>
              <a:t> skatinimas</a:t>
            </a:r>
            <a:r>
              <a:rPr lang="lt-LT" sz="2000" dirty="0">
                <a:ln w="0"/>
                <a:solidFill>
                  <a:schemeClr val="tx1"/>
                </a:solidFill>
              </a:rPr>
              <a:t>“</a:t>
            </a:r>
          </a:p>
        </p:txBody>
      </p:sp>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21</a:t>
            </a:fld>
            <a:endParaRPr lang="lt-LT" altLang="lt-LT" dirty="0"/>
          </a:p>
        </p:txBody>
      </p:sp>
    </p:spTree>
    <p:extLst>
      <p:ext uri="{BB962C8B-B14F-4D97-AF65-F5344CB8AC3E}">
        <p14:creationId xmlns:p14="http://schemas.microsoft.com/office/powerpoint/2010/main" val="3900622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Lentelė 5"/>
          <p:cNvGraphicFramePr>
            <a:graphicFrameLocks noGrp="1"/>
          </p:cNvGraphicFramePr>
          <p:nvPr>
            <p:extLst>
              <p:ext uri="{D42A27DB-BD31-4B8C-83A1-F6EECF244321}">
                <p14:modId xmlns:p14="http://schemas.microsoft.com/office/powerpoint/2010/main" val="3170849243"/>
              </p:ext>
            </p:extLst>
          </p:nvPr>
        </p:nvGraphicFramePr>
        <p:xfrm>
          <a:off x="123364" y="99145"/>
          <a:ext cx="11733276" cy="5933174"/>
        </p:xfrm>
        <a:graphic>
          <a:graphicData uri="http://schemas.openxmlformats.org/drawingml/2006/table">
            <a:tbl>
              <a:tblPr firstRow="1" bandRow="1">
                <a:tableStyleId>{BC89EF96-8CEA-46FF-86C4-4CE0E7609802}</a:tableStyleId>
              </a:tblPr>
              <a:tblGrid>
                <a:gridCol w="2518380">
                  <a:extLst>
                    <a:ext uri="{9D8B030D-6E8A-4147-A177-3AD203B41FA5}">
                      <a16:colId xmlns:a16="http://schemas.microsoft.com/office/drawing/2014/main" val="20000"/>
                    </a:ext>
                  </a:extLst>
                </a:gridCol>
                <a:gridCol w="9214896">
                  <a:extLst>
                    <a:ext uri="{9D8B030D-6E8A-4147-A177-3AD203B41FA5}">
                      <a16:colId xmlns:a16="http://schemas.microsoft.com/office/drawing/2014/main" val="20001"/>
                    </a:ext>
                  </a:extLst>
                </a:gridCol>
              </a:tblGrid>
              <a:tr h="867740">
                <a:tc gridSpan="2">
                  <a:txBody>
                    <a:bodyPr/>
                    <a:lstStyle/>
                    <a:p>
                      <a:pPr algn="ctr"/>
                      <a:r>
                        <a:rPr lang="lt-LT" sz="2000" dirty="0">
                          <a:ln w="0"/>
                          <a:solidFill>
                            <a:schemeClr val="tx1"/>
                          </a:solidFill>
                          <a:effectLst>
                            <a:outerShdw blurRad="38100" dist="19050" dir="2700000" algn="tl" rotWithShape="0">
                              <a:schemeClr val="dk1">
                                <a:alpha val="40000"/>
                              </a:schemeClr>
                            </a:outerShdw>
                          </a:effectLst>
                        </a:rPr>
                        <a:t>04.1.1-LVPA-K-109 </a:t>
                      </a:r>
                      <a:r>
                        <a:rPr lang="lt-LT" sz="2000" kern="1200" cap="all" dirty="0">
                          <a:effectLst/>
                        </a:rPr>
                        <a:t>priemonė</a:t>
                      </a:r>
                    </a:p>
                    <a:p>
                      <a:pPr algn="ctr"/>
                      <a:r>
                        <a:rPr lang="lt-LT" sz="2000" kern="1200" cap="all" dirty="0">
                          <a:effectLst/>
                        </a:rPr>
                        <a:t>„IŠKASTINĮ KURĄ NAUDOJANČIŲ KATILINIŲ modernizavimas“</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10000"/>
                  </a:ext>
                </a:extLst>
              </a:tr>
              <a:tr h="453960">
                <a:tc>
                  <a:txBody>
                    <a:bodyPr/>
                    <a:lstStyle/>
                    <a:p>
                      <a:r>
                        <a:rPr lang="lt-LT" sz="1600" b="1" dirty="0"/>
                        <a:t>Biudžetas</a:t>
                      </a:r>
                      <a:endParaRPr lang="lt-LT" sz="1600" b="1" dirty="0">
                        <a:solidFill>
                          <a:sysClr val="windowText" lastClr="000000"/>
                        </a:solidFill>
                      </a:endParaRPr>
                    </a:p>
                  </a:txBody>
                  <a:tcPr/>
                </a:tc>
                <a:tc>
                  <a:txBody>
                    <a:bodyPr/>
                    <a:lstStyle/>
                    <a:p>
                      <a:r>
                        <a:rPr lang="lt-LT" sz="1800" strike="noStrike" dirty="0"/>
                        <a:t>15 mln. €, SF</a:t>
                      </a:r>
                    </a:p>
                  </a:txBody>
                  <a:tcPr/>
                </a:tc>
                <a:extLst>
                  <a:ext uri="{0D108BD9-81ED-4DB2-BD59-A6C34878D82A}">
                    <a16:rowId xmlns:a16="http://schemas.microsoft.com/office/drawing/2014/main" val="10001"/>
                  </a:ext>
                </a:extLst>
              </a:tr>
              <a:tr h="583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Finansavimo intensyvumas</a:t>
                      </a:r>
                      <a:endParaRPr lang="lt-LT" sz="1600" b="1" dirty="0">
                        <a:solidFill>
                          <a:sysClr val="windowText" lastClr="000000"/>
                        </a:solidFill>
                      </a:endParaRPr>
                    </a:p>
                  </a:txBody>
                  <a:tcPr/>
                </a:tc>
                <a:tc>
                  <a:txBody>
                    <a:bodyPr/>
                    <a:lstStyle/>
                    <a:p>
                      <a:r>
                        <a:rPr lang="lt-LT" sz="1800" strike="noStrike" dirty="0"/>
                        <a:t>50 </a:t>
                      </a:r>
                      <a:r>
                        <a:rPr lang="en-US" sz="1800" strike="noStrike" dirty="0"/>
                        <a:t>%</a:t>
                      </a:r>
                      <a:endParaRPr lang="lt-LT" sz="1800" strike="noStrike" dirty="0"/>
                    </a:p>
                  </a:txBody>
                  <a:tcPr/>
                </a:tc>
                <a:extLst>
                  <a:ext uri="{0D108BD9-81ED-4DB2-BD59-A6C34878D82A}">
                    <a16:rowId xmlns:a16="http://schemas.microsoft.com/office/drawing/2014/main" val="10002"/>
                  </a:ext>
                </a:extLst>
              </a:tr>
              <a:tr h="60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Finansavimo forma</a:t>
                      </a:r>
                      <a:endParaRPr lang="lt-LT" sz="1600" b="1" dirty="0">
                        <a:solidFill>
                          <a:sysClr val="windowText" lastClr="000000"/>
                        </a:solidFill>
                      </a:endParaRPr>
                    </a:p>
                  </a:txBody>
                  <a:tcPr/>
                </a:tc>
                <a:tc>
                  <a:txBody>
                    <a:bodyPr/>
                    <a:lstStyle/>
                    <a:p>
                      <a:r>
                        <a:rPr lang="lt-LT" sz="1800" dirty="0"/>
                        <a:t>Subsidija</a:t>
                      </a:r>
                      <a:endParaRPr lang="lt-LT" sz="1800" strike="noStrike" dirty="0"/>
                    </a:p>
                  </a:txBody>
                  <a:tcPr/>
                </a:tc>
                <a:extLst>
                  <a:ext uri="{0D108BD9-81ED-4DB2-BD59-A6C34878D82A}">
                    <a16:rowId xmlns:a16="http://schemas.microsoft.com/office/drawing/2014/main" val="10003"/>
                  </a:ext>
                </a:extLst>
              </a:tr>
              <a:tr h="647076">
                <a:tc>
                  <a:txBody>
                    <a:bodyPr/>
                    <a:lstStyle/>
                    <a:p>
                      <a:r>
                        <a:rPr lang="lt-LT" sz="1600" b="1" dirty="0"/>
                        <a:t>Projektų atrankos būdas</a:t>
                      </a:r>
                      <a:endParaRPr lang="lt-LT" sz="1600" b="1" dirty="0">
                        <a:solidFill>
                          <a:sysClr val="windowText" lastClr="000000"/>
                        </a:solidFill>
                      </a:endParaRPr>
                    </a:p>
                  </a:txBody>
                  <a:tcPr/>
                </a:tc>
                <a:tc>
                  <a:txBody>
                    <a:bodyPr/>
                    <a:lstStyle/>
                    <a:p>
                      <a:r>
                        <a:rPr lang="lt-LT" sz="1800" strike="noStrike" dirty="0"/>
                        <a:t>Konkursas</a:t>
                      </a:r>
                    </a:p>
                  </a:txBody>
                  <a:tcPr/>
                </a:tc>
                <a:extLst>
                  <a:ext uri="{0D108BD9-81ED-4DB2-BD59-A6C34878D82A}">
                    <a16:rowId xmlns:a16="http://schemas.microsoft.com/office/drawing/2014/main" val="10004"/>
                  </a:ext>
                </a:extLst>
              </a:tr>
              <a:tr h="957416">
                <a:tc>
                  <a:txBody>
                    <a:bodyPr/>
                    <a:lstStyle/>
                    <a:p>
                      <a:r>
                        <a:rPr lang="lt-LT" sz="1600" b="1" dirty="0"/>
                        <a:t>Finansuojama veikla</a:t>
                      </a:r>
                      <a:endParaRPr lang="lt-LT" sz="1600" b="1" dirty="0">
                        <a:solidFill>
                          <a:sysClr val="windowText" lastClr="000000"/>
                        </a:solidFill>
                      </a:endParaRPr>
                    </a:p>
                  </a:txBody>
                  <a:tcPr/>
                </a:tc>
                <a:tc>
                  <a:txBody>
                    <a:bodyPr/>
                    <a:lstStyle/>
                    <a:p>
                      <a:pPr marL="0" indent="0">
                        <a:buFontTx/>
                        <a:buNone/>
                      </a:pPr>
                      <a:r>
                        <a:rPr lang="lt-LT" sz="1800" kern="1200" dirty="0">
                          <a:solidFill>
                            <a:schemeClr val="tx1"/>
                          </a:solidFill>
                          <a:effectLst/>
                          <a:latin typeface="+mn-lt"/>
                          <a:ea typeface="+mn-ea"/>
                          <a:cs typeface="+mn-cs"/>
                        </a:rPr>
                        <a:t>Iškastinį kurą naudojančių katilinių modernizavimas, įrengiant atsinaujinančių išteklių energiją naudojančius šilumos gamybos įrenginius.</a:t>
                      </a:r>
                    </a:p>
                  </a:txBody>
                  <a:tcPr/>
                </a:tc>
                <a:extLst>
                  <a:ext uri="{0D108BD9-81ED-4DB2-BD59-A6C34878D82A}">
                    <a16:rowId xmlns:a16="http://schemas.microsoft.com/office/drawing/2014/main" val="10005"/>
                  </a:ext>
                </a:extLst>
              </a:tr>
              <a:tr h="1821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Pareiškėjai</a:t>
                      </a:r>
                      <a:endParaRPr lang="lt-LT" sz="1600" b="1" dirty="0">
                        <a:solidFill>
                          <a:sysClr val="windowText" lastClr="000000"/>
                        </a:solidFill>
                      </a:endParaRPr>
                    </a:p>
                  </a:txBody>
                  <a:tcPr/>
                </a:tc>
                <a:tc>
                  <a:txBody>
                    <a:bodyPr/>
                    <a:lstStyle/>
                    <a:p>
                      <a:pPr>
                        <a:spcAft>
                          <a:spcPts val="600"/>
                        </a:spcAft>
                      </a:pPr>
                      <a:r>
                        <a:rPr lang="lt-LT" sz="1800" b="0" dirty="0"/>
                        <a:t>- Juridiniai asmenys, nuosavybės teise ar kitais pagrindais valdantys šilumos gamybos įrenginius ir centralizuoto šilumos tiekimo tinklus bei turintys šilumos tiekimo licencijas;</a:t>
                      </a:r>
                    </a:p>
                    <a:p>
                      <a:r>
                        <a:rPr lang="lt-LT" sz="1800" b="0" dirty="0"/>
                        <a:t>-  juridiniai asmenys, nuosavybės teise ar kitais pagrindais valdantys šilumos gamybos įrenginius, gaminančius šilumos energiją, kuri yra perduodama į centralizuoto šilumos tiekimo sistemą.</a:t>
                      </a:r>
                    </a:p>
                    <a:p>
                      <a:endParaRPr lang="lt-LT" sz="1800" b="0" dirty="0"/>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a:defRPr/>
            </a:pPr>
            <a:fld id="{946226C6-D803-43B3-B5EA-F2434415298E}" type="slidenum">
              <a:rPr lang="lt-LT" altLang="lt-LT" smtClean="0"/>
              <a:pPr>
                <a:defRPr/>
              </a:pPr>
              <a:t>22</a:t>
            </a:fld>
            <a:endParaRPr lang="lt-LT" altLang="lt-LT" dirty="0"/>
          </a:p>
        </p:txBody>
      </p:sp>
    </p:spTree>
    <p:extLst>
      <p:ext uri="{BB962C8B-B14F-4D97-AF65-F5344CB8AC3E}">
        <p14:creationId xmlns:p14="http://schemas.microsoft.com/office/powerpoint/2010/main" val="77138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kaidrės numerio vietos rezervavimo ženklas 2"/>
          <p:cNvSpPr>
            <a:spLocks noGrp="1"/>
          </p:cNvSpPr>
          <p:nvPr>
            <p:ph type="sldNum" sz="quarter" idx="12"/>
          </p:nvPr>
        </p:nvSpPr>
        <p:spPr/>
        <p:txBody>
          <a:bodyPr/>
          <a:lstStyle/>
          <a:p>
            <a:pPr>
              <a:defRPr/>
            </a:pPr>
            <a:fld id="{946226C6-D803-43B3-B5EA-F2434415298E}" type="slidenum">
              <a:rPr lang="lt-LT" altLang="lt-LT" smtClean="0">
                <a:solidFill>
                  <a:srgbClr val="000000"/>
                </a:solidFill>
              </a:rPr>
              <a:pPr>
                <a:defRPr/>
              </a:pPr>
              <a:t>23</a:t>
            </a:fld>
            <a:endParaRPr lang="lt-LT" altLang="lt-LT" dirty="0">
              <a:solidFill>
                <a:srgbClr val="000000"/>
              </a:solidFill>
            </a:endParaRPr>
          </a:p>
        </p:txBody>
      </p:sp>
      <p:graphicFrame>
        <p:nvGraphicFramePr>
          <p:cNvPr id="4" name="Lentelė 3"/>
          <p:cNvGraphicFramePr>
            <a:graphicFrameLocks noGrp="1"/>
          </p:cNvGraphicFramePr>
          <p:nvPr>
            <p:extLst>
              <p:ext uri="{D42A27DB-BD31-4B8C-83A1-F6EECF244321}">
                <p14:modId xmlns:p14="http://schemas.microsoft.com/office/powerpoint/2010/main" val="85180671"/>
              </p:ext>
            </p:extLst>
          </p:nvPr>
        </p:nvGraphicFramePr>
        <p:xfrm>
          <a:off x="107890" y="64927"/>
          <a:ext cx="8818326" cy="4670731"/>
        </p:xfrm>
        <a:graphic>
          <a:graphicData uri="http://schemas.openxmlformats.org/drawingml/2006/table">
            <a:tbl>
              <a:tblPr firstRow="1" bandRow="1">
                <a:tableStyleId>{BC89EF96-8CEA-46FF-86C4-4CE0E7609802}</a:tableStyleId>
              </a:tblPr>
              <a:tblGrid>
                <a:gridCol w="8818326">
                  <a:extLst>
                    <a:ext uri="{9D8B030D-6E8A-4147-A177-3AD203B41FA5}">
                      <a16:colId xmlns:a16="http://schemas.microsoft.com/office/drawing/2014/main" val="20000"/>
                    </a:ext>
                  </a:extLst>
                </a:gridCol>
              </a:tblGrid>
              <a:tr h="9320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mn-lt"/>
                          <a:ea typeface="+mn-ea"/>
                          <a:cs typeface="+mn-cs"/>
                        </a:rPr>
                        <a:t>04.1.1-LVPA-K-109 </a:t>
                      </a:r>
                      <a:r>
                        <a:rPr kumimoji="0" lang="lt-LT" sz="2000" b="1" i="0" u="none" strike="noStrike" kern="1200" cap="all" spc="0" normalizeH="0" baseline="0" noProof="0" dirty="0">
                          <a:ln>
                            <a:noFill/>
                          </a:ln>
                          <a:solidFill>
                            <a:srgbClr val="000000"/>
                          </a:solidFill>
                          <a:effectLst/>
                          <a:uLnTx/>
                          <a:uFillTx/>
                          <a:latin typeface="+mn-lt"/>
                          <a:ea typeface="+mn-ea"/>
                          <a:cs typeface="+mn-cs"/>
                        </a:rPr>
                        <a:t>priemonė</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all" spc="0" normalizeH="0" baseline="0" noProof="0" dirty="0">
                          <a:ln>
                            <a:noFill/>
                          </a:ln>
                          <a:solidFill>
                            <a:srgbClr val="000000"/>
                          </a:solidFill>
                          <a:effectLst/>
                          <a:uLnTx/>
                          <a:uFillTx/>
                          <a:latin typeface="+mn-lt"/>
                          <a:ea typeface="+mn-ea"/>
                          <a:cs typeface="+mn-cs"/>
                        </a:rPr>
                        <a:t>„IŠKASTINĮ KURĄ NAUDOJANČIŲ KATILINIŲ modernizavimas“</a:t>
                      </a:r>
                    </a:p>
                    <a:p>
                      <a:pPr algn="ctr">
                        <a:tabLst>
                          <a:tab pos="8518525" algn="l"/>
                        </a:tabLst>
                      </a:pPr>
                      <a:endParaRPr lang="lt-LT" sz="1800" b="1" kern="1200" cap="all"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0"/>
                  </a:ext>
                </a:extLst>
              </a:tr>
              <a:tr h="1794544">
                <a:tc>
                  <a:txBody>
                    <a:bodyPr/>
                    <a:lstStyle/>
                    <a:p>
                      <a:endParaRPr lang="lt-LT" sz="1800" b="1" dirty="0">
                        <a:solidFill>
                          <a:sysClr val="windowText" lastClr="000000"/>
                        </a:solidFill>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9008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800" b="1" dirty="0">
                        <a:solidFill>
                          <a:sysClr val="windowText" lastClr="000000"/>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1"/>
          <p:cNvPicPr>
            <a:picLocks noChangeAspect="1"/>
          </p:cNvPicPr>
          <p:nvPr/>
        </p:nvPicPr>
        <p:blipFill>
          <a:blip r:embed="rId3"/>
          <a:stretch>
            <a:fillRect/>
          </a:stretch>
        </p:blipFill>
        <p:spPr>
          <a:xfrm>
            <a:off x="107888" y="2527204"/>
            <a:ext cx="8818328" cy="1518036"/>
          </a:xfrm>
          <a:prstGeom prst="rect">
            <a:avLst/>
          </a:prstGeom>
        </p:spPr>
      </p:pic>
      <p:sp>
        <p:nvSpPr>
          <p:cNvPr id="7" name="Stačiakampis 6"/>
          <p:cNvSpPr/>
          <p:nvPr/>
        </p:nvSpPr>
        <p:spPr>
          <a:xfrm>
            <a:off x="613212" y="3056949"/>
            <a:ext cx="2029230" cy="733534"/>
          </a:xfrm>
          <a:prstGeom prst="rect">
            <a:avLst/>
          </a:prstGeom>
        </p:spPr>
        <p:txBody>
          <a:bodyPr wrap="square">
            <a:spAutoFit/>
          </a:bodyPr>
          <a:lstStyle/>
          <a:p>
            <a:pPr>
              <a:spcAft>
                <a:spcPts val="1000"/>
              </a:spcAft>
            </a:pPr>
            <a:r>
              <a:rPr lang="lt-LT" b="1" dirty="0">
                <a:solidFill>
                  <a:srgbClr val="000000"/>
                </a:solidFill>
              </a:rPr>
              <a:t>2016 m. III </a:t>
            </a:r>
            <a:r>
              <a:rPr lang="lt-LT" b="1" dirty="0" err="1">
                <a:solidFill>
                  <a:srgbClr val="000000"/>
                </a:solidFill>
              </a:rPr>
              <a:t>ketv</a:t>
            </a:r>
            <a:r>
              <a:rPr lang="lt-LT" b="1" dirty="0">
                <a:solidFill>
                  <a:srgbClr val="000000"/>
                </a:solidFill>
              </a:rPr>
              <a:t>.</a:t>
            </a:r>
          </a:p>
          <a:p>
            <a:pPr>
              <a:spcAft>
                <a:spcPts val="1000"/>
              </a:spcAft>
            </a:pPr>
            <a:endParaRPr lang="lt-LT" sz="700" b="1" dirty="0">
              <a:solidFill>
                <a:srgbClr val="000000"/>
              </a:solidFill>
            </a:endParaRPr>
          </a:p>
        </p:txBody>
      </p:sp>
      <p:sp>
        <p:nvSpPr>
          <p:cNvPr id="8" name="Stačiakampis 7"/>
          <p:cNvSpPr/>
          <p:nvPr/>
        </p:nvSpPr>
        <p:spPr>
          <a:xfrm>
            <a:off x="2591049" y="3087820"/>
            <a:ext cx="2909678" cy="369332"/>
          </a:xfrm>
          <a:prstGeom prst="rect">
            <a:avLst/>
          </a:prstGeom>
        </p:spPr>
        <p:txBody>
          <a:bodyPr wrap="square">
            <a:spAutoFit/>
          </a:bodyPr>
          <a:lstStyle/>
          <a:p>
            <a:r>
              <a:rPr lang="lt-LT" b="1" dirty="0">
                <a:solidFill>
                  <a:srgbClr val="000000"/>
                </a:solidFill>
              </a:rPr>
              <a:t>2016 m. IV </a:t>
            </a:r>
            <a:r>
              <a:rPr lang="lt-LT" b="1" dirty="0" err="1">
                <a:solidFill>
                  <a:srgbClr val="000000"/>
                </a:solidFill>
              </a:rPr>
              <a:t>ketv</a:t>
            </a:r>
            <a:r>
              <a:rPr lang="lt-LT" b="1" dirty="0">
                <a:solidFill>
                  <a:srgbClr val="000000"/>
                </a:solidFill>
              </a:rPr>
              <a:t>.</a:t>
            </a:r>
          </a:p>
        </p:txBody>
      </p:sp>
      <p:sp>
        <p:nvSpPr>
          <p:cNvPr id="9" name="Stačiakampis 7"/>
          <p:cNvSpPr/>
          <p:nvPr/>
        </p:nvSpPr>
        <p:spPr>
          <a:xfrm>
            <a:off x="4521717" y="3127686"/>
            <a:ext cx="2756169" cy="369332"/>
          </a:xfrm>
          <a:prstGeom prst="rect">
            <a:avLst/>
          </a:prstGeom>
        </p:spPr>
        <p:txBody>
          <a:bodyPr wrap="square">
            <a:spAutoFit/>
          </a:bodyPr>
          <a:lstStyle/>
          <a:p>
            <a:r>
              <a:rPr lang="lt-LT" b="1" dirty="0">
                <a:solidFill>
                  <a:srgbClr val="000000"/>
                </a:solidFill>
              </a:rPr>
              <a:t>2017 m. IV </a:t>
            </a:r>
            <a:r>
              <a:rPr lang="lt-LT" b="1" dirty="0" err="1">
                <a:solidFill>
                  <a:srgbClr val="000000"/>
                </a:solidFill>
              </a:rPr>
              <a:t>ketv</a:t>
            </a:r>
            <a:r>
              <a:rPr lang="lt-LT" b="1" dirty="0">
                <a:solidFill>
                  <a:srgbClr val="000000"/>
                </a:solidFill>
              </a:rPr>
              <a:t>.</a:t>
            </a:r>
          </a:p>
        </p:txBody>
      </p:sp>
      <p:sp>
        <p:nvSpPr>
          <p:cNvPr id="10" name="Stačiakampis 7"/>
          <p:cNvSpPr/>
          <p:nvPr/>
        </p:nvSpPr>
        <p:spPr>
          <a:xfrm>
            <a:off x="6507615" y="3116421"/>
            <a:ext cx="1950585" cy="369332"/>
          </a:xfrm>
          <a:prstGeom prst="rect">
            <a:avLst/>
          </a:prstGeom>
        </p:spPr>
        <p:txBody>
          <a:bodyPr wrap="square">
            <a:spAutoFit/>
          </a:bodyPr>
          <a:lstStyle/>
          <a:p>
            <a:r>
              <a:rPr lang="lt-LT" b="1" dirty="0">
                <a:solidFill>
                  <a:srgbClr val="000000"/>
                </a:solidFill>
              </a:rPr>
              <a:t>2018 m. IV </a:t>
            </a:r>
            <a:r>
              <a:rPr lang="lt-LT" b="1" dirty="0" err="1">
                <a:solidFill>
                  <a:srgbClr val="000000"/>
                </a:solidFill>
              </a:rPr>
              <a:t>ketv</a:t>
            </a:r>
            <a:r>
              <a:rPr lang="lt-LT" b="1" dirty="0">
                <a:solidFill>
                  <a:srgbClr val="000000"/>
                </a:solidFill>
              </a:rPr>
              <a:t>.</a:t>
            </a:r>
          </a:p>
        </p:txBody>
      </p:sp>
      <p:sp>
        <p:nvSpPr>
          <p:cNvPr id="11" name="Stačiakampis 7"/>
          <p:cNvSpPr/>
          <p:nvPr/>
        </p:nvSpPr>
        <p:spPr>
          <a:xfrm>
            <a:off x="2564166" y="3757933"/>
            <a:ext cx="2561335" cy="774571"/>
          </a:xfrm>
          <a:prstGeom prst="rect">
            <a:avLst/>
          </a:prstGeom>
        </p:spPr>
        <p:txBody>
          <a:bodyPr wrap="square">
            <a:spAutoFit/>
          </a:bodyPr>
          <a:lstStyle/>
          <a:p>
            <a:pPr>
              <a:spcAft>
                <a:spcPts val="1000"/>
              </a:spcAft>
            </a:pPr>
            <a:r>
              <a:rPr lang="lt-LT" b="1" dirty="0">
                <a:solidFill>
                  <a:srgbClr val="000000"/>
                </a:solidFill>
              </a:rPr>
              <a:t>I Kvietimas </a:t>
            </a:r>
          </a:p>
          <a:p>
            <a:pPr>
              <a:spcAft>
                <a:spcPts val="1000"/>
              </a:spcAft>
            </a:pPr>
            <a:r>
              <a:rPr lang="lt-LT" b="1" dirty="0">
                <a:solidFill>
                  <a:srgbClr val="000000"/>
                </a:solidFill>
              </a:rPr>
              <a:t>5 mln. €</a:t>
            </a:r>
          </a:p>
        </p:txBody>
      </p:sp>
      <p:sp>
        <p:nvSpPr>
          <p:cNvPr id="12" name="Stačiakampis 7"/>
          <p:cNvSpPr/>
          <p:nvPr/>
        </p:nvSpPr>
        <p:spPr>
          <a:xfrm>
            <a:off x="6507615" y="3751041"/>
            <a:ext cx="2561335" cy="774571"/>
          </a:xfrm>
          <a:prstGeom prst="rect">
            <a:avLst/>
          </a:prstGeom>
        </p:spPr>
        <p:txBody>
          <a:bodyPr wrap="square">
            <a:spAutoFit/>
          </a:bodyPr>
          <a:lstStyle/>
          <a:p>
            <a:pPr>
              <a:spcAft>
                <a:spcPts val="1000"/>
              </a:spcAft>
            </a:pPr>
            <a:r>
              <a:rPr lang="lt-LT" b="1" dirty="0">
                <a:solidFill>
                  <a:srgbClr val="000000"/>
                </a:solidFill>
              </a:rPr>
              <a:t>III Kvietimas </a:t>
            </a:r>
          </a:p>
          <a:p>
            <a:pPr>
              <a:spcAft>
                <a:spcPts val="1000"/>
              </a:spcAft>
            </a:pPr>
            <a:r>
              <a:rPr lang="lt-LT" b="1" dirty="0">
                <a:solidFill>
                  <a:srgbClr val="000000"/>
                </a:solidFill>
              </a:rPr>
              <a:t>5 mln. € </a:t>
            </a:r>
          </a:p>
        </p:txBody>
      </p:sp>
      <p:sp>
        <p:nvSpPr>
          <p:cNvPr id="14" name="Stačiakampis 7"/>
          <p:cNvSpPr/>
          <p:nvPr/>
        </p:nvSpPr>
        <p:spPr>
          <a:xfrm>
            <a:off x="4450269" y="3764835"/>
            <a:ext cx="2561335" cy="774571"/>
          </a:xfrm>
          <a:prstGeom prst="rect">
            <a:avLst/>
          </a:prstGeom>
        </p:spPr>
        <p:txBody>
          <a:bodyPr wrap="square">
            <a:spAutoFit/>
          </a:bodyPr>
          <a:lstStyle/>
          <a:p>
            <a:pPr>
              <a:spcAft>
                <a:spcPts val="1000"/>
              </a:spcAft>
            </a:pPr>
            <a:r>
              <a:rPr lang="lt-LT" b="1" dirty="0">
                <a:solidFill>
                  <a:srgbClr val="000000"/>
                </a:solidFill>
              </a:rPr>
              <a:t>II Kvietimas </a:t>
            </a:r>
          </a:p>
          <a:p>
            <a:pPr>
              <a:spcAft>
                <a:spcPts val="1000"/>
              </a:spcAft>
            </a:pPr>
            <a:r>
              <a:rPr lang="lt-LT" b="1" dirty="0">
                <a:solidFill>
                  <a:srgbClr val="000000"/>
                </a:solidFill>
              </a:rPr>
              <a:t>5 mln. €</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9834" t="1" r="11930" b="1219"/>
          <a:stretch/>
        </p:blipFill>
        <p:spPr>
          <a:xfrm>
            <a:off x="8926217" y="3239475"/>
            <a:ext cx="3241183" cy="3129567"/>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13477" r="15909" b="422"/>
          <a:stretch/>
        </p:blipFill>
        <p:spPr>
          <a:xfrm>
            <a:off x="8926218" y="64927"/>
            <a:ext cx="3241182" cy="3174548"/>
          </a:xfrm>
          <a:prstGeom prst="rect">
            <a:avLst/>
          </a:prstGeom>
        </p:spPr>
      </p:pic>
      <p:sp>
        <p:nvSpPr>
          <p:cNvPr id="17" name="Stačiakampis 7"/>
          <p:cNvSpPr/>
          <p:nvPr/>
        </p:nvSpPr>
        <p:spPr>
          <a:xfrm>
            <a:off x="613212" y="3757932"/>
            <a:ext cx="2561335" cy="774571"/>
          </a:xfrm>
          <a:prstGeom prst="rect">
            <a:avLst/>
          </a:prstGeom>
        </p:spPr>
        <p:txBody>
          <a:bodyPr wrap="square">
            <a:spAutoFit/>
          </a:bodyPr>
          <a:lstStyle/>
          <a:p>
            <a:pPr>
              <a:spcAft>
                <a:spcPts val="1000"/>
              </a:spcAft>
            </a:pPr>
            <a:r>
              <a:rPr lang="lt-LT" b="1" dirty="0">
                <a:solidFill>
                  <a:srgbClr val="000000"/>
                </a:solidFill>
              </a:rPr>
              <a:t>PFSA</a:t>
            </a:r>
          </a:p>
          <a:p>
            <a:pPr>
              <a:spcAft>
                <a:spcPts val="1000"/>
              </a:spcAft>
            </a:pPr>
            <a:r>
              <a:rPr lang="lt-LT" b="1" dirty="0">
                <a:solidFill>
                  <a:srgbClr val="000000"/>
                </a:solidFill>
              </a:rPr>
              <a:t>tvirtinimas</a:t>
            </a:r>
          </a:p>
        </p:txBody>
      </p:sp>
    </p:spTree>
    <p:extLst>
      <p:ext uri="{BB962C8B-B14F-4D97-AF65-F5344CB8AC3E}">
        <p14:creationId xmlns:p14="http://schemas.microsoft.com/office/powerpoint/2010/main" val="229944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98266146"/>
              </p:ext>
            </p:extLst>
          </p:nvPr>
        </p:nvGraphicFramePr>
        <p:xfrm>
          <a:off x="126999" y="152401"/>
          <a:ext cx="11900878" cy="5694945"/>
        </p:xfrm>
        <a:graphic>
          <a:graphicData uri="http://schemas.openxmlformats.org/drawingml/2006/table">
            <a:tbl>
              <a:tblPr firstRow="1" bandRow="1">
                <a:tableStyleId>{BC89EF96-8CEA-46FF-86C4-4CE0E7609802}</a:tableStyleId>
              </a:tblPr>
              <a:tblGrid>
                <a:gridCol w="2769425">
                  <a:extLst>
                    <a:ext uri="{9D8B030D-6E8A-4147-A177-3AD203B41FA5}">
                      <a16:colId xmlns:a16="http://schemas.microsoft.com/office/drawing/2014/main" val="302480529"/>
                    </a:ext>
                  </a:extLst>
                </a:gridCol>
                <a:gridCol w="9131453">
                  <a:extLst>
                    <a:ext uri="{9D8B030D-6E8A-4147-A177-3AD203B41FA5}">
                      <a16:colId xmlns:a16="http://schemas.microsoft.com/office/drawing/2014/main" val="2119010297"/>
                    </a:ext>
                  </a:extLst>
                </a:gridCol>
              </a:tblGrid>
              <a:tr h="1097181">
                <a:tc gridSpan="2">
                  <a:txBody>
                    <a:bodyPr/>
                    <a:lstStyle/>
                    <a:p>
                      <a:pPr algn="ctr"/>
                      <a:r>
                        <a:rPr lang="lt-LT" sz="2000" kern="1200" cap="all" dirty="0">
                          <a:effectLst/>
                        </a:rPr>
                        <a:t>04.1.1-LVPA-V-108 priemonė</a:t>
                      </a:r>
                    </a:p>
                    <a:p>
                      <a:pPr algn="ctr" defTabSz="936625"/>
                      <a:r>
                        <a:rPr lang="lt-LT" sz="2000" kern="1200" cap="all" dirty="0">
                          <a:effectLst/>
                        </a:rPr>
                        <a:t>„Didelio efektyvumo kogeneracijos skatinimas Vilniaus  mieste“</a:t>
                      </a:r>
                      <a:endParaRPr lang="lt-LT" sz="2000" b="1" kern="1200" cap="all" dirty="0">
                        <a:solidFill>
                          <a:schemeClr val="tx1"/>
                        </a:solidFill>
                        <a:effectLst/>
                        <a:latin typeface="+mn-lt"/>
                        <a:ea typeface="+mn-ea"/>
                        <a:cs typeface="+mn-cs"/>
                      </a:endParaRPr>
                    </a:p>
                  </a:txBody>
                  <a:tcPr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504341">
                <a:tc>
                  <a:txBody>
                    <a:bodyPr/>
                    <a:lstStyle/>
                    <a:p>
                      <a:r>
                        <a:rPr lang="lt-LT" sz="1800" b="1" dirty="0"/>
                        <a:t>Biudžetas</a:t>
                      </a:r>
                      <a:endParaRPr lang="lt-LT" sz="1800" b="1" dirty="0">
                        <a:solidFill>
                          <a:sysClr val="windowText" lastClr="000000"/>
                        </a:solidFill>
                      </a:endParaRPr>
                    </a:p>
                  </a:txBody>
                  <a:tcPr/>
                </a:tc>
                <a:tc>
                  <a:txBody>
                    <a:bodyPr/>
                    <a:lstStyle/>
                    <a:p>
                      <a:r>
                        <a:rPr lang="lt-LT" sz="1800" strike="noStrike" dirty="0"/>
                        <a:t>96,6 mln. €, SF</a:t>
                      </a:r>
                    </a:p>
                  </a:txBody>
                  <a:tcPr/>
                </a:tc>
                <a:extLst>
                  <a:ext uri="{0D108BD9-81ED-4DB2-BD59-A6C34878D82A}">
                    <a16:rowId xmlns:a16="http://schemas.microsoft.com/office/drawing/2014/main" val="96863730"/>
                  </a:ext>
                </a:extLst>
              </a:tr>
              <a:tr h="743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Finansavimo intensyvumas</a:t>
                      </a:r>
                      <a:endParaRPr lang="lt-LT" sz="1800" b="1" dirty="0">
                        <a:solidFill>
                          <a:sysClr val="windowText" lastClr="000000"/>
                        </a:solidFill>
                      </a:endParaRPr>
                    </a:p>
                  </a:txBody>
                  <a:tcPr/>
                </a:tc>
                <a:tc>
                  <a:txBody>
                    <a:bodyPr/>
                    <a:lstStyle/>
                    <a:p>
                      <a:r>
                        <a:rPr lang="lt-LT" sz="1800" strike="noStrike" dirty="0"/>
                        <a:t>Iki 50 </a:t>
                      </a:r>
                      <a:r>
                        <a:rPr lang="en-US" sz="1800" strike="noStrike" dirty="0"/>
                        <a:t>%</a:t>
                      </a:r>
                      <a:endParaRPr lang="lt-LT" sz="1800" strike="noStrike" dirty="0"/>
                    </a:p>
                  </a:txBody>
                  <a:tcPr/>
                </a:tc>
                <a:extLst>
                  <a:ext uri="{0D108BD9-81ED-4DB2-BD59-A6C34878D82A}">
                    <a16:rowId xmlns:a16="http://schemas.microsoft.com/office/drawing/2014/main" val="3716249747"/>
                  </a:ext>
                </a:extLst>
              </a:tr>
              <a:tr h="692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Finansavimo forma</a:t>
                      </a:r>
                      <a:endParaRPr lang="lt-LT" sz="1800" b="1" dirty="0">
                        <a:solidFill>
                          <a:sysClr val="windowText" lastClr="000000"/>
                        </a:solidFill>
                      </a:endParaRPr>
                    </a:p>
                  </a:txBody>
                  <a:tcPr/>
                </a:tc>
                <a:tc>
                  <a:txBody>
                    <a:bodyPr/>
                    <a:lstStyle/>
                    <a:p>
                      <a:r>
                        <a:rPr lang="lt-LT" sz="1800" dirty="0"/>
                        <a:t>Subsidija</a:t>
                      </a:r>
                      <a:endParaRPr lang="lt-LT" sz="1800" strike="noStrike" dirty="0"/>
                    </a:p>
                  </a:txBody>
                  <a:tcPr/>
                </a:tc>
                <a:extLst>
                  <a:ext uri="{0D108BD9-81ED-4DB2-BD59-A6C34878D82A}">
                    <a16:rowId xmlns:a16="http://schemas.microsoft.com/office/drawing/2014/main" val="2892342070"/>
                  </a:ext>
                </a:extLst>
              </a:tr>
              <a:tr h="780078">
                <a:tc>
                  <a:txBody>
                    <a:bodyPr/>
                    <a:lstStyle/>
                    <a:p>
                      <a:r>
                        <a:rPr lang="lt-LT" sz="1800" b="1" dirty="0"/>
                        <a:t>Projektų atrankos būdas</a:t>
                      </a:r>
                      <a:endParaRPr lang="lt-LT" sz="1800" b="1" dirty="0">
                        <a:solidFill>
                          <a:sysClr val="windowText" lastClr="000000"/>
                        </a:solidFill>
                      </a:endParaRPr>
                    </a:p>
                  </a:txBody>
                  <a:tcPr/>
                </a:tc>
                <a:tc>
                  <a:txBody>
                    <a:bodyPr/>
                    <a:lstStyle/>
                    <a:p>
                      <a:r>
                        <a:rPr lang="lt-LT" sz="1800" strike="noStrike" dirty="0"/>
                        <a:t>Valstybės planavimas</a:t>
                      </a:r>
                    </a:p>
                  </a:txBody>
                  <a:tcPr/>
                </a:tc>
                <a:extLst>
                  <a:ext uri="{0D108BD9-81ED-4DB2-BD59-A6C34878D82A}">
                    <a16:rowId xmlns:a16="http://schemas.microsoft.com/office/drawing/2014/main" val="469965292"/>
                  </a:ext>
                </a:extLst>
              </a:tr>
              <a:tr h="1271400">
                <a:tc>
                  <a:txBody>
                    <a:bodyPr/>
                    <a:lstStyle/>
                    <a:p>
                      <a:r>
                        <a:rPr lang="lt-LT" sz="1800" b="1" dirty="0"/>
                        <a:t>Finansuojama veikla</a:t>
                      </a:r>
                      <a:endParaRPr lang="lt-LT" sz="1800" b="1" dirty="0">
                        <a:solidFill>
                          <a:sysClr val="windowText" lastClr="000000"/>
                        </a:solidFill>
                      </a:endParaRPr>
                    </a:p>
                  </a:txBody>
                  <a:tcPr/>
                </a:tc>
                <a:tc>
                  <a:txBody>
                    <a:bodyPr/>
                    <a:lstStyle/>
                    <a:p>
                      <a:pPr marL="0" indent="0" defTabSz="627063">
                        <a:buFontTx/>
                        <a:buNone/>
                      </a:pPr>
                      <a:r>
                        <a:rPr lang="lt-LT" sz="1800" b="0" strike="noStrike" kern="1200" dirty="0">
                          <a:solidFill>
                            <a:schemeClr val="tx1"/>
                          </a:solidFill>
                          <a:effectLst/>
                          <a:latin typeface="+mn-lt"/>
                          <a:ea typeface="+mn-ea"/>
                          <a:cs typeface="+mn-cs"/>
                        </a:rPr>
                        <a:t>A</a:t>
                      </a:r>
                      <a:r>
                        <a:rPr lang="lt-LT" sz="1800" kern="1200" dirty="0">
                          <a:solidFill>
                            <a:schemeClr val="tx1"/>
                          </a:solidFill>
                          <a:effectLst/>
                          <a:latin typeface="+mn-lt"/>
                          <a:ea typeface="+mn-ea"/>
                          <a:cs typeface="+mn-cs"/>
                        </a:rPr>
                        <a:t>tsinaujinančių išteklių energijos panaudojimo </a:t>
                      </a:r>
                    </a:p>
                    <a:p>
                      <a:pPr marL="0" indent="0" defTabSz="627063">
                        <a:buFontTx/>
                        <a:buNone/>
                      </a:pPr>
                      <a:r>
                        <a:rPr lang="lt-LT" sz="1800" kern="1200" dirty="0">
                          <a:solidFill>
                            <a:schemeClr val="tx1"/>
                          </a:solidFill>
                          <a:effectLst/>
                          <a:latin typeface="+mn-lt"/>
                          <a:ea typeface="+mn-ea"/>
                          <a:cs typeface="+mn-cs"/>
                        </a:rPr>
                        <a:t>plėtra efektyvios šilumos ir elektros energijos </a:t>
                      </a:r>
                    </a:p>
                    <a:p>
                      <a:pPr marL="0" indent="0" defTabSz="627063">
                        <a:buFontTx/>
                        <a:buNone/>
                      </a:pPr>
                      <a:r>
                        <a:rPr lang="lt-LT" sz="1800" kern="1200" dirty="0">
                          <a:solidFill>
                            <a:schemeClr val="tx1"/>
                          </a:solidFill>
                          <a:effectLst/>
                          <a:latin typeface="+mn-lt"/>
                          <a:ea typeface="+mn-ea"/>
                          <a:cs typeface="+mn-cs"/>
                        </a:rPr>
                        <a:t>gamybai kogeneracinėje elektrinėje Vilniuje</a:t>
                      </a:r>
                    </a:p>
                  </a:txBody>
                  <a:tcPr/>
                </a:tc>
                <a:extLst>
                  <a:ext uri="{0D108BD9-81ED-4DB2-BD59-A6C34878D82A}">
                    <a16:rowId xmlns:a16="http://schemas.microsoft.com/office/drawing/2014/main" val="644583324"/>
                  </a:ext>
                </a:extLst>
              </a:tr>
              <a:tr h="606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Pareiškėjai</a:t>
                      </a:r>
                      <a:endParaRPr lang="lt-LT" sz="1800" b="1" dirty="0">
                        <a:solidFill>
                          <a:sysClr val="windowText" lastClr="000000"/>
                        </a:solidFill>
                      </a:endParaRPr>
                    </a:p>
                  </a:txBody>
                  <a:tcPr/>
                </a:tc>
                <a:tc>
                  <a:txBody>
                    <a:bodyPr/>
                    <a:lstStyle/>
                    <a:p>
                      <a:r>
                        <a:rPr lang="lt-LT" sz="1800" b="0" kern="1200" dirty="0">
                          <a:solidFill>
                            <a:schemeClr val="tx1"/>
                          </a:solidFill>
                          <a:effectLst/>
                          <a:latin typeface="+mn-lt"/>
                          <a:ea typeface="+mn-ea"/>
                          <a:cs typeface="+mn-cs"/>
                        </a:rPr>
                        <a:t>UAB Vilniaus </a:t>
                      </a:r>
                      <a:r>
                        <a:rPr lang="lt-LT" sz="1800" b="0" kern="1200" dirty="0" err="1">
                          <a:solidFill>
                            <a:schemeClr val="tx1"/>
                          </a:solidFill>
                          <a:effectLst/>
                          <a:latin typeface="+mn-lt"/>
                          <a:ea typeface="+mn-ea"/>
                          <a:cs typeface="+mn-cs"/>
                        </a:rPr>
                        <a:t>kogeneracinė</a:t>
                      </a:r>
                      <a:r>
                        <a:rPr lang="lt-LT" sz="1800" b="0" kern="1200" dirty="0">
                          <a:solidFill>
                            <a:schemeClr val="tx1"/>
                          </a:solidFill>
                          <a:effectLst/>
                          <a:latin typeface="+mn-lt"/>
                          <a:ea typeface="+mn-ea"/>
                          <a:cs typeface="+mn-cs"/>
                        </a:rPr>
                        <a:t> jėgainė</a:t>
                      </a:r>
                    </a:p>
                  </a:txBody>
                  <a:tcPr/>
                </a:tc>
                <a:extLst>
                  <a:ext uri="{0D108BD9-81ED-4DB2-BD59-A6C34878D82A}">
                    <a16:rowId xmlns:a16="http://schemas.microsoft.com/office/drawing/2014/main" val="458734929"/>
                  </a:ext>
                </a:extLst>
              </a:tr>
            </a:tbl>
          </a:graphicData>
        </a:graphic>
      </p:graphicFrame>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6836" t="17694" r="60196" b="22501"/>
          <a:stretch>
            <a:fillRect/>
          </a:stretch>
        </p:blipFill>
        <p:spPr bwMode="auto">
          <a:xfrm>
            <a:off x="7900428" y="1311443"/>
            <a:ext cx="4291572" cy="501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24</a:t>
            </a:fld>
            <a:endParaRPr lang="lt-LT" altLang="lt-LT" dirty="0"/>
          </a:p>
        </p:txBody>
      </p:sp>
    </p:spTree>
    <p:extLst>
      <p:ext uri="{BB962C8B-B14F-4D97-AF65-F5344CB8AC3E}">
        <p14:creationId xmlns:p14="http://schemas.microsoft.com/office/powerpoint/2010/main" val="58955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2319003"/>
              </p:ext>
            </p:extLst>
          </p:nvPr>
        </p:nvGraphicFramePr>
        <p:xfrm>
          <a:off x="138723" y="71614"/>
          <a:ext cx="11771489" cy="4640580"/>
        </p:xfrm>
        <a:graphic>
          <a:graphicData uri="http://schemas.openxmlformats.org/drawingml/2006/table">
            <a:tbl>
              <a:tblPr firstRow="1" bandRow="1">
                <a:tableStyleId>{BC89EF96-8CEA-46FF-86C4-4CE0E7609802}</a:tableStyleId>
              </a:tblPr>
              <a:tblGrid>
                <a:gridCol w="2239346">
                  <a:extLst>
                    <a:ext uri="{9D8B030D-6E8A-4147-A177-3AD203B41FA5}">
                      <a16:colId xmlns:a16="http://schemas.microsoft.com/office/drawing/2014/main" val="302480529"/>
                    </a:ext>
                  </a:extLst>
                </a:gridCol>
                <a:gridCol w="9532143">
                  <a:extLst>
                    <a:ext uri="{9D8B030D-6E8A-4147-A177-3AD203B41FA5}">
                      <a16:colId xmlns:a16="http://schemas.microsoft.com/office/drawing/2014/main" val="2119010297"/>
                    </a:ext>
                  </a:extLst>
                </a:gridCol>
              </a:tblGrid>
              <a:tr h="772448">
                <a:tc gridSpan="2">
                  <a:txBody>
                    <a:bodyPr/>
                    <a:lstStyle/>
                    <a:p>
                      <a:pPr algn="ctr"/>
                      <a:endParaRPr lang="lt-LT" sz="1050" kern="1200" cap="all" dirty="0">
                        <a:effectLst/>
                      </a:endParaRPr>
                    </a:p>
                    <a:p>
                      <a:pPr algn="ctr"/>
                      <a:r>
                        <a:rPr lang="lt-LT" sz="2000" kern="1200" cap="all" dirty="0">
                          <a:effectLst/>
                        </a:rPr>
                        <a:t>04.1.1-LVPA-V-108 priemonė</a:t>
                      </a:r>
                    </a:p>
                    <a:p>
                      <a:pPr algn="ctr"/>
                      <a:r>
                        <a:rPr lang="lt-LT" sz="2000" kern="1200" cap="all" dirty="0">
                          <a:effectLst/>
                        </a:rPr>
                        <a:t>„Didelio efektyvumo kogeneracijos skatinimas Vilniaus</a:t>
                      </a:r>
                      <a:r>
                        <a:rPr lang="lt-LT" sz="2000" kern="1200" cap="all" baseline="0" dirty="0">
                          <a:effectLst/>
                        </a:rPr>
                        <a:t> </a:t>
                      </a:r>
                      <a:r>
                        <a:rPr lang="lt-LT" sz="2000" kern="1200" cap="all" dirty="0">
                          <a:effectLst/>
                        </a:rPr>
                        <a:t>mieste“</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1761875">
                <a:tc>
                  <a:txBody>
                    <a:bodyPr/>
                    <a:lstStyle/>
                    <a:p>
                      <a:r>
                        <a:rPr lang="lt-LT" sz="1800" b="1" dirty="0">
                          <a:solidFill>
                            <a:schemeClr val="tx1"/>
                          </a:solidFill>
                        </a:rPr>
                        <a:t>Planuojami</a:t>
                      </a:r>
                      <a:r>
                        <a:rPr lang="lt-LT" sz="1800" b="1" baseline="0" dirty="0">
                          <a:solidFill>
                            <a:schemeClr val="tx1"/>
                          </a:solidFill>
                        </a:rPr>
                        <a:t> a</a:t>
                      </a:r>
                      <a:r>
                        <a:rPr lang="lt-LT" sz="1800" b="1" dirty="0">
                          <a:solidFill>
                            <a:schemeClr val="tx1"/>
                          </a:solidFill>
                        </a:rPr>
                        <a:t>trankos kriterijai</a:t>
                      </a:r>
                    </a:p>
                    <a:p>
                      <a:endParaRPr lang="lt-LT" sz="1800" b="1" dirty="0">
                        <a:solidFill>
                          <a:schemeClr val="tx1"/>
                        </a:solidFill>
                      </a:endParaRPr>
                    </a:p>
                  </a:txBody>
                  <a:tcPr/>
                </a:tc>
                <a:tc>
                  <a:txBody>
                    <a:bodyPr/>
                    <a:lstStyle/>
                    <a:p>
                      <a:pPr marL="0" lvl="1" indent="0">
                        <a:buFontTx/>
                        <a:buNone/>
                      </a:pPr>
                      <a:r>
                        <a:rPr lang="lt-LT" sz="1700" b="1" dirty="0">
                          <a:solidFill>
                            <a:sysClr val="windowText" lastClr="000000"/>
                          </a:solidFill>
                        </a:rPr>
                        <a:t>Specialusis </a:t>
                      </a:r>
                    </a:p>
                    <a:p>
                      <a:pPr marL="0" lvl="1" indent="0">
                        <a:buFontTx/>
                        <a:buNone/>
                      </a:pPr>
                      <a:r>
                        <a:rPr lang="lt-LT" sz="1700" b="0" strike="noStrike" dirty="0"/>
                        <a:t>Projektas atitinka Nacionalinės šilumos ūkio plėtros 2015–2021 metų programą:</a:t>
                      </a:r>
                    </a:p>
                    <a:p>
                      <a:pPr marL="176213" lvl="1" indent="-176213">
                        <a:buFontTx/>
                        <a:buNone/>
                      </a:pPr>
                      <a:r>
                        <a:rPr lang="lt-LT" sz="1700" b="0" strike="noStrike" dirty="0"/>
                        <a:t>(</a:t>
                      </a:r>
                      <a:r>
                        <a:rPr lang="lt-LT" sz="1700" b="0" i="1" strike="noStrike" dirty="0"/>
                        <a:t>1.1.1. priemonė</a:t>
                      </a:r>
                      <a:r>
                        <a:rPr lang="lt-LT" sz="1700" b="0" i="1" strike="noStrike" baseline="0" dirty="0"/>
                        <a:t> „Rekonstruojant esamus kogeneracinius pajėgumus ar statant naujus, užtikrinti, kad Vilniaus centralizuoto šilumos tiekimo sistemoje papildomai būtų įrengta iki 145 MW elektrinės galios / iki 240 MW šiluminės galios atsinaujinančius ir (ar) vietinius energijos išteklius (komunalines atliekas) naudojančių įrenginių“ ir joje detalizuotus techninius parametrus (2 priedo 1.1.1 papunktis</a:t>
                      </a:r>
                      <a:r>
                        <a:rPr lang="lt-LT" sz="1700" b="0" strike="noStrike" baseline="0" dirty="0"/>
                        <a:t>). </a:t>
                      </a:r>
                      <a:endParaRPr lang="lt-LT" sz="1700" b="0" strike="noStrike" dirty="0"/>
                    </a:p>
                  </a:txBody>
                  <a:tcPr/>
                </a:tc>
                <a:extLst>
                  <a:ext uri="{0D108BD9-81ED-4DB2-BD59-A6C34878D82A}">
                    <a16:rowId xmlns:a16="http://schemas.microsoft.com/office/drawing/2014/main" val="96863730"/>
                  </a:ext>
                </a:extLst>
              </a:tr>
              <a:tr h="1507368">
                <a:tc>
                  <a:txBody>
                    <a:bodyPr/>
                    <a:lstStyle/>
                    <a:p>
                      <a:r>
                        <a:rPr lang="lt-LT" sz="1800" b="1" dirty="0">
                          <a:solidFill>
                            <a:schemeClr val="tx1"/>
                          </a:solidFill>
                        </a:rPr>
                        <a:t>Tinkamos finansuoti</a:t>
                      </a:r>
                      <a:r>
                        <a:rPr lang="lt-LT" sz="1800" b="1" baseline="0" dirty="0">
                          <a:solidFill>
                            <a:schemeClr val="tx1"/>
                          </a:solidFill>
                        </a:rPr>
                        <a:t> išlaidos (preliminaru, PFSA nepatvirtintas)</a:t>
                      </a:r>
                      <a:endParaRPr lang="lt-LT" sz="1800" b="1" dirty="0">
                        <a:solidFill>
                          <a:schemeClr val="tx1"/>
                        </a:solidFill>
                      </a:endParaRPr>
                    </a:p>
                  </a:txBody>
                  <a:tcPr/>
                </a:tc>
                <a:tc>
                  <a:txBody>
                    <a:bodyPr/>
                    <a:lstStyle/>
                    <a:p>
                      <a:pPr marL="285750" marR="0" lvl="1" indent="-285750" algn="l" defTabSz="914400" rtl="0" eaLnBrk="1" fontAlgn="auto" latinLnBrk="0" hangingPunct="1">
                        <a:lnSpc>
                          <a:spcPct val="100000"/>
                        </a:lnSpc>
                        <a:spcBef>
                          <a:spcPts val="0"/>
                        </a:spcBef>
                        <a:spcAft>
                          <a:spcPts val="600"/>
                        </a:spcAft>
                        <a:buClrTx/>
                        <a:buSzTx/>
                        <a:buFontTx/>
                        <a:buChar char="-"/>
                        <a:tabLst/>
                        <a:defRPr/>
                      </a:pPr>
                      <a:r>
                        <a:rPr lang="lt-LT" sz="1700" b="0" strike="noStrike" kern="1200" dirty="0">
                          <a:solidFill>
                            <a:schemeClr val="tx1"/>
                          </a:solidFill>
                          <a:latin typeface="+mn-lt"/>
                          <a:ea typeface="+mn-ea"/>
                          <a:cs typeface="+mn-cs"/>
                        </a:rPr>
                        <a:t>pasirengimo projektui veiklos, statybos, rekonstravimo, remonto, griovimo ir kt. su projekto veiklomis susijusių darbų išlaidos (įranga ir įrengimai tame tarpe); </a:t>
                      </a:r>
                    </a:p>
                    <a:p>
                      <a:pPr marL="285750" lvl="1" indent="-285750">
                        <a:spcAft>
                          <a:spcPts val="600"/>
                        </a:spcAft>
                        <a:buFontTx/>
                        <a:buChar char="-"/>
                      </a:pPr>
                      <a:r>
                        <a:rPr lang="lt-LT" sz="1700" b="0" strike="noStrike" dirty="0"/>
                        <a:t>projektavimo, techninės priežiūros ir projekto vykdymo priežiūros išlaidos;</a:t>
                      </a:r>
                    </a:p>
                    <a:p>
                      <a:pPr marL="285750" lvl="1" indent="-285750">
                        <a:spcAft>
                          <a:spcPts val="600"/>
                        </a:spcAft>
                        <a:buFontTx/>
                        <a:buChar char="-"/>
                      </a:pPr>
                      <a:r>
                        <a:rPr lang="lt-LT" sz="1700" b="0" strike="noStrike" dirty="0"/>
                        <a:t>statybos leidimo dokumentai, sukurto turto draudimo išlaidos, pastato (statinio) inventorizacijos ir teisinės registracijos išlaidos ir </a:t>
                      </a:r>
                      <a:r>
                        <a:rPr lang="lt-LT" sz="1700" b="0" strike="noStrike" dirty="0" err="1"/>
                        <a:t>pan</a:t>
                      </a:r>
                      <a:r>
                        <a:rPr lang="lt-LT" sz="1700" b="0" strike="noStrike" dirty="0"/>
                        <a:t>;</a:t>
                      </a:r>
                    </a:p>
                    <a:p>
                      <a:pPr marL="285750" lvl="1" indent="-285750">
                        <a:buFontTx/>
                        <a:buChar char="-"/>
                      </a:pPr>
                      <a:r>
                        <a:rPr lang="lt-LT" sz="1700" b="0" strike="noStrike" dirty="0"/>
                        <a:t>prisijungimo prie inžinerinių tinklų išlaidos</a:t>
                      </a:r>
                      <a:r>
                        <a:rPr lang="lt-LT" sz="1700" b="0" strike="noStrike" baseline="0" dirty="0"/>
                        <a:t> ir kt.</a:t>
                      </a:r>
                      <a:endParaRPr lang="lt-LT" sz="1700" b="0" strike="noStrike" dirty="0"/>
                    </a:p>
                  </a:txBody>
                  <a:tcPr/>
                </a:tc>
                <a:extLst>
                  <a:ext uri="{0D108BD9-81ED-4DB2-BD59-A6C34878D82A}">
                    <a16:rowId xmlns:a16="http://schemas.microsoft.com/office/drawing/2014/main" val="2592032553"/>
                  </a:ext>
                </a:extLst>
              </a:tr>
            </a:tbl>
          </a:graphicData>
        </a:graphic>
      </p:graphicFrame>
      <p:pic>
        <p:nvPicPr>
          <p:cNvPr id="2" name="Picture 1"/>
          <p:cNvPicPr>
            <a:picLocks noChangeAspect="1"/>
          </p:cNvPicPr>
          <p:nvPr/>
        </p:nvPicPr>
        <p:blipFill>
          <a:blip r:embed="rId3"/>
          <a:stretch>
            <a:fillRect/>
          </a:stretch>
        </p:blipFill>
        <p:spPr>
          <a:xfrm>
            <a:off x="138723" y="4433006"/>
            <a:ext cx="11888230" cy="1333370"/>
          </a:xfrm>
          <a:prstGeom prst="rect">
            <a:avLst/>
          </a:prstGeom>
        </p:spPr>
      </p:pic>
      <p:sp>
        <p:nvSpPr>
          <p:cNvPr id="3" name="Rectangle 2"/>
          <p:cNvSpPr/>
          <p:nvPr/>
        </p:nvSpPr>
        <p:spPr>
          <a:xfrm>
            <a:off x="2257610" y="4860488"/>
            <a:ext cx="1877437" cy="369332"/>
          </a:xfrm>
          <a:prstGeom prst="rect">
            <a:avLst/>
          </a:prstGeom>
        </p:spPr>
        <p:txBody>
          <a:bodyPr wrap="none">
            <a:spAutoFit/>
          </a:bodyPr>
          <a:lstStyle/>
          <a:p>
            <a:r>
              <a:rPr lang="lt-LT" b="1" dirty="0"/>
              <a:t>2016 m. III </a:t>
            </a:r>
            <a:r>
              <a:rPr lang="lt-LT" b="1" dirty="0" err="1"/>
              <a:t>ketv</a:t>
            </a:r>
            <a:r>
              <a:rPr lang="lt-LT" dirty="0"/>
              <a:t>.</a:t>
            </a:r>
          </a:p>
        </p:txBody>
      </p:sp>
      <p:sp>
        <p:nvSpPr>
          <p:cNvPr id="5" name="TextBox 4"/>
          <p:cNvSpPr txBox="1"/>
          <p:nvPr/>
        </p:nvSpPr>
        <p:spPr>
          <a:xfrm>
            <a:off x="2257610" y="5413024"/>
            <a:ext cx="2260600" cy="646331"/>
          </a:xfrm>
          <a:prstGeom prst="rect">
            <a:avLst/>
          </a:prstGeom>
          <a:noFill/>
        </p:spPr>
        <p:txBody>
          <a:bodyPr wrap="square" rtlCol="0">
            <a:spAutoFit/>
          </a:bodyPr>
          <a:lstStyle/>
          <a:p>
            <a:r>
              <a:rPr lang="lt-LT" b="1" dirty="0"/>
              <a:t>PFSA tvirtinimas (planuojama)</a:t>
            </a:r>
          </a:p>
        </p:txBody>
      </p:sp>
      <p:sp>
        <p:nvSpPr>
          <p:cNvPr id="9" name="Rectangle 8"/>
          <p:cNvSpPr/>
          <p:nvPr/>
        </p:nvSpPr>
        <p:spPr>
          <a:xfrm>
            <a:off x="7172489" y="4915025"/>
            <a:ext cx="1903085" cy="369332"/>
          </a:xfrm>
          <a:prstGeom prst="rect">
            <a:avLst/>
          </a:prstGeom>
        </p:spPr>
        <p:txBody>
          <a:bodyPr wrap="none">
            <a:spAutoFit/>
          </a:bodyPr>
          <a:lstStyle/>
          <a:p>
            <a:r>
              <a:rPr lang="lt-LT" b="1" dirty="0"/>
              <a:t>2016 m. IV </a:t>
            </a:r>
            <a:r>
              <a:rPr lang="lt-LT" b="1" dirty="0" err="1"/>
              <a:t>ketv</a:t>
            </a:r>
            <a:r>
              <a:rPr lang="lt-LT" dirty="0"/>
              <a:t>.</a:t>
            </a:r>
          </a:p>
        </p:txBody>
      </p:sp>
      <p:sp>
        <p:nvSpPr>
          <p:cNvPr id="10" name="TextBox 9"/>
          <p:cNvSpPr txBox="1"/>
          <p:nvPr/>
        </p:nvSpPr>
        <p:spPr>
          <a:xfrm>
            <a:off x="7172489" y="5444814"/>
            <a:ext cx="4414413" cy="369332"/>
          </a:xfrm>
          <a:prstGeom prst="rect">
            <a:avLst/>
          </a:prstGeom>
          <a:noFill/>
        </p:spPr>
        <p:txBody>
          <a:bodyPr wrap="square" rtlCol="0">
            <a:spAutoFit/>
          </a:bodyPr>
          <a:lstStyle/>
          <a:p>
            <a:r>
              <a:rPr lang="lt-LT" b="1" dirty="0"/>
              <a:t>VPS 82,9 mln. € </a:t>
            </a:r>
          </a:p>
        </p:txBody>
      </p:sp>
      <p:sp>
        <p:nvSpPr>
          <p:cNvPr id="6" name="Slide Number Placeholder 5"/>
          <p:cNvSpPr>
            <a:spLocks noGrp="1"/>
          </p:cNvSpPr>
          <p:nvPr>
            <p:ph type="sldNum" sz="quarter" idx="12"/>
          </p:nvPr>
        </p:nvSpPr>
        <p:spPr/>
        <p:txBody>
          <a:bodyPr/>
          <a:lstStyle/>
          <a:p>
            <a:pPr>
              <a:defRPr/>
            </a:pPr>
            <a:fld id="{946226C6-D803-43B3-B5EA-F2434415298E}" type="slidenum">
              <a:rPr lang="lt-LT" altLang="lt-LT" smtClean="0"/>
              <a:pPr>
                <a:defRPr/>
              </a:pPr>
              <a:t>25</a:t>
            </a:fld>
            <a:endParaRPr lang="lt-LT" altLang="lt-LT" dirty="0"/>
          </a:p>
        </p:txBody>
      </p:sp>
    </p:spTree>
    <p:extLst>
      <p:ext uri="{BB962C8B-B14F-4D97-AF65-F5344CB8AC3E}">
        <p14:creationId xmlns:p14="http://schemas.microsoft.com/office/powerpoint/2010/main" val="225769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9091" r="1890" b="3501"/>
          <a:stretch/>
        </p:blipFill>
        <p:spPr>
          <a:xfrm>
            <a:off x="8987588" y="3306221"/>
            <a:ext cx="3079916" cy="30945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115" r="11737"/>
          <a:stretch/>
        </p:blipFill>
        <p:spPr>
          <a:xfrm>
            <a:off x="8987588" y="152400"/>
            <a:ext cx="3079916" cy="315382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10105933"/>
              </p:ext>
            </p:extLst>
          </p:nvPr>
        </p:nvGraphicFramePr>
        <p:xfrm>
          <a:off x="151251" y="152400"/>
          <a:ext cx="8860589" cy="6487227"/>
        </p:xfrm>
        <a:graphic>
          <a:graphicData uri="http://schemas.openxmlformats.org/drawingml/2006/table">
            <a:tbl>
              <a:tblPr firstRow="1" bandRow="1">
                <a:tableStyleId>{BC89EF96-8CEA-46FF-86C4-4CE0E7609802}</a:tableStyleId>
              </a:tblPr>
              <a:tblGrid>
                <a:gridCol w="1773990">
                  <a:extLst>
                    <a:ext uri="{9D8B030D-6E8A-4147-A177-3AD203B41FA5}">
                      <a16:colId xmlns:a16="http://schemas.microsoft.com/office/drawing/2014/main" val="302480529"/>
                    </a:ext>
                  </a:extLst>
                </a:gridCol>
                <a:gridCol w="7086599">
                  <a:extLst>
                    <a:ext uri="{9D8B030D-6E8A-4147-A177-3AD203B41FA5}">
                      <a16:colId xmlns:a16="http://schemas.microsoft.com/office/drawing/2014/main" val="2119010297"/>
                    </a:ext>
                  </a:extLst>
                </a:gridCol>
              </a:tblGrid>
              <a:tr h="785445">
                <a:tc gridSpan="2">
                  <a:txBody>
                    <a:bodyPr/>
                    <a:lstStyle/>
                    <a:p>
                      <a:pPr algn="ctr"/>
                      <a:r>
                        <a:rPr lang="lt-LT" sz="2000" kern="1200" cap="all" dirty="0">
                          <a:effectLst/>
                        </a:rPr>
                        <a:t>04.1.1-LVPA-K-110 priemonė</a:t>
                      </a:r>
                    </a:p>
                    <a:p>
                      <a:pPr algn="ctr"/>
                      <a:r>
                        <a:rPr lang="lt-LT" sz="2000" kern="1200" cap="all" dirty="0">
                          <a:effectLst/>
                        </a:rPr>
                        <a:t>„Nedidelės galios biokuro kogeneracijos skatinimas“</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421722">
                <a:tc>
                  <a:txBody>
                    <a:bodyPr/>
                    <a:lstStyle/>
                    <a:p>
                      <a:r>
                        <a:rPr lang="lt-LT" sz="1700" b="1" dirty="0"/>
                        <a:t>Biudžetas</a:t>
                      </a:r>
                      <a:endParaRPr lang="lt-LT" sz="1700" b="1" dirty="0">
                        <a:solidFill>
                          <a:sysClr val="windowText" lastClr="000000"/>
                        </a:solidFill>
                      </a:endParaRPr>
                    </a:p>
                  </a:txBody>
                  <a:tcPr/>
                </a:tc>
                <a:tc>
                  <a:txBody>
                    <a:bodyPr/>
                    <a:lstStyle/>
                    <a:p>
                      <a:r>
                        <a:rPr lang="lt-LT" sz="1700" strike="noStrike" dirty="0"/>
                        <a:t>12 mln. €, SF</a:t>
                      </a:r>
                    </a:p>
                  </a:txBody>
                  <a:tcPr/>
                </a:tc>
                <a:extLst>
                  <a:ext uri="{0D108BD9-81ED-4DB2-BD59-A6C34878D82A}">
                    <a16:rowId xmlns:a16="http://schemas.microsoft.com/office/drawing/2014/main" val="96863730"/>
                  </a:ext>
                </a:extLst>
              </a:tr>
              <a:tr h="584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dirty="0"/>
                        <a:t>Finansavimo intensyvumas</a:t>
                      </a:r>
                      <a:endParaRPr lang="lt-LT" sz="1700" b="1" dirty="0">
                        <a:solidFill>
                          <a:sysClr val="windowText" lastClr="000000"/>
                        </a:solidFill>
                      </a:endParaRPr>
                    </a:p>
                  </a:txBody>
                  <a:tcPr/>
                </a:tc>
                <a:tc>
                  <a:txBody>
                    <a:bodyPr/>
                    <a:lstStyle/>
                    <a:p>
                      <a:r>
                        <a:rPr lang="lt-LT" sz="1700" strike="noStrike" dirty="0"/>
                        <a:t>Iki 50 </a:t>
                      </a:r>
                      <a:r>
                        <a:rPr lang="en-US" sz="1700" strike="noStrike" dirty="0"/>
                        <a:t>%</a:t>
                      </a:r>
                      <a:endParaRPr lang="lt-LT" sz="1700" strike="noStrike" dirty="0"/>
                    </a:p>
                  </a:txBody>
                  <a:tcPr/>
                </a:tc>
                <a:extLst>
                  <a:ext uri="{0D108BD9-81ED-4DB2-BD59-A6C34878D82A}">
                    <a16:rowId xmlns:a16="http://schemas.microsoft.com/office/drawing/2014/main" val="3716249747"/>
                  </a:ext>
                </a:extLst>
              </a:tr>
              <a:tr h="521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dirty="0"/>
                        <a:t>Finansavimo forma</a:t>
                      </a:r>
                      <a:endParaRPr lang="lt-LT" sz="1700" b="1" dirty="0">
                        <a:solidFill>
                          <a:sysClr val="windowText" lastClr="000000"/>
                        </a:solidFill>
                      </a:endParaRPr>
                    </a:p>
                  </a:txBody>
                  <a:tcPr/>
                </a:tc>
                <a:tc>
                  <a:txBody>
                    <a:bodyPr/>
                    <a:lstStyle/>
                    <a:p>
                      <a:r>
                        <a:rPr lang="lt-LT" sz="1700" dirty="0"/>
                        <a:t>Subsidija</a:t>
                      </a:r>
                      <a:endParaRPr lang="lt-LT" sz="1700" strike="noStrike" dirty="0"/>
                    </a:p>
                  </a:txBody>
                  <a:tcPr/>
                </a:tc>
                <a:extLst>
                  <a:ext uri="{0D108BD9-81ED-4DB2-BD59-A6C34878D82A}">
                    <a16:rowId xmlns:a16="http://schemas.microsoft.com/office/drawing/2014/main" val="2892342070"/>
                  </a:ext>
                </a:extLst>
              </a:tr>
              <a:tr h="530693">
                <a:tc>
                  <a:txBody>
                    <a:bodyPr/>
                    <a:lstStyle/>
                    <a:p>
                      <a:r>
                        <a:rPr lang="lt-LT" sz="1700" b="1" dirty="0"/>
                        <a:t>Projektų atrankos būdas</a:t>
                      </a:r>
                      <a:endParaRPr lang="lt-LT" sz="1700" b="1" dirty="0">
                        <a:solidFill>
                          <a:sysClr val="windowText" lastClr="000000"/>
                        </a:solidFill>
                      </a:endParaRPr>
                    </a:p>
                  </a:txBody>
                  <a:tcPr/>
                </a:tc>
                <a:tc>
                  <a:txBody>
                    <a:bodyPr/>
                    <a:lstStyle/>
                    <a:p>
                      <a:r>
                        <a:rPr lang="lt-LT" sz="1700" strike="noStrike" dirty="0"/>
                        <a:t>Konkursas</a:t>
                      </a:r>
                    </a:p>
                  </a:txBody>
                  <a:tcPr/>
                </a:tc>
                <a:extLst>
                  <a:ext uri="{0D108BD9-81ED-4DB2-BD59-A6C34878D82A}">
                    <a16:rowId xmlns:a16="http://schemas.microsoft.com/office/drawing/2014/main" val="469965292"/>
                  </a:ext>
                </a:extLst>
              </a:tr>
              <a:tr h="1210980">
                <a:tc>
                  <a:txBody>
                    <a:bodyPr/>
                    <a:lstStyle/>
                    <a:p>
                      <a:r>
                        <a:rPr lang="lt-LT" sz="1700" b="1" dirty="0"/>
                        <a:t>Finansuojama veikla</a:t>
                      </a:r>
                      <a:endParaRPr lang="lt-LT" sz="1700" b="1" dirty="0">
                        <a:solidFill>
                          <a:sysClr val="windowText" lastClr="000000"/>
                        </a:solidFill>
                      </a:endParaRPr>
                    </a:p>
                  </a:txBody>
                  <a:tcPr/>
                </a:tc>
                <a:tc>
                  <a:txBody>
                    <a:bodyPr/>
                    <a:lstStyle/>
                    <a:p>
                      <a:pPr marL="0" indent="0" algn="just">
                        <a:buFontTx/>
                        <a:buNone/>
                      </a:pPr>
                      <a:r>
                        <a:rPr lang="lt-LT" sz="1700" strike="noStrike" kern="1200" dirty="0">
                          <a:solidFill>
                            <a:schemeClr val="tx1"/>
                          </a:solidFill>
                          <a:effectLst/>
                          <a:latin typeface="+mn-lt"/>
                          <a:ea typeface="+mn-ea"/>
                          <a:cs typeface="+mn-cs"/>
                        </a:rPr>
                        <a:t>Investicinė pagalba naujiems arba atnaujinamiems (iki 5 MW elektrinės galios (visas nominalus šiluminis našumas ne didesnis nei 20 MW) didelio naudingumo kogeneracijos įrenginiams (išskyrus Vilniuje ir Kaune)</a:t>
                      </a:r>
                      <a:endParaRPr lang="lt-LT" sz="1700" strike="sngStrike" kern="1200" dirty="0">
                        <a:solidFill>
                          <a:schemeClr val="tx1"/>
                        </a:solidFill>
                        <a:effectLst/>
                        <a:latin typeface="+mn-lt"/>
                        <a:ea typeface="+mn-ea"/>
                        <a:cs typeface="+mn-cs"/>
                      </a:endParaRPr>
                    </a:p>
                  </a:txBody>
                  <a:tcPr/>
                </a:tc>
                <a:extLst>
                  <a:ext uri="{0D108BD9-81ED-4DB2-BD59-A6C34878D82A}">
                    <a16:rowId xmlns:a16="http://schemas.microsoft.com/office/drawing/2014/main" val="644583324"/>
                  </a:ext>
                </a:extLst>
              </a:tr>
              <a:tr h="577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dirty="0"/>
                        <a:t>Pareiškėjai</a:t>
                      </a:r>
                      <a:endParaRPr lang="lt-LT" sz="1700" b="1" dirty="0">
                        <a:solidFill>
                          <a:sysClr val="windowText" lastClr="000000"/>
                        </a:solidFill>
                      </a:endParaRPr>
                    </a:p>
                  </a:txBody>
                  <a:tcPr/>
                </a:tc>
                <a:tc>
                  <a:txBody>
                    <a:bodyPr/>
                    <a:lstStyle/>
                    <a:p>
                      <a:pPr algn="just">
                        <a:spcAft>
                          <a:spcPts val="600"/>
                        </a:spcAft>
                      </a:pPr>
                      <a:r>
                        <a:rPr lang="lt-LT" sz="1700" b="0" u="none" strike="noStrike" dirty="0"/>
                        <a:t>Juridiniai asmenys, valdantys centralizuotus šilumos tinklus nuosavybės teise ar kitais pagrindais ir turintys šilumos tiekimo licencijas;</a:t>
                      </a:r>
                    </a:p>
                    <a:p>
                      <a:pPr algn="just"/>
                      <a:r>
                        <a:rPr lang="lt-LT" sz="1700" b="0" u="none" strike="noStrike" dirty="0"/>
                        <a:t>Juridiniai asmenys, turintys leidimą plėsti elektros energijos gamybos pajėgumus ir turintys prisijungimą prie centralizuoto šilumos perdavimo tinklo (arba turintys prisijungimo prie centralizuoto šilumos perdavimo tinklo sąlygas, kurios bus išpildytos projekto įgyvendinimo metu).</a:t>
                      </a:r>
                    </a:p>
                    <a:p>
                      <a:endParaRPr lang="lt-LT" sz="1700" b="0" u="none" strike="sngStrike" dirty="0"/>
                    </a:p>
                  </a:txBody>
                  <a:tcPr/>
                </a:tc>
                <a:extLst>
                  <a:ext uri="{0D108BD9-81ED-4DB2-BD59-A6C34878D82A}">
                    <a16:rowId xmlns:a16="http://schemas.microsoft.com/office/drawing/2014/main" val="458734929"/>
                  </a:ext>
                </a:extLst>
              </a:tr>
            </a:tbl>
          </a:graphicData>
        </a:graphic>
      </p:graphicFrame>
      <p:sp>
        <p:nvSpPr>
          <p:cNvPr id="3" name="Slide Number Placeholder 2"/>
          <p:cNvSpPr>
            <a:spLocks noGrp="1"/>
          </p:cNvSpPr>
          <p:nvPr>
            <p:ph type="sldNum" sz="quarter" idx="12"/>
          </p:nvPr>
        </p:nvSpPr>
        <p:spPr/>
        <p:txBody>
          <a:bodyPr/>
          <a:lstStyle/>
          <a:p>
            <a:pPr>
              <a:defRPr/>
            </a:pPr>
            <a:fld id="{946226C6-D803-43B3-B5EA-F2434415298E}" type="slidenum">
              <a:rPr lang="lt-LT" altLang="lt-LT" smtClean="0"/>
              <a:pPr>
                <a:defRPr/>
              </a:pPr>
              <a:t>26</a:t>
            </a:fld>
            <a:endParaRPr lang="lt-LT" altLang="lt-LT" dirty="0"/>
          </a:p>
        </p:txBody>
      </p:sp>
    </p:spTree>
    <p:extLst>
      <p:ext uri="{BB962C8B-B14F-4D97-AF65-F5344CB8AC3E}">
        <p14:creationId xmlns:p14="http://schemas.microsoft.com/office/powerpoint/2010/main" val="187710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473202"/>
              </p:ext>
            </p:extLst>
          </p:nvPr>
        </p:nvGraphicFramePr>
        <p:xfrm>
          <a:off x="127000" y="152400"/>
          <a:ext cx="11887200" cy="5321968"/>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302480529"/>
                    </a:ext>
                  </a:extLst>
                </a:gridCol>
                <a:gridCol w="9625842">
                  <a:extLst>
                    <a:ext uri="{9D8B030D-6E8A-4147-A177-3AD203B41FA5}">
                      <a16:colId xmlns:a16="http://schemas.microsoft.com/office/drawing/2014/main" val="2119010297"/>
                    </a:ext>
                  </a:extLst>
                </a:gridCol>
              </a:tblGrid>
              <a:tr h="749392">
                <a:tc gridSpan="2">
                  <a:txBody>
                    <a:bodyPr/>
                    <a:lstStyle/>
                    <a:p>
                      <a:pPr algn="ctr"/>
                      <a:r>
                        <a:rPr lang="lt-LT" sz="2000" kern="1200" cap="all" dirty="0">
                          <a:effectLst/>
                        </a:rPr>
                        <a:t>04.1.1-LVPA-K-110 priemonė</a:t>
                      </a:r>
                    </a:p>
                    <a:p>
                      <a:pPr algn="ctr"/>
                      <a:r>
                        <a:rPr lang="lt-LT" sz="2000" kern="1200" cap="all" dirty="0">
                          <a:effectLst/>
                        </a:rPr>
                        <a:t>„Nedidelės galios biokuro kogeneracijos skatinimas“</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4572576">
                <a:tc>
                  <a:txBody>
                    <a:bodyPr/>
                    <a:lstStyle/>
                    <a:p>
                      <a:endParaRPr lang="lt-LT" sz="1800" b="1" dirty="0">
                        <a:solidFill>
                          <a:sysClr val="windowText" lastClr="000000"/>
                        </a:solidFill>
                      </a:endParaRPr>
                    </a:p>
                    <a:p>
                      <a:r>
                        <a:rPr lang="lt-LT" sz="1800" b="1" dirty="0">
                          <a:solidFill>
                            <a:sysClr val="windowText" lastClr="000000"/>
                          </a:solidFill>
                        </a:rPr>
                        <a:t>Atrankos kriterijai</a:t>
                      </a:r>
                    </a:p>
                  </a:txBody>
                  <a:tcPr/>
                </a:tc>
                <a:tc>
                  <a:txBody>
                    <a:bodyPr/>
                    <a:lstStyle/>
                    <a:p>
                      <a:pPr marL="0" indent="0">
                        <a:buFontTx/>
                        <a:buNone/>
                      </a:pPr>
                      <a:endParaRPr lang="lt-LT" sz="1800" b="1" strike="noStrike" dirty="0"/>
                    </a:p>
                    <a:p>
                      <a:pPr marL="0" indent="0">
                        <a:buFontTx/>
                        <a:buNone/>
                      </a:pPr>
                      <a:endParaRPr lang="lt-LT" sz="1800" b="1" strike="noStrike" dirty="0"/>
                    </a:p>
                    <a:p>
                      <a:pPr marL="0" indent="0">
                        <a:buFontTx/>
                        <a:buNone/>
                      </a:pPr>
                      <a:r>
                        <a:rPr lang="lt-LT" sz="1800" b="1" strike="noStrike" dirty="0"/>
                        <a:t>Specialusis:</a:t>
                      </a:r>
                    </a:p>
                    <a:p>
                      <a:pPr marL="742950" lvl="1" indent="-285750">
                        <a:buFontTx/>
                        <a:buChar char="-"/>
                      </a:pPr>
                      <a:r>
                        <a:rPr lang="lt-LT" sz="1800" kern="1200" dirty="0">
                          <a:solidFill>
                            <a:schemeClr val="tx1"/>
                          </a:solidFill>
                          <a:effectLst/>
                          <a:latin typeface="+mn-lt"/>
                          <a:ea typeface="+mn-ea"/>
                          <a:cs typeface="+mn-cs"/>
                        </a:rPr>
                        <a:t>projektas atitinka Nacionalinės šilumos ūkio plėtros 2015–2021 metų programos 1.1.3. priemonę</a:t>
                      </a:r>
                      <a:r>
                        <a:rPr lang="lt-LT" sz="1800" kern="1200" baseline="0" dirty="0">
                          <a:solidFill>
                            <a:schemeClr val="tx1"/>
                          </a:solidFill>
                          <a:effectLst/>
                          <a:latin typeface="+mn-lt"/>
                          <a:ea typeface="+mn-ea"/>
                          <a:cs typeface="+mn-cs"/>
                        </a:rPr>
                        <a:t> „</a:t>
                      </a:r>
                      <a:r>
                        <a:rPr lang="lt-LT" sz="1800" i="1" kern="1200" dirty="0">
                          <a:solidFill>
                            <a:schemeClr val="tx1"/>
                          </a:solidFill>
                          <a:effectLst/>
                          <a:latin typeface="+mn-lt"/>
                          <a:ea typeface="+mn-ea"/>
                          <a:cs typeface="+mn-cs"/>
                        </a:rPr>
                        <a:t>Statant naujus kogeneracinius pajėgumus, užtikrinti, kad kitų miestų centralizuoto šilumos tiekimo sistemoje papildomai būtų įrengta 43 MW elektrinės galios biokuro ir (ar) biodujų kogeneracinių įrenginių“ (2 priedo 1.1.3 papunktis)“</a:t>
                      </a:r>
                      <a:r>
                        <a:rPr lang="lt-LT" sz="1800" kern="1200" dirty="0">
                          <a:solidFill>
                            <a:schemeClr val="tx1"/>
                          </a:solidFill>
                          <a:effectLst/>
                          <a:latin typeface="+mn-lt"/>
                          <a:ea typeface="+mn-ea"/>
                          <a:cs typeface="+mn-cs"/>
                        </a:rPr>
                        <a:t>.</a:t>
                      </a:r>
                    </a:p>
                    <a:p>
                      <a:pPr marL="742950" lvl="1" indent="-285750">
                        <a:buFontTx/>
                        <a:buChar char="-"/>
                      </a:pPr>
                      <a:endParaRPr lang="lt-LT" sz="1800" kern="1200" dirty="0">
                        <a:solidFill>
                          <a:schemeClr val="tx1"/>
                        </a:solidFill>
                        <a:effectLst/>
                        <a:latin typeface="+mn-lt"/>
                        <a:ea typeface="+mn-ea"/>
                        <a:cs typeface="+mn-cs"/>
                      </a:endParaRPr>
                    </a:p>
                    <a:p>
                      <a:pPr marL="0" indent="0">
                        <a:buFontTx/>
                        <a:buNone/>
                      </a:pPr>
                      <a:r>
                        <a:rPr lang="lt-LT" sz="1800" b="1" strike="noStrike" dirty="0"/>
                        <a:t>Prioritetiniai:</a:t>
                      </a:r>
                    </a:p>
                    <a:p>
                      <a:pPr marL="742950" lvl="1" indent="-285750">
                        <a:spcAft>
                          <a:spcPts val="600"/>
                        </a:spcAft>
                        <a:buFontTx/>
                        <a:buChar char="-"/>
                      </a:pPr>
                      <a:r>
                        <a:rPr lang="lt-LT" sz="1800" kern="1200" dirty="0">
                          <a:solidFill>
                            <a:schemeClr val="tx1"/>
                          </a:solidFill>
                          <a:effectLst/>
                          <a:latin typeface="+mn-lt"/>
                          <a:ea typeface="+mn-ea"/>
                          <a:cs typeface="+mn-cs"/>
                        </a:rPr>
                        <a:t>projektas, kuriuo padengiamas hidrauliškai vientisos šilumos tiekimo sistemos vidutinis šilumos galios poreikis nešildymo sezono metu ir iš dalies šildymo sezono poreikis;</a:t>
                      </a:r>
                    </a:p>
                    <a:p>
                      <a:pPr marL="742950" lvl="1" indent="-285750">
                        <a:spcAft>
                          <a:spcPts val="600"/>
                        </a:spcAft>
                        <a:buFontTx/>
                        <a:buChar char="-"/>
                      </a:pPr>
                      <a:r>
                        <a:rPr lang="lt-LT" sz="1800" kern="1200" dirty="0">
                          <a:solidFill>
                            <a:schemeClr val="tx1"/>
                          </a:solidFill>
                          <a:effectLst/>
                          <a:latin typeface="+mn-lt"/>
                          <a:ea typeface="+mn-ea"/>
                          <a:cs typeface="+mn-cs"/>
                        </a:rPr>
                        <a:t>projektas, kuriuo skatinimas biokuro panaudojimas, neviršijant Nacionalinėje šilumos ūkio plėtros 2015–2021 metų programoje nustatytos optimalaus šilumos gamybos kuro balanso ribos (2021 m. neviršyti 70 proc.);</a:t>
                      </a:r>
                    </a:p>
                  </a:txBody>
                  <a:tcPr/>
                </a:tc>
                <a:extLst>
                  <a:ext uri="{0D108BD9-81ED-4DB2-BD59-A6C34878D82A}">
                    <a16:rowId xmlns:a16="http://schemas.microsoft.com/office/drawing/2014/main" val="96863730"/>
                  </a:ext>
                </a:extLst>
              </a:tr>
            </a:tbl>
          </a:graphicData>
        </a:graphic>
      </p:graphicFrame>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27</a:t>
            </a:fld>
            <a:endParaRPr lang="lt-LT" altLang="lt-LT" dirty="0"/>
          </a:p>
        </p:txBody>
      </p:sp>
    </p:spTree>
    <p:extLst>
      <p:ext uri="{BB962C8B-B14F-4D97-AF65-F5344CB8AC3E}">
        <p14:creationId xmlns:p14="http://schemas.microsoft.com/office/powerpoint/2010/main" val="2176065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5567761"/>
              </p:ext>
            </p:extLst>
          </p:nvPr>
        </p:nvGraphicFramePr>
        <p:xfrm>
          <a:off x="138722" y="243105"/>
          <a:ext cx="11771489" cy="2499360"/>
        </p:xfrm>
        <a:graphic>
          <a:graphicData uri="http://schemas.openxmlformats.org/drawingml/2006/table">
            <a:tbl>
              <a:tblPr firstRow="1" bandRow="1">
                <a:tableStyleId>{BC89EF96-8CEA-46FF-86C4-4CE0E7609802}</a:tableStyleId>
              </a:tblPr>
              <a:tblGrid>
                <a:gridCol w="2239346">
                  <a:extLst>
                    <a:ext uri="{9D8B030D-6E8A-4147-A177-3AD203B41FA5}">
                      <a16:colId xmlns:a16="http://schemas.microsoft.com/office/drawing/2014/main" val="302480529"/>
                    </a:ext>
                  </a:extLst>
                </a:gridCol>
                <a:gridCol w="9532143">
                  <a:extLst>
                    <a:ext uri="{9D8B030D-6E8A-4147-A177-3AD203B41FA5}">
                      <a16:colId xmlns:a16="http://schemas.microsoft.com/office/drawing/2014/main" val="2119010297"/>
                    </a:ext>
                  </a:extLst>
                </a:gridCol>
              </a:tblGrid>
              <a:tr h="503112">
                <a:tc gridSpan="2">
                  <a:txBody>
                    <a:bodyPr/>
                    <a:lstStyle/>
                    <a:p>
                      <a:pPr algn="ctr"/>
                      <a:r>
                        <a:rPr lang="lt-LT" sz="2000" kern="1200" cap="all" dirty="0">
                          <a:effectLst/>
                        </a:rPr>
                        <a:t>04.1.1-LVPA-K-110 priemonė</a:t>
                      </a:r>
                    </a:p>
                    <a:p>
                      <a:pPr algn="ctr"/>
                      <a:r>
                        <a:rPr lang="lt-LT" sz="2000" kern="1200" cap="all" dirty="0">
                          <a:effectLst/>
                        </a:rPr>
                        <a:t>„Nedidelės galios biokuro kogeneracijos skatinimas“</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1533031">
                <a:tc>
                  <a:txBody>
                    <a:bodyPr/>
                    <a:lstStyle/>
                    <a:p>
                      <a:endParaRPr lang="lt-LT" sz="1600" b="1" dirty="0">
                        <a:solidFill>
                          <a:schemeClr val="tx1"/>
                        </a:solidFill>
                      </a:endParaRPr>
                    </a:p>
                  </a:txBody>
                  <a:tcPr/>
                </a:tc>
                <a:tc>
                  <a:txBody>
                    <a:bodyPr/>
                    <a:lstStyle/>
                    <a:p>
                      <a:pPr marL="742950" lvl="1" indent="-285750">
                        <a:spcAft>
                          <a:spcPts val="600"/>
                        </a:spcAft>
                        <a:buFontTx/>
                        <a:buChar char="-"/>
                      </a:pPr>
                      <a:endParaRPr lang="lt-LT" sz="900" kern="1200" dirty="0">
                        <a:solidFill>
                          <a:schemeClr val="tx1"/>
                        </a:solidFill>
                        <a:effectLst/>
                        <a:latin typeface="+mn-lt"/>
                        <a:ea typeface="+mn-ea"/>
                        <a:cs typeface="+mn-cs"/>
                      </a:endParaRPr>
                    </a:p>
                    <a:p>
                      <a:pPr marL="742950" lvl="1" indent="-285750">
                        <a:spcAft>
                          <a:spcPts val="600"/>
                        </a:spcAft>
                        <a:buFontTx/>
                        <a:buChar char="-"/>
                      </a:pPr>
                      <a:r>
                        <a:rPr lang="lt-LT" sz="1800" kern="1200" dirty="0">
                          <a:solidFill>
                            <a:schemeClr val="tx1"/>
                          </a:solidFill>
                          <a:effectLst/>
                          <a:latin typeface="+mn-lt"/>
                          <a:ea typeface="+mn-ea"/>
                          <a:cs typeface="+mn-cs"/>
                        </a:rPr>
                        <a:t>projektas, kurio elektros energijos gamybos įrenginių įrengtosios elektros galios vieneto (1 </a:t>
                      </a:r>
                      <a:r>
                        <a:rPr lang="lt-LT" sz="1800" kern="1200" dirty="0" err="1">
                          <a:solidFill>
                            <a:schemeClr val="tx1"/>
                          </a:solidFill>
                          <a:effectLst/>
                          <a:latin typeface="+mn-lt"/>
                          <a:ea typeface="+mn-ea"/>
                          <a:cs typeface="+mn-cs"/>
                        </a:rPr>
                        <a:t>MWel</a:t>
                      </a:r>
                      <a:r>
                        <a:rPr lang="lt-LT" sz="1800" kern="1200" dirty="0">
                          <a:solidFill>
                            <a:schemeClr val="tx1"/>
                          </a:solidFill>
                          <a:effectLst/>
                          <a:latin typeface="+mn-lt"/>
                          <a:ea typeface="+mn-ea"/>
                          <a:cs typeface="+mn-cs"/>
                        </a:rPr>
                        <a:t>) įrengimo sąnaudos yra mažiausios;</a:t>
                      </a:r>
                    </a:p>
                    <a:p>
                      <a:pPr marL="742950" lvl="1" indent="-285750">
                        <a:spcAft>
                          <a:spcPts val="600"/>
                        </a:spcAft>
                        <a:buFontTx/>
                        <a:buChar char="-"/>
                      </a:pPr>
                      <a:r>
                        <a:rPr lang="lt-LT" sz="1800" kern="1200" dirty="0">
                          <a:solidFill>
                            <a:schemeClr val="tx1"/>
                          </a:solidFill>
                          <a:effectLst/>
                          <a:latin typeface="+mn-lt"/>
                          <a:ea typeface="+mn-ea"/>
                          <a:cs typeface="+mn-cs"/>
                        </a:rPr>
                        <a:t>projektas, kuriuo prisidedama prie konkrečios integruotos teritorijų vystymo programos tikslų ir uždavinių įgyvendinimo.</a:t>
                      </a:r>
                      <a:endParaRPr lang="lt-LT" sz="1800" b="1" strike="noStrike" dirty="0"/>
                    </a:p>
                    <a:p>
                      <a:pPr marL="0" lvl="1" indent="0">
                        <a:buFontTx/>
                        <a:buNone/>
                      </a:pPr>
                      <a:endParaRPr lang="lt-LT" sz="1600" b="0" strike="noStrike" dirty="0"/>
                    </a:p>
                  </a:txBody>
                  <a:tcPr/>
                </a:tc>
                <a:extLst>
                  <a:ext uri="{0D108BD9-81ED-4DB2-BD59-A6C34878D82A}">
                    <a16:rowId xmlns:a16="http://schemas.microsoft.com/office/drawing/2014/main" val="2592032553"/>
                  </a:ext>
                </a:extLst>
              </a:tr>
            </a:tbl>
          </a:graphicData>
        </a:graphic>
      </p:graphicFrame>
      <p:pic>
        <p:nvPicPr>
          <p:cNvPr id="2" name="Picture 1"/>
          <p:cNvPicPr>
            <a:picLocks noChangeAspect="1"/>
          </p:cNvPicPr>
          <p:nvPr/>
        </p:nvPicPr>
        <p:blipFill>
          <a:blip r:embed="rId3"/>
          <a:stretch>
            <a:fillRect/>
          </a:stretch>
        </p:blipFill>
        <p:spPr>
          <a:xfrm>
            <a:off x="138722" y="3165356"/>
            <a:ext cx="11771489" cy="1518036"/>
          </a:xfrm>
          <a:prstGeom prst="rect">
            <a:avLst/>
          </a:prstGeom>
        </p:spPr>
      </p:pic>
      <p:sp>
        <p:nvSpPr>
          <p:cNvPr id="3" name="Rectangle 2"/>
          <p:cNvSpPr/>
          <p:nvPr/>
        </p:nvSpPr>
        <p:spPr>
          <a:xfrm>
            <a:off x="2089633" y="3637198"/>
            <a:ext cx="2053767" cy="400110"/>
          </a:xfrm>
          <a:prstGeom prst="rect">
            <a:avLst/>
          </a:prstGeom>
        </p:spPr>
        <p:txBody>
          <a:bodyPr wrap="none">
            <a:spAutoFit/>
          </a:bodyPr>
          <a:lstStyle/>
          <a:p>
            <a:r>
              <a:rPr lang="lt-LT" sz="2000" b="1" dirty="0"/>
              <a:t>2016 m. III </a:t>
            </a:r>
            <a:r>
              <a:rPr lang="lt-LT" sz="2000" b="1" dirty="0" err="1"/>
              <a:t>ketv</a:t>
            </a:r>
            <a:r>
              <a:rPr lang="lt-LT" b="1" dirty="0"/>
              <a:t>.</a:t>
            </a:r>
          </a:p>
        </p:txBody>
      </p:sp>
      <p:sp>
        <p:nvSpPr>
          <p:cNvPr id="5" name="TextBox 4"/>
          <p:cNvSpPr txBox="1"/>
          <p:nvPr/>
        </p:nvSpPr>
        <p:spPr>
          <a:xfrm>
            <a:off x="2089633" y="4314060"/>
            <a:ext cx="2260600" cy="400110"/>
          </a:xfrm>
          <a:prstGeom prst="rect">
            <a:avLst/>
          </a:prstGeom>
          <a:noFill/>
        </p:spPr>
        <p:txBody>
          <a:bodyPr wrap="square" rtlCol="0">
            <a:spAutoFit/>
          </a:bodyPr>
          <a:lstStyle/>
          <a:p>
            <a:r>
              <a:rPr lang="lt-LT" sz="2000" b="1" dirty="0"/>
              <a:t>PFSA tvirtinimas</a:t>
            </a:r>
          </a:p>
        </p:txBody>
      </p:sp>
      <p:sp>
        <p:nvSpPr>
          <p:cNvPr id="9" name="Rectangle 8"/>
          <p:cNvSpPr/>
          <p:nvPr/>
        </p:nvSpPr>
        <p:spPr>
          <a:xfrm>
            <a:off x="7045619" y="3637198"/>
            <a:ext cx="2071593" cy="400110"/>
          </a:xfrm>
          <a:prstGeom prst="rect">
            <a:avLst/>
          </a:prstGeom>
        </p:spPr>
        <p:txBody>
          <a:bodyPr wrap="none">
            <a:spAutoFit/>
          </a:bodyPr>
          <a:lstStyle/>
          <a:p>
            <a:r>
              <a:rPr lang="lt-LT" sz="2000" b="1" dirty="0"/>
              <a:t>2016 m. IV </a:t>
            </a:r>
            <a:r>
              <a:rPr lang="lt-LT" sz="2000" b="1" dirty="0" err="1"/>
              <a:t>ketv</a:t>
            </a:r>
            <a:r>
              <a:rPr lang="lt-LT" sz="2000" b="1" dirty="0"/>
              <a:t>.</a:t>
            </a:r>
          </a:p>
        </p:txBody>
      </p:sp>
      <p:sp>
        <p:nvSpPr>
          <p:cNvPr id="10" name="TextBox 9"/>
          <p:cNvSpPr txBox="1"/>
          <p:nvPr/>
        </p:nvSpPr>
        <p:spPr>
          <a:xfrm>
            <a:off x="7035613" y="4314060"/>
            <a:ext cx="2818250" cy="400110"/>
          </a:xfrm>
          <a:prstGeom prst="rect">
            <a:avLst/>
          </a:prstGeom>
          <a:noFill/>
        </p:spPr>
        <p:txBody>
          <a:bodyPr wrap="square" rtlCol="0">
            <a:spAutoFit/>
          </a:bodyPr>
          <a:lstStyle/>
          <a:p>
            <a:r>
              <a:rPr lang="lt-LT" sz="2000" b="1" dirty="0"/>
              <a:t>Kvietimas 12 mln. € </a:t>
            </a:r>
          </a:p>
        </p:txBody>
      </p:sp>
      <p:sp>
        <p:nvSpPr>
          <p:cNvPr id="8" name="Slide Number Placeholder 7"/>
          <p:cNvSpPr>
            <a:spLocks noGrp="1"/>
          </p:cNvSpPr>
          <p:nvPr>
            <p:ph type="sldNum" sz="quarter" idx="12"/>
          </p:nvPr>
        </p:nvSpPr>
        <p:spPr/>
        <p:txBody>
          <a:bodyPr/>
          <a:lstStyle/>
          <a:p>
            <a:pPr>
              <a:defRPr/>
            </a:pPr>
            <a:fld id="{946226C6-D803-43B3-B5EA-F2434415298E}" type="slidenum">
              <a:rPr lang="lt-LT" altLang="lt-LT" smtClean="0"/>
              <a:pPr>
                <a:defRPr/>
              </a:pPr>
              <a:t>28</a:t>
            </a:fld>
            <a:endParaRPr lang="lt-LT" altLang="lt-LT" dirty="0"/>
          </a:p>
        </p:txBody>
      </p:sp>
    </p:spTree>
    <p:extLst>
      <p:ext uri="{BB962C8B-B14F-4D97-AF65-F5344CB8AC3E}">
        <p14:creationId xmlns:p14="http://schemas.microsoft.com/office/powerpoint/2010/main" val="3510150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54" y="217025"/>
            <a:ext cx="10972800" cy="523557"/>
          </a:xfrm>
        </p:spPr>
        <p:txBody>
          <a:bodyPr/>
          <a:lstStyle/>
          <a:p>
            <a:pPr algn="ctr"/>
            <a:r>
              <a:rPr lang="lt-LT" sz="2000" b="1" dirty="0"/>
              <a:t>KONTAKTINIAI ASMENYS</a:t>
            </a:r>
          </a:p>
        </p:txBody>
      </p:sp>
      <p:sp>
        <p:nvSpPr>
          <p:cNvPr id="3" name="Slide Number Placeholder 2"/>
          <p:cNvSpPr>
            <a:spLocks noGrp="1"/>
          </p:cNvSpPr>
          <p:nvPr>
            <p:ph type="sldNum" sz="quarter" idx="10"/>
          </p:nvPr>
        </p:nvSpPr>
        <p:spPr/>
        <p:txBody>
          <a:bodyPr/>
          <a:lstStyle/>
          <a:p>
            <a:pPr>
              <a:defRPr/>
            </a:pPr>
            <a:fld id="{946226C6-D803-43B3-B5EA-F2434415298E}" type="slidenum">
              <a:rPr lang="lt-LT" altLang="lt-LT" smtClean="0"/>
              <a:pPr>
                <a:defRPr/>
              </a:pPr>
              <a:t>29</a:t>
            </a:fld>
            <a:endParaRPr lang="lt-LT" altLang="lt-LT" dirty="0"/>
          </a:p>
        </p:txBody>
      </p:sp>
      <p:graphicFrame>
        <p:nvGraphicFramePr>
          <p:cNvPr id="4" name="Table 3"/>
          <p:cNvGraphicFramePr>
            <a:graphicFrameLocks noGrp="1"/>
          </p:cNvGraphicFramePr>
          <p:nvPr>
            <p:extLst>
              <p:ext uri="{D42A27DB-BD31-4B8C-83A1-F6EECF244321}">
                <p14:modId xmlns:p14="http://schemas.microsoft.com/office/powerpoint/2010/main" val="3596196008"/>
              </p:ext>
            </p:extLst>
          </p:nvPr>
        </p:nvGraphicFramePr>
        <p:xfrm>
          <a:off x="385010" y="929574"/>
          <a:ext cx="11486193" cy="5379605"/>
        </p:xfrm>
        <a:graphic>
          <a:graphicData uri="http://schemas.openxmlformats.org/drawingml/2006/table">
            <a:tbl>
              <a:tblPr firstRow="1" bandRow="1">
                <a:tableStyleId>{5C22544A-7EE6-4342-B048-85BDC9FD1C3A}</a:tableStyleId>
              </a:tblPr>
              <a:tblGrid>
                <a:gridCol w="5616544">
                  <a:extLst>
                    <a:ext uri="{9D8B030D-6E8A-4147-A177-3AD203B41FA5}">
                      <a16:colId xmlns:a16="http://schemas.microsoft.com/office/drawing/2014/main" val="2844334762"/>
                    </a:ext>
                  </a:extLst>
                </a:gridCol>
                <a:gridCol w="5869649">
                  <a:extLst>
                    <a:ext uri="{9D8B030D-6E8A-4147-A177-3AD203B41FA5}">
                      <a16:colId xmlns:a16="http://schemas.microsoft.com/office/drawing/2014/main" val="1772363077"/>
                    </a:ext>
                  </a:extLst>
                </a:gridCol>
              </a:tblGrid>
              <a:tr h="905914">
                <a:tc>
                  <a:txBody>
                    <a:bodyPr/>
                    <a:lstStyle/>
                    <a:p>
                      <a:pPr algn="ctr"/>
                      <a:r>
                        <a:rPr lang="lt-LT" sz="1800" dirty="0">
                          <a:solidFill>
                            <a:schemeClr val="tx1"/>
                          </a:solidFill>
                        </a:rPr>
                        <a:t>Priemonė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363" indent="0" algn="ctr"/>
                      <a:r>
                        <a:rPr lang="lt-LT" sz="1800" dirty="0">
                          <a:solidFill>
                            <a:schemeClr val="tx1"/>
                          </a:solidFill>
                        </a:rPr>
                        <a:t>Priemonės kuratorius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580227"/>
                  </a:ext>
                </a:extLst>
              </a:tr>
              <a:tr h="810555">
                <a:tc>
                  <a:txBody>
                    <a:bodyPr/>
                    <a:lstStyle/>
                    <a:p>
                      <a:pPr marL="180975" indent="0" algn="l"/>
                      <a:r>
                        <a:rPr lang="lt-LT" sz="1800" b="1" dirty="0">
                          <a:ln w="0"/>
                          <a:solidFill>
                            <a:schemeClr val="tx1"/>
                          </a:solidFill>
                        </a:rPr>
                        <a:t>Gamtinių dujų perdavimo/skirstymo sistemų modernizavimas ir plėtra</a:t>
                      </a:r>
                    </a:p>
                    <a:p>
                      <a:pPr algn="l"/>
                      <a:endParaRPr lang="lt-LT" sz="1800" dirty="0">
                        <a:ln w="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indent="360363" algn="l"/>
                      <a:r>
                        <a:rPr lang="lt-LT" sz="1800" b="1" dirty="0"/>
                        <a:t>Laura Pušinskaitė</a:t>
                      </a:r>
                    </a:p>
                    <a:p>
                      <a:pPr marL="0" marR="0" indent="360363" algn="l" defTabSz="914400" rtl="0" eaLnBrk="1" fontAlgn="auto" latinLnBrk="0" hangingPunct="1">
                        <a:lnSpc>
                          <a:spcPct val="100000"/>
                        </a:lnSpc>
                        <a:spcBef>
                          <a:spcPts val="0"/>
                        </a:spcBef>
                        <a:spcAft>
                          <a:spcPts val="0"/>
                        </a:spcAft>
                        <a:buClrTx/>
                        <a:buSzTx/>
                        <a:buFontTx/>
                        <a:buNone/>
                        <a:tabLst/>
                        <a:defRPr/>
                      </a:pPr>
                      <a:r>
                        <a:rPr lang="lt-LT" sz="1600" dirty="0"/>
                        <a:t>tel.:</a:t>
                      </a:r>
                      <a:r>
                        <a:rPr lang="lt-LT" sz="1600" baseline="0" dirty="0"/>
                        <a:t> </a:t>
                      </a:r>
                      <a:r>
                        <a:rPr lang="lt-LT" sz="1600" kern="1200" dirty="0">
                          <a:solidFill>
                            <a:schemeClr val="dk1"/>
                          </a:solidFill>
                          <a:effectLst/>
                          <a:latin typeface="+mn-lt"/>
                          <a:ea typeface="+mn-ea"/>
                          <a:cs typeface="+mn-cs"/>
                        </a:rPr>
                        <a:t>8 706 64677, el. p. </a:t>
                      </a:r>
                      <a:r>
                        <a:rPr lang="lt-LT" sz="1600" dirty="0">
                          <a:solidFill>
                            <a:schemeClr val="tx1"/>
                          </a:solidFill>
                        </a:rPr>
                        <a:t>laura.pusinskaite</a:t>
                      </a:r>
                      <a:r>
                        <a:rPr lang="en-US" sz="1600" dirty="0">
                          <a:solidFill>
                            <a:schemeClr val="tx1"/>
                          </a:solidFill>
                        </a:rPr>
                        <a:t>@</a:t>
                      </a:r>
                      <a:r>
                        <a:rPr lang="en-US" sz="1600" dirty="0" err="1">
                          <a:solidFill>
                            <a:schemeClr val="tx1"/>
                          </a:solidFill>
                        </a:rPr>
                        <a:t>enmin.lt</a:t>
                      </a:r>
                      <a:endParaRPr lang="lt-L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733308"/>
                  </a:ext>
                </a:extLst>
              </a:tr>
              <a:tr h="580103">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lt-LT" sz="1800" b="1" dirty="0">
                          <a:ln w="0"/>
                          <a:solidFill>
                            <a:schemeClr val="tx1"/>
                          </a:solidFill>
                        </a:rPr>
                        <a:t>Elektros perdavimo/skirstymo sistemų modernizavimas ir plėtra</a:t>
                      </a:r>
                      <a:endParaRPr lang="lt-LT" sz="1800" dirty="0">
                        <a:ln w="0"/>
                        <a:solidFill>
                          <a:schemeClr val="tx1"/>
                        </a:solidFill>
                      </a:endParaRPr>
                    </a:p>
                    <a:p>
                      <a:pPr algn="l"/>
                      <a:endParaRPr lang="lt-LT" sz="1800" dirty="0">
                        <a:ln w="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lt-LT" sz="1400" b="1" dirty="0"/>
                    </a:p>
                  </a:txBody>
                  <a:tcPr/>
                </a:tc>
                <a:extLst>
                  <a:ext uri="{0D108BD9-81ED-4DB2-BD59-A6C34878D82A}">
                    <a16:rowId xmlns:a16="http://schemas.microsoft.com/office/drawing/2014/main" val="2433563592"/>
                  </a:ext>
                </a:extLst>
              </a:tr>
              <a:tr h="580103">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lt-LT" sz="1800" b="1" dirty="0">
                          <a:ln w="0"/>
                          <a:solidFill>
                            <a:srgbClr val="000000"/>
                          </a:solidFill>
                        </a:rPr>
                        <a:t>Šilumos tiekimo tinklų modernizavimas ir plėtra</a:t>
                      </a:r>
                      <a:endParaRPr lang="lt-LT" sz="1800" dirty="0">
                        <a:ln w="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indent="360363" algn="l"/>
                      <a:r>
                        <a:rPr lang="lt-LT" sz="1800" b="1" kern="1200" dirty="0">
                          <a:solidFill>
                            <a:schemeClr val="dk1"/>
                          </a:solidFill>
                          <a:effectLst/>
                          <a:latin typeface="+mn-lt"/>
                          <a:ea typeface="+mn-ea"/>
                          <a:cs typeface="+mn-cs"/>
                        </a:rPr>
                        <a:t>Laura Namajuškienė</a:t>
                      </a:r>
                      <a:endParaRPr lang="lt-LT" sz="1800" dirty="0"/>
                    </a:p>
                    <a:p>
                      <a:pPr marL="0" marR="0" indent="360363" algn="l" defTabSz="914400" rtl="0" eaLnBrk="1" fontAlgn="auto" latinLnBrk="0" hangingPunct="1">
                        <a:lnSpc>
                          <a:spcPct val="100000"/>
                        </a:lnSpc>
                        <a:spcBef>
                          <a:spcPts val="0"/>
                        </a:spcBef>
                        <a:spcAft>
                          <a:spcPts val="0"/>
                        </a:spcAft>
                        <a:buClrTx/>
                        <a:buSzTx/>
                        <a:buFontTx/>
                        <a:buNone/>
                        <a:tabLst/>
                        <a:defRPr/>
                      </a:pPr>
                      <a:r>
                        <a:rPr lang="lt-LT" sz="1600" u="none" kern="1200" baseline="0" dirty="0">
                          <a:solidFill>
                            <a:schemeClr val="dk1"/>
                          </a:solidFill>
                          <a:effectLst/>
                          <a:latin typeface="+mn-lt"/>
                          <a:ea typeface="+mn-ea"/>
                          <a:cs typeface="+mn-cs"/>
                        </a:rPr>
                        <a:t>tel.: </a:t>
                      </a:r>
                      <a:r>
                        <a:rPr lang="lt-LT" sz="1600" u="none" kern="1200" dirty="0">
                          <a:solidFill>
                            <a:schemeClr val="dk1"/>
                          </a:solidFill>
                          <a:effectLst/>
                          <a:latin typeface="+mn-lt"/>
                          <a:ea typeface="+mn-ea"/>
                          <a:cs typeface="+mn-cs"/>
                        </a:rPr>
                        <a:t>8</a:t>
                      </a:r>
                      <a:r>
                        <a:rPr lang="lt-LT" sz="1600" kern="1200" dirty="0">
                          <a:solidFill>
                            <a:schemeClr val="dk1"/>
                          </a:solidFill>
                          <a:effectLst/>
                          <a:latin typeface="+mn-lt"/>
                          <a:ea typeface="+mn-ea"/>
                          <a:cs typeface="+mn-cs"/>
                        </a:rPr>
                        <a:t> 706 64661, el. p. </a:t>
                      </a:r>
                      <a:r>
                        <a:rPr lang="lt-LT" sz="1600" u="none" kern="1200" dirty="0">
                          <a:solidFill>
                            <a:schemeClr val="dk1"/>
                          </a:solidFill>
                          <a:effectLst/>
                          <a:latin typeface="+mn-lt"/>
                          <a:ea typeface="+mn-ea"/>
                          <a:cs typeface="+mn-cs"/>
                        </a:rPr>
                        <a:t>laura.namajuskiene@enmin.lt</a:t>
                      </a:r>
                      <a:endParaRPr lang="lt-L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498481"/>
                  </a:ext>
                </a:extLst>
              </a:tr>
              <a:tr h="580103">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lt-LT" sz="1800" b="1" dirty="0">
                          <a:ln w="0"/>
                          <a:solidFill>
                            <a:schemeClr val="tx1"/>
                          </a:solidFill>
                        </a:rPr>
                        <a:t>Iškastinį kurą naudojančių katilinių modernizavimas</a:t>
                      </a:r>
                      <a:endParaRPr lang="lt-LT" sz="1800" dirty="0">
                        <a:ln w="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lt-LT" dirty="0"/>
                    </a:p>
                  </a:txBody>
                  <a:tcPr/>
                </a:tc>
                <a:extLst>
                  <a:ext uri="{0D108BD9-81ED-4DB2-BD59-A6C34878D82A}">
                    <a16:rowId xmlns:a16="http://schemas.microsoft.com/office/drawing/2014/main" val="3588633487"/>
                  </a:ext>
                </a:extLst>
              </a:tr>
              <a:tr h="784628">
                <a:tc>
                  <a:txBody>
                    <a:bodyPr/>
                    <a:lstStyle/>
                    <a:p>
                      <a:pPr marL="180975" indent="0" algn="l"/>
                      <a:r>
                        <a:rPr lang="lt-LT" sz="1800" b="1" dirty="0">
                          <a:ln w="0"/>
                          <a:solidFill>
                            <a:schemeClr val="tx1"/>
                          </a:solidFill>
                        </a:rPr>
                        <a:t>Didelio efektyvumo kogeneracijos skatinimas Vilniaus mieste</a:t>
                      </a:r>
                      <a:endParaRPr lang="lt-LT" sz="1800" dirty="0">
                        <a:ln w="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800" b="1" kern="1200" dirty="0">
                        <a:solidFill>
                          <a:schemeClr val="dk1"/>
                        </a:solidFill>
                        <a:effectLst/>
                        <a:latin typeface="+mn-lt"/>
                        <a:ea typeface="+mn-ea"/>
                        <a:cs typeface="+mn-cs"/>
                      </a:endParaRPr>
                    </a:p>
                    <a:p>
                      <a:pPr marL="0" marR="0" indent="360363" algn="l" defTabSz="914400" rtl="0" eaLnBrk="1" fontAlgn="auto" latinLnBrk="0" hangingPunct="1">
                        <a:lnSpc>
                          <a:spcPct val="100000"/>
                        </a:lnSpc>
                        <a:spcBef>
                          <a:spcPts val="0"/>
                        </a:spcBef>
                        <a:spcAft>
                          <a:spcPts val="0"/>
                        </a:spcAft>
                        <a:buClrTx/>
                        <a:buSzTx/>
                        <a:buFontTx/>
                        <a:buNone/>
                        <a:tabLst/>
                        <a:defRPr/>
                      </a:pPr>
                      <a:r>
                        <a:rPr lang="lt-LT" sz="1800" b="1" kern="1200" dirty="0">
                          <a:solidFill>
                            <a:schemeClr val="dk1"/>
                          </a:solidFill>
                          <a:effectLst/>
                          <a:latin typeface="+mn-lt"/>
                          <a:ea typeface="+mn-ea"/>
                          <a:cs typeface="+mn-cs"/>
                        </a:rPr>
                        <a:t>Kristina Marcelienė</a:t>
                      </a:r>
                      <a:endParaRPr lang="lt-LT" sz="1800" kern="1200" dirty="0">
                        <a:solidFill>
                          <a:schemeClr val="dk1"/>
                        </a:solidFill>
                        <a:effectLst/>
                        <a:latin typeface="+mn-lt"/>
                        <a:ea typeface="+mn-ea"/>
                        <a:cs typeface="+mn-cs"/>
                      </a:endParaRPr>
                    </a:p>
                    <a:p>
                      <a:pPr marL="0" marR="0" indent="360363" algn="l" defTabSz="914400" rtl="0" eaLnBrk="1" fontAlgn="auto" latinLnBrk="0" hangingPunct="1">
                        <a:lnSpc>
                          <a:spcPct val="100000"/>
                        </a:lnSpc>
                        <a:spcBef>
                          <a:spcPts val="0"/>
                        </a:spcBef>
                        <a:spcAft>
                          <a:spcPts val="0"/>
                        </a:spcAft>
                        <a:buClrTx/>
                        <a:buSzTx/>
                        <a:buFontTx/>
                        <a:buNone/>
                        <a:tabLst/>
                        <a:defRPr/>
                      </a:pPr>
                      <a:r>
                        <a:rPr lang="lt-LT" sz="1600" u="none" kern="1200" baseline="0" dirty="0">
                          <a:solidFill>
                            <a:schemeClr val="dk1"/>
                          </a:solidFill>
                          <a:effectLst/>
                          <a:latin typeface="+mn-lt"/>
                          <a:ea typeface="+mn-ea"/>
                          <a:cs typeface="+mn-cs"/>
                        </a:rPr>
                        <a:t>tel.: </a:t>
                      </a:r>
                      <a:r>
                        <a:rPr lang="lt-LT" sz="1600" kern="1200" dirty="0">
                          <a:solidFill>
                            <a:schemeClr val="dk1"/>
                          </a:solidFill>
                          <a:effectLst/>
                          <a:latin typeface="+mn-lt"/>
                          <a:ea typeface="+mn-ea"/>
                          <a:cs typeface="+mn-cs"/>
                        </a:rPr>
                        <a:t>8 706 64712, el. p. </a:t>
                      </a:r>
                      <a:r>
                        <a:rPr lang="lt-LT" sz="1600" u="none" kern="1200" dirty="0">
                          <a:solidFill>
                            <a:schemeClr val="dk1"/>
                          </a:solidFill>
                          <a:effectLst/>
                          <a:latin typeface="+mn-lt"/>
                          <a:ea typeface="+mn-ea"/>
                          <a:cs typeface="+mn-cs"/>
                        </a:rPr>
                        <a:t>kristina.marceliene@enmin.lt</a:t>
                      </a:r>
                      <a:r>
                        <a:rPr lang="lt-LT" sz="1600" u="none" kern="1200" baseline="0" dirty="0">
                          <a:solidFill>
                            <a:schemeClr val="dk1"/>
                          </a:solidFill>
                          <a:effectLst/>
                          <a:latin typeface="+mn-lt"/>
                          <a:ea typeface="+mn-ea"/>
                          <a:cs typeface="+mn-cs"/>
                        </a:rPr>
                        <a:t> </a:t>
                      </a:r>
                      <a:endParaRPr lang="lt-LT" sz="1600" dirty="0"/>
                    </a:p>
                    <a:p>
                      <a:pPr algn="l"/>
                      <a:endParaRPr lang="lt-LT"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4098414"/>
                  </a:ext>
                </a:extLst>
              </a:tr>
              <a:tr h="580103">
                <a:tc>
                  <a:txBody>
                    <a:bodyPr/>
                    <a:lstStyle/>
                    <a:p>
                      <a:pPr marL="180975" indent="0" algn="l"/>
                      <a:r>
                        <a:rPr lang="lt-LT" sz="1800" b="1" dirty="0">
                          <a:ln w="0"/>
                          <a:solidFill>
                            <a:schemeClr val="tx1"/>
                          </a:solidFill>
                        </a:rPr>
                        <a:t>Nedidelės galios biokuro kogeneracijos skatinimas</a:t>
                      </a:r>
                      <a:endParaRPr lang="lt-LT" sz="1800" dirty="0">
                        <a:ln w="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lt-LT" dirty="0"/>
                    </a:p>
                  </a:txBody>
                  <a:tcPr/>
                </a:tc>
                <a:extLst>
                  <a:ext uri="{0D108BD9-81ED-4DB2-BD59-A6C34878D82A}">
                    <a16:rowId xmlns:a16="http://schemas.microsoft.com/office/drawing/2014/main" val="1219072168"/>
                  </a:ext>
                </a:extLst>
              </a:tr>
            </a:tbl>
          </a:graphicData>
        </a:graphic>
      </p:graphicFrame>
    </p:spTree>
    <p:extLst>
      <p:ext uri="{BB962C8B-B14F-4D97-AF65-F5344CB8AC3E}">
        <p14:creationId xmlns:p14="http://schemas.microsoft.com/office/powerpoint/2010/main" val="199698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46226C6-D803-43B3-B5EA-F2434415298E}" type="slidenum">
              <a:rPr lang="lt-LT" altLang="lt-LT" smtClean="0"/>
              <a:pPr>
                <a:defRPr/>
              </a:pPr>
              <a:t>3</a:t>
            </a:fld>
            <a:endParaRPr lang="lt-LT" altLang="lt-LT" dirty="0"/>
          </a:p>
        </p:txBody>
      </p:sp>
      <p:graphicFrame>
        <p:nvGraphicFramePr>
          <p:cNvPr id="4" name="Table 3"/>
          <p:cNvGraphicFramePr>
            <a:graphicFrameLocks noGrp="1"/>
          </p:cNvGraphicFramePr>
          <p:nvPr>
            <p:extLst>
              <p:ext uri="{D42A27DB-BD31-4B8C-83A1-F6EECF244321}">
                <p14:modId xmlns:p14="http://schemas.microsoft.com/office/powerpoint/2010/main" val="3200838689"/>
              </p:ext>
            </p:extLst>
          </p:nvPr>
        </p:nvGraphicFramePr>
        <p:xfrm>
          <a:off x="111797" y="1"/>
          <a:ext cx="11969517" cy="6951037"/>
        </p:xfrm>
        <a:graphic>
          <a:graphicData uri="http://schemas.openxmlformats.org/drawingml/2006/table">
            <a:tbl>
              <a:tblPr firstRow="1" bandRow="1">
                <a:tableStyleId>{B301B821-A1FF-4177-AEE7-76D212191A09}</a:tableStyleId>
              </a:tblPr>
              <a:tblGrid>
                <a:gridCol w="1871549">
                  <a:extLst>
                    <a:ext uri="{9D8B030D-6E8A-4147-A177-3AD203B41FA5}">
                      <a16:colId xmlns:a16="http://schemas.microsoft.com/office/drawing/2014/main" val="612338400"/>
                    </a:ext>
                  </a:extLst>
                </a:gridCol>
                <a:gridCol w="2155245">
                  <a:extLst>
                    <a:ext uri="{9D8B030D-6E8A-4147-A177-3AD203B41FA5}">
                      <a16:colId xmlns:a16="http://schemas.microsoft.com/office/drawing/2014/main" val="2666665259"/>
                    </a:ext>
                  </a:extLst>
                </a:gridCol>
                <a:gridCol w="2056147">
                  <a:extLst>
                    <a:ext uri="{9D8B030D-6E8A-4147-A177-3AD203B41FA5}">
                      <a16:colId xmlns:a16="http://schemas.microsoft.com/office/drawing/2014/main" val="2212350891"/>
                    </a:ext>
                  </a:extLst>
                </a:gridCol>
                <a:gridCol w="2329788">
                  <a:extLst>
                    <a:ext uri="{9D8B030D-6E8A-4147-A177-3AD203B41FA5}">
                      <a16:colId xmlns:a16="http://schemas.microsoft.com/office/drawing/2014/main" val="1415216097"/>
                    </a:ext>
                  </a:extLst>
                </a:gridCol>
                <a:gridCol w="208280">
                  <a:extLst>
                    <a:ext uri="{9D8B030D-6E8A-4147-A177-3AD203B41FA5}">
                      <a16:colId xmlns:a16="http://schemas.microsoft.com/office/drawing/2014/main" val="3368820300"/>
                    </a:ext>
                  </a:extLst>
                </a:gridCol>
                <a:gridCol w="3348508">
                  <a:extLst>
                    <a:ext uri="{9D8B030D-6E8A-4147-A177-3AD203B41FA5}">
                      <a16:colId xmlns:a16="http://schemas.microsoft.com/office/drawing/2014/main" val="880280250"/>
                    </a:ext>
                  </a:extLst>
                </a:gridCol>
              </a:tblGrid>
              <a:tr h="504517">
                <a:tc gridSpan="6">
                  <a:txBody>
                    <a:bodyPr/>
                    <a:lstStyle/>
                    <a:p>
                      <a:pPr algn="ctr"/>
                      <a:r>
                        <a:rPr lang="lt-LT" sz="2000" b="1" dirty="0"/>
                        <a:t>2014-2020 M. ES  FONDŲ INVESTICIJŲ VEIKSMŲ PROGRAMOS PRIORITETAI</a:t>
                      </a:r>
                    </a:p>
                  </a:txBody>
                  <a:tcPr>
                    <a:cell3D prstMaterial="dkEdge">
                      <a:bevel/>
                      <a:lightRig rig="flood" dir="t"/>
                    </a:cell3D>
                    <a:solidFill>
                      <a:schemeClr val="accent1">
                        <a:lumMod val="50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4253031480"/>
                  </a:ext>
                </a:extLst>
              </a:tr>
              <a:tr h="117156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800" b="1" u="none" strike="noStrike" dirty="0">
                          <a:effectLst/>
                        </a:rPr>
                        <a:t>4. </a:t>
                      </a:r>
                      <a:r>
                        <a:rPr lang="pt-BR" sz="1800" b="1" u="none" strike="noStrike" dirty="0">
                          <a:effectLst/>
                        </a:rPr>
                        <a:t>ENERGIJOS EFEKTYVUMO IR AIE GAMYBOS</a:t>
                      </a:r>
                      <a:endParaRPr lang="lt-LT" sz="1800" b="1" u="none" strike="noStrike"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u="none" strike="noStrike" dirty="0">
                          <a:effectLst/>
                        </a:rPr>
                        <a:t>IR NAUDOJIMO SKATINIMAS</a:t>
                      </a:r>
                      <a:endParaRPr lang="pt-BR" sz="18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bg2">
                        <a:lumMod val="40000"/>
                        <a:lumOff val="60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a:txBody>
                    <a:bodyPr/>
                    <a:lstStyle/>
                    <a:p>
                      <a:endParaRPr lang="lt-LT" b="1"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u="none" strike="noStrike" dirty="0">
                          <a:effectLst/>
                        </a:rPr>
                        <a:t>6. DARNAUS TRANSPORTO</a:t>
                      </a:r>
                      <a:r>
                        <a:rPr lang="lt-LT" sz="1800" b="1" u="none" strike="noStrike" baseline="0" dirty="0">
                          <a:effectLst/>
                        </a:rPr>
                        <a:t> IR</a:t>
                      </a:r>
                      <a:r>
                        <a:rPr lang="lt-LT" sz="1800" b="1" u="none" strike="noStrike" dirty="0">
                          <a:effectLst/>
                        </a:rPr>
                        <a:t> PAGRINDINIŲ TINKLŲ INFRASTRUKTŪROS PLĖTRA</a:t>
                      </a:r>
                      <a:endParaRPr lang="lt-LT" sz="18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accent1"/>
                    </a:solidFill>
                  </a:tcPr>
                </a:tc>
                <a:extLst>
                  <a:ext uri="{0D108BD9-81ED-4DB2-BD59-A6C34878D82A}">
                    <a16:rowId xmlns:a16="http://schemas.microsoft.com/office/drawing/2014/main" val="885620095"/>
                  </a:ext>
                </a:extLst>
              </a:tr>
              <a:tr h="330441">
                <a:tc gridSpan="6">
                  <a:txBody>
                    <a:bodyPr/>
                    <a:lstStyle/>
                    <a:p>
                      <a:pPr algn="ctr"/>
                      <a:r>
                        <a:rPr lang="lt-LT" sz="1600" b="1" dirty="0"/>
                        <a:t>INVESTICINIAI PRIORITETAI</a:t>
                      </a:r>
                    </a:p>
                  </a:txBody>
                  <a:tcPr>
                    <a:no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037470581"/>
                  </a:ext>
                </a:extLst>
              </a:tr>
              <a:tr h="2388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700" b="1" u="none" strike="noStrike" dirty="0">
                          <a:effectLst/>
                        </a:rPr>
                        <a:t>4.1.</a:t>
                      </a:r>
                      <a:endParaRPr lang="lt-LT" sz="1700" b="1" u="none" strike="noStrike"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700" b="1" u="none" strike="noStrike" dirty="0">
                          <a:effectLst/>
                        </a:rPr>
                        <a:t>AIE gamybos ir skirstymo skatinimas </a:t>
                      </a:r>
                      <a:endParaRPr lang="pt-BR" sz="17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bg2">
                        <a:lumMod val="40000"/>
                        <a:lumOff val="6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4.3.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Energijos vartojimo efektyvumo, pažangaus energijos valdymo ir AIE vartojimo viešosiose infrastruktūrose, įskaitant viešuosius pastatus ir gyvenamųjų namų sektorių, rėmimas </a:t>
                      </a:r>
                      <a:endParaRPr lang="pt-BR" sz="17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bg2">
                        <a:lumMod val="40000"/>
                        <a:lumOff val="60000"/>
                      </a:schemeClr>
                    </a:solidFill>
                  </a:tcPr>
                </a:tc>
                <a:tc hMerge="1">
                  <a:txBody>
                    <a:bodyPr/>
                    <a:lstStyle/>
                    <a:p>
                      <a:endParaRPr lang="lt-LT"/>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4.4.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Pažangiųjų žemos ir vidutinės įtampos paskirstymo sistemų diegimas ir plėtojimas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i="0" u="none" strike="noStrike" dirty="0">
                        <a:solidFill>
                          <a:schemeClr val="tx1"/>
                        </a:solidFill>
                        <a:effectLst/>
                        <a:latin typeface="Times New Roman" panose="02020603050405020304"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6.3.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Energijos vartojimo efektyvumo ir tiekimo patikimumo plėtojant pažangiąsias energijos paskirstymo, saugojimo ir perdavimo sistemas gerinimas ir paskirstytos AIE gamybos diegimas </a:t>
                      </a:r>
                      <a:endParaRPr lang="lt-LT" sz="17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accent1"/>
                    </a:solidFill>
                  </a:tcPr>
                </a:tc>
                <a:extLst>
                  <a:ext uri="{0D108BD9-81ED-4DB2-BD59-A6C34878D82A}">
                    <a16:rowId xmlns:a16="http://schemas.microsoft.com/office/drawing/2014/main" val="1532846390"/>
                  </a:ext>
                </a:extLst>
              </a:tr>
              <a:tr h="330441">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a:t>KONKRETŪS UŽDAVINIAI</a:t>
                      </a:r>
                    </a:p>
                  </a:txBody>
                  <a:tcPr>
                    <a:no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4135659743"/>
                  </a:ext>
                </a:extLst>
              </a:tr>
              <a:tr h="213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4.1.1.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Padidinti atsinaujinančių išteklių energijos naudojimą </a:t>
                      </a:r>
                      <a:endParaRPr lang="lt-LT" sz="17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4.3.1.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Sumažinti energijos suvartojimą viešojoje infrastruktūroje ir daugiabučiuose namuose </a:t>
                      </a:r>
                      <a:endParaRPr lang="lt-LT" sz="17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4.3.2.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Padidinti energijos vartojimo efektyvumą šilumos tiekimo srityje ir namų ūkiuose </a:t>
                      </a:r>
                      <a:endParaRPr lang="lt-LT" sz="17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4.4.1.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Išbandyti pažangiojo tinklo technologijų diegimo perspektyvas </a:t>
                      </a:r>
                      <a:endParaRPr lang="lt-LT" sz="1700" b="1" i="0" u="none" strike="noStrike" dirty="0">
                        <a:solidFill>
                          <a:schemeClr val="tx1"/>
                        </a:solidFill>
                        <a:effectLst/>
                        <a:latin typeface="Times New Roman" panose="02020603050405020304" pitchFamily="18" charset="0"/>
                      </a:endParaRPr>
                    </a:p>
                  </a:txBody>
                  <a:tcPr>
                    <a:cell3D prstMaterial="dkEdge">
                      <a:bevel/>
                      <a:lightRig rig="flood" dir="t"/>
                    </a:cell3D>
                    <a:solidFill>
                      <a:schemeClr val="bg2">
                        <a:lumMod val="40000"/>
                        <a:lumOff val="60000"/>
                      </a:schemeClr>
                    </a:solidFill>
                  </a:tcPr>
                </a:tc>
                <a:tc>
                  <a:txBody>
                    <a:bodyPr/>
                    <a:lstStyle/>
                    <a:p>
                      <a:endParaRPr lang="lt-LT" b="1"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6.3.1.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1" u="none" strike="noStrike" dirty="0">
                          <a:effectLst/>
                        </a:rPr>
                        <a:t>Sustiprinti integraciją į Europos Sąjungos vidaus energijos rinką </a:t>
                      </a:r>
                    </a:p>
                    <a:p>
                      <a:endParaRPr lang="lt-LT" sz="1600" b="1" dirty="0"/>
                    </a:p>
                  </a:txBody>
                  <a:tcPr>
                    <a:cell3D prstMaterial="dkEdge">
                      <a:bevel/>
                      <a:lightRig rig="flood" dir="t"/>
                    </a:cell3D>
                    <a:solidFill>
                      <a:schemeClr val="accent1"/>
                    </a:solidFill>
                  </a:tcPr>
                </a:tc>
                <a:extLst>
                  <a:ext uri="{0D108BD9-81ED-4DB2-BD59-A6C34878D82A}">
                    <a16:rowId xmlns:a16="http://schemas.microsoft.com/office/drawing/2014/main" val="2776730229"/>
                  </a:ext>
                </a:extLst>
              </a:tr>
            </a:tbl>
          </a:graphicData>
        </a:graphic>
      </p:graphicFrame>
    </p:spTree>
    <p:extLst>
      <p:ext uri="{BB962C8B-B14F-4D97-AF65-F5344CB8AC3E}">
        <p14:creationId xmlns:p14="http://schemas.microsoft.com/office/powerpoint/2010/main" val="2478327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9865"/>
            <a:ext cx="12192000" cy="1712890"/>
          </a:xfrm>
        </p:spPr>
        <p:txBody>
          <a:bodyPr/>
          <a:lstStyle/>
          <a:p>
            <a:pPr algn="ctr"/>
            <a:br>
              <a:rPr lang="lt-LT" sz="3600" b="1" dirty="0"/>
            </a:br>
            <a:r>
              <a:rPr lang="lt-LT" sz="4000" b="1" dirty="0">
                <a:solidFill>
                  <a:schemeClr val="accent1">
                    <a:lumMod val="50000"/>
                  </a:schemeClr>
                </a:solidFill>
              </a:rPr>
              <a:t>Vartok energiją taupiai</a:t>
            </a:r>
            <a:r>
              <a:rPr lang="en-US" sz="4000" b="1" dirty="0">
                <a:solidFill>
                  <a:schemeClr val="accent1">
                    <a:lumMod val="50000"/>
                  </a:schemeClr>
                </a:solidFill>
              </a:rPr>
              <a:t>!!!</a:t>
            </a:r>
            <a:endParaRPr lang="lt-LT" sz="4000" b="1"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pPr>
              <a:defRPr/>
            </a:pPr>
            <a:fld id="{946226C6-D803-43B3-B5EA-F2434415298E}" type="slidenum">
              <a:rPr lang="lt-LT" altLang="lt-LT" smtClean="0"/>
              <a:pPr>
                <a:defRPr/>
              </a:pPr>
              <a:t>30</a:t>
            </a:fld>
            <a:endParaRPr lang="lt-LT" altLang="lt-LT" dirty="0"/>
          </a:p>
        </p:txBody>
      </p:sp>
      <p:pic>
        <p:nvPicPr>
          <p:cNvPr id="2050" name="Paveikslėli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20" y="725980"/>
            <a:ext cx="4065837" cy="186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21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9294" y="1882062"/>
            <a:ext cx="10695259" cy="10395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lt-LT" b="1" kern="0" dirty="0">
                <a:solidFill>
                  <a:schemeClr val="tx1"/>
                </a:solidFill>
              </a:rPr>
              <a:t>6.3.1. Konkretus uždavinys</a:t>
            </a:r>
          </a:p>
          <a:p>
            <a:pPr algn="ctr" fontAlgn="auto">
              <a:spcBef>
                <a:spcPts val="0"/>
              </a:spcBef>
              <a:spcAft>
                <a:spcPts val="0"/>
              </a:spcAft>
            </a:pPr>
            <a:r>
              <a:rPr lang="lt-LT" b="1" i="1" kern="0" dirty="0">
                <a:solidFill>
                  <a:schemeClr val="tx1"/>
                </a:solidFill>
              </a:rPr>
              <a:t>Sustiprinti integraciją į Europos Sąjungos vidaus energijos rinką </a:t>
            </a:r>
          </a:p>
        </p:txBody>
      </p:sp>
      <p:sp>
        <p:nvSpPr>
          <p:cNvPr id="12" name="Down Arrow 11"/>
          <p:cNvSpPr/>
          <p:nvPr/>
        </p:nvSpPr>
        <p:spPr>
          <a:xfrm>
            <a:off x="5752754" y="1459703"/>
            <a:ext cx="4859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4" name="Rectangle 13"/>
          <p:cNvSpPr/>
          <p:nvPr/>
        </p:nvSpPr>
        <p:spPr>
          <a:xfrm>
            <a:off x="679294" y="386727"/>
            <a:ext cx="10695259" cy="10519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lt-LT" sz="1800" b="1" dirty="0">
                <a:ln w="0"/>
                <a:solidFill>
                  <a:schemeClr val="tx1"/>
                </a:solidFill>
                <a:effectLst>
                  <a:outerShdw blurRad="38100" dist="19050" dir="2700000" algn="tl" rotWithShape="0">
                    <a:schemeClr val="dk1">
                      <a:alpha val="40000"/>
                    </a:schemeClr>
                  </a:outerShdw>
                </a:effectLst>
              </a:rPr>
              <a:t>6 PRIORITETAS</a:t>
            </a:r>
          </a:p>
          <a:p>
            <a:pPr algn="ctr" fontAlgn="auto">
              <a:spcBef>
                <a:spcPts val="0"/>
              </a:spcBef>
              <a:spcAft>
                <a:spcPts val="0"/>
              </a:spcAft>
            </a:pPr>
            <a:r>
              <a:rPr lang="lt-LT" sz="1800" dirty="0">
                <a:ln w="0"/>
                <a:solidFill>
                  <a:schemeClr val="tx1"/>
                </a:solidFill>
                <a:effectLst>
                  <a:outerShdw blurRad="38100" dist="19050" dir="2700000" algn="tl" rotWithShape="0">
                    <a:schemeClr val="dk1">
                      <a:alpha val="40000"/>
                    </a:schemeClr>
                  </a:outerShdw>
                </a:effectLst>
              </a:rPr>
              <a:t> „DARNAUS TRANSPORTO IR PAGRINDINIŲ TINKLŲ INFRASTRUKTŪROS PLĖTRA“</a:t>
            </a:r>
            <a:endParaRPr lang="lt-LT" kern="0" dirty="0">
              <a:ln w="0"/>
              <a:solidFill>
                <a:schemeClr val="tx1"/>
              </a:solidFill>
              <a:effectLst>
                <a:outerShdw blurRad="38100" dist="19050" dir="2700000" algn="tl" rotWithShape="0">
                  <a:schemeClr val="dk1">
                    <a:alpha val="40000"/>
                  </a:schemeClr>
                </a:outerShdw>
              </a:effectLst>
            </a:endParaRPr>
          </a:p>
        </p:txBody>
      </p:sp>
      <p:sp>
        <p:nvSpPr>
          <p:cNvPr id="15" name="Down Arrow 14"/>
          <p:cNvSpPr/>
          <p:nvPr/>
        </p:nvSpPr>
        <p:spPr>
          <a:xfrm>
            <a:off x="1947073" y="3029136"/>
            <a:ext cx="487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6" name="Down Arrow 15"/>
          <p:cNvSpPr/>
          <p:nvPr/>
        </p:nvSpPr>
        <p:spPr>
          <a:xfrm>
            <a:off x="9539932" y="3048620"/>
            <a:ext cx="487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17" name="Down Arrow 16"/>
          <p:cNvSpPr/>
          <p:nvPr/>
        </p:nvSpPr>
        <p:spPr>
          <a:xfrm>
            <a:off x="5751638" y="3029136"/>
            <a:ext cx="487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lt-LT" kern="0">
              <a:solidFill>
                <a:sysClr val="windowText" lastClr="000000"/>
              </a:solidFill>
            </a:endParaRPr>
          </a:p>
        </p:txBody>
      </p:sp>
      <p:sp>
        <p:nvSpPr>
          <p:cNvPr id="8" name="Rectangle 7"/>
          <p:cNvSpPr/>
          <p:nvPr/>
        </p:nvSpPr>
        <p:spPr>
          <a:xfrm>
            <a:off x="679294" y="3568700"/>
            <a:ext cx="3232305" cy="2239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ln w="0"/>
                <a:solidFill>
                  <a:schemeClr val="tx1"/>
                </a:solidFill>
                <a:effectLst>
                  <a:outerShdw blurRad="38100" dist="19050" dir="2700000" algn="tl" rotWithShape="0">
                    <a:schemeClr val="dk1">
                      <a:alpha val="40000"/>
                    </a:schemeClr>
                  </a:outerShdw>
                </a:effectLst>
              </a:rPr>
              <a:t>06.3.1-LVPA-V-104 priemonė </a:t>
            </a:r>
          </a:p>
          <a:p>
            <a:pPr algn="ctr"/>
            <a:r>
              <a:rPr lang="lt-LT" sz="2000" dirty="0">
                <a:ln w="0"/>
                <a:solidFill>
                  <a:schemeClr val="tx1"/>
                </a:solidFill>
              </a:rPr>
              <a:t>„</a:t>
            </a:r>
            <a:r>
              <a:rPr lang="lt-LT" sz="2000" b="1" dirty="0">
                <a:ln w="0"/>
                <a:solidFill>
                  <a:schemeClr val="tx1"/>
                </a:solidFill>
              </a:rPr>
              <a:t>Gamtinių dujų perdavimo sistemos modernizavimas ir plėtra</a:t>
            </a:r>
            <a:r>
              <a:rPr lang="lt-LT" sz="2000" dirty="0">
                <a:ln w="0"/>
                <a:solidFill>
                  <a:schemeClr val="tx1"/>
                </a:solidFill>
              </a:rPr>
              <a:t>“ </a:t>
            </a:r>
          </a:p>
        </p:txBody>
      </p:sp>
      <p:sp>
        <p:nvSpPr>
          <p:cNvPr id="18" name="Rectangle 17"/>
          <p:cNvSpPr/>
          <p:nvPr/>
        </p:nvSpPr>
        <p:spPr>
          <a:xfrm>
            <a:off x="4410770" y="3568700"/>
            <a:ext cx="3232305" cy="2239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ln w="0"/>
                <a:solidFill>
                  <a:schemeClr val="tx1"/>
                </a:solidFill>
                <a:effectLst>
                  <a:outerShdw blurRad="38100" dist="19050" dir="2700000" algn="tl" rotWithShape="0">
                    <a:schemeClr val="dk1">
                      <a:alpha val="40000"/>
                    </a:schemeClr>
                  </a:outerShdw>
                </a:effectLst>
              </a:rPr>
              <a:t>06.3.1-LVPA-V-103 priemonė </a:t>
            </a:r>
          </a:p>
          <a:p>
            <a:pPr algn="ctr"/>
            <a:r>
              <a:rPr lang="lt-LT" sz="2000" dirty="0">
                <a:ln w="0"/>
                <a:solidFill>
                  <a:schemeClr val="tx1"/>
                </a:solidFill>
              </a:rPr>
              <a:t>„</a:t>
            </a:r>
            <a:r>
              <a:rPr lang="lt-LT" sz="2000" b="1" dirty="0">
                <a:ln w="0"/>
                <a:solidFill>
                  <a:schemeClr val="tx1"/>
                </a:solidFill>
              </a:rPr>
              <a:t>Elektros perdavimo sistemos modernizavimas ir plėtra</a:t>
            </a:r>
            <a:r>
              <a:rPr lang="lt-LT" sz="2000" dirty="0">
                <a:ln w="0"/>
                <a:solidFill>
                  <a:schemeClr val="tx1"/>
                </a:solidFill>
              </a:rPr>
              <a:t>“ </a:t>
            </a:r>
          </a:p>
        </p:txBody>
      </p:sp>
      <p:sp>
        <p:nvSpPr>
          <p:cNvPr id="19" name="Rectangle 18"/>
          <p:cNvSpPr/>
          <p:nvPr/>
        </p:nvSpPr>
        <p:spPr>
          <a:xfrm>
            <a:off x="8167300" y="3568700"/>
            <a:ext cx="3232305" cy="2239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ln w="0"/>
                <a:solidFill>
                  <a:schemeClr val="tx1"/>
                </a:solidFill>
                <a:effectLst>
                  <a:outerShdw blurRad="38100" dist="19050" dir="2700000" algn="tl" rotWithShape="0">
                    <a:schemeClr val="dk1">
                      <a:alpha val="40000"/>
                    </a:schemeClr>
                  </a:outerShdw>
                </a:effectLst>
              </a:rPr>
              <a:t>06.3.1-LVPA-K-107 priemonė </a:t>
            </a:r>
          </a:p>
          <a:p>
            <a:pPr algn="ctr"/>
            <a:r>
              <a:rPr lang="lt-LT" sz="2000" b="1" dirty="0">
                <a:ln w="0"/>
                <a:solidFill>
                  <a:schemeClr val="tx1"/>
                </a:solidFill>
                <a:effectLst>
                  <a:outerShdw blurRad="38100" dist="19050" dir="2700000" algn="tl" rotWithShape="0">
                    <a:schemeClr val="dk1">
                      <a:alpha val="40000"/>
                    </a:schemeClr>
                  </a:outerShdw>
                </a:effectLst>
              </a:rPr>
              <a:t>„</a:t>
            </a:r>
            <a:r>
              <a:rPr lang="lt-LT" sz="2000" b="1" dirty="0">
                <a:solidFill>
                  <a:schemeClr val="tx1"/>
                </a:solidFill>
              </a:rPr>
              <a:t>Gamtinių dujų skirstymo sistemų modernizavimas ir plėtra</a:t>
            </a:r>
            <a:r>
              <a:rPr lang="lt-LT" sz="2000" b="1" dirty="0">
                <a:ln w="0"/>
                <a:solidFill>
                  <a:schemeClr val="tx1"/>
                </a:solidFill>
                <a:effectLst>
                  <a:outerShdw blurRad="38100" dist="19050" dir="2700000" algn="tl" rotWithShape="0">
                    <a:schemeClr val="dk1">
                      <a:alpha val="40000"/>
                    </a:schemeClr>
                  </a:outerShdw>
                </a:effectLst>
              </a:rPr>
              <a:t>“ </a:t>
            </a:r>
          </a:p>
        </p:txBody>
      </p:sp>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4</a:t>
            </a:fld>
            <a:endParaRPr lang="lt-LT" altLang="lt-LT" dirty="0"/>
          </a:p>
        </p:txBody>
      </p:sp>
    </p:spTree>
    <p:extLst>
      <p:ext uri="{BB962C8B-B14F-4D97-AF65-F5344CB8AC3E}">
        <p14:creationId xmlns:p14="http://schemas.microsoft.com/office/powerpoint/2010/main" val="77127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43924521"/>
              </p:ext>
            </p:extLst>
          </p:nvPr>
        </p:nvGraphicFramePr>
        <p:xfrm>
          <a:off x="127000" y="152399"/>
          <a:ext cx="8234745" cy="6284583"/>
        </p:xfrm>
        <a:graphic>
          <a:graphicData uri="http://schemas.openxmlformats.org/drawingml/2006/table">
            <a:tbl>
              <a:tblPr firstRow="1" bandRow="1">
                <a:tableStyleId>{BC89EF96-8CEA-46FF-86C4-4CE0E7609802}</a:tableStyleId>
              </a:tblPr>
              <a:tblGrid>
                <a:gridCol w="1800200">
                  <a:extLst>
                    <a:ext uri="{9D8B030D-6E8A-4147-A177-3AD203B41FA5}">
                      <a16:colId xmlns:a16="http://schemas.microsoft.com/office/drawing/2014/main" val="302480529"/>
                    </a:ext>
                  </a:extLst>
                </a:gridCol>
                <a:gridCol w="6434545">
                  <a:extLst>
                    <a:ext uri="{9D8B030D-6E8A-4147-A177-3AD203B41FA5}">
                      <a16:colId xmlns:a16="http://schemas.microsoft.com/office/drawing/2014/main" val="2119010297"/>
                    </a:ext>
                  </a:extLst>
                </a:gridCol>
              </a:tblGrid>
              <a:tr h="995358">
                <a:tc gridSpan="2">
                  <a:txBody>
                    <a:bodyPr/>
                    <a:lstStyle/>
                    <a:p>
                      <a:pPr algn="ctr"/>
                      <a:r>
                        <a:rPr lang="lt-LT" sz="2000" kern="1200" cap="all" dirty="0">
                          <a:effectLst/>
                        </a:rPr>
                        <a:t>06.3.1-LVPA-V-104 priemonė</a:t>
                      </a:r>
                    </a:p>
                    <a:p>
                      <a:pPr algn="ctr"/>
                      <a:r>
                        <a:rPr lang="lt-LT" sz="2000" kern="1200" cap="all" dirty="0">
                          <a:effectLst/>
                        </a:rPr>
                        <a:t>„gamtinių dujų perdavimo sistemos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331786">
                <a:tc>
                  <a:txBody>
                    <a:bodyPr/>
                    <a:lstStyle/>
                    <a:p>
                      <a:r>
                        <a:rPr lang="lt-LT" sz="1600" b="1" dirty="0"/>
                        <a:t>Biudžetas</a:t>
                      </a:r>
                      <a:endParaRPr lang="lt-LT" sz="1600" b="1" dirty="0">
                        <a:solidFill>
                          <a:sysClr val="windowText" lastClr="000000"/>
                        </a:solidFill>
                      </a:endParaRPr>
                    </a:p>
                  </a:txBody>
                  <a:tcPr/>
                </a:tc>
                <a:tc>
                  <a:txBody>
                    <a:bodyPr/>
                    <a:lstStyle/>
                    <a:p>
                      <a:r>
                        <a:rPr lang="lt-LT" sz="1600" strike="noStrike" dirty="0"/>
                        <a:t>53 mln. €</a:t>
                      </a:r>
                      <a:r>
                        <a:rPr lang="lt-LT" sz="1600" dirty="0"/>
                        <a:t>, ERPF</a:t>
                      </a:r>
                      <a:endParaRPr lang="lt-LT" sz="1600" strike="noStrike" dirty="0"/>
                    </a:p>
                  </a:txBody>
                  <a:tcPr/>
                </a:tc>
                <a:extLst>
                  <a:ext uri="{0D108BD9-81ED-4DB2-BD59-A6C34878D82A}">
                    <a16:rowId xmlns:a16="http://schemas.microsoft.com/office/drawing/2014/main" val="96863730"/>
                  </a:ext>
                </a:extLst>
              </a:tr>
              <a:tr h="573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Finansavimo intensyvumas</a:t>
                      </a:r>
                      <a:endParaRPr lang="lt-LT" sz="1600" b="1" dirty="0">
                        <a:solidFill>
                          <a:sysClr val="windowText" lastClr="000000"/>
                        </a:solidFill>
                      </a:endParaRPr>
                    </a:p>
                  </a:txBody>
                  <a:tcPr/>
                </a:tc>
                <a:tc>
                  <a:txBody>
                    <a:bodyPr/>
                    <a:lstStyle/>
                    <a:p>
                      <a:r>
                        <a:rPr lang="lt-LT" sz="1600" strike="noStrike" dirty="0"/>
                        <a:t>50 </a:t>
                      </a:r>
                      <a:r>
                        <a:rPr lang="en-US" sz="1600" strike="noStrike" dirty="0"/>
                        <a:t>%</a:t>
                      </a:r>
                      <a:endParaRPr lang="lt-LT" sz="1600" strike="noStrike" dirty="0"/>
                    </a:p>
                  </a:txBody>
                  <a:tcPr/>
                </a:tc>
                <a:extLst>
                  <a:ext uri="{0D108BD9-81ED-4DB2-BD59-A6C34878D82A}">
                    <a16:rowId xmlns:a16="http://schemas.microsoft.com/office/drawing/2014/main" val="3716249747"/>
                  </a:ext>
                </a:extLst>
              </a:tr>
              <a:tr h="573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Finansavimo forma</a:t>
                      </a:r>
                      <a:endParaRPr lang="lt-LT" sz="1600" b="1" dirty="0">
                        <a:solidFill>
                          <a:sysClr val="windowText" lastClr="000000"/>
                        </a:solidFill>
                      </a:endParaRPr>
                    </a:p>
                  </a:txBody>
                  <a:tcPr/>
                </a:tc>
                <a:tc>
                  <a:txBody>
                    <a:bodyPr/>
                    <a:lstStyle/>
                    <a:p>
                      <a:r>
                        <a:rPr lang="lt-LT" sz="1600" dirty="0"/>
                        <a:t>Subsidija</a:t>
                      </a:r>
                      <a:endParaRPr lang="lt-LT" sz="1600" strike="noStrike" dirty="0"/>
                    </a:p>
                  </a:txBody>
                  <a:tcPr/>
                </a:tc>
                <a:extLst>
                  <a:ext uri="{0D108BD9-81ED-4DB2-BD59-A6C34878D82A}">
                    <a16:rowId xmlns:a16="http://schemas.microsoft.com/office/drawing/2014/main" val="2892342070"/>
                  </a:ext>
                </a:extLst>
              </a:tr>
              <a:tr h="573085">
                <a:tc>
                  <a:txBody>
                    <a:bodyPr/>
                    <a:lstStyle/>
                    <a:p>
                      <a:r>
                        <a:rPr lang="lt-LT" sz="1600" b="1" dirty="0"/>
                        <a:t>Projektų atrankos būdas</a:t>
                      </a:r>
                      <a:endParaRPr lang="lt-LT" sz="1600" b="1" dirty="0">
                        <a:solidFill>
                          <a:sysClr val="windowText" lastClr="000000"/>
                        </a:solidFill>
                      </a:endParaRPr>
                    </a:p>
                  </a:txBody>
                  <a:tcPr/>
                </a:tc>
                <a:tc>
                  <a:txBody>
                    <a:bodyPr/>
                    <a:lstStyle/>
                    <a:p>
                      <a:r>
                        <a:rPr lang="lt-LT" sz="1600" strike="noStrike" dirty="0"/>
                        <a:t>Valstybės projektų planavimas</a:t>
                      </a:r>
                    </a:p>
                  </a:txBody>
                  <a:tcPr/>
                </a:tc>
                <a:extLst>
                  <a:ext uri="{0D108BD9-81ED-4DB2-BD59-A6C34878D82A}">
                    <a16:rowId xmlns:a16="http://schemas.microsoft.com/office/drawing/2014/main" val="469965292"/>
                  </a:ext>
                </a:extLst>
              </a:tr>
              <a:tr h="2020878">
                <a:tc>
                  <a:txBody>
                    <a:bodyPr/>
                    <a:lstStyle/>
                    <a:p>
                      <a:r>
                        <a:rPr lang="lt-LT" sz="1600" b="1" dirty="0"/>
                        <a:t>Finansuojamos veiklos</a:t>
                      </a:r>
                      <a:endParaRPr lang="lt-LT" sz="1600" b="1" dirty="0">
                        <a:solidFill>
                          <a:sysClr val="windowText" lastClr="000000"/>
                        </a:solidFill>
                      </a:endParaRPr>
                    </a:p>
                  </a:txBody>
                  <a:tcPr/>
                </a:tc>
                <a:tc>
                  <a:txBody>
                    <a:bodyPr/>
                    <a:lstStyle/>
                    <a:p>
                      <a:pPr marL="285750" indent="-285750">
                        <a:buFontTx/>
                        <a:buChar char="-"/>
                      </a:pPr>
                      <a:r>
                        <a:rPr lang="lt-LT" sz="1600" kern="1200" dirty="0">
                          <a:solidFill>
                            <a:schemeClr val="tx1"/>
                          </a:solidFill>
                          <a:effectLst/>
                          <a:latin typeface="+mn-lt"/>
                          <a:ea typeface="+mn-ea"/>
                          <a:cs typeface="+mn-cs"/>
                        </a:rPr>
                        <a:t>Programinės ir technologinės įrangos, reikalingos efektyviam perdavimo sistemos eksploatavimui ir valdymui užtikrinti diegimas, siekiant sukurti pažangias dujų perdavimo sistemas. </a:t>
                      </a:r>
                      <a:endParaRPr lang="en-US" sz="1600" kern="1200" dirty="0">
                        <a:solidFill>
                          <a:schemeClr val="tx1"/>
                        </a:solidFill>
                        <a:effectLst/>
                        <a:latin typeface="+mn-lt"/>
                        <a:ea typeface="+mn-ea"/>
                        <a:cs typeface="+mn-cs"/>
                      </a:endParaRPr>
                    </a:p>
                    <a:p>
                      <a:pPr marL="285750" indent="-285750">
                        <a:buFontTx/>
                        <a:buChar char="-"/>
                      </a:pPr>
                      <a:endParaRPr lang="lt-LT" sz="800" kern="1200" dirty="0">
                        <a:solidFill>
                          <a:schemeClr val="tx1"/>
                        </a:solidFill>
                        <a:effectLst/>
                        <a:latin typeface="+mn-lt"/>
                        <a:ea typeface="+mn-ea"/>
                        <a:cs typeface="+mn-cs"/>
                      </a:endParaRPr>
                    </a:p>
                    <a:p>
                      <a:pPr marL="285750" indent="-285750">
                        <a:buFontTx/>
                        <a:buChar char="-"/>
                      </a:pPr>
                      <a:r>
                        <a:rPr lang="lt-LT" sz="1600" kern="1200" dirty="0">
                          <a:solidFill>
                            <a:schemeClr val="tx1"/>
                          </a:solidFill>
                          <a:effectLst/>
                          <a:latin typeface="+mn-lt"/>
                          <a:ea typeface="+mn-ea"/>
                          <a:cs typeface="+mn-cs"/>
                        </a:rPr>
                        <a:t>Esamų gamtinių dujų perdavimo tinklų ir jų priklausinių modernizavimas, diegiant pažangiosios infrastruktūros elementus.</a:t>
                      </a:r>
                      <a:endParaRPr lang="en-US" sz="1600" kern="1200" dirty="0">
                        <a:solidFill>
                          <a:schemeClr val="tx1"/>
                        </a:solidFill>
                        <a:effectLst/>
                        <a:latin typeface="+mn-lt"/>
                        <a:ea typeface="+mn-ea"/>
                        <a:cs typeface="+mn-cs"/>
                      </a:endParaRPr>
                    </a:p>
                    <a:p>
                      <a:pPr marL="285750" indent="-285750">
                        <a:buFontTx/>
                        <a:buChar char="-"/>
                      </a:pPr>
                      <a:endParaRPr lang="lt-LT" sz="800" kern="1200" dirty="0">
                        <a:solidFill>
                          <a:schemeClr val="tx1"/>
                        </a:solidFill>
                        <a:effectLst/>
                        <a:latin typeface="+mn-lt"/>
                        <a:ea typeface="+mn-ea"/>
                        <a:cs typeface="+mn-cs"/>
                      </a:endParaRPr>
                    </a:p>
                    <a:p>
                      <a:pPr marL="285750" indent="-285750">
                        <a:buFontTx/>
                        <a:buChar char="-"/>
                      </a:pPr>
                      <a:r>
                        <a:rPr lang="lt-LT" sz="1600" kern="1200" dirty="0">
                          <a:solidFill>
                            <a:schemeClr val="tx1"/>
                          </a:solidFill>
                          <a:effectLst/>
                          <a:latin typeface="+mn-lt"/>
                          <a:ea typeface="+mn-ea"/>
                          <a:cs typeface="+mn-cs"/>
                        </a:rPr>
                        <a:t>Naujos pažangios gamtinių dujų perdavimo infrastruktūros ir jų priklausinių plėtra.</a:t>
                      </a:r>
                      <a:endParaRPr lang="lt-LT" sz="1600" dirty="0">
                        <a:effectLst/>
                      </a:endParaRPr>
                    </a:p>
                  </a:txBody>
                  <a:tcPr/>
                </a:tc>
                <a:extLst>
                  <a:ext uri="{0D108BD9-81ED-4DB2-BD59-A6C34878D82A}">
                    <a16:rowId xmlns:a16="http://schemas.microsoft.com/office/drawing/2014/main" val="644583324"/>
                  </a:ext>
                </a:extLst>
              </a:tr>
              <a:tr h="340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Pareiškėjai</a:t>
                      </a:r>
                      <a:endParaRPr lang="lt-LT" sz="1600" b="1" dirty="0">
                        <a:solidFill>
                          <a:sysClr val="windowText" lastClr="000000"/>
                        </a:solidFill>
                      </a:endParaRPr>
                    </a:p>
                  </a:txBody>
                  <a:tcPr/>
                </a:tc>
                <a:tc>
                  <a:txBody>
                    <a:bodyPr/>
                    <a:lstStyle/>
                    <a:p>
                      <a:r>
                        <a:rPr lang="lt-LT" sz="1600" b="0" dirty="0"/>
                        <a:t>Perdavimo sistemos operatorius</a:t>
                      </a:r>
                    </a:p>
                  </a:txBody>
                  <a:tcPr/>
                </a:tc>
                <a:extLst>
                  <a:ext uri="{0D108BD9-81ED-4DB2-BD59-A6C34878D82A}">
                    <a16:rowId xmlns:a16="http://schemas.microsoft.com/office/drawing/2014/main" val="458734929"/>
                  </a:ext>
                </a:extLst>
              </a:tr>
              <a:tr h="814384">
                <a:tc>
                  <a:txBody>
                    <a:bodyPr/>
                    <a:lstStyle/>
                    <a:p>
                      <a:r>
                        <a:rPr lang="lt-LT" sz="1600" b="1" dirty="0">
                          <a:solidFill>
                            <a:sysClr val="windowText" lastClr="000000"/>
                          </a:solidFill>
                        </a:rPr>
                        <a:t>Specialusis atrankos kriterijus</a:t>
                      </a:r>
                    </a:p>
                  </a:txBody>
                  <a:tcPr/>
                </a:tc>
                <a:tc>
                  <a:txBody>
                    <a:bodyPr/>
                    <a:lstStyle/>
                    <a:p>
                      <a:r>
                        <a:rPr lang="lt-LT" sz="1600" kern="1200" dirty="0">
                          <a:solidFill>
                            <a:schemeClr val="dk1"/>
                          </a:solidFill>
                          <a:effectLst/>
                          <a:latin typeface="+mn-lt"/>
                          <a:ea typeface="+mn-ea"/>
                          <a:cs typeface="+mn-cs"/>
                        </a:rPr>
                        <a:t>Projektas turi atitikti Nacionalinį elektros ir gamtinių dujų perdavimo infrastruktūros projektų įgyvendinimo planą (LRV 2014 m. liepos     22 d. nutarimas Nr. 746).</a:t>
                      </a:r>
                      <a:endParaRPr lang="lt-LT" sz="1600" dirty="0"/>
                    </a:p>
                  </a:txBody>
                  <a:tcPr/>
                </a:tc>
                <a:extLst>
                  <a:ext uri="{0D108BD9-81ED-4DB2-BD59-A6C34878D82A}">
                    <a16:rowId xmlns:a16="http://schemas.microsoft.com/office/drawing/2014/main" val="1938950325"/>
                  </a:ext>
                </a:extLst>
              </a:tr>
            </a:tbl>
          </a:graphicData>
        </a:graphic>
      </p:graphicFrame>
      <p:sp>
        <p:nvSpPr>
          <p:cNvPr id="2" name="Rectangle 1"/>
          <p:cNvSpPr/>
          <p:nvPr/>
        </p:nvSpPr>
        <p:spPr>
          <a:xfrm>
            <a:off x="8458200" y="152400"/>
            <a:ext cx="3733800" cy="60399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lt-LT"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61745" y="152400"/>
            <a:ext cx="3725333" cy="6243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46226C6-D803-43B3-B5EA-F2434415298E}" type="slidenum">
              <a:rPr lang="lt-LT" altLang="lt-LT" smtClean="0"/>
              <a:pPr>
                <a:defRPr/>
              </a:pPr>
              <a:t>5</a:t>
            </a:fld>
            <a:endParaRPr lang="lt-LT" altLang="lt-LT" dirty="0"/>
          </a:p>
        </p:txBody>
      </p:sp>
    </p:spTree>
    <p:extLst>
      <p:ext uri="{BB962C8B-B14F-4D97-AF65-F5344CB8AC3E}">
        <p14:creationId xmlns:p14="http://schemas.microsoft.com/office/powerpoint/2010/main" val="268416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972534317"/>
              </p:ext>
            </p:extLst>
          </p:nvPr>
        </p:nvGraphicFramePr>
        <p:xfrm>
          <a:off x="127000" y="4117136"/>
          <a:ext cx="11887200" cy="202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11103213"/>
              </p:ext>
            </p:extLst>
          </p:nvPr>
        </p:nvGraphicFramePr>
        <p:xfrm>
          <a:off x="127000" y="152399"/>
          <a:ext cx="11887200" cy="4358398"/>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302480529"/>
                    </a:ext>
                  </a:extLst>
                </a:gridCol>
                <a:gridCol w="9625842">
                  <a:extLst>
                    <a:ext uri="{9D8B030D-6E8A-4147-A177-3AD203B41FA5}">
                      <a16:colId xmlns:a16="http://schemas.microsoft.com/office/drawing/2014/main" val="2119010297"/>
                    </a:ext>
                  </a:extLst>
                </a:gridCol>
              </a:tblGrid>
              <a:tr h="1051318">
                <a:tc gridSpan="2">
                  <a:txBody>
                    <a:bodyPr/>
                    <a:lstStyle/>
                    <a:p>
                      <a:pPr algn="ctr"/>
                      <a:r>
                        <a:rPr lang="lt-LT" sz="2000" kern="1200" cap="all" dirty="0">
                          <a:effectLst/>
                        </a:rPr>
                        <a:t>06.3.1-LVPA-V-104 priemonė</a:t>
                      </a:r>
                    </a:p>
                    <a:p>
                      <a:pPr algn="ctr"/>
                      <a:r>
                        <a:rPr lang="lt-LT" sz="2000" kern="1200" cap="all" dirty="0">
                          <a:effectLst/>
                        </a:rPr>
                        <a:t>„gamtinių dujų perdavimo sistemos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1929776">
                <a:tc>
                  <a:txBody>
                    <a:bodyPr/>
                    <a:lstStyle/>
                    <a:p>
                      <a:r>
                        <a:rPr lang="lt-LT" sz="1800" b="1" noProof="0" dirty="0">
                          <a:solidFill>
                            <a:sysClr val="windowText" lastClr="000000"/>
                          </a:solidFill>
                        </a:rPr>
                        <a:t>Tinkamos</a:t>
                      </a:r>
                      <a:r>
                        <a:rPr lang="lt-LT" sz="1800" b="1" baseline="0" dirty="0">
                          <a:solidFill>
                            <a:sysClr val="windowText" lastClr="000000"/>
                          </a:solidFill>
                        </a:rPr>
                        <a:t> finansuoti išlaidos</a:t>
                      </a:r>
                      <a:endParaRPr lang="lt-LT" sz="1800" b="1" dirty="0">
                        <a:solidFill>
                          <a:sysClr val="windowText" lastClr="000000"/>
                        </a:solidFill>
                      </a:endParaRPr>
                    </a:p>
                  </a:txBody>
                  <a:tcPr/>
                </a:tc>
                <a:tc>
                  <a:txBody>
                    <a:bodyPr/>
                    <a:lstStyle/>
                    <a:p>
                      <a:pPr marL="285750" indent="-285750">
                        <a:spcBef>
                          <a:spcPts val="0"/>
                        </a:spcBef>
                        <a:spcAft>
                          <a:spcPts val="600"/>
                        </a:spcAft>
                        <a:buFontTx/>
                        <a:buChar char="-"/>
                      </a:pPr>
                      <a:r>
                        <a:rPr lang="lt-LT" sz="1800" b="1" kern="1200" dirty="0">
                          <a:solidFill>
                            <a:schemeClr val="tx1"/>
                          </a:solidFill>
                          <a:effectLst/>
                          <a:latin typeface="+mn-lt"/>
                          <a:ea typeface="+mn-ea"/>
                          <a:cs typeface="+mn-cs"/>
                        </a:rPr>
                        <a:t>statybos, rekonstravimo, modernizavimo, griovimo </a:t>
                      </a:r>
                      <a:r>
                        <a:rPr lang="lt-LT" sz="1800" kern="1200" dirty="0">
                          <a:solidFill>
                            <a:schemeClr val="tx1"/>
                          </a:solidFill>
                          <a:effectLst/>
                          <a:latin typeface="+mn-lt"/>
                          <a:ea typeface="+mn-ea"/>
                          <a:cs typeface="+mn-cs"/>
                        </a:rPr>
                        <a:t>ir kt. darbai, tiesiogiai susiję su projekto veiklomis;</a:t>
                      </a:r>
                    </a:p>
                    <a:p>
                      <a:pPr marL="285750" indent="-285750">
                        <a:spcBef>
                          <a:spcPts val="0"/>
                        </a:spcBef>
                        <a:spcAft>
                          <a:spcPts val="600"/>
                        </a:spcAft>
                        <a:buFontTx/>
                        <a:buChar char="-"/>
                      </a:pPr>
                      <a:r>
                        <a:rPr lang="lt-LT" sz="1800" b="1" kern="1200" dirty="0">
                          <a:solidFill>
                            <a:schemeClr val="tx1"/>
                          </a:solidFill>
                          <a:effectLst/>
                          <a:latin typeface="+mn-lt"/>
                          <a:ea typeface="+mn-ea"/>
                          <a:cs typeface="+mn-cs"/>
                        </a:rPr>
                        <a:t>projektavimo ir inžinerinės paslaugos, techninės priežiūros ir projekto vykdymo priežiūros, ekspertizių paslaugos</a:t>
                      </a:r>
                      <a:r>
                        <a:rPr lang="lt-LT" sz="1800" kern="1200" dirty="0">
                          <a:solidFill>
                            <a:schemeClr val="tx1"/>
                          </a:solidFill>
                          <a:effectLst/>
                          <a:latin typeface="+mn-lt"/>
                          <a:ea typeface="+mn-ea"/>
                          <a:cs typeface="+mn-cs"/>
                        </a:rPr>
                        <a:t>, tiesiogiai susijusios su projekto veiklomis;</a:t>
                      </a:r>
                    </a:p>
                    <a:p>
                      <a:pPr marL="285750" marR="0" lvl="0" indent="-285750" algn="l" defTabSz="914400" rtl="0" eaLnBrk="1" fontAlgn="auto" latinLnBrk="0" hangingPunct="1">
                        <a:lnSpc>
                          <a:spcPct val="100000"/>
                        </a:lnSpc>
                        <a:spcBef>
                          <a:spcPts val="0"/>
                        </a:spcBef>
                        <a:spcAft>
                          <a:spcPts val="600"/>
                        </a:spcAft>
                        <a:buClrTx/>
                        <a:buSzTx/>
                        <a:buFontTx/>
                        <a:buChar char="-"/>
                        <a:tabLst/>
                        <a:defRPr/>
                      </a:pPr>
                      <a:r>
                        <a:rPr lang="lt-LT" sz="1800" kern="1200" dirty="0">
                          <a:solidFill>
                            <a:schemeClr val="tx1"/>
                          </a:solidFill>
                          <a:effectLst/>
                          <a:latin typeface="+mn-lt"/>
                          <a:ea typeface="+mn-ea"/>
                          <a:cs typeface="+mn-cs"/>
                        </a:rPr>
                        <a:t>tiesioginėms projekto veikloms vykdyti reikalinga </a:t>
                      </a:r>
                      <a:r>
                        <a:rPr lang="lt-LT" sz="1800" b="1" kern="1200" dirty="0">
                          <a:solidFill>
                            <a:schemeClr val="tx1"/>
                          </a:solidFill>
                          <a:effectLst/>
                          <a:latin typeface="+mn-lt"/>
                          <a:ea typeface="+mn-ea"/>
                          <a:cs typeface="+mn-cs"/>
                        </a:rPr>
                        <a:t>įranga, įrenginiai </a:t>
                      </a:r>
                      <a:r>
                        <a:rPr lang="lt-LT" sz="1800" kern="1200" dirty="0">
                          <a:solidFill>
                            <a:schemeClr val="tx1"/>
                          </a:solidFill>
                          <a:effectLst/>
                          <a:latin typeface="+mn-lt"/>
                          <a:ea typeface="+mn-ea"/>
                          <a:cs typeface="+mn-cs"/>
                        </a:rPr>
                        <a:t>ir kt. turtas. </a:t>
                      </a:r>
                    </a:p>
                    <a:p>
                      <a:pPr marL="0" marR="0" lvl="0" indent="0" algn="l" defTabSz="914400" rtl="0" eaLnBrk="1" fontAlgn="auto" latinLnBrk="0" hangingPunct="1">
                        <a:lnSpc>
                          <a:spcPct val="100000"/>
                        </a:lnSpc>
                        <a:spcBef>
                          <a:spcPts val="0"/>
                        </a:spcBef>
                        <a:spcAft>
                          <a:spcPts val="600"/>
                        </a:spcAft>
                        <a:buClrTx/>
                        <a:buSzTx/>
                        <a:buFontTx/>
                        <a:buNone/>
                        <a:tabLst/>
                        <a:defRPr/>
                      </a:pPr>
                      <a:r>
                        <a:rPr lang="lt-LT" sz="1800" b="1" kern="1200" dirty="0">
                          <a:solidFill>
                            <a:schemeClr val="tx1"/>
                          </a:solidFill>
                          <a:effectLst/>
                          <a:latin typeface="+mn-lt"/>
                          <a:ea typeface="+mn-ea"/>
                          <a:cs typeface="+mn-cs"/>
                        </a:rPr>
                        <a:t>     </a:t>
                      </a:r>
                      <a:endParaRPr lang="lt-LT" sz="1800" b="1" strike="noStrike" dirty="0"/>
                    </a:p>
                  </a:txBody>
                  <a:tcPr/>
                </a:tc>
                <a:extLst>
                  <a:ext uri="{0D108BD9-81ED-4DB2-BD59-A6C34878D82A}">
                    <a16:rowId xmlns:a16="http://schemas.microsoft.com/office/drawing/2014/main" val="96863730"/>
                  </a:ext>
                </a:extLst>
              </a:tr>
              <a:tr h="1082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solidFill>
                            <a:sysClr val="windowText" lastClr="000000"/>
                          </a:solidFill>
                        </a:rPr>
                        <a:t>Projektų parengtumo reikalavimai</a:t>
                      </a:r>
                    </a:p>
                  </a:txBody>
                  <a:tcPr/>
                </a:tc>
                <a:tc>
                  <a:txBody>
                    <a:bodyPr/>
                    <a:lstStyle/>
                    <a:p>
                      <a:pPr marL="285750" indent="-285750">
                        <a:spcBef>
                          <a:spcPts val="0"/>
                        </a:spcBef>
                        <a:spcAft>
                          <a:spcPts val="600"/>
                        </a:spcAft>
                        <a:buFontTx/>
                        <a:buChar char="-"/>
                      </a:pPr>
                      <a:r>
                        <a:rPr lang="lt-LT" sz="1800" strike="noStrike" dirty="0"/>
                        <a:t>parengtas </a:t>
                      </a:r>
                      <a:r>
                        <a:rPr lang="lt-LT" sz="1800" strike="noStrike" kern="1200" dirty="0">
                          <a:solidFill>
                            <a:schemeClr val="tx1"/>
                          </a:solidFill>
                          <a:effectLst/>
                          <a:latin typeface="+mn-lt"/>
                          <a:ea typeface="+mn-ea"/>
                          <a:cs typeface="+mn-cs"/>
                        </a:rPr>
                        <a:t>I</a:t>
                      </a:r>
                      <a:r>
                        <a:rPr lang="lt-LT" sz="1800" kern="1200" dirty="0">
                          <a:solidFill>
                            <a:schemeClr val="tx1"/>
                          </a:solidFill>
                          <a:effectLst/>
                          <a:latin typeface="+mn-lt"/>
                          <a:ea typeface="+mn-ea"/>
                          <a:cs typeface="+mn-cs"/>
                        </a:rPr>
                        <a:t>nvesticijų projektas su Sąnaudų ir naudos analizės rezultatų skaičiuokle;</a:t>
                      </a:r>
                    </a:p>
                    <a:p>
                      <a:pPr marL="285750" indent="-285750">
                        <a:spcBef>
                          <a:spcPts val="0"/>
                        </a:spcBef>
                        <a:spcAft>
                          <a:spcPts val="600"/>
                        </a:spcAft>
                        <a:buFontTx/>
                        <a:buChar char="-"/>
                      </a:pPr>
                      <a:r>
                        <a:rPr lang="lt-LT" sz="1800" kern="1200" dirty="0">
                          <a:solidFill>
                            <a:schemeClr val="tx1"/>
                          </a:solidFill>
                          <a:effectLst/>
                          <a:latin typeface="+mn-lt"/>
                          <a:ea typeface="+mn-ea"/>
                          <a:cs typeface="+mn-cs"/>
                        </a:rPr>
                        <a:t>parengti dokumentai, jų nuorašai ar kopijos apie projektui taikomus aplinkosauginius reikalavimus.</a:t>
                      </a:r>
                    </a:p>
                    <a:p>
                      <a:pPr marL="285750" indent="-285750">
                        <a:spcBef>
                          <a:spcPts val="0"/>
                        </a:spcBef>
                        <a:spcAft>
                          <a:spcPts val="600"/>
                        </a:spcAft>
                        <a:buFontTx/>
                        <a:buChar char="-"/>
                      </a:pPr>
                      <a:endParaRPr lang="lt-LT" sz="1800" strike="noStrike" dirty="0"/>
                    </a:p>
                  </a:txBody>
                  <a:tcPr/>
                </a:tc>
                <a:extLst>
                  <a:ext uri="{0D108BD9-81ED-4DB2-BD59-A6C34878D82A}">
                    <a16:rowId xmlns:a16="http://schemas.microsoft.com/office/drawing/2014/main" val="3716249747"/>
                  </a:ext>
                </a:extLst>
              </a:tr>
            </a:tbl>
          </a:graphicData>
        </a:graphic>
      </p:graphicFrame>
      <p:sp>
        <p:nvSpPr>
          <p:cNvPr id="7" name="TextBox 6"/>
          <p:cNvSpPr txBox="1"/>
          <p:nvPr/>
        </p:nvSpPr>
        <p:spPr>
          <a:xfrm>
            <a:off x="528283" y="5526653"/>
            <a:ext cx="2260600" cy="646331"/>
          </a:xfrm>
          <a:prstGeom prst="rect">
            <a:avLst/>
          </a:prstGeom>
          <a:noFill/>
        </p:spPr>
        <p:txBody>
          <a:bodyPr wrap="square" rtlCol="0">
            <a:spAutoFit/>
          </a:bodyPr>
          <a:lstStyle/>
          <a:p>
            <a:r>
              <a:rPr lang="lt-LT" b="1" dirty="0"/>
              <a:t>I VPS sudarytas</a:t>
            </a:r>
            <a:endParaRPr lang="en-US" b="1" dirty="0"/>
          </a:p>
          <a:p>
            <a:r>
              <a:rPr lang="lt-LT" dirty="0"/>
              <a:t>~</a:t>
            </a:r>
            <a:r>
              <a:rPr lang="lt-LT" b="1" dirty="0"/>
              <a:t>10 mln. €</a:t>
            </a:r>
          </a:p>
        </p:txBody>
      </p:sp>
      <p:sp>
        <p:nvSpPr>
          <p:cNvPr id="8" name="TextBox 7"/>
          <p:cNvSpPr txBox="1"/>
          <p:nvPr/>
        </p:nvSpPr>
        <p:spPr>
          <a:xfrm>
            <a:off x="4972192" y="5475269"/>
            <a:ext cx="2196816" cy="646331"/>
          </a:xfrm>
          <a:prstGeom prst="rect">
            <a:avLst/>
          </a:prstGeom>
          <a:noFill/>
        </p:spPr>
        <p:txBody>
          <a:bodyPr wrap="square" rtlCol="0">
            <a:spAutoFit/>
          </a:bodyPr>
          <a:lstStyle/>
          <a:p>
            <a:r>
              <a:rPr lang="lt-LT" b="1" dirty="0"/>
              <a:t>II VPS sudarymas</a:t>
            </a:r>
          </a:p>
          <a:p>
            <a:r>
              <a:rPr lang="lt-LT" dirty="0"/>
              <a:t>~</a:t>
            </a:r>
            <a:r>
              <a:rPr lang="lt-LT" b="1" dirty="0"/>
              <a:t>2 mln. €</a:t>
            </a:r>
          </a:p>
        </p:txBody>
      </p:sp>
      <p:sp>
        <p:nvSpPr>
          <p:cNvPr id="9" name="TextBox 8"/>
          <p:cNvSpPr txBox="1"/>
          <p:nvPr/>
        </p:nvSpPr>
        <p:spPr>
          <a:xfrm>
            <a:off x="9011840" y="5461621"/>
            <a:ext cx="2222647" cy="646331"/>
          </a:xfrm>
          <a:prstGeom prst="rect">
            <a:avLst/>
          </a:prstGeom>
          <a:noFill/>
        </p:spPr>
        <p:txBody>
          <a:bodyPr wrap="square" rtlCol="0">
            <a:spAutoFit/>
          </a:bodyPr>
          <a:lstStyle/>
          <a:p>
            <a:r>
              <a:rPr lang="lt-LT" b="1" dirty="0"/>
              <a:t>III VPS sudarymas</a:t>
            </a:r>
          </a:p>
          <a:p>
            <a:r>
              <a:rPr lang="lt-LT" dirty="0"/>
              <a:t>~</a:t>
            </a:r>
            <a:r>
              <a:rPr lang="lt-LT" b="1" dirty="0"/>
              <a:t>2 mln. €</a:t>
            </a:r>
          </a:p>
        </p:txBody>
      </p:sp>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6</a:t>
            </a:fld>
            <a:endParaRPr lang="lt-LT" altLang="lt-LT" dirty="0"/>
          </a:p>
        </p:txBody>
      </p:sp>
    </p:spTree>
    <p:extLst>
      <p:ext uri="{BB962C8B-B14F-4D97-AF65-F5344CB8AC3E}">
        <p14:creationId xmlns:p14="http://schemas.microsoft.com/office/powerpoint/2010/main" val="14438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1555793"/>
              </p:ext>
            </p:extLst>
          </p:nvPr>
        </p:nvGraphicFramePr>
        <p:xfrm>
          <a:off x="195613" y="152402"/>
          <a:ext cx="8670073" cy="6252802"/>
        </p:xfrm>
        <a:graphic>
          <a:graphicData uri="http://schemas.openxmlformats.org/drawingml/2006/table">
            <a:tbl>
              <a:tblPr firstRow="1" bandRow="1">
                <a:tableStyleId>{BC89EF96-8CEA-46FF-86C4-4CE0E7609802}</a:tableStyleId>
              </a:tblPr>
              <a:tblGrid>
                <a:gridCol w="2353495">
                  <a:extLst>
                    <a:ext uri="{9D8B030D-6E8A-4147-A177-3AD203B41FA5}">
                      <a16:colId xmlns:a16="http://schemas.microsoft.com/office/drawing/2014/main" val="302480529"/>
                    </a:ext>
                  </a:extLst>
                </a:gridCol>
                <a:gridCol w="6316578">
                  <a:extLst>
                    <a:ext uri="{9D8B030D-6E8A-4147-A177-3AD203B41FA5}">
                      <a16:colId xmlns:a16="http://schemas.microsoft.com/office/drawing/2014/main" val="2119010297"/>
                    </a:ext>
                  </a:extLst>
                </a:gridCol>
              </a:tblGrid>
              <a:tr h="736410">
                <a:tc gridSpan="2">
                  <a:txBody>
                    <a:bodyPr/>
                    <a:lstStyle/>
                    <a:p>
                      <a:pPr algn="ctr"/>
                      <a:r>
                        <a:rPr lang="lt-LT" sz="2000" kern="1200" cap="all" dirty="0">
                          <a:effectLst/>
                        </a:rPr>
                        <a:t>06.3.1-LVPA-V-104 priemonė</a:t>
                      </a:r>
                    </a:p>
                    <a:p>
                      <a:pPr algn="ctr"/>
                      <a:r>
                        <a:rPr lang="lt-LT" sz="2000" kern="1200" cap="all" dirty="0">
                          <a:effectLst/>
                        </a:rPr>
                        <a:t>„Elektros perdavimo sistemos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357787">
                <a:tc>
                  <a:txBody>
                    <a:bodyPr/>
                    <a:lstStyle/>
                    <a:p>
                      <a:r>
                        <a:rPr lang="lt-LT" sz="1800" b="1" dirty="0"/>
                        <a:t>Biudžetas</a:t>
                      </a:r>
                      <a:endParaRPr lang="lt-LT" sz="1800" b="1" dirty="0">
                        <a:solidFill>
                          <a:sysClr val="windowText" lastClr="000000"/>
                        </a:solidFill>
                      </a:endParaRPr>
                    </a:p>
                  </a:txBody>
                  <a:tcPr/>
                </a:tc>
                <a:tc>
                  <a:txBody>
                    <a:bodyPr/>
                    <a:lstStyle/>
                    <a:p>
                      <a:r>
                        <a:rPr lang="lt-LT" sz="1800" strike="noStrike" dirty="0"/>
                        <a:t>68 mln. €,  </a:t>
                      </a:r>
                      <a:r>
                        <a:rPr lang="lt-LT" sz="1800" dirty="0"/>
                        <a:t>ERPF</a:t>
                      </a:r>
                      <a:endParaRPr lang="lt-LT" sz="1800" strike="noStrike" dirty="0"/>
                    </a:p>
                  </a:txBody>
                  <a:tcPr/>
                </a:tc>
                <a:extLst>
                  <a:ext uri="{0D108BD9-81ED-4DB2-BD59-A6C34878D82A}">
                    <a16:rowId xmlns:a16="http://schemas.microsoft.com/office/drawing/2014/main" val="96863730"/>
                  </a:ext>
                </a:extLst>
              </a:tr>
              <a:tr h="626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Finansavimo intensyvumas</a:t>
                      </a:r>
                      <a:endParaRPr lang="lt-LT" sz="1800" b="1" dirty="0">
                        <a:solidFill>
                          <a:sysClr val="windowText" lastClr="000000"/>
                        </a:solidFill>
                      </a:endParaRPr>
                    </a:p>
                  </a:txBody>
                  <a:tcPr/>
                </a:tc>
                <a:tc>
                  <a:txBody>
                    <a:bodyPr/>
                    <a:lstStyle/>
                    <a:p>
                      <a:r>
                        <a:rPr lang="lt-LT" sz="1800" strike="noStrike" dirty="0"/>
                        <a:t>50 </a:t>
                      </a:r>
                      <a:r>
                        <a:rPr lang="en-US" sz="1800" strike="noStrike" dirty="0"/>
                        <a:t>%</a:t>
                      </a:r>
                      <a:endParaRPr lang="lt-LT" sz="1800" strike="noStrike" dirty="0"/>
                    </a:p>
                  </a:txBody>
                  <a:tcPr/>
                </a:tc>
                <a:extLst>
                  <a:ext uri="{0D108BD9-81ED-4DB2-BD59-A6C34878D82A}">
                    <a16:rowId xmlns:a16="http://schemas.microsoft.com/office/drawing/2014/main" val="3716249747"/>
                  </a:ext>
                </a:extLst>
              </a:tr>
              <a:tr h="357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Finansavimo forma</a:t>
                      </a:r>
                      <a:endParaRPr lang="lt-LT" sz="1800" b="1" dirty="0">
                        <a:solidFill>
                          <a:sysClr val="windowText" lastClr="000000"/>
                        </a:solidFill>
                      </a:endParaRPr>
                    </a:p>
                  </a:txBody>
                  <a:tcPr/>
                </a:tc>
                <a:tc>
                  <a:txBody>
                    <a:bodyPr/>
                    <a:lstStyle/>
                    <a:p>
                      <a:r>
                        <a:rPr lang="lt-LT" sz="1800" dirty="0"/>
                        <a:t>Subsidija </a:t>
                      </a:r>
                      <a:endParaRPr lang="lt-LT" sz="1800" strike="noStrike" dirty="0"/>
                    </a:p>
                  </a:txBody>
                  <a:tcPr/>
                </a:tc>
                <a:extLst>
                  <a:ext uri="{0D108BD9-81ED-4DB2-BD59-A6C34878D82A}">
                    <a16:rowId xmlns:a16="http://schemas.microsoft.com/office/drawing/2014/main" val="2892342070"/>
                  </a:ext>
                </a:extLst>
              </a:tr>
              <a:tr h="626128">
                <a:tc>
                  <a:txBody>
                    <a:bodyPr/>
                    <a:lstStyle/>
                    <a:p>
                      <a:r>
                        <a:rPr lang="lt-LT" sz="1800" b="1" dirty="0"/>
                        <a:t>Projektų atrankos būdas</a:t>
                      </a:r>
                      <a:endParaRPr lang="lt-LT" sz="1800" b="1" dirty="0">
                        <a:solidFill>
                          <a:sysClr val="windowText" lastClr="000000"/>
                        </a:solidFill>
                      </a:endParaRPr>
                    </a:p>
                  </a:txBody>
                  <a:tcPr/>
                </a:tc>
                <a:tc>
                  <a:txBody>
                    <a:bodyPr/>
                    <a:lstStyle/>
                    <a:p>
                      <a:r>
                        <a:rPr lang="lt-LT" sz="1800" strike="noStrike" dirty="0"/>
                        <a:t>Valstybės projektų planavimas</a:t>
                      </a:r>
                    </a:p>
                  </a:txBody>
                  <a:tcPr/>
                </a:tc>
                <a:extLst>
                  <a:ext uri="{0D108BD9-81ED-4DB2-BD59-A6C34878D82A}">
                    <a16:rowId xmlns:a16="http://schemas.microsoft.com/office/drawing/2014/main" val="469965292"/>
                  </a:ext>
                </a:extLst>
              </a:tr>
              <a:tr h="2191446">
                <a:tc>
                  <a:txBody>
                    <a:bodyPr/>
                    <a:lstStyle/>
                    <a:p>
                      <a:r>
                        <a:rPr lang="lt-LT" sz="1800" b="1" dirty="0"/>
                        <a:t>Finansuojamos veiklos</a:t>
                      </a:r>
                      <a:endParaRPr lang="lt-LT" sz="1800" b="1" dirty="0">
                        <a:solidFill>
                          <a:sysClr val="windowText" lastClr="000000"/>
                        </a:solidFill>
                      </a:endParaRPr>
                    </a:p>
                  </a:txBody>
                  <a:tcPr/>
                </a:tc>
                <a:tc>
                  <a:txBody>
                    <a:bodyPr/>
                    <a:lstStyle/>
                    <a:p>
                      <a:pPr marL="285750" indent="-285750">
                        <a:spcAft>
                          <a:spcPts val="600"/>
                        </a:spcAft>
                        <a:buFontTx/>
                        <a:buChar char="-"/>
                      </a:pPr>
                      <a:r>
                        <a:rPr lang="lt-LT" sz="1800" kern="1200" dirty="0">
                          <a:solidFill>
                            <a:schemeClr val="tx1"/>
                          </a:solidFill>
                          <a:effectLst/>
                          <a:latin typeface="+mn-lt"/>
                          <a:ea typeface="+mn-ea"/>
                          <a:cs typeface="+mn-cs"/>
                        </a:rPr>
                        <a:t>Naujų pažangiųjų elektros perdavimo linijų statyba;</a:t>
                      </a:r>
                    </a:p>
                    <a:p>
                      <a:pPr marL="285750" indent="-285750">
                        <a:spcAft>
                          <a:spcPts val="600"/>
                        </a:spcAft>
                        <a:buFontTx/>
                        <a:buChar char="-"/>
                      </a:pPr>
                      <a:r>
                        <a:rPr lang="lt-LT" sz="1800" kern="1200" dirty="0">
                          <a:solidFill>
                            <a:schemeClr val="tx1"/>
                          </a:solidFill>
                          <a:effectLst/>
                          <a:latin typeface="+mn-lt"/>
                          <a:ea typeface="+mn-ea"/>
                          <a:cs typeface="+mn-cs"/>
                        </a:rPr>
                        <a:t>elektros perdavimo linijų modernizavimas diegiant pažangiosios infrastruktūros elementus;</a:t>
                      </a:r>
                    </a:p>
                    <a:p>
                      <a:pPr marL="285750" indent="-285750">
                        <a:spcAft>
                          <a:spcPts val="600"/>
                        </a:spcAft>
                        <a:buFontTx/>
                        <a:buChar char="-"/>
                      </a:pPr>
                      <a:r>
                        <a:rPr lang="lt-LT" sz="1800" kern="1200" dirty="0">
                          <a:solidFill>
                            <a:schemeClr val="tx1"/>
                          </a:solidFill>
                          <a:effectLst/>
                          <a:latin typeface="+mn-lt"/>
                          <a:ea typeface="+mn-ea"/>
                          <a:cs typeface="+mn-cs"/>
                        </a:rPr>
                        <a:t>transformatorių pastočių ir skirstyklų modernizavimas diegiant pažangiosios infrastruktūros elementus;</a:t>
                      </a:r>
                    </a:p>
                    <a:p>
                      <a:pPr marL="285750" indent="-285750">
                        <a:spcAft>
                          <a:spcPts val="600"/>
                        </a:spcAft>
                        <a:buFontTx/>
                        <a:buChar char="-"/>
                      </a:pPr>
                      <a:r>
                        <a:rPr lang="lt-LT" sz="1800" kern="1200" dirty="0">
                          <a:solidFill>
                            <a:schemeClr val="tx1"/>
                          </a:solidFill>
                          <a:effectLst/>
                          <a:latin typeface="+mn-lt"/>
                          <a:ea typeface="+mn-ea"/>
                          <a:cs typeface="+mn-cs"/>
                        </a:rPr>
                        <a:t>naujų pažangiųjų transformatorių pastočių ir skirstyklų statyba.</a:t>
                      </a:r>
                      <a:endParaRPr lang="lt-LT" sz="1800" dirty="0">
                        <a:effectLst/>
                      </a:endParaRPr>
                    </a:p>
                  </a:txBody>
                  <a:tcPr/>
                </a:tc>
                <a:extLst>
                  <a:ext uri="{0D108BD9-81ED-4DB2-BD59-A6C34878D82A}">
                    <a16:rowId xmlns:a16="http://schemas.microsoft.com/office/drawing/2014/main" val="644583324"/>
                  </a:ext>
                </a:extLst>
              </a:tr>
              <a:tr h="357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t>Pareiškėjai</a:t>
                      </a:r>
                      <a:endParaRPr lang="lt-LT" sz="1800" b="1" dirty="0">
                        <a:solidFill>
                          <a:sysClr val="windowText" lastClr="000000"/>
                        </a:solidFill>
                      </a:endParaRPr>
                    </a:p>
                  </a:txBody>
                  <a:tcPr/>
                </a:tc>
                <a:tc>
                  <a:txBody>
                    <a:bodyPr/>
                    <a:lstStyle/>
                    <a:p>
                      <a:r>
                        <a:rPr lang="lt-LT" sz="1800" b="0" kern="1200" dirty="0">
                          <a:solidFill>
                            <a:schemeClr val="tx1"/>
                          </a:solidFill>
                          <a:effectLst/>
                          <a:latin typeface="+mn-lt"/>
                          <a:ea typeface="+mn-ea"/>
                          <a:cs typeface="+mn-cs"/>
                        </a:rPr>
                        <a:t>Perdavimo sistemos operatorius</a:t>
                      </a:r>
                      <a:endParaRPr lang="lt-LT" sz="1800" b="0" dirty="0"/>
                    </a:p>
                  </a:txBody>
                  <a:tcPr/>
                </a:tc>
                <a:extLst>
                  <a:ext uri="{0D108BD9-81ED-4DB2-BD59-A6C34878D82A}">
                    <a16:rowId xmlns:a16="http://schemas.microsoft.com/office/drawing/2014/main" val="458734929"/>
                  </a:ext>
                </a:extLst>
              </a:tr>
              <a:tr h="898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solidFill>
                            <a:sysClr val="windowText" lastClr="000000"/>
                          </a:solidFill>
                        </a:rPr>
                        <a:t>Specialusis atrankos kriterijus</a:t>
                      </a:r>
                    </a:p>
                  </a:txBody>
                  <a:tcPr/>
                </a:tc>
                <a:tc>
                  <a:txBody>
                    <a:bodyPr/>
                    <a:lstStyle/>
                    <a:p>
                      <a:r>
                        <a:rPr lang="lt-LT" sz="1800" kern="1200" dirty="0">
                          <a:solidFill>
                            <a:schemeClr val="dk1"/>
                          </a:solidFill>
                          <a:effectLst/>
                          <a:latin typeface="+mn-lt"/>
                          <a:ea typeface="+mn-ea"/>
                          <a:cs typeface="+mn-cs"/>
                        </a:rPr>
                        <a:t>Projektas turi atitikti Nacionalinį elektros ir gamtinių dujų perdavimo infrastruktūros projektų įgyvendinimo planą </a:t>
                      </a:r>
                      <a:r>
                        <a:rPr lang="lt-LT" sz="1600" kern="1200" dirty="0">
                          <a:solidFill>
                            <a:schemeClr val="dk1"/>
                          </a:solidFill>
                          <a:effectLst/>
                          <a:latin typeface="+mn-lt"/>
                          <a:ea typeface="+mn-ea"/>
                          <a:cs typeface="+mn-cs"/>
                        </a:rPr>
                        <a:t>(LRV 2014 m. liepos  22 d. nutarimas Nr. 746).</a:t>
                      </a:r>
                      <a:endParaRPr lang="lt-LT" sz="1600" dirty="0"/>
                    </a:p>
                  </a:txBody>
                  <a:tcPr/>
                </a:tc>
                <a:extLst>
                  <a:ext uri="{0D108BD9-81ED-4DB2-BD59-A6C34878D82A}">
                    <a16:rowId xmlns:a16="http://schemas.microsoft.com/office/drawing/2014/main" val="1938950325"/>
                  </a:ext>
                </a:extLst>
              </a:tr>
            </a:tbl>
          </a:graphicData>
        </a:graphic>
      </p:graphicFrame>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9532" y="152402"/>
            <a:ext cx="3472468" cy="625280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46226C6-D803-43B3-B5EA-F2434415298E}" type="slidenum">
              <a:rPr lang="lt-LT" altLang="lt-LT" smtClean="0"/>
              <a:pPr>
                <a:defRPr/>
              </a:pPr>
              <a:t>7</a:t>
            </a:fld>
            <a:endParaRPr lang="lt-LT" altLang="lt-LT" dirty="0"/>
          </a:p>
        </p:txBody>
      </p:sp>
    </p:spTree>
    <p:extLst>
      <p:ext uri="{BB962C8B-B14F-4D97-AF65-F5344CB8AC3E}">
        <p14:creationId xmlns:p14="http://schemas.microsoft.com/office/powerpoint/2010/main" val="376290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402326836"/>
              </p:ext>
            </p:extLst>
          </p:nvPr>
        </p:nvGraphicFramePr>
        <p:xfrm>
          <a:off x="127000" y="4331368"/>
          <a:ext cx="11887200" cy="1812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32042598"/>
              </p:ext>
            </p:extLst>
          </p:nvPr>
        </p:nvGraphicFramePr>
        <p:xfrm>
          <a:off x="127000" y="152400"/>
          <a:ext cx="11887200" cy="4450882"/>
        </p:xfrm>
        <a:graphic>
          <a:graphicData uri="http://schemas.openxmlformats.org/drawingml/2006/table">
            <a:tbl>
              <a:tblPr firstRow="1" bandRow="1">
                <a:tableStyleId>{BC89EF96-8CEA-46FF-86C4-4CE0E7609802}</a:tableStyleId>
              </a:tblPr>
              <a:tblGrid>
                <a:gridCol w="2261358">
                  <a:extLst>
                    <a:ext uri="{9D8B030D-6E8A-4147-A177-3AD203B41FA5}">
                      <a16:colId xmlns:a16="http://schemas.microsoft.com/office/drawing/2014/main" val="302480529"/>
                    </a:ext>
                  </a:extLst>
                </a:gridCol>
                <a:gridCol w="9625842">
                  <a:extLst>
                    <a:ext uri="{9D8B030D-6E8A-4147-A177-3AD203B41FA5}">
                      <a16:colId xmlns:a16="http://schemas.microsoft.com/office/drawing/2014/main" val="2119010297"/>
                    </a:ext>
                  </a:extLst>
                </a:gridCol>
              </a:tblGrid>
              <a:tr h="917588">
                <a:tc gridSpan="2">
                  <a:txBody>
                    <a:bodyPr/>
                    <a:lstStyle/>
                    <a:p>
                      <a:pPr algn="ctr"/>
                      <a:r>
                        <a:rPr lang="lt-LT" sz="2000" kern="1200" cap="all" dirty="0">
                          <a:effectLst/>
                        </a:rPr>
                        <a:t>06.3.1-LVPA-V-104 priemonė</a:t>
                      </a:r>
                    </a:p>
                    <a:p>
                      <a:pPr algn="ctr"/>
                      <a:r>
                        <a:rPr lang="lt-LT" sz="2000" kern="1200" cap="all" dirty="0">
                          <a:effectLst/>
                        </a:rPr>
                        <a:t>„Elektros perdavimo sistemos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1841654">
                <a:tc>
                  <a:txBody>
                    <a:bodyPr/>
                    <a:lstStyle/>
                    <a:p>
                      <a:r>
                        <a:rPr lang="lt-LT" sz="1800" b="1" noProof="0" dirty="0">
                          <a:solidFill>
                            <a:sysClr val="windowText" lastClr="000000"/>
                          </a:solidFill>
                        </a:rPr>
                        <a:t>Tinkamos</a:t>
                      </a:r>
                      <a:r>
                        <a:rPr lang="lt-LT" sz="1800" b="1" baseline="0" dirty="0">
                          <a:solidFill>
                            <a:sysClr val="windowText" lastClr="000000"/>
                          </a:solidFill>
                        </a:rPr>
                        <a:t> finansuoti išlaidos</a:t>
                      </a:r>
                      <a:endParaRPr lang="lt-LT" sz="1800" b="1" dirty="0">
                        <a:solidFill>
                          <a:sysClr val="windowText" lastClr="000000"/>
                        </a:solidFill>
                      </a:endParaRPr>
                    </a:p>
                  </a:txBody>
                  <a:tcPr/>
                </a:tc>
                <a:tc>
                  <a:txBody>
                    <a:bodyPr/>
                    <a:lstStyle/>
                    <a:p>
                      <a:pPr marL="285750" indent="-285750">
                        <a:spcAft>
                          <a:spcPts val="600"/>
                        </a:spcAft>
                        <a:buFontTx/>
                        <a:buChar char="-"/>
                      </a:pPr>
                      <a:r>
                        <a:rPr lang="lt-LT" sz="1800" b="1" kern="1200" dirty="0">
                          <a:solidFill>
                            <a:schemeClr val="tx1"/>
                          </a:solidFill>
                          <a:effectLst/>
                          <a:latin typeface="+mn-lt"/>
                          <a:ea typeface="+mn-ea"/>
                          <a:cs typeface="+mn-cs"/>
                        </a:rPr>
                        <a:t>statybos, rekonstravimo, modernizavimo, griovimo </a:t>
                      </a:r>
                      <a:r>
                        <a:rPr lang="lt-LT" sz="1800" kern="1200" dirty="0">
                          <a:solidFill>
                            <a:schemeClr val="tx1"/>
                          </a:solidFill>
                          <a:effectLst/>
                          <a:latin typeface="+mn-lt"/>
                          <a:ea typeface="+mn-ea"/>
                          <a:cs typeface="+mn-cs"/>
                        </a:rPr>
                        <a:t>ir kt. darbai, tiesiogiai susiję su projekto veiklomis;</a:t>
                      </a:r>
                    </a:p>
                    <a:p>
                      <a:pPr marL="285750" indent="-285750">
                        <a:spcAft>
                          <a:spcPts val="600"/>
                        </a:spcAft>
                        <a:buFontTx/>
                        <a:buChar char="-"/>
                      </a:pPr>
                      <a:r>
                        <a:rPr lang="lt-LT" sz="1800" b="1" kern="1200" dirty="0">
                          <a:solidFill>
                            <a:schemeClr val="tx1"/>
                          </a:solidFill>
                          <a:effectLst/>
                          <a:latin typeface="+mn-lt"/>
                          <a:ea typeface="+mn-ea"/>
                          <a:cs typeface="+mn-cs"/>
                        </a:rPr>
                        <a:t>projektavimo ir inžinerinės paslaugos, techninės priežiūros ir projekto vykdymo priežiūros, ekspertizių paslaugos</a:t>
                      </a:r>
                      <a:r>
                        <a:rPr lang="lt-LT" sz="1800" kern="1200" dirty="0">
                          <a:solidFill>
                            <a:schemeClr val="tx1"/>
                          </a:solidFill>
                          <a:effectLst/>
                          <a:latin typeface="+mn-lt"/>
                          <a:ea typeface="+mn-ea"/>
                          <a:cs typeface="+mn-cs"/>
                        </a:rPr>
                        <a:t>, tiesiogiai susijusios su projekto veiklomis;</a:t>
                      </a:r>
                    </a:p>
                    <a:p>
                      <a:pPr marL="285750" marR="0" lvl="0" indent="-285750" algn="l" defTabSz="914400" rtl="0" eaLnBrk="1" fontAlgn="auto" latinLnBrk="0" hangingPunct="1">
                        <a:lnSpc>
                          <a:spcPct val="100000"/>
                        </a:lnSpc>
                        <a:spcBef>
                          <a:spcPts val="0"/>
                        </a:spcBef>
                        <a:spcAft>
                          <a:spcPts val="600"/>
                        </a:spcAft>
                        <a:buClrTx/>
                        <a:buSzTx/>
                        <a:buFontTx/>
                        <a:buChar char="-"/>
                        <a:tabLst/>
                        <a:defRPr/>
                      </a:pPr>
                      <a:r>
                        <a:rPr lang="lt-LT" sz="1800" kern="1200" dirty="0">
                          <a:solidFill>
                            <a:schemeClr val="tx1"/>
                          </a:solidFill>
                          <a:effectLst/>
                          <a:latin typeface="+mn-lt"/>
                          <a:ea typeface="+mn-ea"/>
                          <a:cs typeface="+mn-cs"/>
                        </a:rPr>
                        <a:t>tiesioginėms projekto veikloms vykdyti reikalinga </a:t>
                      </a:r>
                      <a:r>
                        <a:rPr lang="lt-LT" sz="1800" b="1" kern="1200" dirty="0">
                          <a:solidFill>
                            <a:schemeClr val="tx1"/>
                          </a:solidFill>
                          <a:effectLst/>
                          <a:latin typeface="+mn-lt"/>
                          <a:ea typeface="+mn-ea"/>
                          <a:cs typeface="+mn-cs"/>
                        </a:rPr>
                        <a:t>įranga, įrenginiai </a:t>
                      </a:r>
                      <a:r>
                        <a:rPr lang="lt-LT" sz="1800" kern="1200" dirty="0">
                          <a:solidFill>
                            <a:schemeClr val="tx1"/>
                          </a:solidFill>
                          <a:effectLst/>
                          <a:latin typeface="+mn-lt"/>
                          <a:ea typeface="+mn-ea"/>
                          <a:cs typeface="+mn-cs"/>
                        </a:rPr>
                        <a:t>ir kt. turtas. </a:t>
                      </a:r>
                      <a:r>
                        <a:rPr lang="lt-LT" sz="1800" b="1" kern="1200" dirty="0">
                          <a:solidFill>
                            <a:schemeClr val="tx1"/>
                          </a:solidFill>
                          <a:effectLst/>
                          <a:latin typeface="+mn-lt"/>
                          <a:ea typeface="+mn-ea"/>
                          <a:cs typeface="+mn-cs"/>
                        </a:rPr>
                        <a:t>    </a:t>
                      </a:r>
                      <a:endParaRPr lang="lt-LT" sz="1800" b="1" strike="noStrike" dirty="0"/>
                    </a:p>
                  </a:txBody>
                  <a:tcPr/>
                </a:tc>
                <a:extLst>
                  <a:ext uri="{0D108BD9-81ED-4DB2-BD59-A6C34878D82A}">
                    <a16:rowId xmlns:a16="http://schemas.microsoft.com/office/drawing/2014/main" val="96863730"/>
                  </a:ext>
                </a:extLst>
              </a:tr>
              <a:tr h="570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1" dirty="0">
                          <a:solidFill>
                            <a:sysClr val="windowText" lastClr="000000"/>
                          </a:solidFill>
                        </a:rPr>
                        <a:t>Projektų parengtumo reikalavimai</a:t>
                      </a:r>
                    </a:p>
                  </a:txBody>
                  <a:tcPr/>
                </a:tc>
                <a:tc>
                  <a:txBody>
                    <a:bodyPr/>
                    <a:lstStyle/>
                    <a:p>
                      <a:pPr marL="285750" indent="-285750">
                        <a:spcAft>
                          <a:spcPts val="600"/>
                        </a:spcAft>
                        <a:buFontTx/>
                        <a:buChar char="-"/>
                      </a:pPr>
                      <a:r>
                        <a:rPr lang="lt-LT" sz="1800" strike="noStrike" dirty="0"/>
                        <a:t>parengtas </a:t>
                      </a:r>
                      <a:r>
                        <a:rPr lang="lt-LT" sz="1800" strike="noStrike" kern="1200" dirty="0">
                          <a:solidFill>
                            <a:schemeClr val="tx1"/>
                          </a:solidFill>
                          <a:effectLst/>
                          <a:latin typeface="+mn-lt"/>
                          <a:ea typeface="+mn-ea"/>
                          <a:cs typeface="+mn-cs"/>
                        </a:rPr>
                        <a:t>I</a:t>
                      </a:r>
                      <a:r>
                        <a:rPr lang="lt-LT" sz="1800" kern="1200" dirty="0">
                          <a:solidFill>
                            <a:schemeClr val="tx1"/>
                          </a:solidFill>
                          <a:effectLst/>
                          <a:latin typeface="+mn-lt"/>
                          <a:ea typeface="+mn-ea"/>
                          <a:cs typeface="+mn-cs"/>
                        </a:rPr>
                        <a:t>nvesticijų projektas su Sąnaudų ir naudos analizės rezultatų skaičiuokle;</a:t>
                      </a:r>
                    </a:p>
                    <a:p>
                      <a:pPr marL="285750" indent="-285750">
                        <a:spcAft>
                          <a:spcPts val="600"/>
                        </a:spcAft>
                        <a:buFontTx/>
                        <a:buChar char="-"/>
                      </a:pPr>
                      <a:r>
                        <a:rPr lang="lt-LT" sz="1800" kern="1200" dirty="0">
                          <a:solidFill>
                            <a:schemeClr val="tx1"/>
                          </a:solidFill>
                          <a:effectLst/>
                          <a:latin typeface="+mn-lt"/>
                          <a:ea typeface="+mn-ea"/>
                          <a:cs typeface="+mn-cs"/>
                        </a:rPr>
                        <a:t>pradėtos projekto darbų viešųjų pirkimų procedūros;</a:t>
                      </a:r>
                    </a:p>
                    <a:p>
                      <a:pPr marL="285750" indent="-285750">
                        <a:spcAft>
                          <a:spcPts val="600"/>
                        </a:spcAft>
                        <a:buFontTx/>
                        <a:buChar char="-"/>
                      </a:pPr>
                      <a:r>
                        <a:rPr lang="lt-LT" sz="1800" kern="1200" dirty="0">
                          <a:solidFill>
                            <a:schemeClr val="tx1"/>
                          </a:solidFill>
                          <a:effectLst/>
                          <a:latin typeface="+mn-lt"/>
                          <a:ea typeface="+mn-ea"/>
                          <a:cs typeface="+mn-cs"/>
                        </a:rPr>
                        <a:t>parengti dokumentai, jų nuorašai ar kopijos apie projektui taikomus aplinkosauginius reikalavimus.</a:t>
                      </a:r>
                    </a:p>
                    <a:p>
                      <a:pPr marL="285750" indent="-285750">
                        <a:buFontTx/>
                        <a:buChar char="-"/>
                      </a:pPr>
                      <a:endParaRPr lang="lt-LT" sz="1800" strike="noStrike" dirty="0"/>
                    </a:p>
                  </a:txBody>
                  <a:tcPr/>
                </a:tc>
                <a:extLst>
                  <a:ext uri="{0D108BD9-81ED-4DB2-BD59-A6C34878D82A}">
                    <a16:rowId xmlns:a16="http://schemas.microsoft.com/office/drawing/2014/main" val="3716249747"/>
                  </a:ext>
                </a:extLst>
              </a:tr>
            </a:tbl>
          </a:graphicData>
        </a:graphic>
      </p:graphicFrame>
      <p:sp>
        <p:nvSpPr>
          <p:cNvPr id="7" name="TextBox 6"/>
          <p:cNvSpPr txBox="1"/>
          <p:nvPr/>
        </p:nvSpPr>
        <p:spPr>
          <a:xfrm>
            <a:off x="528283" y="5526653"/>
            <a:ext cx="2260600" cy="646331"/>
          </a:xfrm>
          <a:prstGeom prst="rect">
            <a:avLst/>
          </a:prstGeom>
          <a:noFill/>
        </p:spPr>
        <p:txBody>
          <a:bodyPr wrap="square" rtlCol="0">
            <a:spAutoFit/>
          </a:bodyPr>
          <a:lstStyle/>
          <a:p>
            <a:r>
              <a:rPr lang="lt-LT" b="1" dirty="0"/>
              <a:t>I VPS sudarytas</a:t>
            </a:r>
            <a:endParaRPr lang="en-US" b="1" dirty="0"/>
          </a:p>
          <a:p>
            <a:r>
              <a:rPr lang="lt-LT" dirty="0"/>
              <a:t>~</a:t>
            </a:r>
            <a:r>
              <a:rPr lang="lt-LT" b="1" dirty="0"/>
              <a:t>15 mln. €</a:t>
            </a:r>
          </a:p>
        </p:txBody>
      </p:sp>
      <p:sp>
        <p:nvSpPr>
          <p:cNvPr id="8" name="TextBox 7"/>
          <p:cNvSpPr txBox="1"/>
          <p:nvPr/>
        </p:nvSpPr>
        <p:spPr>
          <a:xfrm>
            <a:off x="4972192" y="5475269"/>
            <a:ext cx="2196816" cy="646331"/>
          </a:xfrm>
          <a:prstGeom prst="rect">
            <a:avLst/>
          </a:prstGeom>
          <a:noFill/>
        </p:spPr>
        <p:txBody>
          <a:bodyPr wrap="square" rtlCol="0">
            <a:spAutoFit/>
          </a:bodyPr>
          <a:lstStyle/>
          <a:p>
            <a:r>
              <a:rPr lang="lt-LT" b="1" dirty="0"/>
              <a:t>II VPS sudarymas</a:t>
            </a:r>
          </a:p>
          <a:p>
            <a:r>
              <a:rPr lang="lt-LT" dirty="0"/>
              <a:t>~</a:t>
            </a:r>
            <a:r>
              <a:rPr lang="lt-LT" b="1" dirty="0"/>
              <a:t>22 mln. €</a:t>
            </a:r>
          </a:p>
        </p:txBody>
      </p:sp>
      <p:sp>
        <p:nvSpPr>
          <p:cNvPr id="9" name="TextBox 8"/>
          <p:cNvSpPr txBox="1"/>
          <p:nvPr/>
        </p:nvSpPr>
        <p:spPr>
          <a:xfrm>
            <a:off x="9011840" y="5461621"/>
            <a:ext cx="2222647" cy="646331"/>
          </a:xfrm>
          <a:prstGeom prst="rect">
            <a:avLst/>
          </a:prstGeom>
          <a:noFill/>
        </p:spPr>
        <p:txBody>
          <a:bodyPr wrap="square" rtlCol="0">
            <a:spAutoFit/>
          </a:bodyPr>
          <a:lstStyle/>
          <a:p>
            <a:r>
              <a:rPr lang="lt-LT" b="1" dirty="0"/>
              <a:t>III VPS sudarymas</a:t>
            </a:r>
          </a:p>
          <a:p>
            <a:r>
              <a:rPr lang="lt-LT" dirty="0"/>
              <a:t>~</a:t>
            </a:r>
            <a:r>
              <a:rPr lang="lt-LT" b="1" dirty="0"/>
              <a:t>4 mln. €</a:t>
            </a:r>
          </a:p>
        </p:txBody>
      </p:sp>
      <p:sp>
        <p:nvSpPr>
          <p:cNvPr id="2" name="Slide Number Placeholder 1"/>
          <p:cNvSpPr>
            <a:spLocks noGrp="1"/>
          </p:cNvSpPr>
          <p:nvPr>
            <p:ph type="sldNum" sz="quarter" idx="12"/>
          </p:nvPr>
        </p:nvSpPr>
        <p:spPr/>
        <p:txBody>
          <a:bodyPr/>
          <a:lstStyle/>
          <a:p>
            <a:pPr>
              <a:defRPr/>
            </a:pPr>
            <a:fld id="{946226C6-D803-43B3-B5EA-F2434415298E}" type="slidenum">
              <a:rPr lang="lt-LT" altLang="lt-LT" smtClean="0"/>
              <a:pPr>
                <a:defRPr/>
              </a:pPr>
              <a:t>8</a:t>
            </a:fld>
            <a:endParaRPr lang="lt-LT" altLang="lt-LT" dirty="0"/>
          </a:p>
        </p:txBody>
      </p:sp>
    </p:spTree>
    <p:extLst>
      <p:ext uri="{BB962C8B-B14F-4D97-AF65-F5344CB8AC3E}">
        <p14:creationId xmlns:p14="http://schemas.microsoft.com/office/powerpoint/2010/main" val="353122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51726843"/>
              </p:ext>
            </p:extLst>
          </p:nvPr>
        </p:nvGraphicFramePr>
        <p:xfrm>
          <a:off x="127000" y="152401"/>
          <a:ext cx="8234745" cy="6269060"/>
        </p:xfrm>
        <a:graphic>
          <a:graphicData uri="http://schemas.openxmlformats.org/drawingml/2006/table">
            <a:tbl>
              <a:tblPr firstRow="1" bandRow="1">
                <a:tableStyleId>{BC89EF96-8CEA-46FF-86C4-4CE0E7609802}</a:tableStyleId>
              </a:tblPr>
              <a:tblGrid>
                <a:gridCol w="1800200">
                  <a:extLst>
                    <a:ext uri="{9D8B030D-6E8A-4147-A177-3AD203B41FA5}">
                      <a16:colId xmlns:a16="http://schemas.microsoft.com/office/drawing/2014/main" val="302480529"/>
                    </a:ext>
                  </a:extLst>
                </a:gridCol>
                <a:gridCol w="6434545">
                  <a:extLst>
                    <a:ext uri="{9D8B030D-6E8A-4147-A177-3AD203B41FA5}">
                      <a16:colId xmlns:a16="http://schemas.microsoft.com/office/drawing/2014/main" val="2119010297"/>
                    </a:ext>
                  </a:extLst>
                </a:gridCol>
              </a:tblGrid>
              <a:tr h="881750">
                <a:tc gridSpan="2">
                  <a:txBody>
                    <a:bodyPr/>
                    <a:lstStyle/>
                    <a:p>
                      <a:pPr algn="ctr"/>
                      <a:r>
                        <a:rPr lang="lt-LT" sz="2000" kern="1200" cap="all" dirty="0">
                          <a:effectLst/>
                        </a:rPr>
                        <a:t>04.4.1-LVPA-K-106 priemonė</a:t>
                      </a:r>
                    </a:p>
                    <a:p>
                      <a:pPr algn="ctr"/>
                      <a:r>
                        <a:rPr lang="lt-LT" sz="2000" kern="1200" cap="all" dirty="0">
                          <a:effectLst/>
                        </a:rPr>
                        <a:t>„Gamtinių</a:t>
                      </a:r>
                      <a:r>
                        <a:rPr lang="lt-LT" sz="2000" kern="1200" cap="all" baseline="0" dirty="0">
                          <a:effectLst/>
                        </a:rPr>
                        <a:t> dujų skirstymo </a:t>
                      </a:r>
                      <a:r>
                        <a:rPr lang="lt-LT" sz="2000" kern="1200" cap="all" dirty="0">
                          <a:effectLst/>
                        </a:rPr>
                        <a:t>sistemų modernizavimas ir plėtra“</a:t>
                      </a:r>
                      <a:endParaRPr lang="lt-LT" sz="2000" b="1" kern="1200" cap="all" dirty="0">
                        <a:solidFill>
                          <a:schemeClr val="tx1"/>
                        </a:solidFill>
                        <a:effectLst/>
                        <a:latin typeface="+mn-lt"/>
                        <a:ea typeface="+mn-ea"/>
                        <a:cs typeface="+mn-cs"/>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hMerge="1">
                  <a:txBody>
                    <a:bodyPr/>
                    <a:lstStyle/>
                    <a:p>
                      <a:endParaRPr lang="lt-LT" dirty="0"/>
                    </a:p>
                  </a:txBody>
                  <a:tcPr/>
                </a:tc>
                <a:extLst>
                  <a:ext uri="{0D108BD9-81ED-4DB2-BD59-A6C34878D82A}">
                    <a16:rowId xmlns:a16="http://schemas.microsoft.com/office/drawing/2014/main" val="2906217049"/>
                  </a:ext>
                </a:extLst>
              </a:tr>
              <a:tr h="387596">
                <a:tc>
                  <a:txBody>
                    <a:bodyPr/>
                    <a:lstStyle/>
                    <a:p>
                      <a:r>
                        <a:rPr lang="lt-LT" sz="1600" b="1" dirty="0"/>
                        <a:t>Biudžetas</a:t>
                      </a:r>
                      <a:endParaRPr lang="lt-LT" sz="1600" b="1" dirty="0">
                        <a:solidFill>
                          <a:sysClr val="windowText" lastClr="000000"/>
                        </a:solidFill>
                      </a:endParaRPr>
                    </a:p>
                  </a:txBody>
                  <a:tcPr/>
                </a:tc>
                <a:tc>
                  <a:txBody>
                    <a:bodyPr/>
                    <a:lstStyle/>
                    <a:p>
                      <a:r>
                        <a:rPr lang="lt-LT" sz="1600" strike="noStrike" dirty="0"/>
                        <a:t>17,5 mln. €,  </a:t>
                      </a:r>
                      <a:r>
                        <a:rPr lang="lt-LT" sz="1600" dirty="0"/>
                        <a:t>ERPF</a:t>
                      </a:r>
                      <a:endParaRPr lang="lt-LT" sz="1600" strike="noStrike" dirty="0"/>
                    </a:p>
                  </a:txBody>
                  <a:tcPr/>
                </a:tc>
                <a:extLst>
                  <a:ext uri="{0D108BD9-81ED-4DB2-BD59-A6C34878D82A}">
                    <a16:rowId xmlns:a16="http://schemas.microsoft.com/office/drawing/2014/main" val="96863730"/>
                  </a:ext>
                </a:extLst>
              </a:tr>
              <a:tr h="53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Finansavimo intensyvumas</a:t>
                      </a:r>
                      <a:endParaRPr lang="lt-LT" sz="1600" b="1" dirty="0">
                        <a:solidFill>
                          <a:sysClr val="windowText" lastClr="000000"/>
                        </a:solidFill>
                      </a:endParaRPr>
                    </a:p>
                  </a:txBody>
                  <a:tcPr/>
                </a:tc>
                <a:tc>
                  <a:txBody>
                    <a:bodyPr/>
                    <a:lstStyle/>
                    <a:p>
                      <a:r>
                        <a:rPr lang="lt-LT" sz="1600" strike="noStrike" dirty="0"/>
                        <a:t>50 </a:t>
                      </a:r>
                      <a:r>
                        <a:rPr lang="en-US" sz="1600" strike="noStrike" dirty="0"/>
                        <a:t>%</a:t>
                      </a:r>
                      <a:endParaRPr lang="lt-LT" sz="1600" strike="noStrike" dirty="0"/>
                    </a:p>
                  </a:txBody>
                  <a:tcPr/>
                </a:tc>
                <a:extLst>
                  <a:ext uri="{0D108BD9-81ED-4DB2-BD59-A6C34878D82A}">
                    <a16:rowId xmlns:a16="http://schemas.microsoft.com/office/drawing/2014/main" val="3716249747"/>
                  </a:ext>
                </a:extLst>
              </a:tr>
              <a:tr h="669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Finansavimo forma</a:t>
                      </a:r>
                      <a:endParaRPr lang="lt-LT" sz="1600" b="1" dirty="0">
                        <a:solidFill>
                          <a:sysClr val="windowText" lastClr="000000"/>
                        </a:solidFill>
                      </a:endParaRPr>
                    </a:p>
                  </a:txBody>
                  <a:tcPr/>
                </a:tc>
                <a:tc>
                  <a:txBody>
                    <a:bodyPr/>
                    <a:lstStyle/>
                    <a:p>
                      <a:r>
                        <a:rPr lang="lt-LT" sz="1600" dirty="0"/>
                        <a:t>Subsidija</a:t>
                      </a:r>
                      <a:endParaRPr lang="lt-LT" sz="1600" strike="noStrike" dirty="0"/>
                    </a:p>
                  </a:txBody>
                  <a:tcPr/>
                </a:tc>
                <a:extLst>
                  <a:ext uri="{0D108BD9-81ED-4DB2-BD59-A6C34878D82A}">
                    <a16:rowId xmlns:a16="http://schemas.microsoft.com/office/drawing/2014/main" val="2892342070"/>
                  </a:ext>
                </a:extLst>
              </a:tr>
              <a:tr h="669485">
                <a:tc>
                  <a:txBody>
                    <a:bodyPr/>
                    <a:lstStyle/>
                    <a:p>
                      <a:r>
                        <a:rPr lang="lt-LT" sz="1600" b="1" dirty="0"/>
                        <a:t>Projektų atrankos būdas</a:t>
                      </a:r>
                      <a:endParaRPr lang="lt-LT" sz="1600" b="1" dirty="0">
                        <a:solidFill>
                          <a:sysClr val="windowText" lastClr="000000"/>
                        </a:solidFill>
                      </a:endParaRPr>
                    </a:p>
                  </a:txBody>
                  <a:tcPr/>
                </a:tc>
                <a:tc>
                  <a:txBody>
                    <a:bodyPr/>
                    <a:lstStyle/>
                    <a:p>
                      <a:r>
                        <a:rPr lang="lt-LT" sz="1600" strike="noStrike" dirty="0"/>
                        <a:t>Konkursas</a:t>
                      </a:r>
                    </a:p>
                  </a:txBody>
                  <a:tcPr/>
                </a:tc>
                <a:extLst>
                  <a:ext uri="{0D108BD9-81ED-4DB2-BD59-A6C34878D82A}">
                    <a16:rowId xmlns:a16="http://schemas.microsoft.com/office/drawing/2014/main" val="469965292"/>
                  </a:ext>
                </a:extLst>
              </a:tr>
              <a:tr h="2543313">
                <a:tc>
                  <a:txBody>
                    <a:bodyPr/>
                    <a:lstStyle/>
                    <a:p>
                      <a:r>
                        <a:rPr lang="lt-LT" sz="1600" b="1" dirty="0"/>
                        <a:t>Finansuojamos veiklos</a:t>
                      </a:r>
                      <a:endParaRPr lang="lt-LT" sz="1600" b="1" dirty="0">
                        <a:solidFill>
                          <a:sysClr val="windowText" lastClr="000000"/>
                        </a:solidFill>
                      </a:endParaRPr>
                    </a:p>
                  </a:txBody>
                  <a:tcPr/>
                </a:tc>
                <a:tc>
                  <a:txBody>
                    <a:bodyPr/>
                    <a:lstStyle/>
                    <a:p>
                      <a:pPr marL="285750" indent="-285750">
                        <a:buFontTx/>
                        <a:buChar char="-"/>
                      </a:pPr>
                      <a:r>
                        <a:rPr lang="lt-LT" sz="1600" kern="1200" dirty="0">
                          <a:solidFill>
                            <a:schemeClr val="tx1"/>
                          </a:solidFill>
                          <a:effectLst/>
                          <a:latin typeface="+mn-lt"/>
                          <a:ea typeface="+mn-ea"/>
                          <a:cs typeface="+mn-cs"/>
                        </a:rPr>
                        <a:t>Pažangios programinės įrangos ir jos funkcionalumui užtikrinti reikalingos technologinės įrangos, skirtos efektyviam gamtinių dujų skirstymo sistemos eksploatavimui ir valdymui bei leidžiančios kurti pažangią gamtinių dujų skirstymo infrastruktūrą, diegimas.</a:t>
                      </a:r>
                    </a:p>
                    <a:p>
                      <a:pPr marL="285750" indent="-285750">
                        <a:buFontTx/>
                        <a:buChar char="-"/>
                      </a:pPr>
                      <a:endParaRPr lang="lt-LT" sz="800" kern="1200" dirty="0">
                        <a:solidFill>
                          <a:schemeClr val="tx1"/>
                        </a:solidFill>
                        <a:effectLst/>
                        <a:latin typeface="+mn-lt"/>
                        <a:ea typeface="+mn-ea"/>
                        <a:cs typeface="+mn-cs"/>
                      </a:endParaRPr>
                    </a:p>
                    <a:p>
                      <a:pPr marL="285750" indent="-285750">
                        <a:buFontTx/>
                        <a:buChar char="-"/>
                      </a:pPr>
                      <a:r>
                        <a:rPr lang="lt-LT" sz="1600" kern="1200" dirty="0">
                          <a:solidFill>
                            <a:schemeClr val="tx1"/>
                          </a:solidFill>
                          <a:effectLst/>
                          <a:latin typeface="+mn-lt"/>
                          <a:ea typeface="+mn-ea"/>
                          <a:cs typeface="+mn-cs"/>
                        </a:rPr>
                        <a:t>Esamų gamtinių dujų skirstymo sistemų ir jų priklausinių modernizavimas diegiant pažangiosios infrastruktūros elementus.</a:t>
                      </a:r>
                    </a:p>
                    <a:p>
                      <a:pPr marL="285750" indent="-285750">
                        <a:buFontTx/>
                        <a:buChar char="-"/>
                      </a:pPr>
                      <a:endParaRPr lang="lt-LT" sz="800" kern="1200" baseline="0" dirty="0">
                        <a:solidFill>
                          <a:schemeClr val="tx1"/>
                        </a:solidFill>
                        <a:effectLst/>
                        <a:latin typeface="+mn-lt"/>
                        <a:ea typeface="+mn-ea"/>
                        <a:cs typeface="+mn-cs"/>
                      </a:endParaRPr>
                    </a:p>
                    <a:p>
                      <a:pPr marL="285750" indent="-285750">
                        <a:buFontTx/>
                        <a:buChar char="-"/>
                      </a:pPr>
                      <a:r>
                        <a:rPr lang="lt-LT" sz="1600" kern="1200" dirty="0">
                          <a:solidFill>
                            <a:schemeClr val="tx1"/>
                          </a:solidFill>
                          <a:effectLst/>
                          <a:latin typeface="+mn-lt"/>
                          <a:ea typeface="+mn-ea"/>
                          <a:cs typeface="+mn-cs"/>
                        </a:rPr>
                        <a:t>Naujų pažangiųjų skirstymo sistemų įrengimas, siekiant užtikrinti dujų skirstymo saugumą ir patikimumą.</a:t>
                      </a:r>
                    </a:p>
                  </a:txBody>
                  <a:tcPr/>
                </a:tc>
                <a:extLst>
                  <a:ext uri="{0D108BD9-81ED-4DB2-BD59-A6C34878D82A}">
                    <a16:rowId xmlns:a16="http://schemas.microsoft.com/office/drawing/2014/main" val="644583324"/>
                  </a:ext>
                </a:extLst>
              </a:tr>
              <a:tr h="414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Pareiškėjai</a:t>
                      </a:r>
                      <a:endParaRPr lang="lt-LT" sz="1600" b="1" dirty="0">
                        <a:solidFill>
                          <a:sysClr val="windowText" lastClr="000000"/>
                        </a:solidFill>
                      </a:endParaRPr>
                    </a:p>
                  </a:txBody>
                  <a:tcPr/>
                </a:tc>
                <a:tc>
                  <a:txBody>
                    <a:bodyPr/>
                    <a:lstStyle/>
                    <a:p>
                      <a:r>
                        <a:rPr lang="lt-LT" sz="1600" b="0" kern="1200" dirty="0">
                          <a:solidFill>
                            <a:schemeClr val="tx1"/>
                          </a:solidFill>
                          <a:effectLst/>
                          <a:latin typeface="+mn-lt"/>
                          <a:ea typeface="+mn-ea"/>
                          <a:cs typeface="+mn-cs"/>
                        </a:rPr>
                        <a:t>Gamtinių dujų skirstymo sistemos operatorius</a:t>
                      </a:r>
                      <a:endParaRPr lang="lt-LT" sz="1600" b="0" dirty="0"/>
                    </a:p>
                  </a:txBody>
                  <a:tcPr/>
                </a:tc>
                <a:extLst>
                  <a:ext uri="{0D108BD9-81ED-4DB2-BD59-A6C34878D82A}">
                    <a16:rowId xmlns:a16="http://schemas.microsoft.com/office/drawing/2014/main" val="458734929"/>
                  </a:ext>
                </a:extLst>
              </a:tr>
            </a:tbl>
          </a:graphicData>
        </a:graphic>
      </p:graphicFrame>
      <p:sp>
        <p:nvSpPr>
          <p:cNvPr id="2" name="Rectangle 1"/>
          <p:cNvSpPr/>
          <p:nvPr/>
        </p:nvSpPr>
        <p:spPr>
          <a:xfrm>
            <a:off x="8458200" y="152400"/>
            <a:ext cx="3733800" cy="60399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lt-LT"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1745" y="152400"/>
            <a:ext cx="3725333" cy="62353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46226C6-D803-43B3-B5EA-F2434415298E}" type="slidenum">
              <a:rPr lang="lt-LT" altLang="lt-LT" smtClean="0"/>
              <a:pPr>
                <a:defRPr/>
              </a:pPr>
              <a:t>9</a:t>
            </a:fld>
            <a:endParaRPr lang="lt-LT" altLang="lt-LT" dirty="0"/>
          </a:p>
        </p:txBody>
      </p:sp>
    </p:spTree>
    <p:extLst>
      <p:ext uri="{BB962C8B-B14F-4D97-AF65-F5344CB8AC3E}">
        <p14:creationId xmlns:p14="http://schemas.microsoft.com/office/powerpoint/2010/main" val="10275713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Pristatymas_pilkas_sablonas</Template>
  <TotalTime>3078</TotalTime>
  <Words>2827</Words>
  <Application>Microsoft Office PowerPoint</Application>
  <PresentationFormat>Widescreen</PresentationFormat>
  <Paragraphs>484</Paragraphs>
  <Slides>30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Default Design</vt:lpstr>
      <vt:lpstr>2014-2020 M. EUROPOS SĄJUNGOS FONDŲ INVESTICIJOS Į ELEKTROS, DUJŲ IR ŠILUMOS ŪKIŲ SEKTORIUS</vt:lpstr>
      <vt:lpstr>Energetikos ministerijos remiamos sritys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04.3.2-LVPA-K-102 priemonė „ŠILUMOS TIEKIMO tinklų modernizavimas ir plėtra“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KONTAKTINIAI ASMENYS</vt:lpstr>
      <vt:lpstr> Vartok energiją taupiai!!!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Pusinskaite</dc:creator>
  <cp:lastModifiedBy>Birute Jocaite</cp:lastModifiedBy>
  <cp:revision>238</cp:revision>
  <cp:lastPrinted>2016-03-31T05:09:32Z</cp:lastPrinted>
  <dcterms:created xsi:type="dcterms:W3CDTF">2016-03-25T09:34:45Z</dcterms:created>
  <dcterms:modified xsi:type="dcterms:W3CDTF">2016-03-31T14:10:17Z</dcterms:modified>
</cp:coreProperties>
</file>