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8" r:id="rId2"/>
    <p:sldId id="290" r:id="rId3"/>
    <p:sldId id="360" r:id="rId4"/>
    <p:sldId id="361" r:id="rId5"/>
    <p:sldId id="394" r:id="rId6"/>
    <p:sldId id="291" r:id="rId7"/>
    <p:sldId id="445" r:id="rId8"/>
    <p:sldId id="461" r:id="rId9"/>
    <p:sldId id="456" r:id="rId10"/>
    <p:sldId id="462" r:id="rId11"/>
    <p:sldId id="457" r:id="rId12"/>
    <p:sldId id="463" r:id="rId13"/>
    <p:sldId id="458" r:id="rId14"/>
    <p:sldId id="464" r:id="rId15"/>
    <p:sldId id="460" r:id="rId16"/>
    <p:sldId id="466" r:id="rId17"/>
    <p:sldId id="459" r:id="rId18"/>
    <p:sldId id="465" r:id="rId19"/>
    <p:sldId id="288" r:id="rId20"/>
    <p:sldId id="455" r:id="rId21"/>
    <p:sldId id="292" r:id="rId22"/>
  </p:sldIdLst>
  <p:sldSz cx="12192000" cy="6858000"/>
  <p:notesSz cx="6797675" cy="99266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 userDrawn="1">
          <p15:clr>
            <a:srgbClr val="A4A3A4"/>
          </p15:clr>
        </p15:guide>
        <p15:guide id="2" pos="2210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7F7"/>
    <a:srgbClr val="5EE7E6"/>
    <a:srgbClr val="12B2B0"/>
    <a:srgbClr val="EEECE1"/>
    <a:srgbClr val="0F9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280" autoAdjust="0"/>
  </p:normalViewPr>
  <p:slideViewPr>
    <p:cSldViewPr snapToGrid="0">
      <p:cViewPr varScale="1">
        <p:scale>
          <a:sx n="90" d="100"/>
          <a:sy n="90" d="100"/>
        </p:scale>
        <p:origin x="-48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5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-3390" y="-96"/>
      </p:cViewPr>
      <p:guideLst>
        <p:guide orient="horz" pos="2932"/>
        <p:guide orient="horz" pos="3127"/>
        <p:guide pos="22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2C2C4-F258-4EDD-ADEC-4DA4E277B833}" type="datetimeFigureOut">
              <a:rPr lang="lt-LT" smtClean="0"/>
              <a:t>2017-12-15</a:t>
            </a:fld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03658-02AD-4D7E-995B-8F528EE30F9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238020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56536-7B96-42CE-9B6D-FA15B6D85CA7}" type="datetimeFigureOut">
              <a:rPr lang="lt-LT" smtClean="0"/>
              <a:t>2017-12-15</a:t>
            </a:fld>
            <a:endParaRPr lang="lt-L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44A83-B917-47C9-AE06-88D76CC8E3B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126592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CAE225.00E1DD30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inis l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4856" y="2738933"/>
            <a:ext cx="5297919" cy="1569660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r>
              <a:rPr lang="lt-LT" altLang="lt-LT" sz="3200" dirty="0">
                <a:solidFill>
                  <a:srgbClr val="7F7F7F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j-cs"/>
              </a:rPr>
              <a:t>ŠALIES GYVENTOJŲ NUOMONĖS TYRIMAS DĖL ...............</a:t>
            </a:r>
            <a:endParaRPr lang="lt-LT" sz="3200" spc="300" dirty="0">
              <a:solidFill>
                <a:schemeClr val="bg1">
                  <a:lumMod val="50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2807" y="4656387"/>
            <a:ext cx="2123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Open Sans" panose="020B0606030504020204" pitchFamily="34" charset="0"/>
              </a:rPr>
              <a:t>vykdytojas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072808" y="3384973"/>
            <a:ext cx="2123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Open Sans" panose="020B0606030504020204" pitchFamily="34" charset="0"/>
              </a:rPr>
              <a:t>užsakovas</a:t>
            </a:r>
          </a:p>
        </p:txBody>
      </p:sp>
      <p:pic>
        <p:nvPicPr>
          <p:cNvPr id="9" name="Picture 8" descr="ESOMAR_Member"/>
          <p:cNvPicPr>
            <a:picLocks noChangeAspect="1" noChangeArrowheads="1"/>
          </p:cNvPicPr>
          <p:nvPr userDrawn="1"/>
        </p:nvPicPr>
        <p:blipFill>
          <a:blip r:embed="rId2" r:link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5966856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10" y="5997487"/>
            <a:ext cx="17716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7579867" y="1655522"/>
            <a:ext cx="0" cy="3513282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460" y="5047594"/>
            <a:ext cx="2574760" cy="38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6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odi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81" y="6222455"/>
            <a:ext cx="1519399" cy="22853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-1" y="3875308"/>
            <a:ext cx="12192001" cy="1451429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lt-LT" sz="2800" b="1" dirty="0">
                <a:solidFill>
                  <a:schemeClr val="accent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	METODIKA</a:t>
            </a:r>
          </a:p>
        </p:txBody>
      </p:sp>
    </p:spTree>
    <p:extLst>
      <p:ext uri="{BB962C8B-B14F-4D97-AF65-F5344CB8AC3E}">
        <p14:creationId xmlns:p14="http://schemas.microsoft.com/office/powerpoint/2010/main" val="288861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zultata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81" y="6222455"/>
            <a:ext cx="1519399" cy="22853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-1" y="3875308"/>
            <a:ext cx="12192001" cy="1451429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lt-LT" sz="2800" b="1" dirty="0">
                <a:solidFill>
                  <a:schemeClr val="accent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	REZULTATAI</a:t>
            </a:r>
          </a:p>
        </p:txBody>
      </p:sp>
    </p:spTree>
    <p:extLst>
      <p:ext uri="{BB962C8B-B14F-4D97-AF65-F5344CB8AC3E}">
        <p14:creationId xmlns:p14="http://schemas.microsoft.com/office/powerpoint/2010/main" val="163112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ibendrinim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81" y="6222455"/>
            <a:ext cx="1519399" cy="22853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-1" y="3875308"/>
            <a:ext cx="12192001" cy="1451429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lt-LT" sz="2800" b="1" dirty="0">
                <a:solidFill>
                  <a:schemeClr val="accent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	APIBENDRINIMAS</a:t>
            </a:r>
          </a:p>
        </p:txBody>
      </p:sp>
    </p:spTree>
    <p:extLst>
      <p:ext uri="{BB962C8B-B14F-4D97-AF65-F5344CB8AC3E}">
        <p14:creationId xmlns:p14="http://schemas.microsoft.com/office/powerpoint/2010/main" val="124504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šva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81" y="6222455"/>
            <a:ext cx="1519399" cy="22853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-1" y="3875308"/>
            <a:ext cx="12192001" cy="1451429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lt-LT" sz="2800" b="1" dirty="0">
                <a:solidFill>
                  <a:schemeClr val="accent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	IŠVADOS</a:t>
            </a:r>
          </a:p>
        </p:txBody>
      </p:sp>
    </p:spTree>
    <p:extLst>
      <p:ext uri="{BB962C8B-B14F-4D97-AF65-F5344CB8AC3E}">
        <p14:creationId xmlns:p14="http://schemas.microsoft.com/office/powerpoint/2010/main" val="139300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0912" y="1610465"/>
            <a:ext cx="5412860" cy="4351338"/>
          </a:xfrm>
        </p:spPr>
        <p:txBody>
          <a:bodyPr wrap="square">
            <a:noAutofit/>
          </a:bodyPr>
          <a:lstStyle>
            <a:lvl1pPr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2pPr>
            <a:lvl3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3pPr>
            <a:lvl4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4pPr>
            <a:lvl5pPr marL="1828800" indent="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5pPr>
          </a:lstStyle>
          <a:p>
            <a:pPr lvl="0"/>
            <a:r>
              <a:rPr lang="lt-LT" noProof="0" dirty="0"/>
              <a:t>TEKSTAS</a:t>
            </a:r>
          </a:p>
          <a:p>
            <a:pPr lvl="0"/>
            <a:endParaRPr lang="lt-LT" noProof="0" dirty="0"/>
          </a:p>
          <a:p>
            <a:pPr lvl="0"/>
            <a:r>
              <a:rPr lang="lt-LT" noProof="0" dirty="0"/>
              <a:t>TEKSTAS</a:t>
            </a:r>
          </a:p>
          <a:p>
            <a:pPr lvl="0"/>
            <a:endParaRPr lang="lt-LT" noProof="0" dirty="0"/>
          </a:p>
          <a:p>
            <a:pPr lvl="0"/>
            <a:r>
              <a:rPr lang="lt-LT" noProof="0" dirty="0"/>
              <a:t>TEKSTAS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81" y="6222455"/>
            <a:ext cx="1519399" cy="22853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671130" y="6140127"/>
            <a:ext cx="588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3F95AD-BCAB-4452-93F0-3B043E474EF5}" type="slidenum">
              <a:rPr lang="lt-LT" b="1" noProof="0" smtClean="0">
                <a:solidFill>
                  <a:prstClr val="white">
                    <a:lumMod val="7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Open Sans" panose="020B0606030504020204" pitchFamily="34" charset="0"/>
              </a:rPr>
              <a:t>‹#›</a:t>
            </a:fld>
            <a:endParaRPr lang="lt-LT" b="1" noProof="0" dirty="0">
              <a:solidFill>
                <a:prstClr val="white">
                  <a:lumMod val="7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Open Sans" panose="020B0606030504020204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221178" y="365125"/>
            <a:ext cx="9730107" cy="115170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r>
              <a:rPr lang="lt-LT" noProof="0" dirty="0"/>
              <a:t>TEKSTAS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6358842" y="1612253"/>
            <a:ext cx="5412860" cy="4347483"/>
          </a:xfrm>
        </p:spPr>
        <p:txBody>
          <a:bodyPr>
            <a:noAutofit/>
          </a:bodyPr>
          <a:lstStyle>
            <a:lvl1pPr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2pPr>
            <a:lvl3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3pPr>
            <a:lvl4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5pPr>
          </a:lstStyle>
          <a:p>
            <a:pPr lvl="0"/>
            <a:r>
              <a:rPr lang="lt-LT" noProof="0" dirty="0"/>
              <a:t>TEKSTAS</a:t>
            </a:r>
          </a:p>
          <a:p>
            <a:pPr lvl="0"/>
            <a:endParaRPr lang="lt-LT" noProof="0" dirty="0"/>
          </a:p>
          <a:p>
            <a:pPr lvl="0"/>
            <a:r>
              <a:rPr lang="lt-LT" noProof="0" dirty="0"/>
              <a:t>TEKSTAS</a:t>
            </a:r>
          </a:p>
          <a:p>
            <a:pPr lvl="0"/>
            <a:endParaRPr lang="lt-LT" noProof="0" dirty="0"/>
          </a:p>
          <a:p>
            <a:pPr lvl="0"/>
            <a:r>
              <a:rPr lang="lt-LT" noProof="0" dirty="0"/>
              <a:t>TEKSTAS</a:t>
            </a:r>
          </a:p>
        </p:txBody>
      </p:sp>
    </p:spTree>
    <p:extLst>
      <p:ext uri="{BB962C8B-B14F-4D97-AF65-F5344CB8AC3E}">
        <p14:creationId xmlns:p14="http://schemas.microsoft.com/office/powerpoint/2010/main" val="3958844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k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25462" y="1513645"/>
            <a:ext cx="9736580" cy="293639"/>
          </a:xfrm>
        </p:spPr>
        <p:txBody>
          <a:bodyPr wrap="square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 sz="12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2pPr>
            <a:lvl3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3pPr>
            <a:lvl4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4pPr>
            <a:lvl5pPr marL="1828800" indent="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5pPr>
          </a:lstStyle>
          <a:p>
            <a:pPr lvl="0"/>
            <a:r>
              <a:rPr lang="lt-LT" noProof="0" dirty="0"/>
              <a:t>Tekstas &lt;kausimas&gt;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81" y="6222455"/>
            <a:ext cx="1519399" cy="22853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671130" y="6140127"/>
            <a:ext cx="588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3F95AD-BCAB-4452-93F0-3B043E474EF5}" type="slidenum">
              <a:rPr lang="lt-LT" b="1" noProof="0" smtClean="0">
                <a:solidFill>
                  <a:prstClr val="white">
                    <a:lumMod val="7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Open Sans" panose="020B0606030504020204" pitchFamily="34" charset="0"/>
              </a:rPr>
              <a:t>‹#›</a:t>
            </a:fld>
            <a:endParaRPr lang="lt-LT" b="1" noProof="0" dirty="0">
              <a:solidFill>
                <a:prstClr val="white">
                  <a:lumMod val="7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Open Sans" panose="020B0606030504020204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221178" y="365125"/>
            <a:ext cx="9730107" cy="1151703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r>
              <a:rPr lang="lt-LT" noProof="0" dirty="0"/>
              <a:t>TEKSTAS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709862" y="1828800"/>
            <a:ext cx="2819709" cy="4130936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2pPr>
            <a:lvl3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3pPr>
            <a:lvl4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5pPr>
          </a:lstStyle>
          <a:p>
            <a:pPr lvl="0"/>
            <a:r>
              <a:rPr lang="lt-LT" noProof="0" dirty="0"/>
              <a:t>Tekstas</a:t>
            </a:r>
          </a:p>
          <a:p>
            <a:pPr lvl="0"/>
            <a:endParaRPr lang="lt-LT" noProof="0" dirty="0"/>
          </a:p>
          <a:p>
            <a:pPr lvl="0"/>
            <a:r>
              <a:rPr lang="lt-LT" noProof="0" dirty="0"/>
              <a:t>Tekstas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1238008" y="1805899"/>
            <a:ext cx="1214736" cy="293639"/>
          </a:xfrm>
        </p:spPr>
        <p:txBody>
          <a:bodyPr wrap="square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 sz="1000" b="1" i="0" baseline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2pPr>
            <a:lvl3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3pPr>
            <a:lvl4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4pPr>
            <a:lvl5pPr marL="1828800" indent="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5pPr>
          </a:lstStyle>
          <a:p>
            <a:pPr lvl="0"/>
            <a:r>
              <a:rPr lang="lt-LT" noProof="0" dirty="0"/>
              <a:t>Imties dydis</a:t>
            </a:r>
          </a:p>
        </p:txBody>
      </p:sp>
    </p:spTree>
    <p:extLst>
      <p:ext uri="{BB962C8B-B14F-4D97-AF65-F5344CB8AC3E}">
        <p14:creationId xmlns:p14="http://schemas.microsoft.com/office/powerpoint/2010/main" val="4092685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čiū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1" y="3875308"/>
            <a:ext cx="12192001" cy="1451429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9682163" indent="0" algn="l" defTabSz="538163">
              <a:tabLst/>
            </a:pPr>
            <a:r>
              <a:rPr lang="lt-LT" sz="2800" b="1" dirty="0">
                <a:solidFill>
                  <a:schemeClr val="accent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AČIŪ	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81" y="6222455"/>
            <a:ext cx="1519399" cy="22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7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9501D-10B5-4C35-9186-57D7E6D2288B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01845-0A76-4BF0-AA31-09C1368F3FF7}" type="datetimeFigureOut">
              <a:rPr lang="lt-LT" smtClean="0"/>
              <a:t>2017-12-15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4679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6" r:id="rId2"/>
    <p:sldLayoutId id="2147483697" r:id="rId3"/>
    <p:sldLayoutId id="2147483698" r:id="rId4"/>
    <p:sldLayoutId id="2147483699" r:id="rId5"/>
    <p:sldLayoutId id="2147483652" r:id="rId6"/>
    <p:sldLayoutId id="2147483701" r:id="rId7"/>
    <p:sldLayoutId id="214748370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Macro-Enabled_Worksheet3.xlsm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Macro-Enabled_Worksheet4.xlsm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Macro-Enabled_Worksheet5.xlsm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Macro-Enabled_Worksheet6.xlsm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Macro-Enabled_Worksheet1.xlsm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Macro-Enabled_Worksheet2.xlsm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7579867" y="1655522"/>
            <a:ext cx="0" cy="3513282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52246" y="1805354"/>
            <a:ext cx="5570529" cy="3200400"/>
          </a:xfrm>
        </p:spPr>
        <p:txBody>
          <a:bodyPr>
            <a:normAutofit/>
          </a:bodyPr>
          <a:lstStyle/>
          <a:p>
            <a:r>
              <a:rPr lang="lt-LT" dirty="0" smtClean="0"/>
              <a:t>VISUOMENĖS NUOMONĖS TYRIMAS „GYVENTOJŲ ĮSITRAUKIMO Į ES INVESTICIJŲ PROCESUS VERTINIMAS“</a:t>
            </a:r>
            <a:endParaRPr lang="lt-LT" dirty="0"/>
          </a:p>
        </p:txBody>
      </p:sp>
      <p:sp>
        <p:nvSpPr>
          <p:cNvPr id="17" name="TextBox 16"/>
          <p:cNvSpPr txBox="1"/>
          <p:nvPr/>
        </p:nvSpPr>
        <p:spPr>
          <a:xfrm>
            <a:off x="3927475" y="6227505"/>
            <a:ext cx="2026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Open Sans" panose="020B0606030504020204" pitchFamily="34" charset="0"/>
              </a:rPr>
              <a:t> 2017  </a:t>
            </a:r>
            <a:r>
              <a:rPr lang="lt-L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Open Sans" panose="020B0606030504020204" pitchFamily="34" charset="0"/>
              </a:rPr>
              <a:t>gruodis</a:t>
            </a:r>
            <a:endParaRPr lang="lt-LT" sz="1400" b="1" dirty="0">
              <a:solidFill>
                <a:schemeClr val="tx1">
                  <a:lumMod val="50000"/>
                  <a:lumOff val="50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5678438-1358-4F31-B12F-F08390719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73" y="3674332"/>
            <a:ext cx="2115548" cy="68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DALYVAVIMAS, SVARSTANT ĮGYVENDINAMĄ ES INVESTICIJŲ PROJEKTĄ (PROC.)</a:t>
            </a:r>
            <a:endParaRPr lang="lt-LT" i="1" dirty="0"/>
          </a:p>
        </p:txBody>
      </p:sp>
      <p:sp>
        <p:nvSpPr>
          <p:cNvPr id="68" name="Content Placeholder 3">
            <a:extLst>
              <a:ext uri="{FF2B5EF4-FFF2-40B4-BE49-F238E27FC236}">
                <a16:creationId xmlns="" xmlns:a16="http://schemas.microsoft.com/office/drawing/2014/main" id="{C955A15F-CC8C-4AE9-A3F0-1440E985C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5462" y="1410775"/>
            <a:ext cx="9736580" cy="293639"/>
          </a:xfrm>
        </p:spPr>
        <p:txBody>
          <a:bodyPr/>
          <a:lstStyle/>
          <a:p>
            <a:pPr>
              <a:defRPr/>
            </a:pPr>
            <a:r>
              <a:rPr lang="lt-LT" dirty="0" smtClean="0">
                <a:cs typeface="Arial" charset="0"/>
              </a:rPr>
              <a:t>Ar </a:t>
            </a:r>
            <a:r>
              <a:rPr lang="lt-LT" dirty="0">
                <a:cs typeface="Arial" charset="0"/>
              </a:rPr>
              <a:t>esate dalyvavęs(-usi) viešajame aptarime, skirtame svarstyti, aptarti įgyvendinamą Europos Sąjungos investicijų projektą?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465520"/>
              </p:ext>
            </p:extLst>
          </p:nvPr>
        </p:nvGraphicFramePr>
        <p:xfrm>
          <a:off x="9659229" y="3052558"/>
          <a:ext cx="616859" cy="2715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579"/>
                <a:gridCol w="208280"/>
              </a:tblGrid>
              <a:tr h="543039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039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039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039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B w="12700" cmpd="sng">
                      <a:noFill/>
                    </a:lnB>
                    <a:solidFill>
                      <a:srgbClr val="5EE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039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57175" y="2272336"/>
            <a:ext cx="2228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Dalyvavusiųjų dalis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01115" y="3434148"/>
            <a:ext cx="550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20%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08576" y="3998027"/>
            <a:ext cx="550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15%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04606" y="4546668"/>
            <a:ext cx="550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10%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12067" y="5076257"/>
            <a:ext cx="550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5%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0594" name="Picture 2" descr="\\SPINTERSRV\mydocuments\Igno Desktopas\IdeaPrima FinMin 201711\ANT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823" y="1740988"/>
            <a:ext cx="5934075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0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INFORMUOTUMAS APIE MIESTE / RAJONE ĮGYVENDINAMUS ES INVESTICIJŲ PROJEKTUS (PROC</a:t>
            </a:r>
            <a:r>
              <a:rPr lang="lt-LT" dirty="0"/>
              <a:t>.)</a:t>
            </a:r>
            <a:endParaRPr lang="lt-LT" i="1" dirty="0"/>
          </a:p>
        </p:txBody>
      </p:sp>
      <p:sp>
        <p:nvSpPr>
          <p:cNvPr id="68" name="Content Placeholder 3">
            <a:extLst>
              <a:ext uri="{FF2B5EF4-FFF2-40B4-BE49-F238E27FC236}">
                <a16:creationId xmlns="" xmlns:a16="http://schemas.microsoft.com/office/drawing/2014/main" id="{C955A15F-CC8C-4AE9-A3F0-1440E985C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5462" y="1410775"/>
            <a:ext cx="9736580" cy="293639"/>
          </a:xfrm>
        </p:spPr>
        <p:txBody>
          <a:bodyPr/>
          <a:lstStyle/>
          <a:p>
            <a:pPr>
              <a:defRPr/>
            </a:pPr>
            <a:r>
              <a:rPr lang="lt-LT" dirty="0" smtClean="0">
                <a:cs typeface="Arial" charset="0"/>
              </a:rPr>
              <a:t>Ar </a:t>
            </a:r>
            <a:r>
              <a:rPr lang="lt-LT" dirty="0">
                <a:cs typeface="Arial" charset="0"/>
              </a:rPr>
              <a:t>jaučiatės pakankamai informuotas(-a) apie Jūsų rajone/mieste įgyvendinamus Europos Sąjungos investicijų projektus (įvertinkite balais nuo 1 iki 5, kur 1 atitinka atsakymą „esu visiškai neinformuotas“, 5 – „esu visiškai informuotas)?</a:t>
            </a:r>
          </a:p>
        </p:txBody>
      </p:sp>
      <p:sp>
        <p:nvSpPr>
          <p:cNvPr id="6" name="Content Placeholder 16">
            <a:extLst>
              <a:ext uri="{FF2B5EF4-FFF2-40B4-BE49-F238E27FC236}">
                <a16:creationId xmlns="" xmlns:a16="http://schemas.microsoft.com/office/drawing/2014/main" id="{2D82C022-61FC-4D65-9D91-A8BB625BEB2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238006" y="1805900"/>
            <a:ext cx="2008114" cy="316152"/>
          </a:xfrm>
        </p:spPr>
        <p:txBody>
          <a:bodyPr/>
          <a:lstStyle/>
          <a:p>
            <a:pPr algn="l"/>
            <a:r>
              <a:rPr lang="lt-LT" dirty="0" smtClean="0"/>
              <a:t>N=4541</a:t>
            </a:r>
            <a:endParaRPr lang="lt-LT" dirty="0"/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134847"/>
              </p:ext>
            </p:extLst>
          </p:nvPr>
        </p:nvGraphicFramePr>
        <p:xfrm>
          <a:off x="2504281" y="2071370"/>
          <a:ext cx="6535738" cy="355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5" name="Macro-Enabled Worksheet" r:id="rId4" imgW="4343400" imgH="2362298" progId="Excel.SheetMacroEnabled.12">
                  <p:embed/>
                </p:oleObj>
              </mc:Choice>
              <mc:Fallback>
                <p:oleObj name="Macro-Enabled Worksheet" r:id="rId4" imgW="4343400" imgH="2362298" progId="Excel.SheetMacroEnabled.1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4281" y="2071370"/>
                        <a:ext cx="6535738" cy="355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85176" y="2767399"/>
            <a:ext cx="2228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Vidutinis vertinimas: 2,53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INFORMUOTUMAS APIE MIESTE / RAJONE ĮGYVENDINAMUS ES INVESTICIJŲ PROJEKTUS (PROC</a:t>
            </a:r>
            <a:r>
              <a:rPr lang="lt-LT" dirty="0"/>
              <a:t>.)</a:t>
            </a:r>
            <a:endParaRPr lang="lt-LT" i="1" dirty="0"/>
          </a:p>
        </p:txBody>
      </p:sp>
      <p:sp>
        <p:nvSpPr>
          <p:cNvPr id="68" name="Content Placeholder 3">
            <a:extLst>
              <a:ext uri="{FF2B5EF4-FFF2-40B4-BE49-F238E27FC236}">
                <a16:creationId xmlns="" xmlns:a16="http://schemas.microsoft.com/office/drawing/2014/main" id="{C955A15F-CC8C-4AE9-A3F0-1440E985C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5462" y="1410775"/>
            <a:ext cx="9736580" cy="293639"/>
          </a:xfrm>
        </p:spPr>
        <p:txBody>
          <a:bodyPr/>
          <a:lstStyle/>
          <a:p>
            <a:pPr>
              <a:defRPr/>
            </a:pPr>
            <a:r>
              <a:rPr lang="lt-LT" dirty="0" smtClean="0">
                <a:cs typeface="Arial" charset="0"/>
              </a:rPr>
              <a:t>Ar </a:t>
            </a:r>
            <a:r>
              <a:rPr lang="lt-LT" dirty="0">
                <a:cs typeface="Arial" charset="0"/>
              </a:rPr>
              <a:t>jaučiatės pakankamai informuotas(-a) apie Jūsų rajone/mieste įgyvendinamus Europos Sąjungos investicijų projektus (įvertinkite balais nuo 1 iki 5, kur 1 atitinka atsakymą „esu visiškai neinformuotas“, 5 – „esu visiškai informuotas)?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943236"/>
              </p:ext>
            </p:extLst>
          </p:nvPr>
        </p:nvGraphicFramePr>
        <p:xfrm>
          <a:off x="9659229" y="3052558"/>
          <a:ext cx="616859" cy="2715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579"/>
                <a:gridCol w="208280"/>
              </a:tblGrid>
              <a:tr h="543039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039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039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039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B w="12700" cmpd="sng">
                      <a:noFill/>
                    </a:lnB>
                    <a:solidFill>
                      <a:srgbClr val="5EE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039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57175" y="2272336"/>
            <a:ext cx="2228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Informuotumas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01115" y="3434148"/>
            <a:ext cx="550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3,2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08576" y="3998027"/>
            <a:ext cx="550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3,1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04606" y="4546668"/>
            <a:ext cx="550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3,0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12067" y="5076257"/>
            <a:ext cx="550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2,9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1618" name="Picture 2" descr="\\SPINTERSRV\mydocuments\Igno Desktopas\IdeaPrima FinMin 201711\TREČ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845198"/>
            <a:ext cx="5934075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1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NAUDOJIMASIS ES INVESTICIJŲ REZULTATAIS MIESTE / RAJONE (PROC</a:t>
            </a:r>
            <a:r>
              <a:rPr lang="lt-LT" dirty="0"/>
              <a:t>.)</a:t>
            </a:r>
            <a:endParaRPr lang="lt-LT" i="1" dirty="0"/>
          </a:p>
        </p:txBody>
      </p:sp>
      <p:sp>
        <p:nvSpPr>
          <p:cNvPr id="68" name="Content Placeholder 3">
            <a:extLst>
              <a:ext uri="{FF2B5EF4-FFF2-40B4-BE49-F238E27FC236}">
                <a16:creationId xmlns="" xmlns:a16="http://schemas.microsoft.com/office/drawing/2014/main" id="{C955A15F-CC8C-4AE9-A3F0-1440E985C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5462" y="1410775"/>
            <a:ext cx="9736580" cy="293639"/>
          </a:xfrm>
        </p:spPr>
        <p:txBody>
          <a:bodyPr/>
          <a:lstStyle/>
          <a:p>
            <a:pPr>
              <a:defRPr/>
            </a:pPr>
            <a:r>
              <a:rPr lang="lt-LT" dirty="0" smtClean="0">
                <a:cs typeface="Arial" charset="0"/>
              </a:rPr>
              <a:t>Ar </a:t>
            </a:r>
            <a:r>
              <a:rPr lang="lt-LT" dirty="0">
                <a:cs typeface="Arial" charset="0"/>
              </a:rPr>
              <a:t>Jūs asmeniškai naudojatės Europos Sąjungos investicijų rezultatais Jūsų rajone/mieste (įvertinkite balais nuo 1 iki 5, kur 1 atitinka atsakymą „tikrai nesinaudoju“, 5 – „tikrai naudojuosi“)?</a:t>
            </a:r>
          </a:p>
        </p:txBody>
      </p:sp>
      <p:sp>
        <p:nvSpPr>
          <p:cNvPr id="6" name="Content Placeholder 16">
            <a:extLst>
              <a:ext uri="{FF2B5EF4-FFF2-40B4-BE49-F238E27FC236}">
                <a16:creationId xmlns="" xmlns:a16="http://schemas.microsoft.com/office/drawing/2014/main" id="{2D82C022-61FC-4D65-9D91-A8BB625BEB2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238006" y="1805900"/>
            <a:ext cx="2008114" cy="316152"/>
          </a:xfrm>
        </p:spPr>
        <p:txBody>
          <a:bodyPr/>
          <a:lstStyle/>
          <a:p>
            <a:pPr algn="l"/>
            <a:r>
              <a:rPr lang="lt-LT" dirty="0" smtClean="0"/>
              <a:t>N=4541</a:t>
            </a:r>
            <a:endParaRPr lang="lt-LT" dirty="0"/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944548"/>
              </p:ext>
            </p:extLst>
          </p:nvPr>
        </p:nvGraphicFramePr>
        <p:xfrm>
          <a:off x="2461419" y="2093595"/>
          <a:ext cx="6621462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7" name="Macro-Enabled Worksheet" r:id="rId4" imgW="4400550" imgH="2486025" progId="Excel.SheetMacroEnabled.12">
                  <p:embed/>
                </p:oleObj>
              </mc:Choice>
              <mc:Fallback>
                <p:oleObj name="Macro-Enabled Worksheet" r:id="rId4" imgW="4400550" imgH="2486025" progId="Excel.SheetMacroEnabled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1419" y="2093595"/>
                        <a:ext cx="6621462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42631" y="2790259"/>
            <a:ext cx="2228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Vidutinis vertinimas: 2,82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NAUDOJIMASIS ES INVESTICIJŲ REZULTATAIS MIESTE / RAJONE (PROC</a:t>
            </a:r>
            <a:r>
              <a:rPr lang="lt-LT" dirty="0"/>
              <a:t>.)</a:t>
            </a:r>
            <a:endParaRPr lang="lt-LT" i="1" dirty="0"/>
          </a:p>
        </p:txBody>
      </p:sp>
      <p:sp>
        <p:nvSpPr>
          <p:cNvPr id="68" name="Content Placeholder 3">
            <a:extLst>
              <a:ext uri="{FF2B5EF4-FFF2-40B4-BE49-F238E27FC236}">
                <a16:creationId xmlns="" xmlns:a16="http://schemas.microsoft.com/office/drawing/2014/main" id="{C955A15F-CC8C-4AE9-A3F0-1440E985C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5462" y="1410775"/>
            <a:ext cx="9736580" cy="293639"/>
          </a:xfrm>
        </p:spPr>
        <p:txBody>
          <a:bodyPr/>
          <a:lstStyle/>
          <a:p>
            <a:pPr>
              <a:defRPr/>
            </a:pPr>
            <a:r>
              <a:rPr lang="lt-LT" dirty="0" smtClean="0">
                <a:cs typeface="Arial" charset="0"/>
              </a:rPr>
              <a:t>Ar </a:t>
            </a:r>
            <a:r>
              <a:rPr lang="lt-LT" dirty="0">
                <a:cs typeface="Arial" charset="0"/>
              </a:rPr>
              <a:t>Jūs asmeniškai naudojatės Europos Sąjungos investicijų rezultatais Jūsų rajone/mieste (įvertinkite balais nuo 1 iki 5, kur 1 atitinka atsakymą „tikrai nesinaudoju“, 5 – „tikrai naudojuosi“)?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456508"/>
              </p:ext>
            </p:extLst>
          </p:nvPr>
        </p:nvGraphicFramePr>
        <p:xfrm>
          <a:off x="9659229" y="3052558"/>
          <a:ext cx="616859" cy="2715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579"/>
                <a:gridCol w="208280"/>
              </a:tblGrid>
              <a:tr h="543039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039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039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039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B w="12700" cmpd="sng">
                      <a:noFill/>
                    </a:lnB>
                    <a:solidFill>
                      <a:srgbClr val="5EE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039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57175" y="2272336"/>
            <a:ext cx="2228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Naudojimasis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01115" y="3434148"/>
            <a:ext cx="550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3,2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08576" y="3998027"/>
            <a:ext cx="550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3,0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04606" y="4546668"/>
            <a:ext cx="550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2,8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12067" y="5076257"/>
            <a:ext cx="550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2,6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2642" name="Picture 2" descr="\\SPINTERSRV\mydocuments\Igno Desktopas\IdeaPrima FinMin 201711\KETVIR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523" y="1820998"/>
            <a:ext cx="5934075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5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SRITYS, KURIOSE DAŽNIAUSIAI NAUDOJAMASI ES INVESTICIJŲ REZULTATAIS MIESTE / RAJONE (PROC</a:t>
            </a:r>
            <a:r>
              <a:rPr lang="lt-LT" dirty="0"/>
              <a:t>.)</a:t>
            </a:r>
            <a:endParaRPr lang="lt-LT" i="1" dirty="0"/>
          </a:p>
        </p:txBody>
      </p:sp>
      <p:sp>
        <p:nvSpPr>
          <p:cNvPr id="68" name="Content Placeholder 3">
            <a:extLst>
              <a:ext uri="{FF2B5EF4-FFF2-40B4-BE49-F238E27FC236}">
                <a16:creationId xmlns="" xmlns:a16="http://schemas.microsoft.com/office/drawing/2014/main" id="{C955A15F-CC8C-4AE9-A3F0-1440E985C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5462" y="1410775"/>
            <a:ext cx="9736580" cy="293639"/>
          </a:xfrm>
        </p:spPr>
        <p:txBody>
          <a:bodyPr/>
          <a:lstStyle/>
          <a:p>
            <a:pPr>
              <a:defRPr/>
            </a:pPr>
            <a:r>
              <a:rPr lang="lt-LT" dirty="0" smtClean="0">
                <a:cs typeface="Arial" charset="0"/>
              </a:rPr>
              <a:t>Kokiose </a:t>
            </a:r>
            <a:r>
              <a:rPr lang="lt-LT" dirty="0">
                <a:cs typeface="Arial" charset="0"/>
              </a:rPr>
              <a:t>srityse pasiektais Europos Sąjungos investicijų rezultatais Jūsų mieste ar rajone naudojatės dažniausiai?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="" xmlns:a16="http://schemas.microsoft.com/office/drawing/2014/main" id="{A97089E0-008C-402E-A1DC-39B0BF5D2A0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709862" y="1828800"/>
            <a:ext cx="2819709" cy="4130936"/>
          </a:xfrm>
        </p:spPr>
        <p:txBody>
          <a:bodyPr/>
          <a:lstStyle/>
          <a:p>
            <a:r>
              <a:rPr lang="lt-LT" dirty="0" smtClean="0"/>
              <a:t>Miesto ir kaimo vietovių atnaujinimą, regioninę plėtrą dažniau paminėjo 36 m. ir vyresni respondentai, miestelių ir kaimo vietovių gyventojai. Susisiekimą ir transportą – vyrai, miestų gyventojai. Kultūrą – moterys. Sveikatos apsaugą – moterys, žemesnio išsimokslinimo apklaustieji. Energijos taupymą ir renovaciją – vyrai, 36-45 m. respondentai. Aplinkosaugą – vyrai, 46 m. ir vyresni tyrimo dalyviai. Švietimą ir mokslą – moterys.</a:t>
            </a:r>
            <a:endParaRPr lang="lt-LT" dirty="0"/>
          </a:p>
        </p:txBody>
      </p:sp>
      <p:sp>
        <p:nvSpPr>
          <p:cNvPr id="6" name="Content Placeholder 16">
            <a:extLst>
              <a:ext uri="{FF2B5EF4-FFF2-40B4-BE49-F238E27FC236}">
                <a16:creationId xmlns="" xmlns:a16="http://schemas.microsoft.com/office/drawing/2014/main" id="{2D82C022-61FC-4D65-9D91-A8BB625BEB2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238006" y="1805900"/>
            <a:ext cx="2008114" cy="316152"/>
          </a:xfrm>
        </p:spPr>
        <p:txBody>
          <a:bodyPr/>
          <a:lstStyle/>
          <a:p>
            <a:pPr algn="l"/>
            <a:r>
              <a:rPr lang="lt-LT" dirty="0" smtClean="0"/>
              <a:t>N=4541</a:t>
            </a:r>
            <a:endParaRPr lang="lt-LT" dirty="0"/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979765"/>
              </p:ext>
            </p:extLst>
          </p:nvPr>
        </p:nvGraphicFramePr>
        <p:xfrm>
          <a:off x="1530985" y="2003425"/>
          <a:ext cx="7007225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6" name="Macro-Enabled Worksheet" r:id="rId4" imgW="4657947" imgH="2952652" progId="Excel.SheetMacroEnabled.12">
                  <p:embed/>
                </p:oleObj>
              </mc:Choice>
              <mc:Fallback>
                <p:oleObj name="Macro-Enabled Worksheet" r:id="rId4" imgW="4657947" imgH="2952652" progId="Excel.SheetMacroEnabled.1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985" y="2003425"/>
                        <a:ext cx="7007225" cy="443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40154" y="6104959"/>
            <a:ext cx="2554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*Galimi keli atsakymai; suma viršija 100%</a:t>
            </a:r>
            <a:endParaRPr lang="lt-LT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SRITYS, KURIOSE DAŽNIAUSIAI NAUDOJAMASI ES INVESTICIJŲ REZULTATAIS MIESTE / RAJONE (PROC</a:t>
            </a:r>
            <a:r>
              <a:rPr lang="lt-LT" dirty="0"/>
              <a:t>.)</a:t>
            </a:r>
            <a:endParaRPr lang="lt-LT" i="1" dirty="0"/>
          </a:p>
        </p:txBody>
      </p:sp>
      <p:sp>
        <p:nvSpPr>
          <p:cNvPr id="68" name="Content Placeholder 3">
            <a:extLst>
              <a:ext uri="{FF2B5EF4-FFF2-40B4-BE49-F238E27FC236}">
                <a16:creationId xmlns="" xmlns:a16="http://schemas.microsoft.com/office/drawing/2014/main" id="{C955A15F-CC8C-4AE9-A3F0-1440E985C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5462" y="1410775"/>
            <a:ext cx="9736580" cy="293639"/>
          </a:xfrm>
        </p:spPr>
        <p:txBody>
          <a:bodyPr/>
          <a:lstStyle/>
          <a:p>
            <a:pPr>
              <a:defRPr/>
            </a:pPr>
            <a:r>
              <a:rPr lang="lt-LT" dirty="0" smtClean="0">
                <a:cs typeface="Arial" charset="0"/>
              </a:rPr>
              <a:t>Kokiose </a:t>
            </a:r>
            <a:r>
              <a:rPr lang="lt-LT" dirty="0">
                <a:cs typeface="Arial" charset="0"/>
              </a:rPr>
              <a:t>srityse pasiektais Europos Sąjungos investicijų rezultatais Jūsų mieste ar rajone naudojatės dažniausiai?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416837"/>
              </p:ext>
            </p:extLst>
          </p:nvPr>
        </p:nvGraphicFramePr>
        <p:xfrm>
          <a:off x="9304899" y="2994660"/>
          <a:ext cx="2159391" cy="1851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579"/>
                <a:gridCol w="1750812"/>
              </a:tblGrid>
              <a:tr h="600937">
                <a:tc>
                  <a:txBody>
                    <a:bodyPr/>
                    <a:lstStyle/>
                    <a:p>
                      <a:endParaRPr lang="lt-L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Susisiekimas ir transportas</a:t>
                      </a:r>
                      <a:endParaRPr lang="lt-L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039">
                <a:tc>
                  <a:txBody>
                    <a:bodyPr/>
                    <a:lstStyle/>
                    <a:p>
                      <a:endParaRPr lang="lt-L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Miesto ir kaimo vietovių atnaujinimas, regioninė plėtra</a:t>
                      </a:r>
                      <a:endParaRPr lang="lt-L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0643">
                <a:tc>
                  <a:txBody>
                    <a:bodyPr/>
                    <a:lstStyle/>
                    <a:p>
                      <a:endParaRPr lang="lt-L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Sveikatos apsauga</a:t>
                      </a:r>
                      <a:endParaRPr lang="lt-L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57175" y="2272336"/>
            <a:ext cx="2228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Dažniausiai paminėta sritis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4690" name="Picture 2" descr="\\SPINTERSRV\mydocuments\Igno Desktopas\IdeaPrima FinMin 201711\PENK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740988"/>
            <a:ext cx="5934075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6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NUOMONĖ, AR MIESTE / RAJONE ĮGYVENDINAMI ES INVESTICIJŲ PROJEKTAI GERINA GYVENIMO KOKYBĘ (PROC</a:t>
            </a:r>
            <a:r>
              <a:rPr lang="lt-LT" dirty="0"/>
              <a:t>.)</a:t>
            </a:r>
            <a:endParaRPr lang="lt-LT" i="1" dirty="0"/>
          </a:p>
        </p:txBody>
      </p:sp>
      <p:sp>
        <p:nvSpPr>
          <p:cNvPr id="68" name="Content Placeholder 3">
            <a:extLst>
              <a:ext uri="{FF2B5EF4-FFF2-40B4-BE49-F238E27FC236}">
                <a16:creationId xmlns="" xmlns:a16="http://schemas.microsoft.com/office/drawing/2014/main" id="{C955A15F-CC8C-4AE9-A3F0-1440E985C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5462" y="1410775"/>
            <a:ext cx="9736580" cy="293639"/>
          </a:xfrm>
        </p:spPr>
        <p:txBody>
          <a:bodyPr/>
          <a:lstStyle/>
          <a:p>
            <a:pPr>
              <a:defRPr/>
            </a:pPr>
            <a:r>
              <a:rPr lang="lt-LT" dirty="0" smtClean="0">
                <a:cs typeface="Arial" charset="0"/>
              </a:rPr>
              <a:t>Ar </a:t>
            </a:r>
            <a:r>
              <a:rPr lang="lt-LT" dirty="0">
                <a:cs typeface="Arial" charset="0"/>
              </a:rPr>
              <a:t>Jūsų mieste / rajone įgyvendinami Europos Sąjungos investicijų projektai gerina miesto (rajono) gyventojų gyvenimo kokybę? (įvertinkite balais nuo 1 iki 5, kur 1 atitinka atsakymą „tikrai nepagerina“, 5 – „labai pagerina“)?</a:t>
            </a:r>
          </a:p>
        </p:txBody>
      </p:sp>
      <p:sp>
        <p:nvSpPr>
          <p:cNvPr id="6" name="Content Placeholder 16">
            <a:extLst>
              <a:ext uri="{FF2B5EF4-FFF2-40B4-BE49-F238E27FC236}">
                <a16:creationId xmlns="" xmlns:a16="http://schemas.microsoft.com/office/drawing/2014/main" id="{2D82C022-61FC-4D65-9D91-A8BB625BEB2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238006" y="1805900"/>
            <a:ext cx="2008114" cy="316152"/>
          </a:xfrm>
        </p:spPr>
        <p:txBody>
          <a:bodyPr/>
          <a:lstStyle/>
          <a:p>
            <a:pPr algn="l"/>
            <a:r>
              <a:rPr lang="lt-LT" dirty="0" smtClean="0"/>
              <a:t>N=4541</a:t>
            </a:r>
            <a:endParaRPr lang="lt-LT" dirty="0"/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100370"/>
              </p:ext>
            </p:extLst>
          </p:nvPr>
        </p:nvGraphicFramePr>
        <p:xfrm>
          <a:off x="2461419" y="2093595"/>
          <a:ext cx="6621462" cy="363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1" name="Macro-Enabled Worksheet" r:id="rId4" imgW="4400550" imgH="2419301" progId="Excel.SheetMacroEnabled.12">
                  <p:embed/>
                </p:oleObj>
              </mc:Choice>
              <mc:Fallback>
                <p:oleObj name="Macro-Enabled Worksheet" r:id="rId4" imgW="4400550" imgH="2419301" progId="Excel.SheetMacroEnabled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1419" y="2093595"/>
                        <a:ext cx="6621462" cy="363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42631" y="2790259"/>
            <a:ext cx="2228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Vidutinis vertinimas: 3,46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NUOMONĖ, AR MIESTE / RAJONE ĮGYVENDINAMI ES INVESTICIJŲ PROJEKTAI GERINA GYVENIMO KOKYBĘ (PROC</a:t>
            </a:r>
            <a:r>
              <a:rPr lang="lt-LT" dirty="0"/>
              <a:t>.)</a:t>
            </a:r>
            <a:endParaRPr lang="lt-LT" i="1" dirty="0"/>
          </a:p>
        </p:txBody>
      </p:sp>
      <p:sp>
        <p:nvSpPr>
          <p:cNvPr id="68" name="Content Placeholder 3">
            <a:extLst>
              <a:ext uri="{FF2B5EF4-FFF2-40B4-BE49-F238E27FC236}">
                <a16:creationId xmlns="" xmlns:a16="http://schemas.microsoft.com/office/drawing/2014/main" id="{C955A15F-CC8C-4AE9-A3F0-1440E985C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5462" y="1410775"/>
            <a:ext cx="9736580" cy="293639"/>
          </a:xfrm>
        </p:spPr>
        <p:txBody>
          <a:bodyPr/>
          <a:lstStyle/>
          <a:p>
            <a:pPr>
              <a:defRPr/>
            </a:pPr>
            <a:r>
              <a:rPr lang="lt-LT" dirty="0" smtClean="0">
                <a:cs typeface="Arial" charset="0"/>
              </a:rPr>
              <a:t>Ar </a:t>
            </a:r>
            <a:r>
              <a:rPr lang="lt-LT" dirty="0">
                <a:cs typeface="Arial" charset="0"/>
              </a:rPr>
              <a:t>Jūsų mieste / rajone įgyvendinami Europos Sąjungos investicijų projektai gerina miesto (rajono) gyventojų gyvenimo kokybę? (įvertinkite balais nuo 1 iki 5, kur 1 atitinka atsakymą „tikrai nepagerina“, 5 – „labai pagerina“)?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687691"/>
              </p:ext>
            </p:extLst>
          </p:nvPr>
        </p:nvGraphicFramePr>
        <p:xfrm>
          <a:off x="9659229" y="3052558"/>
          <a:ext cx="616859" cy="2715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579"/>
                <a:gridCol w="208280"/>
              </a:tblGrid>
              <a:tr h="543039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039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039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039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B w="12700" cmpd="sng">
                      <a:noFill/>
                    </a:lnB>
                    <a:solidFill>
                      <a:srgbClr val="5EE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039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57175" y="2272336"/>
            <a:ext cx="2228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Vertinimas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01115" y="3434148"/>
            <a:ext cx="550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3,2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08576" y="3998027"/>
            <a:ext cx="550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3,0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04606" y="4546668"/>
            <a:ext cx="550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2,8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12067" y="5076257"/>
            <a:ext cx="550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2,6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3666" name="Picture 2" descr="\\SPINTERSRV\mydocuments\Igno Desktopas\IdeaPrima FinMin 201711\ŠEŠ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973" y="1820998"/>
            <a:ext cx="5934075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2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1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dirty="0" smtClean="0"/>
              <a:t>Didžioji dalis (55 proc.) respondentų išreiškė norą dalyvauti svarstant, į kokius projektus jų mieste ar rajone tikslinga nukreipti Europos Sąjungos struktūrinių fondų investicijas: 26 proc. taip, 29 proc. labiau taip nei ne.</a:t>
            </a:r>
          </a:p>
          <a:p>
            <a:endParaRPr lang="lt-LT" dirty="0"/>
          </a:p>
          <a:p>
            <a:r>
              <a:rPr lang="lt-LT" dirty="0" smtClean="0"/>
              <a:t>13 proc. apklaustųjų teko dalyvauti viešajame aptarime, skirtame svarstyti, aptarti įgyvendinamą Europos Sąjungos investicijų projektą: 7 proc. dalyvavo keliuose aptarimuose, 6 proc. – viename.</a:t>
            </a:r>
          </a:p>
          <a:p>
            <a:endParaRPr lang="lt-LT" dirty="0"/>
          </a:p>
          <a:p>
            <a:r>
              <a:rPr lang="lt-LT" dirty="0" smtClean="0"/>
              <a:t>Savo informuotumą apie jų rajone / mieste įgyvendinamus ES investicijų projektus respondentai vertina žemiau nei vidutiniškai – 2,5 balo skalėje nuo 1 iki 5.</a:t>
            </a:r>
          </a:p>
          <a:p>
            <a:endParaRPr lang="lt-LT" dirty="0"/>
          </a:p>
          <a:p>
            <a:r>
              <a:rPr lang="lt-LT" dirty="0" smtClean="0"/>
              <a:t>Naudojimąsi ES investicijų rezultatais savame rajone / mieste tyrimo dalyviai vertina kiek palankiau, tačiau taip pat labiau neigiamai nei teigiamai – 2,8 balo skalėje nuo 1 iki 5.</a:t>
            </a:r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APIBENDRINIMAS</a:t>
            </a:r>
            <a:endParaRPr lang="lt-LT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lt-LT" dirty="0" smtClean="0"/>
              <a:t>Dažniausiai ES investicijų rezultatais mieste / rajone naudojamasi miesto ir kaimo vietovių atnaujinimo, regioninės plėtros srityje (44 proc.). 34 proc. paminėjo susiekimo ir transporto sritį. 24 proc. – kultūrą. 22 proc. – sveikatos apsaugą. 21 proc. – energijos taupymą ir renovaciją. Po 19 proc. – aplinkosaugą bei švietimą ir mokslą.</a:t>
            </a:r>
          </a:p>
          <a:p>
            <a:endParaRPr lang="lt-LT" dirty="0"/>
          </a:p>
          <a:p>
            <a:r>
              <a:rPr lang="lt-LT" dirty="0" smtClean="0"/>
              <a:t>Tyrimo dalyviai linkę labiau pritarti nei nepritarti, kad jų mieste / rajone įgyvendinami ES investicijų projektai gerina vietinių gyventojų gyvenimo kokybę – 3,5 balo skalėje nuo 0 iki 5.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269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9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dirty="0"/>
              <a:t>LAIKAS. 2017 </a:t>
            </a:r>
            <a:r>
              <a:rPr lang="lt-LT" dirty="0" smtClean="0"/>
              <a:t>11 10 </a:t>
            </a:r>
            <a:r>
              <a:rPr lang="lt-LT" dirty="0"/>
              <a:t>– </a:t>
            </a:r>
            <a:r>
              <a:rPr lang="lt-LT" dirty="0" smtClean="0"/>
              <a:t>12 10.</a:t>
            </a:r>
            <a:endParaRPr lang="lt-LT" dirty="0"/>
          </a:p>
          <a:p>
            <a:endParaRPr lang="lt-LT" dirty="0"/>
          </a:p>
          <a:p>
            <a:r>
              <a:rPr lang="lt-LT" dirty="0"/>
              <a:t>TIKSLAS. Išsiaiškinti </a:t>
            </a:r>
            <a:r>
              <a:rPr lang="lt-LT" dirty="0" smtClean="0"/>
              <a:t>gyventojų norą įsitraukti, įsitraukimą į ES investicijų procesus savoje savivaldybėje ir informuotumą apie savivaldybėje įgyvendinamus ES investicijų projektus.</a:t>
            </a:r>
            <a:endParaRPr lang="lt-LT" dirty="0"/>
          </a:p>
          <a:p>
            <a:endParaRPr lang="lt-LT" dirty="0"/>
          </a:p>
          <a:p>
            <a:endParaRPr lang="lt-LT" dirty="0"/>
          </a:p>
          <a:p>
            <a:r>
              <a:rPr lang="lt-LT" dirty="0"/>
              <a:t>TIKSLINĖ GRUPĖ. šalies gyventojai nuo 18 iki 75 metų amžiaus.</a:t>
            </a:r>
          </a:p>
          <a:p>
            <a:endParaRPr lang="lt-LT" dirty="0"/>
          </a:p>
          <a:p>
            <a:r>
              <a:rPr lang="lt-LT" dirty="0"/>
              <a:t>APKLAUSOS METODAS. </a:t>
            </a:r>
            <a:r>
              <a:rPr lang="lt-LT" dirty="0" smtClean="0"/>
              <a:t>Kombinuotas CAPI, CAWI ir CATI interviu, naudojant standartizuotą </a:t>
            </a:r>
            <a:r>
              <a:rPr lang="lt-LT" dirty="0"/>
              <a:t>su Užsakovu suderintą klausimyną</a:t>
            </a:r>
            <a:r>
              <a:rPr lang="lt-LT" dirty="0" smtClean="0"/>
              <a:t>.</a:t>
            </a:r>
            <a:endParaRPr lang="lt-LT" dirty="0"/>
          </a:p>
          <a:p>
            <a:endParaRPr lang="lt-LT" dirty="0"/>
          </a:p>
          <a:p>
            <a:r>
              <a:rPr lang="lt-LT" dirty="0"/>
              <a:t>LOKACIJA. </a:t>
            </a:r>
            <a:r>
              <a:rPr lang="lt-LT" dirty="0" smtClean="0"/>
              <a:t>Visos šalies savivaldybės.</a:t>
            </a:r>
            <a:endParaRPr lang="lt-LT" dirty="0"/>
          </a:p>
          <a:p>
            <a:endParaRPr lang="lt-L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TYRIMO METODIKA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lt-LT" dirty="0"/>
              <a:t>IMTIS. Tyrimo metu buvo </a:t>
            </a:r>
            <a:r>
              <a:rPr lang="lt-LT" dirty="0" smtClean="0"/>
              <a:t>apklaustas 4541 respondentas. Ne mažiau kaip po 75 respondentus kiekvienoje Lietuvos savivaldybėje.</a:t>
            </a:r>
            <a:endParaRPr lang="lt-LT" dirty="0"/>
          </a:p>
          <a:p>
            <a:endParaRPr lang="lt-LT" dirty="0"/>
          </a:p>
          <a:p>
            <a:r>
              <a:rPr lang="lt-LT" dirty="0"/>
              <a:t>ATRANKA. Tyrime naudotas </a:t>
            </a:r>
            <a:r>
              <a:rPr lang="lt-LT" dirty="0" smtClean="0"/>
              <a:t>kvotinės atrankos metodas, taikant respondento gyvenamosios vietos (savivaldybės) kvotą. </a:t>
            </a:r>
            <a:endParaRPr lang="lt-LT" dirty="0"/>
          </a:p>
          <a:p>
            <a:endParaRPr lang="lt-LT" dirty="0"/>
          </a:p>
          <a:p>
            <a:r>
              <a:rPr lang="lt-LT" dirty="0"/>
              <a:t>DUOMENŲ ANALIZĖ. Analizė atlikta SPSS/PC programine įranga. Ataskaitoje pateikiami bendrieji atsakymų pasiskirstymai (procentai), ir pasiskirstymai pagal socialines-demografines charakteristikas (Žr. Priedus).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030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450911" y="1610465"/>
            <a:ext cx="11338317" cy="1393992"/>
          </a:xfrm>
        </p:spPr>
        <p:txBody>
          <a:bodyPr/>
          <a:lstStyle/>
          <a:p>
            <a:pPr marL="0" indent="0">
              <a:buNone/>
            </a:pPr>
            <a:r>
              <a:rPr lang="lt-LT" dirty="0"/>
              <a:t>Atrankiniuose kiekybiniuose tyrimuose visada išlieka statistinės paklaidos tikimybė, į kurią būtina atsižvelgti interpretuojant duomenis. Pvz.: jeigu apklausus </a:t>
            </a:r>
            <a:r>
              <a:rPr lang="lt-LT" dirty="0" smtClean="0"/>
              <a:t>4541 respondentą </a:t>
            </a:r>
            <a:r>
              <a:rPr lang="lt-LT" dirty="0"/>
              <a:t>gavome, kad </a:t>
            </a:r>
            <a:r>
              <a:rPr lang="lt-LT" dirty="0" smtClean="0"/>
              <a:t>25,0 proc</a:t>
            </a:r>
            <a:r>
              <a:rPr lang="lt-LT" dirty="0"/>
              <a:t>. apklaustųjų </a:t>
            </a:r>
            <a:r>
              <a:rPr lang="lt-LT" dirty="0" smtClean="0"/>
              <a:t>norėtų dalyvauti svarstant, į kokius projektus jų mieste ar rajone tikslina nukreipti ES investicijas, </a:t>
            </a:r>
            <a:r>
              <a:rPr lang="lt-LT" dirty="0"/>
              <a:t>tai yra 95 proc. tikimybė, kad tikroji reikšmė yra tarp </a:t>
            </a:r>
            <a:r>
              <a:rPr lang="lt-LT" dirty="0" smtClean="0"/>
              <a:t>23,7 </a:t>
            </a:r>
            <a:r>
              <a:rPr lang="lt-LT" dirty="0"/>
              <a:t>proc. ir </a:t>
            </a:r>
            <a:r>
              <a:rPr lang="lt-LT" dirty="0" smtClean="0"/>
              <a:t>26,3 </a:t>
            </a:r>
            <a:r>
              <a:rPr lang="lt-LT" dirty="0"/>
              <a:t>proc.</a:t>
            </a:r>
          </a:p>
          <a:p>
            <a:pPr marL="0" indent="0">
              <a:buNone/>
            </a:pPr>
            <a:r>
              <a:rPr lang="lt-LT" dirty="0"/>
              <a:t>Įverčio tikslumas mažėja, mažėjant analizuojamų atsakymų skaičiui. Toliau pateikiama lentelė padedanti įvertinti statistinę paklaidą.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STATISTINĖ PAKLAIDA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320364"/>
              </p:ext>
            </p:extLst>
          </p:nvPr>
        </p:nvGraphicFramePr>
        <p:xfrm>
          <a:off x="551542" y="2627563"/>
          <a:ext cx="11183260" cy="34747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1183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83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83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83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83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1832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1832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1832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1832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11832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02911">
                <a:tc>
                  <a:txBody>
                    <a:bodyPr/>
                    <a:lstStyle/>
                    <a:p>
                      <a:pPr algn="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%=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3/97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5/95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10/90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15/85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20/80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25/75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30/70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40/60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50/50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911"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N=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lt-LT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lt-LT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lt-LT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lt-LT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lt-LT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lt-LT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lt-LT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lt-LT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lt-LT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911"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10,6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13,5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18,6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22,1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24,8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26,8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28,4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30,4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31,0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911"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7,8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10,7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12,8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14,3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16,4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17,5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17,9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2911"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8,3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9,9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11,1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12,0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12,7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13,6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13,9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2911"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8,1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9,1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9,8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10,4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11,1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11,3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2911"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5,9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7,0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7,8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8,5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9,0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9,6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9,8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2911"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5,7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7,3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7,8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8,0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2911"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6,9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2911"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5,7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02911"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02911"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02911"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02911"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02911"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02911"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02911"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0,9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02911"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0,8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02911"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</a:t>
                      </a:r>
                      <a:r>
                        <a:rPr lang="lt-LT" sz="1200" b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500</a:t>
                      </a:r>
                      <a:endParaRPr lang="lt-LT" sz="12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0,5</a:t>
                      </a:r>
                      <a:endParaRPr lang="lt-LT" sz="12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0,6</a:t>
                      </a:r>
                      <a:endParaRPr lang="lt-LT" sz="12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0,9</a:t>
                      </a:r>
                      <a:endParaRPr lang="lt-LT" sz="12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1,0</a:t>
                      </a:r>
                      <a:endParaRPr lang="lt-LT" sz="12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1,1</a:t>
                      </a:r>
                      <a:endParaRPr lang="lt-LT" sz="12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1,3</a:t>
                      </a:r>
                      <a:endParaRPr lang="lt-LT" sz="12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1,3</a:t>
                      </a:r>
                      <a:endParaRPr lang="lt-LT" sz="12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1,4</a:t>
                      </a:r>
                      <a:endParaRPr lang="lt-LT" sz="12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1,5</a:t>
                      </a:r>
                      <a:endParaRPr lang="lt-LT" sz="12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2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SOCIALINĖS-DEMOGRAFINĖS CHARAKTERISTIKOS</a:t>
            </a:r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125729"/>
              </p:ext>
            </p:extLst>
          </p:nvPr>
        </p:nvGraphicFramePr>
        <p:xfrm>
          <a:off x="614363" y="1285875"/>
          <a:ext cx="5356225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30" name="Worksheet" r:id="rId4" imgW="4391247" imgH="4133801" progId="Excel.Sheet.8">
                  <p:embed/>
                </p:oleObj>
              </mc:Choice>
              <mc:Fallback>
                <p:oleObj name="Worksheet" r:id="rId4" imgW="4391247" imgH="4133801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285875"/>
                        <a:ext cx="5356225" cy="503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376341"/>
              </p:ext>
            </p:extLst>
          </p:nvPr>
        </p:nvGraphicFramePr>
        <p:xfrm>
          <a:off x="5178425" y="1312863"/>
          <a:ext cx="6843713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31" name="Worksheet" r:id="rId7" imgW="5610447" imgH="4133801" progId="Excel.Sheet.8">
                  <p:embed/>
                </p:oleObj>
              </mc:Choice>
              <mc:Fallback>
                <p:oleObj name="Worksheet" r:id="rId7" imgW="5610447" imgH="4133801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8425" y="1312863"/>
                        <a:ext cx="6843713" cy="504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2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NORAS DALYVAUTI, SVARSTANT ES INVESTICIJŲ KRYPTIS MIESTE / RAJONE (</a:t>
            </a:r>
            <a:r>
              <a:rPr lang="lt-LT" dirty="0"/>
              <a:t>PROC.)</a:t>
            </a:r>
            <a:endParaRPr lang="lt-LT" i="1" dirty="0"/>
          </a:p>
        </p:txBody>
      </p:sp>
      <p:sp>
        <p:nvSpPr>
          <p:cNvPr id="68" name="Content Placeholder 3">
            <a:extLst>
              <a:ext uri="{FF2B5EF4-FFF2-40B4-BE49-F238E27FC236}">
                <a16:creationId xmlns="" xmlns:a16="http://schemas.microsoft.com/office/drawing/2014/main" id="{C955A15F-CC8C-4AE9-A3F0-1440E985C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5462" y="1410775"/>
            <a:ext cx="9736580" cy="293639"/>
          </a:xfrm>
        </p:spPr>
        <p:txBody>
          <a:bodyPr/>
          <a:lstStyle/>
          <a:p>
            <a:pPr>
              <a:defRPr/>
            </a:pPr>
            <a:r>
              <a:rPr lang="lt-LT" dirty="0" smtClean="0">
                <a:cs typeface="Arial" charset="0"/>
              </a:rPr>
              <a:t>Ar </a:t>
            </a:r>
            <a:r>
              <a:rPr lang="lt-LT" dirty="0">
                <a:cs typeface="Arial" charset="0"/>
              </a:rPr>
              <a:t>norėtumėte dalyvauti svarstant, į kokius projektus Jūsų mieste ar rajone tikslinga nukreipti Europos Sąjungos struktūrinių fondų investicijas?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="" xmlns:a16="http://schemas.microsoft.com/office/drawing/2014/main" id="{A97089E0-008C-402E-A1DC-39B0BF5D2A0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709862" y="1828800"/>
            <a:ext cx="2819709" cy="4130936"/>
          </a:xfrm>
        </p:spPr>
        <p:txBody>
          <a:bodyPr/>
          <a:lstStyle/>
          <a:p>
            <a:r>
              <a:rPr lang="lt-LT" dirty="0" smtClean="0"/>
              <a:t>Norą dalyvauti svarstant, į kokius projektus mieste ar rajone tikslinga nukreipti ES investicijas, dažniau išreiškė vyrai, 18-35 m. respondentai, aukščiausio išsimokslinimo, didžiausių pajamų grupės atstovai.</a:t>
            </a:r>
            <a:endParaRPr lang="lt-LT" dirty="0"/>
          </a:p>
        </p:txBody>
      </p:sp>
      <p:sp>
        <p:nvSpPr>
          <p:cNvPr id="6" name="Content Placeholder 16">
            <a:extLst>
              <a:ext uri="{FF2B5EF4-FFF2-40B4-BE49-F238E27FC236}">
                <a16:creationId xmlns="" xmlns:a16="http://schemas.microsoft.com/office/drawing/2014/main" id="{2D82C022-61FC-4D65-9D91-A8BB625BEB2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238006" y="1805900"/>
            <a:ext cx="2008114" cy="316152"/>
          </a:xfrm>
        </p:spPr>
        <p:txBody>
          <a:bodyPr/>
          <a:lstStyle/>
          <a:p>
            <a:pPr algn="l"/>
            <a:r>
              <a:rPr lang="lt-LT" dirty="0" smtClean="0"/>
              <a:t>N=4541</a:t>
            </a:r>
            <a:endParaRPr lang="lt-LT" dirty="0"/>
          </a:p>
        </p:txBody>
      </p:sp>
      <p:graphicFrame>
        <p:nvGraphicFramePr>
          <p:cNvPr id="7" name="Object 1">
            <a:extLst>
              <a:ext uri="{FF2B5EF4-FFF2-40B4-BE49-F238E27FC236}">
                <a16:creationId xmlns="" xmlns:a16="http://schemas.microsoft.com/office/drawing/2014/main" id="{44F024FD-2CBE-4450-BF5A-B7D5FBEE88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744547"/>
              </p:ext>
            </p:extLst>
          </p:nvPr>
        </p:nvGraphicFramePr>
        <p:xfrm>
          <a:off x="1293178" y="2054543"/>
          <a:ext cx="7158037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6" name="Macro-Enabled Worksheet" r:id="rId4" imgW="5248497" imgH="2819204" progId="Excel.SheetMacroEnabled.12">
                  <p:embed/>
                </p:oleObj>
              </mc:Choice>
              <mc:Fallback>
                <p:oleObj name="Macro-Enabled Worksheet" r:id="rId4" imgW="5248497" imgH="2819204" progId="Excel.SheetMacroEnabled.12">
                  <p:embed/>
                  <p:pic>
                    <p:nvPicPr>
                      <p:cNvPr id="45061" name="Object 1">
                        <a:extLst>
                          <a:ext uri="{FF2B5EF4-FFF2-40B4-BE49-F238E27FC236}">
                            <a16:creationId xmlns="" xmlns:a16="http://schemas.microsoft.com/office/drawing/2014/main" id="{BED3E186-C1F8-441E-86DF-E9D0CB6F73E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178" y="2054543"/>
                        <a:ext cx="7158037" cy="384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49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NORAS DALYVAUTI, SVARSTANT ES INVESTICIJŲ KRYPTIS MIESTE / RAJONE (</a:t>
            </a:r>
            <a:r>
              <a:rPr lang="lt-LT" dirty="0"/>
              <a:t>PROC.)</a:t>
            </a:r>
            <a:endParaRPr lang="lt-LT" i="1" dirty="0"/>
          </a:p>
        </p:txBody>
      </p:sp>
      <p:sp>
        <p:nvSpPr>
          <p:cNvPr id="68" name="Content Placeholder 3">
            <a:extLst>
              <a:ext uri="{FF2B5EF4-FFF2-40B4-BE49-F238E27FC236}">
                <a16:creationId xmlns="" xmlns:a16="http://schemas.microsoft.com/office/drawing/2014/main" id="{C955A15F-CC8C-4AE9-A3F0-1440E985C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5462" y="1410775"/>
            <a:ext cx="9736580" cy="293639"/>
          </a:xfrm>
        </p:spPr>
        <p:txBody>
          <a:bodyPr/>
          <a:lstStyle/>
          <a:p>
            <a:pPr>
              <a:defRPr/>
            </a:pPr>
            <a:r>
              <a:rPr lang="lt-LT" dirty="0" smtClean="0">
                <a:cs typeface="Arial" charset="0"/>
              </a:rPr>
              <a:t>Ar </a:t>
            </a:r>
            <a:r>
              <a:rPr lang="lt-LT" dirty="0">
                <a:cs typeface="Arial" charset="0"/>
              </a:rPr>
              <a:t>norėtumėte dalyvauti svarstant, į kokius projektus Jūsų mieste ar rajone tikslinga nukreipti Europos Sąjungos struktūrinių fondų investicijas?</a:t>
            </a:r>
          </a:p>
        </p:txBody>
      </p:sp>
      <p:pic>
        <p:nvPicPr>
          <p:cNvPr id="109570" name="Picture 2" descr="\\SPINTERSRV\mydocuments\Igno Desktopas\IdeaPrima FinMin 201711\PIRM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03" y="1810702"/>
            <a:ext cx="5934075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751482"/>
              </p:ext>
            </p:extLst>
          </p:nvPr>
        </p:nvGraphicFramePr>
        <p:xfrm>
          <a:off x="9659229" y="3052558"/>
          <a:ext cx="616859" cy="2715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579"/>
                <a:gridCol w="208280"/>
              </a:tblGrid>
              <a:tr h="543039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039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039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039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B w="12700" cmpd="sng">
                      <a:noFill/>
                    </a:lnB>
                    <a:solidFill>
                      <a:srgbClr val="5EE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039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157175" y="2272336"/>
            <a:ext cx="222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Norinčiųjų dalyvauti dalis („taip“ + „labiau taip nei ne“)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1115" y="3434148"/>
            <a:ext cx="550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70%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08576" y="3998027"/>
            <a:ext cx="550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60%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04606" y="4546668"/>
            <a:ext cx="550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50%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12067" y="5076257"/>
            <a:ext cx="550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40%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DALYVAVIMAS, SVARSTANT ĮGYVENDINAMĄ ES INVESTICIJŲ PROJEKTĄ (PROC.)</a:t>
            </a:r>
            <a:endParaRPr lang="lt-LT" i="1" dirty="0"/>
          </a:p>
        </p:txBody>
      </p:sp>
      <p:sp>
        <p:nvSpPr>
          <p:cNvPr id="68" name="Content Placeholder 3">
            <a:extLst>
              <a:ext uri="{FF2B5EF4-FFF2-40B4-BE49-F238E27FC236}">
                <a16:creationId xmlns="" xmlns:a16="http://schemas.microsoft.com/office/drawing/2014/main" id="{C955A15F-CC8C-4AE9-A3F0-1440E985C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5462" y="1410775"/>
            <a:ext cx="9736580" cy="293639"/>
          </a:xfrm>
        </p:spPr>
        <p:txBody>
          <a:bodyPr/>
          <a:lstStyle/>
          <a:p>
            <a:pPr>
              <a:defRPr/>
            </a:pPr>
            <a:r>
              <a:rPr lang="lt-LT" dirty="0" smtClean="0">
                <a:cs typeface="Arial" charset="0"/>
              </a:rPr>
              <a:t>Ar </a:t>
            </a:r>
            <a:r>
              <a:rPr lang="lt-LT" dirty="0">
                <a:cs typeface="Arial" charset="0"/>
              </a:rPr>
              <a:t>esate dalyvavęs(-usi) viešajame aptarime, skirtame svarstyti, aptarti įgyvendinamą Europos Sąjungos investicijų projektą?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="" xmlns:a16="http://schemas.microsoft.com/office/drawing/2014/main" id="{A97089E0-008C-402E-A1DC-39B0BF5D2A0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709862" y="1828800"/>
            <a:ext cx="2819709" cy="4130936"/>
          </a:xfrm>
        </p:spPr>
        <p:txBody>
          <a:bodyPr/>
          <a:lstStyle/>
          <a:p>
            <a:r>
              <a:rPr lang="lt-LT" dirty="0" smtClean="0"/>
              <a:t>Dalyvauti viešajame aptarime dažniau teko moterims.</a:t>
            </a:r>
            <a:endParaRPr lang="lt-LT" dirty="0"/>
          </a:p>
        </p:txBody>
      </p:sp>
      <p:sp>
        <p:nvSpPr>
          <p:cNvPr id="6" name="Content Placeholder 16">
            <a:extLst>
              <a:ext uri="{FF2B5EF4-FFF2-40B4-BE49-F238E27FC236}">
                <a16:creationId xmlns="" xmlns:a16="http://schemas.microsoft.com/office/drawing/2014/main" id="{2D82C022-61FC-4D65-9D91-A8BB625BEB2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238006" y="1805900"/>
            <a:ext cx="2008114" cy="316152"/>
          </a:xfrm>
        </p:spPr>
        <p:txBody>
          <a:bodyPr/>
          <a:lstStyle/>
          <a:p>
            <a:pPr algn="l"/>
            <a:r>
              <a:rPr lang="lt-LT" dirty="0" smtClean="0"/>
              <a:t>N=4541</a:t>
            </a:r>
            <a:endParaRPr lang="lt-LT" dirty="0"/>
          </a:p>
        </p:txBody>
      </p:sp>
      <p:graphicFrame>
        <p:nvGraphicFramePr>
          <p:cNvPr id="7" name="Object 1">
            <a:extLst>
              <a:ext uri="{FF2B5EF4-FFF2-40B4-BE49-F238E27FC236}">
                <a16:creationId xmlns="" xmlns:a16="http://schemas.microsoft.com/office/drawing/2014/main" id="{44F024FD-2CBE-4450-BF5A-B7D5FBEE88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949998"/>
              </p:ext>
            </p:extLst>
          </p:nvPr>
        </p:nvGraphicFramePr>
        <p:xfrm>
          <a:off x="1099503" y="2054225"/>
          <a:ext cx="7172325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0" name="Macro-Enabled Worksheet" r:id="rId4" imgW="5257800" imgH="2904929" progId="Excel.SheetMacroEnabled.12">
                  <p:embed/>
                </p:oleObj>
              </mc:Choice>
              <mc:Fallback>
                <p:oleObj name="Macro-Enabled Worksheet" r:id="rId4" imgW="5257800" imgH="2904929" progId="Excel.SheetMacroEnabled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503" y="2054225"/>
                        <a:ext cx="7172325" cy="395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3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65B"/>
      </a:accent1>
      <a:accent2>
        <a:srgbClr val="1AB1AF"/>
      </a:accent2>
      <a:accent3>
        <a:srgbClr val="00D0D3"/>
      </a:accent3>
      <a:accent4>
        <a:srgbClr val="CCCCCC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inter">
      <a:majorFont>
        <a:latin typeface="Microsoft YaHei UI Light"/>
        <a:ea typeface=""/>
        <a:cs typeface=""/>
      </a:majorFont>
      <a:minorFont>
        <a:latin typeface="Microsoft YaHei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4525</TotalTime>
  <Words>1320</Words>
  <Application>Microsoft Office PowerPoint</Application>
  <PresentationFormat>Custom</PresentationFormat>
  <Paragraphs>280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Worksheet</vt:lpstr>
      <vt:lpstr>Macro-Enabled Worksheet</vt:lpstr>
      <vt:lpstr>VISUOMENĖS NUOMONĖS TYRIMAS „GYVENTOJŲ ĮSITRAUKIMO Į ES INVESTICIJŲ PROCESUS VERTINIMAS“</vt:lpstr>
      <vt:lpstr>PowerPoint Presentation</vt:lpstr>
      <vt:lpstr>TYRIMO METODIKA</vt:lpstr>
      <vt:lpstr>STATISTINĖ PAKLAIDA</vt:lpstr>
      <vt:lpstr>SOCIALINĖS-DEMOGRAFINĖS CHARAKTERISTIKOS</vt:lpstr>
      <vt:lpstr>PowerPoint Presentation</vt:lpstr>
      <vt:lpstr>NORAS DALYVAUTI, SVARSTANT ES INVESTICIJŲ KRYPTIS MIESTE / RAJONE (PROC.)</vt:lpstr>
      <vt:lpstr>NORAS DALYVAUTI, SVARSTANT ES INVESTICIJŲ KRYPTIS MIESTE / RAJONE (PROC.)</vt:lpstr>
      <vt:lpstr>DALYVAVIMAS, SVARSTANT ĮGYVENDINAMĄ ES INVESTICIJŲ PROJEKTĄ (PROC.)</vt:lpstr>
      <vt:lpstr>DALYVAVIMAS, SVARSTANT ĮGYVENDINAMĄ ES INVESTICIJŲ PROJEKTĄ (PROC.)</vt:lpstr>
      <vt:lpstr>INFORMUOTUMAS APIE MIESTE / RAJONE ĮGYVENDINAMUS ES INVESTICIJŲ PROJEKTUS (PROC.)</vt:lpstr>
      <vt:lpstr>INFORMUOTUMAS APIE MIESTE / RAJONE ĮGYVENDINAMUS ES INVESTICIJŲ PROJEKTUS (PROC.)</vt:lpstr>
      <vt:lpstr>NAUDOJIMASIS ES INVESTICIJŲ REZULTATAIS MIESTE / RAJONE (PROC.)</vt:lpstr>
      <vt:lpstr>NAUDOJIMASIS ES INVESTICIJŲ REZULTATAIS MIESTE / RAJONE (PROC.)</vt:lpstr>
      <vt:lpstr>SRITYS, KURIOSE DAŽNIAUSIAI NAUDOJAMASI ES INVESTICIJŲ REZULTATAIS MIESTE / RAJONE (PROC.)</vt:lpstr>
      <vt:lpstr>SRITYS, KURIOSE DAŽNIAUSIAI NAUDOJAMASI ES INVESTICIJŲ REZULTATAIS MIESTE / RAJONE (PROC.)</vt:lpstr>
      <vt:lpstr>NUOMONĖ, AR MIESTE / RAJONE ĮGYVENDINAMI ES INVESTICIJŲ PROJEKTAI GERINA GYVENIMO KOKYBĘ (PROC.)</vt:lpstr>
      <vt:lpstr>NUOMONĖ, AR MIESTE / RAJONE ĮGYVENDINAMI ES INVESTICIJŲ PROJEKTAI GERINA GYVENIMO KOKYBĘ (PROC.)</vt:lpstr>
      <vt:lpstr>PowerPoint Presentation</vt:lpstr>
      <vt:lpstr>APIBENDRINIMAS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Remigijus</dc:creator>
  <cp:lastModifiedBy>Owner</cp:lastModifiedBy>
  <cp:revision>508</cp:revision>
  <cp:lastPrinted>2017-12-15T12:49:10Z</cp:lastPrinted>
  <dcterms:created xsi:type="dcterms:W3CDTF">2016-10-12T19:46:29Z</dcterms:created>
  <dcterms:modified xsi:type="dcterms:W3CDTF">2017-12-15T14:49:38Z</dcterms:modified>
</cp:coreProperties>
</file>