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59" r:id="rId10"/>
    <p:sldId id="265" r:id="rId11"/>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2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bg>
      <p:bgRef idx="1001">
        <a:schemeClr val="bg1"/>
      </p:bgRef>
    </p:bg>
    <p:spTree>
      <p:nvGrpSpPr>
        <p:cNvPr id="1" name=""/>
        <p:cNvGrpSpPr/>
        <p:nvPr/>
      </p:nvGrpSpPr>
      <p:grpSpPr>
        <a:xfrm>
          <a:off x="0" y="0"/>
          <a:ext cx="0" cy="0"/>
          <a:chOff x="0" y="0"/>
          <a:chExt cx="0" cy="0"/>
        </a:xfrm>
      </p:grpSpPr>
      <p:sp>
        <p:nvSpPr>
          <p:cNvPr id="8" name="Antraštė 7"/>
          <p:cNvSpPr>
            <a:spLocks noGrp="1"/>
          </p:cNvSpPr>
          <p:nvPr>
            <p:ph type="ctrTitle"/>
          </p:nvPr>
        </p:nvSpPr>
        <p:spPr>
          <a:xfrm>
            <a:off x="2286000" y="3124200"/>
            <a:ext cx="6172200" cy="1894362"/>
          </a:xfrm>
        </p:spPr>
        <p:txBody>
          <a:bodyPr/>
          <a:lstStyle>
            <a:lvl1pPr>
              <a:defRPr b="1"/>
            </a:lvl1pPr>
          </a:lstStyle>
          <a:p>
            <a:r>
              <a:rPr kumimoji="0" lang="lt-LT" smtClean="0"/>
              <a:t>Spustelėję redag. ruoš. pavad. stilių</a:t>
            </a:r>
            <a:endParaRPr kumimoji="0" lang="en-US"/>
          </a:p>
        </p:txBody>
      </p:sp>
      <p:sp>
        <p:nvSpPr>
          <p:cNvPr id="9" name="Antrinis pavadinima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lt-LT" smtClean="0"/>
              <a:t>Spustelėję redag. ruoš. paantrš. stilių</a:t>
            </a:r>
            <a:endParaRPr kumimoji="0" lang="en-US"/>
          </a:p>
        </p:txBody>
      </p:sp>
      <p:sp>
        <p:nvSpPr>
          <p:cNvPr id="28" name="Datos vietos rezervavimo ženklas 27"/>
          <p:cNvSpPr>
            <a:spLocks noGrp="1"/>
          </p:cNvSpPr>
          <p:nvPr>
            <p:ph type="dt" sz="half" idx="10"/>
          </p:nvPr>
        </p:nvSpPr>
        <p:spPr bwMode="auto">
          <a:xfrm rot="5400000">
            <a:off x="7764621" y="1174097"/>
            <a:ext cx="2286000" cy="381000"/>
          </a:xfrm>
        </p:spPr>
        <p:txBody>
          <a:bodyPr/>
          <a:lstStyle/>
          <a:p>
            <a:fld id="{42956D04-A3C8-49D4-B877-B45534FE3A10}" type="datetimeFigureOut">
              <a:rPr lang="lt-LT" smtClean="0"/>
              <a:t>2021-03-12</a:t>
            </a:fld>
            <a:endParaRPr lang="lt-LT"/>
          </a:p>
        </p:txBody>
      </p:sp>
      <p:sp>
        <p:nvSpPr>
          <p:cNvPr id="17" name="Poraštės vietos rezervavimo ženklas 16"/>
          <p:cNvSpPr>
            <a:spLocks noGrp="1"/>
          </p:cNvSpPr>
          <p:nvPr>
            <p:ph type="ftr" sz="quarter" idx="11"/>
          </p:nvPr>
        </p:nvSpPr>
        <p:spPr bwMode="auto">
          <a:xfrm rot="5400000">
            <a:off x="7077269" y="4181669"/>
            <a:ext cx="3657600" cy="384048"/>
          </a:xfrm>
        </p:spPr>
        <p:txBody>
          <a:bodyPr/>
          <a:lstStyle/>
          <a:p>
            <a:endParaRPr lang="lt-LT"/>
          </a:p>
        </p:txBody>
      </p:sp>
      <p:sp>
        <p:nvSpPr>
          <p:cNvPr id="10" name="Stačiakampis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ačiakampis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Stačiakampis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Stačiakampis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Tiesioji jungtis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Tiesioji jungtis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Tiesioji jungtis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Tiesioji jungtis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Tiesioji jungtis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Tiesioji jungtis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Stačiakampis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as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as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as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as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as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kaidrės numerio vietos rezervavimo ženklas 28"/>
          <p:cNvSpPr>
            <a:spLocks noGrp="1"/>
          </p:cNvSpPr>
          <p:nvPr>
            <p:ph type="sldNum" sz="quarter" idx="12"/>
          </p:nvPr>
        </p:nvSpPr>
        <p:spPr bwMode="auto">
          <a:xfrm>
            <a:off x="1325544" y="4928702"/>
            <a:ext cx="609600" cy="517524"/>
          </a:xfrm>
        </p:spPr>
        <p:txBody>
          <a:bodyPr/>
          <a:lstStyle/>
          <a:p>
            <a:fld id="{A226E2A6-6D93-4997-8D45-933F879E6E5B}" type="slidenum">
              <a:rPr lang="lt-LT" smtClean="0"/>
              <a:t>‹#›</a:t>
            </a:fld>
            <a:endParaRPr lang="lt-L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kumimoji="0" lang="lt-LT" smtClean="0"/>
              <a:t>Spustelėję redag. ruoš. pavad. stilių</a:t>
            </a:r>
            <a:endParaRPr kumimoji="0" lang="en-US"/>
          </a:p>
        </p:txBody>
      </p:sp>
      <p:sp>
        <p:nvSpPr>
          <p:cNvPr id="3" name="Vertikalaus teksto vietos rezervavimo ženklas 2"/>
          <p:cNvSpPr>
            <a:spLocks noGrp="1"/>
          </p:cNvSpPr>
          <p:nvPr>
            <p:ph type="body" orient="vert" idx="1"/>
          </p:nvPr>
        </p:nvSpPr>
        <p:spPr/>
        <p:txBody>
          <a:bodyPr vert="eaVert"/>
          <a:lstStyle/>
          <a:p>
            <a:pPr lvl="0" eaLnBrk="1" latinLnBrk="0" hangingPunct="1"/>
            <a:r>
              <a:rPr lang="lt-LT" smtClean="0"/>
              <a:t>Spustelėję redag. ruoš. teksto stilių</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Datos vietos rezervavimo ženklas 3"/>
          <p:cNvSpPr>
            <a:spLocks noGrp="1"/>
          </p:cNvSpPr>
          <p:nvPr>
            <p:ph type="dt" sz="half" idx="10"/>
          </p:nvPr>
        </p:nvSpPr>
        <p:spPr/>
        <p:txBody>
          <a:bodyPr/>
          <a:lstStyle/>
          <a:p>
            <a:fld id="{42956D04-A3C8-49D4-B877-B45534FE3A10}" type="datetimeFigureOut">
              <a:rPr lang="lt-LT" smtClean="0"/>
              <a:t>2021-03-12</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9"/>
            <a:ext cx="1676400" cy="5851525"/>
          </a:xfrm>
        </p:spPr>
        <p:txBody>
          <a:bodyPr vert="eaVert"/>
          <a:lstStyle/>
          <a:p>
            <a:r>
              <a:rPr kumimoji="0" lang="lt-LT" smtClean="0"/>
              <a:t>Spustelėję redag. ruoš. pavad. stilių</a:t>
            </a:r>
            <a:endParaRPr kumimoji="0" lang="en-US"/>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eaLnBrk="1" latinLnBrk="0" hangingPunct="1"/>
            <a:r>
              <a:rPr lang="lt-LT" smtClean="0"/>
              <a:t>Spustelėję redag. ruoš. teksto stilių</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Datos vietos rezervavimo ženklas 3"/>
          <p:cNvSpPr>
            <a:spLocks noGrp="1"/>
          </p:cNvSpPr>
          <p:nvPr>
            <p:ph type="dt" sz="half" idx="10"/>
          </p:nvPr>
        </p:nvSpPr>
        <p:spPr/>
        <p:txBody>
          <a:bodyPr/>
          <a:lstStyle/>
          <a:p>
            <a:fld id="{42956D04-A3C8-49D4-B877-B45534FE3A10}" type="datetimeFigureOut">
              <a:rPr lang="lt-LT" smtClean="0"/>
              <a:t>2021-03-12</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kumimoji="0" lang="lt-LT" smtClean="0"/>
              <a:t>Spustelėję redag. ruoš. pavad. stilių</a:t>
            </a:r>
            <a:endParaRPr kumimoji="0" lang="en-US"/>
          </a:p>
        </p:txBody>
      </p:sp>
      <p:sp>
        <p:nvSpPr>
          <p:cNvPr id="8" name="Turinio vietos rezervavimo ženklas 7"/>
          <p:cNvSpPr>
            <a:spLocks noGrp="1"/>
          </p:cNvSpPr>
          <p:nvPr>
            <p:ph sz="quarter" idx="1"/>
          </p:nvPr>
        </p:nvSpPr>
        <p:spPr>
          <a:xfrm>
            <a:off x="457200" y="1600200"/>
            <a:ext cx="7467600" cy="4873752"/>
          </a:xfrm>
        </p:spPr>
        <p:txBody>
          <a:bodyPr/>
          <a:lstStyle/>
          <a:p>
            <a:pPr lvl="0" eaLnBrk="1" latinLnBrk="0" hangingPunct="1"/>
            <a:r>
              <a:rPr lang="lt-LT" smtClean="0"/>
              <a:t>Spustelėję redag. ruoš. teksto stilių</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7" name="Datos vietos rezervavimo ženklas 6"/>
          <p:cNvSpPr>
            <a:spLocks noGrp="1"/>
          </p:cNvSpPr>
          <p:nvPr>
            <p:ph type="dt" sz="half" idx="14"/>
          </p:nvPr>
        </p:nvSpPr>
        <p:spPr/>
        <p:txBody>
          <a:bodyPr rtlCol="0"/>
          <a:lstStyle/>
          <a:p>
            <a:fld id="{42956D04-A3C8-49D4-B877-B45534FE3A10}" type="datetimeFigureOut">
              <a:rPr lang="lt-LT" smtClean="0"/>
              <a:t>2021-03-12</a:t>
            </a:fld>
            <a:endParaRPr lang="lt-LT"/>
          </a:p>
        </p:txBody>
      </p:sp>
      <p:sp>
        <p:nvSpPr>
          <p:cNvPr id="9" name="Skaidrės numerio vietos rezervavimo ženklas 8"/>
          <p:cNvSpPr>
            <a:spLocks noGrp="1"/>
          </p:cNvSpPr>
          <p:nvPr>
            <p:ph type="sldNum" sz="quarter" idx="15"/>
          </p:nvPr>
        </p:nvSpPr>
        <p:spPr/>
        <p:txBody>
          <a:bodyPr rtlCol="0"/>
          <a:lstStyle/>
          <a:p>
            <a:fld id="{A226E2A6-6D93-4997-8D45-933F879E6E5B}" type="slidenum">
              <a:rPr lang="lt-LT" smtClean="0"/>
              <a:t>‹#›</a:t>
            </a:fld>
            <a:endParaRPr lang="lt-LT"/>
          </a:p>
        </p:txBody>
      </p:sp>
      <p:sp>
        <p:nvSpPr>
          <p:cNvPr id="10" name="Poraštės vietos rezervavimo ženklas 9"/>
          <p:cNvSpPr>
            <a:spLocks noGrp="1"/>
          </p:cNvSpPr>
          <p:nvPr>
            <p:ph type="ftr" sz="quarter" idx="16"/>
          </p:nvPr>
        </p:nvSpPr>
        <p:spPr/>
        <p:txBody>
          <a:bodyPr rtlCol="0"/>
          <a:lstStyle/>
          <a:p>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kcijos antraštė">
    <p:bg>
      <p:bgRef idx="1001">
        <a:schemeClr val="bg2"/>
      </p:bgRef>
    </p:bg>
    <p:spTree>
      <p:nvGrpSpPr>
        <p:cNvPr id="1" name=""/>
        <p:cNvGrpSpPr/>
        <p:nvPr/>
      </p:nvGrpSpPr>
      <p:grpSpPr>
        <a:xfrm>
          <a:off x="0" y="0"/>
          <a:ext cx="0" cy="0"/>
          <a:chOff x="0" y="0"/>
          <a:chExt cx="0" cy="0"/>
        </a:xfrm>
      </p:grpSpPr>
      <p:sp>
        <p:nvSpPr>
          <p:cNvPr id="2" name="Antraštė 1"/>
          <p:cNvSpPr>
            <a:spLocks noGrp="1"/>
          </p:cNvSpPr>
          <p:nvPr>
            <p:ph type="title"/>
          </p:nvPr>
        </p:nvSpPr>
        <p:spPr>
          <a:xfrm>
            <a:off x="2286000" y="2895600"/>
            <a:ext cx="6172200" cy="2053590"/>
          </a:xfrm>
        </p:spPr>
        <p:txBody>
          <a:bodyPr/>
          <a:lstStyle>
            <a:lvl1pPr algn="l">
              <a:buNone/>
              <a:defRPr sz="3000" b="1" cap="small" baseline="0"/>
            </a:lvl1pPr>
          </a:lstStyle>
          <a:p>
            <a:r>
              <a:rPr kumimoji="0" lang="lt-LT" smtClean="0"/>
              <a:t>Spustelėję redag. ruoš. pavad. stilių</a:t>
            </a:r>
            <a:endParaRPr kumimoji="0" lang="en-US"/>
          </a:p>
        </p:txBody>
      </p:sp>
      <p:sp>
        <p:nvSpPr>
          <p:cNvPr id="3" name="Teksto vietos rezervavimo ženklas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lt-LT" smtClean="0"/>
              <a:t>Spustelėję redag. ruoš. teksto stilių</a:t>
            </a:r>
          </a:p>
        </p:txBody>
      </p:sp>
      <p:sp>
        <p:nvSpPr>
          <p:cNvPr id="4" name="Datos vietos rezervavimo ženklas 3"/>
          <p:cNvSpPr>
            <a:spLocks noGrp="1"/>
          </p:cNvSpPr>
          <p:nvPr>
            <p:ph type="dt" sz="half" idx="10"/>
          </p:nvPr>
        </p:nvSpPr>
        <p:spPr bwMode="auto">
          <a:xfrm rot="5400000">
            <a:off x="7763256" y="1170432"/>
            <a:ext cx="2286000" cy="381000"/>
          </a:xfrm>
        </p:spPr>
        <p:txBody>
          <a:bodyPr/>
          <a:lstStyle/>
          <a:p>
            <a:fld id="{42956D04-A3C8-49D4-B877-B45534FE3A10}" type="datetimeFigureOut">
              <a:rPr lang="lt-LT" smtClean="0"/>
              <a:t>2021-03-12</a:t>
            </a:fld>
            <a:endParaRPr lang="lt-LT"/>
          </a:p>
        </p:txBody>
      </p:sp>
      <p:sp>
        <p:nvSpPr>
          <p:cNvPr id="5" name="Poraštės vietos rezervavimo ženklas 4"/>
          <p:cNvSpPr>
            <a:spLocks noGrp="1"/>
          </p:cNvSpPr>
          <p:nvPr>
            <p:ph type="ftr" sz="quarter" idx="11"/>
          </p:nvPr>
        </p:nvSpPr>
        <p:spPr bwMode="auto">
          <a:xfrm rot="5400000">
            <a:off x="7077456" y="4178808"/>
            <a:ext cx="3657600" cy="384048"/>
          </a:xfrm>
        </p:spPr>
        <p:txBody>
          <a:bodyPr/>
          <a:lstStyle/>
          <a:p>
            <a:endParaRPr lang="lt-LT"/>
          </a:p>
        </p:txBody>
      </p:sp>
      <p:sp>
        <p:nvSpPr>
          <p:cNvPr id="9" name="Stačiakampis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Stačiakampis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ačiakampis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ačiakampis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esioji jungtis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Tiesioji jungtis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Tiesioji jungtis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Tiesioji jungtis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Tiesioji jungtis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ačiakampis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as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as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as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as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as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Tiesioji jungtis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kaidrės numerio vietos rezervavimo ženklas 5"/>
          <p:cNvSpPr>
            <a:spLocks noGrp="1"/>
          </p:cNvSpPr>
          <p:nvPr>
            <p:ph type="sldNum" sz="quarter" idx="12"/>
          </p:nvPr>
        </p:nvSpPr>
        <p:spPr bwMode="auto">
          <a:xfrm>
            <a:off x="1340616" y="4928702"/>
            <a:ext cx="609600" cy="517524"/>
          </a:xfrm>
        </p:spPr>
        <p:txBody>
          <a:bodyPr/>
          <a:lstStyle/>
          <a:p>
            <a:fld id="{A226E2A6-6D93-4997-8D45-933F879E6E5B}" type="slidenum">
              <a:rPr lang="lt-LT" smtClean="0"/>
              <a:t>‹#›</a:t>
            </a:fld>
            <a:endParaRPr lang="lt-L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kumimoji="0" lang="lt-LT" smtClean="0"/>
              <a:t>Spustelėję redag. ruoš. pavad. stilių</a:t>
            </a:r>
            <a:endParaRPr kumimoji="0" lang="en-US"/>
          </a:p>
        </p:txBody>
      </p:sp>
      <p:sp>
        <p:nvSpPr>
          <p:cNvPr id="5" name="Datos vietos rezervavimo ženklas 4"/>
          <p:cNvSpPr>
            <a:spLocks noGrp="1"/>
          </p:cNvSpPr>
          <p:nvPr>
            <p:ph type="dt" sz="half" idx="10"/>
          </p:nvPr>
        </p:nvSpPr>
        <p:spPr/>
        <p:txBody>
          <a:bodyPr/>
          <a:lstStyle/>
          <a:p>
            <a:fld id="{42956D04-A3C8-49D4-B877-B45534FE3A10}" type="datetimeFigureOut">
              <a:rPr lang="lt-LT" smtClean="0"/>
              <a:t>2021-03-12</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A226E2A6-6D93-4997-8D45-933F879E6E5B}" type="slidenum">
              <a:rPr lang="lt-LT" smtClean="0"/>
              <a:t>‹#›</a:t>
            </a:fld>
            <a:endParaRPr lang="lt-LT"/>
          </a:p>
        </p:txBody>
      </p:sp>
      <p:sp>
        <p:nvSpPr>
          <p:cNvPr id="9" name="Turinio vietos rezervavimo ženklas 8"/>
          <p:cNvSpPr>
            <a:spLocks noGrp="1"/>
          </p:cNvSpPr>
          <p:nvPr>
            <p:ph sz="quarter" idx="1"/>
          </p:nvPr>
        </p:nvSpPr>
        <p:spPr>
          <a:xfrm>
            <a:off x="457200" y="1600200"/>
            <a:ext cx="3657600" cy="4572000"/>
          </a:xfrm>
        </p:spPr>
        <p:txBody>
          <a:bodyPr/>
          <a:lstStyle/>
          <a:p>
            <a:pPr lvl="0" eaLnBrk="1" latinLnBrk="0" hangingPunct="1"/>
            <a:r>
              <a:rPr lang="lt-LT" smtClean="0"/>
              <a:t>Spustelėję redag. ruoš. teksto stilių</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11" name="Turinio vietos rezervavimo ženklas 10"/>
          <p:cNvSpPr>
            <a:spLocks noGrp="1"/>
          </p:cNvSpPr>
          <p:nvPr>
            <p:ph sz="quarter" idx="2"/>
          </p:nvPr>
        </p:nvSpPr>
        <p:spPr>
          <a:xfrm>
            <a:off x="4270248" y="1600200"/>
            <a:ext cx="3657600" cy="4572000"/>
          </a:xfrm>
        </p:spPr>
        <p:txBody>
          <a:bodyPr/>
          <a:lstStyle/>
          <a:p>
            <a:pPr lvl="0" eaLnBrk="1" latinLnBrk="0" hangingPunct="1"/>
            <a:r>
              <a:rPr lang="lt-LT" smtClean="0"/>
              <a:t>Spustelėję redag. ruoš. teksto stilių</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7543800" cy="1143000"/>
          </a:xfrm>
        </p:spPr>
        <p:txBody>
          <a:bodyPr anchor="b"/>
          <a:lstStyle>
            <a:lvl1pPr>
              <a:defRPr/>
            </a:lvl1pPr>
          </a:lstStyle>
          <a:p>
            <a:r>
              <a:rPr kumimoji="0" lang="lt-LT" smtClean="0"/>
              <a:t>Spustelėję redag. ruoš. pavad. stilių</a:t>
            </a:r>
            <a:endParaRPr kumimoji="0" lang="en-US"/>
          </a:p>
        </p:txBody>
      </p:sp>
      <p:sp>
        <p:nvSpPr>
          <p:cNvPr id="7" name="Datos vietos rezervavimo ženklas 6"/>
          <p:cNvSpPr>
            <a:spLocks noGrp="1"/>
          </p:cNvSpPr>
          <p:nvPr>
            <p:ph type="dt" sz="half" idx="10"/>
          </p:nvPr>
        </p:nvSpPr>
        <p:spPr/>
        <p:txBody>
          <a:bodyPr/>
          <a:lstStyle/>
          <a:p>
            <a:fld id="{42956D04-A3C8-49D4-B877-B45534FE3A10}" type="datetimeFigureOut">
              <a:rPr lang="lt-LT" smtClean="0"/>
              <a:t>2021-03-12</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A226E2A6-6D93-4997-8D45-933F879E6E5B}" type="slidenum">
              <a:rPr lang="lt-LT" smtClean="0"/>
              <a:t>‹#›</a:t>
            </a:fld>
            <a:endParaRPr lang="lt-LT"/>
          </a:p>
        </p:txBody>
      </p:sp>
      <p:sp>
        <p:nvSpPr>
          <p:cNvPr id="11" name="Turinio vietos rezervavimo ženklas 10"/>
          <p:cNvSpPr>
            <a:spLocks noGrp="1"/>
          </p:cNvSpPr>
          <p:nvPr>
            <p:ph sz="quarter" idx="2"/>
          </p:nvPr>
        </p:nvSpPr>
        <p:spPr>
          <a:xfrm>
            <a:off x="457200" y="2362200"/>
            <a:ext cx="3657600" cy="3886200"/>
          </a:xfrm>
        </p:spPr>
        <p:txBody>
          <a:bodyPr/>
          <a:lstStyle/>
          <a:p>
            <a:pPr lvl="0" eaLnBrk="1" latinLnBrk="0" hangingPunct="1"/>
            <a:r>
              <a:rPr lang="lt-LT" smtClean="0"/>
              <a:t>Spustelėję redag. ruoš. teksto stilių</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13" name="Turinio vietos rezervavimo ženklas 12"/>
          <p:cNvSpPr>
            <a:spLocks noGrp="1"/>
          </p:cNvSpPr>
          <p:nvPr>
            <p:ph sz="quarter" idx="4"/>
          </p:nvPr>
        </p:nvSpPr>
        <p:spPr>
          <a:xfrm>
            <a:off x="4371975" y="2362200"/>
            <a:ext cx="3657600" cy="3886200"/>
          </a:xfrm>
        </p:spPr>
        <p:txBody>
          <a:bodyPr/>
          <a:lstStyle/>
          <a:p>
            <a:pPr lvl="0" eaLnBrk="1" latinLnBrk="0" hangingPunct="1"/>
            <a:r>
              <a:rPr lang="lt-LT" smtClean="0"/>
              <a:t>Spustelėję redag. ruoš. teksto stilių</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12" name="Teksto vietos rezervavimo ženklas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lt-LT" smtClean="0"/>
              <a:t>Spustelėję redag. ruoš. teksto stilių</a:t>
            </a:r>
          </a:p>
        </p:txBody>
      </p:sp>
      <p:sp>
        <p:nvSpPr>
          <p:cNvPr id="14" name="Teksto vietos rezervavimo ženklas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lt-LT" smtClean="0"/>
              <a:t>Spustelėję redag. ruoš. teksto stilių</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kumimoji="0" lang="lt-LT" smtClean="0"/>
              <a:t>Spustelėję redag. ruoš. pavad. stilių</a:t>
            </a:r>
            <a:endParaRPr kumimoji="0" lang="en-US"/>
          </a:p>
        </p:txBody>
      </p:sp>
      <p:sp>
        <p:nvSpPr>
          <p:cNvPr id="6" name="Datos vietos rezervavimo ženklas 5"/>
          <p:cNvSpPr>
            <a:spLocks noGrp="1"/>
          </p:cNvSpPr>
          <p:nvPr>
            <p:ph type="dt" sz="half" idx="10"/>
          </p:nvPr>
        </p:nvSpPr>
        <p:spPr/>
        <p:txBody>
          <a:bodyPr rtlCol="0"/>
          <a:lstStyle/>
          <a:p>
            <a:fld id="{42956D04-A3C8-49D4-B877-B45534FE3A10}" type="datetimeFigureOut">
              <a:rPr lang="lt-LT" smtClean="0"/>
              <a:t>2021-03-12</a:t>
            </a:fld>
            <a:endParaRPr lang="lt-LT"/>
          </a:p>
        </p:txBody>
      </p:sp>
      <p:sp>
        <p:nvSpPr>
          <p:cNvPr id="7" name="Skaidrės numerio vietos rezervavimo ženklas 6"/>
          <p:cNvSpPr>
            <a:spLocks noGrp="1"/>
          </p:cNvSpPr>
          <p:nvPr>
            <p:ph type="sldNum" sz="quarter" idx="11"/>
          </p:nvPr>
        </p:nvSpPr>
        <p:spPr/>
        <p:txBody>
          <a:bodyPr rtlCol="0"/>
          <a:lstStyle/>
          <a:p>
            <a:fld id="{A226E2A6-6D93-4997-8D45-933F879E6E5B}" type="slidenum">
              <a:rPr lang="lt-LT" smtClean="0"/>
              <a:t>‹#›</a:t>
            </a:fld>
            <a:endParaRPr lang="lt-LT"/>
          </a:p>
        </p:txBody>
      </p:sp>
      <p:sp>
        <p:nvSpPr>
          <p:cNvPr id="8" name="Poraštės vietos rezervavimo ženklas 7"/>
          <p:cNvSpPr>
            <a:spLocks noGrp="1"/>
          </p:cNvSpPr>
          <p:nvPr>
            <p:ph type="ftr" sz="quarter" idx="12"/>
          </p:nvPr>
        </p:nvSpPr>
        <p:spPr/>
        <p:txBody>
          <a:bodyPr rtlCol="0"/>
          <a:lstStyle/>
          <a:p>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42956D04-A3C8-49D4-B877-B45534FE3A10}" type="datetimeFigureOut">
              <a:rPr lang="lt-LT" smtClean="0"/>
              <a:t>2021-03-12</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urinys ir antraštė">
    <p:bg>
      <p:bgRef idx="1001">
        <a:schemeClr val="bg1"/>
      </p:bgRef>
    </p:bg>
    <p:spTree>
      <p:nvGrpSpPr>
        <p:cNvPr id="1" name=""/>
        <p:cNvGrpSpPr/>
        <p:nvPr/>
      </p:nvGrpSpPr>
      <p:grpSpPr>
        <a:xfrm>
          <a:off x="0" y="0"/>
          <a:ext cx="0" cy="0"/>
          <a:chOff x="0" y="0"/>
          <a:chExt cx="0" cy="0"/>
        </a:xfrm>
      </p:grpSpPr>
      <p:sp>
        <p:nvSpPr>
          <p:cNvPr id="10" name="Tiesioji jungtis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Antraštė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lt-LT" smtClean="0"/>
              <a:t>Spustelėję redag. ruoš. pavad. stilių</a:t>
            </a:r>
            <a:endParaRPr kumimoji="0" lang="en-US"/>
          </a:p>
        </p:txBody>
      </p:sp>
      <p:sp>
        <p:nvSpPr>
          <p:cNvPr id="3" name="Teksto vietos rezervavimo ženklas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lt-LT" smtClean="0"/>
              <a:t>Spustelėję redag. ruoš. teksto stilių</a:t>
            </a:r>
          </a:p>
        </p:txBody>
      </p:sp>
      <p:sp>
        <p:nvSpPr>
          <p:cNvPr id="8" name="Tiesioji jungtis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iesioji jungtis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Tiesioji jungtis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ačiakampis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esioji jungtis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as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Turinio vietos rezervavimo ženklas 17"/>
          <p:cNvSpPr>
            <a:spLocks noGrp="1"/>
          </p:cNvSpPr>
          <p:nvPr>
            <p:ph sz="quarter" idx="1"/>
          </p:nvPr>
        </p:nvSpPr>
        <p:spPr>
          <a:xfrm>
            <a:off x="304800" y="274320"/>
            <a:ext cx="5638800" cy="6327648"/>
          </a:xfrm>
        </p:spPr>
        <p:txBody>
          <a:bodyPr/>
          <a:lstStyle/>
          <a:p>
            <a:pPr lvl="0" eaLnBrk="1" latinLnBrk="0" hangingPunct="1"/>
            <a:r>
              <a:rPr lang="lt-LT" smtClean="0"/>
              <a:t>Spustelėję redag. ruoš. teksto stilių</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21" name="Datos vietos rezervavimo ženklas 20"/>
          <p:cNvSpPr>
            <a:spLocks noGrp="1"/>
          </p:cNvSpPr>
          <p:nvPr>
            <p:ph type="dt" sz="half" idx="14"/>
          </p:nvPr>
        </p:nvSpPr>
        <p:spPr/>
        <p:txBody>
          <a:bodyPr rtlCol="0"/>
          <a:lstStyle/>
          <a:p>
            <a:fld id="{42956D04-A3C8-49D4-B877-B45534FE3A10}" type="datetimeFigureOut">
              <a:rPr lang="lt-LT" smtClean="0"/>
              <a:t>2021-03-12</a:t>
            </a:fld>
            <a:endParaRPr lang="lt-LT"/>
          </a:p>
        </p:txBody>
      </p:sp>
      <p:sp>
        <p:nvSpPr>
          <p:cNvPr id="22" name="Skaidrės numerio vietos rezervavimo ženklas 21"/>
          <p:cNvSpPr>
            <a:spLocks noGrp="1"/>
          </p:cNvSpPr>
          <p:nvPr>
            <p:ph type="sldNum" sz="quarter" idx="15"/>
          </p:nvPr>
        </p:nvSpPr>
        <p:spPr/>
        <p:txBody>
          <a:bodyPr rtlCol="0"/>
          <a:lstStyle/>
          <a:p>
            <a:fld id="{A226E2A6-6D93-4997-8D45-933F879E6E5B}" type="slidenum">
              <a:rPr lang="lt-LT" smtClean="0"/>
              <a:t>‹#›</a:t>
            </a:fld>
            <a:endParaRPr lang="lt-LT"/>
          </a:p>
        </p:txBody>
      </p:sp>
      <p:sp>
        <p:nvSpPr>
          <p:cNvPr id="23" name="Poraštės vietos rezervavimo ženklas 22"/>
          <p:cNvSpPr>
            <a:spLocks noGrp="1"/>
          </p:cNvSpPr>
          <p:nvPr>
            <p:ph type="ftr" sz="quarter" idx="16"/>
          </p:nvPr>
        </p:nvSpPr>
        <p:spPr/>
        <p:txBody>
          <a:bodyPr rtlCol="0"/>
          <a:lstStyle/>
          <a:p>
            <a:endParaRPr lang="lt-L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aveikslėlis ir antraštė">
    <p:spTree>
      <p:nvGrpSpPr>
        <p:cNvPr id="1" name=""/>
        <p:cNvGrpSpPr/>
        <p:nvPr/>
      </p:nvGrpSpPr>
      <p:grpSpPr>
        <a:xfrm>
          <a:off x="0" y="0"/>
          <a:ext cx="0" cy="0"/>
          <a:chOff x="0" y="0"/>
          <a:chExt cx="0" cy="0"/>
        </a:xfrm>
      </p:grpSpPr>
      <p:sp>
        <p:nvSpPr>
          <p:cNvPr id="9" name="Tiesioji jungtis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as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Antraštė 1"/>
          <p:cNvSpPr>
            <a:spLocks noGrp="1"/>
          </p:cNvSpPr>
          <p:nvPr>
            <p:ph type="title"/>
          </p:nvPr>
        </p:nvSpPr>
        <p:spPr>
          <a:xfrm rot="5400000">
            <a:off x="3350133" y="3200400"/>
            <a:ext cx="6309360" cy="457200"/>
          </a:xfrm>
        </p:spPr>
        <p:txBody>
          <a:bodyPr anchor="b"/>
          <a:lstStyle>
            <a:lvl1pPr algn="l">
              <a:buNone/>
              <a:defRPr sz="2000" b="1"/>
            </a:lvl1pPr>
          </a:lstStyle>
          <a:p>
            <a:r>
              <a:rPr kumimoji="0" lang="lt-LT" smtClean="0"/>
              <a:t>Spustelėję redag. ruoš. pavad. stilių</a:t>
            </a:r>
            <a:endParaRPr kumimoji="0" lang="en-US"/>
          </a:p>
        </p:txBody>
      </p:sp>
      <p:sp>
        <p:nvSpPr>
          <p:cNvPr id="3" name="Paveikslėlio vietos rezervavimo ženklas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lt-LT" smtClean="0"/>
              <a:t>Spustelėkite piktogr. norėdami įtraukti pav.</a:t>
            </a:r>
            <a:endParaRPr kumimoji="0" lang="en-US" dirty="0"/>
          </a:p>
        </p:txBody>
      </p:sp>
      <p:sp>
        <p:nvSpPr>
          <p:cNvPr id="4" name="Teksto vietos rezervavimo ženklas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lt-LT" smtClean="0"/>
              <a:t>Spustelėję redag. ruoš. teksto stilių</a:t>
            </a:r>
          </a:p>
        </p:txBody>
      </p:sp>
      <p:sp>
        <p:nvSpPr>
          <p:cNvPr id="10" name="Tiesioji jungtis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Stačiakampis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iesioji jungtis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Tiesioji jungtis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Tiesioji jungtis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os vietos rezervavimo ženklas 16"/>
          <p:cNvSpPr>
            <a:spLocks noGrp="1"/>
          </p:cNvSpPr>
          <p:nvPr>
            <p:ph type="dt" sz="half" idx="10"/>
          </p:nvPr>
        </p:nvSpPr>
        <p:spPr/>
        <p:txBody>
          <a:bodyPr rtlCol="0"/>
          <a:lstStyle/>
          <a:p>
            <a:fld id="{42956D04-A3C8-49D4-B877-B45534FE3A10}" type="datetimeFigureOut">
              <a:rPr lang="lt-LT" smtClean="0"/>
              <a:t>2021-03-12</a:t>
            </a:fld>
            <a:endParaRPr lang="lt-LT"/>
          </a:p>
        </p:txBody>
      </p:sp>
      <p:sp>
        <p:nvSpPr>
          <p:cNvPr id="18" name="Skaidrės numerio vietos rezervavimo ženklas 17"/>
          <p:cNvSpPr>
            <a:spLocks noGrp="1"/>
          </p:cNvSpPr>
          <p:nvPr>
            <p:ph type="sldNum" sz="quarter" idx="11"/>
          </p:nvPr>
        </p:nvSpPr>
        <p:spPr/>
        <p:txBody>
          <a:bodyPr rtlCol="0"/>
          <a:lstStyle/>
          <a:p>
            <a:fld id="{A226E2A6-6D93-4997-8D45-933F879E6E5B}" type="slidenum">
              <a:rPr lang="lt-LT" smtClean="0"/>
              <a:t>‹#›</a:t>
            </a:fld>
            <a:endParaRPr lang="lt-LT"/>
          </a:p>
        </p:txBody>
      </p:sp>
      <p:sp>
        <p:nvSpPr>
          <p:cNvPr id="21" name="Poraštės vietos rezervavimo ženklas 20"/>
          <p:cNvSpPr>
            <a:spLocks noGrp="1"/>
          </p:cNvSpPr>
          <p:nvPr>
            <p:ph type="ftr" sz="quarter" idx="12"/>
          </p:nvPr>
        </p:nvSpPr>
        <p:spPr/>
        <p:txBody>
          <a:bodyPr rtlCol="0"/>
          <a:lstStyle/>
          <a:p>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Tiesioji jungtis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Pavadinimo vietos rezervavimo ženklas 21"/>
          <p:cNvSpPr>
            <a:spLocks noGrp="1"/>
          </p:cNvSpPr>
          <p:nvPr>
            <p:ph type="title"/>
          </p:nvPr>
        </p:nvSpPr>
        <p:spPr>
          <a:xfrm>
            <a:off x="457200" y="274638"/>
            <a:ext cx="7467600" cy="1143000"/>
          </a:xfrm>
          <a:prstGeom prst="rect">
            <a:avLst/>
          </a:prstGeom>
        </p:spPr>
        <p:txBody>
          <a:bodyPr vert="horz" anchor="b">
            <a:normAutofit/>
          </a:bodyPr>
          <a:lstStyle/>
          <a:p>
            <a:r>
              <a:rPr kumimoji="0" lang="lt-LT" smtClean="0"/>
              <a:t>Spustelėję redag. ruoš. pavad. stilių</a:t>
            </a:r>
            <a:endParaRPr kumimoji="0" lang="en-US"/>
          </a:p>
        </p:txBody>
      </p:sp>
      <p:sp>
        <p:nvSpPr>
          <p:cNvPr id="13" name="Teksto vietos rezervavimo ženklas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lt-LT" smtClean="0"/>
              <a:t>Spustelėję redag. ruoš. teksto stilių</a:t>
            </a:r>
          </a:p>
          <a:p>
            <a:pPr lvl="1" eaLnBrk="1" latinLnBrk="0" hangingPunct="1"/>
            <a:r>
              <a:rPr kumimoji="0" lang="lt-LT" smtClean="0"/>
              <a:t>Antras lygmuo</a:t>
            </a:r>
          </a:p>
          <a:p>
            <a:pPr lvl="2" eaLnBrk="1" latinLnBrk="0" hangingPunct="1"/>
            <a:r>
              <a:rPr kumimoji="0" lang="lt-LT" smtClean="0"/>
              <a:t>Trečias lygmuo</a:t>
            </a:r>
          </a:p>
          <a:p>
            <a:pPr lvl="3" eaLnBrk="1" latinLnBrk="0" hangingPunct="1"/>
            <a:r>
              <a:rPr kumimoji="0" lang="lt-LT" smtClean="0"/>
              <a:t>Ketvirtas lygmuo</a:t>
            </a:r>
          </a:p>
          <a:p>
            <a:pPr lvl="4" eaLnBrk="1" latinLnBrk="0" hangingPunct="1"/>
            <a:r>
              <a:rPr kumimoji="0" lang="lt-LT" smtClean="0"/>
              <a:t>Penktas lygmuo</a:t>
            </a:r>
            <a:endParaRPr kumimoji="0" lang="en-US"/>
          </a:p>
        </p:txBody>
      </p:sp>
      <p:sp>
        <p:nvSpPr>
          <p:cNvPr id="14" name="Datos vietos rezervavimo ženklas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2956D04-A3C8-49D4-B877-B45534FE3A10}" type="datetimeFigureOut">
              <a:rPr lang="lt-LT" smtClean="0"/>
              <a:t>2021-03-12</a:t>
            </a:fld>
            <a:endParaRPr lang="lt-LT"/>
          </a:p>
        </p:txBody>
      </p:sp>
      <p:sp>
        <p:nvSpPr>
          <p:cNvPr id="3" name="Poraštės vietos rezervavimo ženklas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lt-LT"/>
          </a:p>
        </p:txBody>
      </p:sp>
      <p:sp>
        <p:nvSpPr>
          <p:cNvPr id="7" name="Tiesioji jungtis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Tiesioji jungtis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Stačiakampis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Tiesioji jungtis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as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kaidrės numerio vietos rezervavimo ženklas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226E2A6-6D93-4997-8D45-933F879E6E5B}" type="slidenum">
              <a:rPr lang="lt-LT" smtClean="0"/>
              <a:t>‹#›</a:t>
            </a:fld>
            <a:endParaRPr lang="lt-L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ebcast.ec.europa.eu/regiostars-awards-2021-all-you-need-to-know-about-the-application-process" TargetMode="External"/><Relationship Id="rId2" Type="http://schemas.openxmlformats.org/officeDocument/2006/relationships/hyperlink" Target="https://regiostarsawards.eu/"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regiostarsawards.eu/home" TargetMode="External"/><Relationship Id="rId2" Type="http://schemas.openxmlformats.org/officeDocument/2006/relationships/hyperlink" Target="https://webcast.ec.europa.eu/regiostars-awards-2021-all-you-need-to-know-about-the-application-proces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827584" y="476672"/>
            <a:ext cx="7772400" cy="1410967"/>
          </a:xfrm>
          <a:ln>
            <a:solidFill>
              <a:schemeClr val="accent3">
                <a:lumMod val="60000"/>
                <a:lumOff val="40000"/>
              </a:schemeClr>
            </a:solidFill>
          </a:ln>
        </p:spPr>
        <p:txBody>
          <a:bodyPr>
            <a:normAutofit fontScale="90000"/>
          </a:bodyPr>
          <a:lstStyle/>
          <a:p>
            <a:r>
              <a:rPr lang="lt-LT" sz="2800" dirty="0" smtClean="0"/>
              <a:t>Kasmetiniai Europos projektų apdovanojimai</a:t>
            </a:r>
            <a:r>
              <a:rPr lang="lt-LT" sz="2400" dirty="0" smtClean="0"/>
              <a:t/>
            </a:r>
            <a:br>
              <a:rPr lang="lt-LT" sz="2400" dirty="0" smtClean="0"/>
            </a:br>
            <a:r>
              <a:rPr lang="lt-LT" sz="3600" b="0" dirty="0" smtClean="0"/>
              <a:t>REGIO</a:t>
            </a:r>
            <a:r>
              <a:rPr lang="lt-LT" sz="3600" dirty="0" smtClean="0"/>
              <a:t>STARS2021</a:t>
            </a:r>
            <a:endParaRPr lang="lt-LT" sz="3600" dirty="0"/>
          </a:p>
        </p:txBody>
      </p:sp>
      <p:sp>
        <p:nvSpPr>
          <p:cNvPr id="3" name="Antrinis pavadinimas 2"/>
          <p:cNvSpPr>
            <a:spLocks noGrp="1"/>
          </p:cNvSpPr>
          <p:nvPr>
            <p:ph type="subTitle" idx="1"/>
          </p:nvPr>
        </p:nvSpPr>
        <p:spPr>
          <a:xfrm>
            <a:off x="2176439" y="2060848"/>
            <a:ext cx="6967561" cy="4536503"/>
          </a:xfrm>
        </p:spPr>
        <p:txBody>
          <a:bodyPr>
            <a:normAutofit fontScale="85000" lnSpcReduction="20000"/>
          </a:bodyPr>
          <a:lstStyle/>
          <a:p>
            <a:r>
              <a:rPr lang="lt-LT" dirty="0"/>
              <a:t>Turinys – regioninė politika</a:t>
            </a:r>
          </a:p>
          <a:p>
            <a:r>
              <a:rPr lang="lt-LT" dirty="0" smtClean="0"/>
              <a:t>Organizatorius – Europos </a:t>
            </a:r>
            <a:r>
              <a:rPr lang="lt-LT" dirty="0" smtClean="0"/>
              <a:t>Komisija (EK)</a:t>
            </a:r>
            <a:endParaRPr lang="lt-LT" dirty="0" smtClean="0"/>
          </a:p>
          <a:p>
            <a:r>
              <a:rPr lang="lt-LT" dirty="0" smtClean="0"/>
              <a:t>Dalyviai – ES fondų projektai </a:t>
            </a:r>
            <a:r>
              <a:rPr lang="lt-LT" b="0" dirty="0" smtClean="0"/>
              <a:t>(ERPF, SF, ESF, </a:t>
            </a:r>
            <a:r>
              <a:rPr lang="lt-LT" b="0" dirty="0" err="1" smtClean="0"/>
              <a:t>Interreg</a:t>
            </a:r>
            <a:r>
              <a:rPr lang="lt-LT" b="0" dirty="0" smtClean="0"/>
              <a:t>)</a:t>
            </a:r>
          </a:p>
          <a:p>
            <a:r>
              <a:rPr lang="lt-LT" b="0" dirty="0" smtClean="0"/>
              <a:t>Projektai tinkami </a:t>
            </a:r>
            <a:r>
              <a:rPr lang="lt-LT" b="0" dirty="0" smtClean="0"/>
              <a:t>iš 2007-2013 m. ir 2014-2020 m. laikotarpių.</a:t>
            </a:r>
            <a:endParaRPr lang="lt-LT" b="0" dirty="0" smtClean="0"/>
          </a:p>
          <a:p>
            <a:r>
              <a:rPr lang="lt-LT" b="0" dirty="0" smtClean="0"/>
              <a:t>Projektai: baigti arba jau turintys realų rezultatą</a:t>
            </a:r>
            <a:r>
              <a:rPr lang="lt-LT" b="0" dirty="0" smtClean="0"/>
              <a:t>.</a:t>
            </a:r>
          </a:p>
          <a:p>
            <a:endParaRPr lang="lt-LT" b="0" dirty="0" smtClean="0"/>
          </a:p>
          <a:p>
            <a:r>
              <a:rPr lang="lt-LT" dirty="0" smtClean="0"/>
              <a:t>Paraiškų (dalyvauti  konkurse) </a:t>
            </a:r>
            <a:r>
              <a:rPr lang="lt-LT" dirty="0" smtClean="0"/>
              <a:t>pildymas – </a:t>
            </a:r>
            <a:r>
              <a:rPr lang="lt-LT" dirty="0" smtClean="0"/>
              <a:t>iki </a:t>
            </a:r>
            <a:r>
              <a:rPr lang="lt-LT" dirty="0" smtClean="0"/>
              <a:t>2021-05-09</a:t>
            </a:r>
          </a:p>
          <a:p>
            <a:r>
              <a:rPr lang="lt-LT" b="0" dirty="0" smtClean="0"/>
              <a:t>Paraiškas pildo: </a:t>
            </a:r>
            <a:r>
              <a:rPr lang="lt-LT" b="0" dirty="0" smtClean="0"/>
              <a:t>projektų vykdytojai.</a:t>
            </a:r>
          </a:p>
          <a:p>
            <a:r>
              <a:rPr lang="lt-LT" b="0" dirty="0" smtClean="0"/>
              <a:t>Paraiškos </a:t>
            </a:r>
            <a:r>
              <a:rPr lang="en-US" b="0" dirty="0" err="1" smtClean="0"/>
              <a:t>lietuv</a:t>
            </a:r>
            <a:r>
              <a:rPr lang="lt-LT" b="0" dirty="0" err="1" smtClean="0"/>
              <a:t>ių</a:t>
            </a:r>
            <a:r>
              <a:rPr lang="lt-LT" b="0" dirty="0" smtClean="0"/>
              <a:t> ar</a:t>
            </a:r>
            <a:r>
              <a:rPr lang="en-US" b="0" dirty="0" smtClean="0"/>
              <a:t> </a:t>
            </a:r>
            <a:r>
              <a:rPr lang="en-US" b="0" dirty="0" err="1" smtClean="0"/>
              <a:t>angl</a:t>
            </a:r>
            <a:r>
              <a:rPr lang="lt-LT" b="0" dirty="0" smtClean="0"/>
              <a:t>ų k.</a:t>
            </a:r>
            <a:r>
              <a:rPr lang="lt-LT" b="0" dirty="0" smtClean="0"/>
              <a:t> </a:t>
            </a:r>
            <a:r>
              <a:rPr lang="lt-LT" b="0" dirty="0" smtClean="0"/>
              <a:t>pildomos per </a:t>
            </a:r>
            <a:r>
              <a:rPr lang="lt-LT" b="0" dirty="0" smtClean="0"/>
              <a:t>e-platformą</a:t>
            </a:r>
            <a:r>
              <a:rPr lang="lt-LT" b="0" dirty="0" smtClean="0"/>
              <a:t>: </a:t>
            </a:r>
            <a:r>
              <a:rPr lang="lt-LT" b="0" dirty="0">
                <a:hlinkClick r:id="rId2"/>
              </a:rPr>
              <a:t>https://</a:t>
            </a:r>
            <a:r>
              <a:rPr lang="lt-LT" b="0" dirty="0" smtClean="0">
                <a:hlinkClick r:id="rId2"/>
              </a:rPr>
              <a:t>regiostarsawards.eu</a:t>
            </a:r>
            <a:r>
              <a:rPr lang="lt-LT" b="0" dirty="0" smtClean="0"/>
              <a:t> </a:t>
            </a:r>
          </a:p>
          <a:p>
            <a:r>
              <a:rPr lang="lt-LT" b="0" dirty="0" smtClean="0"/>
              <a:t>EK pranešimas, kaip pildyti paraiškas:</a:t>
            </a:r>
          </a:p>
          <a:p>
            <a:r>
              <a:rPr lang="lt-LT" b="0" dirty="0">
                <a:hlinkClick r:id="rId3"/>
              </a:rPr>
              <a:t>https://</a:t>
            </a:r>
            <a:r>
              <a:rPr lang="lt-LT" b="0" dirty="0" smtClean="0">
                <a:hlinkClick r:id="rId3"/>
              </a:rPr>
              <a:t>webcast.ec.europa.eu/regiostars-awards-2021-all-you-need-to-know-about-the-application-process</a:t>
            </a:r>
            <a:endParaRPr lang="lt-LT" b="0" dirty="0" smtClean="0"/>
          </a:p>
          <a:p>
            <a:endParaRPr lang="lt-LT" b="0" dirty="0" smtClean="0"/>
          </a:p>
          <a:p>
            <a:r>
              <a:rPr lang="lt-LT" b="0" dirty="0" smtClean="0"/>
              <a:t>Paraišką pildantis (projektas) turi gauti Finansų ministerijos (Vadovaujančios institucijos) pritarimo dokumentą ar el. laišką.</a:t>
            </a:r>
          </a:p>
          <a:p>
            <a:r>
              <a:rPr lang="lt-LT" b="0" dirty="0" smtClean="0"/>
              <a:t>Viena investicijų programa </a:t>
            </a:r>
            <a:r>
              <a:rPr lang="en-US" b="0" dirty="0" smtClean="0"/>
              <a:t>= </a:t>
            </a:r>
            <a:r>
              <a:rPr lang="en-US" b="0" dirty="0" err="1" smtClean="0"/>
              <a:t>teik</a:t>
            </a:r>
            <a:r>
              <a:rPr lang="lt-LT" b="0" dirty="0" err="1" smtClean="0"/>
              <a:t>iami</a:t>
            </a:r>
            <a:r>
              <a:rPr lang="lt-LT" b="0" dirty="0" smtClean="0"/>
              <a:t> </a:t>
            </a:r>
            <a:r>
              <a:rPr lang="lt-LT" b="0" dirty="0" err="1" smtClean="0"/>
              <a:t>max</a:t>
            </a:r>
            <a:r>
              <a:rPr lang="lt-LT" b="0" dirty="0" smtClean="0"/>
              <a:t> 5 </a:t>
            </a:r>
            <a:r>
              <a:rPr lang="lt-LT" b="0" dirty="0" smtClean="0"/>
              <a:t>projektai nuo šalies.</a:t>
            </a:r>
            <a:endParaRPr lang="lt-LT" b="0" dirty="0" smtClean="0"/>
          </a:p>
          <a:p>
            <a:endParaRPr lang="lt-LT" b="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4128" y="1340768"/>
            <a:ext cx="2592287" cy="8057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2278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23528" y="332656"/>
            <a:ext cx="8568952" cy="4248472"/>
          </a:xfrm>
        </p:spPr>
        <p:txBody>
          <a:bodyPr>
            <a:normAutofit fontScale="90000"/>
          </a:bodyPr>
          <a:lstStyle/>
          <a:p>
            <a:r>
              <a:rPr lang="lt-LT" b="1" dirty="0" smtClean="0"/>
              <a:t>       </a:t>
            </a:r>
            <a:r>
              <a:rPr lang="lt-LT" b="1" dirty="0" smtClean="0"/>
              <a:t/>
            </a:r>
            <a:br>
              <a:rPr lang="lt-LT" b="1" dirty="0" smtClean="0"/>
            </a:br>
            <a:r>
              <a:rPr lang="lt-LT" b="1" dirty="0"/>
              <a:t/>
            </a:r>
            <a:br>
              <a:rPr lang="lt-LT" b="1" dirty="0"/>
            </a:br>
            <a:r>
              <a:rPr lang="lt-LT" b="1" dirty="0" smtClean="0"/>
              <a:t/>
            </a:r>
            <a:br>
              <a:rPr lang="lt-LT" b="1" dirty="0" smtClean="0"/>
            </a:br>
            <a:r>
              <a:rPr lang="lt-LT" sz="2700" dirty="0" smtClean="0"/>
              <a:t>Europos </a:t>
            </a:r>
            <a:r>
              <a:rPr lang="lt-LT" sz="2700" dirty="0"/>
              <a:t>Komisija kovo 9 d. </a:t>
            </a:r>
            <a:r>
              <a:rPr lang="lt-LT" sz="2700" dirty="0" err="1"/>
              <a:t>organiz</a:t>
            </a:r>
            <a:r>
              <a:rPr lang="lt-LT" sz="2200" dirty="0" err="1"/>
              <a:t>AVO</a:t>
            </a:r>
            <a:r>
              <a:rPr lang="lt-LT" sz="2700" dirty="0"/>
              <a:t> nuotolinį </a:t>
            </a:r>
            <a:r>
              <a:rPr lang="lt-LT" sz="2700" dirty="0" smtClean="0"/>
              <a:t>seminarą</a:t>
            </a:r>
            <a:r>
              <a:rPr lang="lt-LT" b="1" dirty="0" smtClean="0"/>
              <a:t>                   </a:t>
            </a:r>
            <a:r>
              <a:rPr lang="lt-LT" b="1" dirty="0" smtClean="0"/>
              <a:t/>
            </a:r>
            <a:br>
              <a:rPr lang="lt-LT" b="1" dirty="0" smtClean="0"/>
            </a:br>
            <a:r>
              <a:rPr lang="en-US" b="1" dirty="0" smtClean="0"/>
              <a:t> </a:t>
            </a:r>
            <a:r>
              <a:rPr lang="en-US" b="1" dirty="0"/>
              <a:t>"</a:t>
            </a:r>
            <a:r>
              <a:rPr lang="en-US" sz="2700" b="1" dirty="0">
                <a:solidFill>
                  <a:schemeClr val="accent1">
                    <a:lumMod val="75000"/>
                  </a:schemeClr>
                </a:solidFill>
                <a:hlinkClick r:id="rId2"/>
              </a:rPr>
              <a:t>REGIOSTARS Awards 2021: </a:t>
            </a:r>
            <a:r>
              <a:rPr lang="en-US" sz="2200" b="1" dirty="0" smtClean="0">
                <a:solidFill>
                  <a:schemeClr val="accent1">
                    <a:lumMod val="75000"/>
                  </a:schemeClr>
                </a:solidFill>
                <a:hlinkClick r:id="rId2"/>
              </a:rPr>
              <a:t>all </a:t>
            </a:r>
            <a:r>
              <a:rPr lang="en-US" sz="2200" b="1" dirty="0">
                <a:solidFill>
                  <a:schemeClr val="accent1">
                    <a:lumMod val="75000"/>
                  </a:schemeClr>
                </a:solidFill>
                <a:hlinkClick r:id="rId2"/>
              </a:rPr>
              <a:t>you need to know about the application </a:t>
            </a:r>
            <a:r>
              <a:rPr lang="en-US" sz="2200" b="1" dirty="0" smtClean="0">
                <a:solidFill>
                  <a:schemeClr val="accent1">
                    <a:lumMod val="75000"/>
                  </a:schemeClr>
                </a:solidFill>
                <a:hlinkClick r:id="rId2"/>
              </a:rPr>
              <a:t>process</a:t>
            </a:r>
            <a:r>
              <a:rPr lang="en-US" b="1" dirty="0" smtClean="0"/>
              <a:t>„</a:t>
            </a:r>
            <a:r>
              <a:rPr lang="lt-LT" b="1" dirty="0" smtClean="0"/>
              <a:t/>
            </a:r>
            <a:br>
              <a:rPr lang="lt-LT" b="1" dirty="0" smtClean="0"/>
            </a:br>
            <a:r>
              <a:rPr lang="lt-LT" b="1" dirty="0"/>
              <a:t/>
            </a:r>
            <a:br>
              <a:rPr lang="lt-LT" b="1" dirty="0"/>
            </a:br>
            <a:r>
              <a:rPr lang="lt-LT" b="1" dirty="0">
                <a:hlinkClick r:id="rId2"/>
              </a:rPr>
              <a:t>https://</a:t>
            </a:r>
            <a:r>
              <a:rPr lang="lt-LT" b="1" dirty="0" smtClean="0">
                <a:hlinkClick r:id="rId2"/>
              </a:rPr>
              <a:t>webcast.ec.europa.eu/regiostars-awards-2021-all-you-need-to-know-about-the-application-process</a:t>
            </a:r>
            <a:r>
              <a:rPr lang="lt-LT" b="1" dirty="0" smtClean="0"/>
              <a:t/>
            </a:r>
            <a:br>
              <a:rPr lang="lt-LT" b="1" dirty="0" smtClean="0"/>
            </a:br>
            <a:r>
              <a:rPr lang="lt-LT" b="1" dirty="0" smtClean="0"/>
              <a:t/>
            </a:r>
            <a:br>
              <a:rPr lang="lt-LT" b="1" dirty="0" smtClean="0"/>
            </a:br>
            <a:r>
              <a:rPr lang="lt-LT" b="1" dirty="0" smtClean="0"/>
              <a:t>Kita informacija:</a:t>
            </a:r>
            <a:endParaRPr lang="lt-LT" dirty="0"/>
          </a:p>
        </p:txBody>
      </p:sp>
      <p:sp>
        <p:nvSpPr>
          <p:cNvPr id="3" name="Turinio vietos rezervavimo ženklas 2"/>
          <p:cNvSpPr>
            <a:spLocks noGrp="1"/>
          </p:cNvSpPr>
          <p:nvPr>
            <p:ph sz="quarter" idx="1"/>
          </p:nvPr>
        </p:nvSpPr>
        <p:spPr>
          <a:xfrm>
            <a:off x="2123728" y="4581128"/>
            <a:ext cx="5112568" cy="1684784"/>
          </a:xfrm>
        </p:spPr>
        <p:txBody>
          <a:bodyPr/>
          <a:lstStyle/>
          <a:p>
            <a:pPr marL="0" indent="0">
              <a:buNone/>
            </a:pPr>
            <a:r>
              <a:rPr lang="lt-LT" dirty="0" smtClean="0">
                <a:hlinkClick r:id="rId3"/>
              </a:rPr>
              <a:t>https</a:t>
            </a:r>
            <a:r>
              <a:rPr lang="lt-LT" dirty="0">
                <a:hlinkClick r:id="rId3"/>
              </a:rPr>
              <a:t>://</a:t>
            </a:r>
            <a:r>
              <a:rPr lang="lt-LT" dirty="0" smtClean="0">
                <a:hlinkClick r:id="rId3"/>
              </a:rPr>
              <a:t>regiostarsawards.eu/home</a:t>
            </a:r>
            <a:endParaRPr lang="lt-LT" dirty="0" smtClean="0"/>
          </a:p>
          <a:p>
            <a:endParaRPr lang="lt-LT" dirty="0" smtClean="0"/>
          </a:p>
          <a:p>
            <a:endParaRPr lang="lt-LT" dirty="0"/>
          </a:p>
        </p:txBody>
      </p:sp>
    </p:spTree>
    <p:extLst>
      <p:ext uri="{BB962C8B-B14F-4D97-AF65-F5344CB8AC3E}">
        <p14:creationId xmlns:p14="http://schemas.microsoft.com/office/powerpoint/2010/main" val="3277253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REGIO</a:t>
            </a:r>
            <a:r>
              <a:rPr lang="lt-LT" b="1" dirty="0" smtClean="0"/>
              <a:t>STARS</a:t>
            </a:r>
            <a:r>
              <a:rPr lang="lt-LT" dirty="0" smtClean="0"/>
              <a:t>2021</a:t>
            </a:r>
            <a:br>
              <a:rPr lang="lt-LT" dirty="0" smtClean="0"/>
            </a:br>
            <a:r>
              <a:rPr lang="lt-LT" dirty="0" smtClean="0"/>
              <a:t>5 – apdovanojimų kategorijos:</a:t>
            </a:r>
            <a:endParaRPr lang="lt-LT" dirty="0"/>
          </a:p>
        </p:txBody>
      </p:sp>
      <p:sp>
        <p:nvSpPr>
          <p:cNvPr id="3" name="Turinio vietos rezervavimo ženklas 2"/>
          <p:cNvSpPr>
            <a:spLocks noGrp="1"/>
          </p:cNvSpPr>
          <p:nvPr>
            <p:ph sz="quarter" idx="1"/>
          </p:nvPr>
        </p:nvSpPr>
        <p:spPr>
          <a:xfrm>
            <a:off x="457200" y="1600200"/>
            <a:ext cx="8219256" cy="4873752"/>
          </a:xfrm>
          <a:ln>
            <a:solidFill>
              <a:schemeClr val="accent3">
                <a:lumMod val="60000"/>
                <a:lumOff val="40000"/>
              </a:schemeClr>
            </a:solidFill>
          </a:ln>
        </p:spPr>
        <p:txBody>
          <a:bodyPr>
            <a:normAutofit fontScale="92500" lnSpcReduction="20000"/>
          </a:bodyPr>
          <a:lstStyle/>
          <a:p>
            <a:r>
              <a:rPr lang="en-US" b="1" dirty="0"/>
              <a:t>SMART Europe</a:t>
            </a:r>
            <a:r>
              <a:rPr lang="en-US" dirty="0"/>
              <a:t>: Increasing the competitiveness of local businesses in a digital </a:t>
            </a:r>
            <a:r>
              <a:rPr lang="en-US" dirty="0" smtClean="0"/>
              <a:t>world</a:t>
            </a:r>
            <a:r>
              <a:rPr lang="lt-LT" dirty="0"/>
              <a:t> </a:t>
            </a:r>
            <a:r>
              <a:rPr lang="lt-LT" dirty="0" smtClean="0"/>
              <a:t>(</a:t>
            </a:r>
            <a:r>
              <a:rPr lang="lt-LT" i="1" dirty="0" smtClean="0"/>
              <a:t>vietos </a:t>
            </a:r>
            <a:r>
              <a:rPr lang="lt-LT" i="1" dirty="0"/>
              <a:t>verslo konkurencingumo didinimas skaitmeniniame </a:t>
            </a:r>
            <a:r>
              <a:rPr lang="lt-LT" i="1" dirty="0" smtClean="0"/>
              <a:t>pasaulyje</a:t>
            </a:r>
            <a:r>
              <a:rPr lang="lt-LT" dirty="0" smtClean="0"/>
              <a:t>) </a:t>
            </a:r>
            <a:endParaRPr lang="en-US" dirty="0"/>
          </a:p>
          <a:p>
            <a:r>
              <a:rPr lang="en-US" b="1" dirty="0"/>
              <a:t>GREEN Europe</a:t>
            </a:r>
            <a:r>
              <a:rPr lang="en-US" dirty="0"/>
              <a:t>: Green and resilient communities in urban and rural </a:t>
            </a:r>
            <a:r>
              <a:rPr lang="en-US" dirty="0" smtClean="0"/>
              <a:t>setting</a:t>
            </a:r>
            <a:r>
              <a:rPr lang="lt-LT" dirty="0"/>
              <a:t>  </a:t>
            </a:r>
            <a:r>
              <a:rPr lang="lt-LT" dirty="0" smtClean="0"/>
              <a:t>(</a:t>
            </a:r>
            <a:r>
              <a:rPr lang="lt-LT" i="1" dirty="0" smtClean="0"/>
              <a:t>žalios </a:t>
            </a:r>
            <a:r>
              <a:rPr lang="lt-LT" i="1" dirty="0"/>
              <a:t>ir atsparios bendruomenės miesto ir kaimo </a:t>
            </a:r>
            <a:r>
              <a:rPr lang="lt-LT" i="1" dirty="0" smtClean="0"/>
              <a:t>aplinkoje</a:t>
            </a:r>
            <a:r>
              <a:rPr lang="lt-LT" dirty="0" smtClean="0"/>
              <a:t>)</a:t>
            </a:r>
            <a:endParaRPr lang="en-US" dirty="0"/>
          </a:p>
          <a:p>
            <a:r>
              <a:rPr lang="en-US" b="1" dirty="0"/>
              <a:t>FAIR Europe</a:t>
            </a:r>
            <a:r>
              <a:rPr lang="en-US" dirty="0"/>
              <a:t>: Fostering inclusion and </a:t>
            </a:r>
            <a:r>
              <a:rPr lang="en-US" dirty="0" smtClean="0"/>
              <a:t>anti-discrimination</a:t>
            </a:r>
            <a:r>
              <a:rPr lang="lt-LT" dirty="0"/>
              <a:t> </a:t>
            </a:r>
            <a:r>
              <a:rPr lang="lt-LT" dirty="0" smtClean="0"/>
              <a:t>(</a:t>
            </a:r>
            <a:r>
              <a:rPr lang="lt-LT" i="1" dirty="0" err="1" smtClean="0"/>
              <a:t>įtraukties</a:t>
            </a:r>
            <a:r>
              <a:rPr lang="lt-LT" i="1" dirty="0" smtClean="0"/>
              <a:t> </a:t>
            </a:r>
            <a:r>
              <a:rPr lang="lt-LT" i="1" dirty="0"/>
              <a:t>ir kovos su diskriminacija </a:t>
            </a:r>
            <a:r>
              <a:rPr lang="lt-LT" i="1" dirty="0" smtClean="0"/>
              <a:t>skatinimas</a:t>
            </a:r>
            <a:r>
              <a:rPr lang="lt-LT" dirty="0" smtClean="0"/>
              <a:t>)</a:t>
            </a:r>
            <a:endParaRPr lang="en-US" dirty="0"/>
          </a:p>
          <a:p>
            <a:r>
              <a:rPr lang="en-US" b="1" dirty="0"/>
              <a:t>URBAN Europe</a:t>
            </a:r>
            <a:r>
              <a:rPr lang="en-US" dirty="0"/>
              <a:t>: Promoting green, sustainable and circular food systems in functional urban </a:t>
            </a:r>
            <a:r>
              <a:rPr lang="en-US" dirty="0" smtClean="0"/>
              <a:t>areas</a:t>
            </a:r>
            <a:r>
              <a:rPr lang="lt-LT" dirty="0"/>
              <a:t> (</a:t>
            </a:r>
            <a:r>
              <a:rPr lang="lt-LT" i="1" dirty="0" smtClean="0"/>
              <a:t>ekologiško</a:t>
            </a:r>
            <a:r>
              <a:rPr lang="lt-LT" i="1" dirty="0"/>
              <a:t>, tvaraus ir žiedinio maisto sistemų skatinimas funkcinėse miesto </a:t>
            </a:r>
            <a:r>
              <a:rPr lang="lt-LT" i="1" dirty="0" smtClean="0"/>
              <a:t>vietovėse)</a:t>
            </a:r>
            <a:endParaRPr lang="en-US" i="1" dirty="0"/>
          </a:p>
          <a:p>
            <a:r>
              <a:rPr lang="en-US" b="1" dirty="0"/>
              <a:t>TOPIC OF THE YEAR</a:t>
            </a:r>
            <a:r>
              <a:rPr lang="en-US" dirty="0"/>
              <a:t>: </a:t>
            </a:r>
            <a:r>
              <a:rPr lang="en-US" b="1" dirty="0">
                <a:solidFill>
                  <a:schemeClr val="accent1">
                    <a:lumMod val="75000"/>
                  </a:schemeClr>
                </a:solidFill>
              </a:rPr>
              <a:t>Enhancing green mobility in the regions: European Year of Rail </a:t>
            </a:r>
            <a:r>
              <a:rPr lang="en-US" b="1" dirty="0" smtClean="0">
                <a:solidFill>
                  <a:schemeClr val="accent1">
                    <a:lumMod val="75000"/>
                  </a:schemeClr>
                </a:solidFill>
              </a:rPr>
              <a:t>2021</a:t>
            </a:r>
            <a:r>
              <a:rPr lang="lt-LT" b="1" dirty="0">
                <a:solidFill>
                  <a:schemeClr val="accent1">
                    <a:lumMod val="75000"/>
                  </a:schemeClr>
                </a:solidFill>
              </a:rPr>
              <a:t> </a:t>
            </a:r>
            <a:r>
              <a:rPr lang="lt-LT" b="1" dirty="0" smtClean="0"/>
              <a:t>(</a:t>
            </a:r>
            <a:r>
              <a:rPr lang="lt-LT" i="1" dirty="0" smtClean="0"/>
              <a:t>Ekologiško </a:t>
            </a:r>
            <a:r>
              <a:rPr lang="lt-LT" i="1" dirty="0" err="1"/>
              <a:t>judumo</a:t>
            </a:r>
            <a:r>
              <a:rPr lang="lt-LT" i="1" dirty="0"/>
              <a:t> regionuose stiprinimas: Europos geležinkelio metai </a:t>
            </a:r>
            <a:r>
              <a:rPr lang="lt-LT" i="1" dirty="0" smtClean="0"/>
              <a:t>2021)</a:t>
            </a:r>
            <a:endParaRPr lang="en-US" b="1" i="1" dirty="0">
              <a:solidFill>
                <a:schemeClr val="accent1">
                  <a:lumMod val="75000"/>
                </a:schemeClr>
              </a:solidFill>
            </a:endParaRPr>
          </a:p>
        </p:txBody>
      </p:sp>
    </p:spTree>
    <p:extLst>
      <p:ext uri="{BB962C8B-B14F-4D97-AF65-F5344CB8AC3E}">
        <p14:creationId xmlns:p14="http://schemas.microsoft.com/office/powerpoint/2010/main" val="4222153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7467600" cy="850106"/>
          </a:xfrm>
        </p:spPr>
        <p:txBody>
          <a:bodyPr>
            <a:normAutofit fontScale="90000"/>
          </a:bodyPr>
          <a:lstStyle/>
          <a:p>
            <a:r>
              <a:rPr lang="lt-LT" dirty="0"/>
              <a:t>REGIO</a:t>
            </a:r>
            <a:r>
              <a:rPr lang="lt-LT" b="1" dirty="0"/>
              <a:t>STARS</a:t>
            </a:r>
            <a:r>
              <a:rPr lang="lt-LT" dirty="0"/>
              <a:t>2021</a:t>
            </a:r>
            <a:br>
              <a:rPr lang="lt-LT" dirty="0"/>
            </a:br>
            <a:r>
              <a:rPr lang="lt-LT" dirty="0"/>
              <a:t>5 – apdovanojimų kategorijos:</a:t>
            </a:r>
          </a:p>
        </p:txBody>
      </p:sp>
      <p:pic>
        <p:nvPicPr>
          <p:cNvPr id="3074"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331640" y="1173870"/>
            <a:ext cx="6141410" cy="2684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3768" y="3861048"/>
            <a:ext cx="4104456" cy="27271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6653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95536" y="476672"/>
            <a:ext cx="7971656" cy="896069"/>
          </a:xfrm>
        </p:spPr>
        <p:txBody>
          <a:bodyPr>
            <a:normAutofit fontScale="90000"/>
          </a:bodyPr>
          <a:lstStyle/>
          <a:p>
            <a:r>
              <a:rPr lang="lt-LT" sz="2000" b="1" dirty="0" smtClean="0"/>
              <a:t/>
            </a:r>
            <a:br>
              <a:rPr lang="lt-LT" sz="2000" b="1" dirty="0" smtClean="0"/>
            </a:br>
            <a:r>
              <a:rPr lang="lt-LT" sz="2000" b="1" dirty="0"/>
              <a:t/>
            </a:r>
            <a:br>
              <a:rPr lang="lt-LT" sz="2000" b="1" dirty="0"/>
            </a:br>
            <a:r>
              <a:rPr lang="lt-LT" sz="2000" b="1" dirty="0" smtClean="0"/>
              <a:t/>
            </a:r>
            <a:br>
              <a:rPr lang="lt-LT" sz="2000" b="1" dirty="0" smtClean="0"/>
            </a:br>
            <a:r>
              <a:rPr lang="lt-LT" sz="2000" b="1" dirty="0"/>
              <a:t/>
            </a:r>
            <a:br>
              <a:rPr lang="lt-LT" sz="2000" b="1" dirty="0"/>
            </a:br>
            <a:r>
              <a:rPr lang="lt-LT" sz="2000" b="1" dirty="0" smtClean="0"/>
              <a:t/>
            </a:r>
            <a:br>
              <a:rPr lang="lt-LT" sz="2000" b="1" dirty="0" smtClean="0"/>
            </a:br>
            <a:r>
              <a:rPr lang="lt-LT" sz="2000" b="1" dirty="0"/>
              <a:t/>
            </a:r>
            <a:br>
              <a:rPr lang="lt-LT" sz="2000" b="1" dirty="0"/>
            </a:br>
            <a:r>
              <a:rPr lang="lt-LT" sz="2000" b="1" dirty="0" smtClean="0"/>
              <a:t/>
            </a:r>
            <a:br>
              <a:rPr lang="lt-LT" sz="2000" b="1" dirty="0" smtClean="0"/>
            </a:br>
            <a:r>
              <a:rPr lang="lt-LT" sz="2000" b="1" dirty="0" smtClean="0"/>
              <a:t>                                                                                                         </a:t>
            </a:r>
            <a:r>
              <a:rPr lang="lt-LT" sz="2000" b="1" dirty="0" smtClean="0"/>
              <a:t> </a:t>
            </a:r>
            <a:r>
              <a:rPr lang="en-US" sz="2000" b="1" dirty="0" smtClean="0"/>
              <a:t>SMART </a:t>
            </a:r>
            <a:r>
              <a:rPr lang="en-US" sz="2000" b="1" dirty="0"/>
              <a:t>Europe</a:t>
            </a:r>
            <a:r>
              <a:rPr lang="en-US" sz="2000" dirty="0"/>
              <a:t>: Increasing the competitiveness of local businesses in a digital world</a:t>
            </a:r>
            <a:r>
              <a:rPr lang="lt-LT" sz="2000" dirty="0"/>
              <a:t> </a:t>
            </a:r>
            <a:r>
              <a:rPr lang="lt-LT" sz="2000" dirty="0" smtClean="0"/>
              <a:t>(</a:t>
            </a:r>
            <a:r>
              <a:rPr lang="lt-LT" sz="2000" i="1" dirty="0">
                <a:solidFill>
                  <a:schemeClr val="accent1">
                    <a:lumMod val="75000"/>
                  </a:schemeClr>
                </a:solidFill>
              </a:rPr>
              <a:t>vietos verslo konkurencingumo didinimas skaitmeniniame pasaulyje</a:t>
            </a:r>
            <a:r>
              <a:rPr lang="lt-LT" sz="2000" dirty="0"/>
              <a:t>) </a:t>
            </a:r>
            <a:endParaRPr lang="lt-LT" dirty="0"/>
          </a:p>
        </p:txBody>
      </p:sp>
      <p:sp>
        <p:nvSpPr>
          <p:cNvPr id="3" name="Turinio vietos rezervavimo ženklas 2"/>
          <p:cNvSpPr>
            <a:spLocks noGrp="1"/>
          </p:cNvSpPr>
          <p:nvPr>
            <p:ph sz="quarter" idx="1"/>
          </p:nvPr>
        </p:nvSpPr>
        <p:spPr>
          <a:xfrm>
            <a:off x="395536" y="1916832"/>
            <a:ext cx="8280920" cy="4729736"/>
          </a:xfrm>
        </p:spPr>
        <p:txBody>
          <a:bodyPr>
            <a:normAutofit fontScale="70000" lnSpcReduction="20000"/>
          </a:bodyPr>
          <a:lstStyle/>
          <a:p>
            <a:pPr marL="0" indent="0">
              <a:buNone/>
            </a:pPr>
            <a:r>
              <a:rPr lang="lt-LT" b="1" dirty="0" smtClean="0"/>
              <a:t>SMART projektai </a:t>
            </a:r>
            <a:r>
              <a:rPr lang="lt-LT" b="1" dirty="0"/>
              <a:t>turi aiškiai parodyti naujoves</a:t>
            </a:r>
            <a:r>
              <a:rPr lang="lt-LT" b="1" dirty="0" smtClean="0"/>
              <a:t>: </a:t>
            </a:r>
          </a:p>
          <a:p>
            <a:r>
              <a:rPr lang="lt-LT" dirty="0" smtClean="0"/>
              <a:t>1. </a:t>
            </a:r>
            <a:r>
              <a:rPr lang="lt-LT" dirty="0"/>
              <a:t>mažinant CO2 (tonomis) per metus pasitelkiant naujus verslo procesus</a:t>
            </a:r>
            <a:r>
              <a:rPr lang="lt-LT" dirty="0" smtClean="0"/>
              <a:t>,</a:t>
            </a:r>
          </a:p>
          <a:p>
            <a:r>
              <a:rPr lang="lt-LT" dirty="0" smtClean="0"/>
              <a:t>2. </a:t>
            </a:r>
            <a:r>
              <a:rPr lang="lt-LT" dirty="0"/>
              <a:t>prisidedant prie atitinkamos </a:t>
            </a:r>
            <a:r>
              <a:rPr lang="lt-LT" dirty="0" smtClean="0"/>
              <a:t>pažangiosios </a:t>
            </a:r>
            <a:r>
              <a:rPr lang="lt-LT" dirty="0"/>
              <a:t>specializacijos mokslinių tyrimų ir </a:t>
            </a:r>
            <a:r>
              <a:rPr lang="lt-LT" dirty="0" smtClean="0"/>
              <a:t>inovacijų strategijos; </a:t>
            </a:r>
          </a:p>
          <a:p>
            <a:r>
              <a:rPr lang="lt-LT" dirty="0" smtClean="0"/>
              <a:t>3. </a:t>
            </a:r>
            <a:r>
              <a:rPr lang="lt-LT" dirty="0"/>
              <a:t>didinant aktyvų </a:t>
            </a:r>
            <a:r>
              <a:rPr lang="lt-LT" dirty="0" smtClean="0"/>
              <a:t>smulkių ir vidutinių įmonių </a:t>
            </a:r>
            <a:r>
              <a:rPr lang="lt-LT" dirty="0"/>
              <a:t>dalyvavimą ne Europos rinkose; </a:t>
            </a:r>
            <a:endParaRPr lang="lt-LT" dirty="0" smtClean="0"/>
          </a:p>
          <a:p>
            <a:r>
              <a:rPr lang="lt-LT" dirty="0" smtClean="0"/>
              <a:t>4. </a:t>
            </a:r>
            <a:r>
              <a:rPr lang="lt-LT" dirty="0"/>
              <a:t>kuriant darbo vietas skaitmeninėje </a:t>
            </a:r>
            <a:r>
              <a:rPr lang="lt-LT" dirty="0" smtClean="0"/>
              <a:t>pramonėje</a:t>
            </a:r>
          </a:p>
          <a:p>
            <a:endParaRPr lang="lt-LT" dirty="0" smtClean="0"/>
          </a:p>
          <a:p>
            <a:endParaRPr lang="lt-LT" dirty="0"/>
          </a:p>
          <a:p>
            <a:r>
              <a:rPr lang="lt-LT" dirty="0" smtClean="0"/>
              <a:t>Ieškome gerų </a:t>
            </a:r>
            <a:r>
              <a:rPr lang="lt-LT" dirty="0"/>
              <a:t>projektų, kurie pagerintų </a:t>
            </a:r>
            <a:r>
              <a:rPr lang="lt-LT" dirty="0" err="1"/>
              <a:t>skaitmeninimo</a:t>
            </a:r>
            <a:r>
              <a:rPr lang="lt-LT" dirty="0"/>
              <a:t> </a:t>
            </a:r>
            <a:r>
              <a:rPr lang="lt-LT" dirty="0" smtClean="0"/>
              <a:t>procesus, </a:t>
            </a:r>
            <a:r>
              <a:rPr lang="lt-LT" dirty="0"/>
              <a:t>įtraukiant suinteresuotąsias šalis. Projektai, paruošiantys Europos </a:t>
            </a:r>
            <a:r>
              <a:rPr lang="lt-LT" dirty="0" smtClean="0"/>
              <a:t>mažas ir vidutines įmones, galinčias </a:t>
            </a:r>
            <a:r>
              <a:rPr lang="lt-LT" dirty="0"/>
              <a:t>konkuruoti globalizuotoje </a:t>
            </a:r>
            <a:r>
              <a:rPr lang="lt-LT" dirty="0" smtClean="0"/>
              <a:t>ekonomikoje, pavyzdžiui</a:t>
            </a:r>
            <a:r>
              <a:rPr lang="lt-LT" dirty="0"/>
              <a:t>, </a:t>
            </a:r>
            <a:r>
              <a:rPr lang="lt-LT" dirty="0" smtClean="0"/>
              <a:t>apimti veiklą</a:t>
            </a:r>
            <a:r>
              <a:rPr lang="lt-LT" dirty="0"/>
              <a:t>, kuria kuriamos naujos technologijos ir produktai, tobulinamos inovacijų sistemos, skatinamas konkurencingumas per dizaino ir kūrybines industrijas, skatinamas socialinis </a:t>
            </a:r>
            <a:r>
              <a:rPr lang="lt-LT" dirty="0" err="1"/>
              <a:t>verslumas</a:t>
            </a:r>
            <a:r>
              <a:rPr lang="lt-LT" dirty="0"/>
              <a:t>, stiprinamos socialinės ir paslaugų inovacijos, </a:t>
            </a:r>
            <a:r>
              <a:rPr lang="lt-LT" dirty="0" smtClean="0"/>
              <a:t>remiami nauji </a:t>
            </a:r>
            <a:r>
              <a:rPr lang="lt-LT" dirty="0"/>
              <a:t>verslo </a:t>
            </a:r>
            <a:r>
              <a:rPr lang="lt-LT" dirty="0" smtClean="0"/>
              <a:t>modeliai </a:t>
            </a:r>
            <a:r>
              <a:rPr lang="lt-LT" dirty="0"/>
              <a:t>ir praktika </a:t>
            </a:r>
            <a:r>
              <a:rPr lang="lt-LT" dirty="0" smtClean="0"/>
              <a:t>pagrįstos naujovės.</a:t>
            </a:r>
            <a:endParaRPr lang="lt-LT" dirty="0"/>
          </a:p>
        </p:txBody>
      </p:sp>
    </p:spTree>
    <p:extLst>
      <p:ext uri="{BB962C8B-B14F-4D97-AF65-F5344CB8AC3E}">
        <p14:creationId xmlns:p14="http://schemas.microsoft.com/office/powerpoint/2010/main" val="3048039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332656"/>
            <a:ext cx="7920880" cy="1008112"/>
          </a:xfrm>
        </p:spPr>
        <p:txBody>
          <a:bodyPr>
            <a:normAutofit/>
          </a:bodyPr>
          <a:lstStyle/>
          <a:p>
            <a:r>
              <a:rPr lang="en-US" sz="2000" b="1" dirty="0"/>
              <a:t>GREEN Europe</a:t>
            </a:r>
            <a:r>
              <a:rPr lang="en-US" sz="2000" dirty="0"/>
              <a:t>: Green and resilient communities in urban and rural setting</a:t>
            </a:r>
            <a:r>
              <a:rPr lang="lt-LT" sz="2000" dirty="0"/>
              <a:t>  (</a:t>
            </a:r>
            <a:r>
              <a:rPr lang="lt-LT" sz="2000" i="1" dirty="0">
                <a:solidFill>
                  <a:schemeClr val="accent1">
                    <a:lumMod val="75000"/>
                  </a:schemeClr>
                </a:solidFill>
              </a:rPr>
              <a:t>žalios ir atsparios bendruomenės miesto ir kaimo aplinkoje</a:t>
            </a:r>
            <a:r>
              <a:rPr lang="lt-LT" sz="2000" dirty="0" smtClean="0"/>
              <a:t>)</a:t>
            </a:r>
            <a:endParaRPr lang="lt-LT" sz="2000" dirty="0"/>
          </a:p>
        </p:txBody>
      </p:sp>
      <p:sp>
        <p:nvSpPr>
          <p:cNvPr id="3" name="Turinio vietos rezervavimo ženklas 2"/>
          <p:cNvSpPr>
            <a:spLocks noGrp="1"/>
          </p:cNvSpPr>
          <p:nvPr>
            <p:ph sz="quarter" idx="1"/>
          </p:nvPr>
        </p:nvSpPr>
        <p:spPr>
          <a:xfrm>
            <a:off x="467544" y="1556792"/>
            <a:ext cx="8291264" cy="4896544"/>
          </a:xfrm>
        </p:spPr>
        <p:txBody>
          <a:bodyPr>
            <a:normAutofit fontScale="77500" lnSpcReduction="20000"/>
          </a:bodyPr>
          <a:lstStyle/>
          <a:p>
            <a:pPr marL="0" indent="0">
              <a:buNone/>
            </a:pPr>
            <a:r>
              <a:rPr lang="lt-LT" b="1" dirty="0" smtClean="0"/>
              <a:t>GREEN projektai </a:t>
            </a:r>
            <a:r>
              <a:rPr lang="lt-LT" b="1" dirty="0"/>
              <a:t>turi aiškiai parodyti naujoves</a:t>
            </a:r>
            <a:r>
              <a:rPr lang="lt-LT" b="1" dirty="0" smtClean="0"/>
              <a:t>: </a:t>
            </a:r>
          </a:p>
          <a:p>
            <a:r>
              <a:rPr lang="lt-LT" dirty="0" smtClean="0"/>
              <a:t>1. </a:t>
            </a:r>
            <a:r>
              <a:rPr lang="lt-LT" dirty="0"/>
              <a:t>mažinant CO2 (tonomis) per metus taikant energijos vartojimo efektyvumo priemones pastatytoje aplinkoje, įskaitant transporto </a:t>
            </a:r>
            <a:r>
              <a:rPr lang="lt-LT" dirty="0" smtClean="0"/>
              <a:t>tinklus</a:t>
            </a:r>
            <a:r>
              <a:rPr lang="lt-LT" dirty="0"/>
              <a:t>;</a:t>
            </a:r>
            <a:endParaRPr lang="lt-LT" dirty="0" smtClean="0"/>
          </a:p>
          <a:p>
            <a:r>
              <a:rPr lang="lt-LT" dirty="0" smtClean="0"/>
              <a:t>2. prisidedant </a:t>
            </a:r>
            <a:r>
              <a:rPr lang="lt-LT" dirty="0"/>
              <a:t>prie klimato kaitos švelninimo ir prisitaikymo mieste ar </a:t>
            </a:r>
            <a:r>
              <a:rPr lang="lt-LT" dirty="0" smtClean="0"/>
              <a:t>kaime; </a:t>
            </a:r>
          </a:p>
          <a:p>
            <a:r>
              <a:rPr lang="lt-LT" dirty="0" smtClean="0"/>
              <a:t>3. žaliosiomis </a:t>
            </a:r>
            <a:r>
              <a:rPr lang="lt-LT" dirty="0"/>
              <a:t>priemonėmis teigiamai veikiant socialinę </a:t>
            </a:r>
            <a:r>
              <a:rPr lang="lt-LT" dirty="0" err="1"/>
              <a:t>įtrauktį</a:t>
            </a:r>
            <a:r>
              <a:rPr lang="lt-LT" dirty="0"/>
              <a:t> ir sanglaudą; </a:t>
            </a:r>
            <a:endParaRPr lang="lt-LT" dirty="0" smtClean="0"/>
          </a:p>
          <a:p>
            <a:r>
              <a:rPr lang="lt-LT" dirty="0" smtClean="0"/>
              <a:t>4. kuriant </a:t>
            </a:r>
            <a:r>
              <a:rPr lang="lt-LT" dirty="0"/>
              <a:t>darbo vietas ekologiškoje </a:t>
            </a:r>
            <a:r>
              <a:rPr lang="lt-LT" dirty="0" smtClean="0"/>
              <a:t>pramonėje.</a:t>
            </a:r>
          </a:p>
          <a:p>
            <a:endParaRPr lang="lt-LT" dirty="0" smtClean="0"/>
          </a:p>
          <a:p>
            <a:r>
              <a:rPr lang="lt-LT" dirty="0" smtClean="0"/>
              <a:t>Ieškome </a:t>
            </a:r>
            <a:r>
              <a:rPr lang="lt-LT" dirty="0"/>
              <a:t>gerų projektų, kurie prisidėtų prie </a:t>
            </a:r>
            <a:r>
              <a:rPr lang="lt-LT" dirty="0" smtClean="0"/>
              <a:t>energijos </a:t>
            </a:r>
            <a:r>
              <a:rPr lang="lt-LT" dirty="0"/>
              <a:t>vartojimo efektyvumo, taip pat ekologiškų metodų plėtojant </a:t>
            </a:r>
            <a:r>
              <a:rPr lang="lt-LT" dirty="0" smtClean="0"/>
              <a:t>sukurtą </a:t>
            </a:r>
            <a:r>
              <a:rPr lang="lt-LT" dirty="0"/>
              <a:t>aplinką, transporto ir energetikos tinklus Europos regionuose ir miestuose. </a:t>
            </a:r>
            <a:r>
              <a:rPr lang="lt-LT" dirty="0" smtClean="0"/>
              <a:t> Šie </a:t>
            </a:r>
            <a:r>
              <a:rPr lang="lt-LT" dirty="0"/>
              <a:t>projektai prisideda prie ekologinio tvarumo, </a:t>
            </a:r>
            <a:r>
              <a:rPr lang="lt-LT" dirty="0" smtClean="0"/>
              <a:t>taip pat </a:t>
            </a:r>
            <a:r>
              <a:rPr lang="lt-LT" dirty="0"/>
              <a:t>atitinka socialinius ir ekonominius tvarumo aspektus. </a:t>
            </a:r>
            <a:r>
              <a:rPr lang="lt-LT" dirty="0" smtClean="0"/>
              <a:t>Projektai </a:t>
            </a:r>
            <a:r>
              <a:rPr lang="lt-LT" dirty="0"/>
              <a:t>gali apimti technologines naujoves</a:t>
            </a:r>
            <a:r>
              <a:rPr lang="lt-LT" dirty="0" smtClean="0"/>
              <a:t>, </a:t>
            </a:r>
            <a:r>
              <a:rPr lang="lt-LT" dirty="0"/>
              <a:t>taip pat naujoviškus verslo ir valdymo modelius, skatinančius </a:t>
            </a:r>
            <a:r>
              <a:rPr lang="lt-LT" dirty="0" smtClean="0"/>
              <a:t>bendruomenių </a:t>
            </a:r>
            <a:r>
              <a:rPr lang="lt-LT" dirty="0"/>
              <a:t>miesto ir kaimo </a:t>
            </a:r>
            <a:r>
              <a:rPr lang="lt-LT" dirty="0" smtClean="0"/>
              <a:t>regionuose ekologiškumą </a:t>
            </a:r>
            <a:r>
              <a:rPr lang="lt-LT" dirty="0"/>
              <a:t>ir </a:t>
            </a:r>
            <a:r>
              <a:rPr lang="lt-LT" dirty="0" smtClean="0"/>
              <a:t>atsparumą. </a:t>
            </a:r>
            <a:endParaRPr lang="lt-LT" dirty="0"/>
          </a:p>
        </p:txBody>
      </p:sp>
    </p:spTree>
    <p:extLst>
      <p:ext uri="{BB962C8B-B14F-4D97-AF65-F5344CB8AC3E}">
        <p14:creationId xmlns:p14="http://schemas.microsoft.com/office/powerpoint/2010/main" val="2838443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332656"/>
            <a:ext cx="7920880" cy="864096"/>
          </a:xfrm>
        </p:spPr>
        <p:txBody>
          <a:bodyPr>
            <a:normAutofit/>
          </a:bodyPr>
          <a:lstStyle/>
          <a:p>
            <a:r>
              <a:rPr lang="en-US" sz="2000" b="1" dirty="0"/>
              <a:t>FAIR Europe</a:t>
            </a:r>
            <a:r>
              <a:rPr lang="en-US" sz="2000" dirty="0"/>
              <a:t>: Fostering inclusion and anti-discrimination</a:t>
            </a:r>
            <a:r>
              <a:rPr lang="lt-LT" sz="2000" dirty="0"/>
              <a:t> (</a:t>
            </a:r>
            <a:r>
              <a:rPr lang="lt-LT" sz="2000" i="1" dirty="0" err="1">
                <a:solidFill>
                  <a:schemeClr val="accent1">
                    <a:lumMod val="75000"/>
                  </a:schemeClr>
                </a:solidFill>
              </a:rPr>
              <a:t>įtraukties</a:t>
            </a:r>
            <a:r>
              <a:rPr lang="lt-LT" sz="2000" i="1" dirty="0">
                <a:solidFill>
                  <a:schemeClr val="accent1">
                    <a:lumMod val="75000"/>
                  </a:schemeClr>
                </a:solidFill>
              </a:rPr>
              <a:t> ir kovos su diskriminacija skatinimas</a:t>
            </a:r>
            <a:r>
              <a:rPr lang="lt-LT" sz="2000" dirty="0"/>
              <a:t>)</a:t>
            </a:r>
            <a:endParaRPr lang="en-US" sz="2000" dirty="0"/>
          </a:p>
        </p:txBody>
      </p:sp>
      <p:sp>
        <p:nvSpPr>
          <p:cNvPr id="3" name="Turinio vietos rezervavimo ženklas 2"/>
          <p:cNvSpPr>
            <a:spLocks noGrp="1"/>
          </p:cNvSpPr>
          <p:nvPr>
            <p:ph sz="quarter" idx="1"/>
          </p:nvPr>
        </p:nvSpPr>
        <p:spPr>
          <a:xfrm>
            <a:off x="467544" y="1556792"/>
            <a:ext cx="8291264" cy="4896544"/>
          </a:xfrm>
        </p:spPr>
        <p:txBody>
          <a:bodyPr>
            <a:normAutofit fontScale="77500" lnSpcReduction="20000"/>
          </a:bodyPr>
          <a:lstStyle/>
          <a:p>
            <a:pPr marL="0" indent="0">
              <a:buNone/>
            </a:pPr>
            <a:r>
              <a:rPr lang="en-US" b="1" dirty="0"/>
              <a:t>FAIR </a:t>
            </a:r>
            <a:r>
              <a:rPr lang="lt-LT" dirty="0" smtClean="0"/>
              <a:t>projektai </a:t>
            </a:r>
            <a:r>
              <a:rPr lang="lt-LT" dirty="0"/>
              <a:t>turi aiškiai parodyti naujoves: </a:t>
            </a:r>
            <a:endParaRPr lang="lt-LT" dirty="0" smtClean="0"/>
          </a:p>
          <a:p>
            <a:r>
              <a:rPr lang="lt-LT" dirty="0" smtClean="0"/>
              <a:t>1. skatinant </a:t>
            </a:r>
            <a:r>
              <a:rPr lang="lt-LT" dirty="0"/>
              <a:t>aktyvų diskriminuotų asmenų ar asmenų, kuriems gresia diskriminacija, </a:t>
            </a:r>
            <a:r>
              <a:rPr lang="lt-LT" dirty="0" smtClean="0"/>
              <a:t>įtraukimą;</a:t>
            </a:r>
          </a:p>
          <a:p>
            <a:r>
              <a:rPr lang="lt-LT" dirty="0" smtClean="0"/>
              <a:t>2. palengvinant </a:t>
            </a:r>
            <a:r>
              <a:rPr lang="lt-LT" dirty="0"/>
              <a:t>nepalankioje padėtyje esančių asmenų reintegraciją į darbo </a:t>
            </a:r>
            <a:r>
              <a:rPr lang="lt-LT" dirty="0" smtClean="0"/>
              <a:t>rinką;</a:t>
            </a:r>
          </a:p>
          <a:p>
            <a:r>
              <a:rPr lang="lt-LT" dirty="0" smtClean="0"/>
              <a:t>3. prisidedant </a:t>
            </a:r>
            <a:r>
              <a:rPr lang="lt-LT" dirty="0"/>
              <a:t>prie lyčių lygybės ir įvairovės per valdymo </a:t>
            </a:r>
            <a:r>
              <a:rPr lang="lt-LT" dirty="0" smtClean="0"/>
              <a:t>strategijas;</a:t>
            </a:r>
          </a:p>
          <a:p>
            <a:r>
              <a:rPr lang="lt-LT" dirty="0" smtClean="0"/>
              <a:t>4. darbo </a:t>
            </a:r>
            <a:r>
              <a:rPr lang="lt-LT" dirty="0"/>
              <a:t>vietų </a:t>
            </a:r>
            <a:r>
              <a:rPr lang="lt-LT" dirty="0" smtClean="0"/>
              <a:t>kūrime, </a:t>
            </a:r>
            <a:r>
              <a:rPr lang="lt-LT" dirty="0"/>
              <a:t>vykdant integraciją ir kovojant su </a:t>
            </a:r>
            <a:r>
              <a:rPr lang="lt-LT" dirty="0" smtClean="0"/>
              <a:t>diskriminacija.</a:t>
            </a:r>
          </a:p>
          <a:p>
            <a:endParaRPr lang="lt-LT" dirty="0" smtClean="0"/>
          </a:p>
          <a:p>
            <a:r>
              <a:rPr lang="lt-LT" dirty="0" smtClean="0"/>
              <a:t>Ieškome </a:t>
            </a:r>
            <a:r>
              <a:rPr lang="lt-LT" dirty="0"/>
              <a:t>gerų projektų, kurie prisidėtų prie </a:t>
            </a:r>
            <a:r>
              <a:rPr lang="lt-LT" dirty="0" err="1"/>
              <a:t>įtraukesnės</a:t>
            </a:r>
            <a:r>
              <a:rPr lang="lt-LT" dirty="0"/>
              <a:t> visuomenės ir nediskriminavimo bet kuriame asmenyje. </a:t>
            </a:r>
            <a:r>
              <a:rPr lang="lt-LT" dirty="0" smtClean="0"/>
              <a:t>Ypač </a:t>
            </a:r>
            <a:r>
              <a:rPr lang="lt-LT" dirty="0"/>
              <a:t>svarbūs projektai, remiantys lyčių lygybę; </a:t>
            </a:r>
            <a:r>
              <a:rPr lang="lt-LT" dirty="0" smtClean="0"/>
              <a:t>padedantys panaikinti </a:t>
            </a:r>
            <a:r>
              <a:rPr lang="lt-LT" dirty="0"/>
              <a:t>vyrų ir moterų darbo užmokesčio skirtumus, </a:t>
            </a:r>
            <a:r>
              <a:rPr lang="lt-LT" dirty="0" smtClean="0"/>
              <a:t>padidinantys </a:t>
            </a:r>
            <a:r>
              <a:rPr lang="lt-LT" dirty="0"/>
              <a:t>lyčių pusiausvyrą priimant sprendimus, </a:t>
            </a:r>
            <a:r>
              <a:rPr lang="lt-LT" dirty="0" smtClean="0"/>
              <a:t>panaikinantys </a:t>
            </a:r>
            <a:r>
              <a:rPr lang="lt-LT" dirty="0"/>
              <a:t>smurtą dėl lyties ir </a:t>
            </a:r>
            <a:r>
              <a:rPr lang="lt-LT" dirty="0" err="1" smtClean="0"/>
              <a:t>skatintys</a:t>
            </a:r>
            <a:r>
              <a:rPr lang="lt-LT" dirty="0" smtClean="0"/>
              <a:t> </a:t>
            </a:r>
            <a:r>
              <a:rPr lang="lt-LT" dirty="0"/>
              <a:t>lyčių lygybę ne tik ES. Tai gali apimti </a:t>
            </a:r>
            <a:r>
              <a:rPr lang="lt-LT" dirty="0" smtClean="0"/>
              <a:t>veiklas </a:t>
            </a:r>
            <a:r>
              <a:rPr lang="lt-LT" dirty="0"/>
              <a:t>darbo rinkoje, švietimo sektoriuje, vietos bendruomenėse ir tarptautiniuose tinkluose.</a:t>
            </a:r>
          </a:p>
        </p:txBody>
      </p:sp>
    </p:spTree>
    <p:extLst>
      <p:ext uri="{BB962C8B-B14F-4D97-AF65-F5344CB8AC3E}">
        <p14:creationId xmlns:p14="http://schemas.microsoft.com/office/powerpoint/2010/main" val="297229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332656"/>
            <a:ext cx="7920880" cy="864096"/>
          </a:xfrm>
        </p:spPr>
        <p:txBody>
          <a:bodyPr>
            <a:normAutofit fontScale="90000"/>
          </a:bodyPr>
          <a:lstStyle/>
          <a:p>
            <a:r>
              <a:rPr lang="en-US" sz="2000" b="1" dirty="0"/>
              <a:t>URBAN Europe</a:t>
            </a:r>
            <a:r>
              <a:rPr lang="en-US" sz="2000" dirty="0"/>
              <a:t>: Promoting green, sustainable and circular food systems in functional urban areas</a:t>
            </a:r>
            <a:r>
              <a:rPr lang="lt-LT" sz="2000" dirty="0"/>
              <a:t> (</a:t>
            </a:r>
            <a:r>
              <a:rPr lang="lt-LT" sz="2000" i="1" dirty="0">
                <a:solidFill>
                  <a:schemeClr val="accent1">
                    <a:lumMod val="75000"/>
                  </a:schemeClr>
                </a:solidFill>
              </a:rPr>
              <a:t>ekologiško, tvaraus ir žiedinio maisto sistemų skatinimas funkcinėse miesto vietovėse</a:t>
            </a:r>
            <a:r>
              <a:rPr lang="lt-LT" sz="2000" i="1" dirty="0"/>
              <a:t>)</a:t>
            </a:r>
            <a:endParaRPr lang="en-US" sz="2000" i="1" dirty="0"/>
          </a:p>
        </p:txBody>
      </p:sp>
      <p:sp>
        <p:nvSpPr>
          <p:cNvPr id="3" name="Turinio vietos rezervavimo ženklas 2"/>
          <p:cNvSpPr>
            <a:spLocks noGrp="1"/>
          </p:cNvSpPr>
          <p:nvPr>
            <p:ph sz="quarter" idx="1"/>
          </p:nvPr>
        </p:nvSpPr>
        <p:spPr>
          <a:xfrm>
            <a:off x="467544" y="1556792"/>
            <a:ext cx="8291264" cy="5112568"/>
          </a:xfrm>
        </p:spPr>
        <p:txBody>
          <a:bodyPr>
            <a:normAutofit fontScale="77500" lnSpcReduction="20000"/>
          </a:bodyPr>
          <a:lstStyle/>
          <a:p>
            <a:pPr marL="0" indent="0">
              <a:buNone/>
            </a:pPr>
            <a:r>
              <a:rPr lang="en-US" b="1" dirty="0"/>
              <a:t>URBAN</a:t>
            </a:r>
            <a:r>
              <a:rPr lang="en-US" b="1" dirty="0" smtClean="0"/>
              <a:t> </a:t>
            </a:r>
            <a:r>
              <a:rPr lang="lt-LT" dirty="0" smtClean="0"/>
              <a:t>projektai </a:t>
            </a:r>
            <a:r>
              <a:rPr lang="lt-LT" dirty="0"/>
              <a:t>turi aiškiai parodyti naujoves: </a:t>
            </a:r>
            <a:endParaRPr lang="lt-LT" dirty="0" smtClean="0"/>
          </a:p>
          <a:p>
            <a:r>
              <a:rPr lang="lt-LT" dirty="0" smtClean="0"/>
              <a:t>1. skatinant aktyvų </a:t>
            </a:r>
            <a:r>
              <a:rPr lang="lt-LT" dirty="0"/>
              <a:t>bendradarbiavimą tarp miesto ir kaimo suinteresuotųjų šalių; </a:t>
            </a:r>
            <a:endParaRPr lang="lt-LT" dirty="0" smtClean="0"/>
          </a:p>
          <a:p>
            <a:r>
              <a:rPr lang="lt-LT" dirty="0" smtClean="0"/>
              <a:t>2. prisidedant prie </a:t>
            </a:r>
            <a:r>
              <a:rPr lang="lt-LT" dirty="0"/>
              <a:t>anglies dvideginio išmetimo mažinimo per </a:t>
            </a:r>
            <a:r>
              <a:rPr lang="lt-LT" dirty="0" smtClean="0"/>
              <a:t>metus, </a:t>
            </a:r>
            <a:r>
              <a:rPr lang="lt-LT" dirty="0"/>
              <a:t>renkant maisto atliekas ir valdant ekologiškus sprendimus tiekimo grandinės valdymo srityje</a:t>
            </a:r>
            <a:r>
              <a:rPr lang="lt-LT" dirty="0" smtClean="0"/>
              <a:t>;</a:t>
            </a:r>
          </a:p>
          <a:p>
            <a:r>
              <a:rPr lang="lt-LT" dirty="0" smtClean="0"/>
              <a:t> 3. teigiamai </a:t>
            </a:r>
            <a:r>
              <a:rPr lang="lt-LT" dirty="0"/>
              <a:t>veikiant kaimo </a:t>
            </a:r>
            <a:r>
              <a:rPr lang="lt-LT" dirty="0" smtClean="0"/>
              <a:t>vietoves </a:t>
            </a:r>
            <a:r>
              <a:rPr lang="lt-LT" dirty="0"/>
              <a:t>arba pakrančių bendruomenės miesto funkcinėje </a:t>
            </a:r>
            <a:r>
              <a:rPr lang="lt-LT" dirty="0" smtClean="0"/>
              <a:t>zonoje;</a:t>
            </a:r>
          </a:p>
          <a:p>
            <a:r>
              <a:rPr lang="lt-LT" dirty="0" smtClean="0"/>
              <a:t> 4. kuriant </a:t>
            </a:r>
            <a:r>
              <a:rPr lang="lt-LT" dirty="0"/>
              <a:t>darbo vietas vietos maisto pramonėje.</a:t>
            </a:r>
            <a:endParaRPr lang="lt-LT" dirty="0" smtClean="0"/>
          </a:p>
          <a:p>
            <a:endParaRPr lang="lt-LT" dirty="0" smtClean="0"/>
          </a:p>
          <a:p>
            <a:r>
              <a:rPr lang="lt-LT" dirty="0" smtClean="0"/>
              <a:t>Ieškome gerų </a:t>
            </a:r>
            <a:r>
              <a:rPr lang="lt-LT" dirty="0"/>
              <a:t>projektų, kurie </a:t>
            </a:r>
            <a:r>
              <a:rPr lang="lt-LT" dirty="0" smtClean="0"/>
              <a:t>prisideda </a:t>
            </a:r>
            <a:r>
              <a:rPr lang="lt-LT" dirty="0"/>
              <a:t>prie sveiko, sąžiningo, ekologiško, tvaraus ir atsparaus maisto sistemų visuose </a:t>
            </a:r>
            <a:r>
              <a:rPr lang="lt-LT" dirty="0" smtClean="0"/>
              <a:t>miestuose- regionuose Europoje. Svarbūs projektai, kurie pagerina </a:t>
            </a:r>
            <a:r>
              <a:rPr lang="lt-LT" dirty="0"/>
              <a:t>vietinius gamybos ciklus ir skatina novatoriškus sprendimus tvariam tiekimo grandinės valdymui funkcinėse miesto vietovėse. Tai gali apimti miesto maisto sistemų naujoves, tvarių ekologiškų maisto produktų skatinimą, „farm2fork“ koncepcijas, maisto atliekų mažinimą ir vengimą, vietos maisto paslaugas ir rinkas, švietimą ir gebėjimų stiprinimą, ekologiško ir tvaraus maisto rinkodarą.</a:t>
            </a:r>
          </a:p>
        </p:txBody>
      </p:sp>
    </p:spTree>
    <p:extLst>
      <p:ext uri="{BB962C8B-B14F-4D97-AF65-F5344CB8AC3E}">
        <p14:creationId xmlns:p14="http://schemas.microsoft.com/office/powerpoint/2010/main" val="3339021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67544" y="332656"/>
            <a:ext cx="8136904" cy="936104"/>
          </a:xfrm>
        </p:spPr>
        <p:txBody>
          <a:bodyPr>
            <a:normAutofit/>
          </a:bodyPr>
          <a:lstStyle/>
          <a:p>
            <a:r>
              <a:rPr lang="en-US" sz="1800" b="1" dirty="0"/>
              <a:t>TOPIC OF THE YEAR</a:t>
            </a:r>
            <a:r>
              <a:rPr lang="en-US" sz="1800" dirty="0"/>
              <a:t>: </a:t>
            </a:r>
            <a:r>
              <a:rPr lang="en-US" sz="1800" b="1" dirty="0">
                <a:solidFill>
                  <a:schemeClr val="tx1"/>
                </a:solidFill>
              </a:rPr>
              <a:t>Enhancing green mobility in the regions: European Year of Rail 2021</a:t>
            </a:r>
            <a:r>
              <a:rPr lang="lt-LT" sz="1800" b="1" dirty="0">
                <a:solidFill>
                  <a:schemeClr val="tx1"/>
                </a:solidFill>
              </a:rPr>
              <a:t> </a:t>
            </a:r>
            <a:r>
              <a:rPr lang="lt-LT" sz="1800" b="1" dirty="0"/>
              <a:t>(</a:t>
            </a:r>
            <a:r>
              <a:rPr lang="lt-LT" sz="1800" i="1" dirty="0">
                <a:solidFill>
                  <a:schemeClr val="accent1">
                    <a:lumMod val="75000"/>
                  </a:schemeClr>
                </a:solidFill>
              </a:rPr>
              <a:t>Ekologiško </a:t>
            </a:r>
            <a:r>
              <a:rPr lang="lt-LT" sz="1800" i="1" dirty="0" err="1">
                <a:solidFill>
                  <a:schemeClr val="accent1">
                    <a:lumMod val="75000"/>
                  </a:schemeClr>
                </a:solidFill>
              </a:rPr>
              <a:t>judumo</a:t>
            </a:r>
            <a:r>
              <a:rPr lang="lt-LT" sz="1800" i="1" dirty="0">
                <a:solidFill>
                  <a:schemeClr val="accent1">
                    <a:lumMod val="75000"/>
                  </a:schemeClr>
                </a:solidFill>
              </a:rPr>
              <a:t> regionuose stiprinimas: Europos geležinkelio metai 2021</a:t>
            </a:r>
            <a:r>
              <a:rPr lang="lt-LT" sz="1800" i="1" dirty="0"/>
              <a:t>)</a:t>
            </a:r>
            <a:endParaRPr lang="en-US" sz="1800" b="1" i="1" dirty="0">
              <a:solidFill>
                <a:schemeClr val="accent1">
                  <a:lumMod val="75000"/>
                </a:schemeClr>
              </a:solidFill>
            </a:endParaRPr>
          </a:p>
        </p:txBody>
      </p:sp>
      <p:sp>
        <p:nvSpPr>
          <p:cNvPr id="3" name="Turinio vietos rezervavimo ženklas 2"/>
          <p:cNvSpPr>
            <a:spLocks noGrp="1"/>
          </p:cNvSpPr>
          <p:nvPr>
            <p:ph sz="quarter" idx="1"/>
          </p:nvPr>
        </p:nvSpPr>
        <p:spPr>
          <a:xfrm>
            <a:off x="467544" y="1484784"/>
            <a:ext cx="8424936" cy="5256584"/>
          </a:xfrm>
        </p:spPr>
        <p:txBody>
          <a:bodyPr>
            <a:normAutofit fontScale="85000" lnSpcReduction="10000"/>
          </a:bodyPr>
          <a:lstStyle/>
          <a:p>
            <a:pPr marL="0" indent="0">
              <a:buNone/>
            </a:pPr>
            <a:r>
              <a:rPr lang="en-US" b="1" dirty="0"/>
              <a:t>European Year of Rail 2021</a:t>
            </a:r>
            <a:r>
              <a:rPr lang="en-US" b="1" dirty="0" smtClean="0"/>
              <a:t> </a:t>
            </a:r>
            <a:r>
              <a:rPr lang="lt-LT" dirty="0" smtClean="0"/>
              <a:t>projektai </a:t>
            </a:r>
            <a:r>
              <a:rPr lang="lt-LT" dirty="0"/>
              <a:t>turi aiškiai parodyti naujoves: </a:t>
            </a:r>
            <a:endParaRPr lang="lt-LT" dirty="0" smtClean="0"/>
          </a:p>
          <a:p>
            <a:r>
              <a:rPr lang="lt-LT" dirty="0" smtClean="0"/>
              <a:t>1. </a:t>
            </a:r>
            <a:r>
              <a:rPr lang="lt-LT" dirty="0"/>
              <a:t>teigiamą poveikį vietos ir regionų mobilumui, ypač tose srityse, kurios tiesiogiai veikia </a:t>
            </a:r>
            <a:r>
              <a:rPr lang="lt-LT" dirty="0" smtClean="0"/>
              <a:t>keleivius; </a:t>
            </a:r>
          </a:p>
          <a:p>
            <a:r>
              <a:rPr lang="lt-LT" dirty="0" smtClean="0"/>
              <a:t>2. prisidedant prie </a:t>
            </a:r>
            <a:r>
              <a:rPr lang="lt-LT" dirty="0"/>
              <a:t>regioninių mobilumo plėtros </a:t>
            </a:r>
            <a:r>
              <a:rPr lang="lt-LT" dirty="0" smtClean="0"/>
              <a:t>planų;</a:t>
            </a:r>
          </a:p>
          <a:p>
            <a:r>
              <a:rPr lang="lt-LT" dirty="0" smtClean="0"/>
              <a:t>3. </a:t>
            </a:r>
            <a:r>
              <a:rPr lang="lt-LT" dirty="0"/>
              <a:t>mažinant išmetamo CO2 kiekį </a:t>
            </a:r>
            <a:r>
              <a:rPr lang="lt-LT" dirty="0" smtClean="0"/>
              <a:t>(per metus) </a:t>
            </a:r>
            <a:r>
              <a:rPr lang="lt-LT" dirty="0"/>
              <a:t>pasitelkiant </a:t>
            </a:r>
            <a:r>
              <a:rPr lang="lt-LT" dirty="0" err="1"/>
              <a:t>judumo</a:t>
            </a:r>
            <a:r>
              <a:rPr lang="lt-LT" dirty="0"/>
              <a:t> </a:t>
            </a:r>
            <a:r>
              <a:rPr lang="lt-LT" dirty="0" smtClean="0"/>
              <a:t>priemones;</a:t>
            </a:r>
          </a:p>
          <a:p>
            <a:r>
              <a:rPr lang="lt-LT" dirty="0" smtClean="0"/>
              <a:t>4. didinant </a:t>
            </a:r>
            <a:r>
              <a:rPr lang="lt-LT" dirty="0" err="1"/>
              <a:t>daugiarūšiškumą</a:t>
            </a:r>
            <a:r>
              <a:rPr lang="lt-LT" dirty="0"/>
              <a:t>, susiejant geležinkelių sprendimus su kitais ekologiško </a:t>
            </a:r>
            <a:r>
              <a:rPr lang="lt-LT" dirty="0" err="1"/>
              <a:t>judumo</a:t>
            </a:r>
            <a:r>
              <a:rPr lang="lt-LT" dirty="0"/>
              <a:t> būdais</a:t>
            </a:r>
            <a:r>
              <a:rPr lang="lt-LT" dirty="0" smtClean="0"/>
              <a:t>.</a:t>
            </a:r>
          </a:p>
          <a:p>
            <a:endParaRPr lang="lt-LT" dirty="0" smtClean="0"/>
          </a:p>
          <a:p>
            <a:r>
              <a:rPr lang="lt-LT" dirty="0" smtClean="0"/>
              <a:t>Ieškome gerų </a:t>
            </a:r>
            <a:r>
              <a:rPr lang="lt-LT" dirty="0"/>
              <a:t>projektų, kurie prisidėtų prie saugesnių ir tvaresnių </a:t>
            </a:r>
            <a:r>
              <a:rPr lang="lt-LT" dirty="0" err="1"/>
              <a:t>judumo</a:t>
            </a:r>
            <a:r>
              <a:rPr lang="lt-LT" dirty="0"/>
              <a:t> sistemų, siekiant pagerinti Europos įmonių ir piliečių ryšį. Ypatingas dėmesys skiriamas projektams, kurie pagerina regioninius ir vietos </a:t>
            </a:r>
            <a:r>
              <a:rPr lang="lt-LT" dirty="0" err="1"/>
              <a:t>judumo</a:t>
            </a:r>
            <a:r>
              <a:rPr lang="lt-LT" dirty="0"/>
              <a:t> sprendimus investuodami į naujas ar patobulintas geležinkelio jungtis. Tai gali apimti projektus, kurie palaiko </a:t>
            </a:r>
            <a:r>
              <a:rPr lang="lt-LT" dirty="0" err="1"/>
              <a:t>daugiarūšius</a:t>
            </a:r>
            <a:r>
              <a:rPr lang="lt-LT" dirty="0"/>
              <a:t> mazgus, palaiko ekologišką vietinį ryšį arba modernizuoja paslaugas ir infrastruktūrą</a:t>
            </a:r>
          </a:p>
        </p:txBody>
      </p:sp>
    </p:spTree>
    <p:extLst>
      <p:ext uri="{BB962C8B-B14F-4D97-AF65-F5344CB8AC3E}">
        <p14:creationId xmlns:p14="http://schemas.microsoft.com/office/powerpoint/2010/main" val="3862653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dirty="0" smtClean="0"/>
              <a:t>Projektų Kriterijai:</a:t>
            </a:r>
            <a:endParaRPr lang="lt-LT" dirty="0"/>
          </a:p>
        </p:txBody>
      </p:sp>
      <p:sp>
        <p:nvSpPr>
          <p:cNvPr id="3" name="Turinio vietos rezervavimo ženklas 2"/>
          <p:cNvSpPr>
            <a:spLocks noGrp="1"/>
          </p:cNvSpPr>
          <p:nvPr>
            <p:ph sz="quarter" idx="1"/>
          </p:nvPr>
        </p:nvSpPr>
        <p:spPr>
          <a:xfrm>
            <a:off x="611560" y="1844824"/>
            <a:ext cx="8208912" cy="3845024"/>
          </a:xfrm>
        </p:spPr>
        <p:txBody>
          <a:bodyPr/>
          <a:lstStyle/>
          <a:p>
            <a:r>
              <a:rPr lang="lt-LT" dirty="0" err="1" smtClean="0">
                <a:solidFill>
                  <a:schemeClr val="accent1">
                    <a:lumMod val="75000"/>
                  </a:schemeClr>
                </a:solidFill>
              </a:rPr>
              <a:t>Inovatyvu</a:t>
            </a:r>
            <a:r>
              <a:rPr lang="lt-LT" dirty="0" smtClean="0">
                <a:solidFill>
                  <a:schemeClr val="accent1">
                    <a:lumMod val="75000"/>
                  </a:schemeClr>
                </a:solidFill>
              </a:rPr>
              <a:t> (tai kas nėra įprasta ar standartas);</a:t>
            </a:r>
          </a:p>
          <a:p>
            <a:r>
              <a:rPr lang="lt-LT" dirty="0" smtClean="0"/>
              <a:t>Geras rezultatas ir poveikis bei regioninis kontekstas;</a:t>
            </a:r>
          </a:p>
          <a:p>
            <a:r>
              <a:rPr lang="lt-LT" dirty="0" smtClean="0"/>
              <a:t>Finansinis stabilumas, bei projekto tęstinumas po projekto pabaigos;</a:t>
            </a:r>
          </a:p>
          <a:p>
            <a:r>
              <a:rPr lang="lt-LT" dirty="0" smtClean="0"/>
              <a:t>Projektas gali būti pritaikytas ar būti pavyzdys kitiems regionams; </a:t>
            </a:r>
          </a:p>
          <a:p>
            <a:r>
              <a:rPr lang="lt-LT" dirty="0" smtClean="0"/>
              <a:t>Tinkamas projekto tikslų/rezultatų viešinimas;</a:t>
            </a:r>
          </a:p>
          <a:p>
            <a:r>
              <a:rPr lang="lt-LT" dirty="0" smtClean="0"/>
              <a:t>Kitų grupių </a:t>
            </a:r>
            <a:r>
              <a:rPr lang="lt-LT" dirty="0" err="1" smtClean="0"/>
              <a:t>įtrauktis</a:t>
            </a:r>
            <a:r>
              <a:rPr lang="lt-LT" dirty="0" smtClean="0"/>
              <a:t> planuojant ir/ar įgyvendinant. </a:t>
            </a:r>
          </a:p>
          <a:p>
            <a:endParaRPr lang="lt-LT" dirty="0" smtClean="0"/>
          </a:p>
          <a:p>
            <a:endParaRPr lang="lt-LT" dirty="0"/>
          </a:p>
        </p:txBody>
      </p:sp>
    </p:spTree>
    <p:extLst>
      <p:ext uri="{BB962C8B-B14F-4D97-AF65-F5344CB8AC3E}">
        <p14:creationId xmlns:p14="http://schemas.microsoft.com/office/powerpoint/2010/main" val="11541680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šdailintas">
  <a:themeElements>
    <a:clrScheme name="Išdailintas">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Išdailintas">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Išdailintas">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5641</TotalTime>
  <Words>1041</Words>
  <Application>Microsoft Office PowerPoint</Application>
  <PresentationFormat>Demonstracija ekrane (4:3)</PresentationFormat>
  <Paragraphs>72</Paragraphs>
  <Slides>10</Slides>
  <Notes>0</Notes>
  <HiddenSlides>0</HiddenSlides>
  <MMClips>0</MMClips>
  <ScaleCrop>false</ScaleCrop>
  <HeadingPairs>
    <vt:vector size="4" baseType="variant">
      <vt:variant>
        <vt:lpstr>Tema</vt:lpstr>
      </vt:variant>
      <vt:variant>
        <vt:i4>1</vt:i4>
      </vt:variant>
      <vt:variant>
        <vt:lpstr>Skaidrių pavadinimai</vt:lpstr>
      </vt:variant>
      <vt:variant>
        <vt:i4>10</vt:i4>
      </vt:variant>
    </vt:vector>
  </HeadingPairs>
  <TitlesOfParts>
    <vt:vector size="11" baseType="lpstr">
      <vt:lpstr>Išdailintas</vt:lpstr>
      <vt:lpstr>Kasmetiniai Europos projektų apdovanojimai REGIOSTARS2021</vt:lpstr>
      <vt:lpstr>REGIOSTARS2021 5 – apdovanojimų kategorijos:</vt:lpstr>
      <vt:lpstr>REGIOSTARS2021 5 – apdovanojimų kategorijos:</vt:lpstr>
      <vt:lpstr>                                                                                                                 SMART Europe: Increasing the competitiveness of local businesses in a digital world (vietos verslo konkurencingumo didinimas skaitmeniniame pasaulyje) </vt:lpstr>
      <vt:lpstr>GREEN Europe: Green and resilient communities in urban and rural setting  (žalios ir atsparios bendruomenės miesto ir kaimo aplinkoje)</vt:lpstr>
      <vt:lpstr>FAIR Europe: Fostering inclusion and anti-discrimination (įtraukties ir kovos su diskriminacija skatinimas)</vt:lpstr>
      <vt:lpstr>URBAN Europe: Promoting green, sustainable and circular food systems in functional urban areas (ekologiško, tvaraus ir žiedinio maisto sistemų skatinimas funkcinėse miesto vietovėse)</vt:lpstr>
      <vt:lpstr>TOPIC OF THE YEAR: Enhancing green mobility in the regions: European Year of Rail 2021 (Ekologiško judumo regionuose stiprinimas: Europos geležinkelio metai 2021)</vt:lpstr>
      <vt:lpstr>Projektų Kriterijai:</vt:lpstr>
      <vt:lpstr>          Europos Komisija kovo 9 d. organizAVO nuotolinį seminarą                     "REGIOSTARS Awards 2021: all you need to know about the application process„  https://webcast.ec.europa.eu/regiostars-awards-2021-all-you-need-to-know-about-the-application-process  Kita informacija: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Kasmetiniai Europos projektų apdovanojimai REGIOSTARS2021</dc:title>
  <dc:creator>Ilma Skukauskaitė</dc:creator>
  <cp:lastModifiedBy>Ilma Skukauskaitė</cp:lastModifiedBy>
  <cp:revision>49</cp:revision>
  <dcterms:created xsi:type="dcterms:W3CDTF">2021-03-04T14:59:56Z</dcterms:created>
  <dcterms:modified xsi:type="dcterms:W3CDTF">2021-03-12T13:14:47Z</dcterms:modified>
</cp:coreProperties>
</file>