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9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247983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4105066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192574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3854634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1296401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C92C10F7-6192-48ED-8275-23683EE8662D}" type="datetimeFigureOut">
              <a:rPr lang="lt-LT" smtClean="0"/>
              <a:t>2018-09-05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193160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C92C10F7-6192-48ED-8275-23683EE8662D}" type="datetimeFigureOut">
              <a:rPr lang="lt-LT" smtClean="0"/>
              <a:t>2018-09-05</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1927925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C92C10F7-6192-48ED-8275-23683EE8662D}" type="datetimeFigureOut">
              <a:rPr lang="lt-LT" smtClean="0"/>
              <a:t>2018-09-05</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309829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C92C10F7-6192-48ED-8275-23683EE8662D}" type="datetimeFigureOut">
              <a:rPr lang="lt-LT" smtClean="0"/>
              <a:t>2018-09-05</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218607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92C10F7-6192-48ED-8275-23683EE8662D}" type="datetimeFigureOut">
              <a:rPr lang="lt-LT" smtClean="0"/>
              <a:t>2018-09-05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52601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92C10F7-6192-48ED-8275-23683EE8662D}" type="datetimeFigureOut">
              <a:rPr lang="lt-LT" smtClean="0"/>
              <a:t>2018-09-05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D9491AB-4A5D-46AB-B46A-A73FDDFD78C5}" type="slidenum">
              <a:rPr lang="lt-LT" smtClean="0"/>
              <a:t>‹#›</a:t>
            </a:fld>
            <a:endParaRPr lang="lt-LT"/>
          </a:p>
        </p:txBody>
      </p:sp>
    </p:spTree>
    <p:extLst>
      <p:ext uri="{BB962C8B-B14F-4D97-AF65-F5344CB8AC3E}">
        <p14:creationId xmlns:p14="http://schemas.microsoft.com/office/powerpoint/2010/main" val="294894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C10F7-6192-48ED-8275-23683EE8662D}" type="datetimeFigureOut">
              <a:rPr lang="lt-LT" smtClean="0"/>
              <a:t>2018-09-05</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491AB-4A5D-46AB-B46A-A73FDDFD78C5}" type="slidenum">
              <a:rPr lang="lt-LT" smtClean="0"/>
              <a:t>‹#›</a:t>
            </a:fld>
            <a:endParaRPr lang="lt-LT"/>
          </a:p>
        </p:txBody>
      </p:sp>
    </p:spTree>
    <p:extLst>
      <p:ext uri="{BB962C8B-B14F-4D97-AF65-F5344CB8AC3E}">
        <p14:creationId xmlns:p14="http://schemas.microsoft.com/office/powerpoint/2010/main" val="3248367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4217440912"/>
              </p:ext>
            </p:extLst>
          </p:nvPr>
        </p:nvGraphicFramePr>
        <p:xfrm>
          <a:off x="557517" y="4"/>
          <a:ext cx="8084060" cy="7648664"/>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614220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3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Stebėsenos komitetas informuojamas, kad </a:t>
                      </a:r>
                      <a:r>
                        <a:rPr kumimoji="0" lang="lt-LT" sz="13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patikslinamos</a:t>
                      </a:r>
                      <a:r>
                        <a:rPr kumimoji="0" lang="lt-LT" sz="13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Sveikatos netolygumų mažinimo veiksmų plano </a:t>
                      </a:r>
                      <a:r>
                        <a:rPr kumimoji="0" lang="lt-LT" sz="13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priedo 24.4, 2 priedo 9.5.10, 3 priedo 38.12, 4 priedo 33.1.6, 5 priedo 23.4.3 ir 24.4., 6 priedo 22.3, 7 priedo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51</a:t>
                      </a:r>
                      <a:r>
                        <a:rPr lang="lt-LT" sz="1300" b="1" kern="1200" baseline="30000" dirty="0">
                          <a:solidFill>
                            <a:schemeClr val="tx1"/>
                          </a:solidFill>
                          <a:effectLst/>
                          <a:latin typeface="Times New Roman" panose="02020603050405020304" pitchFamily="18" charset="0"/>
                          <a:ea typeface="MS PGothic" pitchFamily="34" charset="-128"/>
                          <a:cs typeface="Times New Roman" panose="02020603050405020304" pitchFamily="18" charset="0"/>
                        </a:rPr>
                        <a:t>1 </a:t>
                      </a:r>
                      <a:r>
                        <a:rPr kumimoji="0" lang="lt-LT" sz="1300" b="1" i="0" u="none" strike="noStrike" kern="1200" cap="none" spc="0" normalizeH="0" baseline="0" noProof="0" dirty="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papunkčių nuostatos bei </a:t>
                      </a:r>
                      <a:r>
                        <a:rPr kumimoji="0" lang="lt-LT" sz="1300" b="0" i="0" u="none" strike="noStrike" kern="1200" cap="none" spc="0" normalizeH="0" baseline="0" noProof="0" dirty="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Sveiko senėjimo veiksmų plano </a:t>
                      </a:r>
                      <a:r>
                        <a:rPr kumimoji="0" lang="lt-LT" sz="1300" b="1" i="0" u="none" strike="noStrike" kern="1200" cap="none" spc="0" normalizeH="0" baseline="0" noProof="0" dirty="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1 priedo 30.8, 2 priedo 11.5, 3 priedo 23.4, 4 priedo 32.6, 5 priedo 50.2, 6 priedo 21.8 p</a:t>
                      </a:r>
                      <a:r>
                        <a:rPr kumimoji="0" lang="lt-LT" sz="13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apunkčių nuostatos:</a:t>
                      </a:r>
                      <a:endParaRPr kumimoji="0" lang="lt-LT" sz="13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300" b="0" i="0" u="none" strike="noStrike" kern="1200" cap="none" spc="0" normalizeH="0" baseline="0" noProof="0" dirty="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I</a:t>
                      </a:r>
                      <a:r>
                        <a:rPr lang="lt-LT" sz="1300"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šplečiama</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papunkčiuose aprašytų veiklų apimtis, papildant veiklas tikslinėmis priemonėmis sprendžiančiomis gydytojų trūkumą regionuose, skatinančiomis gydytojus rezidentus likti dirbti Lietuvoje, taip pat priemonėmis, kurios prisidės prie asmenų baigusių rezidentūrą skatinimo </a:t>
                      </a:r>
                      <a:r>
                        <a:rPr lang="lt-LT" sz="13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paslaugų teikimui būtinų specialistų </a:t>
                      </a:r>
                      <a:r>
                        <a:rPr lang="lt-LT" sz="1300" b="0" kern="1200" dirty="0" smtClean="0">
                          <a:solidFill>
                            <a:schemeClr val="tx1"/>
                          </a:solidFill>
                          <a:effectLst/>
                          <a:latin typeface="Times New Roman" panose="02020603050405020304" pitchFamily="18" charset="0"/>
                          <a:ea typeface="MS PGothic" pitchFamily="34" charset="-128"/>
                          <a:cs typeface="Times New Roman" panose="02020603050405020304" pitchFamily="18" charset="0"/>
                        </a:rPr>
                        <a:t>netolygiu pasiskirstymu </a:t>
                      </a:r>
                      <a:r>
                        <a:rPr lang="lt-LT" sz="13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pasižyminčiuose šalies regionuose</a:t>
                      </a:r>
                      <a:r>
                        <a:rPr lang="lt-LT" sz="1300" b="0" kern="1200" dirty="0" smtClean="0">
                          <a:solidFill>
                            <a:schemeClr val="tx1"/>
                          </a:solidFill>
                          <a:effectLst/>
                          <a:latin typeface="Times New Roman" panose="02020603050405020304" pitchFamily="18" charset="0"/>
                          <a:ea typeface="MS PGothic" pitchFamily="34" charset="-128"/>
                          <a:cs typeface="Times New Roman" panose="02020603050405020304" pitchFamily="18" charset="0"/>
                        </a:rPr>
                        <a:t>.</a:t>
                      </a:r>
                    </a:p>
                    <a:p>
                      <a:pPr marL="0" marR="0" lvl="0" indent="0" algn="just" defTabSz="496888" rtl="0" eaLnBrk="1" fontAlgn="base" latinLnBrk="0" hangingPunct="1">
                        <a:lnSpc>
                          <a:spcPct val="100000"/>
                        </a:lnSpc>
                        <a:spcBef>
                          <a:spcPct val="0"/>
                        </a:spcBef>
                        <a:spcAft>
                          <a:spcPct val="0"/>
                        </a:spcAft>
                        <a:buClrTx/>
                        <a:buSzTx/>
                        <a:buFontTx/>
                        <a:buNone/>
                        <a:tabLst/>
                        <a:defRPr/>
                      </a:pPr>
                      <a:endParaRPr lang="lt-LT" sz="13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300" b="0" i="0" u="sng"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Sveikatos netolygumų mažinimo veiksmų planas:</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24.4. pagal poreikį atnaujinti ambulatorines TB paslaugas (ftiziatrijos ar pulmonologijos, vaikų pulmonologijos) teikiančių sveikatos priežiūros įstaigų infrastruktūrą, reikalingą efektyvesniam pacientų ištyrimui ir TB diagnostikai, paslaugų kokybės gerinimui. Numatomas kabinetų atnaujinimas, įrangos ir baldų įsigijimas. Planuojant investicijas į infrastruktūrą būtina įvertinti 2007–2013 m. ES struktūrinių fondų investicijas į antrinių ambulatorinių paslaugų plėtrą įgyvendinant Sveikatos priežiūros sistemos reformos tęstinumo, sveikatos priežiūros infrastruktūros optimizavimo programą, patvirtintą Lietuvos Respublikos sveikatos apsaugos ministro 2008 m. vasario 29 d. įsakymu Nr. V-160 „Dėl Sveikatos priežiūros sistemos reformos tęstinumo, sveikatos priežiūros infrastruktūros optimizavimo programos patvirtinimo“. Taip pat įvertinus sergamumo TB paplitimą ir gydytojų pulmonologų pasiskirstymą Lietuvoje, savivaldybėse, kuriose ambulatorinių TB paslaugų prieinamumas teritoriniu principu yra pats sudėtingiausias, tikslinga pagal poreikį įgyvendinti veiksmus, kurie užtikrintų gydytojų pulmonologų pritraukimą, siekiant pagerinti šių paslaugų prieinamumą šalies gyventojams. Reikia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i="0"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i="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Sveikatos apsaugos ministerija, Lietuvos sveikatos mokslų universitetas, Vilniaus universitetas</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endParaRPr lang="lt-LT" sz="12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39151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929947555"/>
              </p:ext>
            </p:extLst>
          </p:nvPr>
        </p:nvGraphicFramePr>
        <p:xfrm>
          <a:off x="557517" y="4"/>
          <a:ext cx="8084060" cy="6871424"/>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59356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„9.5.10.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„38.12. siekiant didinti sveikatos priežiūros paslaugų prieinamumą,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„33.1.6. pagal poreikį ir tikslingumą finansuoti sveikatos priežiūros specialistų (kardiologų) pritraukimą į tikslines savivaldybes, kur yra šių specialistų trūkumas; siekiant didinti sveikatos priežiūros paslaugų prieinamumą,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Sveikatos apsaugos ministerija, Lietuvos sveikatos mokslų universitetas, Vilniaus universitetas;“;</a:t>
                      </a:r>
                      <a:endParaRPr lang="lt-LT" sz="120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endPar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ts val="1800"/>
                        </a:lnSpc>
                        <a:spcBef>
                          <a:spcPct val="0"/>
                        </a:spcBef>
                        <a:spcAft>
                          <a:spcPct val="0"/>
                        </a:spcAft>
                        <a:buClrTx/>
                        <a:buSzTx/>
                        <a:buFontTx/>
                        <a:buNone/>
                        <a:tabLst/>
                        <a:defRPr/>
                      </a:pPr>
                      <a:endParaRPr lang="lt-LT" sz="12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203437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704085401"/>
              </p:ext>
            </p:extLst>
          </p:nvPr>
        </p:nvGraphicFramePr>
        <p:xfrm>
          <a:off x="557517" y="4"/>
          <a:ext cx="8084060" cy="7054304"/>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887164">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23.4.3. šeimos gydytojų parengimą ir pritraukimą į tikslines savivaldybes, kur yra jų trūkumas; siekiant didinti sveikatos priežiūros paslaugų prieinamumą,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sukurti ir įdiegti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investuoti į gydytojų rezidentų</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a:t>
                      </a:r>
                      <a:r>
                        <a:rPr lang="lt-LT" sz="1300"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model</a:t>
                      </a:r>
                      <a:r>
                        <a:rPr lang="lt-LT" sz="1300" strike="sngStrike"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io</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į</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sukūrimą ir įdiegimą</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Sveikatos apsaugos ministerija, Lietuvos sveikatos mokslų universitetas, Vilniaus universitetas.“;</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„24.4. pagal poreikį finansuoti sveikatos priežiūros specialistų, teikiančių antrinės ambulatorinės ir stacionarinės sveikatos priežiūros paslaugas, skirtas galvos smegenų insulto prevencijai, diagnostikai ir gydymui, pritraukimą į tikslines savivaldybes, kur yra jų trūkumas. Siekiant didinti sveikatos priežiūros paslaugų prieinamumą,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Sveikatos apsaugos ministerija, Lietuvos sveikatos mokslų universitetas, Vilniaus universitetas;“;</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„22.3. siekiant didinti sveikatos priežiūros paslaugų prieinamumą neįgaliesiems,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endParaRPr lang="lt-LT" sz="12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11047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509172625"/>
              </p:ext>
            </p:extLst>
          </p:nvPr>
        </p:nvGraphicFramePr>
        <p:xfrm>
          <a:off x="557517" y="4"/>
          <a:ext cx="8084060" cy="7054304"/>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887164">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„51</a:t>
                      </a:r>
                      <a:r>
                        <a:rPr lang="lt-LT" sz="1300" kern="1200" baseline="30000" dirty="0">
                          <a:solidFill>
                            <a:schemeClr val="tx1"/>
                          </a:solidFill>
                          <a:effectLst/>
                          <a:latin typeface="Times New Roman" panose="02020603050405020304" pitchFamily="18" charset="0"/>
                          <a:ea typeface="MS PGothic" pitchFamily="34" charset="-128"/>
                          <a:cs typeface="Times New Roman" panose="02020603050405020304" pitchFamily="18" charset="0"/>
                        </a:rPr>
                        <a:t>1</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Numatoma siekiant didinti sveikatos priežiūros paslaugų prieinamumą vaikams,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endPar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300" b="0" i="0" u="sng" strike="noStrike" kern="1200" cap="none" spc="0" normalizeH="0" baseline="0" noProof="0" dirty="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Sveiko senėjimo veiksmų </a:t>
                      </a:r>
                      <a:r>
                        <a:rPr kumimoji="0" lang="lt-LT" sz="1300" b="0" i="0" u="sng" strike="noStrike" kern="1200" cap="none" spc="0" normalizeH="0" baseline="0" noProof="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planas</a:t>
                      </a:r>
                      <a:r>
                        <a:rPr kumimoji="0" lang="lt-LT" sz="1300" b="0" i="0" u="sng" strike="noStrike" kern="1200" cap="none" spc="0" normalizeH="0" baseline="0" noProof="0" smtClean="0">
                          <a:ln>
                            <a:noFill/>
                          </a:ln>
                          <a:solidFill>
                            <a:schemeClr val="tx1"/>
                          </a:solidFill>
                          <a:effectLst/>
                          <a:uLnTx/>
                          <a:uFillTx/>
                          <a:latin typeface="Times New Roman" panose="02020603050405020304" pitchFamily="18" charset="0"/>
                          <a:ea typeface="MS PGothic" pitchFamily="34" charset="-128"/>
                          <a:cs typeface="Times New Roman" panose="02020603050405020304" pitchFamily="18" charset="0"/>
                        </a:rPr>
                        <a:t>:</a:t>
                      </a:r>
                      <a:endPar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„30.8. Padidinti sveikatos priežiūros paslaugų, skirtų sveikam senėjimui užtikrinti, prieinamumą: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„11.5. siekiant didinti sveikatos priežiūros paslaugų prieinamumą vyresnio amžiaus žmonėms,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endParaRPr lang="lt-LT" sz="12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52027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960877871"/>
              </p:ext>
            </p:extLst>
          </p:nvPr>
        </p:nvGraphicFramePr>
        <p:xfrm>
          <a:off x="557517" y="4"/>
          <a:ext cx="8084060" cy="7084784"/>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70750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„23.4. siekiant didinti sveikatos priežiūros paslaugų prieinamumą vyresnio amžiaus žmonėms,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„32.6. siekiant didinti sveikatos priežiūros paslaugų prieinamumą vyresnio amžiaus žmonėms,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„50.2. siekiant didinti sveikatos priežiūros paslaugų prieinamumą vyresnio amžiaus žmonėms,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a:t>
                      </a:r>
                    </a:p>
                    <a:p>
                      <a:pPr marL="0" marR="0" lvl="0" indent="0" algn="just" defTabSz="496888" rtl="0" eaLnBrk="1" fontAlgn="base" latinLnBrk="0" hangingPunct="1">
                        <a:lnSpc>
                          <a:spcPct val="100000"/>
                        </a:lnSpc>
                        <a:spcBef>
                          <a:spcPct val="0"/>
                        </a:spcBef>
                        <a:spcAft>
                          <a:spcPct val="0"/>
                        </a:spcAft>
                        <a:buClrTx/>
                        <a:buSzTx/>
                        <a:buFontTx/>
                        <a:buNone/>
                        <a:tabLst/>
                        <a:defRPr/>
                      </a:pPr>
                      <a:endParaRPr lang="lt-LT" sz="13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ts val="1800"/>
                        </a:lnSpc>
                        <a:spcBef>
                          <a:spcPct val="0"/>
                        </a:spcBef>
                        <a:spcAft>
                          <a:spcPct val="0"/>
                        </a:spcAft>
                        <a:buClrTx/>
                        <a:buSzTx/>
                        <a:buFontTx/>
                        <a:buNone/>
                        <a:tabLst/>
                        <a:defRPr/>
                      </a:pPr>
                      <a:endPar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601349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560" y="-1179512"/>
            <a:ext cx="862272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914308" y="-521254"/>
            <a:ext cx="7268860" cy="33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4368" tIns="42183" rIns="84368" bIns="42183">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21118">
              <a:lnSpc>
                <a:spcPct val="81000"/>
              </a:lnSpc>
              <a:spcBef>
                <a:spcPct val="0"/>
              </a:spcBef>
              <a:buClr>
                <a:srgbClr val="000000"/>
              </a:buClr>
              <a:buNone/>
              <a:defRPr/>
            </a:pPr>
            <a:r>
              <a:rPr lang="lt-LT" altLang="lt-LT" sz="2000" b="1" dirty="0">
                <a:solidFill>
                  <a:srgbClr val="000000"/>
                </a:solidFill>
                <a:latin typeface="Calibri"/>
              </a:rPr>
              <a:t>INFORMACIJA DĖL PATVIRTINTO PROJEKTŲ ATRANKOS KRITERIJAUS </a:t>
            </a:r>
            <a:endParaRPr lang="lt-LT" altLang="lt-LT" sz="2000" dirty="0">
              <a:solidFill>
                <a:srgbClr val="000000"/>
              </a:solidFill>
              <a:latin typeface="Calibri"/>
            </a:endParaRPr>
          </a:p>
        </p:txBody>
      </p:sp>
      <p:sp>
        <p:nvSpPr>
          <p:cNvPr id="15364" name="TextBox 5"/>
          <p:cNvSpPr txBox="1">
            <a:spLocks noChangeArrowheads="1"/>
          </p:cNvSpPr>
          <p:nvPr/>
        </p:nvSpPr>
        <p:spPr bwMode="auto">
          <a:xfrm>
            <a:off x="1015928" y="1413637"/>
            <a:ext cx="7167240" cy="30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494" tIns="38748" rIns="77494" bIns="3874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21118">
              <a:spcBef>
                <a:spcPct val="0"/>
              </a:spcBef>
              <a:buNone/>
            </a:pPr>
            <a:endParaRPr lang="en-US" altLang="lt-LT" sz="15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925354453"/>
              </p:ext>
            </p:extLst>
          </p:nvPr>
        </p:nvGraphicFramePr>
        <p:xfrm>
          <a:off x="557517" y="4"/>
          <a:ext cx="8084060" cy="6257645"/>
        </p:xfrm>
        <a:graphic>
          <a:graphicData uri="http://schemas.openxmlformats.org/drawingml/2006/table">
            <a:tbl>
              <a:tblPr/>
              <a:tblGrid>
                <a:gridCol w="1834198">
                  <a:extLst>
                    <a:ext uri="{9D8B030D-6E8A-4147-A177-3AD203B41FA5}">
                      <a16:colId xmlns="" xmlns:a16="http://schemas.microsoft.com/office/drawing/2014/main" val="20000"/>
                    </a:ext>
                  </a:extLst>
                </a:gridCol>
                <a:gridCol w="6249862">
                  <a:extLst>
                    <a:ext uri="{9D8B030D-6E8A-4147-A177-3AD203B41FA5}">
                      <a16:colId xmlns="" xmlns:a16="http://schemas.microsoft.com/office/drawing/2014/main" val="20001"/>
                    </a:ext>
                  </a:extLst>
                </a:gridCol>
              </a:tblGrid>
              <a:tr h="63155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altLang="lt-LT" sz="1400" b="1" dirty="0">
                          <a:solidFill>
                            <a:schemeClr val="tx1"/>
                          </a:solidFill>
                          <a:latin typeface="Times New Roman" panose="02020603050405020304" pitchFamily="18" charset="0"/>
                          <a:cs typeface="Times New Roman" panose="02020603050405020304" pitchFamily="18" charset="0"/>
                        </a:rPr>
                        <a:t>08.4.2-ESFA-V-617 „Specialistų pritraukimas sveikatos netolygumams mažinti“ </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5626093">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„21.8. siekiant didinti sveikatos priežiūros paslaugų prieinamumą vyresnio amžiaus žmonėms,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vykdyti reformą rezidentūros studijų srityje: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sukurti ir įdiegti gydytojų rezidentų </a:t>
                      </a:r>
                      <a:r>
                        <a:rPr lang="lt-LT" sz="1300" b="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etapinių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pakopinių</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kompetencijų modelį, </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įgyvendinti priemones,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kuriomis sprendžiamas gydytojų trūkumas regionuose ir gydytojai rezidentai skatinami likti dirbti Lietuvoje (socialinių garantijų gydytojams rezidentams gerinimas), </a:t>
                      </a:r>
                      <a:r>
                        <a:rPr lang="lt-LT" sz="1300"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taip pat skatinti</a:t>
                      </a:r>
                      <a:r>
                        <a:rPr lang="lt-LT" sz="1300" b="1" i="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rezidentūrą baigusius asmenis </a:t>
                      </a:r>
                      <a:r>
                        <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dirbti asmens sveikatos priežiūros įstaigose, esančiose sveikatos priežiūros specialistų netolygiu pasiskirstymu pasižyminčiuose šalies regionuose </a:t>
                      </a:r>
                      <a:r>
                        <a:rPr lang="lt-LT" sz="1300"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gydytojus rezidentus pakopinių kompetencijų modelio diegimo metu</a:t>
                      </a:r>
                      <a:r>
                        <a:rPr lang="lt-LT" sz="13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Vykdytojai – Lietuvos sveikatos mokslų universitetas, Vilniaus universitetas, Sveikatos apsaugos ministerija.“. </a:t>
                      </a:r>
                      <a:endParaRPr lang="lt-LT" sz="1300" b="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3800" marR="73800"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606105360"/>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1841</Words>
  <Application>Microsoft Office PowerPoint</Application>
  <PresentationFormat>Demonstracija ekrane (4:3)</PresentationFormat>
  <Paragraphs>56</Paragraphs>
  <Slides>6</Slides>
  <Notes>0</Notes>
  <HiddenSlides>0</HiddenSlides>
  <MMClips>0</MMClips>
  <ScaleCrop>false</ScaleCrop>
  <HeadingPairs>
    <vt:vector size="4" baseType="variant">
      <vt:variant>
        <vt:lpstr>Tema</vt:lpstr>
      </vt:variant>
      <vt:variant>
        <vt:i4>1</vt:i4>
      </vt:variant>
      <vt:variant>
        <vt:lpstr>Skaidrių pavadinimai</vt:lpstr>
      </vt:variant>
      <vt:variant>
        <vt:i4>6</vt:i4>
      </vt:variant>
    </vt:vector>
  </HeadingPairs>
  <TitlesOfParts>
    <vt:vector size="7" baseType="lpstr">
      <vt:lpstr>Office tema</vt:lpstr>
      <vt:lpstr>PowerPoint pristatymas</vt:lpstr>
      <vt:lpstr>PowerPoint pristatymas</vt:lpstr>
      <vt:lpstr>PowerPoint pristatymas</vt:lpstr>
      <vt:lpstr>PowerPoint pristatymas</vt:lpstr>
      <vt:lpstr>PowerPoint pristatymas</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Banga Vaitkutė</dc:creator>
  <cp:lastModifiedBy>Banga Vaitkutė</cp:lastModifiedBy>
  <cp:revision>3</cp:revision>
  <dcterms:created xsi:type="dcterms:W3CDTF">2018-08-21T09:30:44Z</dcterms:created>
  <dcterms:modified xsi:type="dcterms:W3CDTF">2018-09-05T08:39:29Z</dcterms:modified>
</cp:coreProperties>
</file>