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1" r:id="rId2"/>
    <p:sldId id="288" r:id="rId3"/>
    <p:sldId id="289" r:id="rId4"/>
    <p:sldId id="290" r:id="rId5"/>
    <p:sldId id="291" r:id="rId6"/>
    <p:sldId id="293" r:id="rId7"/>
    <p:sldId id="292" r:id="rId8"/>
    <p:sldId id="266" r:id="rId9"/>
  </p:sldIdLst>
  <p:sldSz cx="9144000" cy="5143500" type="screen16x9"/>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F5AB1C69-6EDB-4FF4-983F-18BD219EF322}" styleName="Vidutinis stilius 2 – paryškinima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6181" autoAdjust="0"/>
  </p:normalViewPr>
  <p:slideViewPr>
    <p:cSldViewPr>
      <p:cViewPr>
        <p:scale>
          <a:sx n="90" d="100"/>
          <a:sy n="90" d="100"/>
        </p:scale>
        <p:origin x="-1219" y="-73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3E4519-2906-48CE-985C-43E9F2D9EFEA}" type="datetimeFigureOut">
              <a:rPr lang="lt-LT" smtClean="0"/>
              <a:t>2018-09-06</a:t>
            </a:fld>
            <a:endParaRPr lang="lt-LT"/>
          </a:p>
        </p:txBody>
      </p:sp>
      <p:sp>
        <p:nvSpPr>
          <p:cNvPr id="4" name="Skaidrės vaizdo vietos rezervavimo ženkla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6" name="Poraštės vietos rezervavimo ženklas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30A99B-BB7C-4F22-85EF-7D9237BBACF5}" type="slidenum">
              <a:rPr lang="lt-LT" smtClean="0"/>
              <a:t>‹#›</a:t>
            </a:fld>
            <a:endParaRPr lang="lt-LT"/>
          </a:p>
        </p:txBody>
      </p:sp>
    </p:spTree>
    <p:extLst>
      <p:ext uri="{BB962C8B-B14F-4D97-AF65-F5344CB8AC3E}">
        <p14:creationId xmlns:p14="http://schemas.microsoft.com/office/powerpoint/2010/main" val="3973695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1597819"/>
            <a:ext cx="7772400" cy="1102519"/>
          </a:xfrm>
        </p:spPr>
        <p:txBody>
          <a:bodyPr/>
          <a:lstStyle/>
          <a:p>
            <a:r>
              <a:rPr lang="lt-LT" smtClean="0"/>
              <a:t>Spustelėję redag. ruoš. pavad. stilių</a:t>
            </a:r>
            <a:endParaRPr lang="lt-LT"/>
          </a:p>
        </p:txBody>
      </p:sp>
      <p:sp>
        <p:nvSpPr>
          <p:cNvPr id="3" name="Antrinis pavadinimas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Spustelėję redag. ruoš. paantrš. stilių</a:t>
            </a:r>
            <a:endParaRPr lang="lt-LT"/>
          </a:p>
        </p:txBody>
      </p:sp>
      <p:sp>
        <p:nvSpPr>
          <p:cNvPr id="4" name="Datos vietos rezervavimo ženklas 3"/>
          <p:cNvSpPr>
            <a:spLocks noGrp="1"/>
          </p:cNvSpPr>
          <p:nvPr>
            <p:ph type="dt" sz="half" idx="10"/>
          </p:nvPr>
        </p:nvSpPr>
        <p:spPr/>
        <p:txBody>
          <a:bodyPr/>
          <a:lstStyle/>
          <a:p>
            <a:fld id="{214EF6DB-CA04-4B55-9157-6E35C793C94C}" type="datetimeFigureOut">
              <a:rPr lang="lt-LT" smtClean="0"/>
              <a:t>2018-09-06</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291969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214EF6DB-CA04-4B55-9157-6E35C793C94C}" type="datetimeFigureOut">
              <a:rPr lang="lt-LT" smtClean="0"/>
              <a:t>2018-09-06</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1669334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154781"/>
            <a:ext cx="2057400" cy="3290888"/>
          </a:xfrm>
        </p:spPr>
        <p:txBody>
          <a:bodyPr vert="eaVert"/>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a:xfrm>
            <a:off x="457200" y="154781"/>
            <a:ext cx="6019800" cy="3290888"/>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214EF6DB-CA04-4B55-9157-6E35C793C94C}" type="datetimeFigureOut">
              <a:rPr lang="lt-LT" smtClean="0"/>
              <a:t>2018-09-06</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31181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214EF6DB-CA04-4B55-9157-6E35C793C94C}" type="datetimeFigureOut">
              <a:rPr lang="lt-LT" smtClean="0"/>
              <a:t>2018-09-06</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2668869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3305176"/>
            <a:ext cx="7772400" cy="1021556"/>
          </a:xfrm>
        </p:spPr>
        <p:txBody>
          <a:bodyPr anchor="t"/>
          <a:lstStyle>
            <a:lvl1pPr algn="l">
              <a:defRPr sz="4000" b="1" cap="all"/>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t>2018-09-06</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2494298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Datos vietos rezervavimo ženklas 4"/>
          <p:cNvSpPr>
            <a:spLocks noGrp="1"/>
          </p:cNvSpPr>
          <p:nvPr>
            <p:ph type="dt" sz="half" idx="10"/>
          </p:nvPr>
        </p:nvSpPr>
        <p:spPr/>
        <p:txBody>
          <a:bodyPr/>
          <a:lstStyle/>
          <a:p>
            <a:fld id="{214EF6DB-CA04-4B55-9157-6E35C793C94C}" type="datetimeFigureOut">
              <a:rPr lang="lt-LT" smtClean="0"/>
              <a:t>2018-09-06</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1786112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05979"/>
            <a:ext cx="8229600" cy="857250"/>
          </a:xfrm>
        </p:spPr>
        <p:txBody>
          <a:bodyPr/>
          <a:lstStyle>
            <a:lvl1pPr>
              <a:defRPr/>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Turinio vietos rezervavimo ženklas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Teksto vietos rezervavimo ženklas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Turinio vietos rezervavimo ženklas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Datos vietos rezervavimo ženklas 6"/>
          <p:cNvSpPr>
            <a:spLocks noGrp="1"/>
          </p:cNvSpPr>
          <p:nvPr>
            <p:ph type="dt" sz="half" idx="10"/>
          </p:nvPr>
        </p:nvSpPr>
        <p:spPr/>
        <p:txBody>
          <a:bodyPr/>
          <a:lstStyle/>
          <a:p>
            <a:fld id="{214EF6DB-CA04-4B55-9157-6E35C793C94C}" type="datetimeFigureOut">
              <a:rPr lang="lt-LT" smtClean="0"/>
              <a:t>2018-09-06</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2474575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Datos vietos rezervavimo ženklas 2"/>
          <p:cNvSpPr>
            <a:spLocks noGrp="1"/>
          </p:cNvSpPr>
          <p:nvPr>
            <p:ph type="dt" sz="half" idx="10"/>
          </p:nvPr>
        </p:nvSpPr>
        <p:spPr/>
        <p:txBody>
          <a:bodyPr/>
          <a:lstStyle/>
          <a:p>
            <a:fld id="{214EF6DB-CA04-4B55-9157-6E35C793C94C}" type="datetimeFigureOut">
              <a:rPr lang="lt-LT" smtClean="0"/>
              <a:t>2018-09-06</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2407364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214EF6DB-CA04-4B55-9157-6E35C793C94C}" type="datetimeFigureOut">
              <a:rPr lang="lt-LT" smtClean="0"/>
              <a:t>2018-09-06</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53114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1" y="204787"/>
            <a:ext cx="3008313" cy="871538"/>
          </a:xfrm>
        </p:spPr>
        <p:txBody>
          <a:bodyPr anchor="b"/>
          <a:lstStyle>
            <a:lvl1pPr algn="l">
              <a:defRPr sz="2000" b="1"/>
            </a:lvl1pPr>
          </a:lstStyle>
          <a:p>
            <a:r>
              <a:rPr lang="lt-LT" smtClean="0"/>
              <a:t>Spustelėję redag. ruoš. pavad. stilių</a:t>
            </a:r>
            <a:endParaRPr lang="lt-LT"/>
          </a:p>
        </p:txBody>
      </p:sp>
      <p:sp>
        <p:nvSpPr>
          <p:cNvPr id="3" name="Turinio vietos rezervavimo ženklas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eksto vietos rezervavimo ženklas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214EF6DB-CA04-4B55-9157-6E35C793C94C}" type="datetimeFigureOut">
              <a:rPr lang="lt-LT" smtClean="0"/>
              <a:t>2018-09-06</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2190346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3600450"/>
            <a:ext cx="5486400" cy="425054"/>
          </a:xfrm>
        </p:spPr>
        <p:txBody>
          <a:bodyPr anchor="b"/>
          <a:lstStyle>
            <a:lvl1pPr algn="l">
              <a:defRPr sz="2000" b="1"/>
            </a:lvl1pPr>
          </a:lstStyle>
          <a:p>
            <a:r>
              <a:rPr lang="lt-LT" smtClean="0"/>
              <a:t>Spustelėję redag. ruoš. pavad. stilių</a:t>
            </a:r>
            <a:endParaRPr lang="lt-LT"/>
          </a:p>
        </p:txBody>
      </p:sp>
      <p:sp>
        <p:nvSpPr>
          <p:cNvPr id="3" name="Paveikslėlio vietos rezervavimo ženklas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214EF6DB-CA04-4B55-9157-6E35C793C94C}" type="datetimeFigureOut">
              <a:rPr lang="lt-LT" smtClean="0"/>
              <a:t>2018-09-06</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673894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lt-LT" smtClean="0"/>
              <a:t>Spustelėję redag. ruoš. pavad. stilių</a:t>
            </a:r>
            <a:endParaRPr lang="lt-LT"/>
          </a:p>
        </p:txBody>
      </p:sp>
      <p:sp>
        <p:nvSpPr>
          <p:cNvPr id="3" name="Teksto vietos rezervavimo ženklas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14EF6DB-CA04-4B55-9157-6E35C793C94C}" type="datetimeFigureOut">
              <a:rPr lang="lt-LT" smtClean="0"/>
              <a:t>2018-09-06</a:t>
            </a:fld>
            <a:endParaRPr lang="lt-LT"/>
          </a:p>
        </p:txBody>
      </p:sp>
      <p:sp>
        <p:nvSpPr>
          <p:cNvPr id="5" name="Poraštės vietos rezervavimo ženklas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5C73158-E9A6-4F5E-BF37-FF53B06A9FEF}" type="slidenum">
              <a:rPr lang="lt-LT" smtClean="0"/>
              <a:t>‹#›</a:t>
            </a:fld>
            <a:endParaRPr lang="lt-LT"/>
          </a:p>
        </p:txBody>
      </p:sp>
    </p:spTree>
    <p:extLst>
      <p:ext uri="{BB962C8B-B14F-4D97-AF65-F5344CB8AC3E}">
        <p14:creationId xmlns:p14="http://schemas.microsoft.com/office/powerpoint/2010/main" val="3126139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53"/>
            <a:ext cx="9144000" cy="4048125"/>
          </a:xfrm>
          <a:prstGeom prst="rect">
            <a:avLst/>
          </a:prstGeom>
        </p:spPr>
      </p:pic>
      <p:sp>
        <p:nvSpPr>
          <p:cNvPr id="3" name="TextBox 2"/>
          <p:cNvSpPr txBox="1"/>
          <p:nvPr/>
        </p:nvSpPr>
        <p:spPr>
          <a:xfrm>
            <a:off x="323528" y="811503"/>
            <a:ext cx="7776864" cy="2123658"/>
          </a:xfrm>
          <a:prstGeom prst="rect">
            <a:avLst/>
          </a:prstGeom>
          <a:noFill/>
        </p:spPr>
        <p:txBody>
          <a:bodyPr wrap="square" rtlCol="0">
            <a:spAutoFit/>
          </a:bodyPr>
          <a:lstStyle/>
          <a:p>
            <a:r>
              <a:rPr lang="lt-LT" sz="4400" b="1" dirty="0">
                <a:solidFill>
                  <a:schemeClr val="bg1"/>
                </a:solidFill>
              </a:rPr>
              <a:t>ES investicijos į naujų darbų vietų kūrimą bedarbiams ir neįgaliesiems</a:t>
            </a:r>
          </a:p>
        </p:txBody>
      </p:sp>
      <p:sp>
        <p:nvSpPr>
          <p:cNvPr id="6" name="TextBox 5"/>
          <p:cNvSpPr txBox="1"/>
          <p:nvPr/>
        </p:nvSpPr>
        <p:spPr>
          <a:xfrm rot="16200000">
            <a:off x="7157963" y="1727138"/>
            <a:ext cx="3176650" cy="292388"/>
          </a:xfrm>
          <a:prstGeom prst="rect">
            <a:avLst/>
          </a:prstGeom>
          <a:noFill/>
        </p:spPr>
        <p:txBody>
          <a:bodyPr wrap="square" rtlCol="0">
            <a:spAutoFit/>
          </a:bodyPr>
          <a:lstStyle/>
          <a:p>
            <a:pPr algn="ctr"/>
            <a:r>
              <a:rPr lang="en-US" sz="1300" b="1" dirty="0" smtClean="0">
                <a:solidFill>
                  <a:schemeClr val="accent5"/>
                </a:solidFill>
              </a:rPr>
              <a:t>2018</a:t>
            </a:r>
            <a:r>
              <a:rPr lang="lt-LT" sz="1300" b="1" dirty="0" smtClean="0">
                <a:solidFill>
                  <a:schemeClr val="accent5"/>
                </a:solidFill>
              </a:rPr>
              <a:t> m.</a:t>
            </a:r>
            <a:r>
              <a:rPr lang="en-US" sz="1300" b="1" dirty="0" smtClean="0">
                <a:solidFill>
                  <a:schemeClr val="accent5"/>
                </a:solidFill>
              </a:rPr>
              <a:t> </a:t>
            </a:r>
            <a:r>
              <a:rPr lang="lt-LT" sz="1300" b="1" dirty="0" smtClean="0">
                <a:solidFill>
                  <a:schemeClr val="accent5"/>
                </a:solidFill>
              </a:rPr>
              <a:t> </a:t>
            </a:r>
            <a:r>
              <a:rPr lang="en-US" sz="1300" dirty="0" smtClean="0">
                <a:solidFill>
                  <a:schemeClr val="accent5"/>
                </a:solidFill>
              </a:rPr>
              <a:t>Vilnius</a:t>
            </a:r>
            <a:endParaRPr lang="lt-LT" sz="1300" dirty="0">
              <a:solidFill>
                <a:schemeClr val="accent5"/>
              </a:solidFill>
            </a:endParaRPr>
          </a:p>
        </p:txBody>
      </p:sp>
      <p:pic>
        <p:nvPicPr>
          <p:cNvPr id="9" name="Paveikslėlis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4155926"/>
            <a:ext cx="1982604" cy="518400"/>
          </a:xfrm>
          <a:prstGeom prst="rect">
            <a:avLst/>
          </a:prstGeom>
        </p:spPr>
      </p:pic>
    </p:spTree>
    <p:extLst>
      <p:ext uri="{BB962C8B-B14F-4D97-AF65-F5344CB8AC3E}">
        <p14:creationId xmlns:p14="http://schemas.microsoft.com/office/powerpoint/2010/main" val="3953139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Lentelė 6"/>
          <p:cNvGraphicFramePr>
            <a:graphicFrameLocks noGrp="1"/>
          </p:cNvGraphicFramePr>
          <p:nvPr>
            <p:extLst>
              <p:ext uri="{D42A27DB-BD31-4B8C-83A1-F6EECF244321}">
                <p14:modId xmlns:p14="http://schemas.microsoft.com/office/powerpoint/2010/main" val="2280882028"/>
              </p:ext>
            </p:extLst>
          </p:nvPr>
        </p:nvGraphicFramePr>
        <p:xfrm>
          <a:off x="683568" y="1419622"/>
          <a:ext cx="7776863" cy="2808312"/>
        </p:xfrm>
        <a:graphic>
          <a:graphicData uri="http://schemas.openxmlformats.org/drawingml/2006/table">
            <a:tbl>
              <a:tblPr firstRow="1" bandRow="1">
                <a:tableStyleId>{F5AB1C69-6EDB-4FF4-983F-18BD219EF322}</a:tableStyleId>
              </a:tblPr>
              <a:tblGrid>
                <a:gridCol w="1794660"/>
                <a:gridCol w="5982203"/>
              </a:tblGrid>
              <a:tr h="667174">
                <a:tc>
                  <a:txBody>
                    <a:bodyPr/>
                    <a:lstStyle/>
                    <a:p>
                      <a:pPr algn="ctr"/>
                      <a:r>
                        <a:rPr lang="lt-LT" sz="1200" dirty="0" smtClean="0"/>
                        <a:t>Veiksmų programos</a:t>
                      </a:r>
                      <a:r>
                        <a:rPr lang="lt-LT" sz="1200" baseline="0" dirty="0" smtClean="0"/>
                        <a:t> prioritetas</a:t>
                      </a:r>
                      <a:endParaRPr lang="lt-LT" sz="1200" dirty="0"/>
                    </a:p>
                  </a:txBody>
                  <a:tcPr anchor="ctr"/>
                </a:tc>
                <a:tc>
                  <a:txBody>
                    <a:bodyPr/>
                    <a:lstStyle/>
                    <a:p>
                      <a:pPr algn="ctr"/>
                      <a:r>
                        <a:rPr lang="lt-LT" sz="1200" dirty="0" smtClean="0"/>
                        <a:t>7. „Kokybiško užimtumo ir dalyvavimo darbo rinkoje</a:t>
                      </a:r>
                      <a:r>
                        <a:rPr lang="lt-LT" sz="1200" baseline="0" dirty="0" smtClean="0"/>
                        <a:t> </a:t>
                      </a:r>
                      <a:r>
                        <a:rPr lang="lt-LT" sz="1200" dirty="0" smtClean="0"/>
                        <a:t>skatinimas“</a:t>
                      </a:r>
                      <a:endParaRPr lang="lt-LT" sz="1200" dirty="0"/>
                    </a:p>
                  </a:txBody>
                  <a:tcPr anchor="ctr"/>
                </a:tc>
              </a:tr>
              <a:tr h="491321">
                <a:tc>
                  <a:txBody>
                    <a:bodyPr/>
                    <a:lstStyle/>
                    <a:p>
                      <a:r>
                        <a:rPr lang="lt-LT" sz="1200" dirty="0" smtClean="0">
                          <a:solidFill>
                            <a:schemeClr val="accent2">
                              <a:lumMod val="50000"/>
                            </a:schemeClr>
                          </a:solidFill>
                        </a:rPr>
                        <a:t>Konkretus uždavinys</a:t>
                      </a:r>
                      <a:endParaRPr lang="lt-LT" sz="1200" b="1" dirty="0">
                        <a:solidFill>
                          <a:schemeClr val="accent2">
                            <a:lumMod val="50000"/>
                          </a:schemeClr>
                        </a:solidFill>
                      </a:endParaRPr>
                    </a:p>
                  </a:txBody>
                  <a:tcPr anchor="ctr"/>
                </a:tc>
                <a:tc>
                  <a:txBody>
                    <a:bodyPr/>
                    <a:lstStyle/>
                    <a:p>
                      <a:r>
                        <a:rPr lang="lt-LT" sz="1200" dirty="0" smtClean="0">
                          <a:solidFill>
                            <a:schemeClr val="accent2">
                              <a:lumMod val="50000"/>
                            </a:schemeClr>
                          </a:solidFill>
                        </a:rPr>
                        <a:t>7.3.1 „Padidinti gyventojų, ypač ilgalaikių ir nekvalifikuotų</a:t>
                      </a:r>
                      <a:r>
                        <a:rPr lang="lt-LT" sz="1200" baseline="0" dirty="0" smtClean="0">
                          <a:solidFill>
                            <a:schemeClr val="accent2">
                              <a:lumMod val="50000"/>
                            </a:schemeClr>
                          </a:solidFill>
                        </a:rPr>
                        <a:t> </a:t>
                      </a:r>
                      <a:r>
                        <a:rPr lang="lt-LT" sz="1200" dirty="0" smtClean="0">
                          <a:solidFill>
                            <a:schemeClr val="accent2">
                              <a:lumMod val="50000"/>
                            </a:schemeClr>
                          </a:solidFill>
                        </a:rPr>
                        <a:t>bedarbių bei neįgaliųjų, užimtumą“ </a:t>
                      </a:r>
                      <a:endParaRPr lang="lt-LT" sz="1200" b="0" dirty="0">
                        <a:solidFill>
                          <a:schemeClr val="accent2">
                            <a:lumMod val="50000"/>
                          </a:schemeClr>
                        </a:solidFill>
                      </a:endParaRPr>
                    </a:p>
                  </a:txBody>
                  <a:tcPr anchor="ctr"/>
                </a:tc>
              </a:tr>
              <a:tr h="294793">
                <a:tc>
                  <a:txBody>
                    <a:bodyPr/>
                    <a:lstStyle/>
                    <a:p>
                      <a:r>
                        <a:rPr lang="lt-LT" sz="1200" dirty="0" smtClean="0">
                          <a:solidFill>
                            <a:schemeClr val="accent2">
                              <a:lumMod val="50000"/>
                            </a:schemeClr>
                          </a:solidFill>
                        </a:rPr>
                        <a:t>Priemonė</a:t>
                      </a:r>
                      <a:endParaRPr lang="lt-LT" sz="1200" b="1" dirty="0">
                        <a:solidFill>
                          <a:schemeClr val="accent2">
                            <a:lumMod val="50000"/>
                          </a:schemeClr>
                        </a:solidFill>
                      </a:endParaRPr>
                    </a:p>
                  </a:txBody>
                  <a:tcPr anchor="ctr"/>
                </a:tc>
                <a:tc>
                  <a:txBody>
                    <a:bodyPr/>
                    <a:lstStyle/>
                    <a:p>
                      <a:r>
                        <a:rPr lang="lt-LT" sz="1200" dirty="0" smtClean="0">
                          <a:solidFill>
                            <a:schemeClr val="accent2">
                              <a:lumMod val="50000"/>
                            </a:schemeClr>
                          </a:solidFill>
                        </a:rPr>
                        <a:t>„Bedarbių integracija į darbo rinką“ </a:t>
                      </a:r>
                      <a:endParaRPr lang="lt-LT" sz="1200" b="0" dirty="0" smtClean="0">
                        <a:solidFill>
                          <a:schemeClr val="accent2">
                            <a:lumMod val="50000"/>
                          </a:schemeClr>
                        </a:solidFill>
                      </a:endParaRPr>
                    </a:p>
                  </a:txBody>
                  <a:tcPr anchor="ctr"/>
                </a:tc>
              </a:tr>
              <a:tr h="667174">
                <a:tc>
                  <a:txBody>
                    <a:bodyPr/>
                    <a:lstStyle/>
                    <a:p>
                      <a:r>
                        <a:rPr lang="lt-LT" sz="1200" dirty="0" smtClean="0">
                          <a:solidFill>
                            <a:schemeClr val="accent2">
                              <a:lumMod val="50000"/>
                            </a:schemeClr>
                          </a:solidFill>
                        </a:rPr>
                        <a:t>Specialusis</a:t>
                      </a:r>
                      <a:r>
                        <a:rPr lang="lt-LT" sz="1200" baseline="0" dirty="0" smtClean="0">
                          <a:solidFill>
                            <a:schemeClr val="accent2">
                              <a:lumMod val="50000"/>
                            </a:schemeClr>
                          </a:solidFill>
                        </a:rPr>
                        <a:t> projektų atrankos kriterijus </a:t>
                      </a:r>
                      <a:endParaRPr lang="lt-LT" sz="1200" b="1" dirty="0">
                        <a:solidFill>
                          <a:schemeClr val="accent2">
                            <a:lumMod val="50000"/>
                          </a:schemeClr>
                        </a:solidFill>
                      </a:endParaRPr>
                    </a:p>
                  </a:txBody>
                  <a:tcPr anchor="ctr"/>
                </a:tc>
                <a:tc>
                  <a:txBody>
                    <a:bodyPr/>
                    <a:lstStyle/>
                    <a:p>
                      <a:r>
                        <a:rPr lang="lt-LT" sz="1200" dirty="0" smtClean="0">
                          <a:solidFill>
                            <a:schemeClr val="accent2">
                              <a:lumMod val="50000"/>
                            </a:schemeClr>
                          </a:solidFill>
                        </a:rPr>
                        <a:t>2. </a:t>
                      </a:r>
                      <a:r>
                        <a:rPr lang="sv-SE" sz="1200" dirty="0" smtClean="0">
                          <a:solidFill>
                            <a:schemeClr val="accent2">
                              <a:lumMod val="50000"/>
                            </a:schemeClr>
                          </a:solidFill>
                        </a:rPr>
                        <a:t>Projektai turi atitikti Lietuvos Respublikos</a:t>
                      </a:r>
                      <a:r>
                        <a:rPr lang="lt-LT" sz="1200" baseline="0" dirty="0" smtClean="0">
                          <a:solidFill>
                            <a:schemeClr val="accent2">
                              <a:lumMod val="50000"/>
                            </a:schemeClr>
                          </a:solidFill>
                        </a:rPr>
                        <a:t> </a:t>
                      </a:r>
                      <a:r>
                        <a:rPr lang="sv-SE" sz="1200" dirty="0" smtClean="0">
                          <a:solidFill>
                            <a:schemeClr val="accent2">
                              <a:lumMod val="50000"/>
                            </a:schemeClr>
                          </a:solidFill>
                        </a:rPr>
                        <a:t>užimtumo</a:t>
                      </a:r>
                      <a:r>
                        <a:rPr lang="lt-LT" sz="1200" baseline="0" dirty="0" smtClean="0">
                          <a:solidFill>
                            <a:schemeClr val="accent2">
                              <a:lumMod val="50000"/>
                            </a:schemeClr>
                          </a:solidFill>
                        </a:rPr>
                        <a:t> </a:t>
                      </a:r>
                      <a:r>
                        <a:rPr lang="lt-LT" sz="1200" dirty="0" smtClean="0">
                          <a:solidFill>
                            <a:schemeClr val="accent2">
                              <a:lumMod val="50000"/>
                            </a:schemeClr>
                          </a:solidFill>
                        </a:rPr>
                        <a:t>įstatymo nuostatas</a:t>
                      </a:r>
                      <a:endParaRPr lang="lt-LT" sz="1200" b="0" dirty="0" smtClean="0">
                        <a:solidFill>
                          <a:schemeClr val="accent2">
                            <a:lumMod val="50000"/>
                          </a:schemeClr>
                        </a:solidFill>
                      </a:endParaRPr>
                    </a:p>
                  </a:txBody>
                  <a:tcPr anchor="ctr"/>
                </a:tc>
              </a:tr>
              <a:tr h="687850">
                <a:tc>
                  <a:txBody>
                    <a:bodyPr/>
                    <a:lstStyle/>
                    <a:p>
                      <a:r>
                        <a:rPr lang="lt-LT" sz="1200" dirty="0" smtClean="0">
                          <a:solidFill>
                            <a:schemeClr val="accent2">
                              <a:lumMod val="50000"/>
                            </a:schemeClr>
                          </a:solidFill>
                        </a:rPr>
                        <a:t>Vertinimo kriterijus, patvirtintas 2018-06-12</a:t>
                      </a:r>
                      <a:endParaRPr lang="lt-LT" sz="1200" b="1" dirty="0">
                        <a:solidFill>
                          <a:schemeClr val="accent2">
                            <a:lumMod val="50000"/>
                          </a:schemeClr>
                        </a:solidFill>
                      </a:endParaRPr>
                    </a:p>
                  </a:txBody>
                  <a:tcPr anchor="ctr"/>
                </a:tc>
                <a:tc>
                  <a:txBody>
                    <a:bodyPr/>
                    <a:lstStyle/>
                    <a:p>
                      <a:r>
                        <a:rPr lang="lt-LT" sz="1200" u="none" strike="noStrike" kern="1200" baseline="0" dirty="0" smtClean="0">
                          <a:solidFill>
                            <a:schemeClr val="accent2">
                              <a:lumMod val="50000"/>
                            </a:schemeClr>
                          </a:solidFill>
                        </a:rPr>
                        <a:t>Vertinimo kriterijus papildytas LR užimtumo įstatymo </a:t>
                      </a:r>
                      <a:r>
                        <a:rPr lang="lt-LT" sz="1200" b="1" u="none" strike="noStrike" kern="1200" baseline="0" dirty="0" smtClean="0">
                          <a:solidFill>
                            <a:schemeClr val="accent2">
                              <a:lumMod val="50000"/>
                            </a:schemeClr>
                          </a:solidFill>
                        </a:rPr>
                        <a:t>44</a:t>
                      </a:r>
                      <a:r>
                        <a:rPr lang="lt-LT" sz="1200" u="none" strike="noStrike" kern="1200" baseline="0" dirty="0" smtClean="0">
                          <a:solidFill>
                            <a:schemeClr val="accent2">
                              <a:lumMod val="50000"/>
                            </a:schemeClr>
                          </a:solidFill>
                        </a:rPr>
                        <a:t> straipsniu:</a:t>
                      </a:r>
                    </a:p>
                    <a:p>
                      <a:r>
                        <a:rPr lang="lt-LT" sz="1200" u="none" strike="noStrike" kern="1200" baseline="0" dirty="0" smtClean="0">
                          <a:solidFill>
                            <a:schemeClr val="accent2">
                              <a:lumMod val="50000"/>
                            </a:schemeClr>
                          </a:solidFill>
                        </a:rPr>
                        <a:t>&lt;... Vertinama ar veiklos atitinka bent vieną iš 36-43, 391, </a:t>
                      </a:r>
                      <a:r>
                        <a:rPr lang="lt-LT" sz="1200" b="1" i="0" u="sng" strike="noStrike" kern="1200" baseline="0" dirty="0" smtClean="0">
                          <a:solidFill>
                            <a:schemeClr val="accent2">
                              <a:lumMod val="50000"/>
                            </a:schemeClr>
                          </a:solidFill>
                        </a:rPr>
                        <a:t>44</a:t>
                      </a:r>
                      <a:r>
                        <a:rPr lang="en-US" sz="1200" u="sng" strike="noStrike" kern="1200" baseline="0" dirty="0" smtClean="0">
                          <a:solidFill>
                            <a:schemeClr val="accent1">
                              <a:lumMod val="75000"/>
                            </a:schemeClr>
                          </a:solidFill>
                        </a:rPr>
                        <a:t>*</a:t>
                      </a:r>
                      <a:r>
                        <a:rPr lang="lt-LT" sz="1200" u="none" strike="noStrike" kern="1200" baseline="0" dirty="0" smtClean="0">
                          <a:solidFill>
                            <a:schemeClr val="accent2">
                              <a:lumMod val="50000"/>
                            </a:schemeClr>
                          </a:solidFill>
                        </a:rPr>
                        <a:t>, 47 straipsniuose nurodytų veiklų ir šių veiklų finansavimo nuostatas...&gt;</a:t>
                      </a:r>
                      <a:endParaRPr lang="lt-LT" sz="1200" b="1" i="0" dirty="0" smtClean="0">
                        <a:solidFill>
                          <a:schemeClr val="accent2">
                            <a:lumMod val="50000"/>
                          </a:schemeClr>
                        </a:solidFill>
                      </a:endParaRPr>
                    </a:p>
                  </a:txBody>
                  <a:tcPr anchor="ctr"/>
                </a:tc>
              </a:tr>
            </a:tbl>
          </a:graphicData>
        </a:graphic>
      </p:graphicFrame>
      <p:sp>
        <p:nvSpPr>
          <p:cNvPr id="9" name="TextBox 8"/>
          <p:cNvSpPr txBox="1"/>
          <p:nvPr/>
        </p:nvSpPr>
        <p:spPr>
          <a:xfrm>
            <a:off x="0" y="145356"/>
            <a:ext cx="9144000" cy="830997"/>
          </a:xfrm>
          <a:prstGeom prst="rect">
            <a:avLst/>
          </a:prstGeom>
          <a:noFill/>
        </p:spPr>
        <p:txBody>
          <a:bodyPr wrap="square" rtlCol="0">
            <a:spAutoFit/>
          </a:bodyPr>
          <a:lstStyle/>
          <a:p>
            <a:pPr algn="ctr"/>
            <a:r>
              <a:rPr lang="lt-LT" sz="1600" b="1" dirty="0">
                <a:gradFill flip="none" rotWithShape="1">
                  <a:gsLst>
                    <a:gs pos="0">
                      <a:schemeClr val="accent1"/>
                    </a:gs>
                    <a:gs pos="100000">
                      <a:schemeClr val="accent2"/>
                    </a:gs>
                  </a:gsLst>
                  <a:lin ang="2010000" scaled="0"/>
                  <a:tileRect/>
                </a:gradFill>
              </a:rPr>
              <a:t>Papildoma informacija dėl 2014–2020 metų Europos Sąjungos fondų investicijų veiksmų programos </a:t>
            </a:r>
            <a:r>
              <a:rPr lang="lt-LT" sz="1600" b="1" dirty="0" err="1">
                <a:gradFill flip="none" rotWithShape="1">
                  <a:gsLst>
                    <a:gs pos="0">
                      <a:schemeClr val="accent1"/>
                    </a:gs>
                    <a:gs pos="100000">
                      <a:schemeClr val="accent2"/>
                    </a:gs>
                  </a:gsLst>
                  <a:lin ang="2010000" scaled="0"/>
                  <a:tileRect/>
                </a:gradFill>
              </a:rPr>
              <a:t>Stebėsenos</a:t>
            </a:r>
            <a:r>
              <a:rPr lang="lt-LT" sz="1600" b="1" dirty="0">
                <a:gradFill flip="none" rotWithShape="1">
                  <a:gsLst>
                    <a:gs pos="0">
                      <a:schemeClr val="accent1"/>
                    </a:gs>
                    <a:gs pos="100000">
                      <a:schemeClr val="accent2"/>
                    </a:gs>
                  </a:gsLst>
                  <a:lin ang="2010000" scaled="0"/>
                  <a:tileRect/>
                </a:gradFill>
              </a:rPr>
              <a:t> komiteto 2018 m. birželio 12 d. protokolu Nr. Nr. 44P-3 (33) patvirtinto  specialiojo projektų atrankos kriterijaus</a:t>
            </a:r>
          </a:p>
        </p:txBody>
      </p:sp>
      <p:sp>
        <p:nvSpPr>
          <p:cNvPr id="10" name="TextBox 9"/>
          <p:cNvSpPr txBox="1"/>
          <p:nvPr/>
        </p:nvSpPr>
        <p:spPr>
          <a:xfrm>
            <a:off x="0" y="4659982"/>
            <a:ext cx="9144000" cy="415498"/>
          </a:xfrm>
          <a:prstGeom prst="rect">
            <a:avLst/>
          </a:prstGeom>
          <a:noFill/>
        </p:spPr>
        <p:txBody>
          <a:bodyPr wrap="square" rtlCol="0">
            <a:spAutoFit/>
          </a:bodyPr>
          <a:lstStyle/>
          <a:p>
            <a:pPr algn="just">
              <a:buSzPct val="75000"/>
            </a:pPr>
            <a:r>
              <a:rPr lang="lt-LT" sz="1050" dirty="0" smtClean="0">
                <a:solidFill>
                  <a:schemeClr val="accent1">
                    <a:lumMod val="75000"/>
                  </a:schemeClr>
                </a:solidFill>
              </a:rPr>
              <a:t>* pristatant </a:t>
            </a:r>
            <a:r>
              <a:rPr lang="lt-LT" sz="1050" dirty="0">
                <a:solidFill>
                  <a:schemeClr val="accent1">
                    <a:lumMod val="75000"/>
                  </a:schemeClr>
                </a:solidFill>
              </a:rPr>
              <a:t>informaciją </a:t>
            </a:r>
            <a:r>
              <a:rPr lang="lt-LT" sz="1050" dirty="0" err="1">
                <a:solidFill>
                  <a:schemeClr val="accent1">
                    <a:lumMod val="75000"/>
                  </a:schemeClr>
                </a:solidFill>
              </a:rPr>
              <a:t>Stebėsenos</a:t>
            </a:r>
            <a:r>
              <a:rPr lang="lt-LT" sz="1050" dirty="0">
                <a:solidFill>
                  <a:schemeClr val="accent1">
                    <a:lumMod val="75000"/>
                  </a:schemeClr>
                </a:solidFill>
              </a:rPr>
              <a:t> komitetui 2018-06-12 posėdyje, kuriame patvirtintas kriterijaus pakeitimas, buvo informuota apie planus finansuoti tik 1 iš 3-jų šio įstatymo 44 str. nurodytų priemonių – savarankiško užimtumo </a:t>
            </a:r>
            <a:r>
              <a:rPr lang="lt-LT" sz="1050" dirty="0" smtClean="0">
                <a:solidFill>
                  <a:schemeClr val="accent1">
                    <a:lumMod val="75000"/>
                  </a:schemeClr>
                </a:solidFill>
              </a:rPr>
              <a:t>rėmimą </a:t>
            </a:r>
            <a:endParaRPr lang="lt-LT" sz="1050" dirty="0">
              <a:solidFill>
                <a:schemeClr val="accent1">
                  <a:lumMod val="75000"/>
                </a:schemeClr>
              </a:solidFill>
            </a:endParaRPr>
          </a:p>
        </p:txBody>
      </p:sp>
      <p:cxnSp>
        <p:nvCxnSpPr>
          <p:cNvPr id="5" name="Tiesioji jungtis 4"/>
          <p:cNvCxnSpPr/>
          <p:nvPr/>
        </p:nvCxnSpPr>
        <p:spPr>
          <a:xfrm>
            <a:off x="2339752" y="1069297"/>
            <a:ext cx="446449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3887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1998" y="1772555"/>
            <a:ext cx="6696064" cy="461665"/>
          </a:xfrm>
          <a:prstGeom prst="rect">
            <a:avLst/>
          </a:prstGeom>
          <a:noFill/>
        </p:spPr>
        <p:txBody>
          <a:bodyPr wrap="none" rtlCol="0">
            <a:spAutoFit/>
          </a:bodyPr>
          <a:lstStyle/>
          <a:p>
            <a:r>
              <a:rPr lang="lt-LT" sz="2400" b="1" dirty="0" smtClean="0">
                <a:solidFill>
                  <a:schemeClr val="accent4"/>
                </a:solidFill>
              </a:rPr>
              <a:t>Darbo vietoms </a:t>
            </a:r>
            <a:r>
              <a:rPr lang="lt-LT" sz="2400" b="1" dirty="0">
                <a:solidFill>
                  <a:schemeClr val="accent4"/>
                </a:solidFill>
              </a:rPr>
              <a:t>steigti yra teikiama ši parama</a:t>
            </a:r>
            <a:r>
              <a:rPr lang="lt-LT" sz="2400" b="1" dirty="0" smtClean="0">
                <a:solidFill>
                  <a:schemeClr val="accent4"/>
                </a:solidFill>
              </a:rPr>
              <a:t>:</a:t>
            </a:r>
            <a:endParaRPr lang="lt-LT" sz="2400" b="1" dirty="0">
              <a:solidFill>
                <a:schemeClr val="accent4"/>
              </a:solidFill>
            </a:endParaRPr>
          </a:p>
        </p:txBody>
      </p:sp>
      <p:sp>
        <p:nvSpPr>
          <p:cNvPr id="5" name="TextBox 4"/>
          <p:cNvSpPr txBox="1"/>
          <p:nvPr/>
        </p:nvSpPr>
        <p:spPr>
          <a:xfrm>
            <a:off x="1572091" y="2224528"/>
            <a:ext cx="590226" cy="923330"/>
          </a:xfrm>
          <a:prstGeom prst="rect">
            <a:avLst/>
          </a:prstGeom>
          <a:noFill/>
        </p:spPr>
        <p:txBody>
          <a:bodyPr wrap="none" rtlCol="0">
            <a:spAutoFit/>
          </a:bodyPr>
          <a:lstStyle/>
          <a:p>
            <a:r>
              <a:rPr lang="en-US" sz="5400" b="1" dirty="0" smtClean="0">
                <a:gradFill flip="none" rotWithShape="1">
                  <a:gsLst>
                    <a:gs pos="0">
                      <a:schemeClr val="accent1"/>
                    </a:gs>
                    <a:gs pos="100000">
                      <a:schemeClr val="accent2"/>
                    </a:gs>
                  </a:gsLst>
                  <a:lin ang="2010000" scaled="0"/>
                  <a:tileRect/>
                </a:gradFill>
              </a:rPr>
              <a:t>1</a:t>
            </a:r>
            <a:endParaRPr lang="lt-LT" sz="5400" b="1" dirty="0">
              <a:gradFill flip="none" rotWithShape="1">
                <a:gsLst>
                  <a:gs pos="0">
                    <a:schemeClr val="accent1"/>
                  </a:gs>
                  <a:gs pos="100000">
                    <a:schemeClr val="accent2"/>
                  </a:gs>
                </a:gsLst>
                <a:lin ang="2010000" scaled="0"/>
                <a:tileRect/>
              </a:gradFill>
            </a:endParaRPr>
          </a:p>
        </p:txBody>
      </p:sp>
      <p:sp>
        <p:nvSpPr>
          <p:cNvPr id="6" name="TextBox 5"/>
          <p:cNvSpPr txBox="1"/>
          <p:nvPr/>
        </p:nvSpPr>
        <p:spPr>
          <a:xfrm>
            <a:off x="2162317" y="3147858"/>
            <a:ext cx="590226" cy="923330"/>
          </a:xfrm>
          <a:prstGeom prst="rect">
            <a:avLst/>
          </a:prstGeom>
          <a:noFill/>
        </p:spPr>
        <p:txBody>
          <a:bodyPr wrap="none" rtlCol="0">
            <a:spAutoFit/>
          </a:bodyPr>
          <a:lstStyle/>
          <a:p>
            <a:r>
              <a:rPr lang="en-US" sz="5400" b="1" dirty="0" smtClean="0">
                <a:gradFill flip="none" rotWithShape="1">
                  <a:gsLst>
                    <a:gs pos="0">
                      <a:schemeClr val="accent1"/>
                    </a:gs>
                    <a:gs pos="100000">
                      <a:schemeClr val="accent2"/>
                    </a:gs>
                  </a:gsLst>
                  <a:lin ang="2010000" scaled="0"/>
                  <a:tileRect/>
                </a:gradFill>
              </a:rPr>
              <a:t>2</a:t>
            </a:r>
            <a:endParaRPr lang="lt-LT" sz="5400" b="1" dirty="0">
              <a:gradFill flip="none" rotWithShape="1">
                <a:gsLst>
                  <a:gs pos="0">
                    <a:schemeClr val="accent1"/>
                  </a:gs>
                  <a:gs pos="100000">
                    <a:schemeClr val="accent2"/>
                  </a:gs>
                </a:gsLst>
                <a:lin ang="2010000" scaled="0"/>
                <a:tileRect/>
              </a:gradFill>
            </a:endParaRPr>
          </a:p>
        </p:txBody>
      </p:sp>
      <p:sp>
        <p:nvSpPr>
          <p:cNvPr id="7" name="TextBox 6"/>
          <p:cNvSpPr txBox="1"/>
          <p:nvPr/>
        </p:nvSpPr>
        <p:spPr>
          <a:xfrm>
            <a:off x="2756956" y="4071188"/>
            <a:ext cx="590226" cy="923330"/>
          </a:xfrm>
          <a:prstGeom prst="rect">
            <a:avLst/>
          </a:prstGeom>
          <a:noFill/>
        </p:spPr>
        <p:txBody>
          <a:bodyPr wrap="none" rtlCol="0">
            <a:spAutoFit/>
          </a:bodyPr>
          <a:lstStyle/>
          <a:p>
            <a:r>
              <a:rPr lang="en-US" sz="5400" b="1" dirty="0" smtClean="0">
                <a:gradFill flip="none" rotWithShape="1">
                  <a:gsLst>
                    <a:gs pos="0">
                      <a:schemeClr val="accent1"/>
                    </a:gs>
                    <a:gs pos="100000">
                      <a:schemeClr val="accent2"/>
                    </a:gs>
                  </a:gsLst>
                  <a:lin ang="2010000" scaled="0"/>
                  <a:tileRect/>
                </a:gradFill>
              </a:rPr>
              <a:t>3</a:t>
            </a:r>
            <a:endParaRPr lang="lt-LT" sz="5400" b="1" dirty="0">
              <a:gradFill flip="none" rotWithShape="1">
                <a:gsLst>
                  <a:gs pos="0">
                    <a:schemeClr val="accent1"/>
                  </a:gs>
                  <a:gs pos="100000">
                    <a:schemeClr val="accent2"/>
                  </a:gs>
                </a:gsLst>
                <a:lin ang="2010000" scaled="0"/>
                <a:tileRect/>
              </a:gradFill>
            </a:endParaRPr>
          </a:p>
        </p:txBody>
      </p:sp>
      <p:sp>
        <p:nvSpPr>
          <p:cNvPr id="8" name="TextBox 7"/>
          <p:cNvSpPr txBox="1"/>
          <p:nvPr/>
        </p:nvSpPr>
        <p:spPr>
          <a:xfrm>
            <a:off x="2148611" y="2501527"/>
            <a:ext cx="5417252" cy="369332"/>
          </a:xfrm>
          <a:prstGeom prst="rect">
            <a:avLst/>
          </a:prstGeom>
          <a:noFill/>
        </p:spPr>
        <p:txBody>
          <a:bodyPr wrap="none" rtlCol="0">
            <a:spAutoFit/>
          </a:bodyPr>
          <a:lstStyle/>
          <a:p>
            <a:r>
              <a:rPr lang="lt-LT" dirty="0">
                <a:solidFill>
                  <a:schemeClr val="accent1">
                    <a:lumMod val="75000"/>
                  </a:schemeClr>
                </a:solidFill>
              </a:rPr>
              <a:t>darbo vietų steigimo (pritaikymo) subsidijavimas</a:t>
            </a:r>
          </a:p>
        </p:txBody>
      </p:sp>
      <p:sp>
        <p:nvSpPr>
          <p:cNvPr id="9" name="TextBox 8"/>
          <p:cNvSpPr txBox="1"/>
          <p:nvPr/>
        </p:nvSpPr>
        <p:spPr>
          <a:xfrm>
            <a:off x="2752543" y="3425031"/>
            <a:ext cx="5618846" cy="369332"/>
          </a:xfrm>
          <a:prstGeom prst="rect">
            <a:avLst/>
          </a:prstGeom>
          <a:noFill/>
        </p:spPr>
        <p:txBody>
          <a:bodyPr wrap="none" rtlCol="0">
            <a:spAutoFit/>
          </a:bodyPr>
          <a:lstStyle/>
          <a:p>
            <a:r>
              <a:rPr lang="lt-LT" dirty="0">
                <a:solidFill>
                  <a:schemeClr val="accent1">
                    <a:lumMod val="75000"/>
                  </a:schemeClr>
                </a:solidFill>
              </a:rPr>
              <a:t>vietinių užimtumo iniciatyvų projektų įgyvendinimas</a:t>
            </a:r>
          </a:p>
        </p:txBody>
      </p:sp>
      <p:sp>
        <p:nvSpPr>
          <p:cNvPr id="10" name="TextBox 9"/>
          <p:cNvSpPr txBox="1"/>
          <p:nvPr/>
        </p:nvSpPr>
        <p:spPr>
          <a:xfrm>
            <a:off x="3342769" y="4348187"/>
            <a:ext cx="3536546" cy="369332"/>
          </a:xfrm>
          <a:prstGeom prst="rect">
            <a:avLst/>
          </a:prstGeom>
          <a:noFill/>
        </p:spPr>
        <p:txBody>
          <a:bodyPr wrap="none" rtlCol="0">
            <a:spAutoFit/>
          </a:bodyPr>
          <a:lstStyle/>
          <a:p>
            <a:r>
              <a:rPr lang="lt-LT" dirty="0">
                <a:solidFill>
                  <a:schemeClr val="accent2">
                    <a:lumMod val="50000"/>
                  </a:schemeClr>
                </a:solidFill>
              </a:rPr>
              <a:t>savarankiško užimtumo rėmimas</a:t>
            </a:r>
          </a:p>
        </p:txBody>
      </p:sp>
      <p:sp>
        <p:nvSpPr>
          <p:cNvPr id="14" name="TextBox 13"/>
          <p:cNvSpPr txBox="1"/>
          <p:nvPr/>
        </p:nvSpPr>
        <p:spPr>
          <a:xfrm>
            <a:off x="1863112" y="195486"/>
            <a:ext cx="6284093" cy="954107"/>
          </a:xfrm>
          <a:prstGeom prst="rect">
            <a:avLst/>
          </a:prstGeom>
          <a:noFill/>
        </p:spPr>
        <p:txBody>
          <a:bodyPr wrap="none" rtlCol="0">
            <a:spAutoFit/>
          </a:bodyPr>
          <a:lstStyle/>
          <a:p>
            <a:pPr algn="ctr"/>
            <a:r>
              <a:rPr lang="lt-LT" sz="2800" b="1" dirty="0">
                <a:gradFill flip="none" rotWithShape="1">
                  <a:gsLst>
                    <a:gs pos="0">
                      <a:schemeClr val="accent1"/>
                    </a:gs>
                    <a:gs pos="100000">
                      <a:schemeClr val="accent2"/>
                    </a:gs>
                  </a:gsLst>
                  <a:lin ang="2010000" scaled="0"/>
                  <a:tileRect/>
                </a:gradFill>
              </a:rPr>
              <a:t>LR užimtumo įstatymo 44 </a:t>
            </a:r>
            <a:r>
              <a:rPr lang="lt-LT" sz="2800" b="1" dirty="0" smtClean="0">
                <a:gradFill flip="none" rotWithShape="1">
                  <a:gsLst>
                    <a:gs pos="0">
                      <a:schemeClr val="accent1"/>
                    </a:gs>
                    <a:gs pos="100000">
                      <a:schemeClr val="accent2"/>
                    </a:gs>
                  </a:gsLst>
                  <a:lin ang="2010000" scaled="0"/>
                  <a:tileRect/>
                </a:gradFill>
              </a:rPr>
              <a:t>straipsnis</a:t>
            </a:r>
            <a:r>
              <a:rPr lang="lt-LT" sz="2800" b="1" dirty="0">
                <a:gradFill flip="none" rotWithShape="1">
                  <a:gsLst>
                    <a:gs pos="0">
                      <a:schemeClr val="accent1"/>
                    </a:gs>
                    <a:gs pos="100000">
                      <a:schemeClr val="accent2"/>
                    </a:gs>
                  </a:gsLst>
                  <a:lin ang="2010000" scaled="0"/>
                  <a:tileRect/>
                </a:gradFill>
              </a:rPr>
              <a:t/>
            </a:r>
            <a:br>
              <a:rPr lang="lt-LT" sz="2800" b="1" dirty="0">
                <a:gradFill flip="none" rotWithShape="1">
                  <a:gsLst>
                    <a:gs pos="0">
                      <a:schemeClr val="accent1"/>
                    </a:gs>
                    <a:gs pos="100000">
                      <a:schemeClr val="accent2"/>
                    </a:gs>
                  </a:gsLst>
                  <a:lin ang="2010000" scaled="0"/>
                  <a:tileRect/>
                </a:gradFill>
              </a:rPr>
            </a:br>
            <a:r>
              <a:rPr lang="lt-LT" sz="2800" b="1" dirty="0" smtClean="0">
                <a:gradFill flip="none" rotWithShape="1">
                  <a:gsLst>
                    <a:gs pos="0">
                      <a:schemeClr val="accent1"/>
                    </a:gs>
                    <a:gs pos="100000">
                      <a:schemeClr val="accent2"/>
                    </a:gs>
                  </a:gsLst>
                  <a:lin ang="2010000" scaled="0"/>
                  <a:tileRect/>
                </a:gradFill>
              </a:rPr>
              <a:t>„Parama </a:t>
            </a:r>
            <a:r>
              <a:rPr lang="lt-LT" sz="2800" b="1" dirty="0">
                <a:gradFill flip="none" rotWithShape="1">
                  <a:gsLst>
                    <a:gs pos="0">
                      <a:schemeClr val="accent1"/>
                    </a:gs>
                    <a:gs pos="100000">
                      <a:schemeClr val="accent2"/>
                    </a:gs>
                  </a:gsLst>
                  <a:lin ang="2010000" scaled="0"/>
                  <a:tileRect/>
                </a:gradFill>
              </a:rPr>
              <a:t>darbo vietoms </a:t>
            </a:r>
            <a:r>
              <a:rPr lang="lt-LT" sz="2800" b="1" dirty="0" smtClean="0">
                <a:gradFill flip="none" rotWithShape="1">
                  <a:gsLst>
                    <a:gs pos="0">
                      <a:schemeClr val="accent1"/>
                    </a:gs>
                    <a:gs pos="100000">
                      <a:schemeClr val="accent2"/>
                    </a:gs>
                  </a:gsLst>
                  <a:lin ang="2010000" scaled="0"/>
                  <a:tileRect/>
                </a:gradFill>
              </a:rPr>
              <a:t>steigti“</a:t>
            </a:r>
            <a:endParaRPr lang="lt-LT" sz="2800" b="1" dirty="0">
              <a:gradFill flip="none" rotWithShape="1">
                <a:gsLst>
                  <a:gs pos="0">
                    <a:schemeClr val="accent1"/>
                  </a:gs>
                  <a:gs pos="100000">
                    <a:schemeClr val="accent2"/>
                  </a:gs>
                </a:gsLst>
                <a:lin ang="2010000" scaled="0"/>
                <a:tileRect/>
              </a:gradFill>
            </a:endParaRPr>
          </a:p>
        </p:txBody>
      </p:sp>
      <p:cxnSp>
        <p:nvCxnSpPr>
          <p:cNvPr id="15" name="Tiesioji jungtis 14"/>
          <p:cNvCxnSpPr/>
          <p:nvPr/>
        </p:nvCxnSpPr>
        <p:spPr>
          <a:xfrm>
            <a:off x="2772910" y="1203598"/>
            <a:ext cx="446449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6" name="Paveikslėlis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011" y="1625860"/>
            <a:ext cx="739026" cy="755053"/>
          </a:xfrm>
          <a:prstGeom prst="rect">
            <a:avLst/>
          </a:prstGeom>
        </p:spPr>
      </p:pic>
    </p:spTree>
    <p:extLst>
      <p:ext uri="{BB962C8B-B14F-4D97-AF65-F5344CB8AC3E}">
        <p14:creationId xmlns:p14="http://schemas.microsoft.com/office/powerpoint/2010/main" val="2002970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677"/>
            <a:ext cx="9144000" cy="1428750"/>
          </a:xfrm>
          <a:prstGeom prst="rect">
            <a:avLst/>
          </a:prstGeom>
        </p:spPr>
      </p:pic>
      <p:sp>
        <p:nvSpPr>
          <p:cNvPr id="3" name="TextBox 2"/>
          <p:cNvSpPr txBox="1"/>
          <p:nvPr/>
        </p:nvSpPr>
        <p:spPr>
          <a:xfrm>
            <a:off x="20547" y="339502"/>
            <a:ext cx="8392041" cy="523220"/>
          </a:xfrm>
          <a:prstGeom prst="rect">
            <a:avLst/>
          </a:prstGeom>
          <a:noFill/>
        </p:spPr>
        <p:txBody>
          <a:bodyPr wrap="none" rtlCol="0">
            <a:spAutoFit/>
          </a:bodyPr>
          <a:lstStyle/>
          <a:p>
            <a:pPr algn="ctr"/>
            <a:r>
              <a:rPr lang="lt-LT" sz="2800" b="1" dirty="0">
                <a:solidFill>
                  <a:schemeClr val="bg1"/>
                </a:solidFill>
              </a:rPr>
              <a:t>Darbo vietų steigimo (pritaikymo) subsidijavimas</a:t>
            </a:r>
          </a:p>
        </p:txBody>
      </p:sp>
      <p:sp>
        <p:nvSpPr>
          <p:cNvPr id="4" name="TextBox 3"/>
          <p:cNvSpPr txBox="1"/>
          <p:nvPr/>
        </p:nvSpPr>
        <p:spPr>
          <a:xfrm>
            <a:off x="323528" y="1059582"/>
            <a:ext cx="8424936" cy="1323439"/>
          </a:xfrm>
          <a:prstGeom prst="rect">
            <a:avLst/>
          </a:prstGeom>
          <a:noFill/>
        </p:spPr>
        <p:txBody>
          <a:bodyPr wrap="square" rtlCol="0">
            <a:spAutoFit/>
          </a:bodyPr>
          <a:lstStyle/>
          <a:p>
            <a:pPr>
              <a:buSzPct val="100000"/>
            </a:pPr>
            <a:r>
              <a:rPr lang="lt-LT" sz="2400" b="1" dirty="0" smtClean="0"/>
              <a:t>  </a:t>
            </a:r>
            <a:r>
              <a:rPr lang="lt-LT" sz="2000" b="1" dirty="0">
                <a:solidFill>
                  <a:schemeClr val="accent4"/>
                </a:solidFill>
              </a:rPr>
              <a:t>Kokiam tikslui skiriama parama?</a:t>
            </a:r>
          </a:p>
          <a:p>
            <a:pPr marL="648000" lvl="2" indent="-285750" algn="just">
              <a:buSzPct val="75000"/>
              <a:buBlip>
                <a:blip r:embed="rId3"/>
              </a:buBlip>
            </a:pPr>
            <a:r>
              <a:rPr lang="lt-LT" sz="1400" dirty="0">
                <a:solidFill>
                  <a:schemeClr val="accent3">
                    <a:lumMod val="75000"/>
                  </a:schemeClr>
                </a:solidFill>
              </a:rPr>
              <a:t>skatinti darbdavius steigti naujas darbo vietas neįgaliesiems arba pritaikyti esamas darbo vietas prie asmens negalios, įdarbinant juos pagal neterminuotą darbo sutartį</a:t>
            </a:r>
            <a:r>
              <a:rPr lang="lt-LT" sz="1400" dirty="0" smtClean="0">
                <a:solidFill>
                  <a:schemeClr val="accent3">
                    <a:lumMod val="75000"/>
                  </a:schemeClr>
                </a:solidFill>
              </a:rPr>
              <a:t>;</a:t>
            </a:r>
          </a:p>
          <a:p>
            <a:pPr marL="648000" lvl="2" indent="-285750" algn="just">
              <a:buSzPct val="75000"/>
              <a:buBlip>
                <a:blip r:embed="rId3"/>
              </a:buBlip>
            </a:pPr>
            <a:r>
              <a:rPr lang="lt-LT" sz="1400" dirty="0">
                <a:solidFill>
                  <a:schemeClr val="accent3">
                    <a:lumMod val="75000"/>
                  </a:schemeClr>
                </a:solidFill>
              </a:rPr>
              <a:t>skatinti </a:t>
            </a:r>
            <a:r>
              <a:rPr lang="lt-LT" sz="1400" b="1" dirty="0">
                <a:solidFill>
                  <a:schemeClr val="accent3">
                    <a:lumMod val="75000"/>
                  </a:schemeClr>
                </a:solidFill>
              </a:rPr>
              <a:t>buvusius bedarbius, pradėjusius savo verslą</a:t>
            </a:r>
            <a:r>
              <a:rPr lang="lt-LT" sz="1400" dirty="0">
                <a:solidFill>
                  <a:schemeClr val="accent3">
                    <a:lumMod val="75000"/>
                  </a:schemeClr>
                </a:solidFill>
              </a:rPr>
              <a:t>, </a:t>
            </a:r>
            <a:r>
              <a:rPr lang="lt-LT" sz="1400" dirty="0" smtClean="0">
                <a:solidFill>
                  <a:schemeClr val="accent3">
                    <a:lumMod val="75000"/>
                  </a:schemeClr>
                </a:solidFill>
              </a:rPr>
              <a:t>steigti darbo vietą kitam Darbo biržos siunčiamam asmeniui</a:t>
            </a:r>
            <a:endParaRPr lang="lt-LT" sz="1400" dirty="0">
              <a:solidFill>
                <a:schemeClr val="accent3">
                  <a:lumMod val="75000"/>
                </a:schemeClr>
              </a:solidFill>
            </a:endParaRPr>
          </a:p>
        </p:txBody>
      </p:sp>
      <p:sp>
        <p:nvSpPr>
          <p:cNvPr id="5" name="TextBox 4"/>
          <p:cNvSpPr txBox="1"/>
          <p:nvPr/>
        </p:nvSpPr>
        <p:spPr>
          <a:xfrm>
            <a:off x="323528" y="2406082"/>
            <a:ext cx="8424936" cy="1107996"/>
          </a:xfrm>
          <a:prstGeom prst="rect">
            <a:avLst/>
          </a:prstGeom>
          <a:noFill/>
        </p:spPr>
        <p:txBody>
          <a:bodyPr wrap="square" rtlCol="0">
            <a:spAutoFit/>
          </a:bodyPr>
          <a:lstStyle/>
          <a:p>
            <a:pPr>
              <a:buSzPct val="100000"/>
            </a:pPr>
            <a:r>
              <a:rPr lang="lt-LT" sz="2400" b="1" dirty="0" smtClean="0"/>
              <a:t>  </a:t>
            </a:r>
            <a:r>
              <a:rPr lang="pt-BR" sz="2000" b="1" dirty="0">
                <a:solidFill>
                  <a:schemeClr val="accent1">
                    <a:lumMod val="50000"/>
                  </a:schemeClr>
                </a:solidFill>
              </a:rPr>
              <a:t>Kam gali būti panaudojamos paramos lėšos?</a:t>
            </a:r>
          </a:p>
          <a:p>
            <a:pPr marL="648000" lvl="2" indent="-285750" algn="just">
              <a:buSzPct val="75000"/>
              <a:buBlip>
                <a:blip r:embed="rId3"/>
              </a:buBlip>
            </a:pPr>
            <a:r>
              <a:rPr lang="lt-LT" sz="1400" dirty="0" smtClean="0">
                <a:solidFill>
                  <a:schemeClr val="accent1">
                    <a:lumMod val="75000"/>
                  </a:schemeClr>
                </a:solidFill>
              </a:rPr>
              <a:t>darbo </a:t>
            </a:r>
            <a:r>
              <a:rPr lang="lt-LT" sz="1400" dirty="0">
                <a:solidFill>
                  <a:schemeClr val="accent1">
                    <a:lumMod val="75000"/>
                  </a:schemeClr>
                </a:solidFill>
              </a:rPr>
              <a:t>priemonių ir/ar techninės pagalbos priemonių neįgaliesiems pirkimui, montavimui ir pritaikymui;</a:t>
            </a:r>
          </a:p>
          <a:p>
            <a:pPr marL="648000" lvl="2" indent="-285750" algn="just">
              <a:buSzPct val="75000"/>
              <a:buBlip>
                <a:blip r:embed="rId3"/>
              </a:buBlip>
            </a:pPr>
            <a:r>
              <a:rPr lang="lt-LT" sz="1400" dirty="0" smtClean="0">
                <a:solidFill>
                  <a:schemeClr val="accent1">
                    <a:lumMod val="75000"/>
                  </a:schemeClr>
                </a:solidFill>
              </a:rPr>
              <a:t>patalpų</a:t>
            </a:r>
            <a:r>
              <a:rPr lang="lt-LT" sz="1400" dirty="0">
                <a:solidFill>
                  <a:schemeClr val="accent1">
                    <a:lumMod val="75000"/>
                  </a:schemeClr>
                </a:solidFill>
              </a:rPr>
              <a:t>, reikalingų darbo vietai </a:t>
            </a:r>
            <a:r>
              <a:rPr lang="lt-LT" sz="1400" dirty="0" smtClean="0">
                <a:solidFill>
                  <a:schemeClr val="accent1">
                    <a:lumMod val="75000"/>
                  </a:schemeClr>
                </a:solidFill>
              </a:rPr>
              <a:t>įrengti, </a:t>
            </a:r>
            <a:r>
              <a:rPr lang="lt-LT" sz="1400" dirty="0">
                <a:solidFill>
                  <a:schemeClr val="accent1">
                    <a:lumMod val="75000"/>
                  </a:schemeClr>
                </a:solidFill>
              </a:rPr>
              <a:t>remontui ir pritaikymui (iki 50 proc. subsidijos).</a:t>
            </a:r>
          </a:p>
        </p:txBody>
      </p:sp>
      <p:sp>
        <p:nvSpPr>
          <p:cNvPr id="7" name="Suapvalintas stačiakampis 6"/>
          <p:cNvSpPr/>
          <p:nvPr/>
        </p:nvSpPr>
        <p:spPr>
          <a:xfrm>
            <a:off x="899592" y="3651872"/>
            <a:ext cx="1872208" cy="711623"/>
          </a:xfrm>
          <a:prstGeom prst="roundRec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lt-LT" dirty="0" smtClean="0"/>
              <a:t>Maksimalus subsidijos dydis</a:t>
            </a:r>
            <a:endParaRPr lang="lt-LT" dirty="0"/>
          </a:p>
        </p:txBody>
      </p:sp>
      <p:sp>
        <p:nvSpPr>
          <p:cNvPr id="8" name="Suapvalintas stačiakampis 7"/>
          <p:cNvSpPr/>
          <p:nvPr/>
        </p:nvSpPr>
        <p:spPr>
          <a:xfrm>
            <a:off x="3131840" y="3651870"/>
            <a:ext cx="5049772" cy="711623"/>
          </a:xfrm>
          <a:prstGeom prst="roundRec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lt-LT" sz="1600" dirty="0"/>
              <a:t>40 </a:t>
            </a:r>
            <a:r>
              <a:rPr lang="lt-LT" sz="1600" dirty="0" smtClean="0"/>
              <a:t>MMA</a:t>
            </a:r>
            <a:r>
              <a:rPr lang="lt-LT" sz="1600" dirty="0" smtClean="0">
                <a:solidFill>
                  <a:schemeClr val="bg2"/>
                </a:solidFill>
              </a:rPr>
              <a:t>*</a:t>
            </a:r>
            <a:r>
              <a:rPr lang="lt-LT" sz="1600" dirty="0" smtClean="0"/>
              <a:t> </a:t>
            </a:r>
            <a:r>
              <a:rPr lang="lt-LT" sz="1600" dirty="0"/>
              <a:t>(šiuo metu 16 </a:t>
            </a:r>
            <a:r>
              <a:rPr lang="lt-LT" sz="1600" dirty="0" smtClean="0"/>
              <a:t>000 €) </a:t>
            </a:r>
          </a:p>
          <a:p>
            <a:pPr algn="ctr"/>
            <a:r>
              <a:rPr lang="lt-LT" sz="1400" dirty="0" smtClean="0"/>
              <a:t>Subsidijos </a:t>
            </a:r>
            <a:r>
              <a:rPr lang="lt-LT" sz="1400" dirty="0"/>
              <a:t>gavėjas turi prisidėti ne mažiau kaip 35 proc. nuosavu </a:t>
            </a:r>
            <a:r>
              <a:rPr lang="lt-LT" sz="1400" dirty="0" smtClean="0"/>
              <a:t>indėliu</a:t>
            </a:r>
            <a:endParaRPr lang="lt-LT" sz="1400" dirty="0"/>
          </a:p>
        </p:txBody>
      </p:sp>
      <p:sp>
        <p:nvSpPr>
          <p:cNvPr id="12" name="Rodyklė dešinėn 11"/>
          <p:cNvSpPr/>
          <p:nvPr/>
        </p:nvSpPr>
        <p:spPr>
          <a:xfrm>
            <a:off x="2857695" y="3902502"/>
            <a:ext cx="216024" cy="210362"/>
          </a:xfrm>
          <a:prstGeom prst="rightArrow">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lt-LT"/>
          </a:p>
        </p:txBody>
      </p:sp>
      <p:sp>
        <p:nvSpPr>
          <p:cNvPr id="13" name="TextBox 12"/>
          <p:cNvSpPr txBox="1"/>
          <p:nvPr/>
        </p:nvSpPr>
        <p:spPr>
          <a:xfrm>
            <a:off x="0" y="4589502"/>
            <a:ext cx="9123453" cy="553998"/>
          </a:xfrm>
          <a:prstGeom prst="rect">
            <a:avLst/>
          </a:prstGeom>
          <a:noFill/>
        </p:spPr>
        <p:txBody>
          <a:bodyPr wrap="square" rtlCol="0">
            <a:spAutoFit/>
          </a:bodyPr>
          <a:lstStyle/>
          <a:p>
            <a:pPr algn="just">
              <a:buSzPct val="75000"/>
            </a:pPr>
            <a:r>
              <a:rPr lang="lt-LT" sz="1200" dirty="0">
                <a:solidFill>
                  <a:schemeClr val="accent4">
                    <a:lumMod val="75000"/>
                  </a:schemeClr>
                </a:solidFill>
              </a:rPr>
              <a:t>* </a:t>
            </a:r>
            <a:r>
              <a:rPr lang="lt-LT" sz="900" i="1" dirty="0">
                <a:solidFill>
                  <a:schemeClr val="accent4">
                    <a:lumMod val="75000"/>
                  </a:schemeClr>
                </a:solidFill>
              </a:rPr>
              <a:t>Šis dydis taikomas tais atvejais, kai numatoma įsteigti darbo vietas ir įdarbinti asmenis, nustatant jiems Lietuvos Respublikos darbo kodekse numatytą savaitės darbo laiko trukmę (išskyrus neįgaliųjų, kurie dėl sveikatos būklės gali dirbti ne visą darbo dieną ar ne visą darbo savaitę, įdarbinimo atvejus). Paramos dydis mažinamas proporcingai, atsižvelgiant į numatomą dirbti darbo laiką (valandas</a:t>
            </a:r>
            <a:r>
              <a:rPr lang="lt-LT" sz="900" i="1" dirty="0" smtClean="0">
                <a:solidFill>
                  <a:schemeClr val="accent4">
                    <a:lumMod val="75000"/>
                  </a:schemeClr>
                </a:solidFill>
              </a:rPr>
              <a:t>).</a:t>
            </a:r>
            <a:endParaRPr lang="lt-LT" sz="900" i="1" dirty="0">
              <a:solidFill>
                <a:schemeClr val="accent4">
                  <a:lumMod val="75000"/>
                </a:schemeClr>
              </a:solidFill>
            </a:endParaRPr>
          </a:p>
        </p:txBody>
      </p:sp>
    </p:spTree>
    <p:extLst>
      <p:ext uri="{BB962C8B-B14F-4D97-AF65-F5344CB8AC3E}">
        <p14:creationId xmlns:p14="http://schemas.microsoft.com/office/powerpoint/2010/main" val="15788436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8570"/>
            <a:ext cx="9144000" cy="1428750"/>
          </a:xfrm>
          <a:prstGeom prst="rect">
            <a:avLst/>
          </a:prstGeom>
        </p:spPr>
      </p:pic>
      <p:sp>
        <p:nvSpPr>
          <p:cNvPr id="3" name="TextBox 2"/>
          <p:cNvSpPr txBox="1"/>
          <p:nvPr/>
        </p:nvSpPr>
        <p:spPr>
          <a:xfrm>
            <a:off x="107504" y="172343"/>
            <a:ext cx="6163803" cy="523220"/>
          </a:xfrm>
          <a:prstGeom prst="rect">
            <a:avLst/>
          </a:prstGeom>
          <a:noFill/>
        </p:spPr>
        <p:txBody>
          <a:bodyPr wrap="none" rtlCol="0">
            <a:spAutoFit/>
          </a:bodyPr>
          <a:lstStyle/>
          <a:p>
            <a:pPr algn="ctr"/>
            <a:r>
              <a:rPr lang="lt-LT" sz="2800" b="1" dirty="0">
                <a:solidFill>
                  <a:schemeClr val="bg1"/>
                </a:solidFill>
              </a:rPr>
              <a:t>Vietinės užimtumo </a:t>
            </a:r>
            <a:r>
              <a:rPr lang="lt-LT" sz="2800" b="1" dirty="0" smtClean="0">
                <a:solidFill>
                  <a:schemeClr val="bg1"/>
                </a:solidFill>
              </a:rPr>
              <a:t>iniciatyvos (VUI)</a:t>
            </a:r>
            <a:endParaRPr lang="lt-LT" sz="2800" b="1" dirty="0">
              <a:solidFill>
                <a:schemeClr val="bg1"/>
              </a:solidFill>
            </a:endParaRPr>
          </a:p>
        </p:txBody>
      </p:sp>
      <p:sp>
        <p:nvSpPr>
          <p:cNvPr id="4" name="TextBox 3"/>
          <p:cNvSpPr txBox="1"/>
          <p:nvPr/>
        </p:nvSpPr>
        <p:spPr>
          <a:xfrm>
            <a:off x="215516" y="760572"/>
            <a:ext cx="8712968" cy="1261884"/>
          </a:xfrm>
          <a:prstGeom prst="rect">
            <a:avLst/>
          </a:prstGeom>
          <a:noFill/>
        </p:spPr>
        <p:txBody>
          <a:bodyPr wrap="square" rtlCol="0">
            <a:spAutoFit/>
          </a:bodyPr>
          <a:lstStyle/>
          <a:p>
            <a:pPr>
              <a:buSzPct val="100000"/>
            </a:pPr>
            <a:r>
              <a:rPr lang="lt-LT" sz="2400" b="1" dirty="0" smtClean="0">
                <a:solidFill>
                  <a:schemeClr val="accent1">
                    <a:lumMod val="75000"/>
                  </a:schemeClr>
                </a:solidFill>
              </a:rPr>
              <a:t>  </a:t>
            </a:r>
            <a:r>
              <a:rPr lang="lt-LT" b="1" dirty="0">
                <a:solidFill>
                  <a:schemeClr val="accent1">
                    <a:lumMod val="50000"/>
                  </a:schemeClr>
                </a:solidFill>
              </a:rPr>
              <a:t>Kokiam tikslui skiriama parama?</a:t>
            </a:r>
          </a:p>
          <a:p>
            <a:pPr marL="648000" lvl="2" indent="-285750" algn="just">
              <a:buSzPct val="75000"/>
              <a:buBlip>
                <a:blip r:embed="rId3"/>
              </a:buBlip>
            </a:pPr>
            <a:r>
              <a:rPr lang="lt-LT" sz="1300" dirty="0" smtClean="0">
                <a:solidFill>
                  <a:schemeClr val="accent1">
                    <a:lumMod val="75000"/>
                  </a:schemeClr>
                </a:solidFill>
              </a:rPr>
              <a:t>naujų </a:t>
            </a:r>
            <a:r>
              <a:rPr lang="lt-LT" sz="1300" dirty="0">
                <a:solidFill>
                  <a:schemeClr val="accent1">
                    <a:lumMod val="75000"/>
                  </a:schemeClr>
                </a:solidFill>
              </a:rPr>
              <a:t>darbo vietų steigimo projektams, kurie padeda sutelkti vietos bendruomenės ir socialinių partnerių pastangas didinti atskirų savivaldybių (seniūnijų) gyventojų </a:t>
            </a:r>
            <a:r>
              <a:rPr lang="lt-LT" sz="1300" dirty="0" smtClean="0">
                <a:solidFill>
                  <a:schemeClr val="accent1">
                    <a:lumMod val="75000"/>
                  </a:schemeClr>
                </a:solidFill>
              </a:rPr>
              <a:t>užimtumą;</a:t>
            </a:r>
          </a:p>
          <a:p>
            <a:pPr marL="648000" lvl="2" indent="-285750" algn="just">
              <a:buSzPct val="75000"/>
              <a:buBlip>
                <a:blip r:embed="rId3"/>
              </a:buBlip>
            </a:pPr>
            <a:r>
              <a:rPr lang="lt-LT" sz="1300" dirty="0">
                <a:solidFill>
                  <a:schemeClr val="accent1">
                    <a:lumMod val="75000"/>
                  </a:schemeClr>
                </a:solidFill>
              </a:rPr>
              <a:t>nedarbo pasekmėms </a:t>
            </a:r>
            <a:r>
              <a:rPr lang="lt-LT" sz="1300" dirty="0" smtClean="0">
                <a:solidFill>
                  <a:schemeClr val="accent1">
                    <a:lumMod val="75000"/>
                  </a:schemeClr>
                </a:solidFill>
              </a:rPr>
              <a:t>švelninti - projektai </a:t>
            </a:r>
            <a:r>
              <a:rPr lang="lt-LT" sz="1300" dirty="0">
                <a:solidFill>
                  <a:schemeClr val="accent1">
                    <a:lumMod val="75000"/>
                  </a:schemeClr>
                </a:solidFill>
              </a:rPr>
              <a:t>įgyvendinami savivaldybių ar seniūnijų teritorijose, kuriose bedarbių </a:t>
            </a:r>
            <a:r>
              <a:rPr lang="lt-LT" sz="1300" dirty="0" smtClean="0">
                <a:solidFill>
                  <a:schemeClr val="accent1">
                    <a:lumMod val="75000"/>
                  </a:schemeClr>
                </a:solidFill>
              </a:rPr>
              <a:t>dalis yra </a:t>
            </a:r>
            <a:r>
              <a:rPr lang="lt-LT" sz="1300" dirty="0">
                <a:solidFill>
                  <a:schemeClr val="accent1">
                    <a:lumMod val="75000"/>
                  </a:schemeClr>
                </a:solidFill>
              </a:rPr>
              <a:t>didesnė negu vidutiniškai </a:t>
            </a:r>
            <a:r>
              <a:rPr lang="lt-LT" sz="1300" dirty="0" smtClean="0">
                <a:solidFill>
                  <a:schemeClr val="accent1">
                    <a:lumMod val="75000"/>
                  </a:schemeClr>
                </a:solidFill>
              </a:rPr>
              <a:t>šalyje</a:t>
            </a:r>
            <a:r>
              <a:rPr lang="lt-LT" sz="1300" dirty="0">
                <a:solidFill>
                  <a:schemeClr val="accent1">
                    <a:lumMod val="75000"/>
                  </a:schemeClr>
                </a:solidFill>
              </a:rPr>
              <a:t>.</a:t>
            </a:r>
            <a:r>
              <a:rPr lang="lt-LT" sz="1300" dirty="0" smtClean="0">
                <a:solidFill>
                  <a:schemeClr val="accent1">
                    <a:lumMod val="75000"/>
                  </a:schemeClr>
                </a:solidFill>
              </a:rPr>
              <a:t> </a:t>
            </a:r>
            <a:endParaRPr lang="lt-LT" sz="1300" dirty="0">
              <a:solidFill>
                <a:schemeClr val="accent1">
                  <a:lumMod val="75000"/>
                </a:schemeClr>
              </a:solidFill>
            </a:endParaRPr>
          </a:p>
        </p:txBody>
      </p:sp>
      <p:sp>
        <p:nvSpPr>
          <p:cNvPr id="7" name="Suapvalintas stačiakampis 6"/>
          <p:cNvSpPr/>
          <p:nvPr/>
        </p:nvSpPr>
        <p:spPr>
          <a:xfrm>
            <a:off x="815643" y="2127140"/>
            <a:ext cx="1872208" cy="537268"/>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lt-LT" sz="1400" dirty="0" smtClean="0"/>
              <a:t>Maksimalus subsidijos dydis</a:t>
            </a:r>
            <a:endParaRPr lang="lt-LT" sz="1400" dirty="0"/>
          </a:p>
        </p:txBody>
      </p:sp>
      <p:sp>
        <p:nvSpPr>
          <p:cNvPr id="8" name="Suapvalintas stačiakampis 7"/>
          <p:cNvSpPr/>
          <p:nvPr/>
        </p:nvSpPr>
        <p:spPr>
          <a:xfrm>
            <a:off x="3176416" y="2127140"/>
            <a:ext cx="5328592" cy="537268"/>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lt-LT" sz="1400" dirty="0"/>
              <a:t>40 </a:t>
            </a:r>
            <a:r>
              <a:rPr lang="lt-LT" sz="1400" dirty="0" smtClean="0"/>
              <a:t>MMA* </a:t>
            </a:r>
            <a:r>
              <a:rPr lang="lt-LT" sz="1400" dirty="0"/>
              <a:t>(šiuo metu 16 </a:t>
            </a:r>
            <a:r>
              <a:rPr lang="lt-LT" sz="1400" dirty="0" smtClean="0"/>
              <a:t>000 €) </a:t>
            </a:r>
          </a:p>
          <a:p>
            <a:pPr algn="ctr"/>
            <a:r>
              <a:rPr lang="lt-LT" sz="1200" dirty="0" smtClean="0"/>
              <a:t>Subsidijos </a:t>
            </a:r>
            <a:r>
              <a:rPr lang="lt-LT" sz="1200" dirty="0"/>
              <a:t>gavėjas turi prisidėti ne mažiau kaip 35 proc. nuosavu </a:t>
            </a:r>
            <a:r>
              <a:rPr lang="lt-LT" sz="1200" dirty="0" smtClean="0"/>
              <a:t>indėliu</a:t>
            </a:r>
            <a:endParaRPr lang="lt-LT" sz="1200" dirty="0"/>
          </a:p>
        </p:txBody>
      </p:sp>
      <p:sp>
        <p:nvSpPr>
          <p:cNvPr id="12" name="Rodyklė dešinėn 11"/>
          <p:cNvSpPr/>
          <p:nvPr/>
        </p:nvSpPr>
        <p:spPr>
          <a:xfrm>
            <a:off x="2822482" y="2290593"/>
            <a:ext cx="216024" cy="210362"/>
          </a:xfrm>
          <a:prstGeom prst="rightArrow">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lt-LT"/>
          </a:p>
        </p:txBody>
      </p:sp>
      <p:sp>
        <p:nvSpPr>
          <p:cNvPr id="13" name="TextBox 12"/>
          <p:cNvSpPr txBox="1"/>
          <p:nvPr/>
        </p:nvSpPr>
        <p:spPr>
          <a:xfrm>
            <a:off x="0" y="4612900"/>
            <a:ext cx="9123453" cy="553998"/>
          </a:xfrm>
          <a:prstGeom prst="rect">
            <a:avLst/>
          </a:prstGeom>
          <a:noFill/>
        </p:spPr>
        <p:txBody>
          <a:bodyPr wrap="square" rtlCol="0">
            <a:spAutoFit/>
          </a:bodyPr>
          <a:lstStyle/>
          <a:p>
            <a:pPr algn="just">
              <a:buSzPct val="75000"/>
            </a:pPr>
            <a:r>
              <a:rPr lang="lt-LT" sz="1200" dirty="0">
                <a:solidFill>
                  <a:schemeClr val="accent4">
                    <a:lumMod val="75000"/>
                  </a:schemeClr>
                </a:solidFill>
              </a:rPr>
              <a:t>*</a:t>
            </a:r>
            <a:r>
              <a:rPr lang="lt-LT" sz="1200" i="1" dirty="0">
                <a:solidFill>
                  <a:schemeClr val="accent4">
                    <a:lumMod val="75000"/>
                  </a:schemeClr>
                </a:solidFill>
              </a:rPr>
              <a:t> </a:t>
            </a:r>
            <a:r>
              <a:rPr lang="lt-LT" sz="900" i="1" dirty="0">
                <a:solidFill>
                  <a:schemeClr val="accent4">
                    <a:lumMod val="75000"/>
                  </a:schemeClr>
                </a:solidFill>
              </a:rPr>
              <a:t>Šis dydis taikomas tais atvejais, kai numatoma įsteigti darbo vietas ir įdarbinti asmenis, nustatant jiems Lietuvos Respublikos darbo kodekse numatytą savaitės darbo laiko trukmę (išskyrus neįgaliųjų, kurie dėl sveikatos būklės gali dirbti ne visą darbo dieną ar ne visą darbo savaitę, įdarbinimo atvejus). Paramos dydis mažinamas proporcingai, atsižvelgiant į numatomą dirbti darbo laiką (valandas).</a:t>
            </a:r>
          </a:p>
        </p:txBody>
      </p:sp>
      <p:sp>
        <p:nvSpPr>
          <p:cNvPr id="10" name="TextBox 9"/>
          <p:cNvSpPr txBox="1"/>
          <p:nvPr/>
        </p:nvSpPr>
        <p:spPr>
          <a:xfrm>
            <a:off x="223404" y="2678908"/>
            <a:ext cx="8640960" cy="1261884"/>
          </a:xfrm>
          <a:prstGeom prst="rect">
            <a:avLst/>
          </a:prstGeom>
          <a:noFill/>
        </p:spPr>
        <p:txBody>
          <a:bodyPr wrap="square" rtlCol="0">
            <a:spAutoFit/>
          </a:bodyPr>
          <a:lstStyle/>
          <a:p>
            <a:pPr>
              <a:buSzPct val="100000"/>
            </a:pPr>
            <a:r>
              <a:rPr lang="lt-LT" sz="2400" b="1" dirty="0" smtClean="0"/>
              <a:t>  </a:t>
            </a:r>
            <a:r>
              <a:rPr lang="fi-FI" b="1" dirty="0">
                <a:solidFill>
                  <a:schemeClr val="accent4"/>
                </a:solidFill>
              </a:rPr>
              <a:t>Prioritetas teikiamas VUI projektams, kuriuose:</a:t>
            </a:r>
          </a:p>
          <a:p>
            <a:pPr marL="648000" lvl="2" indent="-285750" algn="just">
              <a:buSzPct val="75000"/>
              <a:buBlip>
                <a:blip r:embed="rId3"/>
              </a:buBlip>
            </a:pPr>
            <a:r>
              <a:rPr lang="lt-LT" sz="1300" dirty="0">
                <a:solidFill>
                  <a:schemeClr val="accent3">
                    <a:lumMod val="75000"/>
                  </a:schemeClr>
                </a:solidFill>
              </a:rPr>
              <a:t>Įdarbinami neįgalieji ir darbo rinkoje papildomai remiami bedarbiai</a:t>
            </a:r>
            <a:r>
              <a:rPr lang="lt-LT" sz="1300" dirty="0" smtClean="0">
                <a:solidFill>
                  <a:schemeClr val="accent3">
                    <a:lumMod val="75000"/>
                  </a:schemeClr>
                </a:solidFill>
              </a:rPr>
              <a:t>;</a:t>
            </a:r>
          </a:p>
          <a:p>
            <a:pPr marL="648000" lvl="2" indent="-285750" algn="just">
              <a:buSzPct val="75000"/>
              <a:buBlip>
                <a:blip r:embed="rId3"/>
              </a:buBlip>
            </a:pPr>
            <a:r>
              <a:rPr lang="lt-LT" sz="1300" dirty="0">
                <a:solidFill>
                  <a:schemeClr val="accent3">
                    <a:lumMod val="75000"/>
                  </a:schemeClr>
                </a:solidFill>
              </a:rPr>
              <a:t>Įdarbintam asmeniui mokamas didesnis nei vidutinis toje savivaldybėje darbo užmokestis;</a:t>
            </a:r>
          </a:p>
          <a:p>
            <a:pPr marL="648000" lvl="2" indent="-285750" algn="just">
              <a:buSzPct val="75000"/>
              <a:buBlip>
                <a:blip r:embed="rId3"/>
              </a:buBlip>
            </a:pPr>
            <a:r>
              <a:rPr lang="lt-LT" sz="1300" dirty="0">
                <a:solidFill>
                  <a:schemeClr val="accent3">
                    <a:lumMod val="75000"/>
                  </a:schemeClr>
                </a:solidFill>
              </a:rPr>
              <a:t>Darbdavys prisideda daugiau kaip 35 proc. nuosavų lėšų;</a:t>
            </a:r>
          </a:p>
          <a:p>
            <a:pPr marL="648000" lvl="2" indent="-285750" algn="just">
              <a:buSzPct val="75000"/>
              <a:buBlip>
                <a:blip r:embed="rId3"/>
              </a:buBlip>
            </a:pPr>
            <a:r>
              <a:rPr lang="lt-LT" sz="1300" dirty="0">
                <a:solidFill>
                  <a:schemeClr val="accent3">
                    <a:lumMod val="75000"/>
                  </a:schemeClr>
                </a:solidFill>
              </a:rPr>
              <a:t>Darbo vietos kuriamos kaimo vietovėse</a:t>
            </a:r>
            <a:r>
              <a:rPr lang="lt-LT" sz="1300" dirty="0" smtClean="0">
                <a:solidFill>
                  <a:schemeClr val="accent3">
                    <a:lumMod val="75000"/>
                  </a:schemeClr>
                </a:solidFill>
              </a:rPr>
              <a:t>.</a:t>
            </a:r>
            <a:endParaRPr lang="lt-LT" sz="1300" dirty="0">
              <a:solidFill>
                <a:schemeClr val="accent3">
                  <a:lumMod val="75000"/>
                </a:schemeClr>
              </a:solidFill>
            </a:endParaRPr>
          </a:p>
        </p:txBody>
      </p:sp>
      <p:sp>
        <p:nvSpPr>
          <p:cNvPr id="11" name="TextBox 10"/>
          <p:cNvSpPr txBox="1"/>
          <p:nvPr/>
        </p:nvSpPr>
        <p:spPr>
          <a:xfrm>
            <a:off x="164" y="3969057"/>
            <a:ext cx="9143836" cy="584775"/>
          </a:xfrm>
          <a:prstGeom prst="rect">
            <a:avLst/>
          </a:prstGeom>
          <a:solidFill>
            <a:schemeClr val="accent6">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lt-LT" sz="1600" b="1" dirty="0">
                <a:solidFill>
                  <a:schemeClr val="accent3">
                    <a:lumMod val="75000"/>
                  </a:schemeClr>
                </a:solidFill>
              </a:rPr>
              <a:t>Nutrūkus darbo santykiui į įsteigtą darbo vietą privalo būti įdarbintas kitas </a:t>
            </a:r>
            <a:r>
              <a:rPr lang="lt-LT" sz="1600" b="1" dirty="0" smtClean="0">
                <a:solidFill>
                  <a:schemeClr val="accent3">
                    <a:lumMod val="75000"/>
                  </a:schemeClr>
                </a:solidFill>
              </a:rPr>
              <a:t>Darbo </a:t>
            </a:r>
            <a:r>
              <a:rPr lang="lt-LT" sz="1600" b="1" dirty="0">
                <a:solidFill>
                  <a:schemeClr val="accent3">
                    <a:lumMod val="75000"/>
                  </a:schemeClr>
                </a:solidFill>
              </a:rPr>
              <a:t>biržos siųstas bedarbis, atitinkantis paraiškoje nurodytus kriterijus</a:t>
            </a:r>
          </a:p>
        </p:txBody>
      </p:sp>
    </p:spTree>
    <p:extLst>
      <p:ext uri="{BB962C8B-B14F-4D97-AF65-F5344CB8AC3E}">
        <p14:creationId xmlns:p14="http://schemas.microsoft.com/office/powerpoint/2010/main" val="38786990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339502"/>
            <a:ext cx="9143999" cy="523220"/>
          </a:xfrm>
          <a:prstGeom prst="rect">
            <a:avLst/>
          </a:prstGeom>
          <a:noFill/>
        </p:spPr>
        <p:txBody>
          <a:bodyPr wrap="square" rtlCol="0">
            <a:spAutoFit/>
          </a:bodyPr>
          <a:lstStyle/>
          <a:p>
            <a:pPr algn="ctr"/>
            <a:r>
              <a:rPr lang="lt-LT" sz="2800" b="1" dirty="0" smtClean="0">
                <a:gradFill flip="none" rotWithShape="1">
                  <a:gsLst>
                    <a:gs pos="0">
                      <a:schemeClr val="accent1"/>
                    </a:gs>
                    <a:gs pos="100000">
                      <a:schemeClr val="accent2"/>
                    </a:gs>
                  </a:gsLst>
                  <a:lin ang="2010000" scaled="0"/>
                  <a:tileRect/>
                </a:gradFill>
              </a:rPr>
              <a:t>Paramos gavėjai</a:t>
            </a:r>
            <a:endParaRPr lang="lt-LT" sz="2800" b="1" dirty="0">
              <a:gradFill flip="none" rotWithShape="1">
                <a:gsLst>
                  <a:gs pos="0">
                    <a:schemeClr val="accent1"/>
                  </a:gs>
                  <a:gs pos="100000">
                    <a:schemeClr val="accent2"/>
                  </a:gs>
                </a:gsLst>
                <a:lin ang="2010000" scaled="0"/>
                <a:tileRect/>
              </a:gradFill>
            </a:endParaRPr>
          </a:p>
        </p:txBody>
      </p:sp>
      <p:sp>
        <p:nvSpPr>
          <p:cNvPr id="3" name="TextBox 2"/>
          <p:cNvSpPr txBox="1"/>
          <p:nvPr/>
        </p:nvSpPr>
        <p:spPr>
          <a:xfrm>
            <a:off x="572154" y="1447096"/>
            <a:ext cx="8041938" cy="707886"/>
          </a:xfrm>
          <a:prstGeom prst="rect">
            <a:avLst/>
          </a:prstGeom>
          <a:noFill/>
        </p:spPr>
        <p:txBody>
          <a:bodyPr wrap="square" rtlCol="0">
            <a:spAutoFit/>
          </a:bodyPr>
          <a:lstStyle/>
          <a:p>
            <a:pPr algn="just"/>
            <a:r>
              <a:rPr lang="lt-LT" sz="2000" b="1" dirty="0" smtClean="0">
                <a:solidFill>
                  <a:schemeClr val="accent4">
                    <a:lumMod val="75000"/>
                  </a:schemeClr>
                </a:solidFill>
              </a:rPr>
              <a:t>Paramos gavėjai </a:t>
            </a:r>
            <a:r>
              <a:rPr lang="lt-LT" sz="1600" dirty="0" smtClean="0">
                <a:solidFill>
                  <a:schemeClr val="accent4">
                    <a:lumMod val="75000"/>
                  </a:schemeClr>
                </a:solidFill>
              </a:rPr>
              <a:t>– </a:t>
            </a:r>
            <a:r>
              <a:rPr lang="lt-LT" sz="2000" dirty="0" smtClean="0">
                <a:solidFill>
                  <a:schemeClr val="accent4">
                    <a:lumMod val="75000"/>
                  </a:schemeClr>
                </a:solidFill>
              </a:rPr>
              <a:t>darbdaviai, steigiantys / pritaikantys naujas darbo vietas</a:t>
            </a:r>
            <a:r>
              <a:rPr lang="lt-LT" dirty="0" smtClean="0">
                <a:solidFill>
                  <a:schemeClr val="accent4">
                    <a:lumMod val="75000"/>
                  </a:schemeClr>
                </a:solidFill>
              </a:rPr>
              <a:t>*</a:t>
            </a:r>
            <a:endParaRPr lang="lt-LT" sz="1600" dirty="0">
              <a:solidFill>
                <a:schemeClr val="accent4">
                  <a:lumMod val="75000"/>
                </a:schemeClr>
              </a:solidFill>
            </a:endParaRPr>
          </a:p>
        </p:txBody>
      </p:sp>
      <p:sp>
        <p:nvSpPr>
          <p:cNvPr id="4" name="TextBox 3"/>
          <p:cNvSpPr txBox="1"/>
          <p:nvPr/>
        </p:nvSpPr>
        <p:spPr>
          <a:xfrm>
            <a:off x="551029" y="3915827"/>
            <a:ext cx="8041938" cy="1015663"/>
          </a:xfrm>
          <a:prstGeom prst="rect">
            <a:avLst/>
          </a:prstGeom>
          <a:noFill/>
        </p:spPr>
        <p:txBody>
          <a:bodyPr wrap="square" rtlCol="0">
            <a:spAutoFit/>
          </a:bodyPr>
          <a:lstStyle/>
          <a:p>
            <a:pPr algn="just"/>
            <a:r>
              <a:rPr lang="lt-LT" dirty="0" smtClean="0">
                <a:solidFill>
                  <a:schemeClr val="accent1">
                    <a:lumMod val="75000"/>
                  </a:schemeClr>
                </a:solidFill>
              </a:rPr>
              <a:t>*</a:t>
            </a:r>
            <a:r>
              <a:rPr lang="lt-LT" sz="1400" i="1" dirty="0">
                <a:solidFill>
                  <a:schemeClr val="accent1">
                    <a:lumMod val="75000"/>
                  </a:schemeClr>
                </a:solidFill>
              </a:rPr>
              <a:t>Subsidija darbo vietoms steigti, įgyvendinant šias priemones, yra </a:t>
            </a:r>
            <a:r>
              <a:rPr lang="lt-LT" sz="1400" i="1" dirty="0" err="1">
                <a:solidFill>
                  <a:schemeClr val="accent1">
                    <a:lumMod val="75000"/>
                  </a:schemeClr>
                </a:solidFill>
              </a:rPr>
              <a:t>de</a:t>
            </a:r>
            <a:r>
              <a:rPr lang="lt-LT" sz="1400" i="1" dirty="0">
                <a:solidFill>
                  <a:schemeClr val="accent1">
                    <a:lumMod val="75000"/>
                  </a:schemeClr>
                </a:solidFill>
              </a:rPr>
              <a:t> </a:t>
            </a:r>
            <a:r>
              <a:rPr lang="lt-LT" sz="1400" i="1" dirty="0" err="1">
                <a:solidFill>
                  <a:schemeClr val="accent1">
                    <a:lumMod val="75000"/>
                  </a:schemeClr>
                </a:solidFill>
              </a:rPr>
              <a:t>minimis</a:t>
            </a:r>
            <a:r>
              <a:rPr lang="lt-LT" sz="1400" i="1" dirty="0">
                <a:solidFill>
                  <a:schemeClr val="accent1">
                    <a:lumMod val="75000"/>
                  </a:schemeClr>
                </a:solidFill>
              </a:rPr>
              <a:t> pagalba, kurios teikimo sąlygos nustatytos 2013 m. gruodžio 18 d. Komisijos reglamente (ES) Nr. 1407/2013 dėl Sutarties dėl Europos Sąjungos veikimo 107 ir 108 straipsnių taikymo </a:t>
            </a:r>
            <a:r>
              <a:rPr lang="lt-LT" sz="1400" i="1" dirty="0" err="1">
                <a:solidFill>
                  <a:schemeClr val="accent1">
                    <a:lumMod val="75000"/>
                  </a:schemeClr>
                </a:solidFill>
              </a:rPr>
              <a:t>de</a:t>
            </a:r>
            <a:r>
              <a:rPr lang="lt-LT" sz="1400" i="1" dirty="0">
                <a:solidFill>
                  <a:schemeClr val="accent1">
                    <a:lumMod val="75000"/>
                  </a:schemeClr>
                </a:solidFill>
              </a:rPr>
              <a:t> </a:t>
            </a:r>
            <a:r>
              <a:rPr lang="lt-LT" sz="1400" i="1" dirty="0" err="1">
                <a:solidFill>
                  <a:schemeClr val="accent1">
                    <a:lumMod val="75000"/>
                  </a:schemeClr>
                </a:solidFill>
              </a:rPr>
              <a:t>minimis</a:t>
            </a:r>
            <a:r>
              <a:rPr lang="lt-LT" sz="1400" i="1" dirty="0">
                <a:solidFill>
                  <a:schemeClr val="accent1">
                    <a:lumMod val="75000"/>
                  </a:schemeClr>
                </a:solidFill>
              </a:rPr>
              <a:t> pagalbai (OL 2013 L 352, p. 1 (toliau – Komisijos reglamentas).</a:t>
            </a:r>
          </a:p>
        </p:txBody>
      </p:sp>
      <p:pic>
        <p:nvPicPr>
          <p:cNvPr id="5" name="Paveikslėlis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1585" y="2725692"/>
            <a:ext cx="1023075" cy="718186"/>
          </a:xfrm>
          <a:prstGeom prst="rect">
            <a:avLst/>
          </a:prstGeom>
        </p:spPr>
      </p:pic>
      <p:cxnSp>
        <p:nvCxnSpPr>
          <p:cNvPr id="6" name="Tiesioji jungtis 5"/>
          <p:cNvCxnSpPr/>
          <p:nvPr/>
        </p:nvCxnSpPr>
        <p:spPr>
          <a:xfrm>
            <a:off x="3131840" y="987574"/>
            <a:ext cx="286069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37286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65012" y="1089504"/>
            <a:ext cx="8041938" cy="830997"/>
          </a:xfrm>
          <a:prstGeom prst="rect">
            <a:avLst/>
          </a:prstGeom>
          <a:noFill/>
        </p:spPr>
        <p:txBody>
          <a:bodyPr wrap="square" rtlCol="0">
            <a:spAutoFit/>
          </a:bodyPr>
          <a:lstStyle/>
          <a:p>
            <a:pPr algn="just"/>
            <a:r>
              <a:rPr lang="lt-LT" sz="1600" dirty="0">
                <a:solidFill>
                  <a:schemeClr val="accent1">
                    <a:lumMod val="75000"/>
                  </a:schemeClr>
                </a:solidFill>
              </a:rPr>
              <a:t>Darbo vieta privalo būti išsaugota ne mažiau kaip 36 mėnesių laikotarpiui, o su asmeniu, įdarbinamu į naujai įsteigtą darbo </a:t>
            </a:r>
            <a:r>
              <a:rPr lang="lt-LT" sz="1600" dirty="0" smtClean="0">
                <a:solidFill>
                  <a:schemeClr val="accent1">
                    <a:lumMod val="75000"/>
                  </a:schemeClr>
                </a:solidFill>
              </a:rPr>
              <a:t>vietą, </a:t>
            </a:r>
            <a:r>
              <a:rPr lang="lt-LT" sz="1600" dirty="0">
                <a:solidFill>
                  <a:schemeClr val="accent1">
                    <a:lumMod val="75000"/>
                  </a:schemeClr>
                </a:solidFill>
              </a:rPr>
              <a:t>privalo būti sudaryta neterminuota </a:t>
            </a:r>
            <a:r>
              <a:rPr lang="lt-LT" sz="1600" dirty="0" smtClean="0">
                <a:solidFill>
                  <a:schemeClr val="accent1">
                    <a:lumMod val="75000"/>
                  </a:schemeClr>
                </a:solidFill>
              </a:rPr>
              <a:t>darbo sutartis.</a:t>
            </a:r>
            <a:endParaRPr lang="lt-LT" sz="1600" dirty="0">
              <a:solidFill>
                <a:schemeClr val="accent1">
                  <a:lumMod val="75000"/>
                </a:schemeClr>
              </a:solidFill>
            </a:endParaRPr>
          </a:p>
        </p:txBody>
      </p:sp>
      <p:pic>
        <p:nvPicPr>
          <p:cNvPr id="4" name="Paveikslėlis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356" y="1181914"/>
            <a:ext cx="675134" cy="646178"/>
          </a:xfrm>
          <a:prstGeom prst="rect">
            <a:avLst/>
          </a:prstGeom>
        </p:spPr>
      </p:pic>
      <p:sp>
        <p:nvSpPr>
          <p:cNvPr id="5" name="TextBox 4"/>
          <p:cNvSpPr txBox="1"/>
          <p:nvPr/>
        </p:nvSpPr>
        <p:spPr>
          <a:xfrm>
            <a:off x="553082" y="2067694"/>
            <a:ext cx="8037834" cy="1877437"/>
          </a:xfrm>
          <a:prstGeom prst="rect">
            <a:avLst/>
          </a:prstGeom>
          <a:solidFill>
            <a:schemeClr val="tx2">
              <a:lumMod val="40000"/>
              <a:lumOff val="60000"/>
            </a:schemeClr>
          </a:solid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buSzPct val="100000"/>
            </a:pPr>
            <a:r>
              <a:rPr lang="lt-LT" sz="1600" b="1" dirty="0" smtClean="0">
                <a:solidFill>
                  <a:schemeClr val="accent4"/>
                </a:solidFill>
              </a:rPr>
              <a:t>Panaikinęs </a:t>
            </a:r>
            <a:r>
              <a:rPr lang="lt-LT" sz="1600" b="1" dirty="0">
                <a:solidFill>
                  <a:schemeClr val="accent4"/>
                </a:solidFill>
              </a:rPr>
              <a:t>įsteigtą (pritaikytą) darbo vietą, subsidijos </a:t>
            </a:r>
            <a:r>
              <a:rPr lang="lt-LT" sz="1600" b="1" dirty="0" smtClean="0">
                <a:solidFill>
                  <a:schemeClr val="accent4"/>
                </a:solidFill>
              </a:rPr>
              <a:t>gavėjas </a:t>
            </a:r>
            <a:r>
              <a:rPr lang="lt-LT" sz="1600" b="1" dirty="0">
                <a:solidFill>
                  <a:schemeClr val="accent4"/>
                </a:solidFill>
              </a:rPr>
              <a:t>turi </a:t>
            </a:r>
            <a:r>
              <a:rPr lang="lt-LT" sz="1600" b="1" dirty="0" smtClean="0">
                <a:solidFill>
                  <a:schemeClr val="accent4"/>
                </a:solidFill>
              </a:rPr>
              <a:t>Darbo </a:t>
            </a:r>
            <a:r>
              <a:rPr lang="lt-LT" sz="1600" b="1" dirty="0">
                <a:solidFill>
                  <a:schemeClr val="accent4"/>
                </a:solidFill>
              </a:rPr>
              <a:t>biržai grąžinti subsidiją arba jos dalį:</a:t>
            </a:r>
          </a:p>
          <a:p>
            <a:pPr marL="648000" lvl="2" indent="-285750" algn="just">
              <a:buSzPct val="75000"/>
              <a:buBlip>
                <a:blip r:embed="rId3"/>
              </a:buBlip>
            </a:pPr>
            <a:r>
              <a:rPr lang="lt-LT" sz="1400" b="1" dirty="0" smtClean="0">
                <a:solidFill>
                  <a:schemeClr val="accent3">
                    <a:lumMod val="50000"/>
                  </a:schemeClr>
                </a:solidFill>
              </a:rPr>
              <a:t>visą </a:t>
            </a:r>
            <a:r>
              <a:rPr lang="lt-LT" sz="1400" b="1" dirty="0">
                <a:solidFill>
                  <a:schemeClr val="accent3">
                    <a:lumMod val="50000"/>
                  </a:schemeClr>
                </a:solidFill>
              </a:rPr>
              <a:t>subsidiją</a:t>
            </a:r>
            <a:r>
              <a:rPr lang="lt-LT" sz="1400" dirty="0">
                <a:solidFill>
                  <a:schemeClr val="accent3">
                    <a:lumMod val="75000"/>
                  </a:schemeClr>
                </a:solidFill>
              </a:rPr>
              <a:t>, kai darbo vieta </a:t>
            </a:r>
            <a:r>
              <a:rPr lang="lt-LT" sz="1400" b="1" dirty="0">
                <a:solidFill>
                  <a:schemeClr val="accent3">
                    <a:lumMod val="50000"/>
                  </a:schemeClr>
                </a:solidFill>
              </a:rPr>
              <a:t>panaikinama per 12 mėnesių </a:t>
            </a:r>
            <a:r>
              <a:rPr lang="lt-LT" sz="1400" dirty="0">
                <a:solidFill>
                  <a:schemeClr val="accent3">
                    <a:lumMod val="75000"/>
                  </a:schemeClr>
                </a:solidFill>
              </a:rPr>
              <a:t>laikotarpį nuo jos įsteigimo (pritaikymo) dienos; </a:t>
            </a:r>
          </a:p>
          <a:p>
            <a:pPr marL="648000" lvl="2" indent="-285750" algn="just">
              <a:buSzPct val="75000"/>
              <a:buBlip>
                <a:blip r:embed="rId3"/>
              </a:buBlip>
            </a:pPr>
            <a:r>
              <a:rPr lang="lt-LT" sz="1400" b="1" dirty="0" smtClean="0">
                <a:solidFill>
                  <a:schemeClr val="accent3">
                    <a:lumMod val="50000"/>
                  </a:schemeClr>
                </a:solidFill>
              </a:rPr>
              <a:t>80 </a:t>
            </a:r>
            <a:r>
              <a:rPr lang="lt-LT" sz="1400" b="1" dirty="0">
                <a:solidFill>
                  <a:schemeClr val="accent3">
                    <a:lumMod val="50000"/>
                  </a:schemeClr>
                </a:solidFill>
              </a:rPr>
              <a:t>procentų subsidijos</a:t>
            </a:r>
            <a:r>
              <a:rPr lang="lt-LT" sz="1400" dirty="0">
                <a:solidFill>
                  <a:schemeClr val="accent3">
                    <a:lumMod val="75000"/>
                  </a:schemeClr>
                </a:solidFill>
              </a:rPr>
              <a:t>, kai darbo vieta </a:t>
            </a:r>
            <a:r>
              <a:rPr lang="lt-LT" sz="1400" b="1" dirty="0">
                <a:solidFill>
                  <a:schemeClr val="accent3">
                    <a:lumMod val="50000"/>
                  </a:schemeClr>
                </a:solidFill>
              </a:rPr>
              <a:t>panaikinama 13–24 mėnesį </a:t>
            </a:r>
            <a:r>
              <a:rPr lang="lt-LT" sz="1400" dirty="0">
                <a:solidFill>
                  <a:schemeClr val="accent3">
                    <a:lumMod val="75000"/>
                  </a:schemeClr>
                </a:solidFill>
              </a:rPr>
              <a:t>nuo jos įsteigimo (pritaikymo) dienos;</a:t>
            </a:r>
          </a:p>
          <a:p>
            <a:pPr marL="648000" lvl="2" indent="-285750" algn="just">
              <a:buSzPct val="75000"/>
              <a:buBlip>
                <a:blip r:embed="rId3"/>
              </a:buBlip>
            </a:pPr>
            <a:r>
              <a:rPr lang="lt-LT" sz="1400" b="1" dirty="0" smtClean="0">
                <a:solidFill>
                  <a:schemeClr val="accent3">
                    <a:lumMod val="50000"/>
                  </a:schemeClr>
                </a:solidFill>
              </a:rPr>
              <a:t>50 </a:t>
            </a:r>
            <a:r>
              <a:rPr lang="lt-LT" sz="1400" b="1" dirty="0">
                <a:solidFill>
                  <a:schemeClr val="accent3">
                    <a:lumMod val="50000"/>
                  </a:schemeClr>
                </a:solidFill>
              </a:rPr>
              <a:t>procentų subsidijos</a:t>
            </a:r>
            <a:r>
              <a:rPr lang="lt-LT" sz="1400" dirty="0">
                <a:solidFill>
                  <a:schemeClr val="accent3">
                    <a:lumMod val="75000"/>
                  </a:schemeClr>
                </a:solidFill>
              </a:rPr>
              <a:t>, kai darbo vieta </a:t>
            </a:r>
            <a:r>
              <a:rPr lang="lt-LT" sz="1400" b="1" dirty="0">
                <a:solidFill>
                  <a:schemeClr val="accent3">
                    <a:lumMod val="50000"/>
                  </a:schemeClr>
                </a:solidFill>
              </a:rPr>
              <a:t>panaikinama 25–36 mėnesį </a:t>
            </a:r>
            <a:r>
              <a:rPr lang="lt-LT" sz="1400" dirty="0">
                <a:solidFill>
                  <a:schemeClr val="accent3">
                    <a:lumMod val="75000"/>
                  </a:schemeClr>
                </a:solidFill>
              </a:rPr>
              <a:t>nuo jos įsteigimo (pritaikymo) dienos.</a:t>
            </a:r>
          </a:p>
        </p:txBody>
      </p:sp>
      <p:sp>
        <p:nvSpPr>
          <p:cNvPr id="7" name="TextBox 6"/>
          <p:cNvSpPr txBox="1"/>
          <p:nvPr/>
        </p:nvSpPr>
        <p:spPr>
          <a:xfrm>
            <a:off x="1259632" y="4207027"/>
            <a:ext cx="7752419" cy="584775"/>
          </a:xfrm>
          <a:prstGeom prst="rect">
            <a:avLst/>
          </a:prstGeom>
          <a:noFill/>
        </p:spPr>
        <p:txBody>
          <a:bodyPr wrap="square" rtlCol="0">
            <a:spAutoFit/>
          </a:bodyPr>
          <a:lstStyle/>
          <a:p>
            <a:pPr algn="just"/>
            <a:r>
              <a:rPr lang="lt-LT" sz="1600" dirty="0" smtClean="0">
                <a:solidFill>
                  <a:schemeClr val="accent1">
                    <a:lumMod val="75000"/>
                  </a:schemeClr>
                </a:solidFill>
              </a:rPr>
              <a:t>Darbdavys negali </a:t>
            </a:r>
            <a:r>
              <a:rPr lang="lt-LT" sz="1600" dirty="0">
                <a:solidFill>
                  <a:schemeClr val="accent1">
                    <a:lumMod val="75000"/>
                  </a:schemeClr>
                </a:solidFill>
              </a:rPr>
              <a:t>į įsteigtą darbo vietą įdarbinti </a:t>
            </a:r>
            <a:r>
              <a:rPr lang="lt-LT" sz="1600" dirty="0" smtClean="0">
                <a:solidFill>
                  <a:schemeClr val="accent1">
                    <a:lumMod val="75000"/>
                  </a:schemeClr>
                </a:solidFill>
              </a:rPr>
              <a:t>asmens </a:t>
            </a:r>
            <a:r>
              <a:rPr lang="lt-LT" sz="1600" dirty="0">
                <a:solidFill>
                  <a:schemeClr val="accent1">
                    <a:lumMod val="75000"/>
                  </a:schemeClr>
                </a:solidFill>
              </a:rPr>
              <a:t>pagal remiamo įdarbinimo </a:t>
            </a:r>
            <a:r>
              <a:rPr lang="lt-LT" sz="1600" dirty="0" smtClean="0">
                <a:solidFill>
                  <a:schemeClr val="accent1">
                    <a:lumMod val="75000"/>
                  </a:schemeClr>
                </a:solidFill>
              </a:rPr>
              <a:t>priemones</a:t>
            </a:r>
            <a:endParaRPr lang="lt-LT" sz="1600" dirty="0">
              <a:solidFill>
                <a:schemeClr val="accent1">
                  <a:lumMod val="75000"/>
                </a:schemeClr>
              </a:solidFill>
            </a:endParaRPr>
          </a:p>
        </p:txBody>
      </p:sp>
      <p:pic>
        <p:nvPicPr>
          <p:cNvPr id="8" name="Paveikslėlis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4236720"/>
            <a:ext cx="792088" cy="525388"/>
          </a:xfrm>
          <a:prstGeom prst="rect">
            <a:avLst/>
          </a:prstGeom>
        </p:spPr>
      </p:pic>
      <p:pic>
        <p:nvPicPr>
          <p:cNvPr id="10" name="Paveikslėlis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08570"/>
            <a:ext cx="9144000" cy="1428750"/>
          </a:xfrm>
          <a:prstGeom prst="rect">
            <a:avLst/>
          </a:prstGeom>
        </p:spPr>
      </p:pic>
      <p:sp>
        <p:nvSpPr>
          <p:cNvPr id="6" name="Stačiakampis 5"/>
          <p:cNvSpPr/>
          <p:nvPr/>
        </p:nvSpPr>
        <p:spPr>
          <a:xfrm>
            <a:off x="138356" y="197544"/>
            <a:ext cx="4854214" cy="461665"/>
          </a:xfrm>
          <a:prstGeom prst="rect">
            <a:avLst/>
          </a:prstGeom>
        </p:spPr>
        <p:txBody>
          <a:bodyPr wrap="none">
            <a:spAutoFit/>
          </a:bodyPr>
          <a:lstStyle/>
          <a:p>
            <a:pPr algn="ctr"/>
            <a:r>
              <a:rPr lang="lt-LT" sz="2400" b="1" dirty="0">
                <a:solidFill>
                  <a:schemeClr val="bg2"/>
                </a:solidFill>
              </a:rPr>
              <a:t>Subsidijos gavėjo įsipareigojimai</a:t>
            </a:r>
          </a:p>
        </p:txBody>
      </p:sp>
    </p:spTree>
    <p:extLst>
      <p:ext uri="{BB962C8B-B14F-4D97-AF65-F5344CB8AC3E}">
        <p14:creationId xmlns:p14="http://schemas.microsoft.com/office/powerpoint/2010/main" val="2593886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3207"/>
            <a:ext cx="9144000" cy="3214687"/>
          </a:xfrm>
          <a:prstGeom prst="rect">
            <a:avLst/>
          </a:prstGeom>
        </p:spPr>
      </p:pic>
      <p:pic>
        <p:nvPicPr>
          <p:cNvPr id="5" name="Paveikslėlis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4155926"/>
            <a:ext cx="1982604" cy="518400"/>
          </a:xfrm>
          <a:prstGeom prst="rect">
            <a:avLst/>
          </a:prstGeom>
        </p:spPr>
      </p:pic>
    </p:spTree>
    <p:extLst>
      <p:ext uri="{BB962C8B-B14F-4D97-AF65-F5344CB8AC3E}">
        <p14:creationId xmlns:p14="http://schemas.microsoft.com/office/powerpoint/2010/main" val="259356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
  <a:themeElements>
    <a:clrScheme name="Šablonas 01">
      <a:dk1>
        <a:srgbClr val="000000"/>
      </a:dk1>
      <a:lt1>
        <a:sysClr val="window" lastClr="FFFFFF"/>
      </a:lt1>
      <a:dk2>
        <a:srgbClr val="B5B5B5"/>
      </a:dk2>
      <a:lt2>
        <a:srgbClr val="F2F2F2"/>
      </a:lt2>
      <a:accent1>
        <a:srgbClr val="2052A0"/>
      </a:accent1>
      <a:accent2>
        <a:srgbClr val="229678"/>
      </a:accent2>
      <a:accent3>
        <a:srgbClr val="327374"/>
      </a:accent3>
      <a:accent4>
        <a:srgbClr val="1F3B50"/>
      </a:accent4>
      <a:accent5>
        <a:srgbClr val="6E7283"/>
      </a:accent5>
      <a:accent6>
        <a:srgbClr val="ACB6B5"/>
      </a:accent6>
      <a:hlink>
        <a:srgbClr val="2052A0"/>
      </a:hlink>
      <a:folHlink>
        <a:srgbClr val="3F3F3F"/>
      </a:folHlink>
    </a:clrScheme>
    <a:fontScheme name="Prabangus">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ngas">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6568</TotalTime>
  <Words>788</Words>
  <Application>Microsoft Office PowerPoint</Application>
  <PresentationFormat>Demonstracija ekrane (16:9)</PresentationFormat>
  <Paragraphs>58</Paragraphs>
  <Slides>8</Slides>
  <Notes>0</Notes>
  <HiddenSlides>0</HiddenSlides>
  <MMClips>0</MMClips>
  <ScaleCrop>false</ScaleCrop>
  <HeadingPairs>
    <vt:vector size="4" baseType="variant">
      <vt:variant>
        <vt:lpstr>Tema</vt:lpstr>
      </vt:variant>
      <vt:variant>
        <vt:i4>1</vt:i4>
      </vt:variant>
      <vt:variant>
        <vt:lpstr>Skaidrių pavadinimai</vt:lpstr>
      </vt:variant>
      <vt:variant>
        <vt:i4>8</vt:i4>
      </vt:variant>
    </vt:vector>
  </HeadingPairs>
  <TitlesOfParts>
    <vt:vector size="9" baseType="lpstr">
      <vt:lpstr>Office tema</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pristatymas</dc:title>
  <dc:creator>Giedrius Jurgelevičius</dc:creator>
  <cp:lastModifiedBy>Ernesta Buckienė</cp:lastModifiedBy>
  <cp:revision>168</cp:revision>
  <dcterms:created xsi:type="dcterms:W3CDTF">2018-02-01T08:00:04Z</dcterms:created>
  <dcterms:modified xsi:type="dcterms:W3CDTF">2018-09-06T10:49:39Z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1717963682</vt:i4>
  </property>
  <property fmtid="{D5CDD505-2E9C-101B-9397-08002B2CF9AE}" pid="3" name="_NewReviewCycle">
    <vt:lpwstr/>
  </property>
  <property fmtid="{D5CDD505-2E9C-101B-9397-08002B2CF9AE}" pid="4" name="_EmailSubject">
    <vt:lpwstr>skaidrės Stebėsenos komitetui </vt:lpwstr>
  </property>
  <property fmtid="{D5CDD505-2E9C-101B-9397-08002B2CF9AE}" pid="5" name="_AuthorEmail">
    <vt:lpwstr>Ernesta.Buckiene@socmin.lt</vt:lpwstr>
  </property>
  <property fmtid="{D5CDD505-2E9C-101B-9397-08002B2CF9AE}" pid="6" name="_AuthorEmailDisplayName">
    <vt:lpwstr>Ernesta Buckienė</vt:lpwstr>
  </property>
  <property fmtid="{D5CDD505-2E9C-101B-9397-08002B2CF9AE}" pid="7" name="_PreviousAdHocReviewCycleID">
    <vt:i4>-533075686</vt:i4>
  </property>
</Properties>
</file>