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1074-6F83-484A-9CD3-4ABCCA8C5A77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EF3BA-9037-4D38-8B1F-C50EB71F98B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7710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B9D0-945B-4FF0-8EEE-665B9A3702F1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D363A-CBC0-4C3D-8C9E-072CDA69FBF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1108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E73B-8D99-49B1-9093-1335C06ACCD9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40E0-9C4B-42C9-8D45-589EF8083A9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62213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E1BF-2FD2-49A7-9660-5EFAD30E0C4E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27DC-4FE0-4E7B-B270-B661E9EEDA4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63996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7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1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55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19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82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46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10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F6B6-B4E4-4790-88B7-4639BEA9CD2E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F594-A8FB-4F83-9093-8EA8E2D4864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0467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815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727E-A63B-44BC-B33A-5DF06956B6AF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15D5-88CE-4796-8951-1182D6442C5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16295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1" indent="0">
              <a:buNone/>
              <a:defRPr sz="1800" b="1"/>
            </a:lvl3pPr>
            <a:lvl4pPr marL="1309142" indent="0">
              <a:buNone/>
              <a:defRPr sz="1500" b="1"/>
            </a:lvl4pPr>
            <a:lvl5pPr marL="1745523" indent="0">
              <a:buNone/>
              <a:defRPr sz="1500" b="1"/>
            </a:lvl5pPr>
            <a:lvl6pPr marL="2181903" indent="0">
              <a:buNone/>
              <a:defRPr sz="1500" b="1"/>
            </a:lvl6pPr>
            <a:lvl7pPr marL="2618284" indent="0">
              <a:buNone/>
              <a:defRPr sz="1500" b="1"/>
            </a:lvl7pPr>
            <a:lvl8pPr marL="3054664" indent="0">
              <a:buNone/>
              <a:defRPr sz="1500" b="1"/>
            </a:lvl8pPr>
            <a:lvl9pPr marL="34910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4F5B-0B0B-446E-BFA9-F45DE994B6DD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2F33-D379-4F01-A2A9-99BFEE79352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4537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B977-1CE6-4AF3-A8E4-8094C6C12215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4C97A-AFFA-4753-895E-AFC0429C6C0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1432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C9CA-C4CF-4B20-9B3A-B2466DE32A26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7AA6E-ABA6-4689-BD8A-2F5080E1BDC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08586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4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C601-FE31-4149-AAFC-70EBE07E2B76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D4CB-BCD4-4D33-820D-080AED00201C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44497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36381" indent="0">
              <a:buNone/>
              <a:defRPr sz="2600"/>
            </a:lvl2pPr>
            <a:lvl3pPr marL="872761" indent="0">
              <a:buNone/>
              <a:defRPr sz="2300"/>
            </a:lvl3pPr>
            <a:lvl4pPr marL="1309142" indent="0">
              <a:buNone/>
              <a:defRPr sz="1900"/>
            </a:lvl4pPr>
            <a:lvl5pPr marL="1745523" indent="0">
              <a:buNone/>
              <a:defRPr sz="1900"/>
            </a:lvl5pPr>
            <a:lvl6pPr marL="2181903" indent="0">
              <a:buNone/>
              <a:defRPr sz="1900"/>
            </a:lvl6pPr>
            <a:lvl7pPr marL="2618284" indent="0">
              <a:buNone/>
              <a:defRPr sz="1900"/>
            </a:lvl7pPr>
            <a:lvl8pPr marL="3054664" indent="0">
              <a:buNone/>
              <a:defRPr sz="1900"/>
            </a:lvl8pPr>
            <a:lvl9pPr marL="3491045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381" indent="0">
              <a:buNone/>
              <a:defRPr sz="1100"/>
            </a:lvl2pPr>
            <a:lvl3pPr marL="872761" indent="0">
              <a:buNone/>
              <a:defRPr sz="1000"/>
            </a:lvl3pPr>
            <a:lvl4pPr marL="1309142" indent="0">
              <a:buNone/>
              <a:defRPr sz="900"/>
            </a:lvl4pPr>
            <a:lvl5pPr marL="1745523" indent="0">
              <a:buNone/>
              <a:defRPr sz="900"/>
            </a:lvl5pPr>
            <a:lvl6pPr marL="2181903" indent="0">
              <a:buNone/>
              <a:defRPr sz="900"/>
            </a:lvl6pPr>
            <a:lvl7pPr marL="2618284" indent="0">
              <a:buNone/>
              <a:defRPr sz="900"/>
            </a:lvl7pPr>
            <a:lvl8pPr marL="3054664" indent="0">
              <a:buNone/>
              <a:defRPr sz="900"/>
            </a:lvl8pPr>
            <a:lvl9pPr marL="34910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9F35-6A1B-4FB2-94E5-F638F43CFB69}" type="datetimeFigureOut">
              <a:rPr lang="en-US" altLang="lt-LT"/>
              <a:pPr>
                <a:defRPr/>
              </a:pPr>
              <a:t>6/4/2018</a:t>
            </a:fld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1C2FF-F9B9-42D0-A277-073E4C4D8DA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7603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76" y="274954"/>
            <a:ext cx="82286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76" y="1600776"/>
            <a:ext cx="8228649" cy="452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6" tIns="43638" rIns="87276" bIns="43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76" y="6357038"/>
            <a:ext cx="2133554" cy="364206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</a:defRPr>
            </a:lvl1pPr>
          </a:lstStyle>
          <a:p>
            <a:pPr defTabSz="435622" fontAlgn="base">
              <a:spcBef>
                <a:spcPct val="0"/>
              </a:spcBef>
              <a:spcAft>
                <a:spcPct val="0"/>
              </a:spcAft>
              <a:defRPr/>
            </a:pPr>
            <a:fld id="{96BA7A69-B599-42FE-9167-56B785169257}" type="datetimeFigureOut">
              <a:rPr lang="en-US" altLang="lt-LT">
                <a:ea typeface="MS PGothic" panose="020B0600070205080204" pitchFamily="34" charset="-128"/>
              </a:rPr>
              <a:pPr defTabSz="435622" fontAlgn="base">
                <a:spcBef>
                  <a:spcPct val="0"/>
                </a:spcBef>
                <a:spcAft>
                  <a:spcPct val="0"/>
                </a:spcAft>
                <a:defRPr/>
              </a:pPr>
              <a:t>6/4/2018</a:t>
            </a:fld>
            <a:endParaRPr lang="en-US" altLang="lt-LT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600" y="6357038"/>
            <a:ext cx="2896800" cy="364206"/>
          </a:xfrm>
          <a:prstGeom prst="rect">
            <a:avLst/>
          </a:prstGeom>
        </p:spPr>
        <p:txBody>
          <a:bodyPr vert="horz" lIns="87276" tIns="43638" rIns="87276" bIns="43638" rtlCol="0" anchor="ctr"/>
          <a:lstStyle>
            <a:lvl1pPr algn="ctr" defTabSz="436381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770" y="6357038"/>
            <a:ext cx="2133554" cy="364206"/>
          </a:xfrm>
          <a:prstGeom prst="rect">
            <a:avLst/>
          </a:prstGeom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</a:defRPr>
            </a:lvl1pPr>
          </a:lstStyle>
          <a:p>
            <a:pPr defTabSz="435622" fontAlgn="base">
              <a:spcBef>
                <a:spcPct val="0"/>
              </a:spcBef>
              <a:spcAft>
                <a:spcPct val="0"/>
              </a:spcAft>
            </a:pPr>
            <a:fld id="{B02E0293-F1AB-4D44-A551-4F86F0A6929D}" type="slidenum">
              <a:rPr lang="en-US" altLang="lt-LT">
                <a:ea typeface="MS PGothic" panose="020B0600070205080204" pitchFamily="34" charset="-128"/>
              </a:rPr>
              <a:pPr defTabSz="4356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lt-LT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9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5622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5622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35622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35622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35622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00827" algn="ctr" defTabSz="435622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01654" algn="ctr" defTabSz="435622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02482" algn="ctr" defTabSz="435622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603309" algn="ctr" defTabSz="435622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27064" indent="-327064" algn="l" defTabSz="435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08407" indent="-271394" algn="l" defTabSz="435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89749" indent="-217115" algn="l" defTabSz="435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26763" indent="-217115" algn="l" defTabSz="435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62383" indent="-217115" algn="l" defTabSz="435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400093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7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5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35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investicijos.lt/lt/dokumentai?f__institution=280&amp;f__datasets__document_type=60&amp;f__datasets__doc_categories=307&amp;f__show_all=1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Backup_of_ESFIVPsablonai 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0" y="-1179512"/>
            <a:ext cx="86227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914308" y="-521253"/>
            <a:ext cx="7268860" cy="33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58" tIns="42178" rIns="84358" bIns="4217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21066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r>
              <a:rPr lang="lt-LT" altLang="lt-LT" sz="2000" b="1" dirty="0">
                <a:solidFill>
                  <a:srgbClr val="000000"/>
                </a:solidFill>
                <a:latin typeface="Calibri"/>
              </a:rPr>
              <a:t>INFORMACIJA DĖL PATVIRTINTO PROJEKTŲ ATRANKOS KRITERIJAUS </a:t>
            </a:r>
            <a:endParaRPr lang="lt-LT" altLang="lt-LT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015928" y="1413638"/>
            <a:ext cx="7167240" cy="31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484" tIns="38743" rIns="77484" bIns="38743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21066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lt-LT" sz="1500">
              <a:solidFill>
                <a:srgbClr val="767676"/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967073"/>
              </p:ext>
            </p:extLst>
          </p:nvPr>
        </p:nvGraphicFramePr>
        <p:xfrm>
          <a:off x="262560" y="3"/>
          <a:ext cx="8622724" cy="7024357"/>
        </p:xfrm>
        <a:graphic>
          <a:graphicData uri="http://schemas.openxmlformats.org/drawingml/2006/table">
            <a:tbl>
              <a:tblPr/>
              <a:tblGrid>
                <a:gridCol w="1956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663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0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Veiksmų programos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įgyvendinimo priemonės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kodas ir pavadinimas:</a:t>
                      </a:r>
                      <a:endParaRPr kumimoji="0" lang="lt-LT" altLang="lt-L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-68263" algn="l"/>
                          <a:tab pos="2000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06.1.1-TID-V-504 priemonė „</a:t>
                      </a:r>
                      <a:r>
                        <a:rPr lang="de-DE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Intelektinių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transporto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sistemų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diegimas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TEN-T </a:t>
                      </a:r>
                      <a:r>
                        <a:rPr lang="de-DE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tinkle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6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“ </a:t>
                      </a:r>
                      <a:endParaRPr lang="lt-LT" sz="1600" b="1" dirty="0"/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8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Patvirtintas specialusis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 kriterijus:</a:t>
                      </a: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r>
                        <a:rPr kumimoji="0" lang="lt-LT" altLang="lt-L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Priemonės specialusis projektų atrankos kriterijus buvo patvirtintas </a:t>
                      </a:r>
                      <a:r>
                        <a:rPr kumimoji="0" 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2017 m. vasario 2 d. </a:t>
                      </a:r>
                    </a:p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68263" algn="l"/>
                          <a:tab pos="200025" algn="l"/>
                        </a:tabLst>
                      </a:pPr>
                      <a:endParaRPr kumimoji="0" lang="lt-LT" altLang="lt-LT" sz="1500" b="0" i="0" u="sng" strike="sng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lt-LT" sz="15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2. Projektas turi atitikti preliminarų Nacionalinės susisiekimo plėtros 2014–2022 metų programos projektų sąrašą, patvirtintą Lietuvos Respublikos susisiekimo ministro 2015 m. birželio 15 d. įsakymu Nr. 3-249 ,,Dėl preliminaraus Nacionalinės susisiekimo plėtros 2014–2022 metų programos projektų sąrašo patvirtinimo“.</a:t>
                      </a:r>
                      <a:endParaRPr lang="lt-LT" sz="1500" i="0" kern="1200" dirty="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096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Projektų atrankos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kriterijaus vertinimo</a:t>
                      </a:r>
                    </a:p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 charset="0"/>
                        </a:rPr>
                        <a:t>aspektai ir paaiškinimas:</a:t>
                      </a: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Vertinama, ar projektas, projekto veiklos ir projekto vykdytojas atitinka Preliminaraus Nacionalinės susisiekimo plėtros 2014–2022 metų programos projektų sąrašo, patvirtinto Lietuvos Respublikos susisiekimo ministro 2015 m. birželio 15 d. įsakymu Nr. 3-249 ,,Dėl Preliminaraus Nacionalinės susisiekimo plėtros 2014–2022 metų programos projektų sąrašo patvirtinimo“, </a:t>
                      </a:r>
                      <a:r>
                        <a:rPr lang="lt-L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 </a:t>
                      </a:r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vieną iš 1.6.1–1.6.3 papunkčiuose </a:t>
                      </a:r>
                      <a:r>
                        <a:rPr lang="lt-L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nurodytų projektų</a:t>
                      </a:r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lt-LT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prie </a:t>
                      </a:r>
                      <a:r>
                        <a:rPr lang="lt-L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jų nurodytas veiklas ir galimus projektų vykdytojus.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3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altLang="lt-LT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Arial" charset="0"/>
                        </a:rPr>
                        <a:t>Strateginio planavimo dokumento pakeitimo paaiškinimas:</a:t>
                      </a:r>
                      <a:endParaRPr kumimoji="0" lang="lt-LT" altLang="lt-LT" sz="15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  <a:cs typeface="Arial" charset="0"/>
                      </a:endParaRP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31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charset="0"/>
                        <a:defRPr sz="26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4479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051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3623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19525" indent="-161925" defTabSz="4968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496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Stebėsenos komitetas informuojamas, kad </a:t>
                      </a:r>
                      <a:r>
                        <a:rPr lang="lt-LT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+mn-cs"/>
                          <a:hlinkClick r:id="rId3"/>
                        </a:rPr>
                        <a:t>Lietuvos Respublikos susisiekimo ministro 2018 m. gegužės 22 d. įsakymu Nr. 3-244 ,,Dėl Lietuvos Respublikos susisiekimo ministro 2015 m. birželio 15 d. įsakymo Nr. 3-249 ,,Dėl preliminaraus Nacionalinės susisiekimo plėtros 2014–2022 metų programos projektų sąrašo patvirtinimo“ pakeitimo“</a:t>
                      </a:r>
                      <a:r>
                        <a:rPr lang="lt-LT" sz="16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lt-LT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buvo</a:t>
                      </a:r>
                      <a:r>
                        <a:rPr kumimoji="0" lang="lt-LT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lt-LT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patikslinta už </a:t>
                      </a:r>
                      <a:r>
                        <a:rPr lang="lt-LT" sz="15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pitchFamily="34" charset="-128"/>
                          <a:cs typeface="ＭＳ Ｐゴシック" charset="0"/>
                        </a:rPr>
                        <a:t>1.6.3</a:t>
                      </a:r>
                      <a:r>
                        <a:rPr lang="lt-LT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pitchFamily="34" charset="-128"/>
                          <a:cs typeface="ＭＳ Ｐゴシック" charset="0"/>
                        </a:rPr>
                        <a:t> papunkčio įgyvendinimą atsakinga institucija </a:t>
                      </a:r>
                      <a:r>
                        <a:rPr lang="lt-LT" sz="15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pitchFamily="34" charset="-128"/>
                          <a:cs typeface="ＭＳ Ｐゴシック" charset="0"/>
                        </a:rPr>
                        <a:t>–„Valstybinė kelių transporto inspekcija prie Susisiekimo ministerijos“ inicijuoto projekto įgyvendinimo teises perima </a:t>
                      </a:r>
                      <a:r>
                        <a:rPr lang="lt-LT" sz="15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pitchFamily="34" charset="-128"/>
                          <a:cs typeface="ＭＳ Ｐゴシック" charset="0"/>
                        </a:rPr>
                        <a:t>„Lietuvos transporto saugos administracija“.</a:t>
                      </a:r>
                      <a:endParaRPr kumimoji="0" lang="lt-LT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3800" marR="73800" marT="41456" marB="4145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249</Words>
  <Application>Microsoft Office PowerPoint</Application>
  <PresentationFormat>Demonstracija ekrane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Theme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Vilma Gelžinytė-Marcinkevičė</dc:creator>
  <cp:lastModifiedBy>Vilma Gelžinytė-Marcinkevičė</cp:lastModifiedBy>
  <cp:revision>1</cp:revision>
  <cp:lastPrinted>2018-06-04T10:29:53Z</cp:lastPrinted>
  <dcterms:created xsi:type="dcterms:W3CDTF">2018-06-04T10:22:39Z</dcterms:created>
  <dcterms:modified xsi:type="dcterms:W3CDTF">2018-06-04T11:30:33Z</dcterms:modified>
</cp:coreProperties>
</file>