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6638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6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9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45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81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18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54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91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B1074-6F83-484A-9CD3-4ABCCA8C5A77}" type="datetimeFigureOut">
              <a:rPr lang="en-US" altLang="lt-LT"/>
              <a:pPr>
                <a:defRPr/>
              </a:pPr>
              <a:t>6/4/2018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EF3BA-9037-4D38-8B1F-C50EB71F98B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77103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BB9D0-945B-4FF0-8EEE-665B9A3702F1}" type="datetimeFigureOut">
              <a:rPr lang="en-US" altLang="lt-LT"/>
              <a:pPr>
                <a:defRPr/>
              </a:pPr>
              <a:t>6/4/2018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D363A-CBC0-4C3D-8C9E-072CDA69FBFA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411086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1" y="274639"/>
            <a:ext cx="65341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DE73B-8D99-49B1-9093-1335C06ACCD9}" type="datetimeFigureOut">
              <a:rPr lang="en-US" altLang="lt-LT"/>
              <a:pPr>
                <a:defRPr/>
              </a:pPr>
              <a:t>6/4/2018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840E0-9C4B-42C9-8D45-589EF8083A98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622136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2E1BF-2FD2-49A7-9660-5EFAD30E0C4E}" type="datetimeFigureOut">
              <a:rPr lang="en-US" altLang="lt-LT"/>
              <a:pPr>
                <a:defRPr/>
              </a:pPr>
              <a:t>6/4/2018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A27DC-4FE0-4E7B-B270-B661E9EEDA4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63996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363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7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0914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4552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819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61828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05466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9104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7F6B6-B4E4-4790-88B7-4639BEA9CD2E}" type="datetimeFigureOut">
              <a:rPr lang="en-US" altLang="lt-LT"/>
              <a:pPr>
                <a:defRPr/>
              </a:pPr>
              <a:t>6/4/2018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AF594-A8FB-4F83-9093-8EA8E2D48642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04676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1" y="1600202"/>
            <a:ext cx="4381500" cy="452596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2"/>
            <a:ext cx="4381500" cy="452596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727E-A63B-44BC-B33A-5DF06956B6AF}" type="datetimeFigureOut">
              <a:rPr lang="en-US" altLang="lt-LT"/>
              <a:pPr>
                <a:defRPr/>
              </a:pPr>
              <a:t>6/4/2018</a:t>
            </a:fld>
            <a:endParaRPr lang="en-US" altLang="lt-L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D15D5-88CE-4796-8951-1182D6442C5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16295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6381" indent="0">
              <a:buNone/>
              <a:defRPr sz="1900" b="1"/>
            </a:lvl2pPr>
            <a:lvl3pPr marL="872761" indent="0">
              <a:buNone/>
              <a:defRPr sz="1800" b="1"/>
            </a:lvl3pPr>
            <a:lvl4pPr marL="1309142" indent="0">
              <a:buNone/>
              <a:defRPr sz="1500" b="1"/>
            </a:lvl4pPr>
            <a:lvl5pPr marL="1745523" indent="0">
              <a:buNone/>
              <a:defRPr sz="1500" b="1"/>
            </a:lvl5pPr>
            <a:lvl6pPr marL="2181903" indent="0">
              <a:buNone/>
              <a:defRPr sz="1500" b="1"/>
            </a:lvl6pPr>
            <a:lvl7pPr marL="2618284" indent="0">
              <a:buNone/>
              <a:defRPr sz="1500" b="1"/>
            </a:lvl7pPr>
            <a:lvl8pPr marL="3054664" indent="0">
              <a:buNone/>
              <a:defRPr sz="1500" b="1"/>
            </a:lvl8pPr>
            <a:lvl9pPr marL="3491045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5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6381" indent="0">
              <a:buNone/>
              <a:defRPr sz="1900" b="1"/>
            </a:lvl2pPr>
            <a:lvl3pPr marL="872761" indent="0">
              <a:buNone/>
              <a:defRPr sz="1800" b="1"/>
            </a:lvl3pPr>
            <a:lvl4pPr marL="1309142" indent="0">
              <a:buNone/>
              <a:defRPr sz="1500" b="1"/>
            </a:lvl4pPr>
            <a:lvl5pPr marL="1745523" indent="0">
              <a:buNone/>
              <a:defRPr sz="1500" b="1"/>
            </a:lvl5pPr>
            <a:lvl6pPr marL="2181903" indent="0">
              <a:buNone/>
              <a:defRPr sz="1500" b="1"/>
            </a:lvl6pPr>
            <a:lvl7pPr marL="2618284" indent="0">
              <a:buNone/>
              <a:defRPr sz="1500" b="1"/>
            </a:lvl7pPr>
            <a:lvl8pPr marL="3054664" indent="0">
              <a:buNone/>
              <a:defRPr sz="1500" b="1"/>
            </a:lvl8pPr>
            <a:lvl9pPr marL="3491045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5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E4F5B-0B0B-446E-BFA9-F45DE994B6DD}" type="datetimeFigureOut">
              <a:rPr lang="en-US" altLang="lt-LT"/>
              <a:pPr>
                <a:defRPr/>
              </a:pPr>
              <a:t>6/4/2018</a:t>
            </a:fld>
            <a:endParaRPr lang="en-US" altLang="lt-L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A2F33-D379-4F01-A2A9-99BFEE79352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453738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B977-1CE6-4AF3-A8E4-8094C6C12215}" type="datetimeFigureOut">
              <a:rPr lang="en-US" altLang="lt-LT"/>
              <a:pPr>
                <a:defRPr/>
              </a:pPr>
              <a:t>6/4/2018</a:t>
            </a:fld>
            <a:endParaRPr lang="en-US" altLang="lt-L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4C97A-AFFA-4753-895E-AFC0429C6C09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143265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BC9CA-C4CF-4B20-9B3A-B2466DE32A26}" type="datetimeFigureOut">
              <a:rPr lang="en-US" altLang="lt-LT"/>
              <a:pPr>
                <a:defRPr/>
              </a:pPr>
              <a:t>6/4/2018</a:t>
            </a:fld>
            <a:endParaRPr lang="en-US" altLang="lt-L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7AA6E-ABA6-4689-BD8A-2F5080E1BDC5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408586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4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36381" indent="0">
              <a:buNone/>
              <a:defRPr sz="1100"/>
            </a:lvl2pPr>
            <a:lvl3pPr marL="872761" indent="0">
              <a:buNone/>
              <a:defRPr sz="1000"/>
            </a:lvl3pPr>
            <a:lvl4pPr marL="1309142" indent="0">
              <a:buNone/>
              <a:defRPr sz="900"/>
            </a:lvl4pPr>
            <a:lvl5pPr marL="1745523" indent="0">
              <a:buNone/>
              <a:defRPr sz="900"/>
            </a:lvl5pPr>
            <a:lvl6pPr marL="2181903" indent="0">
              <a:buNone/>
              <a:defRPr sz="900"/>
            </a:lvl6pPr>
            <a:lvl7pPr marL="2618284" indent="0">
              <a:buNone/>
              <a:defRPr sz="900"/>
            </a:lvl7pPr>
            <a:lvl8pPr marL="3054664" indent="0">
              <a:buNone/>
              <a:defRPr sz="900"/>
            </a:lvl8pPr>
            <a:lvl9pPr marL="349104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BC601-FE31-4149-AAFC-70EBE07E2B76}" type="datetimeFigureOut">
              <a:rPr lang="en-US" altLang="lt-LT"/>
              <a:pPr>
                <a:defRPr/>
              </a:pPr>
              <a:t>6/4/2018</a:t>
            </a:fld>
            <a:endParaRPr lang="en-US" altLang="lt-L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ACD4CB-BCD4-4D33-820D-080AED00201C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444977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00"/>
            </a:lvl1pPr>
            <a:lvl2pPr marL="436381" indent="0">
              <a:buNone/>
              <a:defRPr sz="2600"/>
            </a:lvl2pPr>
            <a:lvl3pPr marL="872761" indent="0">
              <a:buNone/>
              <a:defRPr sz="2300"/>
            </a:lvl3pPr>
            <a:lvl4pPr marL="1309142" indent="0">
              <a:buNone/>
              <a:defRPr sz="1900"/>
            </a:lvl4pPr>
            <a:lvl5pPr marL="1745523" indent="0">
              <a:buNone/>
              <a:defRPr sz="1900"/>
            </a:lvl5pPr>
            <a:lvl6pPr marL="2181903" indent="0">
              <a:buNone/>
              <a:defRPr sz="1900"/>
            </a:lvl6pPr>
            <a:lvl7pPr marL="2618284" indent="0">
              <a:buNone/>
              <a:defRPr sz="1900"/>
            </a:lvl7pPr>
            <a:lvl8pPr marL="3054664" indent="0">
              <a:buNone/>
              <a:defRPr sz="1900"/>
            </a:lvl8pPr>
            <a:lvl9pPr marL="3491045" indent="0">
              <a:buNone/>
              <a:defRPr sz="19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300"/>
            </a:lvl1pPr>
            <a:lvl2pPr marL="436381" indent="0">
              <a:buNone/>
              <a:defRPr sz="1100"/>
            </a:lvl2pPr>
            <a:lvl3pPr marL="872761" indent="0">
              <a:buNone/>
              <a:defRPr sz="1000"/>
            </a:lvl3pPr>
            <a:lvl4pPr marL="1309142" indent="0">
              <a:buNone/>
              <a:defRPr sz="900"/>
            </a:lvl4pPr>
            <a:lvl5pPr marL="1745523" indent="0">
              <a:buNone/>
              <a:defRPr sz="900"/>
            </a:lvl5pPr>
            <a:lvl6pPr marL="2181903" indent="0">
              <a:buNone/>
              <a:defRPr sz="900"/>
            </a:lvl6pPr>
            <a:lvl7pPr marL="2618284" indent="0">
              <a:buNone/>
              <a:defRPr sz="900"/>
            </a:lvl7pPr>
            <a:lvl8pPr marL="3054664" indent="0">
              <a:buNone/>
              <a:defRPr sz="900"/>
            </a:lvl8pPr>
            <a:lvl9pPr marL="349104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29F35-6A1B-4FB2-94E5-F638F43CFB69}" type="datetimeFigureOut">
              <a:rPr lang="en-US" altLang="lt-LT"/>
              <a:pPr>
                <a:defRPr/>
              </a:pPr>
              <a:t>6/4/2018</a:t>
            </a:fld>
            <a:endParaRPr lang="en-US" altLang="lt-L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1C2FF-F9B9-42D0-A277-073E4C4D8DA3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76038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76" y="274954"/>
            <a:ext cx="82286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276" tIns="43638" rIns="87276" bIns="436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76" y="1600776"/>
            <a:ext cx="8228649" cy="4525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276" tIns="43638" rIns="87276" bIns="436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 smtClean="0"/>
              <a:t>Click to edit Master text styles</a:t>
            </a:r>
          </a:p>
          <a:p>
            <a:pPr lvl="1"/>
            <a:r>
              <a:rPr lang="en-US" altLang="lt-LT" smtClean="0"/>
              <a:t>Second level</a:t>
            </a:r>
          </a:p>
          <a:p>
            <a:pPr lvl="2"/>
            <a:r>
              <a:rPr lang="en-US" altLang="lt-LT" smtClean="0"/>
              <a:t>Third level</a:t>
            </a:r>
          </a:p>
          <a:p>
            <a:pPr lvl="3"/>
            <a:r>
              <a:rPr lang="en-US" altLang="lt-LT" smtClean="0"/>
              <a:t>Fourth level</a:t>
            </a:r>
          </a:p>
          <a:p>
            <a:pPr lvl="4"/>
            <a:r>
              <a:rPr lang="en-US" altLang="lt-LT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76" y="6357038"/>
            <a:ext cx="2133554" cy="364206"/>
          </a:xfrm>
          <a:prstGeom prst="rect">
            <a:avLst/>
          </a:prstGeom>
        </p:spPr>
        <p:txBody>
          <a:bodyPr vert="horz" wrap="square" lIns="87276" tIns="43638" rIns="87276" bIns="43638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898989"/>
                </a:solidFill>
              </a:defRPr>
            </a:lvl1pPr>
          </a:lstStyle>
          <a:p>
            <a:pPr defTabSz="435622" fontAlgn="base">
              <a:spcBef>
                <a:spcPct val="0"/>
              </a:spcBef>
              <a:spcAft>
                <a:spcPct val="0"/>
              </a:spcAft>
              <a:defRPr/>
            </a:pPr>
            <a:fld id="{96BA7A69-B599-42FE-9167-56B785169257}" type="datetimeFigureOut">
              <a:rPr lang="en-US" altLang="lt-LT">
                <a:ea typeface="MS PGothic" panose="020B0600070205080204" pitchFamily="34" charset="-128"/>
              </a:rPr>
              <a:pPr defTabSz="435622" fontAlgn="base">
                <a:spcBef>
                  <a:spcPct val="0"/>
                </a:spcBef>
                <a:spcAft>
                  <a:spcPct val="0"/>
                </a:spcAft>
                <a:defRPr/>
              </a:pPr>
              <a:t>6/4/2018</a:t>
            </a:fld>
            <a:endParaRPr lang="en-US" altLang="lt-LT">
              <a:ea typeface="MS PGothic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3600" y="6357038"/>
            <a:ext cx="2896800" cy="364206"/>
          </a:xfrm>
          <a:prstGeom prst="rect">
            <a:avLst/>
          </a:prstGeom>
        </p:spPr>
        <p:txBody>
          <a:bodyPr vert="horz" lIns="87276" tIns="43638" rIns="87276" bIns="43638" rtlCol="0" anchor="ctr"/>
          <a:lstStyle>
            <a:lvl1pPr algn="ctr" defTabSz="436381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2770" y="6357038"/>
            <a:ext cx="2133554" cy="364206"/>
          </a:xfrm>
          <a:prstGeom prst="rect">
            <a:avLst/>
          </a:prstGeom>
        </p:spPr>
        <p:txBody>
          <a:bodyPr vert="horz" wrap="square" lIns="87276" tIns="43638" rIns="87276" bIns="43638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898989"/>
                </a:solidFill>
              </a:defRPr>
            </a:lvl1pPr>
          </a:lstStyle>
          <a:p>
            <a:pPr defTabSz="435622" fontAlgn="base">
              <a:spcBef>
                <a:spcPct val="0"/>
              </a:spcBef>
              <a:spcAft>
                <a:spcPct val="0"/>
              </a:spcAft>
            </a:pPr>
            <a:fld id="{B02E0293-F1AB-4D44-A551-4F86F0A6929D}" type="slidenum">
              <a:rPr lang="en-US" altLang="lt-LT">
                <a:ea typeface="MS PGothic" panose="020B0600070205080204" pitchFamily="34" charset="-128"/>
              </a:rPr>
              <a:pPr defTabSz="4356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lt-LT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694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35622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35622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35622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35622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35622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00827" algn="ctr" defTabSz="435622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801654" algn="ctr" defTabSz="435622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202482" algn="ctr" defTabSz="435622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603309" algn="ctr" defTabSz="435622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27064" indent="-327064" algn="l" defTabSz="43562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08407" indent="-271394" algn="l" defTabSz="43562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089749" indent="-217115" algn="l" defTabSz="43562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526763" indent="-217115" algn="l" defTabSz="43562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1962383" indent="-217115" algn="l" defTabSz="43562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400093" indent="-218190" algn="l" defTabSz="436381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6474" indent="-218190" algn="l" defTabSz="436381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72854" indent="-218190" algn="l" defTabSz="436381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09235" indent="-218190" algn="l" defTabSz="436381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6381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2761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09142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45523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81903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18284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54664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1045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investicijos.lt/lt/dokumentai?f__institution=280&amp;f__datasets__document_type=60&amp;f__datasets__doc_categories=307&amp;f__show_all=1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 descr="Backup_of_ESFIVPsablonai ppt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0" y="-1179512"/>
            <a:ext cx="862272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9"/>
          <p:cNvSpPr txBox="1">
            <a:spLocks noChangeArrowheads="1"/>
          </p:cNvSpPr>
          <p:nvPr/>
        </p:nvSpPr>
        <p:spPr bwMode="auto">
          <a:xfrm>
            <a:off x="914308" y="-521253"/>
            <a:ext cx="7268860" cy="334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4358" tIns="42178" rIns="84358" bIns="42178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3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defTabSz="421066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  <a:defRPr/>
            </a:pPr>
            <a:r>
              <a:rPr lang="lt-LT" altLang="lt-LT" sz="2000" b="1" dirty="0">
                <a:solidFill>
                  <a:srgbClr val="000000"/>
                </a:solidFill>
                <a:latin typeface="Calibri"/>
              </a:rPr>
              <a:t>INFORMACIJA DĖL PATVIRTINTO PROJEKTŲ ATRANKOS KRITERIJAUS </a:t>
            </a:r>
            <a:endParaRPr lang="lt-LT" altLang="lt-LT" sz="20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64" name="TextBox 5"/>
          <p:cNvSpPr txBox="1">
            <a:spLocks noChangeArrowheads="1"/>
          </p:cNvSpPr>
          <p:nvPr/>
        </p:nvSpPr>
        <p:spPr bwMode="auto">
          <a:xfrm>
            <a:off x="1015928" y="1413638"/>
            <a:ext cx="7167240" cy="318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484" tIns="38743" rIns="77484" bIns="38743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3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421066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lt-LT" sz="1500">
              <a:solidFill>
                <a:srgbClr val="767676"/>
              </a:solidFill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967073"/>
              </p:ext>
            </p:extLst>
          </p:nvPr>
        </p:nvGraphicFramePr>
        <p:xfrm>
          <a:off x="262560" y="3"/>
          <a:ext cx="8622724" cy="7024357"/>
        </p:xfrm>
        <a:graphic>
          <a:graphicData uri="http://schemas.openxmlformats.org/drawingml/2006/table">
            <a:tbl>
              <a:tblPr/>
              <a:tblGrid>
                <a:gridCol w="1956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663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302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Veiksmų programos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įgyvendinimo priemonės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kodas ir pavadinimas:</a:t>
                      </a:r>
                      <a:endParaRPr kumimoji="0" lang="lt-LT" altLang="lt-L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L="73800" marR="73800" marT="41456" marB="4145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600" b="1" i="0" u="none" strike="noStrike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06.1.1-TID-V-504 priemonė „</a:t>
                      </a:r>
                      <a:r>
                        <a:rPr lang="de-DE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Intelektinių</a:t>
                      </a:r>
                      <a:r>
                        <a:rPr lang="de-DE" sz="1600" b="1" i="0" u="none" strike="noStrike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transporto</a:t>
                      </a:r>
                      <a:r>
                        <a:rPr lang="de-DE" sz="1600" b="1" i="0" u="none" strike="noStrike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sistemų</a:t>
                      </a:r>
                      <a:r>
                        <a:rPr lang="de-DE" sz="1600" b="1" i="0" u="none" strike="noStrike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diegimas</a:t>
                      </a:r>
                      <a:r>
                        <a:rPr lang="de-DE" sz="1600" b="1" i="0" u="none" strike="noStrike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TEN-T </a:t>
                      </a:r>
                      <a:r>
                        <a:rPr lang="de-DE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tinkle</a:t>
                      </a:r>
                      <a:r>
                        <a:rPr lang="de-DE" sz="1600" b="1" i="0" u="none" strike="noStrike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lt-LT" sz="1600" b="1" i="0" u="none" strike="noStrike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“ </a:t>
                      </a:r>
                      <a:endParaRPr lang="lt-LT" sz="1600" b="1" dirty="0"/>
                    </a:p>
                  </a:txBody>
                  <a:tcPr marL="73800" marR="73800" marT="41456" marB="4145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288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Patvirtintas specialusis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projektų atrankos kriterijus:</a:t>
                      </a:r>
                    </a:p>
                  </a:txBody>
                  <a:tcPr marL="73800" marR="73800" marT="41456" marB="4145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just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68263" algn="l"/>
                          <a:tab pos="200025" algn="l"/>
                        </a:tabLst>
                      </a:pPr>
                      <a:r>
                        <a:rPr kumimoji="0" lang="lt-LT" altLang="lt-L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Priemonės specialusis projektų atrankos kriterijus buvo patvirtintas </a:t>
                      </a:r>
                      <a:r>
                        <a:rPr kumimoji="0" lang="lt-LT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2017 m. vasario 2 d. </a:t>
                      </a:r>
                    </a:p>
                    <a:p>
                      <a:pPr marL="0" marR="0" lvl="0" indent="0" algn="just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68263" algn="l"/>
                          <a:tab pos="200025" algn="l"/>
                        </a:tabLst>
                      </a:pPr>
                      <a:endParaRPr kumimoji="0" lang="lt-LT" altLang="lt-LT" sz="1500" b="0" i="0" u="sng" strike="sng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lt-LT" sz="1500" i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2. Projektas turi atitikti preliminarų Nacionalinės susisiekimo plėtros 2014–2022 metų programos projektų sąrašą, patvirtintą Lietuvos Respublikos susisiekimo ministro 2015 m. birželio 15 d. įsakymu Nr. 3-249 ,,Dėl preliminaraus Nacionalinės susisiekimo plėtros 2014–2022 metų programos projektų sąrašo patvirtinimo“.</a:t>
                      </a:r>
                      <a:endParaRPr lang="lt-LT" sz="1500" i="0" kern="1200" dirty="0">
                        <a:solidFill>
                          <a:schemeClr val="tx1"/>
                        </a:solidFill>
                        <a:latin typeface="Calibri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73800" marR="73800" marT="41456" marB="4145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096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Projektų atrankos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kriterijaus vertinimo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aspektai ir paaiškinimas:</a:t>
                      </a:r>
                    </a:p>
                  </a:txBody>
                  <a:tcPr marL="73800" marR="73800" marT="41456" marB="4145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lt-L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Vertinama, ar projektas, projekto veiklos ir projekto vykdytojas atitinka Preliminaraus Nacionalinės susisiekimo plėtros 2014–2022 metų programos projektų sąrašo, patvirtinto Lietuvos Respublikos susisiekimo ministro 2015 m. birželio 15 d. įsakymu Nr. 3-249 ,,Dėl Preliminaraus Nacionalinės susisiekimo plėtros 2014–2022 metų programos projektų sąrašo patvirtinimo“, </a:t>
                      </a:r>
                      <a:r>
                        <a:rPr lang="lt-LT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bent </a:t>
                      </a:r>
                      <a:r>
                        <a:rPr lang="lt-L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vieną iš 1.6.1–1.6.3 papunkčiuose </a:t>
                      </a:r>
                      <a:r>
                        <a:rPr lang="lt-LT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nurodytų projektų</a:t>
                      </a:r>
                      <a:r>
                        <a:rPr lang="lt-L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lt-LT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prie </a:t>
                      </a:r>
                      <a:r>
                        <a:rPr lang="lt-L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jų nurodytas veiklas ir galimus projektų vykdytojus.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838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altLang="lt-LT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Arial" charset="0"/>
                        </a:rPr>
                        <a:t>Strateginio planavimo dokumento pakeitimo paaiškinimas:</a:t>
                      </a:r>
                      <a:endParaRPr kumimoji="0" lang="lt-LT" altLang="lt-LT" sz="15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L="73800" marR="73800" marT="41456" marB="4145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just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Stebėsenos komitetas informuojamas, kad </a:t>
                      </a:r>
                      <a:r>
                        <a:rPr lang="lt-LT" sz="1600" b="0" u="sng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+mn-cs"/>
                          <a:hlinkClick r:id="rId3"/>
                        </a:rPr>
                        <a:t>Lietuvos Respublikos susisiekimo ministro 2018 m. gegužės 22 d. įsakymu Nr. 3-244 ,,Dėl Lietuvos Respublikos susisiekimo ministro 2015 m. birželio 15 d. įsakymo Nr. 3-249 ,,Dėl preliminaraus Nacionalinės susisiekimo plėtros 2014–2022 metų programos projektų sąrašo patvirtinimo“ pakeitimo“</a:t>
                      </a:r>
                      <a:r>
                        <a:rPr lang="lt-LT" sz="160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+mn-cs"/>
                        </a:rPr>
                        <a:t> </a:t>
                      </a:r>
                      <a:r>
                        <a:rPr kumimoji="0" lang="lt-LT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buvo</a:t>
                      </a:r>
                      <a:r>
                        <a:rPr kumimoji="0" lang="lt-LT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kumimoji="0" lang="lt-LT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patikslinta už </a:t>
                      </a:r>
                      <a:r>
                        <a:rPr lang="lt-LT" sz="15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PGothic" pitchFamily="34" charset="-128"/>
                          <a:cs typeface="ＭＳ Ｐゴシック" charset="0"/>
                        </a:rPr>
                        <a:t>1.6.3</a:t>
                      </a:r>
                      <a:r>
                        <a:rPr lang="lt-LT" sz="15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PGothic" pitchFamily="34" charset="-128"/>
                          <a:cs typeface="ＭＳ Ｐゴシック" charset="0"/>
                        </a:rPr>
                        <a:t> papunkčio įgyvendinimą atsakinga institucija </a:t>
                      </a:r>
                      <a:r>
                        <a:rPr lang="lt-LT" sz="15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PGothic" pitchFamily="34" charset="-128"/>
                          <a:cs typeface="ＭＳ Ｐゴシック" charset="0"/>
                        </a:rPr>
                        <a:t>–„Valstybinė kelių transporto inspekcija prie Susisiekimo ministerijos“ inicijuoto projekto įgyvendinimo teises perima </a:t>
                      </a:r>
                      <a:r>
                        <a:rPr lang="lt-LT" sz="15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PGothic" pitchFamily="34" charset="-128"/>
                          <a:cs typeface="ＭＳ Ｐゴシック" charset="0"/>
                        </a:rPr>
                        <a:t>„Lietuvos transporto saugos administracija“.</a:t>
                      </a:r>
                      <a:endParaRPr kumimoji="0" lang="lt-LT" sz="1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3800" marR="73800" marT="41456" marB="4145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8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249</Words>
  <Application>Microsoft Office PowerPoint</Application>
  <PresentationFormat>Demonstracija ekrane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2" baseType="lpstr">
      <vt:lpstr>Office Theme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Vilma Gelžinytė-Marcinkevičė</dc:creator>
  <cp:lastModifiedBy>Vilma Gelžinytė-Marcinkevičė</cp:lastModifiedBy>
  <cp:revision>1</cp:revision>
  <cp:lastPrinted>2018-06-04T10:29:53Z</cp:lastPrinted>
  <dcterms:created xsi:type="dcterms:W3CDTF">2018-06-04T10:22:39Z</dcterms:created>
  <dcterms:modified xsi:type="dcterms:W3CDTF">2018-06-04T11:30:33Z</dcterms:modified>
</cp:coreProperties>
</file>