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20" r:id="rId2"/>
  </p:sldIdLst>
  <p:sldSz cx="10688638" cy="7562850"/>
  <p:notesSz cx="6797675" cy="9926638"/>
  <p:defaultTextStyle>
    <a:defPPr>
      <a:defRPr lang="en-US"/>
    </a:defPPr>
    <a:lvl1pPr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96888" indent="-39688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95363" indent="-80963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492250" indent="-120650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990725" indent="-161925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24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lma Gelžinytė-Marcinkevičė" initials="VG" lastIdx="1" clrIdx="0"/>
  <p:cmAuthor id="1" name="Darius Bieliauskas" initials="D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7676"/>
    <a:srgbClr val="676767"/>
    <a:srgbClr val="636363"/>
    <a:srgbClr val="535353"/>
    <a:srgbClr val="696350"/>
    <a:srgbClr val="595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Vidutinis stilius 2 – paryškinima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76" autoAdjust="0"/>
  </p:normalViewPr>
  <p:slideViewPr>
    <p:cSldViewPr snapToGrid="0" snapToObjects="1">
      <p:cViewPr varScale="1">
        <p:scale>
          <a:sx n="91" d="100"/>
          <a:sy n="91" d="100"/>
        </p:scale>
        <p:origin x="-1746" y="-96"/>
      </p:cViewPr>
      <p:guideLst>
        <p:guide orient="horz" pos="524"/>
        <p:guide pos="6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31DAC-7BAB-4C13-9F5B-0C1A0CD5C6D9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B21AF4-6F38-48A6-908B-49E7BCBAD2A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348772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96888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95363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92250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990725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488768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7"/>
            <a:ext cx="9085342" cy="16211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1074-6F83-484A-9CD3-4ABCCA8C5A77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EF3BA-9037-4D38-8B1F-C50EB71F98B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45452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BB9D0-945B-4FF0-8EEE-665B9A3702F1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D363A-CBC0-4C3D-8C9E-072CDA69FBFA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1727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5034" y="302866"/>
            <a:ext cx="2605356" cy="6452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968" y="302866"/>
            <a:ext cx="7637923" cy="64529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DE73B-8D99-49B1-9093-1335C06ACCD9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840E0-9C4B-42C9-8D45-589EF8083A9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13376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2E1BF-2FD2-49A7-9660-5EFAD30E0C4E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A27DC-4FE0-4E7B-B270-B661E9EEDA4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9995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3"/>
            <a:ext cx="9085342" cy="150206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7F6B6-B4E4-4790-88B7-4639BEA9CD2E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AF594-A8FB-4F83-9093-8EA8E2D48642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70222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968" y="1764667"/>
            <a:ext cx="5121639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8751" y="1764667"/>
            <a:ext cx="5121639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727E-A63B-44BC-B33A-5DF06956B6AF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D15D5-88CE-4796-8951-1182D6442C5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36699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7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7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E4F5B-0B0B-446E-BFA9-F45DE994B6DD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A2F33-D379-4F01-A2A9-99BFEE79352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88674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B977-1CE6-4AF3-A8E4-8094C6C12215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4C97A-AFFA-4753-895E-AFC0429C6C09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16475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BC9CA-C4CF-4B20-9B3A-B2466DE32A26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7AA6E-ABA6-4689-BD8A-2F5080E1BDC5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9005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1113"/>
            <a:ext cx="3516489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1" y="301115"/>
            <a:ext cx="5975245" cy="645468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2" y="1582598"/>
            <a:ext cx="3516489" cy="5173200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BC601-FE31-4149-AAFC-70EBE07E2B76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CD4CB-BCD4-4D33-820D-080AED00201C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40957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7" y="5293995"/>
            <a:ext cx="6413183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7" y="675755"/>
            <a:ext cx="6413183" cy="4537710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7" y="5918981"/>
            <a:ext cx="6413183" cy="887584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9F35-6A1B-4FB2-94E5-F638F43CFB69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1C2FF-F9B9-42D0-A277-073E4C4D8DA3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56588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186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988" y="1765300"/>
            <a:ext cx="9618662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text styles</a:t>
            </a:r>
          </a:p>
          <a:p>
            <a:pPr lvl="1"/>
            <a:r>
              <a:rPr lang="en-US" altLang="lt-LT" smtClean="0"/>
              <a:t>Second level</a:t>
            </a:r>
          </a:p>
          <a:p>
            <a:pPr lvl="2"/>
            <a:r>
              <a:rPr lang="en-US" altLang="lt-LT" smtClean="0"/>
              <a:t>Third level</a:t>
            </a:r>
          </a:p>
          <a:p>
            <a:pPr lvl="3"/>
            <a:r>
              <a:rPr lang="en-US" altLang="lt-LT" smtClean="0"/>
              <a:t>Fourth level</a:t>
            </a:r>
          </a:p>
          <a:p>
            <a:pPr lvl="4"/>
            <a:r>
              <a:rPr lang="en-US" altLang="lt-LT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BA7A69-B599-42FE-9167-56B785169257}" type="datetimeFigureOut">
              <a:rPr lang="en-US" altLang="lt-LT"/>
              <a:pPr>
                <a:defRPr/>
              </a:pPr>
              <a:t>9/6/2018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250" y="7010400"/>
            <a:ext cx="3386138" cy="401638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49775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96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</a:defRPr>
            </a:lvl1pPr>
          </a:lstStyle>
          <a:p>
            <a:fld id="{B02E0293-F1AB-4D44-A551-4F86F0A6929D}" type="slidenum">
              <a:rPr lang="en-US" altLang="lt-LT"/>
              <a:pPr/>
              <a:t>‹#›</a:t>
            </a:fld>
            <a:endParaRPr lang="en-US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6888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73063" indent="-373063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808038" indent="-309563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243013" indent="-247650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741488" indent="-247650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238375" indent="-247650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investicijos.lt/lt/dokumentai?f__institution=280&amp;f__datasets__document_type=60&amp;f__datasets__doc_categories=307&amp;f__show_all=1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 descr="Backup_of_ESFIVPsablonai pp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13" y="-1300740"/>
            <a:ext cx="10079306" cy="756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1068756" y="-574828"/>
            <a:ext cx="8496743" cy="38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234" tIns="48116" rIns="96234" bIns="481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480344">
              <a:lnSpc>
                <a:spcPct val="81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lt-LT" altLang="lt-LT" sz="2316" b="1" dirty="0">
                <a:solidFill>
                  <a:srgbClr val="000000"/>
                </a:solidFill>
                <a:latin typeface="Calibri"/>
              </a:rPr>
              <a:t>INFORMACIJA DĖL PATVIRTINTO PROJEKTŲ ATRANKOS KRITERIJAUS </a:t>
            </a:r>
            <a:endParaRPr lang="lt-LT" altLang="lt-LT" sz="2316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1187543" y="1558927"/>
            <a:ext cx="8377956" cy="360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393" tIns="44197" rIns="88393" bIns="44197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80344">
              <a:spcBef>
                <a:spcPct val="0"/>
              </a:spcBef>
              <a:buNone/>
            </a:pPr>
            <a:endParaRPr lang="en-US" altLang="lt-LT" sz="1764">
              <a:solidFill>
                <a:srgbClr val="767676"/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777442"/>
              </p:ext>
            </p:extLst>
          </p:nvPr>
        </p:nvGraphicFramePr>
        <p:xfrm>
          <a:off x="442452" y="3"/>
          <a:ext cx="9861754" cy="8098518"/>
        </p:xfrm>
        <a:graphic>
          <a:graphicData uri="http://schemas.openxmlformats.org/drawingml/2006/table">
            <a:tbl>
              <a:tblPr/>
              <a:tblGrid>
                <a:gridCol w="22375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42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592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Veiksmų programos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įgyvendinimo priemonės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kodas ir pavadinimas:</a:t>
                      </a:r>
                      <a:endParaRPr kumimoji="0" lang="lt-LT" altLang="lt-LT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06.1.1-TID-V-505 priemonė „Jūrų transporto eismo sąlygų gerinimas Klaipėdos valstybiniame jūrų uoste“ </a:t>
                      </a:r>
                      <a:endParaRPr lang="lt-LT" sz="1700" b="1" dirty="0"/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379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Patvirtintas specialusis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projektų atrankos kriterijus:</a:t>
                      </a: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68263" algn="l"/>
                          <a:tab pos="200025" algn="l"/>
                        </a:tabLst>
                      </a:pP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Priemonės specialusis projektų atrankos kriterijus buvo patvirtintas 2016-05-19</a:t>
                      </a:r>
                    </a:p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68263" algn="l"/>
                          <a:tab pos="200025" algn="l"/>
                        </a:tabLst>
                      </a:pPr>
                      <a:r>
                        <a:rPr kumimoji="0" 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Su 2017 m. vasario 2 d. pakeitimais?</a:t>
                      </a:r>
                    </a:p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68263" algn="l"/>
                          <a:tab pos="200025" algn="l"/>
                        </a:tabLst>
                      </a:pPr>
                      <a:endParaRPr kumimoji="0" lang="lt-LT" altLang="lt-LT" sz="1700" b="0" i="0" u="sng" strike="sng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lt-LT" sz="1700" i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2. Projektas turi atitikti preliminarų Nacionalinės susisiekimo plėtros 2014–2022 metų programos projektų sąrašą, patvirtintą Lietuvos Respublikos susisiekimo ministro 2015 m. birželio 15 d. įsakymu Nr. 3-249 ,,Dėl preliminaraus Nacionalinės susisiekimo plėtros 2014–2022 metų programos projektų sąrašo patvirtinimo“.</a:t>
                      </a:r>
                      <a:endParaRPr lang="lt-LT" sz="1700" i="0" kern="1200" dirty="0">
                        <a:solidFill>
                          <a:schemeClr val="tx1"/>
                        </a:solidFill>
                        <a:latin typeface="Calibri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600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Projektų atrankos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kriterijaus vertinimo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aspektai ir paaiškinimas:</a:t>
                      </a: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lt-L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Vertinama, ar projektas, projekto veiklos ir projekto vykdytojas atitinka preliminaraus Nacionalinės susisiekimo plėtros 2014–2022 metų programos projektų sąrašo, patvirtinto Lietuvos Respublikos susisiekimo ministro 2015 m. birželio 15 d. įsakymu Nr. 3-249 ,,Dėl preliminaraus Nacionalinės susisiekimo plėtros 2014–2022 metų programos projektų sąrašo patvirtinimo“, </a:t>
                      </a:r>
                      <a:r>
                        <a:rPr lang="lt-LT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bent </a:t>
                      </a:r>
                      <a:r>
                        <a:rPr lang="lt-L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vieną iš 1.3.1–1.3.4 </a:t>
                      </a:r>
                      <a:r>
                        <a:rPr lang="lt-LT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papunkčiuose nurodytų projektų</a:t>
                      </a:r>
                      <a:r>
                        <a:rPr lang="lt-L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lt-LT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prie </a:t>
                      </a:r>
                      <a:r>
                        <a:rPr lang="lt-LT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jų nurodytas veiklas ir projektų vykdytojus.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023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alt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Arial" charset="0"/>
                        </a:rPr>
                        <a:t>Strateginio planavimo dokumento pakeitimo paaiškinimas:</a:t>
                      </a:r>
                      <a:endParaRPr kumimoji="0" lang="lt-LT" altLang="lt-LT" sz="1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Stebėsenos komitetas informuojamas, kad </a:t>
                      </a:r>
                      <a:r>
                        <a:rPr kumimoji="0" lang="lt-LT" sz="17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MS PGothic" pitchFamily="34" charset="-128"/>
                          <a:cs typeface="+mn-cs"/>
                          <a:hlinkClick r:id="rId3"/>
                        </a:rPr>
                        <a:t>Lietuvos Respublikos susisiekimo ministro 2018 m. gegužės 22 d. įsakymu Nr. 3-244 ,,Dėl Lietuvos Respublikos susisiekimo ministro 2015 m. birželio 15 d. įsakymo Nr. 3-249 ,,Dėl preliminaraus Nacionalinės susisiekimo plėtros 2014–2022 metų programos projektų sąrašo patvirtinimo“ pakeitimo“</a:t>
                      </a:r>
                      <a:r>
                        <a:rPr kumimoji="0" lang="lt-LT" sz="17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MS PGothic" pitchFamily="34" charset="-128"/>
                          <a:cs typeface="+mn-cs"/>
                        </a:rPr>
                        <a:t> </a:t>
                      </a:r>
                      <a:r>
                        <a:rPr kumimoji="0" 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buvo</a:t>
                      </a:r>
                      <a:r>
                        <a:rPr kumimoji="0" lang="lt-LT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patikslinti planuojami įgyvendinti </a:t>
                      </a:r>
                      <a:r>
                        <a:rPr lang="lt-LT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1.3.1–1.3.4 papunkčiuose </a:t>
                      </a:r>
                      <a:r>
                        <a:rPr lang="lt-LT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nurodytų projektų pavadinimai. </a:t>
                      </a:r>
                    </a:p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Projektų pavadinimai buvo pakoreguoti, siekiant NSPP sąrašo ir parengtos ir (ar) rengiamos projektų techninės dokumentacijos atitikimo (buvo pakeisti 2 projektų pavadinimai), siekiant išvengti ateityje nesklandumų dėl projektų pavadinimų traktavimo ir (ar) priskyrimo.</a:t>
                      </a:r>
                    </a:p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17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1700" b="1" kern="1200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ＭＳ Ｐゴシック" charset="0"/>
                      </a:endParaRPr>
                    </a:p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1700" b="1" dirty="0" smtClean="0"/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7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277</Words>
  <Application>Microsoft Office PowerPoint</Application>
  <PresentationFormat>Pasirinktinai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Office Theme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</dc:creator>
  <cp:lastModifiedBy>Nora Martinkėnienė</cp:lastModifiedBy>
  <cp:revision>134</cp:revision>
  <cp:lastPrinted>2016-03-31T13:57:59Z</cp:lastPrinted>
  <dcterms:created xsi:type="dcterms:W3CDTF">2015-06-08T13:37:38Z</dcterms:created>
  <dcterms:modified xsi:type="dcterms:W3CDTF">2018-09-06T07:17:24Z</dcterms:modified>
</cp:coreProperties>
</file>