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nga Vaitkutė" initials="BV" lastIdx="5" clrIdx="0"/>
  <p:cmAuthor id="1" name="Sandra Jarašiūnienė" initials="SJ"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566" y="5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36381" indent="0" algn="ctr">
              <a:buNone/>
              <a:defRPr>
                <a:solidFill>
                  <a:schemeClr val="tx1">
                    <a:tint val="75000"/>
                  </a:schemeClr>
                </a:solidFill>
              </a:defRPr>
            </a:lvl2pPr>
            <a:lvl3pPr marL="872761" indent="0" algn="ctr">
              <a:buNone/>
              <a:defRPr>
                <a:solidFill>
                  <a:schemeClr val="tx1">
                    <a:tint val="75000"/>
                  </a:schemeClr>
                </a:solidFill>
              </a:defRPr>
            </a:lvl3pPr>
            <a:lvl4pPr marL="1309142" indent="0" algn="ctr">
              <a:buNone/>
              <a:defRPr>
                <a:solidFill>
                  <a:schemeClr val="tx1">
                    <a:tint val="75000"/>
                  </a:schemeClr>
                </a:solidFill>
              </a:defRPr>
            </a:lvl4pPr>
            <a:lvl5pPr marL="1745523" indent="0" algn="ctr">
              <a:buNone/>
              <a:defRPr>
                <a:solidFill>
                  <a:schemeClr val="tx1">
                    <a:tint val="75000"/>
                  </a:schemeClr>
                </a:solidFill>
              </a:defRPr>
            </a:lvl5pPr>
            <a:lvl6pPr marL="2181903" indent="0" algn="ctr">
              <a:buNone/>
              <a:defRPr>
                <a:solidFill>
                  <a:schemeClr val="tx1">
                    <a:tint val="75000"/>
                  </a:schemeClr>
                </a:solidFill>
              </a:defRPr>
            </a:lvl6pPr>
            <a:lvl7pPr marL="2618284" indent="0" algn="ctr">
              <a:buNone/>
              <a:defRPr>
                <a:solidFill>
                  <a:schemeClr val="tx1">
                    <a:tint val="75000"/>
                  </a:schemeClr>
                </a:solidFill>
              </a:defRPr>
            </a:lvl7pPr>
            <a:lvl8pPr marL="3054664" indent="0" algn="ctr">
              <a:buNone/>
              <a:defRPr>
                <a:solidFill>
                  <a:schemeClr val="tx1">
                    <a:tint val="75000"/>
                  </a:schemeClr>
                </a:solidFill>
              </a:defRPr>
            </a:lvl8pPr>
            <a:lvl9pPr marL="34910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212443E-7FCC-4114-ADA9-C672BA0D6F7E}" type="datetimeFigureOut">
              <a:rPr lang="en-US" altLang="lt-LT"/>
              <a:pPr>
                <a:defRPr/>
              </a:pPr>
              <a:t>11/5/2018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94148E-7392-450E-B0E9-86E597138E9D}" type="slidenum">
              <a:rPr lang="en-US" altLang="lt-LT"/>
              <a:pPr>
                <a:defRPr/>
              </a:pPr>
              <a:t>‹#›</a:t>
            </a:fld>
            <a:endParaRPr lang="en-US" altLang="lt-LT"/>
          </a:p>
        </p:txBody>
      </p:sp>
    </p:spTree>
    <p:extLst>
      <p:ext uri="{BB962C8B-B14F-4D97-AF65-F5344CB8AC3E}">
        <p14:creationId xmlns:p14="http://schemas.microsoft.com/office/powerpoint/2010/main" val="380201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EE6A5E-3397-4FF3-BDE6-51DB034DB48B}" type="datetimeFigureOut">
              <a:rPr lang="en-US" altLang="lt-LT"/>
              <a:pPr>
                <a:defRPr/>
              </a:pPr>
              <a:t>11/5/2018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9F1EBE1-2E94-4E47-ACE3-C1C8248DA570}" type="slidenum">
              <a:rPr lang="en-US" altLang="lt-LT"/>
              <a:pPr>
                <a:defRPr/>
              </a:pPr>
              <a:t>‹#›</a:t>
            </a:fld>
            <a:endParaRPr lang="en-US" altLang="lt-LT"/>
          </a:p>
        </p:txBody>
      </p:sp>
    </p:spTree>
    <p:extLst>
      <p:ext uri="{BB962C8B-B14F-4D97-AF65-F5344CB8AC3E}">
        <p14:creationId xmlns:p14="http://schemas.microsoft.com/office/powerpoint/2010/main" val="396990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1" y="274639"/>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B5E8E1-19AA-45A4-8F9E-F89D8FD0C577}" type="datetimeFigureOut">
              <a:rPr lang="en-US" altLang="lt-LT"/>
              <a:pPr>
                <a:defRPr/>
              </a:pPr>
              <a:t>11/5/2018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94541D-0EBA-4447-8DCF-AC4B1D0CEDF0}" type="slidenum">
              <a:rPr lang="en-US" altLang="lt-LT"/>
              <a:pPr>
                <a:defRPr/>
              </a:pPr>
              <a:t>‹#›</a:t>
            </a:fld>
            <a:endParaRPr lang="en-US" altLang="lt-LT"/>
          </a:p>
        </p:txBody>
      </p:sp>
    </p:spTree>
    <p:extLst>
      <p:ext uri="{BB962C8B-B14F-4D97-AF65-F5344CB8AC3E}">
        <p14:creationId xmlns:p14="http://schemas.microsoft.com/office/powerpoint/2010/main" val="151276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6C0864B-7E48-4E3D-AA3B-8FDD2EEAB0AD}" type="datetimeFigureOut">
              <a:rPr lang="en-US" altLang="lt-LT"/>
              <a:pPr>
                <a:defRPr/>
              </a:pPr>
              <a:t>11/5/2018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86B67AB-B2DC-4CAC-A406-708225AA0B9E}" type="slidenum">
              <a:rPr lang="en-US" altLang="lt-LT"/>
              <a:pPr>
                <a:defRPr/>
              </a:pPr>
              <a:t>‹#›</a:t>
            </a:fld>
            <a:endParaRPr lang="en-US" altLang="lt-LT"/>
          </a:p>
        </p:txBody>
      </p:sp>
    </p:spTree>
    <p:extLst>
      <p:ext uri="{BB962C8B-B14F-4D97-AF65-F5344CB8AC3E}">
        <p14:creationId xmlns:p14="http://schemas.microsoft.com/office/powerpoint/2010/main" val="193275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9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900">
                <a:solidFill>
                  <a:schemeClr val="tx1">
                    <a:tint val="75000"/>
                  </a:schemeClr>
                </a:solidFill>
              </a:defRPr>
            </a:lvl1pPr>
            <a:lvl2pPr marL="436381" indent="0">
              <a:buNone/>
              <a:defRPr sz="1800">
                <a:solidFill>
                  <a:schemeClr val="tx1">
                    <a:tint val="75000"/>
                  </a:schemeClr>
                </a:solidFill>
              </a:defRPr>
            </a:lvl2pPr>
            <a:lvl3pPr marL="872761" indent="0">
              <a:buNone/>
              <a:defRPr sz="1500">
                <a:solidFill>
                  <a:schemeClr val="tx1">
                    <a:tint val="75000"/>
                  </a:schemeClr>
                </a:solidFill>
              </a:defRPr>
            </a:lvl3pPr>
            <a:lvl4pPr marL="1309142" indent="0">
              <a:buNone/>
              <a:defRPr sz="1300">
                <a:solidFill>
                  <a:schemeClr val="tx1">
                    <a:tint val="75000"/>
                  </a:schemeClr>
                </a:solidFill>
              </a:defRPr>
            </a:lvl4pPr>
            <a:lvl5pPr marL="1745523" indent="0">
              <a:buNone/>
              <a:defRPr sz="1300">
                <a:solidFill>
                  <a:schemeClr val="tx1">
                    <a:tint val="75000"/>
                  </a:schemeClr>
                </a:solidFill>
              </a:defRPr>
            </a:lvl5pPr>
            <a:lvl6pPr marL="2181903" indent="0">
              <a:buNone/>
              <a:defRPr sz="1300">
                <a:solidFill>
                  <a:schemeClr val="tx1">
                    <a:tint val="75000"/>
                  </a:schemeClr>
                </a:solidFill>
              </a:defRPr>
            </a:lvl6pPr>
            <a:lvl7pPr marL="2618284" indent="0">
              <a:buNone/>
              <a:defRPr sz="1300">
                <a:solidFill>
                  <a:schemeClr val="tx1">
                    <a:tint val="75000"/>
                  </a:schemeClr>
                </a:solidFill>
              </a:defRPr>
            </a:lvl7pPr>
            <a:lvl8pPr marL="3054664" indent="0">
              <a:buNone/>
              <a:defRPr sz="1300">
                <a:solidFill>
                  <a:schemeClr val="tx1">
                    <a:tint val="75000"/>
                  </a:schemeClr>
                </a:solidFill>
              </a:defRPr>
            </a:lvl8pPr>
            <a:lvl9pPr marL="3491045" indent="0">
              <a:buNone/>
              <a:defRPr sz="1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3878C94-2983-40FA-903E-748EFCECFCF5}" type="datetimeFigureOut">
              <a:rPr lang="en-US" altLang="lt-LT"/>
              <a:pPr>
                <a:defRPr/>
              </a:pPr>
              <a:t>11/5/2018</a:t>
            </a:fld>
            <a:endParaRPr lang="en-US" altLang="lt-LT"/>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AE50875-E2BE-4DD7-B2FC-0F46292E5434}" type="slidenum">
              <a:rPr lang="en-US" altLang="lt-LT"/>
              <a:pPr>
                <a:defRPr/>
              </a:pPr>
              <a:t>‹#›</a:t>
            </a:fld>
            <a:endParaRPr lang="en-US" altLang="lt-LT"/>
          </a:p>
        </p:txBody>
      </p:sp>
    </p:spTree>
    <p:extLst>
      <p:ext uri="{BB962C8B-B14F-4D97-AF65-F5344CB8AC3E}">
        <p14:creationId xmlns:p14="http://schemas.microsoft.com/office/powerpoint/2010/main" val="238467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1"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1600202"/>
            <a:ext cx="4381500" cy="4525963"/>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817CC9C-18A4-4D7B-9E3D-783401F740DF}" type="datetimeFigureOut">
              <a:rPr lang="en-US" altLang="lt-LT"/>
              <a:pPr>
                <a:defRPr/>
              </a:pPr>
              <a:t>11/5/2018</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ED36435-2F55-42B6-9576-3CD6FDCCAF7D}" type="slidenum">
              <a:rPr lang="en-US" altLang="lt-LT"/>
              <a:pPr>
                <a:defRPr/>
              </a:pPr>
              <a:t>‹#›</a:t>
            </a:fld>
            <a:endParaRPr lang="en-US" altLang="lt-LT"/>
          </a:p>
        </p:txBody>
      </p:sp>
    </p:spTree>
    <p:extLst>
      <p:ext uri="{BB962C8B-B14F-4D97-AF65-F5344CB8AC3E}">
        <p14:creationId xmlns:p14="http://schemas.microsoft.com/office/powerpoint/2010/main" val="352756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300" b="1"/>
            </a:lvl1pPr>
            <a:lvl2pPr marL="436381" indent="0">
              <a:buNone/>
              <a:defRPr sz="1900" b="1"/>
            </a:lvl2pPr>
            <a:lvl3pPr marL="872761" indent="0">
              <a:buNone/>
              <a:defRPr sz="1800" b="1"/>
            </a:lvl3pPr>
            <a:lvl4pPr marL="1309142" indent="0">
              <a:buNone/>
              <a:defRPr sz="1500" b="1"/>
            </a:lvl4pPr>
            <a:lvl5pPr marL="1745523" indent="0">
              <a:buNone/>
              <a:defRPr sz="1500" b="1"/>
            </a:lvl5pPr>
            <a:lvl6pPr marL="2181903" indent="0">
              <a:buNone/>
              <a:defRPr sz="1500" b="1"/>
            </a:lvl6pPr>
            <a:lvl7pPr marL="2618284" indent="0">
              <a:buNone/>
              <a:defRPr sz="1500" b="1"/>
            </a:lvl7pPr>
            <a:lvl8pPr marL="3054664" indent="0">
              <a:buNone/>
              <a:defRPr sz="1500" b="1"/>
            </a:lvl8pPr>
            <a:lvl9pPr marL="3491045"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5" cy="3951288"/>
          </a:xfr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2F460A3-6DDC-4FCD-88F2-5196F4F342E7}" type="datetimeFigureOut">
              <a:rPr lang="en-US" altLang="lt-LT"/>
              <a:pPr>
                <a:defRPr/>
              </a:pPr>
              <a:t>11/5/2018</a:t>
            </a:fld>
            <a:endParaRPr lang="en-US" altLang="lt-LT"/>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90E70EB-588F-4A45-B918-67FA93A74F9F}" type="slidenum">
              <a:rPr lang="en-US" altLang="lt-LT"/>
              <a:pPr>
                <a:defRPr/>
              </a:pPr>
              <a:t>‹#›</a:t>
            </a:fld>
            <a:endParaRPr lang="en-US" altLang="lt-LT"/>
          </a:p>
        </p:txBody>
      </p:sp>
    </p:spTree>
    <p:extLst>
      <p:ext uri="{BB962C8B-B14F-4D97-AF65-F5344CB8AC3E}">
        <p14:creationId xmlns:p14="http://schemas.microsoft.com/office/powerpoint/2010/main" val="383263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743F37E-751B-4E11-ACA4-88ED663B5FF7}" type="datetimeFigureOut">
              <a:rPr lang="en-US" altLang="lt-LT"/>
              <a:pPr>
                <a:defRPr/>
              </a:pPr>
              <a:t>11/5/2018</a:t>
            </a:fld>
            <a:endParaRPr lang="en-US" altLang="lt-LT"/>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7D19AD6-DB6C-454E-9715-0FDCCD38DC3E}" type="slidenum">
              <a:rPr lang="en-US" altLang="lt-LT"/>
              <a:pPr>
                <a:defRPr/>
              </a:pPr>
              <a:t>‹#›</a:t>
            </a:fld>
            <a:endParaRPr lang="en-US" altLang="lt-LT"/>
          </a:p>
        </p:txBody>
      </p:sp>
    </p:spTree>
    <p:extLst>
      <p:ext uri="{BB962C8B-B14F-4D97-AF65-F5344CB8AC3E}">
        <p14:creationId xmlns:p14="http://schemas.microsoft.com/office/powerpoint/2010/main" val="197852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98BD68-1006-469C-8ABB-732423552B13}" type="datetimeFigureOut">
              <a:rPr lang="en-US" altLang="lt-LT"/>
              <a:pPr>
                <a:defRPr/>
              </a:pPr>
              <a:t>11/5/2018</a:t>
            </a:fld>
            <a:endParaRPr lang="en-US" altLang="lt-LT"/>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B1B0FF0-C141-4FE7-905E-46D02B83D546}" type="slidenum">
              <a:rPr lang="en-US" altLang="lt-LT"/>
              <a:pPr>
                <a:defRPr/>
              </a:pPr>
              <a:t>‹#›</a:t>
            </a:fld>
            <a:endParaRPr lang="en-US" altLang="lt-LT"/>
          </a:p>
        </p:txBody>
      </p:sp>
    </p:spTree>
    <p:extLst>
      <p:ext uri="{BB962C8B-B14F-4D97-AF65-F5344CB8AC3E}">
        <p14:creationId xmlns:p14="http://schemas.microsoft.com/office/powerpoint/2010/main" val="274789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4"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1" y="273052"/>
            <a:ext cx="5111750" cy="5853113"/>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4" cy="4691063"/>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DA93C3C-99FB-459D-AC6A-CBF0432D4286}" type="datetimeFigureOut">
              <a:rPr lang="en-US" altLang="lt-LT"/>
              <a:pPr>
                <a:defRPr/>
              </a:pPr>
              <a:t>11/5/2018</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84B2A2-4E65-4984-A2CA-BF54B3C4FDD0}" type="slidenum">
              <a:rPr lang="en-US" altLang="lt-LT"/>
              <a:pPr>
                <a:defRPr/>
              </a:pPr>
              <a:t>‹#›</a:t>
            </a:fld>
            <a:endParaRPr lang="en-US" altLang="lt-LT"/>
          </a:p>
        </p:txBody>
      </p:sp>
    </p:spTree>
    <p:extLst>
      <p:ext uri="{BB962C8B-B14F-4D97-AF65-F5344CB8AC3E}">
        <p14:creationId xmlns:p14="http://schemas.microsoft.com/office/powerpoint/2010/main" val="217199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100"/>
            </a:lvl1pPr>
            <a:lvl2pPr marL="436381" indent="0">
              <a:buNone/>
              <a:defRPr sz="2600"/>
            </a:lvl2pPr>
            <a:lvl3pPr marL="872761" indent="0">
              <a:buNone/>
              <a:defRPr sz="2300"/>
            </a:lvl3pPr>
            <a:lvl4pPr marL="1309142" indent="0">
              <a:buNone/>
              <a:defRPr sz="1900"/>
            </a:lvl4pPr>
            <a:lvl5pPr marL="1745523" indent="0">
              <a:buNone/>
              <a:defRPr sz="1900"/>
            </a:lvl5pPr>
            <a:lvl6pPr marL="2181903" indent="0">
              <a:buNone/>
              <a:defRPr sz="1900"/>
            </a:lvl6pPr>
            <a:lvl7pPr marL="2618284" indent="0">
              <a:buNone/>
              <a:defRPr sz="1900"/>
            </a:lvl7pPr>
            <a:lvl8pPr marL="3054664" indent="0">
              <a:buNone/>
              <a:defRPr sz="1900"/>
            </a:lvl8pPr>
            <a:lvl9pPr marL="3491045" indent="0">
              <a:buNone/>
              <a:defRPr sz="19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300"/>
            </a:lvl1pPr>
            <a:lvl2pPr marL="436381" indent="0">
              <a:buNone/>
              <a:defRPr sz="1100"/>
            </a:lvl2pPr>
            <a:lvl3pPr marL="872761" indent="0">
              <a:buNone/>
              <a:defRPr sz="1000"/>
            </a:lvl3pPr>
            <a:lvl4pPr marL="1309142" indent="0">
              <a:buNone/>
              <a:defRPr sz="900"/>
            </a:lvl4pPr>
            <a:lvl5pPr marL="1745523" indent="0">
              <a:buNone/>
              <a:defRPr sz="900"/>
            </a:lvl5pPr>
            <a:lvl6pPr marL="2181903" indent="0">
              <a:buNone/>
              <a:defRPr sz="900"/>
            </a:lvl6pPr>
            <a:lvl7pPr marL="2618284" indent="0">
              <a:buNone/>
              <a:defRPr sz="900"/>
            </a:lvl7pPr>
            <a:lvl8pPr marL="3054664" indent="0">
              <a:buNone/>
              <a:defRPr sz="900"/>
            </a:lvl8pPr>
            <a:lvl9pPr marL="3491045"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6446B5-B0A6-4075-9E27-14B9FE535A06}" type="datetimeFigureOut">
              <a:rPr lang="en-US" altLang="lt-LT"/>
              <a:pPr>
                <a:defRPr/>
              </a:pPr>
              <a:t>11/5/2018</a:t>
            </a:fld>
            <a:endParaRPr lang="en-US" altLang="lt-LT"/>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CE88142-83DA-4516-B18E-F832E1DD53E7}" type="slidenum">
              <a:rPr lang="en-US" altLang="lt-LT"/>
              <a:pPr>
                <a:defRPr/>
              </a:pPr>
              <a:t>‹#›</a:t>
            </a:fld>
            <a:endParaRPr lang="en-US" altLang="lt-LT"/>
          </a:p>
        </p:txBody>
      </p:sp>
    </p:spTree>
    <p:extLst>
      <p:ext uri="{BB962C8B-B14F-4D97-AF65-F5344CB8AC3E}">
        <p14:creationId xmlns:p14="http://schemas.microsoft.com/office/powerpoint/2010/main" val="123388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676" y="274954"/>
            <a:ext cx="82286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ctr" anchorCtr="0" compatLnSpc="1">
            <a:prstTxWarp prst="textNoShape">
              <a:avLst/>
            </a:prstTxWarp>
          </a:bodyPr>
          <a:lstStyle/>
          <a:p>
            <a:pPr lvl="0"/>
            <a:r>
              <a:rPr lang="en-US" altLang="lt-LT"/>
              <a:t>Click to edit Master title style</a:t>
            </a:r>
          </a:p>
        </p:txBody>
      </p:sp>
      <p:sp>
        <p:nvSpPr>
          <p:cNvPr id="2051" name="Text Placeholder 2"/>
          <p:cNvSpPr>
            <a:spLocks noGrp="1"/>
          </p:cNvSpPr>
          <p:nvPr>
            <p:ph type="body" idx="1"/>
          </p:nvPr>
        </p:nvSpPr>
        <p:spPr bwMode="auto">
          <a:xfrm>
            <a:off x="457676" y="1600776"/>
            <a:ext cx="8228649" cy="452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76" tIns="43638" rIns="87276" bIns="43638"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p>
        </p:txBody>
      </p:sp>
      <p:sp>
        <p:nvSpPr>
          <p:cNvPr id="4" name="Date Placeholder 3"/>
          <p:cNvSpPr>
            <a:spLocks noGrp="1"/>
          </p:cNvSpPr>
          <p:nvPr>
            <p:ph type="dt" sz="half" idx="2"/>
          </p:nvPr>
        </p:nvSpPr>
        <p:spPr>
          <a:xfrm>
            <a:off x="457676" y="6357038"/>
            <a:ext cx="2133554" cy="364206"/>
          </a:xfrm>
          <a:prstGeom prst="rect">
            <a:avLst/>
          </a:prstGeom>
        </p:spPr>
        <p:txBody>
          <a:bodyPr vert="horz" wrap="square" lIns="87276" tIns="43638" rIns="87276" bIns="43638" numCol="1" anchor="ctr" anchorCtr="0" compatLnSpc="1">
            <a:prstTxWarp prst="textNoShape">
              <a:avLst/>
            </a:prstTxWarp>
          </a:bodyPr>
          <a:lstStyle>
            <a:lvl1pPr>
              <a:defRPr sz="1100">
                <a:solidFill>
                  <a:srgbClr val="898989"/>
                </a:solidFill>
              </a:defRPr>
            </a:lvl1pPr>
          </a:lstStyle>
          <a:p>
            <a:pPr defTabSz="435622" eaLnBrk="0" fontAlgn="base" hangingPunct="0">
              <a:spcBef>
                <a:spcPct val="0"/>
              </a:spcBef>
              <a:spcAft>
                <a:spcPct val="0"/>
              </a:spcAft>
              <a:defRPr/>
            </a:pPr>
            <a:fld id="{759B2B16-AA75-4D98-866D-9A449BAA76A6}" type="datetimeFigureOut">
              <a:rPr lang="en-US" altLang="lt-LT">
                <a:ea typeface="MS PGothic" pitchFamily="34" charset="-128"/>
              </a:rPr>
              <a:pPr defTabSz="435622" eaLnBrk="0" fontAlgn="base" hangingPunct="0">
                <a:spcBef>
                  <a:spcPct val="0"/>
                </a:spcBef>
                <a:spcAft>
                  <a:spcPct val="0"/>
                </a:spcAft>
                <a:defRPr/>
              </a:pPr>
              <a:t>11/5/2018</a:t>
            </a:fld>
            <a:endParaRPr lang="en-US" altLang="lt-LT">
              <a:ea typeface="MS PGothic" pitchFamily="34" charset="-128"/>
            </a:endParaRPr>
          </a:p>
        </p:txBody>
      </p:sp>
      <p:sp>
        <p:nvSpPr>
          <p:cNvPr id="5" name="Footer Placeholder 4"/>
          <p:cNvSpPr>
            <a:spLocks noGrp="1"/>
          </p:cNvSpPr>
          <p:nvPr>
            <p:ph type="ftr" sz="quarter" idx="3"/>
          </p:nvPr>
        </p:nvSpPr>
        <p:spPr>
          <a:xfrm>
            <a:off x="3123600" y="6357038"/>
            <a:ext cx="2896800" cy="364206"/>
          </a:xfrm>
          <a:prstGeom prst="rect">
            <a:avLst/>
          </a:prstGeom>
        </p:spPr>
        <p:txBody>
          <a:bodyPr vert="horz" lIns="87276" tIns="43638" rIns="87276" bIns="43638" rtlCol="0" anchor="ctr"/>
          <a:lstStyle>
            <a:lvl1pPr algn="ctr" defTabSz="436381" fontAlgn="auto">
              <a:spcBef>
                <a:spcPts val="0"/>
              </a:spcBef>
              <a:spcAft>
                <a:spcPts val="0"/>
              </a:spcAft>
              <a:defRPr sz="1100">
                <a:solidFill>
                  <a:schemeClr val="tx1">
                    <a:tint val="75000"/>
                  </a:schemeClr>
                </a:solidFill>
                <a:latin typeface="+mn-lt"/>
                <a:ea typeface="+mn-ea"/>
                <a:cs typeface="+mn-cs"/>
              </a:defRPr>
            </a:lvl1pPr>
          </a:lstStyle>
          <a:p>
            <a:pPr eaLnBrk="0" hangingPunct="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2770" y="6357038"/>
            <a:ext cx="2133554" cy="364206"/>
          </a:xfrm>
          <a:prstGeom prst="rect">
            <a:avLst/>
          </a:prstGeom>
        </p:spPr>
        <p:txBody>
          <a:bodyPr vert="horz" wrap="square" lIns="87276" tIns="43638" rIns="87276" bIns="43638" numCol="1" anchor="ctr" anchorCtr="0" compatLnSpc="1">
            <a:prstTxWarp prst="textNoShape">
              <a:avLst/>
            </a:prstTxWarp>
          </a:bodyPr>
          <a:lstStyle>
            <a:lvl1pPr algn="r">
              <a:defRPr sz="1100">
                <a:solidFill>
                  <a:srgbClr val="898989"/>
                </a:solidFill>
              </a:defRPr>
            </a:lvl1pPr>
          </a:lstStyle>
          <a:p>
            <a:pPr defTabSz="435622" eaLnBrk="0" fontAlgn="base" hangingPunct="0">
              <a:spcBef>
                <a:spcPct val="0"/>
              </a:spcBef>
              <a:spcAft>
                <a:spcPct val="0"/>
              </a:spcAft>
              <a:defRPr/>
            </a:pPr>
            <a:fld id="{602EBC3C-2FF2-4717-9AF7-6CD70087B28A}" type="slidenum">
              <a:rPr lang="en-US" altLang="lt-LT">
                <a:ea typeface="MS PGothic" pitchFamily="34" charset="-128"/>
              </a:rPr>
              <a:pPr defTabSz="435622" eaLnBrk="0" fontAlgn="base" hangingPunct="0">
                <a:spcBef>
                  <a:spcPct val="0"/>
                </a:spcBef>
                <a:spcAft>
                  <a:spcPct val="0"/>
                </a:spcAft>
                <a:defRPr/>
              </a:pPr>
              <a:t>‹#›</a:t>
            </a:fld>
            <a:endParaRPr lang="en-US" altLang="lt-LT">
              <a:ea typeface="MS PGothic" pitchFamily="34" charset="-128"/>
            </a:endParaRPr>
          </a:p>
        </p:txBody>
      </p:sp>
    </p:spTree>
    <p:extLst>
      <p:ext uri="{BB962C8B-B14F-4D97-AF65-F5344CB8AC3E}">
        <p14:creationId xmlns:p14="http://schemas.microsoft.com/office/powerpoint/2010/main" val="20175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5622" rtl="0" eaLnBrk="0" fontAlgn="base" hangingPunct="0">
        <a:spcBef>
          <a:spcPct val="0"/>
        </a:spcBef>
        <a:spcAft>
          <a:spcPct val="0"/>
        </a:spcAft>
        <a:defRPr sz="4200" kern="1200">
          <a:solidFill>
            <a:schemeClr val="tx1"/>
          </a:solidFill>
          <a:latin typeface="+mj-lt"/>
          <a:ea typeface="MS PGothic" pitchFamily="34" charset="-128"/>
          <a:cs typeface="ＭＳ Ｐゴシック" charset="0"/>
        </a:defRPr>
      </a:lvl1pPr>
      <a:lvl2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2pPr>
      <a:lvl3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3pPr>
      <a:lvl4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4pPr>
      <a:lvl5pPr algn="ctr" defTabSz="435622" rtl="0" eaLnBrk="0" fontAlgn="base" hangingPunct="0">
        <a:spcBef>
          <a:spcPct val="0"/>
        </a:spcBef>
        <a:spcAft>
          <a:spcPct val="0"/>
        </a:spcAft>
        <a:defRPr sz="4200">
          <a:solidFill>
            <a:schemeClr val="tx1"/>
          </a:solidFill>
          <a:latin typeface="Calibri" charset="0"/>
          <a:ea typeface="MS PGothic" pitchFamily="34" charset="-128"/>
          <a:cs typeface="ＭＳ Ｐゴシック" charset="0"/>
        </a:defRPr>
      </a:lvl5pPr>
      <a:lvl6pPr marL="400827"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6pPr>
      <a:lvl7pPr marL="801654"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7pPr>
      <a:lvl8pPr marL="1202482"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8pPr>
      <a:lvl9pPr marL="1603309" algn="ctr" defTabSz="435622" rtl="0" fontAlgn="base">
        <a:spcBef>
          <a:spcPct val="0"/>
        </a:spcBef>
        <a:spcAft>
          <a:spcPct val="0"/>
        </a:spcAft>
        <a:defRPr sz="4200">
          <a:solidFill>
            <a:schemeClr val="tx1"/>
          </a:solidFill>
          <a:latin typeface="Calibri" charset="0"/>
          <a:ea typeface="ＭＳ Ｐゴシック" charset="0"/>
          <a:cs typeface="ＭＳ Ｐゴシック" charset="0"/>
        </a:defRPr>
      </a:lvl9pPr>
    </p:titleStyle>
    <p:bodyStyle>
      <a:lvl1pPr marL="327064" indent="-327064" algn="l" defTabSz="435622" rtl="0" eaLnBrk="0" fontAlgn="base" hangingPunct="0">
        <a:spcBef>
          <a:spcPct val="20000"/>
        </a:spcBef>
        <a:spcAft>
          <a:spcPct val="0"/>
        </a:spcAft>
        <a:buFont typeface="Arial" charset="0"/>
        <a:buChar char="•"/>
        <a:defRPr sz="3100" kern="1200">
          <a:solidFill>
            <a:schemeClr val="tx1"/>
          </a:solidFill>
          <a:latin typeface="+mn-lt"/>
          <a:ea typeface="MS PGothic" pitchFamily="34" charset="-128"/>
          <a:cs typeface="ＭＳ Ｐゴシック" charset="0"/>
        </a:defRPr>
      </a:lvl1pPr>
      <a:lvl2pPr marL="708407" indent="-271394" algn="l" defTabSz="435622" rtl="0" eaLnBrk="0" fontAlgn="base" hangingPunct="0">
        <a:spcBef>
          <a:spcPct val="20000"/>
        </a:spcBef>
        <a:spcAft>
          <a:spcPct val="0"/>
        </a:spcAft>
        <a:buFont typeface="Arial" charset="0"/>
        <a:buChar char="–"/>
        <a:defRPr sz="2600" kern="1200">
          <a:solidFill>
            <a:schemeClr val="tx1"/>
          </a:solidFill>
          <a:latin typeface="+mn-lt"/>
          <a:ea typeface="MS PGothic" pitchFamily="34" charset="-128"/>
          <a:cs typeface="+mn-cs"/>
        </a:defRPr>
      </a:lvl2pPr>
      <a:lvl3pPr marL="1089749" indent="-217115" algn="l" defTabSz="435622" rtl="0" eaLnBrk="0" fontAlgn="base" hangingPunct="0">
        <a:spcBef>
          <a:spcPct val="20000"/>
        </a:spcBef>
        <a:spcAft>
          <a:spcPct val="0"/>
        </a:spcAft>
        <a:buFont typeface="Arial" charset="0"/>
        <a:buChar char="•"/>
        <a:defRPr sz="2300" kern="1200">
          <a:solidFill>
            <a:schemeClr val="tx1"/>
          </a:solidFill>
          <a:latin typeface="+mn-lt"/>
          <a:ea typeface="MS PGothic" pitchFamily="34" charset="-128"/>
          <a:cs typeface="+mn-cs"/>
        </a:defRPr>
      </a:lvl3pPr>
      <a:lvl4pPr marL="152676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1962383" indent="-217115" algn="l" defTabSz="435622"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400093" indent="-218190" algn="l" defTabSz="436381" rtl="0" eaLnBrk="1" latinLnBrk="0" hangingPunct="1">
        <a:spcBef>
          <a:spcPct val="20000"/>
        </a:spcBef>
        <a:buFont typeface="Arial"/>
        <a:buChar char="•"/>
        <a:defRPr sz="1900" kern="1200">
          <a:solidFill>
            <a:schemeClr val="tx1"/>
          </a:solidFill>
          <a:latin typeface="+mn-lt"/>
          <a:ea typeface="+mn-ea"/>
          <a:cs typeface="+mn-cs"/>
        </a:defRPr>
      </a:lvl6pPr>
      <a:lvl7pPr marL="2836474" indent="-218190" algn="l" defTabSz="436381" rtl="0" eaLnBrk="1" latinLnBrk="0" hangingPunct="1">
        <a:spcBef>
          <a:spcPct val="20000"/>
        </a:spcBef>
        <a:buFont typeface="Arial"/>
        <a:buChar char="•"/>
        <a:defRPr sz="1900" kern="1200">
          <a:solidFill>
            <a:schemeClr val="tx1"/>
          </a:solidFill>
          <a:latin typeface="+mn-lt"/>
          <a:ea typeface="+mn-ea"/>
          <a:cs typeface="+mn-cs"/>
        </a:defRPr>
      </a:lvl7pPr>
      <a:lvl8pPr marL="3272854" indent="-218190" algn="l" defTabSz="436381" rtl="0" eaLnBrk="1" latinLnBrk="0" hangingPunct="1">
        <a:spcBef>
          <a:spcPct val="20000"/>
        </a:spcBef>
        <a:buFont typeface="Arial"/>
        <a:buChar char="•"/>
        <a:defRPr sz="1900" kern="1200">
          <a:solidFill>
            <a:schemeClr val="tx1"/>
          </a:solidFill>
          <a:latin typeface="+mn-lt"/>
          <a:ea typeface="+mn-ea"/>
          <a:cs typeface="+mn-cs"/>
        </a:defRPr>
      </a:lvl8pPr>
      <a:lvl9pPr marL="3709235" indent="-218190" algn="l" defTabSz="436381"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6381" rtl="0" eaLnBrk="1" latinLnBrk="0" hangingPunct="1">
        <a:defRPr sz="1800" kern="1200">
          <a:solidFill>
            <a:schemeClr val="tx1"/>
          </a:solidFill>
          <a:latin typeface="+mn-lt"/>
          <a:ea typeface="+mn-ea"/>
          <a:cs typeface="+mn-cs"/>
        </a:defRPr>
      </a:lvl1pPr>
      <a:lvl2pPr marL="436381" algn="l" defTabSz="436381" rtl="0" eaLnBrk="1" latinLnBrk="0" hangingPunct="1">
        <a:defRPr sz="1800" kern="1200">
          <a:solidFill>
            <a:schemeClr val="tx1"/>
          </a:solidFill>
          <a:latin typeface="+mn-lt"/>
          <a:ea typeface="+mn-ea"/>
          <a:cs typeface="+mn-cs"/>
        </a:defRPr>
      </a:lvl2pPr>
      <a:lvl3pPr marL="872761" algn="l" defTabSz="436381" rtl="0" eaLnBrk="1" latinLnBrk="0" hangingPunct="1">
        <a:defRPr sz="1800" kern="1200">
          <a:solidFill>
            <a:schemeClr val="tx1"/>
          </a:solidFill>
          <a:latin typeface="+mn-lt"/>
          <a:ea typeface="+mn-ea"/>
          <a:cs typeface="+mn-cs"/>
        </a:defRPr>
      </a:lvl3pPr>
      <a:lvl4pPr marL="1309142" algn="l" defTabSz="436381" rtl="0" eaLnBrk="1" latinLnBrk="0" hangingPunct="1">
        <a:defRPr sz="1800" kern="1200">
          <a:solidFill>
            <a:schemeClr val="tx1"/>
          </a:solidFill>
          <a:latin typeface="+mn-lt"/>
          <a:ea typeface="+mn-ea"/>
          <a:cs typeface="+mn-cs"/>
        </a:defRPr>
      </a:lvl4pPr>
      <a:lvl5pPr marL="1745523" algn="l" defTabSz="436381" rtl="0" eaLnBrk="1" latinLnBrk="0" hangingPunct="1">
        <a:defRPr sz="1800" kern="1200">
          <a:solidFill>
            <a:schemeClr val="tx1"/>
          </a:solidFill>
          <a:latin typeface="+mn-lt"/>
          <a:ea typeface="+mn-ea"/>
          <a:cs typeface="+mn-cs"/>
        </a:defRPr>
      </a:lvl5pPr>
      <a:lvl6pPr marL="2181903" algn="l" defTabSz="436381" rtl="0" eaLnBrk="1" latinLnBrk="0" hangingPunct="1">
        <a:defRPr sz="1800" kern="1200">
          <a:solidFill>
            <a:schemeClr val="tx1"/>
          </a:solidFill>
          <a:latin typeface="+mn-lt"/>
          <a:ea typeface="+mn-ea"/>
          <a:cs typeface="+mn-cs"/>
        </a:defRPr>
      </a:lvl6pPr>
      <a:lvl7pPr marL="2618284" algn="l" defTabSz="436381" rtl="0" eaLnBrk="1" latinLnBrk="0" hangingPunct="1">
        <a:defRPr sz="1800" kern="1200">
          <a:solidFill>
            <a:schemeClr val="tx1"/>
          </a:solidFill>
          <a:latin typeface="+mn-lt"/>
          <a:ea typeface="+mn-ea"/>
          <a:cs typeface="+mn-cs"/>
        </a:defRPr>
      </a:lvl7pPr>
      <a:lvl8pPr marL="3054664" algn="l" defTabSz="436381" rtl="0" eaLnBrk="1" latinLnBrk="0" hangingPunct="1">
        <a:defRPr sz="1800" kern="1200">
          <a:solidFill>
            <a:schemeClr val="tx1"/>
          </a:solidFill>
          <a:latin typeface="+mn-lt"/>
          <a:ea typeface="+mn-ea"/>
          <a:cs typeface="+mn-cs"/>
        </a:defRPr>
      </a:lvl8pPr>
      <a:lvl9pPr marL="3491045" algn="l" defTabSz="4363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5" y="-1179512"/>
            <a:ext cx="9139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694915" y="-521255"/>
            <a:ext cx="7704855" cy="34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65" tIns="43632" rIns="87265" bIns="43632">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35568" fontAlgn="base">
              <a:lnSpc>
                <a:spcPct val="81000"/>
              </a:lnSpc>
              <a:spcBef>
                <a:spcPct val="0"/>
              </a:spcBef>
              <a:spcAft>
                <a:spcPct val="0"/>
              </a:spcAft>
              <a:buClr>
                <a:srgbClr val="000000"/>
              </a:buClr>
              <a:buNone/>
              <a:defRPr/>
            </a:pPr>
            <a:r>
              <a:rPr lang="lt-LT" altLang="lt-LT" sz="2100" b="1" dirty="0">
                <a:solidFill>
                  <a:srgbClr val="000000"/>
                </a:solidFill>
                <a:latin typeface="Calibri"/>
              </a:rPr>
              <a:t>INFORMACIJA DĖL PATVIRTINTO PROJEKTŲ ATRANKOS KRITERIJAUS </a:t>
            </a:r>
            <a:endParaRPr lang="lt-LT" altLang="lt-LT" sz="2100" dirty="0">
              <a:solidFill>
                <a:srgbClr val="000000"/>
              </a:solidFill>
              <a:latin typeface="Calibri"/>
            </a:endParaRPr>
          </a:p>
        </p:txBody>
      </p:sp>
      <p:sp>
        <p:nvSpPr>
          <p:cNvPr id="15364" name="TextBox 5"/>
          <p:cNvSpPr txBox="1">
            <a:spLocks noChangeArrowheads="1"/>
          </p:cNvSpPr>
          <p:nvPr/>
        </p:nvSpPr>
        <p:spPr bwMode="auto">
          <a:xfrm>
            <a:off x="802631" y="1413636"/>
            <a:ext cx="7597139" cy="33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55" tIns="40078" rIns="80155" bIns="4007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35568" fontAlgn="base">
              <a:spcBef>
                <a:spcPct val="0"/>
              </a:spcBef>
              <a:spcAft>
                <a:spcPct val="0"/>
              </a:spcAft>
              <a:buNone/>
            </a:pPr>
            <a:endParaRPr lang="en-US" altLang="lt-LT" sz="16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3168832001"/>
              </p:ext>
            </p:extLst>
          </p:nvPr>
        </p:nvGraphicFramePr>
        <p:xfrm>
          <a:off x="316724" y="1"/>
          <a:ext cx="8568952" cy="5830041"/>
        </p:xfrm>
        <a:graphic>
          <a:graphicData uri="http://schemas.openxmlformats.org/drawingml/2006/table">
            <a:tbl>
              <a:tblPr/>
              <a:tblGrid>
                <a:gridCol w="1944216">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66323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08.4.2-ESFA-</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V</a:t>
                      </a: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-6</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13</a:t>
                      </a: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 ,,</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Sveiko senėjimo skatinimo iniciatyvos“</a:t>
                      </a:r>
                      <a:endPar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394398">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Patvirtintas specialusis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projektų atrankos kriterijus: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pP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Priemonės specialusis projektų atrankos kriterijus patvirtintas </a:t>
                      </a:r>
                      <a:r>
                        <a:rPr kumimoji="0" lang="da-DK"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201</a:t>
                      </a: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5</a:t>
                      </a:r>
                      <a:r>
                        <a:rPr kumimoji="0" lang="da-DK"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 m. </a:t>
                      </a: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birželio</a:t>
                      </a:r>
                      <a:r>
                        <a:rPr kumimoji="0" lang="da-DK"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 </a:t>
                      </a: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1</a:t>
                      </a:r>
                      <a:r>
                        <a:rPr kumimoji="0" lang="da-DK"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8 d.</a:t>
                      </a:r>
                      <a:r>
                        <a:rPr kumimoji="0" lang="lt-LT" altLang="lt-LT" sz="1200" b="0" i="0" u="sng" strike="noStrike" cap="none" normalizeH="0" baseline="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rPr>
                        <a:t> </a:t>
                      </a:r>
                    </a:p>
                    <a:p>
                      <a:pPr marL="0" marR="0" lvl="0" indent="0" algn="just" defTabSz="496888" rtl="0" eaLnBrk="1" fontAlgn="base" latinLnBrk="0" hangingPunct="1">
                        <a:lnSpc>
                          <a:spcPct val="100000"/>
                        </a:lnSpc>
                        <a:spcBef>
                          <a:spcPct val="0"/>
                        </a:spcBef>
                        <a:spcAft>
                          <a:spcPct val="0"/>
                        </a:spcAft>
                        <a:buClrTx/>
                        <a:buSzTx/>
                        <a:buFontTx/>
                        <a:buNone/>
                        <a:tabLst>
                          <a:tab pos="-68263" algn="l"/>
                          <a:tab pos="200025" algn="l"/>
                        </a:tabLst>
                      </a:pPr>
                      <a:r>
                        <a:rPr lang="lt-LT" sz="1200" b="0" i="0" u="none" strike="noStrike" baseline="0" dirty="0">
                          <a:solidFill>
                            <a:srgbClr val="000000"/>
                          </a:solidFill>
                          <a:latin typeface="Times New Roman" panose="02020603050405020304" pitchFamily="18" charset="0"/>
                        </a:rPr>
                        <a:t>Projektai turi atitikti Sveiko senėjimo užtikrinimo Lietuvoje 2014–2023 m. veiksmų plano, patvirtinto Lietuvos Respublikos sveikatos apsaugos ministro 2014 m. liepos 16 d. įsakymu Nr. V-825 „Dėl Sveiko senėjimo užtikrinimo Lietuvoje 2014–2023 m. veiksmų plano patvirtinimo“, 1 priedo „Sveikos gyvensenos ir kitų profilaktinės sveikatos priežiūros paslaugų plėtros krypties aprašas“ ir (arba) 2 priedo „Griuvimų prevencijos krypties aprašas“ ir (arba) 3 priedo „Psichikos sveikatos gerinimo krypties aprašas“ ir (arba) 4 priedo „Sveikatai palankių sąlygų darbe kūrimo skatinimo krypties aprašas“ nuostatas.</a:t>
                      </a:r>
                      <a:endParaRPr kumimoji="0" lang="lt-LT" sz="1200" b="0" i="0" u="none" strike="noStrike" kern="1200" cap="none" normalizeH="0" baseline="0" dirty="0">
                        <a:ln>
                          <a:noFill/>
                        </a:ln>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620857">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Projektų atrankos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kriterijaus vertinimo</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rPr>
                        <a:t>aspektai ir paaiškinimas:</a:t>
                      </a: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r>
                        <a:rPr lang="lt-LT" sz="1200" b="0" i="0" u="none" strike="noStrike" baseline="0" dirty="0">
                          <a:solidFill>
                            <a:srgbClr val="000000"/>
                          </a:solidFill>
                          <a:latin typeface="Times New Roman" panose="02020603050405020304" pitchFamily="18" charset="0"/>
                        </a:rPr>
                        <a:t>Vertinama, ar projektas (veiklos ir pareiškėjai) atitinka Sveiko senėjimo užtikrinimo Lietuvoje 2014–2023 m. veiksmų plano </a:t>
                      </a:r>
                    </a:p>
                    <a:p>
                      <a:r>
                        <a:rPr lang="lt-LT" sz="1200" b="0" i="0" u="none" strike="noStrike" baseline="0" dirty="0">
                          <a:solidFill>
                            <a:srgbClr val="000000"/>
                          </a:solidFill>
                          <a:latin typeface="Times New Roman" panose="02020603050405020304" pitchFamily="18" charset="0"/>
                        </a:rPr>
                        <a:t>1 priedo ,,Sveikos gyvensenos ir kitų profilaktinės sveikatos priežiūros paslaugų plėtros krypties aprašas“ 29.1 p. ir (arba) 29.2 p. ir (arba) 29.6 p. ir (arba) 29.8 p. numatytas priemones (nustatytas veiklas ir projektų vykdytojus) bei siekia 17 p. iškelto tikslo ir 18 p. nustatyto uždavinio; </a:t>
                      </a:r>
                    </a:p>
                    <a:p>
                      <a:r>
                        <a:rPr lang="lt-LT" sz="1200" b="0" i="0" u="none" strike="noStrike" baseline="0" dirty="0">
                          <a:solidFill>
                            <a:srgbClr val="000000"/>
                          </a:solidFill>
                          <a:latin typeface="Times New Roman" panose="02020603050405020304" pitchFamily="18" charset="0"/>
                        </a:rPr>
                        <a:t>ir (arba) </a:t>
                      </a:r>
                    </a:p>
                    <a:p>
                      <a:r>
                        <a:rPr lang="lt-LT" sz="1200" b="0" i="0" u="none" strike="noStrike" baseline="0" dirty="0">
                          <a:solidFill>
                            <a:srgbClr val="000000"/>
                          </a:solidFill>
                          <a:latin typeface="Times New Roman" panose="02020603050405020304" pitchFamily="18" charset="0"/>
                        </a:rPr>
                        <a:t>2 priedo ,,Griuvimų prevencijos krypties aprašas“ 11.1 p. ir (arba) 11.3 p. numatytas priemones (nustatytas veiklas ir projektų vykdytojus) bei siekia 7 p. iškelto tikslo ir 8 p. nustatyto uždavinio; </a:t>
                      </a:r>
                    </a:p>
                    <a:p>
                      <a:r>
                        <a:rPr lang="lt-LT" sz="1200" b="0" i="0" u="none" strike="noStrike" baseline="0" dirty="0">
                          <a:solidFill>
                            <a:srgbClr val="000000"/>
                          </a:solidFill>
                          <a:latin typeface="Times New Roman" panose="02020603050405020304" pitchFamily="18" charset="0"/>
                        </a:rPr>
                        <a:t>ir (arba) </a:t>
                      </a:r>
                    </a:p>
                    <a:p>
                      <a:r>
                        <a:rPr lang="lt-LT" sz="1200" b="0" i="0" u="none" strike="noStrike" baseline="0" dirty="0">
                          <a:solidFill>
                            <a:srgbClr val="000000"/>
                          </a:solidFill>
                          <a:latin typeface="Times New Roman" panose="02020603050405020304" pitchFamily="18" charset="0"/>
                        </a:rPr>
                        <a:t>3 priedo ,,Psichikos sveikatos gerinimo krypties aprašas“ 22.2 p. ir (arba) 22.4 p. ir (arba) 23.2 p. numatytas priemones (nustatytas veiklas ir projektų vykdytojus) bei siekia 12 p. iškelto tikslo ir 13 ir 14 p. nustatytų uždavinių; </a:t>
                      </a:r>
                    </a:p>
                    <a:p>
                      <a:r>
                        <a:rPr lang="lt-LT" sz="1200" b="0" i="0" u="none" strike="noStrike" baseline="0" dirty="0">
                          <a:solidFill>
                            <a:srgbClr val="000000"/>
                          </a:solidFill>
                          <a:latin typeface="Times New Roman" panose="02020603050405020304" pitchFamily="18" charset="0"/>
                        </a:rPr>
                        <a:t>ir (arba) </a:t>
                      </a:r>
                    </a:p>
                    <a:p>
                      <a:r>
                        <a:rPr lang="lt-LT" sz="1200" b="0" i="0" u="none" strike="noStrike" baseline="0" dirty="0">
                          <a:solidFill>
                            <a:srgbClr val="000000"/>
                          </a:solidFill>
                          <a:latin typeface="Times New Roman" panose="02020603050405020304" pitchFamily="18" charset="0"/>
                        </a:rPr>
                        <a:t>4 priedo ,,Sveikatai palankių sąlygų darbe kūrimo skatinimo krypties aprašas“ 32.1 p. ir (arba) 32.4 p. ir (arba) 32.5 p. numatytas priemones (nustatytas veiklas ir projektų vykdytojus) bei siekia 21 p. iškelto tikslo ir 22 p. nustatyto uždavinio. </a:t>
                      </a:r>
                      <a:endParaRPr lang="lt-LT" sz="1200" b="0" i="0" u="none" strike="noStrike" kern="1200" baseline="0" dirty="0">
                        <a:solidFill>
                          <a:schemeClr val="tx1"/>
                        </a:solidFill>
                        <a:latin typeface="Times New Roman" panose="02020603050405020304" pitchFamily="18" charset="0"/>
                        <a:ea typeface="MS PGothic" pitchFamily="34" charset="-128"/>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64188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5" y="-1179512"/>
            <a:ext cx="9139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694915" y="-521255"/>
            <a:ext cx="7704855" cy="34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65" tIns="43632" rIns="87265" bIns="43632">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35568" fontAlgn="base">
              <a:lnSpc>
                <a:spcPct val="81000"/>
              </a:lnSpc>
              <a:spcBef>
                <a:spcPct val="0"/>
              </a:spcBef>
              <a:spcAft>
                <a:spcPct val="0"/>
              </a:spcAft>
              <a:buClr>
                <a:srgbClr val="000000"/>
              </a:buClr>
              <a:buNone/>
              <a:defRPr/>
            </a:pPr>
            <a:r>
              <a:rPr lang="lt-LT" altLang="lt-LT" sz="2100" b="1" dirty="0">
                <a:solidFill>
                  <a:srgbClr val="000000"/>
                </a:solidFill>
                <a:latin typeface="Calibri"/>
              </a:rPr>
              <a:t>INFORMACIJA DĖL PATVIRTINTO PROJEKTŲ ATRANKOS KRITERIJAUS </a:t>
            </a:r>
            <a:endParaRPr lang="lt-LT" altLang="lt-LT" sz="2100" dirty="0">
              <a:solidFill>
                <a:srgbClr val="000000"/>
              </a:solidFill>
              <a:latin typeface="Calibri"/>
            </a:endParaRPr>
          </a:p>
        </p:txBody>
      </p:sp>
      <p:sp>
        <p:nvSpPr>
          <p:cNvPr id="15364" name="TextBox 5"/>
          <p:cNvSpPr txBox="1">
            <a:spLocks noChangeArrowheads="1"/>
          </p:cNvSpPr>
          <p:nvPr/>
        </p:nvSpPr>
        <p:spPr bwMode="auto">
          <a:xfrm>
            <a:off x="802631" y="1413636"/>
            <a:ext cx="7597139" cy="33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55" tIns="40078" rIns="80155" bIns="4007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35568" fontAlgn="base">
              <a:spcBef>
                <a:spcPct val="0"/>
              </a:spcBef>
              <a:spcAft>
                <a:spcPct val="0"/>
              </a:spcAft>
              <a:buNone/>
            </a:pPr>
            <a:endParaRPr lang="en-US" altLang="lt-LT" sz="16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535709546"/>
              </p:ext>
            </p:extLst>
          </p:nvPr>
        </p:nvGraphicFramePr>
        <p:xfrm>
          <a:off x="316724" y="3"/>
          <a:ext cx="8568952" cy="5769009"/>
        </p:xfrm>
        <a:graphic>
          <a:graphicData uri="http://schemas.openxmlformats.org/drawingml/2006/table">
            <a:tbl>
              <a:tblPr/>
              <a:tblGrid>
                <a:gridCol w="1944216">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tblGrid>
              <a:tr h="595797">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08.4.2-ESFA-</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V</a:t>
                      </a: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-6</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13</a:t>
                      </a:r>
                      <a:r>
                        <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 ,,</a:t>
                      </a:r>
                      <a:r>
                        <a:rPr kumimoji="0" lang="lt-LT" sz="1400" b="1" i="0" u="none" strike="noStrike" kern="1200" cap="none" spc="0" normalizeH="0" baseline="0" noProof="0" dirty="0">
                          <a:ln>
                            <a:noFill/>
                          </a:ln>
                          <a:solidFill>
                            <a:srgbClr val="000000"/>
                          </a:solidFill>
                          <a:effectLst/>
                          <a:uLnTx/>
                          <a:uFillTx/>
                          <a:latin typeface="Calibri" pitchFamily="34" charset="0"/>
                          <a:ea typeface="MS PGothic" pitchFamily="34" charset="-128"/>
                          <a:cs typeface="Times New Roman" pitchFamily="18" charset="0"/>
                        </a:rPr>
                        <a:t> Sveiko senėjimo skatinimo iniciatyvos</a:t>
                      </a:r>
                      <a:r>
                        <a:rPr kumimoji="0" lang="lt-LT"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rPr>
                        <a:t>“</a:t>
                      </a:r>
                      <a:endParaRPr kumimoji="0" lang="pt-BR" sz="1400" b="1" i="0" u="none" strike="noStrike" kern="1200" cap="none" normalizeH="0" baseline="0" dirty="0">
                        <a:ln>
                          <a:noFill/>
                        </a:ln>
                        <a:solidFill>
                          <a:srgbClr val="000000"/>
                        </a:solidFill>
                        <a:effectLst/>
                        <a:latin typeface="Calibri" pitchFamily="34" charset="0"/>
                        <a:ea typeface="MS PGothic" pitchFamily="34" charset="-128"/>
                        <a:cs typeface="Times New Roman"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8226" marR="78226"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137457">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kumimoji="0" lang="lt-LT"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Stebėsenos komitetas informuojamas, kad </a:t>
                      </a:r>
                      <a:r>
                        <a:rPr kumimoji="0" lang="lt-LT" sz="12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patikslinamos</a:t>
                      </a:r>
                      <a:r>
                        <a:rPr kumimoji="0" lang="lt-LT"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lt-LT" sz="1200" dirty="0">
                          <a:effectLst/>
                          <a:latin typeface="Times New Roman" panose="02020603050405020304" pitchFamily="18" charset="0"/>
                          <a:ea typeface="Times New Roman" panose="02020603050405020304" pitchFamily="18" charset="0"/>
                        </a:rPr>
                        <a:t>Sveiko senėjimo užtikrinimo Lietuvoje 2014–2023 metų veiksmų plano</a:t>
                      </a:r>
                      <a:r>
                        <a:rPr kumimoji="0" lang="lt-LT"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lt-LT" sz="12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 priedo 29.6 papunkčio nuostatos</a:t>
                      </a:r>
                      <a:r>
                        <a:rPr kumimoji="0" lang="lt-LT"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a:t>
                      </a:r>
                      <a:r>
                        <a:rPr lang="lt-LT" sz="1200"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šplečiama</a:t>
                      </a:r>
                      <a:r>
                        <a:rPr lang="lt-LT" sz="12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29.6 papunktyje aprašytų veiklų apimtis, papildant veiklas </a:t>
                      </a:r>
                      <a:r>
                        <a:rPr kumimoji="0" lang="lt-LT" sz="1200" b="0" i="0" u="none" strike="noStrike" kern="1200" cap="none" spc="0" normalizeH="0" baseline="0" noProof="0" dirty="0">
                          <a:ln>
                            <a:noFill/>
                          </a:ln>
                          <a:solidFill>
                            <a:srgbClr val="212121"/>
                          </a:solidFill>
                          <a:effectLst/>
                          <a:uLnTx/>
                          <a:uFillTx/>
                          <a:latin typeface="Times New Roman" panose="02020603050405020304" pitchFamily="18" charset="0"/>
                          <a:ea typeface="Times New Roman" panose="02020603050405020304" pitchFamily="18" charset="0"/>
                          <a:cs typeface="+mn-cs"/>
                        </a:rPr>
                        <a:t>informacinių leidinių apie racionalų vaistų vartojimą </a:t>
                      </a:r>
                      <a:r>
                        <a:rPr lang="lt-LT" sz="1200" b="0" dirty="0">
                          <a:solidFill>
                            <a:srgbClr val="212121"/>
                          </a:solidFill>
                          <a:effectLst/>
                          <a:latin typeface="Times New Roman" panose="02020603050405020304" pitchFamily="18" charset="0"/>
                          <a:ea typeface="Times New Roman" panose="02020603050405020304" pitchFamily="18" charset="0"/>
                        </a:rPr>
                        <a:t>parengimu </a:t>
                      </a:r>
                      <a:r>
                        <a:rPr lang="lt-LT" sz="1200" dirty="0">
                          <a:solidFill>
                            <a:srgbClr val="212121"/>
                          </a:solidFill>
                          <a:effectLst/>
                          <a:latin typeface="Times New Roman" panose="02020603050405020304" pitchFamily="18" charset="0"/>
                          <a:ea typeface="Times New Roman" panose="02020603050405020304" pitchFamily="18" charset="0"/>
                        </a:rPr>
                        <a:t>ir išleidimu bei šios informacijos skleidimu sveikatos priežiūros specialistams, farmacijos specialistams </a:t>
                      </a:r>
                      <a:r>
                        <a:rPr lang="lt-LT" sz="1200" b="0" dirty="0">
                          <a:solidFill>
                            <a:srgbClr val="212121"/>
                          </a:solidFill>
                          <a:effectLst/>
                          <a:latin typeface="Times New Roman" panose="02020603050405020304" pitchFamily="18" charset="0"/>
                          <a:ea typeface="Times New Roman" panose="02020603050405020304" pitchFamily="18" charset="0"/>
                        </a:rPr>
                        <a:t>ir</a:t>
                      </a:r>
                      <a:r>
                        <a:rPr lang="lt-LT" sz="1200" dirty="0">
                          <a:solidFill>
                            <a:srgbClr val="212121"/>
                          </a:solidFill>
                          <a:effectLst/>
                          <a:latin typeface="Times New Roman" panose="02020603050405020304" pitchFamily="18" charset="0"/>
                          <a:ea typeface="Times New Roman" panose="02020603050405020304" pitchFamily="18" charset="0"/>
                        </a:rPr>
                        <a:t> pacientams. Taip pat, atsižvelgiant į planuojamų veiklų pobūdį, galimų vykdytojų sąrašas papildomas </a:t>
                      </a:r>
                      <a:r>
                        <a:rPr lang="lt-LT" sz="1200" b="0" dirty="0">
                          <a:solidFill>
                            <a:srgbClr val="212121"/>
                          </a:solidFill>
                          <a:effectLst/>
                          <a:latin typeface="Times New Roman" panose="02020603050405020304" pitchFamily="18" charset="0"/>
                          <a:ea typeface="Times New Roman" panose="02020603050405020304" pitchFamily="18" charset="0"/>
                        </a:rPr>
                        <a:t>Sveikatos apsaugos ministerija, Valstybine ligonių kasa prie Sveikatos apsaugos ministerijos ir teritorinėmis ligonių kasomis. </a:t>
                      </a: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200" dirty="0">
                          <a:solidFill>
                            <a:srgbClr val="212121"/>
                          </a:solidFill>
                          <a:effectLst/>
                          <a:latin typeface="Times New Roman" panose="02020603050405020304" pitchFamily="18" charset="0"/>
                          <a:ea typeface="Times New Roman" panose="02020603050405020304" pitchFamily="18" charset="0"/>
                        </a:rPr>
                        <a:t>„29.6. išleisti informacinius leidinius (atmintines, skrajutes ir pan.) apie </a:t>
                      </a:r>
                      <a:r>
                        <a:rPr lang="lt-LT" sz="1200" dirty="0" err="1">
                          <a:solidFill>
                            <a:srgbClr val="212121"/>
                          </a:solidFill>
                          <a:effectLst/>
                          <a:latin typeface="Times New Roman" panose="02020603050405020304" pitchFamily="18" charset="0"/>
                          <a:ea typeface="Times New Roman" panose="02020603050405020304" pitchFamily="18" charset="0"/>
                        </a:rPr>
                        <a:t>skiepijimosi</a:t>
                      </a:r>
                      <a:r>
                        <a:rPr lang="lt-LT" sz="1200" dirty="0">
                          <a:solidFill>
                            <a:srgbClr val="212121"/>
                          </a:solidFill>
                          <a:effectLst/>
                          <a:latin typeface="Times New Roman" panose="02020603050405020304" pitchFamily="18" charset="0"/>
                          <a:ea typeface="Times New Roman" panose="02020603050405020304" pitchFamily="18" charset="0"/>
                        </a:rPr>
                        <a:t> nuo gripo naudą vyresniems nei 65 metų žmonėms, taip pat periodiškai įvairiais būdais skleisti šią informaciją visuomenėje (interviu televizijai, radijui, interneto portaluose ir pan.), taip skatinant vyresnio amžiaus žmonių sąmoningą pasirinkimą skiepytis; parengti ir išleisti informacinius leidinius </a:t>
                      </a:r>
                      <a:r>
                        <a:rPr lang="lt-LT" sz="1200" b="1" dirty="0">
                          <a:solidFill>
                            <a:srgbClr val="212121"/>
                          </a:solidFill>
                          <a:effectLst/>
                          <a:latin typeface="Times New Roman" panose="02020603050405020304" pitchFamily="18" charset="0"/>
                          <a:ea typeface="Times New Roman" panose="02020603050405020304" pitchFamily="18" charset="0"/>
                        </a:rPr>
                        <a:t>apie racionalų vaistų vartojimą, taip pat skleisti šią informaciją</a:t>
                      </a:r>
                      <a:r>
                        <a:rPr lang="lt-LT" sz="1200" dirty="0">
                          <a:solidFill>
                            <a:srgbClr val="212121"/>
                          </a:solidFill>
                          <a:effectLst/>
                          <a:latin typeface="Times New Roman" panose="02020603050405020304" pitchFamily="18" charset="0"/>
                          <a:ea typeface="Times New Roman" panose="02020603050405020304" pitchFamily="18" charset="0"/>
                        </a:rPr>
                        <a:t> sveikatos priežiūros specialistams, farmacijos specialistams </a:t>
                      </a:r>
                      <a:r>
                        <a:rPr lang="lt-LT" sz="1200" strike="sngStrike" dirty="0">
                          <a:solidFill>
                            <a:srgbClr val="212121"/>
                          </a:solidFill>
                          <a:effectLst/>
                          <a:latin typeface="Times New Roman" panose="02020603050405020304" pitchFamily="18" charset="0"/>
                          <a:ea typeface="Times New Roman" panose="02020603050405020304" pitchFamily="18" charset="0"/>
                        </a:rPr>
                        <a:t>bei</a:t>
                      </a:r>
                      <a:r>
                        <a:rPr lang="lt-LT" sz="1200" dirty="0">
                          <a:solidFill>
                            <a:srgbClr val="212121"/>
                          </a:solidFill>
                          <a:effectLst/>
                          <a:latin typeface="Times New Roman" panose="02020603050405020304" pitchFamily="18" charset="0"/>
                          <a:ea typeface="Times New Roman" panose="02020603050405020304" pitchFamily="18" charset="0"/>
                        </a:rPr>
                        <a:t> </a:t>
                      </a:r>
                      <a:r>
                        <a:rPr lang="lt-LT" sz="1200" b="1" dirty="0">
                          <a:solidFill>
                            <a:srgbClr val="212121"/>
                          </a:solidFill>
                          <a:effectLst/>
                          <a:latin typeface="Times New Roman" panose="02020603050405020304" pitchFamily="18" charset="0"/>
                          <a:ea typeface="Times New Roman" panose="02020603050405020304" pitchFamily="18" charset="0"/>
                        </a:rPr>
                        <a:t>ir</a:t>
                      </a:r>
                      <a:r>
                        <a:rPr lang="lt-LT" sz="1200" dirty="0">
                          <a:solidFill>
                            <a:srgbClr val="212121"/>
                          </a:solidFill>
                          <a:effectLst/>
                          <a:latin typeface="Times New Roman" panose="02020603050405020304" pitchFamily="18" charset="0"/>
                          <a:ea typeface="Times New Roman" panose="02020603050405020304" pitchFamily="18" charset="0"/>
                        </a:rPr>
                        <a:t> pacientams, </a:t>
                      </a:r>
                      <a:r>
                        <a:rPr lang="lt-LT" sz="1200" strike="sngStrike" dirty="0">
                          <a:solidFill>
                            <a:srgbClr val="212121"/>
                          </a:solidFill>
                          <a:effectLst/>
                          <a:latin typeface="Times New Roman" panose="02020603050405020304" pitchFamily="18" charset="0"/>
                          <a:ea typeface="Times New Roman" panose="02020603050405020304" pitchFamily="18" charset="0"/>
                        </a:rPr>
                        <a:t>propaguojant sveiką senėjimą ir</a:t>
                      </a:r>
                      <a:r>
                        <a:rPr lang="lt-LT" sz="1200" dirty="0">
                          <a:solidFill>
                            <a:srgbClr val="212121"/>
                          </a:solidFill>
                          <a:effectLst/>
                          <a:latin typeface="Times New Roman" panose="02020603050405020304" pitchFamily="18" charset="0"/>
                          <a:ea typeface="Times New Roman" panose="02020603050405020304" pitchFamily="18" charset="0"/>
                        </a:rPr>
                        <a:t> siekiant, kad pacientai, ypač vyresnio amžiaus ir (ar) sergantys lėtinėmis ligomis, vaistus vartotų racionaliai. Vykdytojai: Užkrečiamųjų ligų ir AIDS centras, SMLPC</a:t>
                      </a:r>
                      <a:r>
                        <a:rPr lang="lt-LT" sz="1200" strike="sngStrike" dirty="0">
                          <a:solidFill>
                            <a:srgbClr val="212121"/>
                          </a:solidFill>
                          <a:effectLst/>
                          <a:latin typeface="Times New Roman" panose="02020603050405020304" pitchFamily="18" charset="0"/>
                          <a:ea typeface="Times New Roman" panose="02020603050405020304" pitchFamily="18" charset="0"/>
                        </a:rPr>
                        <a:t>,</a:t>
                      </a:r>
                      <a:r>
                        <a:rPr lang="lt-LT" sz="1200" b="1" dirty="0">
                          <a:solidFill>
                            <a:srgbClr val="212121"/>
                          </a:solidFill>
                          <a:effectLst/>
                          <a:latin typeface="Times New Roman" panose="02020603050405020304" pitchFamily="18" charset="0"/>
                          <a:ea typeface="Times New Roman" panose="02020603050405020304" pitchFamily="18" charset="0"/>
                        </a:rPr>
                        <a:t>;</a:t>
                      </a:r>
                      <a:r>
                        <a:rPr lang="lt-LT" sz="1200" dirty="0">
                          <a:solidFill>
                            <a:srgbClr val="212121"/>
                          </a:solidFill>
                          <a:effectLst/>
                          <a:latin typeface="Times New Roman" panose="02020603050405020304" pitchFamily="18" charset="0"/>
                          <a:ea typeface="Times New Roman" panose="02020603050405020304" pitchFamily="18" charset="0"/>
                        </a:rPr>
                        <a:t> </a:t>
                      </a:r>
                      <a:r>
                        <a:rPr lang="lt-LT" sz="1200" b="1" dirty="0">
                          <a:solidFill>
                            <a:srgbClr val="212121"/>
                          </a:solidFill>
                          <a:effectLst/>
                          <a:latin typeface="Times New Roman" panose="02020603050405020304" pitchFamily="18" charset="0"/>
                          <a:ea typeface="Times New Roman" panose="02020603050405020304" pitchFamily="18" charset="0"/>
                        </a:rPr>
                        <a:t>Sveikatos apsaugos ministerija,</a:t>
                      </a:r>
                      <a:r>
                        <a:rPr lang="lt-LT" sz="1200" dirty="0">
                          <a:solidFill>
                            <a:srgbClr val="212121"/>
                          </a:solidFill>
                          <a:effectLst/>
                          <a:latin typeface="Times New Roman" panose="02020603050405020304" pitchFamily="18" charset="0"/>
                          <a:ea typeface="Times New Roman" panose="02020603050405020304" pitchFamily="18" charset="0"/>
                        </a:rPr>
                        <a:t> Valstybinė vaistų kontrolės tarnyba prie Sveikatos apsaugos ministerijos, </a:t>
                      </a:r>
                      <a:r>
                        <a:rPr lang="lt-LT" sz="1200" b="1" dirty="0">
                          <a:solidFill>
                            <a:srgbClr val="212121"/>
                          </a:solidFill>
                          <a:effectLst/>
                          <a:latin typeface="Times New Roman" panose="02020603050405020304" pitchFamily="18" charset="0"/>
                          <a:ea typeface="Times New Roman" panose="02020603050405020304" pitchFamily="18" charset="0"/>
                        </a:rPr>
                        <a:t>Valstybinė ligonių kasa prie Sveikatos apsaugos ministerijos, teritorinės ligonių kasos, </a:t>
                      </a:r>
                      <a:r>
                        <a:rPr lang="lt-LT" sz="1200" strike="sngStrike" dirty="0">
                          <a:solidFill>
                            <a:srgbClr val="212121"/>
                          </a:solidFill>
                          <a:effectLst/>
                          <a:latin typeface="Times New Roman" panose="02020603050405020304" pitchFamily="18" charset="0"/>
                          <a:ea typeface="Times New Roman" panose="02020603050405020304" pitchFamily="18" charset="0"/>
                        </a:rPr>
                        <a:t>bendradarbiaudami su</a:t>
                      </a:r>
                      <a:r>
                        <a:rPr lang="lt-LT" sz="1200" dirty="0">
                          <a:solidFill>
                            <a:srgbClr val="212121"/>
                          </a:solidFill>
                          <a:effectLst/>
                          <a:latin typeface="Times New Roman" panose="02020603050405020304" pitchFamily="18" charset="0"/>
                          <a:ea typeface="Times New Roman" panose="02020603050405020304" pitchFamily="18" charset="0"/>
                        </a:rPr>
                        <a:t> Vilniaus </a:t>
                      </a:r>
                      <a:r>
                        <a:rPr lang="lt-LT" sz="1200" dirty="0" err="1">
                          <a:solidFill>
                            <a:srgbClr val="212121"/>
                          </a:solidFill>
                          <a:effectLst/>
                          <a:latin typeface="Times New Roman" panose="02020603050405020304" pitchFamily="18" charset="0"/>
                          <a:ea typeface="Times New Roman" panose="02020603050405020304" pitchFamily="18" charset="0"/>
                        </a:rPr>
                        <a:t>universitet</a:t>
                      </a:r>
                      <a:r>
                        <a:rPr lang="lt-LT" sz="1200" strike="sngStrike" dirty="0" err="1">
                          <a:solidFill>
                            <a:srgbClr val="212121"/>
                          </a:solidFill>
                          <a:effectLst/>
                          <a:latin typeface="Times New Roman" panose="02020603050405020304" pitchFamily="18" charset="0"/>
                          <a:ea typeface="Times New Roman" panose="02020603050405020304" pitchFamily="18" charset="0"/>
                        </a:rPr>
                        <a:t>u</a:t>
                      </a:r>
                      <a:r>
                        <a:rPr lang="lt-LT" sz="1200" b="1" dirty="0" err="1">
                          <a:solidFill>
                            <a:srgbClr val="212121"/>
                          </a:solidFill>
                          <a:effectLst/>
                          <a:latin typeface="Times New Roman" panose="02020603050405020304" pitchFamily="18" charset="0"/>
                          <a:ea typeface="Times New Roman" panose="02020603050405020304" pitchFamily="18" charset="0"/>
                        </a:rPr>
                        <a:t>as</a:t>
                      </a:r>
                      <a:r>
                        <a:rPr lang="lt-LT" sz="1200" dirty="0">
                          <a:solidFill>
                            <a:srgbClr val="212121"/>
                          </a:solidFill>
                          <a:effectLst/>
                          <a:latin typeface="Times New Roman" panose="02020603050405020304" pitchFamily="18" charset="0"/>
                          <a:ea typeface="Times New Roman" panose="02020603050405020304" pitchFamily="18" charset="0"/>
                        </a:rPr>
                        <a:t>, Lietuvos sveikatos mokslų </a:t>
                      </a:r>
                      <a:r>
                        <a:rPr lang="lt-LT" sz="1200" dirty="0" err="1">
                          <a:solidFill>
                            <a:srgbClr val="212121"/>
                          </a:solidFill>
                          <a:effectLst/>
                          <a:latin typeface="Times New Roman" panose="02020603050405020304" pitchFamily="18" charset="0"/>
                          <a:ea typeface="Times New Roman" panose="02020603050405020304" pitchFamily="18" charset="0"/>
                        </a:rPr>
                        <a:t>universitet</a:t>
                      </a:r>
                      <a:r>
                        <a:rPr lang="lt-LT" sz="1200" strike="sngStrike" dirty="0" err="1">
                          <a:solidFill>
                            <a:srgbClr val="212121"/>
                          </a:solidFill>
                          <a:effectLst/>
                          <a:latin typeface="Times New Roman" panose="02020603050405020304" pitchFamily="18" charset="0"/>
                          <a:ea typeface="Times New Roman" panose="02020603050405020304" pitchFamily="18" charset="0"/>
                        </a:rPr>
                        <a:t>u</a:t>
                      </a:r>
                      <a:r>
                        <a:rPr lang="lt-LT" sz="1200" b="1" dirty="0" err="1">
                          <a:solidFill>
                            <a:srgbClr val="212121"/>
                          </a:solidFill>
                          <a:effectLst/>
                          <a:latin typeface="Times New Roman" panose="02020603050405020304" pitchFamily="18" charset="0"/>
                          <a:ea typeface="Times New Roman" panose="02020603050405020304" pitchFamily="18" charset="0"/>
                        </a:rPr>
                        <a:t>as</a:t>
                      </a:r>
                      <a:r>
                        <a:rPr lang="lt-LT" sz="1200" dirty="0">
                          <a:solidFill>
                            <a:srgbClr val="212121"/>
                          </a:solidFill>
                          <a:effectLst/>
                          <a:latin typeface="Times New Roman" panose="02020603050405020304" pitchFamily="18" charset="0"/>
                          <a:ea typeface="Times New Roman" panose="02020603050405020304" pitchFamily="18" charset="0"/>
                        </a:rPr>
                        <a:t> ir Higienos </a:t>
                      </a:r>
                      <a:r>
                        <a:rPr lang="lt-LT" sz="1200" dirty="0" err="1">
                          <a:solidFill>
                            <a:srgbClr val="212121"/>
                          </a:solidFill>
                          <a:effectLst/>
                          <a:latin typeface="Times New Roman" panose="02020603050405020304" pitchFamily="18" charset="0"/>
                          <a:ea typeface="Times New Roman" panose="02020603050405020304" pitchFamily="18" charset="0"/>
                        </a:rPr>
                        <a:t>institut</a:t>
                      </a:r>
                      <a:r>
                        <a:rPr lang="lt-LT" sz="1200" strike="sngStrike" dirty="0" err="1">
                          <a:solidFill>
                            <a:srgbClr val="212121"/>
                          </a:solidFill>
                          <a:effectLst/>
                          <a:latin typeface="Times New Roman" panose="02020603050405020304" pitchFamily="18" charset="0"/>
                          <a:ea typeface="Times New Roman" panose="02020603050405020304" pitchFamily="18" charset="0"/>
                        </a:rPr>
                        <a:t>u</a:t>
                      </a:r>
                      <a:r>
                        <a:rPr lang="lt-LT" sz="1200" b="1" dirty="0" err="1">
                          <a:solidFill>
                            <a:srgbClr val="212121"/>
                          </a:solidFill>
                          <a:effectLst/>
                          <a:latin typeface="Times New Roman" panose="02020603050405020304" pitchFamily="18" charset="0"/>
                          <a:ea typeface="Times New Roman" panose="02020603050405020304" pitchFamily="18" charset="0"/>
                        </a:rPr>
                        <a:t>as</a:t>
                      </a:r>
                      <a:r>
                        <a:rPr lang="lt-LT" sz="1200" dirty="0">
                          <a:solidFill>
                            <a:srgbClr val="212121"/>
                          </a:solidFill>
                          <a:effectLst/>
                          <a:latin typeface="Times New Roman" panose="02020603050405020304" pitchFamily="18" charset="0"/>
                          <a:ea typeface="Times New Roman" panose="02020603050405020304" pitchFamily="18" charset="0"/>
                        </a:rPr>
                        <a:t>;</a:t>
                      </a:r>
                      <a:r>
                        <a:rPr lang="lt-LT" sz="1200" dirty="0">
                          <a:effectLst/>
                          <a:latin typeface="Times New Roman" panose="02020603050405020304" pitchFamily="18" charset="0"/>
                          <a:ea typeface="Times New Roman" panose="02020603050405020304" pitchFamily="18" charset="0"/>
                        </a:rPr>
                        <a:t>“.</a:t>
                      </a:r>
                      <a:endParaRPr lang="lt-LT" sz="1000" dirty="0">
                        <a:effectLst/>
                        <a:latin typeface="Times New Roman" panose="02020603050405020304" pitchFamily="18" charset="0"/>
                        <a:ea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defRPr/>
                      </a:pPr>
                      <a:endParaRPr kumimoji="0" lang="lt-LT" sz="12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78226" marR="78226"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787868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2214</TotalTime>
  <Words>504</Words>
  <Application>Microsoft Office PowerPoint</Application>
  <PresentationFormat>Demonstracija ekrane (4:3)</PresentationFormat>
  <Paragraphs>28</Paragraphs>
  <Slides>2</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2</vt:i4>
      </vt:variant>
    </vt:vector>
  </HeadingPairs>
  <TitlesOfParts>
    <vt:vector size="8" baseType="lpstr">
      <vt:lpstr>MS PGothic</vt:lpstr>
      <vt:lpstr>MS PGothic</vt:lpstr>
      <vt:lpstr>Arial</vt:lpstr>
      <vt:lpstr>Calibri</vt:lpstr>
      <vt:lpstr>Times New Roman</vt:lpstr>
      <vt:lpstr>1_Office Theme</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Gabija Ramšaitė</dc:creator>
  <cp:lastModifiedBy>Dalia Lasiauskienė</cp:lastModifiedBy>
  <cp:revision>79</cp:revision>
  <cp:lastPrinted>2017-03-24T10:50:16Z</cp:lastPrinted>
  <dcterms:created xsi:type="dcterms:W3CDTF">2016-10-10T13:13:39Z</dcterms:created>
  <dcterms:modified xsi:type="dcterms:W3CDTF">2018-11-06T06:01:58Z</dcterms:modified>
</cp:coreProperties>
</file>