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412" r:id="rId2"/>
    <p:sldId id="422" r:id="rId3"/>
  </p:sldIdLst>
  <p:sldSz cx="10688638" cy="7562850"/>
  <p:notesSz cx="6797675" cy="9926638"/>
  <p:defaultTextStyle>
    <a:defPPr>
      <a:defRPr lang="en-US"/>
    </a:defPPr>
    <a:lvl1pPr algn="l" defTabSz="4968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96888" indent="-39688" algn="l" defTabSz="4968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95363" indent="-80963" algn="l" defTabSz="4968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492250" indent="-120650" algn="l" defTabSz="4968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990725" indent="-161925" algn="l" defTabSz="4968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524">
          <p15:clr>
            <a:srgbClr val="A4A3A4"/>
          </p15:clr>
        </p15:guide>
        <p15:guide id="2" pos="64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ilma Gelžinytė-Marcinkevičė" initials="VG" lastIdx="1" clrIdx="0"/>
  <p:cmAuthor id="1" name="Darius Bieliauskas" initials="DB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7676"/>
    <a:srgbClr val="676767"/>
    <a:srgbClr val="636363"/>
    <a:srgbClr val="535353"/>
    <a:srgbClr val="696350"/>
    <a:srgbClr val="5952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Vidutinis stili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Vidutinis stilius 2 – paryškinima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Vidutinis stilius 2 – paryškinima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Vidutinis stilius 2 – paryškinima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Vidutinis stilius 2 – paryškinima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Vidutinis stilius 2 – paryškinima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076" autoAdjust="0"/>
  </p:normalViewPr>
  <p:slideViewPr>
    <p:cSldViewPr snapToGrid="0" snapToObjects="1">
      <p:cViewPr>
        <p:scale>
          <a:sx n="97" d="100"/>
          <a:sy n="97" d="100"/>
        </p:scale>
        <p:origin x="-1536" y="-66"/>
      </p:cViewPr>
      <p:guideLst>
        <p:guide orient="horz" pos="524"/>
        <p:guide pos="6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9775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31DAC-7BAB-4C13-9F5B-0C1A0CD5C6D9}" type="datetimeFigureOut">
              <a:rPr lang="en-US" altLang="lt-LT"/>
              <a:pPr>
                <a:defRPr/>
              </a:pPr>
              <a:t>11/14/2018</a:t>
            </a:fld>
            <a:endParaRPr lang="en-US" alt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68350" y="744538"/>
            <a:ext cx="52609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9775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3B21AF4-6F38-48A6-908B-49E7BCBAD2AF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23487728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96888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96888" algn="l" defTabSz="496888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95363" algn="l" defTabSz="496888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492250" algn="l" defTabSz="496888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990725" algn="l" defTabSz="496888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488768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648" y="2349387"/>
            <a:ext cx="9085342" cy="162111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3296" y="4285615"/>
            <a:ext cx="7482047" cy="19327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87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6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B1074-6F83-484A-9CD3-4ABCCA8C5A77}" type="datetimeFigureOut">
              <a:rPr lang="en-US" altLang="lt-LT"/>
              <a:pPr>
                <a:defRPr/>
              </a:pPr>
              <a:t>11/14/2018</a:t>
            </a:fld>
            <a:endParaRPr lang="en-US" alt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3EF3BA-9037-4D38-8B1F-C50EB71F98BF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1454520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BB9D0-945B-4FF0-8EEE-665B9A3702F1}" type="datetimeFigureOut">
              <a:rPr lang="en-US" altLang="lt-LT"/>
              <a:pPr>
                <a:defRPr/>
              </a:pPr>
              <a:t>11/14/2018</a:t>
            </a:fld>
            <a:endParaRPr lang="en-US" alt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0D363A-CBC0-4C3D-8C9E-072CDA69FBFA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1217274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95034" y="302866"/>
            <a:ext cx="2605356" cy="6452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968" y="302866"/>
            <a:ext cx="7637923" cy="645293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DE73B-8D99-49B1-9093-1335C06ACCD9}" type="datetimeFigureOut">
              <a:rPr lang="en-US" altLang="lt-LT"/>
              <a:pPr>
                <a:defRPr/>
              </a:pPr>
              <a:t>11/14/2018</a:t>
            </a:fld>
            <a:endParaRPr lang="en-US" alt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9840E0-9C4B-42C9-8D45-589EF8083A98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2133762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2E1BF-2FD2-49A7-9660-5EFAD30E0C4E}" type="datetimeFigureOut">
              <a:rPr lang="en-US" altLang="lt-LT"/>
              <a:pPr>
                <a:defRPr/>
              </a:pPr>
              <a:t>11/14/2018</a:t>
            </a:fld>
            <a:endParaRPr lang="en-US" alt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8A27DC-4FE0-4E7B-B270-B661E9EEDA4F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1299955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329" y="4859833"/>
            <a:ext cx="9085342" cy="1502066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329" y="3205459"/>
            <a:ext cx="9085342" cy="1654373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7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50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2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0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876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652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2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0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7F6B6-B4E4-4790-88B7-4639BEA9CD2E}" type="datetimeFigureOut">
              <a:rPr lang="en-US" altLang="lt-LT"/>
              <a:pPr>
                <a:defRPr/>
              </a:pPr>
              <a:t>11/14/2018</a:t>
            </a:fld>
            <a:endParaRPr lang="en-US" alt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DAF594-A8FB-4F83-9093-8EA8E2D48642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702227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8968" y="1764667"/>
            <a:ext cx="5121639" cy="4991131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78751" y="1764667"/>
            <a:ext cx="5121639" cy="4991131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A727E-A63B-44BC-B33A-5DF06956B6AF}" type="datetimeFigureOut">
              <a:rPr lang="en-US" altLang="lt-LT"/>
              <a:pPr>
                <a:defRPr/>
              </a:pPr>
              <a:t>11/14/2018</a:t>
            </a:fld>
            <a:endParaRPr lang="en-US" altLang="lt-L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6D15D5-88CE-4796-8951-1182D6442C5F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1366992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32" y="302865"/>
            <a:ext cx="9619774" cy="12604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432" y="1692889"/>
            <a:ext cx="4722671" cy="70551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754" indent="0">
              <a:buNone/>
              <a:defRPr sz="2200" b="1"/>
            </a:lvl2pPr>
            <a:lvl3pPr marL="995507" indent="0">
              <a:buNone/>
              <a:defRPr sz="2000" b="1"/>
            </a:lvl3pPr>
            <a:lvl4pPr marL="1493261" indent="0">
              <a:buNone/>
              <a:defRPr sz="1700" b="1"/>
            </a:lvl4pPr>
            <a:lvl5pPr marL="1991015" indent="0">
              <a:buNone/>
              <a:defRPr sz="1700" b="1"/>
            </a:lvl5pPr>
            <a:lvl6pPr marL="2488768" indent="0">
              <a:buNone/>
              <a:defRPr sz="1700" b="1"/>
            </a:lvl6pPr>
            <a:lvl7pPr marL="2986522" indent="0">
              <a:buNone/>
              <a:defRPr sz="1700" b="1"/>
            </a:lvl7pPr>
            <a:lvl8pPr marL="3484275" indent="0">
              <a:buNone/>
              <a:defRPr sz="1700" b="1"/>
            </a:lvl8pPr>
            <a:lvl9pPr marL="398202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432" y="2398404"/>
            <a:ext cx="4722671" cy="435739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29680" y="1692889"/>
            <a:ext cx="4724527" cy="70551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754" indent="0">
              <a:buNone/>
              <a:defRPr sz="2200" b="1"/>
            </a:lvl2pPr>
            <a:lvl3pPr marL="995507" indent="0">
              <a:buNone/>
              <a:defRPr sz="2000" b="1"/>
            </a:lvl3pPr>
            <a:lvl4pPr marL="1493261" indent="0">
              <a:buNone/>
              <a:defRPr sz="1700" b="1"/>
            </a:lvl4pPr>
            <a:lvl5pPr marL="1991015" indent="0">
              <a:buNone/>
              <a:defRPr sz="1700" b="1"/>
            </a:lvl5pPr>
            <a:lvl6pPr marL="2488768" indent="0">
              <a:buNone/>
              <a:defRPr sz="1700" b="1"/>
            </a:lvl6pPr>
            <a:lvl7pPr marL="2986522" indent="0">
              <a:buNone/>
              <a:defRPr sz="1700" b="1"/>
            </a:lvl7pPr>
            <a:lvl8pPr marL="3484275" indent="0">
              <a:buNone/>
              <a:defRPr sz="1700" b="1"/>
            </a:lvl8pPr>
            <a:lvl9pPr marL="398202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29680" y="2398404"/>
            <a:ext cx="4724527" cy="435739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E4F5B-0B0B-446E-BFA9-F45DE994B6DD}" type="datetimeFigureOut">
              <a:rPr lang="en-US" altLang="lt-LT"/>
              <a:pPr>
                <a:defRPr/>
              </a:pPr>
              <a:t>11/14/2018</a:t>
            </a:fld>
            <a:endParaRPr lang="en-US" altLang="lt-LT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A2F33-D379-4F01-A2A9-99BFEE79352F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886746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2B977-1CE6-4AF3-A8E4-8094C6C12215}" type="datetimeFigureOut">
              <a:rPr lang="en-US" altLang="lt-LT"/>
              <a:pPr>
                <a:defRPr/>
              </a:pPr>
              <a:t>11/14/2018</a:t>
            </a:fld>
            <a:endParaRPr lang="en-US" altLang="lt-L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E4C97A-AFFA-4753-895E-AFC0429C6C09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4164751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BC9CA-C4CF-4B20-9B3A-B2466DE32A26}" type="datetimeFigureOut">
              <a:rPr lang="en-US" altLang="lt-LT"/>
              <a:pPr>
                <a:defRPr/>
              </a:pPr>
              <a:t>11/14/2018</a:t>
            </a:fld>
            <a:endParaRPr lang="en-US" altLang="lt-L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37AA6E-ABA6-4689-BD8A-2F5080E1BDC5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1290055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32" y="301113"/>
            <a:ext cx="3516489" cy="128148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8961" y="301115"/>
            <a:ext cx="5975245" cy="6454683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432" y="1582598"/>
            <a:ext cx="3516489" cy="5173200"/>
          </a:xfrm>
        </p:spPr>
        <p:txBody>
          <a:bodyPr/>
          <a:lstStyle>
            <a:lvl1pPr marL="0" indent="0">
              <a:buNone/>
              <a:defRPr sz="1500"/>
            </a:lvl1pPr>
            <a:lvl2pPr marL="497754" indent="0">
              <a:buNone/>
              <a:defRPr sz="1300"/>
            </a:lvl2pPr>
            <a:lvl3pPr marL="995507" indent="0">
              <a:buNone/>
              <a:defRPr sz="1100"/>
            </a:lvl3pPr>
            <a:lvl4pPr marL="1493261" indent="0">
              <a:buNone/>
              <a:defRPr sz="1000"/>
            </a:lvl4pPr>
            <a:lvl5pPr marL="1991015" indent="0">
              <a:buNone/>
              <a:defRPr sz="1000"/>
            </a:lvl5pPr>
            <a:lvl6pPr marL="2488768" indent="0">
              <a:buNone/>
              <a:defRPr sz="1000"/>
            </a:lvl6pPr>
            <a:lvl7pPr marL="2986522" indent="0">
              <a:buNone/>
              <a:defRPr sz="1000"/>
            </a:lvl7pPr>
            <a:lvl8pPr marL="3484275" indent="0">
              <a:buNone/>
              <a:defRPr sz="1000"/>
            </a:lvl8pPr>
            <a:lvl9pPr marL="398202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BC601-FE31-4149-AAFC-70EBE07E2B76}" type="datetimeFigureOut">
              <a:rPr lang="en-US" altLang="lt-LT"/>
              <a:pPr>
                <a:defRPr/>
              </a:pPr>
              <a:t>11/14/2018</a:t>
            </a:fld>
            <a:endParaRPr lang="en-US" altLang="lt-L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ACD4CB-BCD4-4D33-820D-080AED00201C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3409578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047" y="5293995"/>
            <a:ext cx="6413183" cy="62498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047" y="675755"/>
            <a:ext cx="6413183" cy="4537710"/>
          </a:xfrm>
        </p:spPr>
        <p:txBody>
          <a:bodyPr rtlCol="0">
            <a:normAutofit/>
          </a:bodyPr>
          <a:lstStyle>
            <a:lvl1pPr marL="0" indent="0">
              <a:buNone/>
              <a:defRPr sz="3500"/>
            </a:lvl1pPr>
            <a:lvl2pPr marL="497754" indent="0">
              <a:buNone/>
              <a:defRPr sz="3000"/>
            </a:lvl2pPr>
            <a:lvl3pPr marL="995507" indent="0">
              <a:buNone/>
              <a:defRPr sz="2600"/>
            </a:lvl3pPr>
            <a:lvl4pPr marL="1493261" indent="0">
              <a:buNone/>
              <a:defRPr sz="2200"/>
            </a:lvl4pPr>
            <a:lvl5pPr marL="1991015" indent="0">
              <a:buNone/>
              <a:defRPr sz="2200"/>
            </a:lvl5pPr>
            <a:lvl6pPr marL="2488768" indent="0">
              <a:buNone/>
              <a:defRPr sz="2200"/>
            </a:lvl6pPr>
            <a:lvl7pPr marL="2986522" indent="0">
              <a:buNone/>
              <a:defRPr sz="2200"/>
            </a:lvl7pPr>
            <a:lvl8pPr marL="3484275" indent="0">
              <a:buNone/>
              <a:defRPr sz="2200"/>
            </a:lvl8pPr>
            <a:lvl9pPr marL="3982029" indent="0">
              <a:buNone/>
              <a:defRPr sz="22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047" y="5918981"/>
            <a:ext cx="6413183" cy="887584"/>
          </a:xfrm>
        </p:spPr>
        <p:txBody>
          <a:bodyPr/>
          <a:lstStyle>
            <a:lvl1pPr marL="0" indent="0">
              <a:buNone/>
              <a:defRPr sz="1500"/>
            </a:lvl1pPr>
            <a:lvl2pPr marL="497754" indent="0">
              <a:buNone/>
              <a:defRPr sz="1300"/>
            </a:lvl2pPr>
            <a:lvl3pPr marL="995507" indent="0">
              <a:buNone/>
              <a:defRPr sz="1100"/>
            </a:lvl3pPr>
            <a:lvl4pPr marL="1493261" indent="0">
              <a:buNone/>
              <a:defRPr sz="1000"/>
            </a:lvl4pPr>
            <a:lvl5pPr marL="1991015" indent="0">
              <a:buNone/>
              <a:defRPr sz="1000"/>
            </a:lvl5pPr>
            <a:lvl6pPr marL="2488768" indent="0">
              <a:buNone/>
              <a:defRPr sz="1000"/>
            </a:lvl6pPr>
            <a:lvl7pPr marL="2986522" indent="0">
              <a:buNone/>
              <a:defRPr sz="1000"/>
            </a:lvl7pPr>
            <a:lvl8pPr marL="3484275" indent="0">
              <a:buNone/>
              <a:defRPr sz="1000"/>
            </a:lvl8pPr>
            <a:lvl9pPr marL="398202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29F35-6A1B-4FB2-94E5-F638F43CFB69}" type="datetimeFigureOut">
              <a:rPr lang="en-US" altLang="lt-LT"/>
              <a:pPr>
                <a:defRPr/>
              </a:pPr>
              <a:t>11/14/2018</a:t>
            </a:fld>
            <a:endParaRPr lang="en-US" altLang="lt-L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C1C2FF-F9B9-42D0-A277-073E4C4D8DA3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1565888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34988" y="303213"/>
            <a:ext cx="9618662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551" tIns="49775" rIns="99551" bIns="4977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t-LT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4988" y="1765300"/>
            <a:ext cx="9618662" cy="499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551" tIns="49775" rIns="99551" bIns="497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t-LT" smtClean="0"/>
              <a:t>Click to edit Master text styles</a:t>
            </a:r>
          </a:p>
          <a:p>
            <a:pPr lvl="1"/>
            <a:r>
              <a:rPr lang="en-US" altLang="lt-LT" smtClean="0"/>
              <a:t>Second level</a:t>
            </a:r>
          </a:p>
          <a:p>
            <a:pPr lvl="2"/>
            <a:r>
              <a:rPr lang="en-US" altLang="lt-LT" smtClean="0"/>
              <a:t>Third level</a:t>
            </a:r>
          </a:p>
          <a:p>
            <a:pPr lvl="3"/>
            <a:r>
              <a:rPr lang="en-US" altLang="lt-LT" smtClean="0"/>
              <a:t>Fourth level</a:t>
            </a:r>
          </a:p>
          <a:p>
            <a:pPr lvl="4"/>
            <a:r>
              <a:rPr lang="en-US" altLang="lt-LT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988" y="7010400"/>
            <a:ext cx="2493962" cy="401638"/>
          </a:xfrm>
          <a:prstGeom prst="rect">
            <a:avLst/>
          </a:prstGeom>
        </p:spPr>
        <p:txBody>
          <a:bodyPr vert="horz" wrap="square" lIns="99551" tIns="49775" rIns="99551" bIns="49775" numCol="1" anchor="ctr" anchorCtr="0" compatLnSpc="1">
            <a:prstTxWarp prst="textNoShape">
              <a:avLst/>
            </a:prstTxWarp>
          </a:bodyPr>
          <a:lstStyle>
            <a:lvl1pPr>
              <a:defRPr sz="13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6BA7A69-B599-42FE-9167-56B785169257}" type="datetimeFigureOut">
              <a:rPr lang="en-US" altLang="lt-LT"/>
              <a:pPr>
                <a:defRPr/>
              </a:pPr>
              <a:t>11/14/2018</a:t>
            </a:fld>
            <a:endParaRPr lang="en-US" alt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1250" y="7010400"/>
            <a:ext cx="3386138" cy="401638"/>
          </a:xfrm>
          <a:prstGeom prst="rect">
            <a:avLst/>
          </a:prstGeom>
        </p:spPr>
        <p:txBody>
          <a:bodyPr vert="horz" lIns="99551" tIns="49775" rIns="99551" bIns="49775" rtlCol="0" anchor="ctr"/>
          <a:lstStyle>
            <a:lvl1pPr algn="ctr" defTabSz="497754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59688" y="7010400"/>
            <a:ext cx="2493962" cy="401638"/>
          </a:xfrm>
          <a:prstGeom prst="rect">
            <a:avLst/>
          </a:prstGeom>
        </p:spPr>
        <p:txBody>
          <a:bodyPr vert="horz" wrap="square" lIns="99551" tIns="49775" rIns="99551" bIns="49775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</a:defRPr>
            </a:lvl1pPr>
          </a:lstStyle>
          <a:p>
            <a:fld id="{B02E0293-F1AB-4D44-A551-4F86F0A6929D}" type="slidenum">
              <a:rPr lang="en-US" altLang="lt-LT"/>
              <a:pPr/>
              <a:t>‹#›</a:t>
            </a:fld>
            <a:endParaRPr lang="en-US" alt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96888" rtl="0" eaLnBrk="0" fontAlgn="base" hangingPunct="0">
        <a:spcBef>
          <a:spcPct val="0"/>
        </a:spcBef>
        <a:spcAft>
          <a:spcPct val="0"/>
        </a:spcAft>
        <a:defRPr sz="48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96888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96888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96888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96888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96888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96888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96888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96888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73063" indent="-373063" algn="l" defTabSz="4968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808038" indent="-309563" algn="l" defTabSz="4968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243013" indent="-247650" algn="l" defTabSz="4968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741488" indent="-247650" algn="l" defTabSz="4968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238375" indent="-247650" algn="l" defTabSz="4968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737645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399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152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0906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754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507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261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015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8768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6522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275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029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investicijos.lt/lt/dokumentai?f__institution=280&amp;f__datasets__document_type=60&amp;f__datasets__doc_categories=307&amp;f__show_all=1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18662" cy="6910387"/>
          </a:xfrm>
        </p:spPr>
        <p:txBody>
          <a:bodyPr/>
          <a:lstStyle/>
          <a:p>
            <a:r>
              <a:rPr lang="en-US" sz="9000" b="1" dirty="0" smtClean="0"/>
              <a:t>501</a:t>
            </a:r>
            <a:endParaRPr lang="lt-LT" sz="9000" b="1" dirty="0"/>
          </a:p>
        </p:txBody>
      </p:sp>
    </p:spTree>
    <p:extLst>
      <p:ext uri="{BB962C8B-B14F-4D97-AF65-F5344CB8AC3E}">
        <p14:creationId xmlns:p14="http://schemas.microsoft.com/office/powerpoint/2010/main" val="804426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" descr="Backup_of_ESFIVPsablonai ppt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913" y="-1300740"/>
            <a:ext cx="10079306" cy="756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Box 9"/>
          <p:cNvSpPr txBox="1">
            <a:spLocks noChangeArrowheads="1"/>
          </p:cNvSpPr>
          <p:nvPr/>
        </p:nvSpPr>
        <p:spPr bwMode="auto">
          <a:xfrm>
            <a:off x="1068756" y="-574828"/>
            <a:ext cx="8496743" cy="385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6234" tIns="48116" rIns="96234" bIns="48116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3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6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968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968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968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968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defTabSz="480344">
              <a:lnSpc>
                <a:spcPct val="81000"/>
              </a:lnSpc>
              <a:spcBef>
                <a:spcPct val="0"/>
              </a:spcBef>
              <a:buClr>
                <a:srgbClr val="000000"/>
              </a:buClr>
              <a:buNone/>
              <a:defRPr/>
            </a:pPr>
            <a:r>
              <a:rPr lang="lt-LT" altLang="lt-LT" sz="2316" b="1" dirty="0">
                <a:solidFill>
                  <a:srgbClr val="000000"/>
                </a:solidFill>
                <a:latin typeface="Calibri"/>
              </a:rPr>
              <a:t>INFORMACIJA DĖL PATVIRTINTO PROJEKTŲ ATRANKOS KRITERIJAUS </a:t>
            </a:r>
            <a:endParaRPr lang="lt-LT" altLang="lt-LT" sz="2316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364" name="TextBox 5"/>
          <p:cNvSpPr txBox="1">
            <a:spLocks noChangeArrowheads="1"/>
          </p:cNvSpPr>
          <p:nvPr/>
        </p:nvSpPr>
        <p:spPr bwMode="auto">
          <a:xfrm>
            <a:off x="1187543" y="1558927"/>
            <a:ext cx="8377956" cy="360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393" tIns="44197" rIns="88393" bIns="44197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3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6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968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968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968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968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defTabSz="480344">
              <a:spcBef>
                <a:spcPct val="0"/>
              </a:spcBef>
              <a:buNone/>
            </a:pPr>
            <a:endParaRPr lang="en-US" altLang="lt-LT" sz="1764">
              <a:solidFill>
                <a:srgbClr val="767676"/>
              </a:solidFill>
            </a:endParaRPr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8808009"/>
              </p:ext>
            </p:extLst>
          </p:nvPr>
        </p:nvGraphicFramePr>
        <p:xfrm>
          <a:off x="306913" y="4"/>
          <a:ext cx="10079306" cy="7448563"/>
        </p:xfrm>
        <a:graphic>
          <a:graphicData uri="http://schemas.openxmlformats.org/drawingml/2006/table">
            <a:tbl>
              <a:tblPr/>
              <a:tblGrid>
                <a:gridCol w="22869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7924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1647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31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6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4479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051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3623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195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96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itchFamily="34" charset="-128"/>
                          <a:cs typeface="Arial" charset="0"/>
                        </a:rPr>
                        <a:t>Veiksmų programos</a:t>
                      </a:r>
                    </a:p>
                    <a:p>
                      <a:pPr marL="0" marR="0" lvl="0" indent="0" algn="l" defTabSz="496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itchFamily="34" charset="-128"/>
                          <a:cs typeface="Arial" charset="0"/>
                        </a:rPr>
                        <a:t>įgyvendinimo priemonės</a:t>
                      </a:r>
                    </a:p>
                    <a:p>
                      <a:pPr marL="0" marR="0" lvl="0" indent="0" algn="l" defTabSz="496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itchFamily="34" charset="-128"/>
                          <a:cs typeface="Arial" charset="0"/>
                        </a:rPr>
                        <a:t>kodas ir pavadinimas:</a:t>
                      </a:r>
                      <a:endParaRPr kumimoji="0" lang="lt-LT" altLang="lt-L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L="86266" marR="86266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tabLst>
                          <a:tab pos="-68263" algn="l"/>
                          <a:tab pos="200025" algn="l"/>
                        </a:tabLst>
                        <a:defRPr sz="31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tabLst>
                          <a:tab pos="-68263" algn="l"/>
                          <a:tab pos="200025" algn="l"/>
                        </a:tabLst>
                        <a:defRPr sz="26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tabLst>
                          <a:tab pos="-68263" algn="l"/>
                          <a:tab pos="200025" algn="l"/>
                        </a:tabLst>
                        <a:defRPr sz="2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tabLst>
                          <a:tab pos="-68263" algn="l"/>
                          <a:tab pos="200025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tabLst>
                          <a:tab pos="-68263" algn="l"/>
                          <a:tab pos="200025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4479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-68263" algn="l"/>
                          <a:tab pos="200025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051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-68263" algn="l"/>
                          <a:tab pos="200025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3623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-68263" algn="l"/>
                          <a:tab pos="200025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195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-68263" algn="l"/>
                          <a:tab pos="200025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977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800" b="1" i="0" u="none" strike="noStrike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06.1.1-TID-V-501 priemonė „TEN-T kelių tinklo techninių parametrų gerinimas ir pralaidumo didinimas“</a:t>
                      </a:r>
                    </a:p>
                  </a:txBody>
                  <a:tcPr marL="86266" marR="86266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730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31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6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4479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051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3623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195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96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itchFamily="34" charset="-128"/>
                          <a:cs typeface="Arial" charset="0"/>
                        </a:rPr>
                        <a:t>Patvirtintas specialusis</a:t>
                      </a:r>
                    </a:p>
                    <a:p>
                      <a:pPr marL="0" marR="0" lvl="0" indent="0" algn="l" defTabSz="496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itchFamily="34" charset="-128"/>
                          <a:cs typeface="Arial" charset="0"/>
                        </a:rPr>
                        <a:t>projektų atrankos kriterijus:</a:t>
                      </a:r>
                    </a:p>
                  </a:txBody>
                  <a:tcPr marL="86266" marR="86266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31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6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4479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051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3623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195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just" defTabSz="496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68263" algn="l"/>
                          <a:tab pos="200025" algn="l"/>
                        </a:tabLst>
                      </a:pPr>
                      <a:r>
                        <a:rPr kumimoji="0" lang="lt-LT" altLang="lt-LT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Specialusis atrankos kriterijus buvo patvirtintas </a:t>
                      </a:r>
                      <a:r>
                        <a:rPr kumimoji="0" lang="lt-LT" altLang="lt-LT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Stebėsenos</a:t>
                      </a:r>
                      <a:r>
                        <a:rPr kumimoji="0" lang="lt-LT" altLang="lt-LT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 komitete (Patvirtinta </a:t>
                      </a:r>
                      <a:r>
                        <a:rPr kumimoji="0" lang="lt-LT" altLang="lt-LT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Stebėsenos</a:t>
                      </a:r>
                      <a:r>
                        <a:rPr kumimoji="0" lang="lt-LT" altLang="lt-LT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 komiteto 2015 m. liepos 9 d. nutarimu Nr. 44P-6.1 (8) (kartu su pakeitimu, kuriam pritarta </a:t>
                      </a:r>
                      <a:r>
                        <a:rPr kumimoji="0" lang="lt-LT" altLang="lt-LT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Stebėsenos</a:t>
                      </a:r>
                      <a:r>
                        <a:rPr kumimoji="0" lang="lt-LT" altLang="lt-LT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 komiteto 2018 m. birželio 12 d. nutarimu Nr. 44P-3 (33). </a:t>
                      </a:r>
                    </a:p>
                    <a:p>
                      <a:pPr algn="just"/>
                      <a:r>
                        <a:rPr lang="lt-LT" sz="1700" i="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2. Projektas turi atitikti preliminarų Nacionalinės susisiekimo plėtros 2014–2022 metų programos projektų sąrašą, patvirtintą Lietuvos Respublikos susisiekimo ministro 2015 m. birželio 15 d. įsakymu Nr. 3-249 ,,Dėl preliminaraus Nacionalinės susisiekimo plėtros 2014–2022 metų programos projektų sąrašo patvirtinimo“.</a:t>
                      </a:r>
                      <a:endParaRPr lang="lt-LT" sz="1700" i="0" kern="1200" dirty="0">
                        <a:solidFill>
                          <a:schemeClr val="tx1"/>
                        </a:solidFill>
                        <a:latin typeface="Calibri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86266" marR="86266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7694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31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6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4479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051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3623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195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96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itchFamily="34" charset="-128"/>
                          <a:cs typeface="Arial" charset="0"/>
                        </a:rPr>
                        <a:t>Projektų atrankos</a:t>
                      </a:r>
                    </a:p>
                    <a:p>
                      <a:pPr marL="0" marR="0" lvl="0" indent="0" algn="l" defTabSz="496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itchFamily="34" charset="-128"/>
                          <a:cs typeface="Arial" charset="0"/>
                        </a:rPr>
                        <a:t>kriterijaus vertinimo</a:t>
                      </a:r>
                    </a:p>
                    <a:p>
                      <a:pPr marL="0" marR="0" lvl="0" indent="0" algn="l" defTabSz="496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itchFamily="34" charset="-128"/>
                          <a:cs typeface="Arial" charset="0"/>
                        </a:rPr>
                        <a:t>aspektai ir paaiškinimas:</a:t>
                      </a:r>
                    </a:p>
                  </a:txBody>
                  <a:tcPr marL="86266" marR="86266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lt-LT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Vertinama, ar projektas, projekto veiklos ir projekto vykdytojas atitinka preliminaraus Nacionalinės susisiekimo plėtros 2014–2022 metų programos projektų sąrašo, patvirtinto Lietuvos Respublikos susisiekimo ministro 2015 m. birželio 15 d. įsakymu Nr. 3-249 ,,Dėl Preliminaraus Nacionalinės susisiekimo plėtros 2014–2022 metų programos projektų sąrašo patvirtinimo“, bent vieną iš 1.2.1.1–1.2.1.11, 1.2.2,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lt-LT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1.7.4 arba 4.4.1 papunkčiuose nurodytų projektų, prie jų nurodytas veiklas ir galimus projektų vykdytojus.</a:t>
                      </a:r>
                      <a:endParaRPr lang="lt-LT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894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31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6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4479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051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3623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195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96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altLang="lt-LT" sz="17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MS PGothic" pitchFamily="34" charset="-128"/>
                          <a:cs typeface="Arial" charset="0"/>
                        </a:rPr>
                        <a:t>Strateginio planavimo dokumento pakeitimo paaiškinimas:</a:t>
                      </a:r>
                      <a:endParaRPr kumimoji="0" lang="lt-LT" altLang="lt-LT" sz="17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L="86266" marR="86266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31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6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4479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051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3623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195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just" defTabSz="496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Stebėsenos komitetas informuojamas, kad </a:t>
                      </a:r>
                      <a:r>
                        <a:rPr lang="lt-LT" sz="17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MS PGothic" pitchFamily="34" charset="-128"/>
                          <a:cs typeface="+mn-cs"/>
                          <a:hlinkClick r:id="rId3"/>
                        </a:rPr>
                        <a:t>Lietuvos Respublikos susisiekimo ministro 2018 m. spalio 4 d. įsakymu Nr. 3-497 ,,Dėl Lietuvos Respublikos susisiekimo ministro 2015 m. birželio 15 d. įsakymo Nr. 3-249 ,,Dėl preliminaraus Nacionalinės susisiekimo plėtros 2014–2022 metų programos projektų sąrašo patvirtinimo“ pakeitimo“</a:t>
                      </a:r>
                      <a:r>
                        <a:rPr lang="lt-LT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MS PGothic" pitchFamily="34" charset="-128"/>
                          <a:cs typeface="+mn-cs"/>
                        </a:rPr>
                        <a:t> </a:t>
                      </a:r>
                      <a:r>
                        <a:rPr kumimoji="0" lang="lt-LT" sz="17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buvo</a:t>
                      </a:r>
                      <a:r>
                        <a:rPr kumimoji="0" lang="lt-LT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kumimoji="0" lang="lt-LT" sz="17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patikslinta</a:t>
                      </a:r>
                      <a:r>
                        <a:rPr kumimoji="0" lang="en-US" sz="17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s</a:t>
                      </a:r>
                      <a:r>
                        <a:rPr kumimoji="0" lang="lt-LT" sz="17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lt-LT" sz="17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ＭＳ Ｐゴシック" charset="0"/>
                        </a:rPr>
                        <a:t>1.</a:t>
                      </a:r>
                      <a:r>
                        <a:rPr lang="en-US" sz="17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ＭＳ Ｐゴシック" charset="0"/>
                        </a:rPr>
                        <a:t>2.1.6</a:t>
                      </a:r>
                      <a:r>
                        <a:rPr lang="lt-LT" sz="17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ＭＳ Ｐゴシック" charset="0"/>
                        </a:rPr>
                        <a:t> papunkčio </a:t>
                      </a:r>
                      <a:r>
                        <a:rPr lang="en-US" sz="1700" b="1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ＭＳ Ｐゴシック" charset="0"/>
                        </a:rPr>
                        <a:t>projekto</a:t>
                      </a:r>
                      <a:r>
                        <a:rPr lang="en-US" sz="17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ＭＳ Ｐゴシック" charset="0"/>
                        </a:rPr>
                        <a:t> </a:t>
                      </a:r>
                      <a:r>
                        <a:rPr lang="en-US" sz="1700" b="1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ＭＳ Ｐゴシック" charset="0"/>
                        </a:rPr>
                        <a:t>pavadinimas</a:t>
                      </a:r>
                      <a:r>
                        <a:rPr lang="lt-LT" sz="17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ＭＳ Ｐゴシック" charset="0"/>
                        </a:rPr>
                        <a:t> </a:t>
                      </a:r>
                      <a:r>
                        <a:rPr lang="lt-LT" sz="17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ＭＳ Ｐゴシック" charset="0"/>
                        </a:rPr>
                        <a:t>–„</a:t>
                      </a:r>
                      <a:r>
                        <a:rPr lang="lt-LT" sz="17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ＭＳ Ｐゴシック" charset="0"/>
                        </a:rPr>
                        <a:t>Transeuropinio</a:t>
                      </a:r>
                      <a:r>
                        <a:rPr lang="lt-LT" sz="17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ＭＳ Ｐゴシック" charset="0"/>
                        </a:rPr>
                        <a:t> tinklo kelio E85 (Vilnius–Kaunas–Klaipėda) rekonstravimas. Kelio ruožo Vilnius–Kaunas rekonstravimas. </a:t>
                      </a:r>
                      <a:r>
                        <a:rPr lang="lt-LT" sz="17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ＭＳ Ｐゴシック" charset="0"/>
                        </a:rPr>
                        <a:t>Saugaus eismo priemonių diegimas</a:t>
                      </a:r>
                      <a:r>
                        <a:rPr lang="lt-LT" sz="17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ＭＳ Ｐゴシック" charset="0"/>
                        </a:rPr>
                        <a:t>“ </a:t>
                      </a:r>
                      <a:r>
                        <a:rPr lang="en-US" sz="17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ＭＳ Ｐゴシック" charset="0"/>
                        </a:rPr>
                        <a:t>ir</a:t>
                      </a:r>
                      <a:r>
                        <a:rPr lang="en-US" sz="17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ＭＳ Ｐゴシック" charset="0"/>
                        </a:rPr>
                        <a:t> </a:t>
                      </a:r>
                      <a:r>
                        <a:rPr lang="en-US" sz="17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ＭＳ Ｐゴシック" charset="0"/>
                        </a:rPr>
                        <a:t>projekto</a:t>
                      </a:r>
                      <a:r>
                        <a:rPr lang="en-US" sz="17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ＭＳ Ｐゴシック" charset="0"/>
                        </a:rPr>
                        <a:t> vert</a:t>
                      </a:r>
                      <a:r>
                        <a:rPr lang="lt-LT" sz="17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ＭＳ Ｐゴシック" charset="0"/>
                        </a:rPr>
                        <a:t>ė.</a:t>
                      </a:r>
                      <a:endParaRPr kumimoji="0" lang="lt-LT" sz="1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86266" marR="86266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883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1927</TotalTime>
  <Words>298</Words>
  <Application>Microsoft Office PowerPoint</Application>
  <PresentationFormat>Pasirinktinai</PresentationFormat>
  <Paragraphs>16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2</vt:i4>
      </vt:variant>
    </vt:vector>
  </HeadingPairs>
  <TitlesOfParts>
    <vt:vector size="3" baseType="lpstr">
      <vt:lpstr>Office Theme</vt:lpstr>
      <vt:lpstr>501</vt:lpstr>
      <vt:lpstr>PowerPoint pristatymas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.</dc:creator>
  <cp:lastModifiedBy>Nora Martinkėnienė</cp:lastModifiedBy>
  <cp:revision>136</cp:revision>
  <cp:lastPrinted>2016-03-31T13:57:59Z</cp:lastPrinted>
  <dcterms:created xsi:type="dcterms:W3CDTF">2015-06-08T13:37:38Z</dcterms:created>
  <dcterms:modified xsi:type="dcterms:W3CDTF">2018-11-14T12:32:06Z</dcterms:modified>
</cp:coreProperties>
</file>