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423" r:id="rId2"/>
    <p:sldId id="424" r:id="rId3"/>
  </p:sldIdLst>
  <p:sldSz cx="10688638" cy="7562850"/>
  <p:notesSz cx="6797675" cy="9926638"/>
  <p:defaultTextStyle>
    <a:defPPr>
      <a:defRPr lang="en-US"/>
    </a:defPPr>
    <a:lvl1pPr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96888" indent="-39688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95363" indent="-80963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492250" indent="-120650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990725" indent="-161925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24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lma Gelžinytė-Marcinkevičė" initials="VG" lastIdx="1" clrIdx="0"/>
  <p:cmAuthor id="1" name="Darius Bieliauskas" initials="D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  <a:srgbClr val="676767"/>
    <a:srgbClr val="636363"/>
    <a:srgbClr val="535353"/>
    <a:srgbClr val="696350"/>
    <a:srgbClr val="595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utinis stili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Vidutinis stilius 2 – paryškinima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76" autoAdjust="0"/>
  </p:normalViewPr>
  <p:slideViewPr>
    <p:cSldViewPr snapToGrid="0" snapToObjects="1">
      <p:cViewPr>
        <p:scale>
          <a:sx n="97" d="100"/>
          <a:sy n="97" d="100"/>
        </p:scale>
        <p:origin x="-1536" y="-66"/>
      </p:cViewPr>
      <p:guideLst>
        <p:guide orient="horz" pos="524"/>
        <p:guide pos="6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31DAC-7BAB-4C13-9F5B-0C1A0CD5C6D9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B21AF4-6F38-48A6-908B-49E7BCBAD2A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348772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96888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95363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92250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990725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7"/>
            <a:ext cx="9085342" cy="1621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1074-6F83-484A-9CD3-4ABCCA8C5A77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EF3BA-9037-4D38-8B1F-C50EB71F98B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45452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B9D0-945B-4FF0-8EEE-665B9A3702F1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D363A-CBC0-4C3D-8C9E-072CDA69FBFA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21727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95034" y="302866"/>
            <a:ext cx="2605356" cy="6452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968" y="302866"/>
            <a:ext cx="7637923" cy="6452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DE73B-8D99-49B1-9093-1335C06ACCD9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840E0-9C4B-42C9-8D45-589EF8083A98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13376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E1BF-2FD2-49A7-9660-5EFAD30E0C4E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A27DC-4FE0-4E7B-B270-B661E9EEDA4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2999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3"/>
            <a:ext cx="9085342" cy="150206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F6B6-B4E4-4790-88B7-4639BEA9CD2E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F594-A8FB-4F83-9093-8EA8E2D4864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70222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968" y="1764667"/>
            <a:ext cx="5121639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751" y="1764667"/>
            <a:ext cx="5121639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727E-A63B-44BC-B33A-5DF06956B6AF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D15D5-88CE-4796-8951-1182D6442C5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36699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7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7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4F5B-0B0B-446E-BFA9-F45DE994B6DD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A2F33-D379-4F01-A2A9-99BFEE79352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88674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B977-1CE6-4AF3-A8E4-8094C6C12215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4C97A-AFFA-4753-895E-AFC0429C6C09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16475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BC9CA-C4CF-4B20-9B3A-B2466DE32A26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7AA6E-ABA6-4689-BD8A-2F5080E1BDC5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29005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1113"/>
            <a:ext cx="3516489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1" y="301115"/>
            <a:ext cx="5975245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2" y="1582598"/>
            <a:ext cx="3516489" cy="5173200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BC601-FE31-4149-AAFC-70EBE07E2B76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CD4CB-BCD4-4D33-820D-080AED00201C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40957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7" y="5293995"/>
            <a:ext cx="6413183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7" y="675755"/>
            <a:ext cx="6413183" cy="453771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7" y="5918981"/>
            <a:ext cx="6413183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9F35-6A1B-4FB2-94E5-F638F43CFB69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1C2FF-F9B9-42D0-A277-073E4C4D8DA3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56588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186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765300"/>
            <a:ext cx="9618662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10400"/>
            <a:ext cx="2493962" cy="401638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BA7A69-B599-42FE-9167-56B785169257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250" y="7010400"/>
            <a:ext cx="3386138" cy="401638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49775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9688" y="7010400"/>
            <a:ext cx="2493962" cy="401638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</a:defRPr>
            </a:lvl1pPr>
          </a:lstStyle>
          <a:p>
            <a:fld id="{B02E0293-F1AB-4D44-A551-4F86F0A6929D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8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73063" indent="-373063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08038" indent="-309563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243013" indent="-247650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741488" indent="-247650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238375" indent="-247650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investicijos.lt/lt/dokumentai?f__institution=280&amp;f__datasets__document_type=60&amp;f__datasets__doc_categories=307&amp;f__show_all=1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6910387"/>
          </a:xfrm>
        </p:spPr>
        <p:txBody>
          <a:bodyPr/>
          <a:lstStyle/>
          <a:p>
            <a:r>
              <a:rPr lang="en-US" sz="9000" b="1" dirty="0" smtClean="0"/>
              <a:t>50</a:t>
            </a:r>
            <a:r>
              <a:rPr lang="lt-LT" sz="9000" b="1" dirty="0" smtClean="0"/>
              <a:t>3</a:t>
            </a:r>
            <a:endParaRPr lang="lt-LT" sz="9000" b="1" dirty="0"/>
          </a:p>
        </p:txBody>
      </p:sp>
    </p:spTree>
    <p:extLst>
      <p:ext uri="{BB962C8B-B14F-4D97-AF65-F5344CB8AC3E}">
        <p14:creationId xmlns:p14="http://schemas.microsoft.com/office/powerpoint/2010/main" val="30771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Backup_of_ESFIVPsablonai pp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13" y="-1300740"/>
            <a:ext cx="10079306" cy="756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1068756" y="-574828"/>
            <a:ext cx="8496743" cy="38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234" tIns="48116" rIns="96234" bIns="481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80344">
              <a:lnSpc>
                <a:spcPct val="81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lt-LT" altLang="lt-LT" sz="2316" b="1" dirty="0">
                <a:solidFill>
                  <a:srgbClr val="000000"/>
                </a:solidFill>
                <a:latin typeface="Calibri"/>
              </a:rPr>
              <a:t>INFORMACIJA DĖL PATVIRTINTO PROJEKTŲ ATRANKOS KRITERIJAUS </a:t>
            </a:r>
            <a:endParaRPr lang="lt-LT" altLang="lt-LT" sz="2316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187543" y="1558927"/>
            <a:ext cx="8377956" cy="36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93" tIns="44197" rIns="88393" bIns="4419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80344">
              <a:spcBef>
                <a:spcPct val="0"/>
              </a:spcBef>
              <a:buNone/>
            </a:pPr>
            <a:endParaRPr lang="en-US" altLang="lt-LT" sz="1764">
              <a:solidFill>
                <a:srgbClr val="767676"/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405785"/>
              </p:ext>
            </p:extLst>
          </p:nvPr>
        </p:nvGraphicFramePr>
        <p:xfrm>
          <a:off x="306913" y="4"/>
          <a:ext cx="10079306" cy="7411950"/>
        </p:xfrm>
        <a:graphic>
          <a:graphicData uri="http://schemas.openxmlformats.org/drawingml/2006/table">
            <a:tbl>
              <a:tblPr/>
              <a:tblGrid>
                <a:gridCol w="22869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924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64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Veiksmų programos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įgyvendinimo priemonės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kodas ir pavadinimas:</a:t>
                      </a:r>
                      <a:endParaRPr kumimoji="0" lang="lt-LT" alt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06.1.1-TID-V-503 priemonė „TEN-T geležinkelių tinklo atnaujinimas ir patobulinimas, skirtingų rūšių transporto sąveikos gerinimas“ </a:t>
                      </a: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17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Patvirtintas specialusis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projektų atrankos kriterijus:</a:t>
                      </a: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68263" algn="l"/>
                          <a:tab pos="200025" algn="l"/>
                        </a:tabLst>
                      </a:pP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Specialusis atrankos kriterijus buvo patvirtintas </a:t>
                      </a:r>
                      <a:r>
                        <a:rPr kumimoji="0" lang="lt-LT" altLang="lt-LT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Stebėsenos</a:t>
                      </a: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 komiteto 2017 m. rugsėjo </a:t>
                      </a:r>
                      <a:b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</a:b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24 d. nutarimu Nr. 44P-8.1 (10) (kartu su pakeitimu, kuriam pritarta </a:t>
                      </a:r>
                      <a:r>
                        <a:rPr kumimoji="0" lang="lt-LT" altLang="lt-LT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Stebėsenos</a:t>
                      </a: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 komiteto 2018 m. birželio 12 d. nutarimu Nr. 44P-3 (33). </a:t>
                      </a:r>
                    </a:p>
                    <a:p>
                      <a:pPr algn="just"/>
                      <a:r>
                        <a:rPr lang="lt-LT" sz="170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2. Projektas turi atitikti preliminarų Nacionalinės susisiekimo plėtros 2014–2022 metų programos projektų sąrašą, patvirtintą Lietuvos Respublikos susisiekimo ministro 2015 m. birželio 15 d. įsakymu Nr. 3-249 ,,Dėl preliminaraus Nacionalinės susisiekimo plėtros 2014–2022 metų programos projektų sąrašo patvirtinimo“.</a:t>
                      </a:r>
                      <a:endParaRPr lang="lt-LT" sz="1700" i="0" kern="1200" dirty="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769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Projektų atrankos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kriterijaus vertinimo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aspektai ir paaiškinimas:</a:t>
                      </a: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Vertinama, ar projektas atitinka preliminaraus Nacionalinės susisiekimo plėtros 2014–2022 metų programos projektų sąrašo, patvirtinto Lietuvos Respublikos susisiekimo ministro 2015 m. birželio 15 d. įsakymu Nr. 3-249 ,,Dėl Preliminaraus Nacionalinės susisiekimo plėtros 2014–2022 metų programos projektų sąrašo patvirtinimo“, bent vieną iš 1.1.4, 1.1.5, </a:t>
                      </a:r>
                      <a:r>
                        <a:rPr lang="lt-LT" sz="17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1.1.7</a:t>
                      </a:r>
                      <a:r>
                        <a:rPr lang="lt-LT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, 1.1.8, 1.1.9, 1.1.10 arba 1.1.13 papunkčiuose nurodytų projektų, prie jų nurodytas veiklas ir galimus projektų vykdytojus.</a:t>
                      </a:r>
                      <a:endParaRPr lang="lt-LT" sz="17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894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altLang="lt-LT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charset="0"/>
                        </a:rPr>
                        <a:t>Strateginio planavimo dokumento pakeitimo paaiškinimas:</a:t>
                      </a:r>
                      <a:endParaRPr kumimoji="0" lang="lt-LT" altLang="lt-LT" sz="1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Stebėsenos komitetas informuojamas, kad </a:t>
                      </a:r>
                      <a:r>
                        <a:rPr lang="lt-LT" sz="17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PGothic" pitchFamily="34" charset="-128"/>
                          <a:cs typeface="+mn-cs"/>
                          <a:hlinkClick r:id="rId3"/>
                        </a:rPr>
                        <a:t>Lietuvos Respublikos susisiekimo ministro 2018 m. spalio 4 d. įsakymu Nr. 3-497 ,,Dėl Lietuvos Respublikos susisiekimo ministro 2015 m. birželio 15 d. įsakymo Nr. 3-249 ,,Dėl preliminaraus Nacionalinės susisiekimo plėtros 2014–2022 metų programos projektų sąrašo patvirtinimo“ pakeitimo“</a:t>
                      </a:r>
                      <a:r>
                        <a:rPr lang="lt-LT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PGothic" pitchFamily="34" charset="-128"/>
                          <a:cs typeface="+mn-cs"/>
                        </a:rPr>
                        <a:t> </a:t>
                      </a:r>
                      <a:r>
                        <a:rPr kumimoji="0" lang="lt-LT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buvo</a:t>
                      </a:r>
                      <a:r>
                        <a:rPr kumimoji="0" lang="lt-LT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kumimoji="0" lang="lt-LT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patikslinta</a:t>
                      </a:r>
                      <a:r>
                        <a:rPr kumimoji="0" lang="en-U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</a:t>
                      </a:r>
                      <a:r>
                        <a:rPr kumimoji="0" lang="lt-LT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lt-LT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1.1</a:t>
                      </a: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.</a:t>
                      </a:r>
                      <a:r>
                        <a:rPr lang="lt-LT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13</a:t>
                      </a:r>
                      <a:r>
                        <a:rPr lang="lt-LT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 papunkčio </a:t>
                      </a:r>
                      <a:r>
                        <a:rPr lang="en-US" sz="17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projekto</a:t>
                      </a:r>
                      <a:r>
                        <a:rPr lang="lt-LT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 </a:t>
                      </a:r>
                      <a:r>
                        <a:rPr lang="lt-LT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„Antrojo kelio statyba ruože </a:t>
                      </a:r>
                      <a:r>
                        <a:rPr lang="lt-LT" sz="17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Livintai</a:t>
                      </a:r>
                      <a:r>
                        <a:rPr lang="lt-LT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–Gaižiūnai “ </a:t>
                      </a: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vert</a:t>
                      </a:r>
                      <a:r>
                        <a:rPr lang="lt-LT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ė.</a:t>
                      </a:r>
                      <a:endParaRPr kumimoji="0" lang="lt-LT" sz="1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5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206</Words>
  <Application>Microsoft Office PowerPoint</Application>
  <PresentationFormat>Pasirinktinai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3" baseType="lpstr">
      <vt:lpstr>Office Theme</vt:lpstr>
      <vt:lpstr>503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Nora Martinkėnienė</cp:lastModifiedBy>
  <cp:revision>136</cp:revision>
  <cp:lastPrinted>2016-03-31T13:57:59Z</cp:lastPrinted>
  <dcterms:created xsi:type="dcterms:W3CDTF">2015-06-08T13:37:38Z</dcterms:created>
  <dcterms:modified xsi:type="dcterms:W3CDTF">2018-11-14T12:32:20Z</dcterms:modified>
</cp:coreProperties>
</file>