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2" r:id="rId5"/>
    <p:sldId id="263" r:id="rId6"/>
    <p:sldId id="265" r:id="rId7"/>
    <p:sldId id="267" r:id="rId8"/>
    <p:sldId id="268" r:id="rId9"/>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5E073E-2903-48BC-AC39-BE856962D7E9}" type="datetimeFigureOut">
              <a:rPr lang="lt-LT" smtClean="0"/>
              <a:t>2018.11.28</a:t>
            </a:fld>
            <a:endParaRPr lang="lt-L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62E6C-5037-4082-A0D8-D760789325DE}" type="slidenum">
              <a:rPr lang="lt-LT" smtClean="0"/>
              <a:t>‹#›</a:t>
            </a:fld>
            <a:endParaRPr lang="lt-LT"/>
          </a:p>
        </p:txBody>
      </p:sp>
    </p:spTree>
    <p:extLst>
      <p:ext uri="{BB962C8B-B14F-4D97-AF65-F5344CB8AC3E}">
        <p14:creationId xmlns:p14="http://schemas.microsoft.com/office/powerpoint/2010/main" val="1630543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altLang="lt-LT"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496888" rtl="0" eaLnBrk="1" fontAlgn="base" latinLnBrk="0" hangingPunct="1">
              <a:lnSpc>
                <a:spcPct val="100000"/>
              </a:lnSpc>
              <a:spcBef>
                <a:spcPct val="0"/>
              </a:spcBef>
              <a:spcAft>
                <a:spcPct val="0"/>
              </a:spcAft>
              <a:buClrTx/>
              <a:buSzTx/>
              <a:buFontTx/>
              <a:buNone/>
              <a:tabLst/>
              <a:defRPr/>
            </a:pPr>
            <a:fld id="{FDE010C8-9219-4327-AA69-A1DBEB920218}" type="slidenum">
              <a:rPr kumimoji="0" lang="en-US" altLang="lt-LT"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496888" rtl="0" eaLnBrk="1" fontAlgn="base" latinLnBrk="0" hangingPunct="1">
                <a:lnSpc>
                  <a:spcPct val="100000"/>
                </a:lnSpc>
                <a:spcBef>
                  <a:spcPct val="0"/>
                </a:spcBef>
                <a:spcAft>
                  <a:spcPct val="0"/>
                </a:spcAft>
                <a:buClrTx/>
                <a:buSzTx/>
                <a:buFontTx/>
                <a:buNone/>
                <a:tabLst/>
                <a:defRPr/>
              </a:pPr>
              <a:t>2</a:t>
            </a:fld>
            <a:endParaRPr kumimoji="0" lang="en-US" altLang="lt-LT"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extLst>
      <p:ext uri="{BB962C8B-B14F-4D97-AF65-F5344CB8AC3E}">
        <p14:creationId xmlns:p14="http://schemas.microsoft.com/office/powerpoint/2010/main" val="192363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451363" indent="0" algn="ctr">
              <a:buNone/>
              <a:defRPr>
                <a:solidFill>
                  <a:schemeClr val="tx1">
                    <a:tint val="75000"/>
                  </a:schemeClr>
                </a:solidFill>
              </a:defRPr>
            </a:lvl2pPr>
            <a:lvl3pPr marL="902726" indent="0" algn="ctr">
              <a:buNone/>
              <a:defRPr>
                <a:solidFill>
                  <a:schemeClr val="tx1">
                    <a:tint val="75000"/>
                  </a:schemeClr>
                </a:solidFill>
              </a:defRPr>
            </a:lvl3pPr>
            <a:lvl4pPr marL="1354089" indent="0" algn="ctr">
              <a:buNone/>
              <a:defRPr>
                <a:solidFill>
                  <a:schemeClr val="tx1">
                    <a:tint val="75000"/>
                  </a:schemeClr>
                </a:solidFill>
              </a:defRPr>
            </a:lvl4pPr>
            <a:lvl5pPr marL="1805452" indent="0" algn="ctr">
              <a:buNone/>
              <a:defRPr>
                <a:solidFill>
                  <a:schemeClr val="tx1">
                    <a:tint val="75000"/>
                  </a:schemeClr>
                </a:solidFill>
              </a:defRPr>
            </a:lvl5pPr>
            <a:lvl6pPr marL="2256815" indent="0" algn="ctr">
              <a:buNone/>
              <a:defRPr>
                <a:solidFill>
                  <a:schemeClr val="tx1">
                    <a:tint val="75000"/>
                  </a:schemeClr>
                </a:solidFill>
              </a:defRPr>
            </a:lvl6pPr>
            <a:lvl7pPr marL="2708178" indent="0" algn="ctr">
              <a:buNone/>
              <a:defRPr>
                <a:solidFill>
                  <a:schemeClr val="tx1">
                    <a:tint val="75000"/>
                  </a:schemeClr>
                </a:solidFill>
              </a:defRPr>
            </a:lvl7pPr>
            <a:lvl8pPr marL="3159541" indent="0" algn="ctr">
              <a:buNone/>
              <a:defRPr>
                <a:solidFill>
                  <a:schemeClr val="tx1">
                    <a:tint val="75000"/>
                  </a:schemeClr>
                </a:solidFill>
              </a:defRPr>
            </a:lvl8pPr>
            <a:lvl9pPr marL="361090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5329C27-21AF-4B67-96C7-AC15AF4FB91F}" type="datetimeFigureOut">
              <a:rPr lang="en-US" altLang="lt-LT"/>
              <a:pPr>
                <a:defRPr/>
              </a:pPr>
              <a:t>11/28/2018</a:t>
            </a:fld>
            <a:endParaRPr lang="en-US" altLang="lt-LT"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2B39A5-E993-4FBD-AF5E-AB550B52C28F}" type="slidenum">
              <a:rPr lang="en-US" altLang="lt-LT"/>
              <a:pPr>
                <a:defRPr/>
              </a:pPr>
              <a:t>‹#›</a:t>
            </a:fld>
            <a:endParaRPr lang="en-US" altLang="lt-LT" dirty="0"/>
          </a:p>
        </p:txBody>
      </p:sp>
    </p:spTree>
    <p:extLst>
      <p:ext uri="{BB962C8B-B14F-4D97-AF65-F5344CB8AC3E}">
        <p14:creationId xmlns:p14="http://schemas.microsoft.com/office/powerpoint/2010/main" val="3338992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D9EDBE-8C74-43DE-9B4B-D53A6672C02B}" type="datetimeFigureOut">
              <a:rPr lang="en-US" altLang="lt-LT"/>
              <a:pPr>
                <a:defRPr/>
              </a:pPr>
              <a:t>11/28/2018</a:t>
            </a:fld>
            <a:endParaRPr lang="en-US" altLang="lt-LT"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F55712-14E9-45FF-B565-792441905347}" type="slidenum">
              <a:rPr lang="en-US" altLang="lt-LT"/>
              <a:pPr>
                <a:defRPr/>
              </a:pPr>
              <a:t>‹#›</a:t>
            </a:fld>
            <a:endParaRPr lang="en-US" altLang="lt-LT" dirty="0"/>
          </a:p>
        </p:txBody>
      </p:sp>
    </p:spTree>
    <p:extLst>
      <p:ext uri="{BB962C8B-B14F-4D97-AF65-F5344CB8AC3E}">
        <p14:creationId xmlns:p14="http://schemas.microsoft.com/office/powerpoint/2010/main" val="2474468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5799" y="274639"/>
            <a:ext cx="2971801"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60401" y="274639"/>
            <a:ext cx="8712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37397F-6BDB-49A9-84F5-AEF3DCF8133B}" type="datetimeFigureOut">
              <a:rPr lang="en-US" altLang="lt-LT"/>
              <a:pPr>
                <a:defRPr/>
              </a:pPr>
              <a:t>11/28/2018</a:t>
            </a:fld>
            <a:endParaRPr lang="en-US" altLang="lt-LT"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A7D3BF-B281-4825-A06C-335653C86070}" type="slidenum">
              <a:rPr lang="en-US" altLang="lt-LT"/>
              <a:pPr>
                <a:defRPr/>
              </a:pPr>
              <a:t>‹#›</a:t>
            </a:fld>
            <a:endParaRPr lang="en-US" altLang="lt-LT" dirty="0"/>
          </a:p>
        </p:txBody>
      </p:sp>
    </p:spTree>
    <p:extLst>
      <p:ext uri="{BB962C8B-B14F-4D97-AF65-F5344CB8AC3E}">
        <p14:creationId xmlns:p14="http://schemas.microsoft.com/office/powerpoint/2010/main" val="178989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9D22DE-B3E0-437B-BB1C-63B653CD9618}" type="datetimeFigureOut">
              <a:rPr lang="en-US" altLang="lt-LT"/>
              <a:pPr>
                <a:defRPr/>
              </a:pPr>
              <a:t>11/28/2018</a:t>
            </a:fld>
            <a:endParaRPr lang="en-US" altLang="lt-LT"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ECAB62-BA03-4B87-8026-4DE18F94D203}" type="slidenum">
              <a:rPr lang="en-US" altLang="lt-LT"/>
              <a:pPr>
                <a:defRPr/>
              </a:pPr>
              <a:t>‹#›</a:t>
            </a:fld>
            <a:endParaRPr lang="en-US" altLang="lt-LT" dirty="0"/>
          </a:p>
        </p:txBody>
      </p:sp>
    </p:spTree>
    <p:extLst>
      <p:ext uri="{BB962C8B-B14F-4D97-AF65-F5344CB8AC3E}">
        <p14:creationId xmlns:p14="http://schemas.microsoft.com/office/powerpoint/2010/main" val="318321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399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4"/>
            <a:ext cx="10363200" cy="1500187"/>
          </a:xfrm>
        </p:spPr>
        <p:txBody>
          <a:bodyPr anchor="b"/>
          <a:lstStyle>
            <a:lvl1pPr marL="0" indent="0">
              <a:buNone/>
              <a:defRPr sz="1995">
                <a:solidFill>
                  <a:schemeClr val="tx1">
                    <a:tint val="75000"/>
                  </a:schemeClr>
                </a:solidFill>
              </a:defRPr>
            </a:lvl1pPr>
            <a:lvl2pPr marL="451363" indent="0">
              <a:buNone/>
              <a:defRPr sz="1814">
                <a:solidFill>
                  <a:schemeClr val="tx1">
                    <a:tint val="75000"/>
                  </a:schemeClr>
                </a:solidFill>
              </a:defRPr>
            </a:lvl2pPr>
            <a:lvl3pPr marL="902726" indent="0">
              <a:buNone/>
              <a:defRPr sz="1542">
                <a:solidFill>
                  <a:schemeClr val="tx1">
                    <a:tint val="75000"/>
                  </a:schemeClr>
                </a:solidFill>
              </a:defRPr>
            </a:lvl3pPr>
            <a:lvl4pPr marL="1354089" indent="0">
              <a:buNone/>
              <a:defRPr sz="1360">
                <a:solidFill>
                  <a:schemeClr val="tx1">
                    <a:tint val="75000"/>
                  </a:schemeClr>
                </a:solidFill>
              </a:defRPr>
            </a:lvl4pPr>
            <a:lvl5pPr marL="1805452" indent="0">
              <a:buNone/>
              <a:defRPr sz="1360">
                <a:solidFill>
                  <a:schemeClr val="tx1">
                    <a:tint val="75000"/>
                  </a:schemeClr>
                </a:solidFill>
              </a:defRPr>
            </a:lvl5pPr>
            <a:lvl6pPr marL="2256815" indent="0">
              <a:buNone/>
              <a:defRPr sz="1360">
                <a:solidFill>
                  <a:schemeClr val="tx1">
                    <a:tint val="75000"/>
                  </a:schemeClr>
                </a:solidFill>
              </a:defRPr>
            </a:lvl6pPr>
            <a:lvl7pPr marL="2708178" indent="0">
              <a:buNone/>
              <a:defRPr sz="1360">
                <a:solidFill>
                  <a:schemeClr val="tx1">
                    <a:tint val="75000"/>
                  </a:schemeClr>
                </a:solidFill>
              </a:defRPr>
            </a:lvl7pPr>
            <a:lvl8pPr marL="3159541" indent="0">
              <a:buNone/>
              <a:defRPr sz="1360">
                <a:solidFill>
                  <a:schemeClr val="tx1">
                    <a:tint val="75000"/>
                  </a:schemeClr>
                </a:solidFill>
              </a:defRPr>
            </a:lvl8pPr>
            <a:lvl9pPr marL="3610904" indent="0">
              <a:buNone/>
              <a:defRPr sz="1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F27BDC5-BF29-4B6A-99EE-F1A425AC6404}" type="datetimeFigureOut">
              <a:rPr lang="en-US" altLang="lt-LT"/>
              <a:pPr>
                <a:defRPr/>
              </a:pPr>
              <a:t>11/28/2018</a:t>
            </a:fld>
            <a:endParaRPr lang="en-US" altLang="lt-LT"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932F9A-3F72-4F11-993B-519E963DD5F5}" type="slidenum">
              <a:rPr lang="en-US" altLang="lt-LT"/>
              <a:pPr>
                <a:defRPr/>
              </a:pPr>
              <a:t>‹#›</a:t>
            </a:fld>
            <a:endParaRPr lang="en-US" altLang="lt-LT" dirty="0"/>
          </a:p>
        </p:txBody>
      </p:sp>
    </p:spTree>
    <p:extLst>
      <p:ext uri="{BB962C8B-B14F-4D97-AF65-F5344CB8AC3E}">
        <p14:creationId xmlns:p14="http://schemas.microsoft.com/office/powerpoint/2010/main" val="1021589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60401" y="1600202"/>
            <a:ext cx="5842000" cy="4525963"/>
          </a:xfrm>
        </p:spPr>
        <p:txBody>
          <a:bodyPr/>
          <a:lstStyle>
            <a:lvl1pPr>
              <a:defRPr sz="2720"/>
            </a:lvl1pPr>
            <a:lvl2pPr>
              <a:defRPr sz="2358"/>
            </a:lvl2pPr>
            <a:lvl3pPr>
              <a:defRPr sz="1995"/>
            </a:lvl3pPr>
            <a:lvl4pPr>
              <a:defRPr sz="1814"/>
            </a:lvl4pPr>
            <a:lvl5pPr>
              <a:defRPr sz="1814"/>
            </a:lvl5pPr>
            <a:lvl6pPr>
              <a:defRPr sz="1814"/>
            </a:lvl6pPr>
            <a:lvl7pPr>
              <a:defRPr sz="1814"/>
            </a:lvl7pPr>
            <a:lvl8pPr>
              <a:defRPr sz="1814"/>
            </a:lvl8pPr>
            <a:lvl9pPr>
              <a:defRPr sz="181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705601" y="1600202"/>
            <a:ext cx="5842000" cy="4525963"/>
          </a:xfrm>
        </p:spPr>
        <p:txBody>
          <a:bodyPr/>
          <a:lstStyle>
            <a:lvl1pPr>
              <a:defRPr sz="2720"/>
            </a:lvl1pPr>
            <a:lvl2pPr>
              <a:defRPr sz="2358"/>
            </a:lvl2pPr>
            <a:lvl3pPr>
              <a:defRPr sz="1995"/>
            </a:lvl3pPr>
            <a:lvl4pPr>
              <a:defRPr sz="1814"/>
            </a:lvl4pPr>
            <a:lvl5pPr>
              <a:defRPr sz="1814"/>
            </a:lvl5pPr>
            <a:lvl6pPr>
              <a:defRPr sz="1814"/>
            </a:lvl6pPr>
            <a:lvl7pPr>
              <a:defRPr sz="1814"/>
            </a:lvl7pPr>
            <a:lvl8pPr>
              <a:defRPr sz="1814"/>
            </a:lvl8pPr>
            <a:lvl9pPr>
              <a:defRPr sz="181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4771266-3993-497D-A44B-BF75FEF265AD}" type="datetimeFigureOut">
              <a:rPr lang="en-US" altLang="lt-LT"/>
              <a:pPr>
                <a:defRPr/>
              </a:pPr>
              <a:t>11/28/2018</a:t>
            </a:fld>
            <a:endParaRPr lang="en-US" altLang="lt-LT"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B7A408-0897-4A55-BE9C-DECB14F8FDE3}" type="slidenum">
              <a:rPr lang="en-US" altLang="lt-LT"/>
              <a:pPr>
                <a:defRPr/>
              </a:pPr>
              <a:t>‹#›</a:t>
            </a:fld>
            <a:endParaRPr lang="en-US" altLang="lt-LT" dirty="0"/>
          </a:p>
        </p:txBody>
      </p:sp>
    </p:spTree>
    <p:extLst>
      <p:ext uri="{BB962C8B-B14F-4D97-AF65-F5344CB8AC3E}">
        <p14:creationId xmlns:p14="http://schemas.microsoft.com/office/powerpoint/2010/main" val="1941893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1" y="1535114"/>
            <a:ext cx="5386917" cy="639762"/>
          </a:xfrm>
        </p:spPr>
        <p:txBody>
          <a:bodyPr anchor="b"/>
          <a:lstStyle>
            <a:lvl1pPr marL="0" indent="0">
              <a:buNone/>
              <a:defRPr sz="2358" b="1"/>
            </a:lvl1pPr>
            <a:lvl2pPr marL="451363" indent="0">
              <a:buNone/>
              <a:defRPr sz="1995" b="1"/>
            </a:lvl2pPr>
            <a:lvl3pPr marL="902726" indent="0">
              <a:buNone/>
              <a:defRPr sz="1814" b="1"/>
            </a:lvl3pPr>
            <a:lvl4pPr marL="1354089" indent="0">
              <a:buNone/>
              <a:defRPr sz="1542" b="1"/>
            </a:lvl4pPr>
            <a:lvl5pPr marL="1805452" indent="0">
              <a:buNone/>
              <a:defRPr sz="1542" b="1"/>
            </a:lvl5pPr>
            <a:lvl6pPr marL="2256815" indent="0">
              <a:buNone/>
              <a:defRPr sz="1542" b="1"/>
            </a:lvl6pPr>
            <a:lvl7pPr marL="2708178" indent="0">
              <a:buNone/>
              <a:defRPr sz="1542" b="1"/>
            </a:lvl7pPr>
            <a:lvl8pPr marL="3159541" indent="0">
              <a:buNone/>
              <a:defRPr sz="1542" b="1"/>
            </a:lvl8pPr>
            <a:lvl9pPr marL="3610904" indent="0">
              <a:buNone/>
              <a:defRPr sz="1542" b="1"/>
            </a:lvl9pPr>
          </a:lstStyle>
          <a:p>
            <a:pPr lvl="0"/>
            <a:r>
              <a:rPr lang="en-US" smtClean="0"/>
              <a:t>Click to edit Master text styles</a:t>
            </a:r>
          </a:p>
        </p:txBody>
      </p:sp>
      <p:sp>
        <p:nvSpPr>
          <p:cNvPr id="4" name="Content Placeholder 3"/>
          <p:cNvSpPr>
            <a:spLocks noGrp="1"/>
          </p:cNvSpPr>
          <p:nvPr>
            <p:ph sz="half" idx="2"/>
          </p:nvPr>
        </p:nvSpPr>
        <p:spPr>
          <a:xfrm>
            <a:off x="609601" y="2174876"/>
            <a:ext cx="5386917" cy="3951288"/>
          </a:xfrm>
        </p:spPr>
        <p:txBody>
          <a:bodyPr/>
          <a:lstStyle>
            <a:lvl1pPr>
              <a:defRPr sz="2358"/>
            </a:lvl1pPr>
            <a:lvl2pPr>
              <a:defRPr sz="1995"/>
            </a:lvl2pPr>
            <a:lvl3pPr>
              <a:defRPr sz="1814"/>
            </a:lvl3pPr>
            <a:lvl4pPr>
              <a:defRPr sz="1542"/>
            </a:lvl4pPr>
            <a:lvl5pPr>
              <a:defRPr sz="1542"/>
            </a:lvl5pPr>
            <a:lvl6pPr>
              <a:defRPr sz="1542"/>
            </a:lvl6pPr>
            <a:lvl7pPr>
              <a:defRPr sz="1542"/>
            </a:lvl7pPr>
            <a:lvl8pPr>
              <a:defRPr sz="1542"/>
            </a:lvl8pPr>
            <a:lvl9pPr>
              <a:defRPr sz="154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4"/>
            <a:ext cx="5389034" cy="639762"/>
          </a:xfrm>
        </p:spPr>
        <p:txBody>
          <a:bodyPr anchor="b"/>
          <a:lstStyle>
            <a:lvl1pPr marL="0" indent="0">
              <a:buNone/>
              <a:defRPr sz="2358" b="1"/>
            </a:lvl1pPr>
            <a:lvl2pPr marL="451363" indent="0">
              <a:buNone/>
              <a:defRPr sz="1995" b="1"/>
            </a:lvl2pPr>
            <a:lvl3pPr marL="902726" indent="0">
              <a:buNone/>
              <a:defRPr sz="1814" b="1"/>
            </a:lvl3pPr>
            <a:lvl4pPr marL="1354089" indent="0">
              <a:buNone/>
              <a:defRPr sz="1542" b="1"/>
            </a:lvl4pPr>
            <a:lvl5pPr marL="1805452" indent="0">
              <a:buNone/>
              <a:defRPr sz="1542" b="1"/>
            </a:lvl5pPr>
            <a:lvl6pPr marL="2256815" indent="0">
              <a:buNone/>
              <a:defRPr sz="1542" b="1"/>
            </a:lvl6pPr>
            <a:lvl7pPr marL="2708178" indent="0">
              <a:buNone/>
              <a:defRPr sz="1542" b="1"/>
            </a:lvl7pPr>
            <a:lvl8pPr marL="3159541" indent="0">
              <a:buNone/>
              <a:defRPr sz="1542" b="1"/>
            </a:lvl8pPr>
            <a:lvl9pPr marL="3610904" indent="0">
              <a:buNone/>
              <a:defRPr sz="1542" b="1"/>
            </a:lvl9pPr>
          </a:lstStyle>
          <a:p>
            <a:pPr lvl="0"/>
            <a:r>
              <a:rPr lang="en-US" smtClean="0"/>
              <a:t>Click to edit Master text styles</a:t>
            </a:r>
          </a:p>
        </p:txBody>
      </p:sp>
      <p:sp>
        <p:nvSpPr>
          <p:cNvPr id="6" name="Content Placeholder 5"/>
          <p:cNvSpPr>
            <a:spLocks noGrp="1"/>
          </p:cNvSpPr>
          <p:nvPr>
            <p:ph sz="quarter" idx="4"/>
          </p:nvPr>
        </p:nvSpPr>
        <p:spPr>
          <a:xfrm>
            <a:off x="6193368" y="2174876"/>
            <a:ext cx="5389034" cy="3951288"/>
          </a:xfrm>
        </p:spPr>
        <p:txBody>
          <a:bodyPr/>
          <a:lstStyle>
            <a:lvl1pPr>
              <a:defRPr sz="2358"/>
            </a:lvl1pPr>
            <a:lvl2pPr>
              <a:defRPr sz="1995"/>
            </a:lvl2pPr>
            <a:lvl3pPr>
              <a:defRPr sz="1814"/>
            </a:lvl3pPr>
            <a:lvl4pPr>
              <a:defRPr sz="1542"/>
            </a:lvl4pPr>
            <a:lvl5pPr>
              <a:defRPr sz="1542"/>
            </a:lvl5pPr>
            <a:lvl6pPr>
              <a:defRPr sz="1542"/>
            </a:lvl6pPr>
            <a:lvl7pPr>
              <a:defRPr sz="1542"/>
            </a:lvl7pPr>
            <a:lvl8pPr>
              <a:defRPr sz="1542"/>
            </a:lvl8pPr>
            <a:lvl9pPr>
              <a:defRPr sz="154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0B26A34-58B1-444D-9A16-A363529CE5F7}" type="datetimeFigureOut">
              <a:rPr lang="en-US" altLang="lt-LT"/>
              <a:pPr>
                <a:defRPr/>
              </a:pPr>
              <a:t>11/28/2018</a:t>
            </a:fld>
            <a:endParaRPr lang="en-US" altLang="lt-LT"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D900D9E-11EA-42DC-B6C7-EACF3B1A570A}" type="slidenum">
              <a:rPr lang="en-US" altLang="lt-LT"/>
              <a:pPr>
                <a:defRPr/>
              </a:pPr>
              <a:t>‹#›</a:t>
            </a:fld>
            <a:endParaRPr lang="en-US" altLang="lt-LT" dirty="0"/>
          </a:p>
        </p:txBody>
      </p:sp>
    </p:spTree>
    <p:extLst>
      <p:ext uri="{BB962C8B-B14F-4D97-AF65-F5344CB8AC3E}">
        <p14:creationId xmlns:p14="http://schemas.microsoft.com/office/powerpoint/2010/main" val="315405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D437871-266C-4EE9-80F9-205683AAE26B}" type="datetimeFigureOut">
              <a:rPr lang="en-US" altLang="lt-LT"/>
              <a:pPr>
                <a:defRPr/>
              </a:pPr>
              <a:t>11/28/2018</a:t>
            </a:fld>
            <a:endParaRPr lang="en-US" altLang="lt-LT"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CFA40A4-6E66-4EE9-8BD5-BE346AEF65F2}" type="slidenum">
              <a:rPr lang="en-US" altLang="lt-LT"/>
              <a:pPr>
                <a:defRPr/>
              </a:pPr>
              <a:t>‹#›</a:t>
            </a:fld>
            <a:endParaRPr lang="en-US" altLang="lt-LT" dirty="0"/>
          </a:p>
        </p:txBody>
      </p:sp>
    </p:spTree>
    <p:extLst>
      <p:ext uri="{BB962C8B-B14F-4D97-AF65-F5344CB8AC3E}">
        <p14:creationId xmlns:p14="http://schemas.microsoft.com/office/powerpoint/2010/main" val="1333400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3410F14-815B-4481-B469-4ABCFDA391AA}" type="datetimeFigureOut">
              <a:rPr lang="en-US" altLang="lt-LT"/>
              <a:pPr>
                <a:defRPr/>
              </a:pPr>
              <a:t>11/28/2018</a:t>
            </a:fld>
            <a:endParaRPr lang="en-US" altLang="lt-LT"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8619851-BACF-4184-9FB5-F55325FB84ED}" type="slidenum">
              <a:rPr lang="en-US" altLang="lt-LT"/>
              <a:pPr>
                <a:defRPr/>
              </a:pPr>
              <a:t>‹#›</a:t>
            </a:fld>
            <a:endParaRPr lang="en-US" altLang="lt-LT" dirty="0"/>
          </a:p>
        </p:txBody>
      </p:sp>
    </p:spTree>
    <p:extLst>
      <p:ext uri="{BB962C8B-B14F-4D97-AF65-F5344CB8AC3E}">
        <p14:creationId xmlns:p14="http://schemas.microsoft.com/office/powerpoint/2010/main" val="817904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5" cy="1162050"/>
          </a:xfrm>
        </p:spPr>
        <p:txBody>
          <a:bodyPr anchor="b"/>
          <a:lstStyle>
            <a:lvl1pPr algn="l">
              <a:defRPr sz="1995" b="1"/>
            </a:lvl1pPr>
          </a:lstStyle>
          <a:p>
            <a:r>
              <a:rPr lang="en-US" smtClean="0"/>
              <a:t>Click to edit Master title style</a:t>
            </a:r>
            <a:endParaRPr lang="en-US"/>
          </a:p>
        </p:txBody>
      </p:sp>
      <p:sp>
        <p:nvSpPr>
          <p:cNvPr id="3" name="Content Placeholder 2"/>
          <p:cNvSpPr>
            <a:spLocks noGrp="1"/>
          </p:cNvSpPr>
          <p:nvPr>
            <p:ph idx="1"/>
          </p:nvPr>
        </p:nvSpPr>
        <p:spPr>
          <a:xfrm>
            <a:off x="4766734" y="273052"/>
            <a:ext cx="6815666" cy="5853113"/>
          </a:xfrm>
        </p:spPr>
        <p:txBody>
          <a:bodyPr/>
          <a:lstStyle>
            <a:lvl1pPr>
              <a:defRPr sz="3174"/>
            </a:lvl1pPr>
            <a:lvl2pPr>
              <a:defRPr sz="2720"/>
            </a:lvl2pPr>
            <a:lvl3pPr>
              <a:defRPr sz="2358"/>
            </a:lvl3pPr>
            <a:lvl4pPr>
              <a:defRPr sz="1995"/>
            </a:lvl4pPr>
            <a:lvl5pPr>
              <a:defRPr sz="1995"/>
            </a:lvl5pPr>
            <a:lvl6pPr>
              <a:defRPr sz="1995"/>
            </a:lvl6pPr>
            <a:lvl7pPr>
              <a:defRPr sz="1995"/>
            </a:lvl7pPr>
            <a:lvl8pPr>
              <a:defRPr sz="1995"/>
            </a:lvl8pPr>
            <a:lvl9pPr>
              <a:defRPr sz="199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5" cy="4691063"/>
          </a:xfrm>
        </p:spPr>
        <p:txBody>
          <a:bodyPr/>
          <a:lstStyle>
            <a:lvl1pPr marL="0" indent="0">
              <a:buNone/>
              <a:defRPr sz="1360"/>
            </a:lvl1pPr>
            <a:lvl2pPr marL="451363" indent="0">
              <a:buNone/>
              <a:defRPr sz="1179"/>
            </a:lvl2pPr>
            <a:lvl3pPr marL="902726" indent="0">
              <a:buNone/>
              <a:defRPr sz="997"/>
            </a:lvl3pPr>
            <a:lvl4pPr marL="1354089" indent="0">
              <a:buNone/>
              <a:defRPr sz="907"/>
            </a:lvl4pPr>
            <a:lvl5pPr marL="1805452" indent="0">
              <a:buNone/>
              <a:defRPr sz="907"/>
            </a:lvl5pPr>
            <a:lvl6pPr marL="2256815" indent="0">
              <a:buNone/>
              <a:defRPr sz="907"/>
            </a:lvl6pPr>
            <a:lvl7pPr marL="2708178" indent="0">
              <a:buNone/>
              <a:defRPr sz="907"/>
            </a:lvl7pPr>
            <a:lvl8pPr marL="3159541" indent="0">
              <a:buNone/>
              <a:defRPr sz="907"/>
            </a:lvl8pPr>
            <a:lvl9pPr marL="3610904" indent="0">
              <a:buNone/>
              <a:defRPr sz="907"/>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3CEE11-9C18-4793-8BE4-6894D464ADF1}" type="datetimeFigureOut">
              <a:rPr lang="en-US" altLang="lt-LT"/>
              <a:pPr>
                <a:defRPr/>
              </a:pPr>
              <a:t>11/28/2018</a:t>
            </a:fld>
            <a:endParaRPr lang="en-US" altLang="lt-LT"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C327EB-E0CA-462C-8E56-82201F027FE4}" type="slidenum">
              <a:rPr lang="en-US" altLang="lt-LT"/>
              <a:pPr>
                <a:defRPr/>
              </a:pPr>
              <a:t>‹#›</a:t>
            </a:fld>
            <a:endParaRPr lang="en-US" altLang="lt-LT" dirty="0"/>
          </a:p>
        </p:txBody>
      </p:sp>
    </p:spTree>
    <p:extLst>
      <p:ext uri="{BB962C8B-B14F-4D97-AF65-F5344CB8AC3E}">
        <p14:creationId xmlns:p14="http://schemas.microsoft.com/office/powerpoint/2010/main" val="236602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995"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174"/>
            </a:lvl1pPr>
            <a:lvl2pPr marL="451363" indent="0">
              <a:buNone/>
              <a:defRPr sz="2720"/>
            </a:lvl2pPr>
            <a:lvl3pPr marL="902726" indent="0">
              <a:buNone/>
              <a:defRPr sz="2358"/>
            </a:lvl3pPr>
            <a:lvl4pPr marL="1354089" indent="0">
              <a:buNone/>
              <a:defRPr sz="1995"/>
            </a:lvl4pPr>
            <a:lvl5pPr marL="1805452" indent="0">
              <a:buNone/>
              <a:defRPr sz="1995"/>
            </a:lvl5pPr>
            <a:lvl6pPr marL="2256815" indent="0">
              <a:buNone/>
              <a:defRPr sz="1995"/>
            </a:lvl6pPr>
            <a:lvl7pPr marL="2708178" indent="0">
              <a:buNone/>
              <a:defRPr sz="1995"/>
            </a:lvl7pPr>
            <a:lvl8pPr marL="3159541" indent="0">
              <a:buNone/>
              <a:defRPr sz="1995"/>
            </a:lvl8pPr>
            <a:lvl9pPr marL="3610904" indent="0">
              <a:buNone/>
              <a:defRPr sz="1995"/>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360"/>
            </a:lvl1pPr>
            <a:lvl2pPr marL="451363" indent="0">
              <a:buNone/>
              <a:defRPr sz="1179"/>
            </a:lvl2pPr>
            <a:lvl3pPr marL="902726" indent="0">
              <a:buNone/>
              <a:defRPr sz="997"/>
            </a:lvl3pPr>
            <a:lvl4pPr marL="1354089" indent="0">
              <a:buNone/>
              <a:defRPr sz="907"/>
            </a:lvl4pPr>
            <a:lvl5pPr marL="1805452" indent="0">
              <a:buNone/>
              <a:defRPr sz="907"/>
            </a:lvl5pPr>
            <a:lvl6pPr marL="2256815" indent="0">
              <a:buNone/>
              <a:defRPr sz="907"/>
            </a:lvl6pPr>
            <a:lvl7pPr marL="2708178" indent="0">
              <a:buNone/>
              <a:defRPr sz="907"/>
            </a:lvl7pPr>
            <a:lvl8pPr marL="3159541" indent="0">
              <a:buNone/>
              <a:defRPr sz="907"/>
            </a:lvl8pPr>
            <a:lvl9pPr marL="3610904" indent="0">
              <a:buNone/>
              <a:defRPr sz="907"/>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FFB97C9-47B9-4780-B769-84AAB366576B}" type="datetimeFigureOut">
              <a:rPr lang="en-US" altLang="lt-LT"/>
              <a:pPr>
                <a:defRPr/>
              </a:pPr>
              <a:t>11/28/2018</a:t>
            </a:fld>
            <a:endParaRPr lang="en-US" altLang="lt-LT"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F0BF93-727D-4E05-95F5-8CFB01F11475}" type="slidenum">
              <a:rPr lang="en-US" altLang="lt-LT"/>
              <a:pPr>
                <a:defRPr/>
              </a:pPr>
              <a:t>‹#›</a:t>
            </a:fld>
            <a:endParaRPr lang="en-US" altLang="lt-LT" dirty="0"/>
          </a:p>
        </p:txBody>
      </p:sp>
    </p:spTree>
    <p:extLst>
      <p:ext uri="{BB962C8B-B14F-4D97-AF65-F5344CB8AC3E}">
        <p14:creationId xmlns:p14="http://schemas.microsoft.com/office/powerpoint/2010/main" val="636141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10235" y="274954"/>
            <a:ext cx="1097153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en-US" altLang="lt-LT" smtClean="0"/>
              <a:t>Click to edit Master title style</a:t>
            </a:r>
          </a:p>
        </p:txBody>
      </p:sp>
      <p:sp>
        <p:nvSpPr>
          <p:cNvPr id="1027" name="Text Placeholder 2"/>
          <p:cNvSpPr>
            <a:spLocks noGrp="1"/>
          </p:cNvSpPr>
          <p:nvPr>
            <p:ph type="body" idx="1"/>
          </p:nvPr>
        </p:nvSpPr>
        <p:spPr bwMode="auto">
          <a:xfrm>
            <a:off x="610235" y="1600776"/>
            <a:ext cx="10971531" cy="452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t" anchorCtr="0" compatLnSpc="1">
            <a:prstTxWarp prst="textNoShape">
              <a:avLst/>
            </a:prstTxWarp>
          </a:bodyPr>
          <a:lstStyle/>
          <a:p>
            <a:pPr lvl="0"/>
            <a:r>
              <a:rPr lang="en-US" altLang="lt-LT" smtClean="0"/>
              <a:t>Click to edit Master text styles</a:t>
            </a:r>
          </a:p>
          <a:p>
            <a:pPr lvl="1"/>
            <a:r>
              <a:rPr lang="en-US" altLang="lt-LT" smtClean="0"/>
              <a:t>Second level</a:t>
            </a:r>
          </a:p>
          <a:p>
            <a:pPr lvl="2"/>
            <a:r>
              <a:rPr lang="en-US" altLang="lt-LT" smtClean="0"/>
              <a:t>Third level</a:t>
            </a:r>
          </a:p>
          <a:p>
            <a:pPr lvl="3"/>
            <a:r>
              <a:rPr lang="en-US" altLang="lt-LT" smtClean="0"/>
              <a:t>Fourth level</a:t>
            </a:r>
          </a:p>
          <a:p>
            <a:pPr lvl="4"/>
            <a:r>
              <a:rPr lang="en-US" altLang="lt-LT" smtClean="0"/>
              <a:t>Fifth level</a:t>
            </a:r>
          </a:p>
        </p:txBody>
      </p:sp>
      <p:sp>
        <p:nvSpPr>
          <p:cNvPr id="4" name="Date Placeholder 3"/>
          <p:cNvSpPr>
            <a:spLocks noGrp="1"/>
          </p:cNvSpPr>
          <p:nvPr>
            <p:ph type="dt" sz="half" idx="2"/>
          </p:nvPr>
        </p:nvSpPr>
        <p:spPr>
          <a:xfrm>
            <a:off x="610234" y="6357038"/>
            <a:ext cx="2844739" cy="364206"/>
          </a:xfrm>
          <a:prstGeom prst="rect">
            <a:avLst/>
          </a:prstGeom>
        </p:spPr>
        <p:txBody>
          <a:bodyPr vert="horz" wrap="square" lIns="99551" tIns="49775" rIns="99551" bIns="49775" numCol="1" anchor="ctr" anchorCtr="0" compatLnSpc="1">
            <a:prstTxWarp prst="textNoShape">
              <a:avLst/>
            </a:prstTxWarp>
          </a:bodyPr>
          <a:lstStyle>
            <a:lvl1pPr eaLnBrk="1" hangingPunct="1">
              <a:defRPr sz="1179">
                <a:solidFill>
                  <a:srgbClr val="898989"/>
                </a:solidFill>
              </a:defRPr>
            </a:lvl1pPr>
          </a:lstStyle>
          <a:p>
            <a:pPr>
              <a:defRPr/>
            </a:pPr>
            <a:fld id="{B5F8FFBD-F8E1-4982-B184-A930D1BCA8F5}" type="datetimeFigureOut">
              <a:rPr lang="en-US" altLang="lt-LT"/>
              <a:pPr>
                <a:defRPr/>
              </a:pPr>
              <a:t>11/28/2018</a:t>
            </a:fld>
            <a:endParaRPr lang="en-US" altLang="lt-LT" dirty="0"/>
          </a:p>
        </p:txBody>
      </p:sp>
      <p:sp>
        <p:nvSpPr>
          <p:cNvPr id="5" name="Footer Placeholder 4"/>
          <p:cNvSpPr>
            <a:spLocks noGrp="1"/>
          </p:cNvSpPr>
          <p:nvPr>
            <p:ph type="ftr" sz="quarter" idx="3"/>
          </p:nvPr>
        </p:nvSpPr>
        <p:spPr>
          <a:xfrm>
            <a:off x="4164800" y="6357038"/>
            <a:ext cx="3862400" cy="364206"/>
          </a:xfrm>
          <a:prstGeom prst="rect">
            <a:avLst/>
          </a:prstGeom>
        </p:spPr>
        <p:txBody>
          <a:bodyPr vert="horz" lIns="99551" tIns="49775" rIns="99551" bIns="49775" rtlCol="0" anchor="ctr"/>
          <a:lstStyle>
            <a:lvl1pPr algn="ctr" defTabSz="451363" eaLnBrk="1" fontAlgn="auto" hangingPunct="1">
              <a:spcBef>
                <a:spcPts val="0"/>
              </a:spcBef>
              <a:spcAft>
                <a:spcPts val="0"/>
              </a:spcAft>
              <a:defRPr sz="1179">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027" y="6357038"/>
            <a:ext cx="2844739" cy="364206"/>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79">
                <a:solidFill>
                  <a:srgbClr val="898989"/>
                </a:solidFill>
              </a:defRPr>
            </a:lvl1pPr>
          </a:lstStyle>
          <a:p>
            <a:pPr>
              <a:defRPr/>
            </a:pPr>
            <a:fld id="{68BE63C0-12DA-4493-A94C-7C4A8093D586}" type="slidenum">
              <a:rPr lang="en-US" altLang="lt-LT"/>
              <a:pPr>
                <a:defRPr/>
              </a:pPr>
              <a:t>‹#›</a:t>
            </a:fld>
            <a:endParaRPr lang="en-US" altLang="lt-LT" dirty="0"/>
          </a:p>
        </p:txBody>
      </p:sp>
    </p:spTree>
    <p:extLst>
      <p:ext uri="{BB962C8B-B14F-4D97-AF65-F5344CB8AC3E}">
        <p14:creationId xmlns:p14="http://schemas.microsoft.com/office/powerpoint/2010/main" val="468056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0578" rtl="0" eaLnBrk="0" fontAlgn="base" hangingPunct="0">
        <a:spcBef>
          <a:spcPct val="0"/>
        </a:spcBef>
        <a:spcAft>
          <a:spcPct val="0"/>
        </a:spcAft>
        <a:defRPr sz="4353" kern="1200">
          <a:solidFill>
            <a:schemeClr val="tx1"/>
          </a:solidFill>
          <a:latin typeface="+mj-lt"/>
          <a:ea typeface="MS PGothic" pitchFamily="34" charset="-128"/>
          <a:cs typeface="ＭＳ Ｐゴシック" charset="0"/>
        </a:defRPr>
      </a:lvl1pPr>
      <a:lvl2pPr algn="ctr" defTabSz="450578" rtl="0" eaLnBrk="0" fontAlgn="base" hangingPunct="0">
        <a:spcBef>
          <a:spcPct val="0"/>
        </a:spcBef>
        <a:spcAft>
          <a:spcPct val="0"/>
        </a:spcAft>
        <a:defRPr sz="4353">
          <a:solidFill>
            <a:schemeClr val="tx1"/>
          </a:solidFill>
          <a:latin typeface="Calibri" charset="0"/>
          <a:ea typeface="MS PGothic" pitchFamily="34" charset="-128"/>
          <a:cs typeface="ＭＳ Ｐゴシック" charset="0"/>
        </a:defRPr>
      </a:lvl2pPr>
      <a:lvl3pPr algn="ctr" defTabSz="450578" rtl="0" eaLnBrk="0" fontAlgn="base" hangingPunct="0">
        <a:spcBef>
          <a:spcPct val="0"/>
        </a:spcBef>
        <a:spcAft>
          <a:spcPct val="0"/>
        </a:spcAft>
        <a:defRPr sz="4353">
          <a:solidFill>
            <a:schemeClr val="tx1"/>
          </a:solidFill>
          <a:latin typeface="Calibri" charset="0"/>
          <a:ea typeface="MS PGothic" pitchFamily="34" charset="-128"/>
          <a:cs typeface="ＭＳ Ｐゴシック" charset="0"/>
        </a:defRPr>
      </a:lvl3pPr>
      <a:lvl4pPr algn="ctr" defTabSz="450578" rtl="0" eaLnBrk="0" fontAlgn="base" hangingPunct="0">
        <a:spcBef>
          <a:spcPct val="0"/>
        </a:spcBef>
        <a:spcAft>
          <a:spcPct val="0"/>
        </a:spcAft>
        <a:defRPr sz="4353">
          <a:solidFill>
            <a:schemeClr val="tx1"/>
          </a:solidFill>
          <a:latin typeface="Calibri" charset="0"/>
          <a:ea typeface="MS PGothic" pitchFamily="34" charset="-128"/>
          <a:cs typeface="ＭＳ Ｐゴシック" charset="0"/>
        </a:defRPr>
      </a:lvl4pPr>
      <a:lvl5pPr algn="ctr" defTabSz="450578" rtl="0" eaLnBrk="0" fontAlgn="base" hangingPunct="0">
        <a:spcBef>
          <a:spcPct val="0"/>
        </a:spcBef>
        <a:spcAft>
          <a:spcPct val="0"/>
        </a:spcAft>
        <a:defRPr sz="4353">
          <a:solidFill>
            <a:schemeClr val="tx1"/>
          </a:solidFill>
          <a:latin typeface="Calibri" charset="0"/>
          <a:ea typeface="MS PGothic" pitchFamily="34" charset="-128"/>
          <a:cs typeface="ＭＳ Ｐゴシック" charset="0"/>
        </a:defRPr>
      </a:lvl5pPr>
      <a:lvl6pPr marL="414589" algn="ctr" defTabSz="450578" rtl="0" fontAlgn="base">
        <a:spcBef>
          <a:spcPct val="0"/>
        </a:spcBef>
        <a:spcAft>
          <a:spcPct val="0"/>
        </a:spcAft>
        <a:defRPr sz="4353">
          <a:solidFill>
            <a:schemeClr val="tx1"/>
          </a:solidFill>
          <a:latin typeface="Calibri" charset="0"/>
          <a:ea typeface="ＭＳ Ｐゴシック" charset="0"/>
          <a:cs typeface="ＭＳ Ｐゴシック" charset="0"/>
        </a:defRPr>
      </a:lvl6pPr>
      <a:lvl7pPr marL="829178" algn="ctr" defTabSz="450578" rtl="0" fontAlgn="base">
        <a:spcBef>
          <a:spcPct val="0"/>
        </a:spcBef>
        <a:spcAft>
          <a:spcPct val="0"/>
        </a:spcAft>
        <a:defRPr sz="4353">
          <a:solidFill>
            <a:schemeClr val="tx1"/>
          </a:solidFill>
          <a:latin typeface="Calibri" charset="0"/>
          <a:ea typeface="ＭＳ Ｐゴシック" charset="0"/>
          <a:cs typeface="ＭＳ Ｐゴシック" charset="0"/>
        </a:defRPr>
      </a:lvl7pPr>
      <a:lvl8pPr marL="1243767" algn="ctr" defTabSz="450578" rtl="0" fontAlgn="base">
        <a:spcBef>
          <a:spcPct val="0"/>
        </a:spcBef>
        <a:spcAft>
          <a:spcPct val="0"/>
        </a:spcAft>
        <a:defRPr sz="4353">
          <a:solidFill>
            <a:schemeClr val="tx1"/>
          </a:solidFill>
          <a:latin typeface="Calibri" charset="0"/>
          <a:ea typeface="ＭＳ Ｐゴシック" charset="0"/>
          <a:cs typeface="ＭＳ Ｐゴシック" charset="0"/>
        </a:defRPr>
      </a:lvl8pPr>
      <a:lvl9pPr marL="1658356" algn="ctr" defTabSz="450578" rtl="0" fontAlgn="base">
        <a:spcBef>
          <a:spcPct val="0"/>
        </a:spcBef>
        <a:spcAft>
          <a:spcPct val="0"/>
        </a:spcAft>
        <a:defRPr sz="4353">
          <a:solidFill>
            <a:schemeClr val="tx1"/>
          </a:solidFill>
          <a:latin typeface="Calibri" charset="0"/>
          <a:ea typeface="ＭＳ Ｐゴシック" charset="0"/>
          <a:cs typeface="ＭＳ Ｐゴシック" charset="0"/>
        </a:defRPr>
      </a:lvl9pPr>
    </p:titleStyle>
    <p:bodyStyle>
      <a:lvl1pPr marL="338294" indent="-338294" algn="l" defTabSz="450578" rtl="0" eaLnBrk="0" fontAlgn="base" hangingPunct="0">
        <a:spcBef>
          <a:spcPct val="20000"/>
        </a:spcBef>
        <a:spcAft>
          <a:spcPct val="0"/>
        </a:spcAft>
        <a:buFont typeface="Arial" panose="020B0604020202020204" pitchFamily="34" charset="0"/>
        <a:buChar char="•"/>
        <a:defRPr sz="3174" kern="1200">
          <a:solidFill>
            <a:schemeClr val="tx1"/>
          </a:solidFill>
          <a:latin typeface="+mn-lt"/>
          <a:ea typeface="MS PGothic" pitchFamily="34" charset="-128"/>
          <a:cs typeface="ＭＳ Ｐゴシック" charset="0"/>
        </a:defRPr>
      </a:lvl1pPr>
      <a:lvl2pPr marL="732729" indent="-280712" algn="l" defTabSz="450578" rtl="0" eaLnBrk="0" fontAlgn="base" hangingPunct="0">
        <a:spcBef>
          <a:spcPct val="20000"/>
        </a:spcBef>
        <a:spcAft>
          <a:spcPct val="0"/>
        </a:spcAft>
        <a:buFont typeface="Arial" panose="020B0604020202020204" pitchFamily="34" charset="0"/>
        <a:buChar char="–"/>
        <a:defRPr sz="2720" kern="1200">
          <a:solidFill>
            <a:schemeClr val="tx1"/>
          </a:solidFill>
          <a:latin typeface="+mn-lt"/>
          <a:ea typeface="MS PGothic" pitchFamily="34" charset="-128"/>
          <a:cs typeface="+mn-cs"/>
        </a:defRPr>
      </a:lvl2pPr>
      <a:lvl3pPr marL="1127164" indent="-224569" algn="l" defTabSz="450578" rtl="0" eaLnBrk="0" fontAlgn="base" hangingPunct="0">
        <a:spcBef>
          <a:spcPct val="20000"/>
        </a:spcBef>
        <a:spcAft>
          <a:spcPct val="0"/>
        </a:spcAft>
        <a:buFont typeface="Arial" panose="020B0604020202020204" pitchFamily="34" charset="0"/>
        <a:buChar char="•"/>
        <a:defRPr sz="2358" kern="1200">
          <a:solidFill>
            <a:schemeClr val="tx1"/>
          </a:solidFill>
          <a:latin typeface="+mn-lt"/>
          <a:ea typeface="MS PGothic" pitchFamily="34" charset="-128"/>
          <a:cs typeface="+mn-cs"/>
        </a:defRPr>
      </a:lvl3pPr>
      <a:lvl4pPr marL="1579181" indent="-224569" algn="l" defTabSz="450578" rtl="0" eaLnBrk="0" fontAlgn="base" hangingPunct="0">
        <a:spcBef>
          <a:spcPct val="20000"/>
        </a:spcBef>
        <a:spcAft>
          <a:spcPct val="0"/>
        </a:spcAft>
        <a:buFont typeface="Arial" panose="020B0604020202020204" pitchFamily="34" charset="0"/>
        <a:buChar char="–"/>
        <a:defRPr sz="1995" kern="1200">
          <a:solidFill>
            <a:schemeClr val="tx1"/>
          </a:solidFill>
          <a:latin typeface="+mn-lt"/>
          <a:ea typeface="MS PGothic" pitchFamily="34" charset="-128"/>
          <a:cs typeface="+mn-cs"/>
        </a:defRPr>
      </a:lvl4pPr>
      <a:lvl5pPr marL="2029758" indent="-224569" algn="l" defTabSz="450578" rtl="0" eaLnBrk="0" fontAlgn="base" hangingPunct="0">
        <a:spcBef>
          <a:spcPct val="20000"/>
        </a:spcBef>
        <a:spcAft>
          <a:spcPct val="0"/>
        </a:spcAft>
        <a:buFont typeface="Arial" panose="020B0604020202020204" pitchFamily="34" charset="0"/>
        <a:buChar char="»"/>
        <a:defRPr sz="1995" kern="1200">
          <a:solidFill>
            <a:schemeClr val="tx1"/>
          </a:solidFill>
          <a:latin typeface="+mn-lt"/>
          <a:ea typeface="MS PGothic" pitchFamily="34" charset="-128"/>
          <a:cs typeface="+mn-cs"/>
        </a:defRPr>
      </a:lvl5pPr>
      <a:lvl6pPr marL="2482496" indent="-225682" algn="l" defTabSz="451363" rtl="0" eaLnBrk="1" latinLnBrk="0" hangingPunct="1">
        <a:spcBef>
          <a:spcPct val="20000"/>
        </a:spcBef>
        <a:buFont typeface="Arial"/>
        <a:buChar char="•"/>
        <a:defRPr sz="1995" kern="1200">
          <a:solidFill>
            <a:schemeClr val="tx1"/>
          </a:solidFill>
          <a:latin typeface="+mn-lt"/>
          <a:ea typeface="+mn-ea"/>
          <a:cs typeface="+mn-cs"/>
        </a:defRPr>
      </a:lvl6pPr>
      <a:lvl7pPr marL="2933860" indent="-225682" algn="l" defTabSz="451363" rtl="0" eaLnBrk="1" latinLnBrk="0" hangingPunct="1">
        <a:spcBef>
          <a:spcPct val="20000"/>
        </a:spcBef>
        <a:buFont typeface="Arial"/>
        <a:buChar char="•"/>
        <a:defRPr sz="1995" kern="1200">
          <a:solidFill>
            <a:schemeClr val="tx1"/>
          </a:solidFill>
          <a:latin typeface="+mn-lt"/>
          <a:ea typeface="+mn-ea"/>
          <a:cs typeface="+mn-cs"/>
        </a:defRPr>
      </a:lvl7pPr>
      <a:lvl8pPr marL="3385222" indent="-225682" algn="l" defTabSz="451363" rtl="0" eaLnBrk="1" latinLnBrk="0" hangingPunct="1">
        <a:spcBef>
          <a:spcPct val="20000"/>
        </a:spcBef>
        <a:buFont typeface="Arial"/>
        <a:buChar char="•"/>
        <a:defRPr sz="1995" kern="1200">
          <a:solidFill>
            <a:schemeClr val="tx1"/>
          </a:solidFill>
          <a:latin typeface="+mn-lt"/>
          <a:ea typeface="+mn-ea"/>
          <a:cs typeface="+mn-cs"/>
        </a:defRPr>
      </a:lvl8pPr>
      <a:lvl9pPr marL="3836586" indent="-225682" algn="l" defTabSz="451363" rtl="0" eaLnBrk="1" latinLnBrk="0" hangingPunct="1">
        <a:spcBef>
          <a:spcPct val="20000"/>
        </a:spcBef>
        <a:buFont typeface="Arial"/>
        <a:buChar char="•"/>
        <a:defRPr sz="1995" kern="1200">
          <a:solidFill>
            <a:schemeClr val="tx1"/>
          </a:solidFill>
          <a:latin typeface="+mn-lt"/>
          <a:ea typeface="+mn-ea"/>
          <a:cs typeface="+mn-cs"/>
        </a:defRPr>
      </a:lvl9pPr>
    </p:bodyStyle>
    <p:otherStyle>
      <a:defPPr>
        <a:defRPr lang="en-US"/>
      </a:defPPr>
      <a:lvl1pPr marL="0" algn="l" defTabSz="451363" rtl="0" eaLnBrk="1" latinLnBrk="0" hangingPunct="1">
        <a:defRPr sz="1814" kern="1200">
          <a:solidFill>
            <a:schemeClr val="tx1"/>
          </a:solidFill>
          <a:latin typeface="+mn-lt"/>
          <a:ea typeface="+mn-ea"/>
          <a:cs typeface="+mn-cs"/>
        </a:defRPr>
      </a:lvl1pPr>
      <a:lvl2pPr marL="451363" algn="l" defTabSz="451363" rtl="0" eaLnBrk="1" latinLnBrk="0" hangingPunct="1">
        <a:defRPr sz="1814" kern="1200">
          <a:solidFill>
            <a:schemeClr val="tx1"/>
          </a:solidFill>
          <a:latin typeface="+mn-lt"/>
          <a:ea typeface="+mn-ea"/>
          <a:cs typeface="+mn-cs"/>
        </a:defRPr>
      </a:lvl2pPr>
      <a:lvl3pPr marL="902726" algn="l" defTabSz="451363" rtl="0" eaLnBrk="1" latinLnBrk="0" hangingPunct="1">
        <a:defRPr sz="1814" kern="1200">
          <a:solidFill>
            <a:schemeClr val="tx1"/>
          </a:solidFill>
          <a:latin typeface="+mn-lt"/>
          <a:ea typeface="+mn-ea"/>
          <a:cs typeface="+mn-cs"/>
        </a:defRPr>
      </a:lvl3pPr>
      <a:lvl4pPr marL="1354089" algn="l" defTabSz="451363" rtl="0" eaLnBrk="1" latinLnBrk="0" hangingPunct="1">
        <a:defRPr sz="1814" kern="1200">
          <a:solidFill>
            <a:schemeClr val="tx1"/>
          </a:solidFill>
          <a:latin typeface="+mn-lt"/>
          <a:ea typeface="+mn-ea"/>
          <a:cs typeface="+mn-cs"/>
        </a:defRPr>
      </a:lvl4pPr>
      <a:lvl5pPr marL="1805452" algn="l" defTabSz="451363" rtl="0" eaLnBrk="1" latinLnBrk="0" hangingPunct="1">
        <a:defRPr sz="1814" kern="1200">
          <a:solidFill>
            <a:schemeClr val="tx1"/>
          </a:solidFill>
          <a:latin typeface="+mn-lt"/>
          <a:ea typeface="+mn-ea"/>
          <a:cs typeface="+mn-cs"/>
        </a:defRPr>
      </a:lvl5pPr>
      <a:lvl6pPr marL="2256815" algn="l" defTabSz="451363" rtl="0" eaLnBrk="1" latinLnBrk="0" hangingPunct="1">
        <a:defRPr sz="1814" kern="1200">
          <a:solidFill>
            <a:schemeClr val="tx1"/>
          </a:solidFill>
          <a:latin typeface="+mn-lt"/>
          <a:ea typeface="+mn-ea"/>
          <a:cs typeface="+mn-cs"/>
        </a:defRPr>
      </a:lvl6pPr>
      <a:lvl7pPr marL="2708178" algn="l" defTabSz="451363" rtl="0" eaLnBrk="1" latinLnBrk="0" hangingPunct="1">
        <a:defRPr sz="1814" kern="1200">
          <a:solidFill>
            <a:schemeClr val="tx1"/>
          </a:solidFill>
          <a:latin typeface="+mn-lt"/>
          <a:ea typeface="+mn-ea"/>
          <a:cs typeface="+mn-cs"/>
        </a:defRPr>
      </a:lvl7pPr>
      <a:lvl8pPr marL="3159541" algn="l" defTabSz="451363" rtl="0" eaLnBrk="1" latinLnBrk="0" hangingPunct="1">
        <a:defRPr sz="1814" kern="1200">
          <a:solidFill>
            <a:schemeClr val="tx1"/>
          </a:solidFill>
          <a:latin typeface="+mn-lt"/>
          <a:ea typeface="+mn-ea"/>
          <a:cs typeface="+mn-cs"/>
        </a:defRPr>
      </a:lvl8pPr>
      <a:lvl9pPr marL="3610904" algn="l" defTabSz="451363" rtl="0" eaLnBrk="1" latinLnBrk="0" hangingPunct="1">
        <a:defRPr sz="18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tar.lt/portal/lt/legalAct/5a333640af3511e39b958c81fb177d0b/hlTtevCMab" TargetMode="External"/><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65698" y="-349810"/>
            <a:ext cx="9450624"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3" name="TextBox 9"/>
          <p:cNvSpPr txBox="1">
            <a:spLocks noChangeArrowheads="1"/>
          </p:cNvSpPr>
          <p:nvPr/>
        </p:nvSpPr>
        <p:spPr bwMode="auto">
          <a:xfrm>
            <a:off x="1949386" y="312382"/>
            <a:ext cx="8052824" cy="45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3" tIns="45136" rIns="90273" bIns="45136">
            <a:spAutoFit/>
          </a:bodyPr>
          <a:lstStyle>
            <a:lvl1pPr defTabSz="449263">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defTabSz="449263">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defTabSz="449263">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PASIŪLYMŲ DĖL PROJEKTŲ ATRANKOS KRITERIJŲ NUSTATYMO </a:t>
            </a:r>
          </a:p>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IR (AR) KEITIMO PRISTATYMAS</a:t>
            </a:r>
            <a:endParaRPr lang="lt-LT" altLang="lt-LT" sz="1451">
              <a:solidFill>
                <a:srgbClr val="000000"/>
              </a:solidFill>
              <a:latin typeface="Arial" panose="020B0604020202020204" pitchFamily="34" charset="0"/>
            </a:endParaRPr>
          </a:p>
        </p:txBody>
      </p:sp>
      <p:sp>
        <p:nvSpPr>
          <p:cNvPr id="71684" name="TextBox 5"/>
          <p:cNvSpPr txBox="1">
            <a:spLocks noChangeArrowheads="1"/>
          </p:cNvSpPr>
          <p:nvPr/>
        </p:nvSpPr>
        <p:spPr bwMode="auto">
          <a:xfrm>
            <a:off x="2100539" y="1413635"/>
            <a:ext cx="8052824" cy="34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defTabSz="450578" fontAlgn="base">
              <a:spcBef>
                <a:spcPct val="0"/>
              </a:spcBef>
              <a:spcAft>
                <a:spcPct val="0"/>
              </a:spcAft>
              <a:buNone/>
            </a:pPr>
            <a:endParaRPr lang="en-US" altLang="lt-LT" sz="1632">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134687031"/>
              </p:ext>
            </p:extLst>
          </p:nvPr>
        </p:nvGraphicFramePr>
        <p:xfrm>
          <a:off x="1657158" y="1108451"/>
          <a:ext cx="9067704" cy="5526612"/>
        </p:xfrm>
        <a:graphic>
          <a:graphicData uri="http://schemas.openxmlformats.org/drawingml/2006/table">
            <a:tbl>
              <a:tblPr firstRow="1" bandRow="1">
                <a:tableStyleId>{5C22544A-7EE6-4342-B048-85BDC9FD1C3A}</a:tableStyleId>
              </a:tblPr>
              <a:tblGrid>
                <a:gridCol w="3365292">
                  <a:extLst>
                    <a:ext uri="{9D8B030D-6E8A-4147-A177-3AD203B41FA5}">
                      <a16:colId xmlns:a16="http://schemas.microsoft.com/office/drawing/2014/main" val="20000"/>
                    </a:ext>
                  </a:extLst>
                </a:gridCol>
                <a:gridCol w="5702412">
                  <a:extLst>
                    <a:ext uri="{9D8B030D-6E8A-4147-A177-3AD203B41FA5}">
                      <a16:colId xmlns:a16="http://schemas.microsoft.com/office/drawing/2014/main" val="20001"/>
                    </a:ext>
                  </a:extLst>
                </a:gridCol>
              </a:tblGrid>
              <a:tr h="762004">
                <a:tc>
                  <a:txBody>
                    <a:bodyPr/>
                    <a:lstStyle/>
                    <a:p>
                      <a:r>
                        <a:rPr lang="lt-LT" sz="1500" dirty="0" smtClean="0">
                          <a:latin typeface="Arial" panose="020B0604020202020204" pitchFamily="34" charset="0"/>
                          <a:cs typeface="Arial" panose="020B0604020202020204" pitchFamily="34" charset="0"/>
                        </a:rPr>
                        <a:t>Pasiūlymus dėl projektų atrankos kriterijų nustatymo ir (ar) keitimo teikianti institucija:</a:t>
                      </a:r>
                      <a:endParaRPr lang="lt-LT" sz="1500" dirty="0">
                        <a:latin typeface="Arial" panose="020B0604020202020204" pitchFamily="34" charset="0"/>
                        <a:cs typeface="Arial" panose="020B0604020202020204" pitchFamily="34" charset="0"/>
                      </a:endParaRPr>
                    </a:p>
                  </a:txBody>
                  <a:tcPr marL="82930" marR="82930" marT="41451" marB="41451"/>
                </a:tc>
                <a:tc>
                  <a:txBody>
                    <a:bodyPr/>
                    <a:lstStyle/>
                    <a:p>
                      <a:pPr marL="0" marR="0" lvl="0" indent="0" algn="l" defTabSz="497754" rtl="0" eaLnBrk="1" fontAlgn="auto" latinLnBrk="0" hangingPunct="1">
                        <a:lnSpc>
                          <a:spcPct val="100000"/>
                        </a:lnSpc>
                        <a:spcBef>
                          <a:spcPts val="0"/>
                        </a:spcBef>
                        <a:spcAft>
                          <a:spcPts val="0"/>
                        </a:spcAft>
                        <a:buClrTx/>
                        <a:buSzTx/>
                        <a:buFontTx/>
                        <a:buNone/>
                        <a:tabLst/>
                        <a:defRPr/>
                      </a:pPr>
                      <a:r>
                        <a:rPr lang="lt-LT" sz="1500" dirty="0" smtClean="0">
                          <a:latin typeface="Arial" panose="020B0604020202020204" pitchFamily="34" charset="0"/>
                          <a:cs typeface="Arial" panose="020B0604020202020204" pitchFamily="34" charset="0"/>
                        </a:rPr>
                        <a:t>Ūkio</a:t>
                      </a:r>
                      <a:r>
                        <a:rPr lang="lt-LT" sz="1500" baseline="0" dirty="0" smtClean="0">
                          <a:latin typeface="Arial" panose="020B0604020202020204" pitchFamily="34" charset="0"/>
                          <a:cs typeface="Arial" panose="020B0604020202020204" pitchFamily="34" charset="0"/>
                        </a:rPr>
                        <a:t> ministerija</a:t>
                      </a:r>
                      <a:endParaRPr lang="lt-LT" sz="1500" dirty="0" smtClean="0">
                        <a:latin typeface="Arial" panose="020B0604020202020204" pitchFamily="34" charset="0"/>
                        <a:cs typeface="Arial" panose="020B0604020202020204" pitchFamily="34" charset="0"/>
                      </a:endParaRPr>
                    </a:p>
                    <a:p>
                      <a:endParaRPr lang="lt-LT" sz="1500" dirty="0"/>
                    </a:p>
                  </a:txBody>
                  <a:tcPr marL="82930" marR="82930" marT="41451" marB="41451"/>
                </a:tc>
                <a:extLst>
                  <a:ext uri="{0D108BD9-81ED-4DB2-BD59-A6C34878D82A}">
                    <a16:rowId xmlns:a16="http://schemas.microsoft.com/office/drawing/2014/main" val="10000"/>
                  </a:ext>
                </a:extLst>
              </a:tr>
              <a:tr h="536222">
                <a:tc>
                  <a:txBody>
                    <a:bodyPr/>
                    <a:lstStyle/>
                    <a:p>
                      <a:r>
                        <a:rPr lang="lt-LT" sz="1500" b="1" dirty="0" smtClean="0">
                          <a:latin typeface="Arial" panose="020B0604020202020204" pitchFamily="34" charset="0"/>
                          <a:cs typeface="Arial" panose="020B0604020202020204" pitchFamily="34" charset="0"/>
                        </a:rPr>
                        <a:t>Veiksmų programos įgyvendinimo priemonės kodas ir pavadinimas:</a:t>
                      </a:r>
                      <a:endParaRPr lang="lt-LT" sz="1500" b="1" dirty="0">
                        <a:latin typeface="Arial" panose="020B0604020202020204" pitchFamily="34" charset="0"/>
                        <a:cs typeface="Arial" panose="020B0604020202020204" pitchFamily="34" charset="0"/>
                      </a:endParaRPr>
                    </a:p>
                  </a:txBody>
                  <a:tcPr marL="82930" marR="82930" marT="41451" marB="41451"/>
                </a:tc>
                <a:tc>
                  <a:txBody>
                    <a:bodyPr/>
                    <a:lstStyle/>
                    <a:p>
                      <a:pPr algn="l"/>
                      <a:r>
                        <a:rPr lang="lt-LT" sz="1500" b="1" kern="1200" dirty="0" smtClean="0">
                          <a:solidFill>
                            <a:schemeClr val="dk1"/>
                          </a:solidFill>
                          <a:effectLst/>
                          <a:latin typeface="Arial" panose="020B0604020202020204" pitchFamily="34" charset="0"/>
                          <a:ea typeface="+mn-ea"/>
                          <a:cs typeface="Arial" panose="020B0604020202020204" pitchFamily="34" charset="0"/>
                        </a:rPr>
                        <a:t>Nr. 05.4.1-LVPA-R-821 „Savivaldybes jungiančių turizmo trasų ir turizmo maršrutų informacinės infrastruktūros plėtra“</a:t>
                      </a:r>
                    </a:p>
                  </a:txBody>
                  <a:tcPr marL="82930" marR="82930" marT="41451" marB="41451"/>
                </a:tc>
                <a:extLst>
                  <a:ext uri="{0D108BD9-81ED-4DB2-BD59-A6C34878D82A}">
                    <a16:rowId xmlns:a16="http://schemas.microsoft.com/office/drawing/2014/main" val="10001"/>
                  </a:ext>
                </a:extLst>
              </a:tr>
              <a:tr h="1635200">
                <a:tc>
                  <a:txBody>
                    <a:bodyPr/>
                    <a:lstStyle/>
                    <a:p>
                      <a:pPr marL="0" marR="0" indent="0" algn="l" defTabSz="497754" rtl="0" eaLnBrk="1" fontAlgn="auto" latinLnBrk="0" hangingPunct="1">
                        <a:lnSpc>
                          <a:spcPct val="100000"/>
                        </a:lnSpc>
                        <a:spcBef>
                          <a:spcPts val="0"/>
                        </a:spcBef>
                        <a:spcAft>
                          <a:spcPts val="0"/>
                        </a:spcAft>
                        <a:buClrTx/>
                        <a:buSzTx/>
                        <a:buFontTx/>
                        <a:buNone/>
                        <a:tabLst/>
                        <a:defRPr/>
                      </a:pPr>
                      <a:r>
                        <a:rPr lang="lt-LT" sz="1500" b="1" dirty="0" smtClean="0">
                          <a:solidFill>
                            <a:schemeClr val="tx1"/>
                          </a:solidFill>
                          <a:latin typeface="Arial" panose="020B0604020202020204" pitchFamily="34" charset="0"/>
                          <a:cs typeface="Arial" panose="020B0604020202020204" pitchFamily="34" charset="0"/>
                        </a:rPr>
                        <a:t>Kitos ministerijos administruojamos priemonės (patvirtintos ir planuojamos), kuriomis siekiama Veiksmų</a:t>
                      </a:r>
                      <a:r>
                        <a:rPr lang="lt-LT" sz="1500" b="1" baseline="0" dirty="0" smtClean="0">
                          <a:solidFill>
                            <a:schemeClr val="tx1"/>
                          </a:solidFill>
                          <a:latin typeface="Arial" panose="020B0604020202020204" pitchFamily="34" charset="0"/>
                          <a:cs typeface="Arial" panose="020B0604020202020204" pitchFamily="34" charset="0"/>
                        </a:rPr>
                        <a:t> programos konkretaus uždavinio tikslų</a:t>
                      </a:r>
                      <a:endParaRPr lang="lt-LT" sz="1500" b="1" dirty="0" smtClean="0">
                        <a:solidFill>
                          <a:schemeClr val="tx1"/>
                        </a:solidFill>
                        <a:latin typeface="Arial" panose="020B0604020202020204" pitchFamily="34" charset="0"/>
                        <a:cs typeface="Arial" panose="020B0604020202020204" pitchFamily="34" charset="0"/>
                      </a:endParaRPr>
                    </a:p>
                  </a:txBody>
                  <a:tcPr marL="82930" marR="82930" marT="41451" marB="41451"/>
                </a:tc>
                <a:tc>
                  <a:txBody>
                    <a:bodyPr/>
                    <a:lstStyle/>
                    <a:p>
                      <a:pPr algn="l"/>
                      <a:r>
                        <a:rPr lang="lt-LT" sz="1500" kern="1200" dirty="0" smtClean="0">
                          <a:solidFill>
                            <a:schemeClr val="dk1"/>
                          </a:solidFill>
                          <a:effectLst/>
                          <a:latin typeface="Arial" panose="020B0604020202020204" pitchFamily="34" charset="0"/>
                          <a:ea typeface="+mn-ea"/>
                          <a:cs typeface="Arial" panose="020B0604020202020204" pitchFamily="34" charset="0"/>
                        </a:rPr>
                        <a:t>5.4.1. konkretus uždavinys „Padidinti kultūros ir gamtos paveldo aktualumą, lankomumą ir žinomumą, visuomenės informuotumą apie juos supančią aplinką“. Priemonės:</a:t>
                      </a:r>
                    </a:p>
                    <a:p>
                      <a:pPr algn="l"/>
                      <a:r>
                        <a:rPr lang="lt-LT" sz="1500" kern="1200" dirty="0" smtClean="0">
                          <a:solidFill>
                            <a:schemeClr val="dk1"/>
                          </a:solidFill>
                          <a:effectLst/>
                          <a:latin typeface="Arial" panose="020B0604020202020204" pitchFamily="34" charset="0"/>
                          <a:ea typeface="+mn-ea"/>
                          <a:cs typeface="Arial" panose="020B0604020202020204" pitchFamily="34" charset="0"/>
                        </a:rPr>
                        <a:t>Nr. 05.4.1-LVPA-V-812 „Nacionalinių turizmo maršrutų, trasų ir produktų rinkodara bei turizmo ženklinimo infrastruktūros plėtra“;</a:t>
                      </a:r>
                    </a:p>
                    <a:p>
                      <a:pPr algn="l"/>
                      <a:r>
                        <a:rPr lang="lt-LT" sz="1500" kern="1200" dirty="0" smtClean="0">
                          <a:solidFill>
                            <a:schemeClr val="dk1"/>
                          </a:solidFill>
                          <a:effectLst/>
                          <a:latin typeface="Arial" panose="020B0604020202020204" pitchFamily="34" charset="0"/>
                          <a:ea typeface="+mn-ea"/>
                          <a:cs typeface="Arial" panose="020B0604020202020204" pitchFamily="34" charset="0"/>
                        </a:rPr>
                        <a:t>Nr. 05.4.1-LVPA-K-808 „Prioritetinių turizmo plėtros regionų </a:t>
                      </a:r>
                    </a:p>
                    <a:p>
                      <a:pPr algn="l"/>
                      <a:r>
                        <a:rPr lang="lt-LT" sz="1500" kern="1200" dirty="0" smtClean="0">
                          <a:solidFill>
                            <a:schemeClr val="dk1"/>
                          </a:solidFill>
                          <a:effectLst/>
                          <a:latin typeface="Arial" panose="020B0604020202020204" pitchFamily="34" charset="0"/>
                          <a:ea typeface="+mn-ea"/>
                          <a:cs typeface="Arial" panose="020B0604020202020204" pitchFamily="34" charset="0"/>
                        </a:rPr>
                        <a:t>e-rinkodara“.</a:t>
                      </a:r>
                    </a:p>
                  </a:txBody>
                  <a:tcPr marL="82930" marR="82930" marT="41451" marB="41451"/>
                </a:tc>
                <a:extLst>
                  <a:ext uri="{0D108BD9-81ED-4DB2-BD59-A6C34878D82A}">
                    <a16:rowId xmlns:a16="http://schemas.microsoft.com/office/drawing/2014/main" val="10002"/>
                  </a:ext>
                </a:extLst>
              </a:tr>
              <a:tr h="536222">
                <a:tc>
                  <a:txBody>
                    <a:bodyPr/>
                    <a:lstStyle/>
                    <a:p>
                      <a:r>
                        <a:rPr lang="lt-LT" sz="1500" b="1" dirty="0" smtClean="0">
                          <a:latin typeface="Arial" panose="020B0604020202020204" pitchFamily="34" charset="0"/>
                          <a:cs typeface="Arial" panose="020B0604020202020204" pitchFamily="34" charset="0"/>
                        </a:rPr>
                        <a:t>Priemonei skirtų ES fondų lėšų suma (mln. EUR):</a:t>
                      </a:r>
                      <a:endParaRPr lang="lt-LT" sz="1500" b="1" dirty="0">
                        <a:latin typeface="Arial" panose="020B0604020202020204" pitchFamily="34" charset="0"/>
                        <a:cs typeface="Arial" panose="020B0604020202020204" pitchFamily="34" charset="0"/>
                      </a:endParaRPr>
                    </a:p>
                  </a:txBody>
                  <a:tcPr marL="82930" marR="82930" marT="41451" marB="41451"/>
                </a:tc>
                <a:tc>
                  <a:txBody>
                    <a:bodyPr/>
                    <a:lstStyle/>
                    <a:p>
                      <a:r>
                        <a:rPr lang="lt-LT" sz="1500" kern="1200" dirty="0" smtClean="0">
                          <a:solidFill>
                            <a:schemeClr val="dk1"/>
                          </a:solidFill>
                          <a:effectLst/>
                          <a:latin typeface="Arial" panose="020B0604020202020204" pitchFamily="34" charset="0"/>
                          <a:ea typeface="+mn-ea"/>
                          <a:cs typeface="Arial" panose="020B0604020202020204" pitchFamily="34" charset="0"/>
                        </a:rPr>
                        <a:t>5,79 mln. </a:t>
                      </a:r>
                      <a:r>
                        <a:rPr lang="lt-LT" sz="1500" kern="1200" dirty="0" err="1" smtClean="0">
                          <a:solidFill>
                            <a:schemeClr val="dk1"/>
                          </a:solidFill>
                          <a:effectLst/>
                          <a:latin typeface="Arial" panose="020B0604020202020204" pitchFamily="34" charset="0"/>
                          <a:ea typeface="+mn-ea"/>
                          <a:cs typeface="Arial" panose="020B0604020202020204" pitchFamily="34" charset="0"/>
                        </a:rPr>
                        <a:t>Eur</a:t>
                      </a:r>
                      <a:r>
                        <a:rPr lang="lt-LT" sz="1500" kern="1200" dirty="0" smtClean="0">
                          <a:solidFill>
                            <a:schemeClr val="dk1"/>
                          </a:solidFill>
                          <a:effectLst/>
                          <a:latin typeface="Arial" panose="020B0604020202020204" pitchFamily="34" charset="0"/>
                          <a:ea typeface="+mn-ea"/>
                          <a:cs typeface="Arial" panose="020B0604020202020204" pitchFamily="34" charset="0"/>
                        </a:rPr>
                        <a:t>.</a:t>
                      </a:r>
                      <a:endParaRPr lang="lt-LT" sz="1500" dirty="0">
                        <a:latin typeface="Arial" panose="020B0604020202020204" pitchFamily="34" charset="0"/>
                        <a:cs typeface="Arial" panose="020B0604020202020204" pitchFamily="34" charset="0"/>
                      </a:endParaRPr>
                    </a:p>
                  </a:txBody>
                  <a:tcPr marL="82930" marR="82930" marT="41451" marB="41451"/>
                </a:tc>
                <a:extLst>
                  <a:ext uri="{0D108BD9-81ED-4DB2-BD59-A6C34878D82A}">
                    <a16:rowId xmlns:a16="http://schemas.microsoft.com/office/drawing/2014/main" val="10003"/>
                  </a:ext>
                </a:extLst>
              </a:tr>
              <a:tr h="310441">
                <a:tc>
                  <a:txBody>
                    <a:bodyPr/>
                    <a:lstStyle/>
                    <a:p>
                      <a:r>
                        <a:rPr lang="lt-LT" sz="1500" b="1" dirty="0" smtClean="0">
                          <a:latin typeface="Arial" panose="020B0604020202020204" pitchFamily="34" charset="0"/>
                          <a:cs typeface="Arial" panose="020B0604020202020204" pitchFamily="34" charset="0"/>
                        </a:rPr>
                        <a:t>Projektų atrankos būdas:</a:t>
                      </a:r>
                      <a:endParaRPr lang="lt-LT" sz="1500" b="1" dirty="0">
                        <a:latin typeface="Arial" panose="020B0604020202020204" pitchFamily="34" charset="0"/>
                        <a:cs typeface="Arial" panose="020B0604020202020204" pitchFamily="34" charset="0"/>
                      </a:endParaRPr>
                    </a:p>
                  </a:txBody>
                  <a:tcPr marL="82930" marR="82930" marT="41451" marB="41451"/>
                </a:tc>
                <a:tc>
                  <a:txBody>
                    <a:bodyPr/>
                    <a:lstStyle/>
                    <a:p>
                      <a:r>
                        <a:rPr lang="lt-LT" sz="1500" kern="1200" dirty="0" smtClean="0">
                          <a:solidFill>
                            <a:schemeClr val="dk1"/>
                          </a:solidFill>
                          <a:effectLst/>
                          <a:latin typeface="Arial" panose="020B0604020202020204" pitchFamily="34" charset="0"/>
                          <a:ea typeface="+mn-ea"/>
                          <a:cs typeface="Arial" panose="020B0604020202020204" pitchFamily="34" charset="0"/>
                        </a:rPr>
                        <a:t>Regionų projektų planavimas.</a:t>
                      </a:r>
                      <a:endParaRPr lang="lt-LT" sz="1500" dirty="0">
                        <a:latin typeface="Arial" panose="020B0604020202020204" pitchFamily="34" charset="0"/>
                        <a:cs typeface="Arial" panose="020B0604020202020204" pitchFamily="34" charset="0"/>
                      </a:endParaRPr>
                    </a:p>
                  </a:txBody>
                  <a:tcPr marL="82930" marR="82930" marT="41451" marB="41451"/>
                </a:tc>
                <a:extLst>
                  <a:ext uri="{0D108BD9-81ED-4DB2-BD59-A6C34878D82A}">
                    <a16:rowId xmlns:a16="http://schemas.microsoft.com/office/drawing/2014/main" val="10004"/>
                  </a:ext>
                </a:extLst>
              </a:tr>
              <a:tr h="310441">
                <a:tc>
                  <a:txBody>
                    <a:bodyPr/>
                    <a:lstStyle/>
                    <a:p>
                      <a:r>
                        <a:rPr lang="lt-LT" sz="1500" b="1" dirty="0" smtClean="0">
                          <a:latin typeface="Arial" panose="020B0604020202020204" pitchFamily="34" charset="0"/>
                          <a:cs typeface="Arial" panose="020B0604020202020204" pitchFamily="34" charset="0"/>
                        </a:rPr>
                        <a:t>Pagal priemonę remiamos veiklos:</a:t>
                      </a:r>
                      <a:endParaRPr lang="lt-LT" sz="1500" b="1" dirty="0">
                        <a:latin typeface="Arial" panose="020B0604020202020204" pitchFamily="34" charset="0"/>
                        <a:cs typeface="Arial" panose="020B0604020202020204" pitchFamily="34" charset="0"/>
                      </a:endParaRPr>
                    </a:p>
                  </a:txBody>
                  <a:tcPr marL="82930" marR="82930" marT="41451" marB="41451"/>
                </a:tc>
                <a:tc>
                  <a:txBody>
                    <a:bodyPr/>
                    <a:lstStyle/>
                    <a:p>
                      <a:r>
                        <a:rPr lang="lt-LT" sz="1500" dirty="0" smtClean="0">
                          <a:latin typeface="Arial" panose="020B0604020202020204" pitchFamily="34" charset="0"/>
                          <a:cs typeface="Arial" panose="020B0604020202020204" pitchFamily="34" charset="0"/>
                        </a:rPr>
                        <a:t>Informuoti ir žymėti lankytinas vietas skirtos ženklinimo infrastruktūros, t. y. ženklų (išskyrus informacinius kelio ženklus, nurodytus Kelių eismo taisyklių 1 priedo 628 punkte (krypties rodyklė į lankytiną vietą su grafiniu lankytinos vietos vaizdu), nuorodų, informacinių stendų ir pan., projektavimas, gamyba, įrengimas.</a:t>
                      </a:r>
                      <a:endParaRPr lang="lt-LT" sz="1500" dirty="0">
                        <a:latin typeface="Arial" panose="020B0604020202020204" pitchFamily="34" charset="0"/>
                        <a:cs typeface="Arial" panose="020B0604020202020204" pitchFamily="34" charset="0"/>
                      </a:endParaRPr>
                    </a:p>
                  </a:txBody>
                  <a:tcPr marL="82930" marR="82930" marT="41451" marB="41451"/>
                </a:tc>
                <a:extLst>
                  <a:ext uri="{0D108BD9-81ED-4DB2-BD59-A6C34878D82A}">
                    <a16:rowId xmlns:a16="http://schemas.microsoft.com/office/drawing/2014/main" val="379400541"/>
                  </a:ext>
                </a:extLst>
              </a:tr>
            </a:tbl>
          </a:graphicData>
        </a:graphic>
      </p:graphicFrame>
    </p:spTree>
    <p:extLst>
      <p:ext uri="{BB962C8B-B14F-4D97-AF65-F5344CB8AC3E}">
        <p14:creationId xmlns:p14="http://schemas.microsoft.com/office/powerpoint/2010/main" val="3124383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1" descr="Backup_of_ESFIVPsablonai ppt.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82876" y="126680"/>
            <a:ext cx="9688149" cy="6316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7" name="TextBox 9"/>
          <p:cNvSpPr txBox="1">
            <a:spLocks noChangeArrowheads="1"/>
          </p:cNvSpPr>
          <p:nvPr/>
        </p:nvSpPr>
        <p:spPr bwMode="auto">
          <a:xfrm>
            <a:off x="2071748" y="718334"/>
            <a:ext cx="8052824" cy="45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3" tIns="45136" rIns="90273" bIns="45136">
            <a:spAutoFit/>
          </a:bodyPr>
          <a:lstStyle>
            <a:lvl1pPr defTabSz="449263">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defTabSz="449263">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defTabSz="449263">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PASIŪLYMŲ DĖL PROJEKTŲ ATRANKOS KRITERIJŲ NUSTATYMO </a:t>
            </a:r>
          </a:p>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IR (AR) KEITIMO PRISTATYMAS</a:t>
            </a:r>
            <a:endParaRPr lang="lt-LT" altLang="lt-LT" sz="1451">
              <a:solidFill>
                <a:srgbClr val="000000"/>
              </a:solidFill>
              <a:latin typeface="Arial" panose="020B0604020202020204" pitchFamily="34" charset="0"/>
            </a:endParaRPr>
          </a:p>
        </p:txBody>
      </p:sp>
      <p:sp>
        <p:nvSpPr>
          <p:cNvPr id="72708" name="TextBox 5"/>
          <p:cNvSpPr txBox="1">
            <a:spLocks noChangeArrowheads="1"/>
          </p:cNvSpPr>
          <p:nvPr/>
        </p:nvSpPr>
        <p:spPr bwMode="auto">
          <a:xfrm>
            <a:off x="2100539" y="1413635"/>
            <a:ext cx="8052824" cy="34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defTabSz="450578" fontAlgn="base">
              <a:spcBef>
                <a:spcPct val="0"/>
              </a:spcBef>
              <a:spcAft>
                <a:spcPct val="0"/>
              </a:spcAft>
              <a:buNone/>
            </a:pPr>
            <a:endParaRPr lang="en-US" altLang="lt-LT" sz="1632">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1213384167"/>
              </p:ext>
            </p:extLst>
          </p:nvPr>
        </p:nvGraphicFramePr>
        <p:xfrm>
          <a:off x="1481534" y="1443868"/>
          <a:ext cx="9948466" cy="5083568"/>
        </p:xfrm>
        <a:graphic>
          <a:graphicData uri="http://schemas.openxmlformats.org/drawingml/2006/table">
            <a:tbl>
              <a:tblPr/>
              <a:tblGrid>
                <a:gridCol w="2974088">
                  <a:extLst>
                    <a:ext uri="{9D8B030D-6E8A-4147-A177-3AD203B41FA5}">
                      <a16:colId xmlns:a16="http://schemas.microsoft.com/office/drawing/2014/main" val="693558055"/>
                    </a:ext>
                  </a:extLst>
                </a:gridCol>
                <a:gridCol w="6974378">
                  <a:extLst>
                    <a:ext uri="{9D8B030D-6E8A-4147-A177-3AD203B41FA5}">
                      <a16:colId xmlns:a16="http://schemas.microsoft.com/office/drawing/2014/main" val="1682888785"/>
                    </a:ext>
                  </a:extLst>
                </a:gridCol>
              </a:tblGrid>
              <a:tr h="517936">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en-US"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Tęsinys</a:t>
                      </a: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en-US"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Nr. 05.4.1-LVPA-R-821 „Savivaldybes jungiančių turizmo trasų ir turizmo maršrutų informacinės infrastruktūros plėtra“</a:t>
                      </a: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2514522188"/>
                  </a:ext>
                </a:extLst>
              </a:tr>
              <a:tr h="305435">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en-US"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Galimi pareiškėjai:</a:t>
                      </a: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en-US" sz="1500" b="0"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Savivaldybių administracijos.</a:t>
                      </a: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514253769"/>
                  </a:ext>
                </a:extLst>
              </a:tr>
              <a:tr h="377178">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en-US"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Priemonės finansavimo forma:</a:t>
                      </a: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en-US" sz="1500" b="0"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Negrąžinamoji subsidija.</a:t>
                      </a: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81719606"/>
                  </a:ext>
                </a:extLst>
              </a:tr>
              <a:tr h="2771485">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en-US" sz="15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Priemonės suderinamumas su kitomis priemonėmis:</a:t>
                      </a:r>
                    </a:p>
                    <a:p>
                      <a:pPr marL="0" marR="0" lvl="0" indent="0" algn="l" defTabSz="496888" rtl="0" eaLnBrk="1" fontAlgn="base" latinLnBrk="0" hangingPunct="1">
                        <a:lnSpc>
                          <a:spcPct val="100000"/>
                        </a:lnSpc>
                        <a:spcBef>
                          <a:spcPct val="0"/>
                        </a:spcBef>
                        <a:spcAft>
                          <a:spcPct val="0"/>
                        </a:spcAft>
                        <a:buClrTx/>
                        <a:buSzTx/>
                        <a:buFontTx/>
                        <a:buNone/>
                        <a:tabLst/>
                      </a:pPr>
                      <a:endParaRPr kumimoji="0" lang="lt-LT" altLang="en-US" sz="15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endParaRP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algn="just">
                        <a:spcAft>
                          <a:spcPts val="1000"/>
                        </a:spcAft>
                      </a:pPr>
                      <a:r>
                        <a:rPr lang="lt-LT" sz="1500" dirty="0" smtClean="0">
                          <a:effectLst/>
                          <a:latin typeface="Arial" panose="020B0604020202020204" pitchFamily="34" charset="0"/>
                          <a:ea typeface="Calibri" panose="020F0502020204030204" pitchFamily="34" charset="0"/>
                          <a:cs typeface="Arial" panose="020B0604020202020204" pitchFamily="34" charset="0"/>
                        </a:rPr>
                        <a:t>Priemonė Nr. 05.4.1-LVPA-R-821 „Savivaldybes jungiančių turizmo trasų ir turizmo maršrutų informacinės infrastruktūros plėtra“ kartu su priemonėmis „Nacionalinių turizmo maršrutų, trasų ir produktų rinkodara bei turizmo ženklinimo infrastruktūros plėtra“, „Prioritetinių turizmo plėtros regionų e-rinkodara“ ir su Aplinkos ministerijos priemone </a:t>
                      </a:r>
                      <a:r>
                        <a:rPr lang="lt-LT" sz="15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x-none" sz="15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Saugomų teritorijų ir valstybinės reikšmės parkų tvarkymas, pritaikymas lankymui</a:t>
                      </a:r>
                      <a:r>
                        <a:rPr lang="lt-LT" sz="15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lt-LT" sz="1500" dirty="0" smtClean="0">
                          <a:effectLst/>
                          <a:latin typeface="Arial" panose="020B0604020202020204" pitchFamily="34" charset="0"/>
                          <a:ea typeface="Calibri" panose="020F0502020204030204" pitchFamily="34" charset="0"/>
                          <a:cs typeface="Arial" panose="020B0604020202020204" pitchFamily="34" charset="0"/>
                        </a:rPr>
                        <a:t>prisideda prie Veiksmų programos 5 prioriteto „Aplinkosauga, gamtos išteklių darnus naudojimas ir prisitaikymas prie klimato kaitos“, 5.4 investicinio prioriteto „Kultūros ir gamtos paveldo apsauga, propagavimas ir vystymas“, 5.4.1 konkretaus uždavinio „Padidinti kultūros ir gamtos paveldo aktualumą, lankomumą ir žinomumą, visuomenės informuotumą apie juos supančią aplinką“ įgyvendinimo. Priemonės įgyvendinamas su kitomis ministerijos ir (ar) kitų ministerijų įgyvendinamų veiksmų programos, kitos ES finansinės paramos ar kitos tarptautinės paramos, taip pat nacionalinėmis lėšomis finansuojamų priemonių veiklomis nėra susijęs.</a:t>
                      </a:r>
                      <a:endParaRPr lang="lt-LT" sz="1500" dirty="0">
                        <a:effectLst/>
                        <a:latin typeface="Arial" panose="020B0604020202020204" pitchFamily="34" charset="0"/>
                        <a:ea typeface="Calibri" panose="020F0502020204030204" pitchFamily="34" charset="0"/>
                        <a:cs typeface="Arial" panose="020B0604020202020204" pitchFamily="34" charset="0"/>
                      </a:endParaRP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138316449"/>
                  </a:ext>
                </a:extLst>
              </a:tr>
              <a:tr h="571646">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en-US" sz="15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Siekiami rezultatai:</a:t>
                      </a: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pPr>
                      <a:r>
                        <a:rPr kumimoji="0" lang="lt-LT" altLang="en-US" sz="1500" b="0"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„Turistų (užsienio ir vietos) kelionių skaičius prioritetiniuose turizmo plėtros regionuose“(2023 m. –  4 862 000).</a:t>
                      </a:r>
                    </a:p>
                  </a:txBody>
                  <a:tcPr marL="82911" marR="82911" marT="41424" marB="414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052502995"/>
                  </a:ext>
                </a:extLst>
              </a:tr>
            </a:tbl>
          </a:graphicData>
        </a:graphic>
      </p:graphicFrame>
    </p:spTree>
    <p:extLst>
      <p:ext uri="{BB962C8B-B14F-4D97-AF65-F5344CB8AC3E}">
        <p14:creationId xmlns:p14="http://schemas.microsoft.com/office/powerpoint/2010/main" val="4042413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9719" y="0"/>
            <a:ext cx="968814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5" name="TextBox 9"/>
          <p:cNvSpPr txBox="1">
            <a:spLocks noChangeArrowheads="1"/>
          </p:cNvSpPr>
          <p:nvPr/>
        </p:nvSpPr>
        <p:spPr bwMode="auto">
          <a:xfrm>
            <a:off x="2100539" y="708257"/>
            <a:ext cx="8052824" cy="45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3" tIns="45136" rIns="90273" bIns="45136">
            <a:spAutoFit/>
          </a:bodyPr>
          <a:lstStyle>
            <a:lvl1pPr defTabSz="449263">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defTabSz="449263">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defTabSz="449263">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PASIŪLYMŲ DĖL PROJEKTŲ ATRANKOS KRITERIJŲ NUSTATYMO </a:t>
            </a:r>
          </a:p>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IR (AR) KEITIMO PRISTATYMAS</a:t>
            </a:r>
            <a:endParaRPr lang="lt-LT" altLang="lt-LT" sz="1451">
              <a:solidFill>
                <a:srgbClr val="000000"/>
              </a:solidFill>
              <a:latin typeface="Arial" panose="020B0604020202020204" pitchFamily="34" charset="0"/>
            </a:endParaRPr>
          </a:p>
        </p:txBody>
      </p:sp>
      <p:sp>
        <p:nvSpPr>
          <p:cNvPr id="74756" name="TextBox 5"/>
          <p:cNvSpPr txBox="1">
            <a:spLocks noChangeArrowheads="1"/>
          </p:cNvSpPr>
          <p:nvPr/>
        </p:nvSpPr>
        <p:spPr bwMode="auto">
          <a:xfrm>
            <a:off x="2100539" y="1413635"/>
            <a:ext cx="8052824" cy="34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defTabSz="450578" fontAlgn="base">
              <a:spcBef>
                <a:spcPct val="0"/>
              </a:spcBef>
              <a:spcAft>
                <a:spcPct val="0"/>
              </a:spcAft>
              <a:buNone/>
            </a:pPr>
            <a:endParaRPr lang="en-US" altLang="lt-LT" sz="1632">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2196976309"/>
              </p:ext>
            </p:extLst>
          </p:nvPr>
        </p:nvGraphicFramePr>
        <p:xfrm>
          <a:off x="1392282" y="1413636"/>
          <a:ext cx="9335460" cy="2810496"/>
        </p:xfrm>
        <a:graphic>
          <a:graphicData uri="http://schemas.openxmlformats.org/drawingml/2006/table">
            <a:tbl>
              <a:tblPr/>
              <a:tblGrid>
                <a:gridCol w="2336384">
                  <a:extLst>
                    <a:ext uri="{9D8B030D-6E8A-4147-A177-3AD203B41FA5}">
                      <a16:colId xmlns:a16="http://schemas.microsoft.com/office/drawing/2014/main" val="20000"/>
                    </a:ext>
                  </a:extLst>
                </a:gridCol>
                <a:gridCol w="6999076">
                  <a:extLst>
                    <a:ext uri="{9D8B030D-6E8A-4147-A177-3AD203B41FA5}">
                      <a16:colId xmlns:a16="http://schemas.microsoft.com/office/drawing/2014/main" val="20001"/>
                    </a:ext>
                  </a:extLst>
                </a:gridCol>
              </a:tblGrid>
              <a:tr h="291046">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Teikiamas tvirtinti:</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Specialusis</a:t>
                      </a:r>
                      <a:r>
                        <a:rPr kumimoji="0" lang="lt-LT" altLang="lt-LT" sz="1500" b="1" i="1"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 </a:t>
                      </a: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projektų atrankos kriterijus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91046">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endParaRPr kumimoji="0" lang="lt-LT" altLang="lt-LT" sz="15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endParaRP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0"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Keitimas</a:t>
                      </a:r>
                      <a:r>
                        <a:rPr kumimoji="0" lang="lt-LT" altLang="lt-LT" sz="1500" b="0" i="0" u="none" strike="noStrike" cap="none" normalizeH="0" baseline="0" dirty="0" smtClean="0">
                          <a:ln>
                            <a:noFill/>
                          </a:ln>
                          <a:solidFill>
                            <a:srgbClr val="FF0000"/>
                          </a:solidFill>
                          <a:effectLst/>
                          <a:latin typeface="Arial" panose="020B0604020202020204" pitchFamily="34" charset="0"/>
                          <a:ea typeface="MS PGothic" panose="020B0600070205080204" pitchFamily="34" charset="-128"/>
                          <a:cs typeface="Arial" panose="020B0604020202020204" pitchFamily="34" charset="0"/>
                        </a:rPr>
                        <a:t> </a:t>
                      </a:r>
                      <a:r>
                        <a:rPr lang="lt-LT"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(kriterijus patvirtintas 2015-11-26)</a:t>
                      </a:r>
                      <a:endParaRPr kumimoji="0" lang="lt-LT" altLang="lt-LT" sz="1500" b="1" i="0" u="none" strike="noStrike" cap="none" normalizeH="0" baseline="0" dirty="0" smtClean="0">
                        <a:ln>
                          <a:noFill/>
                        </a:ln>
                        <a:solidFill>
                          <a:schemeClr val="tx1"/>
                        </a:solidFill>
                        <a:effectLst/>
                        <a:latin typeface="Arial" panose="020B0604020202020204" pitchFamily="34" charset="0"/>
                        <a:ea typeface="MS PGothic" panose="020B0600070205080204" pitchFamily="34" charset="-128"/>
                        <a:cs typeface="Arial" panose="020B0604020202020204" pitchFamily="34" charset="0"/>
                      </a:endParaRP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854318">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Projektų atrankos kriterijaus pavadinimas: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97754" rtl="0" eaLnBrk="1" fontAlgn="auto" latinLnBrk="0" hangingPunct="1">
                        <a:lnSpc>
                          <a:spcPct val="100000"/>
                        </a:lnSpc>
                        <a:spcBef>
                          <a:spcPts val="0"/>
                        </a:spcBef>
                        <a:spcAft>
                          <a:spcPts val="0"/>
                        </a:spcAft>
                        <a:buClrTx/>
                        <a:buSzTx/>
                        <a:buFontTx/>
                        <a:buNone/>
                        <a:tabLst>
                          <a:tab pos="282575" algn="l"/>
                        </a:tabLst>
                        <a:defRPr/>
                      </a:pPr>
                      <a:r>
                        <a:rPr lang="lt-LT" sz="1500" dirty="0" smtClean="0">
                          <a:effectLst/>
                          <a:latin typeface="Arial" panose="020B0604020202020204" pitchFamily="34" charset="0"/>
                          <a:ea typeface="Times New Roman" panose="02020603050405020304" pitchFamily="18" charset="0"/>
                          <a:cs typeface="Arial" panose="020B0604020202020204" pitchFamily="34" charset="0"/>
                        </a:rPr>
                        <a:t>1. Projektas prisideda prie </a:t>
                      </a:r>
                      <a:r>
                        <a:rPr lang="lt-LT" sz="1500" u="sng" dirty="0" smtClean="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Lietuvos turizmo plėtros 2014–2020 metų programos, patvirtintos Lietuvos Respublikos Vyriausybės 2014 m. kovo 12 d. nutarimu </a:t>
                      </a:r>
                      <a:br>
                        <a:rPr lang="lt-LT" sz="1500" u="sng" dirty="0" smtClean="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br>
                      <a:r>
                        <a:rPr lang="lt-LT" sz="1500" u="sng" dirty="0" smtClean="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Nr. 238</a:t>
                      </a:r>
                      <a:r>
                        <a:rPr lang="lt-LT" sz="1500" dirty="0" smtClean="0">
                          <a:effectLst/>
                          <a:latin typeface="Arial" panose="020B0604020202020204" pitchFamily="34" charset="0"/>
                          <a:ea typeface="Times New Roman" panose="02020603050405020304" pitchFamily="18" charset="0"/>
                          <a:cs typeface="Arial" panose="020B0604020202020204" pitchFamily="34" charset="0"/>
                        </a:rPr>
                        <a:t> (toliau – Lietuvos turizmo plėtros 2014–2020 metų programa), įgyvendinimo.</a:t>
                      </a:r>
                      <a:endParaRPr lang="lt-LT" sz="1500" dirty="0">
                        <a:effectLst/>
                        <a:latin typeface="Arial" panose="020B0604020202020204" pitchFamily="34" charset="0"/>
                        <a:ea typeface="Times New Roman" panose="02020603050405020304" pitchFamily="18" charset="0"/>
                        <a:cs typeface="Arial" panose="020B0604020202020204" pitchFamily="34" charset="0"/>
                      </a:endParaRPr>
                    </a:p>
                  </a:txBody>
                  <a:tcPr marL="62188" marR="62188"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1273068">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Projektų atrankos kriterijaus vertinimo aspektai ir paaiškinimas: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lgn="just">
                        <a:lnSpc>
                          <a:spcPct val="100000"/>
                        </a:lnSpc>
                        <a:spcAft>
                          <a:spcPts val="0"/>
                        </a:spcAft>
                      </a:pPr>
                      <a:r>
                        <a:rPr lang="lt-LT" sz="1500" dirty="0" smtClean="0">
                          <a:effectLst/>
                          <a:latin typeface="Arial" panose="020B0604020202020204" pitchFamily="34" charset="0"/>
                          <a:ea typeface="Times New Roman" panose="02020603050405020304" pitchFamily="18" charset="0"/>
                          <a:cs typeface="Arial" panose="020B0604020202020204" pitchFamily="34" charset="0"/>
                        </a:rPr>
                        <a:t>Kriterijaus vertinimas: vertinama, ar planuojami įgyvendinti projektai atitinka „Lietuvos turizmo plėtros 2014–2020 metų programos </a:t>
                      </a:r>
                      <a:r>
                        <a:rPr lang="lt-LT" sz="1500" strike="sngStrike" dirty="0" smtClean="0">
                          <a:effectLst/>
                          <a:latin typeface="Arial" panose="020B0604020202020204" pitchFamily="34" charset="0"/>
                          <a:ea typeface="Times New Roman" panose="02020603050405020304" pitchFamily="18" charset="0"/>
                          <a:cs typeface="Arial" panose="020B0604020202020204" pitchFamily="34" charset="0"/>
                        </a:rPr>
                        <a:t>antrojo tikslo</a:t>
                      </a:r>
                      <a:r>
                        <a:rPr lang="lt-LT" sz="1500" dirty="0" smtClean="0">
                          <a:effectLst/>
                          <a:latin typeface="Arial" panose="020B0604020202020204" pitchFamily="34" charset="0"/>
                          <a:ea typeface="Times New Roman" panose="02020603050405020304" pitchFamily="18" charset="0"/>
                          <a:cs typeface="Arial" panose="020B0604020202020204" pitchFamily="34" charset="0"/>
                        </a:rPr>
                        <a:t> „</a:t>
                      </a:r>
                      <a:r>
                        <a:rPr lang="lt-LT" sz="1500" strike="sngStrike" dirty="0" smtClean="0">
                          <a:effectLst/>
                          <a:latin typeface="Arial" panose="020B0604020202020204" pitchFamily="34" charset="0"/>
                          <a:ea typeface="Times New Roman" panose="02020603050405020304" pitchFamily="18" charset="0"/>
                          <a:cs typeface="Arial" panose="020B0604020202020204" pitchFamily="34" charset="0"/>
                        </a:rPr>
                        <a:t>Didinti Lietuvos, kaip turistinės valstybės, žinomumą ir gerinti jos įvaizdį</a:t>
                      </a:r>
                      <a:r>
                        <a:rPr lang="lt-LT" sz="1500" dirty="0" smtClean="0">
                          <a:effectLst/>
                          <a:latin typeface="Arial" panose="020B0604020202020204" pitchFamily="34" charset="0"/>
                          <a:ea typeface="Times New Roman" panose="02020603050405020304" pitchFamily="18" charset="0"/>
                          <a:cs typeface="Arial" panose="020B0604020202020204" pitchFamily="34" charset="0"/>
                        </a:rPr>
                        <a:t>“ </a:t>
                      </a:r>
                      <a:r>
                        <a:rPr lang="lt-LT" sz="1500" strike="sngStrike" dirty="0" smtClean="0">
                          <a:effectLst/>
                          <a:latin typeface="Arial" panose="020B0604020202020204" pitchFamily="34" charset="0"/>
                          <a:ea typeface="Times New Roman" panose="02020603050405020304" pitchFamily="18" charset="0"/>
                          <a:cs typeface="Arial" panose="020B0604020202020204" pitchFamily="34" charset="0"/>
                        </a:rPr>
                        <a:t>3 uždavinio „Diegti Lietuvoje turizmo objektų informacinės ženklinimo sistemos priemones“</a:t>
                      </a:r>
                      <a:r>
                        <a:rPr lang="lt-LT" sz="1500" b="1" strike="sngStrike" dirty="0" smtClean="0">
                          <a:effectLst/>
                          <a:latin typeface="Arial" panose="020B0604020202020204" pitchFamily="34" charset="0"/>
                          <a:ea typeface="Times New Roman" panose="02020603050405020304" pitchFamily="18" charset="0"/>
                          <a:cs typeface="Arial" panose="020B0604020202020204" pitchFamily="34" charset="0"/>
                        </a:rPr>
                        <a:t> </a:t>
                      </a:r>
                      <a:r>
                        <a:rPr lang="lt-LT" sz="1500" strike="sngStrike" dirty="0" smtClean="0">
                          <a:effectLst/>
                          <a:latin typeface="Arial" panose="020B0604020202020204" pitchFamily="34" charset="0"/>
                          <a:ea typeface="Times New Roman" panose="02020603050405020304" pitchFamily="18" charset="0"/>
                          <a:cs typeface="Arial" panose="020B0604020202020204" pitchFamily="34" charset="0"/>
                        </a:rPr>
                        <a:t>veiklą </a:t>
                      </a:r>
                      <a:r>
                        <a:rPr lang="lt-LT" sz="1500" b="1" dirty="0" smtClean="0">
                          <a:effectLst/>
                          <a:latin typeface="Arial" panose="020B0604020202020204" pitchFamily="34" charset="0"/>
                          <a:ea typeface="Times New Roman" panose="02020603050405020304" pitchFamily="18" charset="0"/>
                          <a:cs typeface="Arial" panose="020B0604020202020204" pitchFamily="34" charset="0"/>
                        </a:rPr>
                        <a:t>34 p. nuostatas</a:t>
                      </a:r>
                      <a:r>
                        <a:rPr lang="lt-LT" sz="1500" dirty="0" smtClean="0">
                          <a:effectLst/>
                          <a:latin typeface="Arial" panose="020B0604020202020204" pitchFamily="34" charset="0"/>
                          <a:ea typeface="Times New Roman" panose="02020603050405020304" pitchFamily="18" charset="0"/>
                          <a:cs typeface="Arial" panose="020B0604020202020204" pitchFamily="34" charset="0"/>
                        </a:rPr>
                        <a:t>.“</a:t>
                      </a:r>
                      <a:endParaRPr lang="lt-LT" sz="1500" dirty="0">
                        <a:effectLst/>
                        <a:latin typeface="Arial" panose="020B0604020202020204" pitchFamily="34" charset="0"/>
                        <a:ea typeface="Times New Roman" panose="02020603050405020304" pitchFamily="18" charset="0"/>
                        <a:cs typeface="Arial" panose="020B0604020202020204" pitchFamily="34" charset="0"/>
                      </a:endParaRPr>
                    </a:p>
                  </a:txBody>
                  <a:tcPr marL="62188" marR="62188"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83288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61283" y="0"/>
            <a:ext cx="968814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27" name="TextBox 9"/>
          <p:cNvSpPr txBox="1">
            <a:spLocks noChangeArrowheads="1"/>
          </p:cNvSpPr>
          <p:nvPr/>
        </p:nvSpPr>
        <p:spPr bwMode="auto">
          <a:xfrm>
            <a:off x="2100539" y="708257"/>
            <a:ext cx="8052824" cy="45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3" tIns="45136" rIns="90273" bIns="45136">
            <a:spAutoFit/>
          </a:bodyPr>
          <a:lstStyle>
            <a:lvl1pPr defTabSz="449263">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defTabSz="449263">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defTabSz="449263">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PASIŪLYMŲ DĖL PROJEKTŲ ATRANKOS KRITERIJŲ NUSTATYMO </a:t>
            </a:r>
          </a:p>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IR (AR) KEITIMO PRISTATYMAS</a:t>
            </a:r>
            <a:endParaRPr lang="lt-LT" altLang="lt-LT" sz="1451">
              <a:solidFill>
                <a:srgbClr val="000000"/>
              </a:solidFill>
              <a:latin typeface="Arial" panose="020B0604020202020204" pitchFamily="34" charset="0"/>
            </a:endParaRPr>
          </a:p>
        </p:txBody>
      </p:sp>
      <p:sp>
        <p:nvSpPr>
          <p:cNvPr id="77828" name="TextBox 5"/>
          <p:cNvSpPr txBox="1">
            <a:spLocks noChangeArrowheads="1"/>
          </p:cNvSpPr>
          <p:nvPr/>
        </p:nvSpPr>
        <p:spPr bwMode="auto">
          <a:xfrm>
            <a:off x="2100539" y="1413635"/>
            <a:ext cx="8052824" cy="34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defTabSz="450578" fontAlgn="base">
              <a:spcBef>
                <a:spcPct val="0"/>
              </a:spcBef>
              <a:spcAft>
                <a:spcPct val="0"/>
              </a:spcAft>
              <a:buNone/>
            </a:pPr>
            <a:endParaRPr lang="en-US" altLang="lt-LT" sz="1632">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2105764008"/>
              </p:ext>
            </p:extLst>
          </p:nvPr>
        </p:nvGraphicFramePr>
        <p:xfrm>
          <a:off x="1392282" y="1413636"/>
          <a:ext cx="9335460" cy="3461813"/>
        </p:xfrm>
        <a:graphic>
          <a:graphicData uri="http://schemas.openxmlformats.org/drawingml/2006/table">
            <a:tbl>
              <a:tblPr/>
              <a:tblGrid>
                <a:gridCol w="2336384">
                  <a:extLst>
                    <a:ext uri="{9D8B030D-6E8A-4147-A177-3AD203B41FA5}">
                      <a16:colId xmlns:a16="http://schemas.microsoft.com/office/drawing/2014/main" val="20000"/>
                    </a:ext>
                  </a:extLst>
                </a:gridCol>
                <a:gridCol w="6999076">
                  <a:extLst>
                    <a:ext uri="{9D8B030D-6E8A-4147-A177-3AD203B41FA5}">
                      <a16:colId xmlns:a16="http://schemas.microsoft.com/office/drawing/2014/main" val="20001"/>
                    </a:ext>
                  </a:extLst>
                </a:gridCol>
              </a:tblGrid>
              <a:tr h="315473">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Teikiamas tvirtinti:</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Specialusis</a:t>
                      </a:r>
                      <a:r>
                        <a:rPr kumimoji="0" lang="lt-LT" altLang="lt-LT" sz="1500" b="1" i="1"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 </a:t>
                      </a: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projektų atrankos kriterijus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15473">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endParaRPr kumimoji="0" lang="lt-LT" altLang="lt-LT" sz="15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endParaRP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a:t>
                      </a:r>
                      <a:r>
                        <a:rPr kumimoji="0" lang="fi-FI"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atvirtintas 2015</a:t>
                      </a: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-11-26</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105572">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Projektų atrankos kriterijaus pavadinimas: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algn="just">
                        <a:lnSpc>
                          <a:spcPct val="100000"/>
                        </a:lnSpc>
                        <a:spcAft>
                          <a:spcPts val="0"/>
                        </a:spcAft>
                        <a:tabLst>
                          <a:tab pos="269875" algn="l"/>
                        </a:tabLst>
                      </a:pPr>
                      <a:r>
                        <a:rPr lang="lt-LT" sz="1500" dirty="0" smtClean="0">
                          <a:effectLst/>
                          <a:latin typeface="Arial" panose="020B0604020202020204" pitchFamily="34" charset="0"/>
                          <a:ea typeface="Times New Roman" panose="02020603050405020304" pitchFamily="18" charset="0"/>
                          <a:cs typeface="Arial" panose="020B0604020202020204" pitchFamily="34" charset="0"/>
                        </a:rPr>
                        <a:t>2. Projektas turi atitikti regiono plėtros planą, patvirtintą regiono plėtros tarybos sprendimu. </a:t>
                      </a:r>
                      <a:endParaRPr lang="lt-LT" sz="1500" dirty="0">
                        <a:effectLst/>
                        <a:latin typeface="Arial" panose="020B0604020202020204" pitchFamily="34" charset="0"/>
                        <a:ea typeface="Times New Roman" panose="02020603050405020304" pitchFamily="18" charset="0"/>
                        <a:cs typeface="Arial" panose="020B0604020202020204" pitchFamily="34" charset="0"/>
                      </a:endParaRPr>
                    </a:p>
                  </a:txBody>
                  <a:tcPr marL="62188" marR="62188"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1725295">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Projektų atrankos kriterijaus vertinimo aspektai ir paaiškinimas: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lgn="just">
                        <a:lnSpc>
                          <a:spcPct val="100000"/>
                        </a:lnSpc>
                        <a:spcAft>
                          <a:spcPts val="0"/>
                        </a:spcAft>
                      </a:pPr>
                      <a:r>
                        <a:rPr lang="lt-LT" sz="1500" dirty="0" smtClean="0">
                          <a:effectLst/>
                          <a:latin typeface="Arial" panose="020B0604020202020204" pitchFamily="34" charset="0"/>
                          <a:ea typeface="Times New Roman" panose="02020603050405020304" pitchFamily="18" charset="0"/>
                          <a:cs typeface="Arial" panose="020B0604020202020204" pitchFamily="34" charset="0"/>
                        </a:rPr>
                        <a:t>Vertinama, ar projekto pareiškėjas, projekto veiklos atitinka regiono plėtros plano priemonių plane nurodytą informaciją apie projekto pareiškėją, projekto veiklas, o finansavimo dydis neviršija regiono plėtros plano priemonių plane nurodyto projekto finansavimo dydžio pagal kiekvieną iš šaltinių.</a:t>
                      </a:r>
                      <a:endParaRPr lang="lt-LT" sz="1500" dirty="0">
                        <a:effectLst/>
                        <a:latin typeface="Arial" panose="020B0604020202020204" pitchFamily="34" charset="0"/>
                        <a:ea typeface="Times New Roman" panose="02020603050405020304" pitchFamily="18" charset="0"/>
                        <a:cs typeface="Arial" panose="020B0604020202020204" pitchFamily="34" charset="0"/>
                      </a:endParaRPr>
                    </a:p>
                  </a:txBody>
                  <a:tcPr marL="62188" marR="62188"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1784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61283" y="0"/>
            <a:ext cx="968814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1" name="TextBox 9"/>
          <p:cNvSpPr txBox="1">
            <a:spLocks noChangeArrowheads="1"/>
          </p:cNvSpPr>
          <p:nvPr/>
        </p:nvSpPr>
        <p:spPr bwMode="auto">
          <a:xfrm>
            <a:off x="2100539" y="708257"/>
            <a:ext cx="8052824" cy="45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3" tIns="45136" rIns="90273" bIns="45136">
            <a:spAutoFit/>
          </a:bodyPr>
          <a:lstStyle>
            <a:lvl1pPr defTabSz="449263">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defTabSz="449263">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defTabSz="449263">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PASIŪLYMŲ DĖL PROJEKTŲ ATRANKOS KRITERIJŲ NUSTATYMO </a:t>
            </a:r>
          </a:p>
          <a:p>
            <a:pPr algn="ctr" defTabSz="407392" fontAlgn="base">
              <a:lnSpc>
                <a:spcPct val="81000"/>
              </a:lnSpc>
              <a:spcBef>
                <a:spcPct val="0"/>
              </a:spcBef>
              <a:spcAft>
                <a:spcPct val="0"/>
              </a:spcAft>
              <a:buClr>
                <a:srgbClr val="000000"/>
              </a:buClr>
              <a:buNone/>
            </a:pPr>
            <a:r>
              <a:rPr lang="lt-LT" altLang="lt-LT" sz="1451" b="1">
                <a:solidFill>
                  <a:srgbClr val="000000"/>
                </a:solidFill>
                <a:latin typeface="Arial" panose="020B0604020202020204" pitchFamily="34" charset="0"/>
              </a:rPr>
              <a:t>IR (AR) KEITIMO PRISTATYMAS</a:t>
            </a:r>
            <a:endParaRPr lang="lt-LT" altLang="lt-LT" sz="1451">
              <a:solidFill>
                <a:srgbClr val="000000"/>
              </a:solidFill>
              <a:latin typeface="Arial" panose="020B0604020202020204" pitchFamily="34" charset="0"/>
            </a:endParaRPr>
          </a:p>
        </p:txBody>
      </p:sp>
      <p:sp>
        <p:nvSpPr>
          <p:cNvPr id="78852" name="TextBox 5"/>
          <p:cNvSpPr txBox="1">
            <a:spLocks noChangeArrowheads="1"/>
          </p:cNvSpPr>
          <p:nvPr/>
        </p:nvSpPr>
        <p:spPr bwMode="auto">
          <a:xfrm>
            <a:off x="2100539" y="1413635"/>
            <a:ext cx="8052824" cy="34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defTabSz="450578" fontAlgn="base">
              <a:spcBef>
                <a:spcPct val="0"/>
              </a:spcBef>
              <a:spcAft>
                <a:spcPct val="0"/>
              </a:spcAft>
              <a:buNone/>
            </a:pPr>
            <a:endParaRPr lang="en-US" altLang="lt-LT" sz="1632">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2496419937"/>
              </p:ext>
            </p:extLst>
          </p:nvPr>
        </p:nvGraphicFramePr>
        <p:xfrm>
          <a:off x="1392282" y="1413636"/>
          <a:ext cx="9335460" cy="2492740"/>
        </p:xfrm>
        <a:graphic>
          <a:graphicData uri="http://schemas.openxmlformats.org/drawingml/2006/table">
            <a:tbl>
              <a:tblPr/>
              <a:tblGrid>
                <a:gridCol w="2336384">
                  <a:extLst>
                    <a:ext uri="{9D8B030D-6E8A-4147-A177-3AD203B41FA5}">
                      <a16:colId xmlns:a16="http://schemas.microsoft.com/office/drawing/2014/main" val="20000"/>
                    </a:ext>
                  </a:extLst>
                </a:gridCol>
                <a:gridCol w="6999076">
                  <a:extLst>
                    <a:ext uri="{9D8B030D-6E8A-4147-A177-3AD203B41FA5}">
                      <a16:colId xmlns:a16="http://schemas.microsoft.com/office/drawing/2014/main" val="20001"/>
                    </a:ext>
                  </a:extLst>
                </a:gridCol>
              </a:tblGrid>
              <a:tr h="287461">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Teikiamas tvirtinti:</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Specialusis</a:t>
                      </a:r>
                      <a:r>
                        <a:rPr kumimoji="0" lang="lt-LT" altLang="lt-LT" sz="1500" b="1" i="1"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 </a:t>
                      </a: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projektų atrankos kriterijus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87461">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endParaRPr kumimoji="0" lang="lt-LT" altLang="lt-LT" sz="15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endParaRP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fi-FI"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Patvirtintas 2015</a:t>
                      </a: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-11-</a:t>
                      </a:r>
                      <a:r>
                        <a:rPr kumimoji="0" lang="fi-FI"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26,</a:t>
                      </a: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 pakeistas</a:t>
                      </a:r>
                      <a:r>
                        <a:rPr kumimoji="0" lang="fi-FI"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 2016</a:t>
                      </a: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-03-</a:t>
                      </a:r>
                      <a:r>
                        <a:rPr kumimoji="0" lang="fi-FI"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24</a:t>
                      </a:r>
                      <a:endPar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endParaRP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709360">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Projektų atrankos kriterijaus pavadinimas: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algn="just">
                        <a:lnSpc>
                          <a:spcPct val="100000"/>
                        </a:lnSpc>
                        <a:spcAft>
                          <a:spcPts val="0"/>
                        </a:spcAft>
                      </a:pPr>
                      <a:r>
                        <a:rPr lang="lt-LT" sz="1500" strike="sngStrike" dirty="0" smtClean="0">
                          <a:effectLst/>
                          <a:latin typeface="Arial" panose="020B0604020202020204" pitchFamily="34" charset="0"/>
                          <a:ea typeface="Times New Roman" panose="02020603050405020304" pitchFamily="18" charset="0"/>
                          <a:cs typeface="Arial" panose="020B0604020202020204" pitchFamily="34" charset="0"/>
                        </a:rPr>
                        <a:t>4</a:t>
                      </a:r>
                      <a:r>
                        <a:rPr lang="lt-LT" sz="1500" b="1" dirty="0" smtClean="0">
                          <a:effectLst/>
                          <a:latin typeface="Arial" panose="020B0604020202020204" pitchFamily="34" charset="0"/>
                          <a:ea typeface="Times New Roman" panose="02020603050405020304" pitchFamily="18" charset="0"/>
                          <a:cs typeface="Arial" panose="020B0604020202020204" pitchFamily="34" charset="0"/>
                        </a:rPr>
                        <a:t>3.</a:t>
                      </a:r>
                      <a:r>
                        <a:rPr lang="lt-LT" sz="1500" dirty="0" smtClean="0">
                          <a:effectLst/>
                          <a:latin typeface="Arial" panose="020B0604020202020204" pitchFamily="34" charset="0"/>
                          <a:ea typeface="Times New Roman" panose="02020603050405020304" pitchFamily="18" charset="0"/>
                          <a:cs typeface="Arial" panose="020B0604020202020204" pitchFamily="34" charset="0"/>
                        </a:rPr>
                        <a:t> Projektu numatomos vykdyti turizmo trasų ir maršrutų informacinės infrastruktūros plėtros veiklos turi jungti 2 ar daugiau savivaldybių.</a:t>
                      </a:r>
                      <a:endParaRPr lang="lt-LT" sz="1500" dirty="0">
                        <a:effectLst/>
                        <a:latin typeface="Arial" panose="020B0604020202020204" pitchFamily="34" charset="0"/>
                        <a:ea typeface="Times New Roman" panose="02020603050405020304" pitchFamily="18" charset="0"/>
                        <a:cs typeface="Arial" panose="020B0604020202020204" pitchFamily="34" charset="0"/>
                      </a:endParaRPr>
                    </a:p>
                  </a:txBody>
                  <a:tcPr marL="62188" marR="62188"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1100998">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Projektų atrankos kriterijaus vertinimo aspektai ir paaiškinimas: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lgn="just">
                        <a:lnSpc>
                          <a:spcPct val="100000"/>
                        </a:lnSpc>
                        <a:spcAft>
                          <a:spcPts val="0"/>
                        </a:spcAft>
                      </a:pPr>
                      <a:r>
                        <a:rPr lang="lt-LT" sz="1500" dirty="0" smtClean="0">
                          <a:effectLst/>
                          <a:latin typeface="Arial" panose="020B0604020202020204" pitchFamily="34" charset="0"/>
                          <a:ea typeface="Times New Roman" panose="02020603050405020304" pitchFamily="18" charset="0"/>
                          <a:cs typeface="Arial" panose="020B0604020202020204" pitchFamily="34" charset="0"/>
                        </a:rPr>
                        <a:t>Vertinama, ar įgyvendinant projektą informacinė turizmo infrastruktūra bus įrengiama turizmo trasose ir maršrutuose, jungiančiuose 2 ar daugiau savivaldybių.</a:t>
                      </a:r>
                      <a:endParaRPr lang="lt-LT" sz="1500" dirty="0">
                        <a:effectLst/>
                        <a:latin typeface="Arial" panose="020B0604020202020204" pitchFamily="34" charset="0"/>
                        <a:ea typeface="Times New Roman" panose="02020603050405020304" pitchFamily="18" charset="0"/>
                        <a:cs typeface="Arial" panose="020B0604020202020204" pitchFamily="34" charset="0"/>
                      </a:endParaRPr>
                    </a:p>
                  </a:txBody>
                  <a:tcPr marL="62188" marR="62188"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93657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61283" y="0"/>
            <a:ext cx="968814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899" name="TextBox 9"/>
          <p:cNvSpPr txBox="1">
            <a:spLocks noChangeArrowheads="1"/>
          </p:cNvSpPr>
          <p:nvPr/>
        </p:nvSpPr>
        <p:spPr bwMode="auto">
          <a:xfrm>
            <a:off x="2100539" y="708257"/>
            <a:ext cx="8052824" cy="452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3" tIns="45136" rIns="90273" bIns="45136">
            <a:spAutoFit/>
          </a:bodyPr>
          <a:lstStyle>
            <a:lvl1pPr defTabSz="449263">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defTabSz="449263">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defTabSz="449263">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algn="ctr" defTabSz="407392" fontAlgn="base">
              <a:lnSpc>
                <a:spcPct val="81000"/>
              </a:lnSpc>
              <a:spcBef>
                <a:spcPct val="0"/>
              </a:spcBef>
              <a:spcAft>
                <a:spcPct val="0"/>
              </a:spcAft>
              <a:buClr>
                <a:srgbClr val="000000"/>
              </a:buClr>
              <a:buNone/>
            </a:pPr>
            <a:r>
              <a:rPr lang="lt-LT" altLang="lt-LT" sz="1451" b="1" dirty="0">
                <a:solidFill>
                  <a:srgbClr val="000000"/>
                </a:solidFill>
                <a:latin typeface="Arial" panose="020B0604020202020204" pitchFamily="34" charset="0"/>
              </a:rPr>
              <a:t>PASIŪLYMŲ DĖL PROJEKTŲ ATRANKOS KRITERIJŲ NUSTATYMO </a:t>
            </a:r>
          </a:p>
          <a:p>
            <a:pPr algn="ctr" defTabSz="407392" fontAlgn="base">
              <a:lnSpc>
                <a:spcPct val="81000"/>
              </a:lnSpc>
              <a:spcBef>
                <a:spcPct val="0"/>
              </a:spcBef>
              <a:spcAft>
                <a:spcPct val="0"/>
              </a:spcAft>
              <a:buClr>
                <a:srgbClr val="000000"/>
              </a:buClr>
              <a:buNone/>
            </a:pPr>
            <a:r>
              <a:rPr lang="lt-LT" altLang="lt-LT" sz="1451" b="1" dirty="0">
                <a:solidFill>
                  <a:srgbClr val="000000"/>
                </a:solidFill>
                <a:latin typeface="Arial" panose="020B0604020202020204" pitchFamily="34" charset="0"/>
              </a:rPr>
              <a:t>IR (AR) KEITIMO PRISTATYMAS</a:t>
            </a:r>
            <a:endParaRPr lang="lt-LT" altLang="lt-LT" sz="1451" dirty="0">
              <a:solidFill>
                <a:srgbClr val="000000"/>
              </a:solidFill>
              <a:latin typeface="Arial" panose="020B0604020202020204" pitchFamily="34" charset="0"/>
            </a:endParaRPr>
          </a:p>
        </p:txBody>
      </p:sp>
      <p:sp>
        <p:nvSpPr>
          <p:cNvPr id="80900" name="TextBox 5"/>
          <p:cNvSpPr txBox="1">
            <a:spLocks noChangeArrowheads="1"/>
          </p:cNvSpPr>
          <p:nvPr/>
        </p:nvSpPr>
        <p:spPr bwMode="auto">
          <a:xfrm>
            <a:off x="2100539" y="1413635"/>
            <a:ext cx="8052824" cy="34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defTabSz="450578" fontAlgn="base">
              <a:spcBef>
                <a:spcPct val="0"/>
              </a:spcBef>
              <a:spcAft>
                <a:spcPct val="0"/>
              </a:spcAft>
              <a:buNone/>
            </a:pPr>
            <a:endParaRPr lang="en-US" altLang="lt-LT" sz="1632">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2137152423"/>
              </p:ext>
            </p:extLst>
          </p:nvPr>
        </p:nvGraphicFramePr>
        <p:xfrm>
          <a:off x="1392282" y="1413636"/>
          <a:ext cx="9335460" cy="3366228"/>
        </p:xfrm>
        <a:graphic>
          <a:graphicData uri="http://schemas.openxmlformats.org/drawingml/2006/table">
            <a:tbl>
              <a:tblPr/>
              <a:tblGrid>
                <a:gridCol w="2336384">
                  <a:extLst>
                    <a:ext uri="{9D8B030D-6E8A-4147-A177-3AD203B41FA5}">
                      <a16:colId xmlns:a16="http://schemas.microsoft.com/office/drawing/2014/main" val="20000"/>
                    </a:ext>
                  </a:extLst>
                </a:gridCol>
                <a:gridCol w="6999076">
                  <a:extLst>
                    <a:ext uri="{9D8B030D-6E8A-4147-A177-3AD203B41FA5}">
                      <a16:colId xmlns:a16="http://schemas.microsoft.com/office/drawing/2014/main" val="20001"/>
                    </a:ext>
                  </a:extLst>
                </a:gridCol>
              </a:tblGrid>
              <a:tr h="304029">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Teikiamas tvirtinti:</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Specialusis</a:t>
                      </a:r>
                      <a:r>
                        <a:rPr kumimoji="0" lang="lt-LT" altLang="lt-LT" sz="1500" b="1" i="1"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 </a:t>
                      </a:r>
                      <a:r>
                        <a:rPr kumimoji="0" lang="lt-LT" altLang="lt-LT" sz="1500" b="1" i="0" u="none" strike="noStrike" cap="none" normalizeH="0" baseline="0" dirty="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projektų atrankos kriterijus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04029">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endParaRPr kumimoji="0" lang="lt-LT" altLang="lt-LT" sz="15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endParaRP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lang="lt-LT" sz="1500" b="1"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Patvirtintas 2015-11-26</a:t>
                      </a:r>
                      <a:endParaRPr kumimoji="0" lang="lt-LT" altLang="lt-LT" sz="1500" b="1" i="0" u="none" strike="noStrike" cap="none" normalizeH="0" baseline="0" dirty="0" smtClean="0">
                        <a:ln>
                          <a:noFill/>
                        </a:ln>
                        <a:solidFill>
                          <a:schemeClr val="tx1"/>
                        </a:solidFill>
                        <a:effectLst/>
                        <a:latin typeface="Arial" panose="020B0604020202020204" pitchFamily="34" charset="0"/>
                        <a:ea typeface="MS PGothic" panose="020B0600070205080204" pitchFamily="34" charset="-128"/>
                        <a:cs typeface="Arial" panose="020B0604020202020204" pitchFamily="34" charset="0"/>
                      </a:endParaRP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884457">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Projektų atrankos kriterijaus pavadinimas: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algn="just">
                        <a:spcAft>
                          <a:spcPts val="0"/>
                        </a:spcAft>
                      </a:pPr>
                      <a:r>
                        <a:rPr lang="lt-LT" sz="1500" strike="sngStrike" dirty="0">
                          <a:effectLst/>
                          <a:latin typeface="Arial" panose="020B0604020202020204" pitchFamily="34" charset="0"/>
                          <a:ea typeface="Times New Roman" panose="02020603050405020304" pitchFamily="18" charset="0"/>
                          <a:cs typeface="Arial" panose="020B0604020202020204" pitchFamily="34" charset="0"/>
                        </a:rPr>
                        <a:t>5</a:t>
                      </a:r>
                      <a:r>
                        <a:rPr lang="lt-LT" sz="1500" b="1" dirty="0">
                          <a:effectLst/>
                          <a:latin typeface="Arial" panose="020B0604020202020204" pitchFamily="34" charset="0"/>
                          <a:ea typeface="Times New Roman" panose="02020603050405020304" pitchFamily="18" charset="0"/>
                          <a:cs typeface="Arial" panose="020B0604020202020204" pitchFamily="34" charset="0"/>
                        </a:rPr>
                        <a:t>4</a:t>
                      </a:r>
                      <a:r>
                        <a:rPr lang="lt-LT" sz="1500" dirty="0">
                          <a:effectLst/>
                          <a:latin typeface="Arial" panose="020B0604020202020204" pitchFamily="34" charset="0"/>
                          <a:ea typeface="Times New Roman" panose="02020603050405020304" pitchFamily="18" charset="0"/>
                          <a:cs typeface="Arial" panose="020B0604020202020204" pitchFamily="34" charset="0"/>
                        </a:rPr>
                        <a:t>. </a:t>
                      </a:r>
                      <a:r>
                        <a:rPr lang="lt-LT" sz="1500" kern="1200" dirty="0">
                          <a:effectLst/>
                          <a:latin typeface="Arial" panose="020B0604020202020204" pitchFamily="34" charset="0"/>
                          <a:ea typeface="+mn-ea"/>
                          <a:cs typeface="Arial" panose="020B0604020202020204" pitchFamily="34" charset="0"/>
                        </a:rPr>
                        <a:t>Projekto veiklos, kuriomis numatoma įrengti kelio ženklus, turi atitikti Lankytinų vietų ir laikinų renginių maršrutinio orientavimo automobilių keliuose taisyklių, patvirtintų Lietuvos automobilių kelių direkcijos prie Susisiekimo ministerijos direktoriaus 2015 m. kovo 3 d. įsakymu Nr. V(E)-4 „Dėl lankytinų vietų ir laikinų renginių maršrutinio orientavimo automobilių keliuose taisyklių LVMOT 15 patvirtinimo“, 7 punkte nustatytus reikalavimus.</a:t>
                      </a:r>
                      <a:endParaRPr lang="lt-LT" sz="15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1279627">
                <a:tc>
                  <a:txBody>
                    <a:bodyPr/>
                    <a:lstStyle>
                      <a:lvl1pPr>
                        <a:spcBef>
                          <a:spcPct val="20000"/>
                        </a:spcBef>
                        <a:buFont typeface="Arial" panose="020B0604020202020204" pitchFamily="34" charset="0"/>
                        <a:defRPr sz="31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6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2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5pPr>
                      <a:lvl6pPr marL="24479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6pPr>
                      <a:lvl7pPr marL="29051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7pPr>
                      <a:lvl8pPr marL="33623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8pPr>
                      <a:lvl9pPr marL="3819525" indent="-161925" defTabSz="496888"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500" b="1" i="0" u="none" strike="noStrike" cap="none" normalizeH="0" baseline="0" dirty="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Projektų atrankos kriterijaus vertinimo aspektai ir paaiškinimas:</a:t>
                      </a:r>
                    </a:p>
                  </a:txBody>
                  <a:tcPr marL="82918" marR="82918" marT="41457" marB="4145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lgn="just">
                        <a:lnSpc>
                          <a:spcPct val="100000"/>
                        </a:lnSpc>
                        <a:spcAft>
                          <a:spcPts val="0"/>
                        </a:spcAft>
                      </a:pPr>
                      <a:r>
                        <a:rPr lang="lt-LT" sz="1500" dirty="0" smtClean="0">
                          <a:effectLst/>
                          <a:latin typeface="Arial" panose="020B0604020202020204" pitchFamily="34" charset="0"/>
                          <a:ea typeface="Times New Roman" panose="02020603050405020304" pitchFamily="18" charset="0"/>
                          <a:cs typeface="Arial" panose="020B0604020202020204" pitchFamily="34" charset="0"/>
                        </a:rPr>
                        <a:t>Vertinama, ar įgyvendinant projekto veiklas, kuriomis numatoma įrengti kelio ženklus, bus įrengiami tik Lankytinų vietų ir laikinų renginių maršrutinio orientavimo automobilių keliuose taisyklių 7 punkte nustatyti informaciniai kelio ženklai Nr. 628 „Krypties rodyklė į lankytiną vietą“ (išskyrus krypties rodyklę į lankytiną vietą su grafiniu lankytinos vietos vaizdu) ir Nr. 629 „Lankytinos vietos pavadinimas“.</a:t>
                      </a:r>
                      <a:endParaRPr lang="lt-LT" sz="1500" dirty="0">
                        <a:effectLst/>
                        <a:latin typeface="Arial" panose="020B0604020202020204" pitchFamily="34" charset="0"/>
                        <a:ea typeface="Times New Roman" panose="02020603050405020304" pitchFamily="18" charset="0"/>
                        <a:cs typeface="Arial" panose="020B0604020202020204" pitchFamily="34" charset="0"/>
                      </a:endParaRPr>
                    </a:p>
                  </a:txBody>
                  <a:tcPr marL="62188" marR="62188"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22387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4085" y="0"/>
            <a:ext cx="9688149" cy="6143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Box 9"/>
          <p:cNvSpPr txBox="1">
            <a:spLocks noChangeArrowheads="1"/>
          </p:cNvSpPr>
          <p:nvPr/>
        </p:nvSpPr>
        <p:spPr bwMode="auto">
          <a:xfrm>
            <a:off x="2100539" y="625076"/>
            <a:ext cx="8052824" cy="271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3" tIns="45136" rIns="90273" bIns="45136">
            <a:spAutoFit/>
          </a:bodyPr>
          <a:lstStyle>
            <a:lvl1pPr defTabSz="449263">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defTabSz="449263">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defTabSz="449263">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algn="ctr" eaLnBrk="1" hangingPunct="1">
              <a:lnSpc>
                <a:spcPct val="81000"/>
              </a:lnSpc>
              <a:spcBef>
                <a:spcPct val="0"/>
              </a:spcBef>
              <a:buClr>
                <a:srgbClr val="000000"/>
              </a:buClr>
              <a:buFontTx/>
              <a:buNone/>
            </a:pPr>
            <a:r>
              <a:rPr lang="en-US" altLang="lt-LT" sz="1451" b="1" dirty="0">
                <a:solidFill>
                  <a:srgbClr val="000000"/>
                </a:solidFill>
                <a:latin typeface="Arial" panose="020B0604020202020204" pitchFamily="34" charset="0"/>
              </a:rPr>
              <a:t>INFORMACIJA D</a:t>
            </a:r>
            <a:r>
              <a:rPr lang="lt-LT" altLang="lt-LT" sz="1451" b="1" dirty="0">
                <a:solidFill>
                  <a:srgbClr val="000000"/>
                </a:solidFill>
                <a:latin typeface="Arial" panose="020B0604020202020204" pitchFamily="34" charset="0"/>
              </a:rPr>
              <a:t>ĖL PATVIRTINTO PROJEKTŲ ATRANKOS KRITERIJAUS</a:t>
            </a:r>
            <a:endParaRPr lang="lt-LT" altLang="lt-LT" sz="1451" dirty="0">
              <a:solidFill>
                <a:srgbClr val="000000"/>
              </a:solidFill>
              <a:latin typeface="Arial" panose="020B0604020202020204" pitchFamily="34" charset="0"/>
            </a:endParaRPr>
          </a:p>
        </p:txBody>
      </p:sp>
      <p:sp>
        <p:nvSpPr>
          <p:cNvPr id="8196" name="TextBox 5"/>
          <p:cNvSpPr txBox="1">
            <a:spLocks noChangeArrowheads="1"/>
          </p:cNvSpPr>
          <p:nvPr/>
        </p:nvSpPr>
        <p:spPr bwMode="auto">
          <a:xfrm>
            <a:off x="2100539" y="1413635"/>
            <a:ext cx="8052824" cy="34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lt-LT" sz="1632">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851976792"/>
              </p:ext>
            </p:extLst>
          </p:nvPr>
        </p:nvGraphicFramePr>
        <p:xfrm>
          <a:off x="1282876" y="1049532"/>
          <a:ext cx="9630566" cy="5534746"/>
        </p:xfrm>
        <a:graphic>
          <a:graphicData uri="http://schemas.openxmlformats.org/drawingml/2006/table">
            <a:tbl>
              <a:tblPr firstRow="1" bandRow="1">
                <a:tableStyleId>{5C22544A-7EE6-4342-B048-85BDC9FD1C3A}</a:tableStyleId>
              </a:tblPr>
              <a:tblGrid>
                <a:gridCol w="3034368">
                  <a:extLst>
                    <a:ext uri="{9D8B030D-6E8A-4147-A177-3AD203B41FA5}">
                      <a16:colId xmlns:a16="http://schemas.microsoft.com/office/drawing/2014/main" val="20000"/>
                    </a:ext>
                  </a:extLst>
                </a:gridCol>
                <a:gridCol w="6596198">
                  <a:extLst>
                    <a:ext uri="{9D8B030D-6E8A-4147-A177-3AD203B41FA5}">
                      <a16:colId xmlns:a16="http://schemas.microsoft.com/office/drawing/2014/main" val="20001"/>
                    </a:ext>
                  </a:extLst>
                </a:gridCol>
              </a:tblGrid>
              <a:tr h="640820">
                <a:tc gridSpan="2">
                  <a:txBody>
                    <a:bodyPr/>
                    <a:lstStyle/>
                    <a:p>
                      <a:pPr algn="ctr"/>
                      <a:r>
                        <a:rPr lang="en-US" sz="1200" i="0" dirty="0" err="1" smtClean="0">
                          <a:latin typeface="Arial" panose="020B0604020202020204" pitchFamily="34" charset="0"/>
                          <a:cs typeface="Arial" panose="020B0604020202020204" pitchFamily="34" charset="0"/>
                        </a:rPr>
                        <a:t>Strateginiame</a:t>
                      </a:r>
                      <a:r>
                        <a:rPr lang="en-US" sz="1200" i="0" baseline="0" dirty="0" smtClean="0">
                          <a:latin typeface="Arial" panose="020B0604020202020204" pitchFamily="34" charset="0"/>
                          <a:cs typeface="Arial" panose="020B0604020202020204" pitchFamily="34" charset="0"/>
                        </a:rPr>
                        <a:t> </a:t>
                      </a:r>
                      <a:r>
                        <a:rPr lang="en-US" sz="1200" i="0" baseline="0" dirty="0" err="1" smtClean="0">
                          <a:latin typeface="Arial" panose="020B0604020202020204" pitchFamily="34" charset="0"/>
                          <a:cs typeface="Arial" panose="020B0604020202020204" pitchFamily="34" charset="0"/>
                        </a:rPr>
                        <a:t>dokumente</a:t>
                      </a:r>
                      <a:r>
                        <a:rPr lang="en-US" sz="1200" i="0" baseline="0" dirty="0" smtClean="0">
                          <a:latin typeface="Arial" panose="020B0604020202020204" pitchFamily="34" charset="0"/>
                          <a:cs typeface="Arial" panose="020B0604020202020204" pitchFamily="34" charset="0"/>
                        </a:rPr>
                        <a:t> (</a:t>
                      </a:r>
                      <a:r>
                        <a:rPr lang="lt-LT" sz="1200" i="0" baseline="0" dirty="0" smtClean="0">
                          <a:latin typeface="Arial" panose="020B0604020202020204" pitchFamily="34" charset="0"/>
                          <a:cs typeface="Arial" panose="020B0604020202020204" pitchFamily="34" charset="0"/>
                        </a:rPr>
                        <a:t>Lietuvos inovacijų plėtros 2014–2020 metų programos įgyvendinimo </a:t>
                      </a:r>
                      <a:r>
                        <a:rPr lang="lt-LT" sz="1200" i="0" baseline="0" dirty="0" smtClean="0">
                          <a:latin typeface="Arial" panose="020B0604020202020204" pitchFamily="34" charset="0"/>
                          <a:cs typeface="Arial" panose="020B0604020202020204" pitchFamily="34" charset="0"/>
                        </a:rPr>
                        <a:t>2018–2020 metų </a:t>
                      </a:r>
                      <a:r>
                        <a:rPr lang="lt-LT" sz="1200" i="0" baseline="0" dirty="0" smtClean="0">
                          <a:latin typeface="Arial" panose="020B0604020202020204" pitchFamily="34" charset="0"/>
                          <a:cs typeface="Arial" panose="020B0604020202020204" pitchFamily="34" charset="0"/>
                        </a:rPr>
                        <a:t>veiksmų plane, patvirtintame Lietuvos Respublikos ūkio ministro </a:t>
                      </a:r>
                      <a:r>
                        <a:rPr lang="lt-LT" sz="1200" i="0" baseline="0" dirty="0" smtClean="0">
                          <a:latin typeface="Arial" panose="020B0604020202020204" pitchFamily="34" charset="0"/>
                          <a:cs typeface="Arial" panose="020B0604020202020204" pitchFamily="34" charset="0"/>
                        </a:rPr>
                        <a:t>2018 </a:t>
                      </a:r>
                      <a:r>
                        <a:rPr lang="lt-LT" sz="1200" i="0" baseline="0" dirty="0" smtClean="0">
                          <a:latin typeface="Arial" panose="020B0604020202020204" pitchFamily="34" charset="0"/>
                          <a:cs typeface="Arial" panose="020B0604020202020204" pitchFamily="34" charset="0"/>
                        </a:rPr>
                        <a:t>m. </a:t>
                      </a:r>
                      <a:r>
                        <a:rPr lang="lt-LT" sz="1200" i="0" baseline="0" dirty="0" smtClean="0">
                          <a:latin typeface="Arial" panose="020B0604020202020204" pitchFamily="34" charset="0"/>
                          <a:cs typeface="Arial" panose="020B0604020202020204" pitchFamily="34" charset="0"/>
                        </a:rPr>
                        <a:t>lapkričio 28 </a:t>
                      </a:r>
                      <a:r>
                        <a:rPr lang="lt-LT" sz="1200" i="0" baseline="0" dirty="0" smtClean="0">
                          <a:latin typeface="Arial" panose="020B0604020202020204" pitchFamily="34" charset="0"/>
                          <a:cs typeface="Arial" panose="020B0604020202020204" pitchFamily="34" charset="0"/>
                        </a:rPr>
                        <a:t>d. </a:t>
                      </a:r>
                      <a:r>
                        <a:rPr lang="lt-LT" sz="1200" i="0" baseline="0" dirty="0" err="1" smtClean="0">
                          <a:latin typeface="Arial" panose="020B0604020202020204" pitchFamily="34" charset="0"/>
                          <a:cs typeface="Arial" panose="020B0604020202020204" pitchFamily="34" charset="0"/>
                        </a:rPr>
                        <a:t>įsakym</a:t>
                      </a:r>
                      <a:r>
                        <a:rPr lang="en-US" sz="1200" i="0" baseline="0" dirty="0" smtClean="0">
                          <a:latin typeface="Arial" panose="020B0604020202020204" pitchFamily="34" charset="0"/>
                          <a:cs typeface="Arial" panose="020B0604020202020204" pitchFamily="34" charset="0"/>
                        </a:rPr>
                        <a:t>e</a:t>
                      </a:r>
                      <a:r>
                        <a:rPr lang="lt-LT" sz="1200" i="0" baseline="0" dirty="0" smtClean="0">
                          <a:latin typeface="Arial" panose="020B0604020202020204" pitchFamily="34" charset="0"/>
                          <a:cs typeface="Arial" panose="020B0604020202020204" pitchFamily="34" charset="0"/>
                        </a:rPr>
                        <a:t> Nr. </a:t>
                      </a:r>
                      <a:r>
                        <a:rPr lang="lt-LT" sz="1200" i="0" baseline="0" dirty="0" smtClean="0">
                          <a:latin typeface="Arial" panose="020B0604020202020204" pitchFamily="34" charset="0"/>
                          <a:cs typeface="Arial" panose="020B0604020202020204" pitchFamily="34" charset="0"/>
                        </a:rPr>
                        <a:t>4-728</a:t>
                      </a:r>
                      <a:r>
                        <a:rPr lang="en-US" sz="1200" i="0" baseline="0" dirty="0" smtClean="0">
                          <a:latin typeface="Arial" panose="020B0604020202020204" pitchFamily="34" charset="0"/>
                          <a:cs typeface="Arial" panose="020B0604020202020204" pitchFamily="34" charset="0"/>
                        </a:rPr>
                        <a:t>) </a:t>
                      </a:r>
                      <a:r>
                        <a:rPr lang="en-US" sz="1200" i="0" baseline="0" dirty="0" err="1" smtClean="0">
                          <a:latin typeface="Arial" panose="020B0604020202020204" pitchFamily="34" charset="0"/>
                          <a:cs typeface="Arial" panose="020B0604020202020204" pitchFamily="34" charset="0"/>
                        </a:rPr>
                        <a:t>atlikti</a:t>
                      </a:r>
                      <a:r>
                        <a:rPr lang="en-US" sz="1200" i="0" baseline="0" dirty="0" smtClean="0">
                          <a:latin typeface="Arial" panose="020B0604020202020204" pitchFamily="34" charset="0"/>
                          <a:cs typeface="Arial" panose="020B0604020202020204" pitchFamily="34" charset="0"/>
                        </a:rPr>
                        <a:t> </a:t>
                      </a:r>
                      <a:r>
                        <a:rPr lang="en-US" sz="1200" i="0" baseline="0" dirty="0" err="1" smtClean="0">
                          <a:latin typeface="Arial" panose="020B0604020202020204" pitchFamily="34" charset="0"/>
                          <a:cs typeface="Arial" panose="020B0604020202020204" pitchFamily="34" charset="0"/>
                        </a:rPr>
                        <a:t>pakeitimai</a:t>
                      </a:r>
                      <a:endParaRPr lang="lt-LT" sz="1200" i="0" dirty="0">
                        <a:latin typeface="Arial" panose="020B0604020202020204" pitchFamily="34" charset="0"/>
                        <a:cs typeface="Arial" panose="020B0604020202020204" pitchFamily="34" charset="0"/>
                      </a:endParaRPr>
                    </a:p>
                  </a:txBody>
                  <a:tcPr marL="82921" marR="82921" marT="41449" marB="41449"/>
                </a:tc>
                <a:tc hMerge="1">
                  <a:txBody>
                    <a:bodyPr/>
                    <a:lstStyle/>
                    <a:p>
                      <a:endParaRPr lang="lt-LT" sz="2000" i="0" dirty="0">
                        <a:latin typeface="Arial" panose="020B0604020202020204" pitchFamily="34" charset="0"/>
                        <a:cs typeface="Arial" panose="020B0604020202020204" pitchFamily="34" charset="0"/>
                      </a:endParaRPr>
                    </a:p>
                  </a:txBody>
                  <a:tcPr marL="91443" marR="91443" marT="45704" marB="45704"/>
                </a:tc>
                <a:extLst>
                  <a:ext uri="{0D108BD9-81ED-4DB2-BD59-A6C34878D82A}">
                    <a16:rowId xmlns:a16="http://schemas.microsoft.com/office/drawing/2014/main" val="10000"/>
                  </a:ext>
                </a:extLst>
              </a:tr>
              <a:tr h="294739">
                <a:tc>
                  <a:txBody>
                    <a:bodyPr/>
                    <a:lstStyle/>
                    <a:p>
                      <a:r>
                        <a:rPr lang="en-US" sz="1200" b="1" dirty="0" err="1" smtClean="0">
                          <a:latin typeface="Arial" panose="020B0604020202020204" pitchFamily="34" charset="0"/>
                          <a:cs typeface="Arial" panose="020B0604020202020204" pitchFamily="34" charset="0"/>
                        </a:rPr>
                        <a:t>Veiksmo</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pavadinimas</a:t>
                      </a:r>
                      <a:endParaRPr lang="lt-LT" sz="1200" b="1" dirty="0">
                        <a:latin typeface="Arial" panose="020B0604020202020204" pitchFamily="34" charset="0"/>
                        <a:cs typeface="Arial" panose="020B0604020202020204" pitchFamily="34" charset="0"/>
                      </a:endParaRPr>
                    </a:p>
                  </a:txBody>
                  <a:tcPr marL="82921" marR="82921" marT="41449" marB="41449"/>
                </a:tc>
                <a:tc>
                  <a:txBody>
                    <a:body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Atsakingi</a:t>
                      </a:r>
                      <a:r>
                        <a:rPr kumimoji="0" lang="en-US"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200" b="1"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vykdytojai</a:t>
                      </a:r>
                      <a:endParaRPr kumimoji="0" lang="lt-LT"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txBody>
                  <a:tcPr marL="82921" marR="82921" marT="41449" marB="41449"/>
                </a:tc>
                <a:extLst>
                  <a:ext uri="{0D108BD9-81ED-4DB2-BD59-A6C34878D82A}">
                    <a16:rowId xmlns:a16="http://schemas.microsoft.com/office/drawing/2014/main" val="10002"/>
                  </a:ext>
                </a:extLst>
              </a:tr>
              <a:tr h="733614">
                <a:tc>
                  <a:txBody>
                    <a:bodyPr/>
                    <a:lstStyle/>
                    <a:p>
                      <a:pPr algn="just">
                        <a:spcBef>
                          <a:spcPts val="0"/>
                        </a:spcBef>
                      </a:pPr>
                      <a:r>
                        <a:rPr lang="lt-LT" sz="1200" b="1" dirty="0" smtClean="0">
                          <a:latin typeface="Arial" panose="020B0604020202020204" pitchFamily="34" charset="0"/>
                          <a:cs typeface="Arial" panose="020B0604020202020204" pitchFamily="34" charset="0"/>
                        </a:rPr>
                        <a:t>4.2.2. </a:t>
                      </a:r>
                      <a:r>
                        <a:rPr lang="lt-LT" sz="1200" b="1" kern="1200" dirty="0" smtClean="0">
                          <a:solidFill>
                            <a:schemeClr val="dk1"/>
                          </a:solidFill>
                          <a:effectLst/>
                          <a:latin typeface="Arial" panose="020B0604020202020204" pitchFamily="34" charset="0"/>
                          <a:ea typeface="+mn-ea"/>
                          <a:cs typeface="Arial" panose="020B0604020202020204" pitchFamily="34" charset="0"/>
                        </a:rPr>
                        <a:t>Vykdyti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ikiprekybinius</a:t>
                      </a:r>
                      <a:r>
                        <a:rPr lang="lt-LT" sz="1200" b="1" kern="1200" dirty="0" smtClean="0">
                          <a:solidFill>
                            <a:schemeClr val="dk1"/>
                          </a:solidFill>
                          <a:effectLst/>
                          <a:latin typeface="Arial" panose="020B0604020202020204" pitchFamily="34" charset="0"/>
                          <a:ea typeface="+mn-ea"/>
                          <a:cs typeface="Arial" panose="020B0604020202020204" pitchFamily="34" charset="0"/>
                        </a:rPr>
                        <a:t> pirkimus, siekiant sukurti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inovatyvius</a:t>
                      </a:r>
                      <a:r>
                        <a:rPr lang="lt-LT" sz="1200" b="1" kern="1200" dirty="0" smtClean="0">
                          <a:solidFill>
                            <a:schemeClr val="dk1"/>
                          </a:solidFill>
                          <a:effectLst/>
                          <a:latin typeface="Arial" panose="020B0604020202020204" pitchFamily="34" charset="0"/>
                          <a:ea typeface="+mn-ea"/>
                          <a:cs typeface="Arial" panose="020B0604020202020204" pitchFamily="34" charset="0"/>
                        </a:rPr>
                        <a:t> krašto apsaugos srities produktus</a:t>
                      </a:r>
                      <a:endParaRPr lang="lt-LT" sz="1200" b="1" dirty="0">
                        <a:latin typeface="Arial" panose="020B0604020202020204" pitchFamily="34" charset="0"/>
                        <a:cs typeface="Arial" panose="020B0604020202020204" pitchFamily="34" charset="0"/>
                      </a:endParaRPr>
                    </a:p>
                  </a:txBody>
                  <a:tcPr marL="82921" marR="82921" marT="41449" marB="41449">
                    <a:lnB w="12700" cap="flat" cmpd="sng" algn="ctr">
                      <a:solidFill>
                        <a:schemeClr val="tx1"/>
                      </a:solidFill>
                      <a:prstDash val="solid"/>
                      <a:round/>
                      <a:headEnd type="none" w="med" len="med"/>
                      <a:tailEnd type="none" w="med" len="med"/>
                    </a:lnB>
                  </a:tcPr>
                </a:tc>
                <a:tc>
                  <a:txBody>
                    <a:bodyPr/>
                    <a:lstStyle/>
                    <a:p>
                      <a:pPr algn="l">
                        <a:spcAft>
                          <a:spcPts val="0"/>
                        </a:spcAft>
                      </a:pPr>
                      <a:r>
                        <a:rPr lang="lt-LT" sz="1200" dirty="0">
                          <a:effectLst/>
                          <a:latin typeface="Arial" panose="020B0604020202020204" pitchFamily="34" charset="0"/>
                          <a:ea typeface="Times New Roman" panose="02020603050405020304" pitchFamily="18" charset="0"/>
                          <a:cs typeface="Arial" panose="020B0604020202020204" pitchFamily="34" charset="0"/>
                        </a:rPr>
                        <a:t>Ūkio ministerija, Lietuvos Respublikos krašto apsaugos ministerija (toliau – Krašto apsaugos ministerija</a:t>
                      </a:r>
                      <a:r>
                        <a:rPr lang="lt-LT" sz="1200" dirty="0" smtClean="0">
                          <a:effectLst/>
                          <a:latin typeface="Arial" panose="020B0604020202020204" pitchFamily="34" charset="0"/>
                          <a:ea typeface="Times New Roman" panose="02020603050405020304" pitchFamily="18" charset="0"/>
                          <a:cs typeface="Arial" panose="020B0604020202020204" pitchFamily="34" charset="0"/>
                        </a:rPr>
                        <a:t>), MITA, </a:t>
                      </a:r>
                      <a:r>
                        <a:rPr lang="lt-LT" sz="1200" b="1" kern="1200" dirty="0" smtClean="0">
                          <a:solidFill>
                            <a:srgbClr val="FF0000"/>
                          </a:solidFill>
                          <a:effectLst/>
                          <a:latin typeface="Arial" panose="020B0604020202020204" pitchFamily="34" charset="0"/>
                          <a:ea typeface="+mn-ea"/>
                          <a:cs typeface="Arial" panose="020B0604020202020204" pitchFamily="34" charset="0"/>
                        </a:rPr>
                        <a:t>Generolo Jono Žemaičio Lietuvos karo akademija</a:t>
                      </a:r>
                      <a:endParaRPr lang="lt-LT" sz="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114300" marR="11430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98512">
                <a:tc>
                  <a:txBody>
                    <a:bodyPr/>
                    <a:lstStyle/>
                    <a:p>
                      <a:pPr algn="just">
                        <a:spcBef>
                          <a:spcPts val="0"/>
                        </a:spcBef>
                      </a:pPr>
                      <a:r>
                        <a:rPr lang="lt-LT" sz="1200" b="1" kern="1200" dirty="0" smtClean="0">
                          <a:solidFill>
                            <a:schemeClr val="dk1"/>
                          </a:solidFill>
                          <a:effectLst/>
                          <a:latin typeface="Arial" panose="020B0604020202020204" pitchFamily="34" charset="0"/>
                          <a:ea typeface="+mn-ea"/>
                          <a:cs typeface="Arial" panose="020B0604020202020204" pitchFamily="34" charset="0"/>
                        </a:rPr>
                        <a:t>4.2.5. Vykdyti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ikiprekybinius</a:t>
                      </a:r>
                      <a:r>
                        <a:rPr lang="lt-LT" sz="1200" b="1" kern="1200" dirty="0" smtClean="0">
                          <a:solidFill>
                            <a:schemeClr val="dk1"/>
                          </a:solidFill>
                          <a:effectLst/>
                          <a:latin typeface="Arial" panose="020B0604020202020204" pitchFamily="34" charset="0"/>
                          <a:ea typeface="+mn-ea"/>
                          <a:cs typeface="Arial" panose="020B0604020202020204" pitchFamily="34" charset="0"/>
                        </a:rPr>
                        <a:t> pirkimus, siekiant sukurti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inovatyvius</a:t>
                      </a:r>
                      <a:r>
                        <a:rPr lang="lt-LT" sz="1200" b="1" kern="1200" dirty="0" smtClean="0">
                          <a:solidFill>
                            <a:schemeClr val="dk1"/>
                          </a:solidFill>
                          <a:effectLst/>
                          <a:latin typeface="Arial" panose="020B0604020202020204" pitchFamily="34" charset="0"/>
                          <a:ea typeface="+mn-ea"/>
                          <a:cs typeface="Arial" panose="020B0604020202020204" pitchFamily="34" charset="0"/>
                        </a:rPr>
                        <a:t> produktus energetikos ir tvarios aplinkos srityje</a:t>
                      </a:r>
                      <a:endParaRPr lang="lt-LT" sz="1200" b="1" dirty="0">
                        <a:latin typeface="Arial" panose="020B0604020202020204" pitchFamily="34" charset="0"/>
                        <a:cs typeface="Arial" panose="020B0604020202020204" pitchFamily="34" charset="0"/>
                      </a:endParaRPr>
                    </a:p>
                  </a:txBody>
                  <a:tcPr marL="82921" marR="82921" marT="41449" marB="4144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0"/>
                        </a:spcBef>
                      </a:pPr>
                      <a:r>
                        <a:rPr lang="lt-LT" sz="1200" kern="1200" dirty="0" smtClean="0">
                          <a:solidFill>
                            <a:schemeClr val="dk1"/>
                          </a:solidFill>
                          <a:effectLst/>
                          <a:latin typeface="Arial" panose="020B0604020202020204" pitchFamily="34" charset="0"/>
                          <a:ea typeface="+mn-ea"/>
                          <a:cs typeface="Arial" panose="020B0604020202020204" pitchFamily="34" charset="0"/>
                        </a:rPr>
                        <a:t>Lietuvos Respublikos finansų ministerija, „Lietuvos energija“, UAB, Kauno miesto savivaldybės administracija, Alytaus miesto savivaldybės administracija, Šiaulių miesto savivaldybės administracija, AB „Energijos skirstymo operatorius“,  valstybės įmonė Lietuvos oro uostai, Vilniaus miesto savivaldybės administracija, </a:t>
                      </a:r>
                      <a:r>
                        <a:rPr lang="lt-LT" sz="1200" b="1" kern="1200" dirty="0" smtClean="0">
                          <a:solidFill>
                            <a:srgbClr val="FF0000"/>
                          </a:solidFill>
                          <a:effectLst/>
                          <a:latin typeface="Arial" panose="020B0604020202020204" pitchFamily="34" charset="0"/>
                          <a:ea typeface="+mn-ea"/>
                          <a:cs typeface="Arial" panose="020B0604020202020204" pitchFamily="34" charset="0"/>
                        </a:rPr>
                        <a:t>Viešoji įstaiga Kauno regiono atliekų tvarkymo centras, Telšių rajono savivaldybės administracija, UAB Alytaus regiono atliekų tvarkymo centras, Viešoji įstaiga Šiaulių regiono atliekų tvarkymo centras</a:t>
                      </a:r>
                      <a:endParaRPr lang="lt-LT" sz="1200" b="1" kern="1200" dirty="0" smtClean="0">
                        <a:solidFill>
                          <a:srgbClr val="FF0000"/>
                        </a:solidFill>
                        <a:effectLst/>
                        <a:latin typeface="Arial" panose="020B0604020202020204" pitchFamily="34" charset="0"/>
                        <a:ea typeface="+mn-ea"/>
                        <a:cs typeface="Arial" panose="020B0604020202020204" pitchFamily="34" charset="0"/>
                      </a:endParaRPr>
                    </a:p>
                  </a:txBody>
                  <a:tcPr marL="62190" marR="6219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9906095"/>
                  </a:ext>
                </a:extLst>
              </a:tr>
              <a:tr h="865203">
                <a:tc>
                  <a:txBody>
                    <a:bodyPr/>
                    <a:lstStyle/>
                    <a:p>
                      <a:pPr algn="just">
                        <a:spcBef>
                          <a:spcPts val="0"/>
                        </a:spcBef>
                      </a:pPr>
                      <a:r>
                        <a:rPr lang="lt-LT" sz="1200" b="1" kern="1200" dirty="0" smtClean="0">
                          <a:solidFill>
                            <a:schemeClr val="dk1"/>
                          </a:solidFill>
                          <a:effectLst/>
                          <a:latin typeface="Arial" panose="020B0604020202020204" pitchFamily="34" charset="0"/>
                          <a:ea typeface="+mn-ea"/>
                          <a:cs typeface="Arial" panose="020B0604020202020204" pitchFamily="34" charset="0"/>
                        </a:rPr>
                        <a:t>4.2.6. Vykdyti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ikiprekybinius</a:t>
                      </a:r>
                      <a:r>
                        <a:rPr lang="lt-LT" sz="1200" b="1" kern="1200" dirty="0" smtClean="0">
                          <a:solidFill>
                            <a:schemeClr val="dk1"/>
                          </a:solidFill>
                          <a:effectLst/>
                          <a:latin typeface="Arial" panose="020B0604020202020204" pitchFamily="34" charset="0"/>
                          <a:ea typeface="+mn-ea"/>
                          <a:cs typeface="Arial" panose="020B0604020202020204" pitchFamily="34" charset="0"/>
                        </a:rPr>
                        <a:t> pirkimus, siekiant sukurti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inovatyvias</a:t>
                      </a:r>
                      <a:r>
                        <a:rPr lang="lt-LT" sz="1200" b="1" kern="1200" dirty="0" smtClean="0">
                          <a:solidFill>
                            <a:schemeClr val="dk1"/>
                          </a:solidFill>
                          <a:effectLst/>
                          <a:latin typeface="Arial" panose="020B0604020202020204" pitchFamily="34" charset="0"/>
                          <a:ea typeface="+mn-ea"/>
                          <a:cs typeface="Arial" panose="020B0604020202020204" pitchFamily="34" charset="0"/>
                        </a:rPr>
                        <a:t> įtraukios ir kūrybingos visuomenės srities technologijas ir procesus</a:t>
                      </a:r>
                      <a:endParaRPr lang="lt-LT" sz="1200" b="1" dirty="0">
                        <a:latin typeface="Arial" panose="020B0604020202020204" pitchFamily="34" charset="0"/>
                        <a:cs typeface="Arial" panose="020B0604020202020204" pitchFamily="34" charset="0"/>
                      </a:endParaRPr>
                    </a:p>
                  </a:txBody>
                  <a:tcPr marL="82921" marR="82921" marT="41449" marB="4144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lt-LT" sz="1200" dirty="0">
                          <a:effectLst/>
                          <a:latin typeface="Arial" panose="020B0604020202020204" pitchFamily="34" charset="0"/>
                          <a:ea typeface="Times New Roman" panose="02020603050405020304" pitchFamily="18" charset="0"/>
                          <a:cs typeface="Arial" panose="020B0604020202020204" pitchFamily="34" charset="0"/>
                        </a:rPr>
                        <a:t>Ūkio ministerija, </a:t>
                      </a:r>
                      <a:r>
                        <a:rPr lang="lt-LT" sz="1200" kern="1200" dirty="0" smtClean="0">
                          <a:solidFill>
                            <a:schemeClr val="dk1"/>
                          </a:solidFill>
                          <a:effectLst/>
                          <a:latin typeface="Arial" panose="020B0604020202020204" pitchFamily="34" charset="0"/>
                          <a:ea typeface="+mn-ea"/>
                          <a:cs typeface="Arial" panose="020B0604020202020204" pitchFamily="34" charset="0"/>
                        </a:rPr>
                        <a:t>Klaipėdos miesto savivaldybės administracija, Kauno miesto savivaldybės administracija,  Lietuvos darbo birža prie Socialinės apsaugos ir darbo ministerijos, Policijos departamentas prie Lietuvos Respublikos vidaus reikalų ministerijos, Klaipėdos valstybinis muzikinis teatras, žemaičių muziejus „Alka“, Lietuvos kino centras prie Kultūros ministerijos</a:t>
                      </a:r>
                      <a:r>
                        <a:rPr lang="lt-LT" sz="1200" kern="1200" dirty="0" smtClean="0">
                          <a:solidFill>
                            <a:srgbClr val="FF0000"/>
                          </a:solidFill>
                          <a:effectLst/>
                          <a:latin typeface="Arial" panose="020B0604020202020204" pitchFamily="34" charset="0"/>
                          <a:ea typeface="+mn-ea"/>
                          <a:cs typeface="Arial" panose="020B0604020202020204" pitchFamily="34" charset="0"/>
                        </a:rPr>
                        <a:t>, </a:t>
                      </a:r>
                      <a:r>
                        <a:rPr lang="lt-LT" sz="1200" b="1" kern="1200" dirty="0" smtClean="0">
                          <a:solidFill>
                            <a:srgbClr val="FF0000"/>
                          </a:solidFill>
                          <a:effectLst/>
                          <a:latin typeface="Arial" panose="020B0604020202020204" pitchFamily="34" charset="0"/>
                          <a:ea typeface="+mn-ea"/>
                          <a:cs typeface="Arial" panose="020B0604020202020204" pitchFamily="34" charset="0"/>
                        </a:rPr>
                        <a:t>Lietuvos jūrų muziejus, Vilniaus kolegija</a:t>
                      </a:r>
                      <a:endParaRPr lang="lt-LT" sz="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114300" marR="11430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6265592"/>
                  </a:ext>
                </a:extLst>
              </a:tr>
              <a:tr h="810779">
                <a:tc>
                  <a:txBody>
                    <a:bodyPr/>
                    <a:lstStyle/>
                    <a:p>
                      <a:pPr algn="just">
                        <a:spcBef>
                          <a:spcPts val="0"/>
                        </a:spcBef>
                      </a:pPr>
                      <a:r>
                        <a:rPr lang="lt-LT" sz="1200" b="1" kern="1200" dirty="0" smtClean="0">
                          <a:solidFill>
                            <a:schemeClr val="dk1"/>
                          </a:solidFill>
                          <a:effectLst/>
                          <a:latin typeface="Arial" panose="020B0604020202020204" pitchFamily="34" charset="0"/>
                          <a:ea typeface="+mn-ea"/>
                          <a:cs typeface="Arial" panose="020B0604020202020204" pitchFamily="34" charset="0"/>
                        </a:rPr>
                        <a:t>4.2.7. Vykdyti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ikiprekybinius</a:t>
                      </a:r>
                      <a:r>
                        <a:rPr lang="lt-LT" sz="1200" b="1" kern="1200" dirty="0" smtClean="0">
                          <a:solidFill>
                            <a:schemeClr val="dk1"/>
                          </a:solidFill>
                          <a:effectLst/>
                          <a:latin typeface="Arial" panose="020B0604020202020204" pitchFamily="34" charset="0"/>
                          <a:ea typeface="+mn-ea"/>
                          <a:cs typeface="Arial" panose="020B0604020202020204" pitchFamily="34" charset="0"/>
                        </a:rPr>
                        <a:t> pirkimus, siekiant sukurti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inovatyvius</a:t>
                      </a:r>
                      <a:r>
                        <a:rPr lang="lt-LT" sz="1200" b="1" kern="1200" dirty="0" smtClean="0">
                          <a:solidFill>
                            <a:schemeClr val="dk1"/>
                          </a:solidFill>
                          <a:effectLst/>
                          <a:latin typeface="Arial" panose="020B0604020202020204" pitchFamily="34" charset="0"/>
                          <a:ea typeface="+mn-ea"/>
                          <a:cs typeface="Arial" panose="020B0604020202020204" pitchFamily="34" charset="0"/>
                        </a:rPr>
                        <a:t> </a:t>
                      </a:r>
                      <a:r>
                        <a:rPr lang="lt-LT" sz="1200" b="1" kern="1200" dirty="0" err="1" smtClean="0">
                          <a:solidFill>
                            <a:schemeClr val="dk1"/>
                          </a:solidFill>
                          <a:effectLst/>
                          <a:latin typeface="Arial" panose="020B0604020202020204" pitchFamily="34" charset="0"/>
                          <a:ea typeface="+mn-ea"/>
                          <a:cs typeface="Arial" panose="020B0604020202020204" pitchFamily="34" charset="0"/>
                        </a:rPr>
                        <a:t>agroinovacijų</a:t>
                      </a:r>
                      <a:r>
                        <a:rPr lang="lt-LT" sz="1200" b="1" kern="1200" dirty="0" smtClean="0">
                          <a:solidFill>
                            <a:schemeClr val="dk1"/>
                          </a:solidFill>
                          <a:effectLst/>
                          <a:latin typeface="Arial" panose="020B0604020202020204" pitchFamily="34" charset="0"/>
                          <a:ea typeface="+mn-ea"/>
                          <a:cs typeface="Arial" panose="020B0604020202020204" pitchFamily="34" charset="0"/>
                        </a:rPr>
                        <a:t> ir maisto technologijų srities produktus</a:t>
                      </a:r>
                      <a:endParaRPr lang="lt-LT" sz="1200" b="1" dirty="0">
                        <a:latin typeface="Arial" panose="020B0604020202020204" pitchFamily="34" charset="0"/>
                        <a:cs typeface="Arial" panose="020B0604020202020204" pitchFamily="34" charset="0"/>
                      </a:endParaRPr>
                    </a:p>
                  </a:txBody>
                  <a:tcPr marL="82921" marR="82921" marT="41449" marB="4144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0"/>
                        </a:spcBef>
                      </a:pPr>
                      <a:r>
                        <a:rPr lang="lt-LT" sz="1200" kern="1200" dirty="0" smtClean="0">
                          <a:solidFill>
                            <a:schemeClr val="dk1"/>
                          </a:solidFill>
                          <a:effectLst/>
                          <a:latin typeface="Arial" panose="020B0604020202020204" pitchFamily="34" charset="0"/>
                          <a:ea typeface="+mn-ea"/>
                          <a:cs typeface="Arial" panose="020B0604020202020204" pitchFamily="34" charset="0"/>
                        </a:rPr>
                        <a:t>Žemės ūkio ministerija, </a:t>
                      </a:r>
                      <a:r>
                        <a:rPr lang="lt-LT" sz="1200" b="1" kern="1200" dirty="0" smtClean="0">
                          <a:solidFill>
                            <a:srgbClr val="FF0000"/>
                          </a:solidFill>
                          <a:effectLst/>
                          <a:latin typeface="Arial" panose="020B0604020202020204" pitchFamily="34" charset="0"/>
                          <a:ea typeface="+mn-ea"/>
                          <a:cs typeface="Arial" panose="020B0604020202020204" pitchFamily="34" charset="0"/>
                        </a:rPr>
                        <a:t>Lietuvos Respublikos žemės ūkio rūmai</a:t>
                      </a:r>
                      <a:endParaRPr lang="lt-LT" sz="12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2190" marR="6219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9848453"/>
                  </a:ext>
                </a:extLst>
              </a:tr>
              <a:tr h="1038243">
                <a:tc>
                  <a:txBody>
                    <a:bodyPr/>
                    <a:lstStyle/>
                    <a:p>
                      <a:pPr algn="just">
                        <a:spcBef>
                          <a:spcPts val="0"/>
                        </a:spcBef>
                      </a:pPr>
                      <a:r>
                        <a:rPr lang="lt-LT" sz="1200" b="1" kern="1200" dirty="0" smtClean="0">
                          <a:solidFill>
                            <a:schemeClr val="dk1"/>
                          </a:solidFill>
                          <a:effectLst/>
                          <a:latin typeface="Arial" panose="020B0604020202020204" pitchFamily="34" charset="0"/>
                          <a:ea typeface="+mn-ea"/>
                          <a:cs typeface="Arial" panose="020B0604020202020204" pitchFamily="34" charset="0"/>
                        </a:rPr>
                        <a:t>4.2.8. Vykdyti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ikiprekybinius</a:t>
                      </a:r>
                      <a:r>
                        <a:rPr lang="lt-LT" sz="1200" b="1" kern="1200" dirty="0" smtClean="0">
                          <a:solidFill>
                            <a:schemeClr val="dk1"/>
                          </a:solidFill>
                          <a:effectLst/>
                          <a:latin typeface="Arial" panose="020B0604020202020204" pitchFamily="34" charset="0"/>
                          <a:ea typeface="+mn-ea"/>
                          <a:cs typeface="Arial" panose="020B0604020202020204" pitchFamily="34" charset="0"/>
                        </a:rPr>
                        <a:t> pirkimus, siekiant sukurti naujus produktus, gamybos procesus, medžiagas, technologijas ar paslaugas</a:t>
                      </a:r>
                      <a:endParaRPr lang="lt-LT" sz="1200" b="1" dirty="0">
                        <a:latin typeface="Arial" panose="020B0604020202020204" pitchFamily="34" charset="0"/>
                        <a:cs typeface="Arial" panose="020B0604020202020204" pitchFamily="34" charset="0"/>
                      </a:endParaRPr>
                    </a:p>
                  </a:txBody>
                  <a:tcPr marL="82921" marR="82921" marT="41449" marB="4144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lt-LT" sz="1200" dirty="0">
                          <a:effectLst/>
                          <a:latin typeface="Arial" panose="020B0604020202020204" pitchFamily="34" charset="0"/>
                          <a:ea typeface="Times New Roman" panose="02020603050405020304" pitchFamily="18" charset="0"/>
                          <a:cs typeface="Arial" panose="020B0604020202020204" pitchFamily="34" charset="0"/>
                        </a:rPr>
                        <a:t>Ūkio ministerija, Žemės ūkio ministerija, Lietuvos automobilių kelių direkcija prie Susisiekimo ministerijos, Lietuvos dailės muziejus, Policijos departamentas prie Lietuvos Respublikos vidaus reikalų </a:t>
                      </a:r>
                      <a:r>
                        <a:rPr lang="lt-LT" sz="1200" dirty="0" smtClean="0">
                          <a:effectLst/>
                          <a:latin typeface="Arial" panose="020B0604020202020204" pitchFamily="34" charset="0"/>
                          <a:ea typeface="Times New Roman" panose="02020603050405020304" pitchFamily="18" charset="0"/>
                          <a:cs typeface="Arial" panose="020B0604020202020204" pitchFamily="34" charset="0"/>
                        </a:rPr>
                        <a:t>ministerijos, Lietuvos </a:t>
                      </a:r>
                      <a:r>
                        <a:rPr lang="lt-LT" sz="1200" dirty="0">
                          <a:effectLst/>
                          <a:latin typeface="Arial" panose="020B0604020202020204" pitchFamily="34" charset="0"/>
                          <a:ea typeface="Times New Roman" panose="02020603050405020304" pitchFamily="18" charset="0"/>
                          <a:cs typeface="Arial" panose="020B0604020202020204" pitchFamily="34" charset="0"/>
                        </a:rPr>
                        <a:t>etnokosmologijos muziejus, Lietuvos nacionalinė Martyno Mažvydo biblioteka</a:t>
                      </a:r>
                      <a:r>
                        <a:rPr lang="lt-LT" sz="1200" dirty="0" smtClean="0">
                          <a:effectLst/>
                          <a:latin typeface="Arial" panose="020B0604020202020204" pitchFamily="34" charset="0"/>
                          <a:ea typeface="Times New Roman" panose="02020603050405020304" pitchFamily="18" charset="0"/>
                          <a:cs typeface="Arial" panose="020B0604020202020204" pitchFamily="34" charset="0"/>
                        </a:rPr>
                        <a:t>,</a:t>
                      </a:r>
                      <a:r>
                        <a:rPr lang="lt-LT" sz="1200" kern="1200" dirty="0" smtClean="0">
                          <a:solidFill>
                            <a:schemeClr val="dk1"/>
                          </a:solidFill>
                          <a:effectLst/>
                          <a:latin typeface="Arial" panose="020B0604020202020204" pitchFamily="34" charset="0"/>
                          <a:ea typeface="+mn-ea"/>
                          <a:cs typeface="Arial" panose="020B0604020202020204" pitchFamily="34" charset="0"/>
                        </a:rPr>
                        <a:t> akcinė bendrovė „</a:t>
                      </a:r>
                      <a:r>
                        <a:rPr lang="lt-LT" sz="1200" kern="1200" dirty="0" err="1" smtClean="0">
                          <a:solidFill>
                            <a:schemeClr val="dk1"/>
                          </a:solidFill>
                          <a:effectLst/>
                          <a:latin typeface="Arial" panose="020B0604020202020204" pitchFamily="34" charset="0"/>
                          <a:ea typeface="+mn-ea"/>
                          <a:cs typeface="Arial" panose="020B0604020202020204" pitchFamily="34" charset="0"/>
                        </a:rPr>
                        <a:t>Detonas</a:t>
                      </a:r>
                      <a:r>
                        <a:rPr lang="lt-LT" sz="1200" kern="1200" dirty="0" smtClean="0">
                          <a:solidFill>
                            <a:schemeClr val="dk1"/>
                          </a:solidFill>
                          <a:effectLst/>
                          <a:latin typeface="Arial" panose="020B0604020202020204" pitchFamily="34" charset="0"/>
                          <a:ea typeface="+mn-ea"/>
                          <a:cs typeface="Arial" panose="020B0604020202020204" pitchFamily="34" charset="0"/>
                        </a:rPr>
                        <a:t>“, </a:t>
                      </a:r>
                      <a:r>
                        <a:rPr lang="lt-LT" sz="1200" b="1" kern="1200" dirty="0" smtClean="0">
                          <a:solidFill>
                            <a:srgbClr val="FF0000"/>
                          </a:solidFill>
                          <a:effectLst/>
                          <a:latin typeface="Arial" panose="020B0604020202020204" pitchFamily="34" charset="0"/>
                          <a:ea typeface="+mn-ea"/>
                          <a:cs typeface="Arial" panose="020B0604020202020204" pitchFamily="34" charset="0"/>
                        </a:rPr>
                        <a:t>Telšių rajono savivaldybės administracija, Viešoji įstaiga Šiaulių regiono atliekų tvarkymo centras</a:t>
                      </a:r>
                      <a:endParaRPr lang="lt-LT" sz="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114300" marR="11430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3981498"/>
                  </a:ext>
                </a:extLst>
              </a:tr>
            </a:tbl>
          </a:graphicData>
        </a:graphic>
      </p:graphicFrame>
    </p:spTree>
    <p:extLst>
      <p:ext uri="{BB962C8B-B14F-4D97-AF65-F5344CB8AC3E}">
        <p14:creationId xmlns:p14="http://schemas.microsoft.com/office/powerpoint/2010/main" val="3994056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2876" y="-1"/>
            <a:ext cx="9688149"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Box 9"/>
          <p:cNvSpPr txBox="1">
            <a:spLocks noChangeArrowheads="1"/>
          </p:cNvSpPr>
          <p:nvPr/>
        </p:nvSpPr>
        <p:spPr bwMode="auto">
          <a:xfrm>
            <a:off x="2100538" y="706925"/>
            <a:ext cx="8052824" cy="271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3" tIns="45136" rIns="90273" bIns="45136">
            <a:spAutoFit/>
          </a:bodyPr>
          <a:lstStyle>
            <a:lvl1pPr defTabSz="449263">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defTabSz="449263">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defTabSz="449263">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defTabSz="449263">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49263"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algn="ctr" eaLnBrk="1" hangingPunct="1">
              <a:lnSpc>
                <a:spcPct val="81000"/>
              </a:lnSpc>
              <a:spcBef>
                <a:spcPct val="0"/>
              </a:spcBef>
              <a:buClr>
                <a:srgbClr val="000000"/>
              </a:buClr>
              <a:buFontTx/>
              <a:buNone/>
            </a:pPr>
            <a:r>
              <a:rPr lang="en-US" altLang="lt-LT" sz="1451" b="1" dirty="0">
                <a:solidFill>
                  <a:srgbClr val="000000"/>
                </a:solidFill>
                <a:latin typeface="Arial" panose="020B0604020202020204" pitchFamily="34" charset="0"/>
              </a:rPr>
              <a:t>INFORMACIJA D</a:t>
            </a:r>
            <a:r>
              <a:rPr lang="lt-LT" altLang="lt-LT" sz="1451" b="1" dirty="0">
                <a:solidFill>
                  <a:srgbClr val="000000"/>
                </a:solidFill>
                <a:latin typeface="Arial" panose="020B0604020202020204" pitchFamily="34" charset="0"/>
              </a:rPr>
              <a:t>ĖL PATVIRTINTO PROJEKTŲ ATRANKOS KRITERIJAUS</a:t>
            </a:r>
            <a:endParaRPr lang="lt-LT" altLang="lt-LT" sz="1451" dirty="0">
              <a:solidFill>
                <a:srgbClr val="000000"/>
              </a:solidFill>
              <a:latin typeface="Arial" panose="020B0604020202020204" pitchFamily="34" charset="0"/>
            </a:endParaRPr>
          </a:p>
        </p:txBody>
      </p:sp>
      <p:sp>
        <p:nvSpPr>
          <p:cNvPr id="8196" name="TextBox 5"/>
          <p:cNvSpPr txBox="1">
            <a:spLocks noChangeArrowheads="1"/>
          </p:cNvSpPr>
          <p:nvPr/>
        </p:nvSpPr>
        <p:spPr bwMode="auto">
          <a:xfrm>
            <a:off x="2100539" y="1413635"/>
            <a:ext cx="8052824" cy="343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5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30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6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5pPr>
            <a:lvl6pPr marL="25146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6pPr>
            <a:lvl7pPr marL="29718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7pPr>
            <a:lvl8pPr marL="34290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8pPr>
            <a:lvl9pPr marL="3886200" indent="-228600" defTabSz="496888"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lt-LT" sz="1632">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1295096054"/>
              </p:ext>
            </p:extLst>
          </p:nvPr>
        </p:nvGraphicFramePr>
        <p:xfrm>
          <a:off x="1282876" y="1413635"/>
          <a:ext cx="9630566" cy="2956688"/>
        </p:xfrm>
        <a:graphic>
          <a:graphicData uri="http://schemas.openxmlformats.org/drawingml/2006/table">
            <a:tbl>
              <a:tblPr firstRow="1" bandRow="1">
                <a:tableStyleId>{5C22544A-7EE6-4342-B048-85BDC9FD1C3A}</a:tableStyleId>
              </a:tblPr>
              <a:tblGrid>
                <a:gridCol w="3034368">
                  <a:extLst>
                    <a:ext uri="{9D8B030D-6E8A-4147-A177-3AD203B41FA5}">
                      <a16:colId xmlns:a16="http://schemas.microsoft.com/office/drawing/2014/main" val="20000"/>
                    </a:ext>
                  </a:extLst>
                </a:gridCol>
                <a:gridCol w="6596198">
                  <a:extLst>
                    <a:ext uri="{9D8B030D-6E8A-4147-A177-3AD203B41FA5}">
                      <a16:colId xmlns:a16="http://schemas.microsoft.com/office/drawing/2014/main" val="20001"/>
                    </a:ext>
                  </a:extLst>
                </a:gridCol>
              </a:tblGrid>
              <a:tr h="538860">
                <a:tc gridSpan="2">
                  <a:txBody>
                    <a:bodyPr/>
                    <a:lstStyle/>
                    <a:p>
                      <a:pPr algn="ctr"/>
                      <a:r>
                        <a:rPr lang="en-US" sz="1300" i="0" dirty="0" err="1" smtClean="0">
                          <a:latin typeface="Arial" panose="020B0604020202020204" pitchFamily="34" charset="0"/>
                          <a:cs typeface="Arial" panose="020B0604020202020204" pitchFamily="34" charset="0"/>
                        </a:rPr>
                        <a:t>Strateginiame</a:t>
                      </a:r>
                      <a:r>
                        <a:rPr lang="en-US" sz="1300" i="0" baseline="0" dirty="0" smtClean="0">
                          <a:latin typeface="Arial" panose="020B0604020202020204" pitchFamily="34" charset="0"/>
                          <a:cs typeface="Arial" panose="020B0604020202020204" pitchFamily="34" charset="0"/>
                        </a:rPr>
                        <a:t> </a:t>
                      </a:r>
                      <a:r>
                        <a:rPr lang="en-US" sz="1300" i="0" baseline="0" dirty="0" err="1" smtClean="0">
                          <a:latin typeface="Arial" panose="020B0604020202020204" pitchFamily="34" charset="0"/>
                          <a:cs typeface="Arial" panose="020B0604020202020204" pitchFamily="34" charset="0"/>
                        </a:rPr>
                        <a:t>dokumente</a:t>
                      </a:r>
                      <a:r>
                        <a:rPr lang="en-US" sz="1300" i="0" baseline="0" dirty="0" smtClean="0">
                          <a:latin typeface="Arial" panose="020B0604020202020204" pitchFamily="34" charset="0"/>
                          <a:cs typeface="Arial" panose="020B0604020202020204" pitchFamily="34" charset="0"/>
                        </a:rPr>
                        <a:t> (</a:t>
                      </a:r>
                      <a:r>
                        <a:rPr lang="lt-LT" sz="1300" i="0" baseline="0" dirty="0" smtClean="0">
                          <a:latin typeface="Arial" panose="020B0604020202020204" pitchFamily="34" charset="0"/>
                          <a:cs typeface="Arial" panose="020B0604020202020204" pitchFamily="34" charset="0"/>
                        </a:rPr>
                        <a:t>Lietuvos inovacijų plėtros 2014–2020 metų programos įgyvendinimo </a:t>
                      </a:r>
                      <a:r>
                        <a:rPr lang="lt-LT" sz="1300" i="0" baseline="0" dirty="0" smtClean="0">
                          <a:latin typeface="Arial" panose="020B0604020202020204" pitchFamily="34" charset="0"/>
                          <a:cs typeface="Arial" panose="020B0604020202020204" pitchFamily="34" charset="0"/>
                        </a:rPr>
                        <a:t>2018–2020 metų </a:t>
                      </a:r>
                      <a:r>
                        <a:rPr lang="lt-LT" sz="1300" i="0" baseline="0" dirty="0" smtClean="0">
                          <a:latin typeface="Arial" panose="020B0604020202020204" pitchFamily="34" charset="0"/>
                          <a:cs typeface="Arial" panose="020B0604020202020204" pitchFamily="34" charset="0"/>
                        </a:rPr>
                        <a:t>veiksmų plane, patvirtintame Lietuvos Respublikos ūkio ministro </a:t>
                      </a:r>
                      <a:r>
                        <a:rPr lang="lt-LT" sz="1300" i="0" baseline="0" dirty="0" smtClean="0">
                          <a:latin typeface="Arial" panose="020B0604020202020204" pitchFamily="34" charset="0"/>
                          <a:cs typeface="Arial" panose="020B0604020202020204" pitchFamily="34" charset="0"/>
                        </a:rPr>
                        <a:t>2018 </a:t>
                      </a:r>
                      <a:r>
                        <a:rPr lang="lt-LT" sz="1300" i="0" baseline="0" dirty="0" smtClean="0">
                          <a:latin typeface="Arial" panose="020B0604020202020204" pitchFamily="34" charset="0"/>
                          <a:cs typeface="Arial" panose="020B0604020202020204" pitchFamily="34" charset="0"/>
                        </a:rPr>
                        <a:t>m. </a:t>
                      </a:r>
                      <a:r>
                        <a:rPr lang="lt-LT" sz="1300" i="0" baseline="0" dirty="0" smtClean="0">
                          <a:latin typeface="Arial" panose="020B0604020202020204" pitchFamily="34" charset="0"/>
                          <a:cs typeface="Arial" panose="020B0604020202020204" pitchFamily="34" charset="0"/>
                        </a:rPr>
                        <a:t>lapkričio 28 </a:t>
                      </a:r>
                      <a:r>
                        <a:rPr lang="lt-LT" sz="1300" i="0" baseline="0" dirty="0" smtClean="0">
                          <a:latin typeface="Arial" panose="020B0604020202020204" pitchFamily="34" charset="0"/>
                          <a:cs typeface="Arial" panose="020B0604020202020204" pitchFamily="34" charset="0"/>
                        </a:rPr>
                        <a:t>d. </a:t>
                      </a:r>
                      <a:r>
                        <a:rPr lang="lt-LT" sz="1300" i="0" baseline="0" dirty="0" err="1" smtClean="0">
                          <a:latin typeface="Arial" panose="020B0604020202020204" pitchFamily="34" charset="0"/>
                          <a:cs typeface="Arial" panose="020B0604020202020204" pitchFamily="34" charset="0"/>
                        </a:rPr>
                        <a:t>įsakym</a:t>
                      </a:r>
                      <a:r>
                        <a:rPr lang="en-US" sz="1300" i="0" baseline="0" dirty="0" smtClean="0">
                          <a:latin typeface="Arial" panose="020B0604020202020204" pitchFamily="34" charset="0"/>
                          <a:cs typeface="Arial" panose="020B0604020202020204" pitchFamily="34" charset="0"/>
                        </a:rPr>
                        <a:t>e</a:t>
                      </a:r>
                      <a:r>
                        <a:rPr lang="lt-LT" sz="1300" i="0" baseline="0" dirty="0" smtClean="0">
                          <a:latin typeface="Arial" panose="020B0604020202020204" pitchFamily="34" charset="0"/>
                          <a:cs typeface="Arial" panose="020B0604020202020204" pitchFamily="34" charset="0"/>
                        </a:rPr>
                        <a:t> Nr. </a:t>
                      </a:r>
                      <a:r>
                        <a:rPr lang="lt-LT" sz="1300" i="0" baseline="0" dirty="0" smtClean="0">
                          <a:latin typeface="Arial" panose="020B0604020202020204" pitchFamily="34" charset="0"/>
                          <a:cs typeface="Arial" panose="020B0604020202020204" pitchFamily="34" charset="0"/>
                        </a:rPr>
                        <a:t>4-728</a:t>
                      </a:r>
                      <a:r>
                        <a:rPr lang="en-US" sz="1300" i="0" baseline="0" dirty="0" smtClean="0">
                          <a:latin typeface="Arial" panose="020B0604020202020204" pitchFamily="34" charset="0"/>
                          <a:cs typeface="Arial" panose="020B0604020202020204" pitchFamily="34" charset="0"/>
                        </a:rPr>
                        <a:t>) </a:t>
                      </a:r>
                      <a:r>
                        <a:rPr lang="en-US" sz="1300" i="0" baseline="0" dirty="0" err="1" smtClean="0">
                          <a:latin typeface="Arial" panose="020B0604020202020204" pitchFamily="34" charset="0"/>
                          <a:cs typeface="Arial" panose="020B0604020202020204" pitchFamily="34" charset="0"/>
                        </a:rPr>
                        <a:t>atlikti</a:t>
                      </a:r>
                      <a:r>
                        <a:rPr lang="en-US" sz="1300" i="0" baseline="0" dirty="0" smtClean="0">
                          <a:latin typeface="Arial" panose="020B0604020202020204" pitchFamily="34" charset="0"/>
                          <a:cs typeface="Arial" panose="020B0604020202020204" pitchFamily="34" charset="0"/>
                        </a:rPr>
                        <a:t> </a:t>
                      </a:r>
                      <a:r>
                        <a:rPr lang="en-US" sz="1300" i="0" baseline="0" dirty="0" err="1" smtClean="0">
                          <a:latin typeface="Arial" panose="020B0604020202020204" pitchFamily="34" charset="0"/>
                          <a:cs typeface="Arial" panose="020B0604020202020204" pitchFamily="34" charset="0"/>
                        </a:rPr>
                        <a:t>pakeitimai</a:t>
                      </a:r>
                      <a:endParaRPr lang="lt-LT" sz="1300" i="0" dirty="0">
                        <a:latin typeface="Arial" panose="020B0604020202020204" pitchFamily="34" charset="0"/>
                        <a:cs typeface="Arial" panose="020B0604020202020204" pitchFamily="34" charset="0"/>
                      </a:endParaRPr>
                    </a:p>
                  </a:txBody>
                  <a:tcPr marL="82921" marR="82921" marT="41449" marB="41449"/>
                </a:tc>
                <a:tc hMerge="1">
                  <a:txBody>
                    <a:bodyPr/>
                    <a:lstStyle/>
                    <a:p>
                      <a:endParaRPr lang="lt-LT" sz="2000" i="0" dirty="0">
                        <a:latin typeface="Arial" panose="020B0604020202020204" pitchFamily="34" charset="0"/>
                        <a:cs typeface="Arial" panose="020B0604020202020204" pitchFamily="34" charset="0"/>
                      </a:endParaRPr>
                    </a:p>
                  </a:txBody>
                  <a:tcPr marL="91443" marR="91443" marT="45704" marB="45704"/>
                </a:tc>
                <a:extLst>
                  <a:ext uri="{0D108BD9-81ED-4DB2-BD59-A6C34878D82A}">
                    <a16:rowId xmlns:a16="http://schemas.microsoft.com/office/drawing/2014/main" val="10000"/>
                  </a:ext>
                </a:extLst>
              </a:tr>
              <a:tr h="304036">
                <a:tc>
                  <a:txBody>
                    <a:bodyPr/>
                    <a:lstStyle/>
                    <a:p>
                      <a:r>
                        <a:rPr lang="en-US" sz="1200" b="1" dirty="0" err="1" smtClean="0">
                          <a:latin typeface="Arial" panose="020B0604020202020204" pitchFamily="34" charset="0"/>
                          <a:cs typeface="Arial" panose="020B0604020202020204" pitchFamily="34" charset="0"/>
                        </a:rPr>
                        <a:t>Veiksmo</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pavadinimas</a:t>
                      </a:r>
                      <a:endParaRPr lang="lt-LT" sz="1200" b="1" dirty="0">
                        <a:latin typeface="Arial" panose="020B0604020202020204" pitchFamily="34" charset="0"/>
                        <a:cs typeface="Arial" panose="020B0604020202020204" pitchFamily="34" charset="0"/>
                      </a:endParaRPr>
                    </a:p>
                  </a:txBody>
                  <a:tcPr marL="82921" marR="82921" marT="41449" marB="41449"/>
                </a:tc>
                <a:tc>
                  <a:txBody>
                    <a:body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Atsakingi</a:t>
                      </a:r>
                      <a:r>
                        <a:rPr kumimoji="0" lang="en-US"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200" b="1"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vykdytojai</a:t>
                      </a:r>
                      <a:endParaRPr kumimoji="0" lang="lt-LT" sz="12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txBody>
                  <a:tcPr marL="82921" marR="82921" marT="41449" marB="41449"/>
                </a:tc>
                <a:extLst>
                  <a:ext uri="{0D108BD9-81ED-4DB2-BD59-A6C34878D82A}">
                    <a16:rowId xmlns:a16="http://schemas.microsoft.com/office/drawing/2014/main" val="10002"/>
                  </a:ext>
                </a:extLst>
              </a:tr>
              <a:tr h="775329">
                <a:tc>
                  <a:txBody>
                    <a:bodyPr/>
                    <a:lstStyle/>
                    <a:p>
                      <a:pPr algn="just">
                        <a:spcBef>
                          <a:spcPts val="0"/>
                        </a:spcBef>
                      </a:pPr>
                      <a:r>
                        <a:rPr lang="lt-LT" sz="1200" b="1" kern="1200" dirty="0" smtClean="0">
                          <a:solidFill>
                            <a:schemeClr val="dk1"/>
                          </a:solidFill>
                          <a:effectLst/>
                          <a:latin typeface="Arial" panose="020B0604020202020204" pitchFamily="34" charset="0"/>
                          <a:ea typeface="+mn-ea"/>
                          <a:cs typeface="Arial" panose="020B0604020202020204" pitchFamily="34" charset="0"/>
                        </a:rPr>
                        <a:t>4.2.9. Vykdyti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ikiprekybinius</a:t>
                      </a:r>
                      <a:r>
                        <a:rPr lang="lt-LT" sz="1200" b="1" kern="1200" dirty="0" smtClean="0">
                          <a:solidFill>
                            <a:schemeClr val="dk1"/>
                          </a:solidFill>
                          <a:effectLst/>
                          <a:latin typeface="Arial" panose="020B0604020202020204" pitchFamily="34" charset="0"/>
                          <a:ea typeface="+mn-ea"/>
                          <a:cs typeface="Arial" panose="020B0604020202020204" pitchFamily="34" charset="0"/>
                        </a:rPr>
                        <a:t> pirkimus, siekiant sukurti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inovatyvius</a:t>
                      </a:r>
                      <a:r>
                        <a:rPr lang="lt-LT" sz="1200" b="1" kern="1200" dirty="0" smtClean="0">
                          <a:solidFill>
                            <a:schemeClr val="dk1"/>
                          </a:solidFill>
                          <a:effectLst/>
                          <a:latin typeface="Arial" panose="020B0604020202020204" pitchFamily="34" charset="0"/>
                          <a:ea typeface="+mn-ea"/>
                          <a:cs typeface="Arial" panose="020B0604020202020204" pitchFamily="34" charset="0"/>
                        </a:rPr>
                        <a:t> produktus sveikatos technologijų ir biotechnologijų srityje</a:t>
                      </a:r>
                      <a:endParaRPr lang="lt-LT" sz="1200" b="1" dirty="0">
                        <a:latin typeface="Arial" panose="020B0604020202020204" pitchFamily="34" charset="0"/>
                        <a:cs typeface="Arial" panose="020B0604020202020204" pitchFamily="34" charset="0"/>
                      </a:endParaRPr>
                    </a:p>
                  </a:txBody>
                  <a:tcPr marL="82921" marR="82921" marT="41449" marB="41449">
                    <a:lnB w="12700" cap="flat" cmpd="sng" algn="ctr">
                      <a:solidFill>
                        <a:schemeClr val="tx1"/>
                      </a:solidFill>
                      <a:prstDash val="solid"/>
                      <a:round/>
                      <a:headEnd type="none" w="med" len="med"/>
                      <a:tailEnd type="none" w="med" len="med"/>
                    </a:lnB>
                  </a:tcPr>
                </a:tc>
                <a:tc>
                  <a:txBody>
                    <a:bodyPr/>
                    <a:lstStyle/>
                    <a:p>
                      <a:pPr algn="l">
                        <a:spcAft>
                          <a:spcPts val="0"/>
                        </a:spcAft>
                      </a:pPr>
                      <a:r>
                        <a:rPr lang="lt-LT" sz="1200" kern="1200" dirty="0" smtClean="0">
                          <a:solidFill>
                            <a:schemeClr val="dk1"/>
                          </a:solidFill>
                          <a:effectLst/>
                          <a:latin typeface="Arial" panose="020B0604020202020204" pitchFamily="34" charset="0"/>
                          <a:ea typeface="+mn-ea"/>
                          <a:cs typeface="Arial" panose="020B0604020202020204" pitchFamily="34" charset="0"/>
                        </a:rPr>
                        <a:t>Lietuvos sveikatos mokslų universiteto ligoninė Kauno klinikos, </a:t>
                      </a:r>
                      <a:r>
                        <a:rPr lang="lt-LT" sz="1200" b="1" kern="1200" dirty="0" smtClean="0">
                          <a:solidFill>
                            <a:schemeClr val="dk1"/>
                          </a:solidFill>
                          <a:effectLst/>
                          <a:latin typeface="Arial" panose="020B0604020202020204" pitchFamily="34" charset="0"/>
                          <a:ea typeface="+mn-ea"/>
                          <a:cs typeface="Arial" panose="020B0604020202020204" pitchFamily="34" charset="0"/>
                        </a:rPr>
                        <a:t> </a:t>
                      </a:r>
                      <a:r>
                        <a:rPr lang="lt-LT" sz="1200" kern="1200" dirty="0" smtClean="0">
                          <a:solidFill>
                            <a:schemeClr val="dk1"/>
                          </a:solidFill>
                          <a:effectLst/>
                          <a:latin typeface="Arial" panose="020B0604020202020204" pitchFamily="34" charset="0"/>
                          <a:ea typeface="+mn-ea"/>
                          <a:cs typeface="Arial" panose="020B0604020202020204" pitchFamily="34" charset="0"/>
                        </a:rPr>
                        <a:t>viešoji įstaiga Vilniaus universiteto ligoninė Santaros klinikos, Druskininkų savivaldybės administracija, Lietuvos jūrų muziejus, Sveikatos apsaugos ministerija ar jos įgaliota institucija, </a:t>
                      </a:r>
                      <a:r>
                        <a:rPr lang="lt-LT" sz="1200" b="1" kern="1200" dirty="0" smtClean="0">
                          <a:solidFill>
                            <a:srgbClr val="FF0000"/>
                          </a:solidFill>
                          <a:effectLst/>
                          <a:latin typeface="Arial" panose="020B0604020202020204" pitchFamily="34" charset="0"/>
                          <a:ea typeface="+mn-ea"/>
                          <a:cs typeface="Arial" panose="020B0604020202020204" pitchFamily="34" charset="0"/>
                        </a:rPr>
                        <a:t>Trakų rajono savivaldybės pedagoginė psichologinė tarnyba</a:t>
                      </a:r>
                      <a:endParaRPr lang="lt-LT" sz="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114300" marR="11430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60976">
                <a:tc>
                  <a:txBody>
                    <a:bodyPr/>
                    <a:lstStyle/>
                    <a:p>
                      <a:pPr algn="just">
                        <a:spcBef>
                          <a:spcPts val="0"/>
                        </a:spcBef>
                      </a:pPr>
                      <a:r>
                        <a:rPr lang="lt-LT" sz="1200" b="1" kern="1200" dirty="0" smtClean="0">
                          <a:solidFill>
                            <a:schemeClr val="dk1"/>
                          </a:solidFill>
                          <a:effectLst/>
                          <a:latin typeface="Arial" panose="020B0604020202020204" pitchFamily="34" charset="0"/>
                          <a:ea typeface="+mn-ea"/>
                          <a:cs typeface="Arial" panose="020B0604020202020204" pitchFamily="34" charset="0"/>
                        </a:rPr>
                        <a:t>4.2.10. Vykdyti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ikiprekybinius</a:t>
                      </a:r>
                      <a:r>
                        <a:rPr lang="lt-LT" sz="1200" b="1" kern="1200" dirty="0" smtClean="0">
                          <a:solidFill>
                            <a:schemeClr val="dk1"/>
                          </a:solidFill>
                          <a:effectLst/>
                          <a:latin typeface="Arial" panose="020B0604020202020204" pitchFamily="34" charset="0"/>
                          <a:ea typeface="+mn-ea"/>
                          <a:cs typeface="Arial" panose="020B0604020202020204" pitchFamily="34" charset="0"/>
                        </a:rPr>
                        <a:t> pirkimus, siekiant sukurti </a:t>
                      </a:r>
                      <a:r>
                        <a:rPr lang="lt-LT" sz="1200" b="1" kern="1200" dirty="0" err="1" smtClean="0">
                          <a:solidFill>
                            <a:schemeClr val="dk1"/>
                          </a:solidFill>
                          <a:effectLst/>
                          <a:latin typeface="Arial" panose="020B0604020202020204" pitchFamily="34" charset="0"/>
                          <a:ea typeface="+mn-ea"/>
                          <a:cs typeface="Arial" panose="020B0604020202020204" pitchFamily="34" charset="0"/>
                        </a:rPr>
                        <a:t>inovatyvų</a:t>
                      </a:r>
                      <a:r>
                        <a:rPr lang="lt-LT" sz="1200" b="1" kern="1200" dirty="0" smtClean="0">
                          <a:solidFill>
                            <a:schemeClr val="dk1"/>
                          </a:solidFill>
                          <a:effectLst/>
                          <a:latin typeface="Arial" panose="020B0604020202020204" pitchFamily="34" charset="0"/>
                          <a:ea typeface="+mn-ea"/>
                          <a:cs typeface="Arial" panose="020B0604020202020204" pitchFamily="34" charset="0"/>
                        </a:rPr>
                        <a:t> transportą, logistiką ir informacines ir ryšių technologijas</a:t>
                      </a:r>
                      <a:endParaRPr lang="lt-LT" sz="1200" b="1" dirty="0">
                        <a:latin typeface="Arial" panose="020B0604020202020204" pitchFamily="34" charset="0"/>
                        <a:cs typeface="Arial" panose="020B0604020202020204" pitchFamily="34" charset="0"/>
                      </a:endParaRPr>
                    </a:p>
                  </a:txBody>
                  <a:tcPr marL="82921" marR="82921" marT="41449" marB="4144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lt-LT" sz="1200" dirty="0">
                          <a:effectLst/>
                          <a:latin typeface="Arial" panose="020B0604020202020204" pitchFamily="34" charset="0"/>
                          <a:ea typeface="Times New Roman" panose="02020603050405020304" pitchFamily="18" charset="0"/>
                          <a:cs typeface="Arial" panose="020B0604020202020204" pitchFamily="34" charset="0"/>
                        </a:rPr>
                        <a:t>Kauno miesto savivaldybės administracija, valstybės įmonė Vidaus vandens kelių direkcija, akcinė bendrovė „Lietuvos geležinkeliai“, valstybės įmonė Registrų centras, </a:t>
                      </a:r>
                      <a:r>
                        <a:rPr lang="lt-LT" sz="1200" b="1" dirty="0">
                          <a:solidFill>
                            <a:srgbClr val="777777"/>
                          </a:solidFill>
                          <a:effectLst/>
                          <a:latin typeface="Arial" panose="020B0604020202020204" pitchFamily="34" charset="0"/>
                          <a:ea typeface="Times New Roman" panose="02020603050405020304" pitchFamily="18" charset="0"/>
                          <a:cs typeface="Arial" panose="020B0604020202020204" pitchFamily="34" charset="0"/>
                        </a:rPr>
                        <a:t> </a:t>
                      </a:r>
                      <a:r>
                        <a:rPr lang="lt-LT" sz="1200" dirty="0">
                          <a:effectLst/>
                          <a:latin typeface="Arial" panose="020B0604020202020204" pitchFamily="34" charset="0"/>
                          <a:ea typeface="Times New Roman" panose="02020603050405020304" pitchFamily="18" charset="0"/>
                          <a:cs typeface="Arial" panose="020B0604020202020204" pitchFamily="34" charset="0"/>
                        </a:rPr>
                        <a:t>viešoji įstaiga „LIETUVOS NACIONALINIS RADIJAS IR TELEVIZIJA“, Lietuvos bankas, Lietuvos aklųjų biblioteka, Lietuvos Respublikos valstybės saugumo departamentas, valstybės įmonė Lietuvos oro uostai</a:t>
                      </a:r>
                      <a:r>
                        <a:rPr lang="lt-LT" sz="1200" dirty="0" smtClean="0">
                          <a:effectLst/>
                          <a:latin typeface="Arial" panose="020B0604020202020204" pitchFamily="34" charset="0"/>
                          <a:ea typeface="Times New Roman" panose="02020603050405020304" pitchFamily="18" charset="0"/>
                          <a:cs typeface="Arial" panose="020B0604020202020204" pitchFamily="34" charset="0"/>
                        </a:rPr>
                        <a:t>,</a:t>
                      </a:r>
                      <a:r>
                        <a:rPr lang="lt-LT" sz="1200" kern="1200" dirty="0" smtClean="0">
                          <a:solidFill>
                            <a:schemeClr val="dk1"/>
                          </a:solidFill>
                          <a:effectLst/>
                          <a:latin typeface="Arial" panose="020B0604020202020204" pitchFamily="34" charset="0"/>
                          <a:ea typeface="+mn-ea"/>
                          <a:cs typeface="Arial" panose="020B0604020202020204" pitchFamily="34" charset="0"/>
                        </a:rPr>
                        <a:t> Valstybinis turizmo departamentas prie Ūkio ministerijos, </a:t>
                      </a:r>
                      <a:r>
                        <a:rPr lang="lt-LT" sz="1200" b="1" kern="1200" dirty="0" smtClean="0">
                          <a:solidFill>
                            <a:srgbClr val="FF0000"/>
                          </a:solidFill>
                          <a:effectLst/>
                          <a:latin typeface="Arial" panose="020B0604020202020204" pitchFamily="34" charset="0"/>
                          <a:ea typeface="+mn-ea"/>
                          <a:cs typeface="Arial" panose="020B0604020202020204" pitchFamily="34" charset="0"/>
                        </a:rPr>
                        <a:t>Generolo Jono Žemaičio Lietuvos karo akademija, Lietuvos Respublikos žemės ūkio rūmai</a:t>
                      </a:r>
                      <a:endParaRPr lang="lt-LT" sz="12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114300" marR="11430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9906095"/>
                  </a:ext>
                </a:extLst>
              </a:tr>
            </a:tbl>
          </a:graphicData>
        </a:graphic>
      </p:graphicFrame>
    </p:spTree>
    <p:extLst>
      <p:ext uri="{BB962C8B-B14F-4D97-AF65-F5344CB8AC3E}">
        <p14:creationId xmlns:p14="http://schemas.microsoft.com/office/powerpoint/2010/main" val="1096171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1399</Words>
  <Application>Microsoft Office PowerPoint</Application>
  <PresentationFormat>Widescreen</PresentationFormat>
  <Paragraphs>88</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ＭＳ Ｐゴシック</vt:lpstr>
      <vt:lpstr>Arial</vt:lpstr>
      <vt:lpstr>Calibri</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 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Dausinas Martynas</dc:creator>
  <cp:lastModifiedBy>Rudakaite-Saukstel Edita</cp:lastModifiedBy>
  <cp:revision>35</cp:revision>
  <dcterms:created xsi:type="dcterms:W3CDTF">2018-11-26T09:45:19Z</dcterms:created>
  <dcterms:modified xsi:type="dcterms:W3CDTF">2018-11-28T12:02:11Z</dcterms:modified>
</cp:coreProperties>
</file>